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4" r:id="rId1"/>
  </p:sldMasterIdLst>
  <p:sldIdLst>
    <p:sldId id="256" r:id="rId2"/>
    <p:sldId id="257" r:id="rId3"/>
    <p:sldId id="258" r:id="rId4"/>
    <p:sldId id="268" r:id="rId5"/>
    <p:sldId id="260" r:id="rId6"/>
    <p:sldId id="261" r:id="rId7"/>
    <p:sldId id="262" r:id="rId8"/>
    <p:sldId id="263" r:id="rId9"/>
    <p:sldId id="267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47FAD"/>
    <a:srgbClr val="47ADD1"/>
    <a:srgbClr val="000000"/>
    <a:srgbClr val="86E5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4B7B3A-1743-EF70-5EF0-545B8DA3D47C}" v="41" dt="2026-06-29T10:47:28.427"/>
    <p1510:client id="{6B9C28A2-6376-65DE-59F4-2CEB38118952}" v="281" dt="2026-06-29T13:41:49.286"/>
    <p1510:client id="{71C35692-588E-5814-B909-3CA375EFE243}" v="904" dt="2026-06-28T13:34:33.181"/>
    <p1510:client id="{7683FCB3-8E6F-B067-044F-A96D21612EAC}" v="329" dt="2026-06-29T11:22:59.346"/>
    <p1510:client id="{8A4C4909-8DE2-1621-8554-B3DBABE4A3ED}" v="858" dt="2026-06-30T09:08:20.10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10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43763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60541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79842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82848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09166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38440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2281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87898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99035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63295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04197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236500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84416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334647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80940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637404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67904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6/30/2026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310774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25" r:id="rId1"/>
    <p:sldLayoutId id="2147483926" r:id="rId2"/>
    <p:sldLayoutId id="2147483927" r:id="rId3"/>
    <p:sldLayoutId id="2147483928" r:id="rId4"/>
    <p:sldLayoutId id="2147483929" r:id="rId5"/>
    <p:sldLayoutId id="2147483930" r:id="rId6"/>
    <p:sldLayoutId id="2147483931" r:id="rId7"/>
    <p:sldLayoutId id="2147483932" r:id="rId8"/>
    <p:sldLayoutId id="2147483933" r:id="rId9"/>
    <p:sldLayoutId id="2147483934" r:id="rId10"/>
    <p:sldLayoutId id="2147483935" r:id="rId11"/>
    <p:sldLayoutId id="2147483936" r:id="rId12"/>
    <p:sldLayoutId id="2147483937" r:id="rId13"/>
    <p:sldLayoutId id="2147483938" r:id="rId14"/>
    <p:sldLayoutId id="2147483939" r:id="rId15"/>
    <p:sldLayoutId id="2147483940" r:id="rId16"/>
    <p:sldLayoutId id="2147483941" r:id="rId17"/>
  </p:sldLayoutIdLst>
  <p:transition spd="slow">
    <p:push dir="u"/>
  </p:transition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libguides.library.qut.edu.au/c.php?g=938715&amp;p=6794471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digitalcapabilitytoolkit.wp.derby.ac.uk/staff-digital-capability-discovery-tool/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sv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57659" y="952500"/>
            <a:ext cx="5844499" cy="352425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kern="1200">
                <a:latin typeface="Aptos"/>
              </a:rPr>
              <a:t>Reflective Presentation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FAB450-DEA8-4F16-672F-CF43C114945B}"/>
              </a:ext>
            </a:extLst>
          </p:cNvPr>
          <p:cNvSpPr txBox="1"/>
          <p:nvPr/>
        </p:nvSpPr>
        <p:spPr>
          <a:xfrm>
            <a:off x="5478004" y="4946119"/>
            <a:ext cx="6467253" cy="179984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30000"/>
              </a:lnSpc>
              <a:spcBef>
                <a:spcPts val="1000"/>
              </a:spcBef>
              <a:buSzPct val="87000"/>
            </a:pPr>
            <a:r>
              <a:rPr lang="en-US" sz="3600" b="1" cap="all" spc="300">
                <a:latin typeface="Aptos Display"/>
              </a:rPr>
              <a:t>Andrea De La Cruz Toke</a:t>
            </a:r>
          </a:p>
          <a:p>
            <a:pPr>
              <a:lnSpc>
                <a:spcPct val="130000"/>
              </a:lnSpc>
              <a:spcBef>
                <a:spcPts val="1000"/>
              </a:spcBef>
            </a:pPr>
            <a:r>
              <a:rPr lang="en-US" sz="3600" b="1" cap="all" spc="300">
                <a:latin typeface="Aptos Display"/>
              </a:rPr>
              <a:t>       UWTSD Student</a:t>
            </a:r>
          </a:p>
        </p:txBody>
      </p:sp>
      <p:pic>
        <p:nvPicPr>
          <p:cNvPr id="3" name="Picture 2" descr="University of Wales Trinity Saint David ...">
            <a:extLst>
              <a:ext uri="{FF2B5EF4-FFF2-40B4-BE49-F238E27FC236}">
                <a16:creationId xmlns:a16="http://schemas.microsoft.com/office/drawing/2014/main" id="{7033C7D5-53AF-D804-B516-FE526472E9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57998" y="270783"/>
            <a:ext cx="3381375" cy="1352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056382-AD6F-BCA1-652B-1198B81427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2743" y="406400"/>
            <a:ext cx="6501810" cy="1097280"/>
          </a:xfrm>
        </p:spPr>
        <p:txBody>
          <a:bodyPr anchor="t">
            <a:normAutofit/>
          </a:bodyPr>
          <a:lstStyle/>
          <a:p>
            <a:r>
              <a:rPr lang="en-GB" sz="4800" b="1">
                <a:latin typeface="Aptos"/>
              </a:rPr>
              <a:t>Introduction</a:t>
            </a:r>
          </a:p>
        </p:txBody>
      </p:sp>
      <p:pic>
        <p:nvPicPr>
          <p:cNvPr id="451" name="Picture 450" descr="Hungary Country Profile | National ...">
            <a:extLst>
              <a:ext uri="{FF2B5EF4-FFF2-40B4-BE49-F238E27FC236}">
                <a16:creationId xmlns:a16="http://schemas.microsoft.com/office/drawing/2014/main" id="{B05B2E3F-70D1-290B-FCC0-93F6222320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64336" y="4653642"/>
            <a:ext cx="3474358" cy="1941286"/>
          </a:xfrm>
          <a:prstGeom prst="rect">
            <a:avLst/>
          </a:prstGeom>
        </p:spPr>
      </p:pic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D9FF2A34-5870-7FD9-7A86-659D56BB6D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469" y="1861457"/>
            <a:ext cx="10036628" cy="3615267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40102010807070707" pitchFamily="18" charset="2"/>
              <a:buChar char="Ø"/>
            </a:pPr>
            <a:r>
              <a:rPr lang="en-GB" sz="4000" b="1">
                <a:latin typeface="Aptos"/>
              </a:rPr>
              <a:t>My name is Andrea De La Cruz Toke</a:t>
            </a:r>
          </a:p>
          <a:p>
            <a:pPr>
              <a:buClr>
                <a:srgbClr val="FFFFFF"/>
              </a:buClr>
              <a:buFont typeface="Wingdings" panose="05040102010807070707" pitchFamily="18" charset="2"/>
              <a:buChar char="Ø"/>
            </a:pPr>
            <a:r>
              <a:rPr lang="en-GB" sz="4000" b="1">
                <a:latin typeface="Aptos"/>
              </a:rPr>
              <a:t>Living in Cardiff since 2008</a:t>
            </a:r>
          </a:p>
          <a:p>
            <a:pPr>
              <a:buClr>
                <a:srgbClr val="FFFFFF"/>
              </a:buClr>
              <a:buFont typeface="Wingdings" panose="05040102010807070707" pitchFamily="18" charset="2"/>
              <a:buChar char="Ø"/>
            </a:pPr>
            <a:r>
              <a:rPr lang="en-GB" sz="4000" b="1">
                <a:latin typeface="Aptos"/>
              </a:rPr>
              <a:t>I have 3 children</a:t>
            </a:r>
          </a:p>
          <a:p>
            <a:pPr>
              <a:buClr>
                <a:srgbClr val="FFFFFF"/>
              </a:buClr>
              <a:buFont typeface="Wingdings" panose="05040102010807070707" pitchFamily="18" charset="2"/>
              <a:buChar char="Ø"/>
            </a:pPr>
            <a:r>
              <a:rPr lang="en-GB" sz="4000" b="1">
                <a:latin typeface="Aptos"/>
              </a:rPr>
              <a:t>Owner of De La Sun Tanning Salon</a:t>
            </a:r>
          </a:p>
          <a:p>
            <a:pPr>
              <a:buClr>
                <a:srgbClr val="FFFFFF"/>
              </a:buClr>
              <a:buFont typeface="Wingdings" panose="05040102010807070707" pitchFamily="18" charset="2"/>
              <a:buChar char="Ø"/>
            </a:pPr>
            <a:r>
              <a:rPr lang="en-GB" sz="4000" b="1">
                <a:latin typeface="Aptos"/>
              </a:rPr>
              <a:t>UWTSD student</a:t>
            </a:r>
          </a:p>
        </p:txBody>
      </p:sp>
    </p:spTree>
    <p:extLst>
      <p:ext uri="{BB962C8B-B14F-4D97-AF65-F5344CB8AC3E}">
        <p14:creationId xmlns:p14="http://schemas.microsoft.com/office/powerpoint/2010/main" val="154015867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18892-26CB-6E69-0B89-1E2FDD16C9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2710" y="628617"/>
            <a:ext cx="3971902" cy="302898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SKILLS DEVELOPED</a:t>
            </a:r>
          </a:p>
        </p:txBody>
      </p:sp>
      <p:pic>
        <p:nvPicPr>
          <p:cNvPr id="5" name="Picture 4" descr="Person writing on a notepad">
            <a:extLst>
              <a:ext uri="{FF2B5EF4-FFF2-40B4-BE49-F238E27FC236}">
                <a16:creationId xmlns:a16="http://schemas.microsoft.com/office/drawing/2014/main" id="{6F9FCA84-3225-68D4-A235-B5A1EEA226A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32" b="-1"/>
          <a:stretch>
            <a:fillRect/>
          </a:stretch>
        </p:blipFill>
        <p:spPr>
          <a:xfrm>
            <a:off x="799072" y="786117"/>
            <a:ext cx="6245352" cy="4956048"/>
          </a:xfrm>
          <a:custGeom>
            <a:avLst/>
            <a:gdLst/>
            <a:ahLst/>
            <a:cxnLst/>
            <a:rect l="l" t="t" r="r" b="b"/>
            <a:pathLst>
              <a:path w="6245352" h="4956048">
                <a:moveTo>
                  <a:pt x="534609" y="0"/>
                </a:moveTo>
                <a:lnTo>
                  <a:pt x="6245352" y="0"/>
                </a:lnTo>
                <a:lnTo>
                  <a:pt x="6245352" y="4421439"/>
                </a:lnTo>
                <a:lnTo>
                  <a:pt x="5710743" y="4956048"/>
                </a:lnTo>
                <a:lnTo>
                  <a:pt x="0" y="4956048"/>
                </a:lnTo>
                <a:lnTo>
                  <a:pt x="0" y="534609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37172258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0512F9CB-A1A0-4043-A103-F6A4B94B69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ADBE6588-EE16-4389-857C-86A156D49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17FD48D2-B0A7-413D-B947-AA55AC1296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2BE668D0-D906-4EEE-B32F-8C028624B8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D1DE67A3-B8F6-4CFD-A8E0-D15200F23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762362DE-7747-4D8B-99FA-8E36F0B15F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25123E6E-F713-4254-A6BF-358CC8EC6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2F690FE0-5412-4598-8AD6-769BB36E2C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B4850BB6-6709-408E-BEFD-24DC5E3C29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4A03B410-983E-40D8-A4EA-2BB747CB00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12B92421-6A58-4A51-AB7D-B97EA85E30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9D092B0B-C6FB-4CDC-ABE8-5C817CAC69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B149EF3-D47E-69DE-F3A8-7A55C2884B1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8564699"/>
              </p:ext>
            </p:extLst>
          </p:nvPr>
        </p:nvGraphicFramePr>
        <p:xfrm>
          <a:off x="8265885" y="123371"/>
          <a:ext cx="3742083" cy="4645321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610834">
                  <a:extLst>
                    <a:ext uri="{9D8B030D-6E8A-4147-A177-3AD203B41FA5}">
                      <a16:colId xmlns:a16="http://schemas.microsoft.com/office/drawing/2014/main" val="1596414121"/>
                    </a:ext>
                  </a:extLst>
                </a:gridCol>
                <a:gridCol w="642621">
                  <a:extLst>
                    <a:ext uri="{9D8B030D-6E8A-4147-A177-3AD203B41FA5}">
                      <a16:colId xmlns:a16="http://schemas.microsoft.com/office/drawing/2014/main" val="869560815"/>
                    </a:ext>
                  </a:extLst>
                </a:gridCol>
                <a:gridCol w="485500">
                  <a:extLst>
                    <a:ext uri="{9D8B030D-6E8A-4147-A177-3AD203B41FA5}">
                      <a16:colId xmlns:a16="http://schemas.microsoft.com/office/drawing/2014/main" val="2800093697"/>
                    </a:ext>
                  </a:extLst>
                </a:gridCol>
                <a:gridCol w="529021">
                  <a:extLst>
                    <a:ext uri="{9D8B030D-6E8A-4147-A177-3AD203B41FA5}">
                      <a16:colId xmlns:a16="http://schemas.microsoft.com/office/drawing/2014/main" val="2835281598"/>
                    </a:ext>
                  </a:extLst>
                </a:gridCol>
                <a:gridCol w="335879">
                  <a:extLst>
                    <a:ext uri="{9D8B030D-6E8A-4147-A177-3AD203B41FA5}">
                      <a16:colId xmlns:a16="http://schemas.microsoft.com/office/drawing/2014/main" val="784369232"/>
                    </a:ext>
                  </a:extLst>
                </a:gridCol>
                <a:gridCol w="507526">
                  <a:extLst>
                    <a:ext uri="{9D8B030D-6E8A-4147-A177-3AD203B41FA5}">
                      <a16:colId xmlns:a16="http://schemas.microsoft.com/office/drawing/2014/main" val="2980586184"/>
                    </a:ext>
                  </a:extLst>
                </a:gridCol>
                <a:gridCol w="630702">
                  <a:extLst>
                    <a:ext uri="{9D8B030D-6E8A-4147-A177-3AD203B41FA5}">
                      <a16:colId xmlns:a16="http://schemas.microsoft.com/office/drawing/2014/main" val="2211902420"/>
                    </a:ext>
                  </a:extLst>
                </a:gridCol>
              </a:tblGrid>
              <a:tr h="27450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Date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Day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Product Category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Units Sold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Price per unit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Revenue (£)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Customer Satisfaction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256669250"/>
                  </a:ext>
                </a:extLst>
              </a:tr>
              <a:tr h="1098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01/01/2026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Thursday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Coffee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90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900">
                          <a:effectLst/>
                        </a:rPr>
                        <a:t>£3.00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900">
                          <a:effectLst/>
                        </a:rPr>
                        <a:t>£270.00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4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508330869"/>
                  </a:ext>
                </a:extLst>
              </a:tr>
              <a:tr h="1098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02/01/2026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Friday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Coffee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95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900">
                          <a:effectLst/>
                        </a:rPr>
                        <a:t>£3.00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900">
                          <a:effectLst/>
                        </a:rPr>
                        <a:t>£285.00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4.2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559814976"/>
                  </a:ext>
                </a:extLst>
              </a:tr>
              <a:tr h="1098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03/01/2026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Saturday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Coffee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100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900">
                          <a:effectLst/>
                        </a:rPr>
                        <a:t>£3.00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900">
                          <a:effectLst/>
                        </a:rPr>
                        <a:t>£300.00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4.4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4248080372"/>
                  </a:ext>
                </a:extLst>
              </a:tr>
              <a:tr h="2562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04/01/2026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Sunday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Coffee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105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900">
                          <a:effectLst/>
                        </a:rPr>
                        <a:t>£3.00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900">
                          <a:effectLst/>
                        </a:rPr>
                        <a:t>£315.00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4.6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026043013"/>
                  </a:ext>
                </a:extLst>
              </a:tr>
              <a:tr h="1098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05/01/2026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Monday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Coffee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110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900">
                          <a:effectLst/>
                        </a:rPr>
                        <a:t>£3.00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900">
                          <a:effectLst/>
                        </a:rPr>
                        <a:t>£330.00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4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810319188"/>
                  </a:ext>
                </a:extLst>
              </a:tr>
              <a:tr h="1098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06/01/2026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Tuesday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Coffee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115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900">
                          <a:effectLst/>
                        </a:rPr>
                        <a:t>£3.00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900">
                          <a:effectLst/>
                        </a:rPr>
                        <a:t>£345.00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4.2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48099420"/>
                  </a:ext>
                </a:extLst>
              </a:tr>
              <a:tr h="1098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07/01/2026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Wednesday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Coffee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120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900">
                          <a:effectLst/>
                        </a:rPr>
                        <a:t>£3.00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900">
                          <a:effectLst/>
                        </a:rPr>
                        <a:t>£360.00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4.4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748865555"/>
                  </a:ext>
                </a:extLst>
              </a:tr>
              <a:tr h="1098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08/01/2026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Thursday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Coffee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125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900">
                          <a:effectLst/>
                        </a:rPr>
                        <a:t>£3.00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900">
                          <a:effectLst/>
                        </a:rPr>
                        <a:t>£375.00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4.6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344624546"/>
                  </a:ext>
                </a:extLst>
              </a:tr>
              <a:tr h="1098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09/01/2026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Friday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Coffee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130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900">
                          <a:effectLst/>
                        </a:rPr>
                        <a:t>£3.00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900">
                          <a:effectLst/>
                        </a:rPr>
                        <a:t>£390.00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4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63853775"/>
                  </a:ext>
                </a:extLst>
              </a:tr>
              <a:tr h="1098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10/01/2026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Saturday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Coffee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135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900">
                          <a:effectLst/>
                        </a:rPr>
                        <a:t>£3.00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900">
                          <a:effectLst/>
                        </a:rPr>
                        <a:t>£405.00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4.2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992393019"/>
                  </a:ext>
                </a:extLst>
              </a:tr>
              <a:tr h="1098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11/01/2026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Sunday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Coffee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90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900">
                          <a:effectLst/>
                        </a:rPr>
                        <a:t>£3.00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900">
                          <a:effectLst/>
                        </a:rPr>
                        <a:t>£270.00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4.4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574726970"/>
                  </a:ext>
                </a:extLst>
              </a:tr>
              <a:tr h="1098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12/01/2026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Monday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Coffee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95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900">
                          <a:effectLst/>
                        </a:rPr>
                        <a:t>£3.00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900">
                          <a:effectLst/>
                        </a:rPr>
                        <a:t>£285.00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4.6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4029397421"/>
                  </a:ext>
                </a:extLst>
              </a:tr>
              <a:tr h="1098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13/01/2026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Tuesday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Coffee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100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900">
                          <a:effectLst/>
                        </a:rPr>
                        <a:t>£3.00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900">
                          <a:effectLst/>
                        </a:rPr>
                        <a:t>£300.00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4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378464570"/>
                  </a:ext>
                </a:extLst>
              </a:tr>
              <a:tr h="1098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14/01/2026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Wednesday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Coffee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105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900">
                          <a:effectLst/>
                        </a:rPr>
                        <a:t>£3.00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900">
                          <a:effectLst/>
                        </a:rPr>
                        <a:t>£315.00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4.2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030819594"/>
                  </a:ext>
                </a:extLst>
              </a:tr>
              <a:tr h="11895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15/01/2026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Thursday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Coffee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110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900">
                          <a:effectLst/>
                        </a:rPr>
                        <a:t>£3.00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900">
                          <a:effectLst/>
                        </a:rPr>
                        <a:t>£330.00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4.4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146551161"/>
                  </a:ext>
                </a:extLst>
              </a:tr>
              <a:tr h="1098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16/01/2026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Friday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Coffee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115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900">
                          <a:effectLst/>
                        </a:rPr>
                        <a:t>£3.00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900">
                          <a:effectLst/>
                        </a:rPr>
                        <a:t>£345.00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4.6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564883178"/>
                  </a:ext>
                </a:extLst>
              </a:tr>
              <a:tr h="1098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17/01/2026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Saturday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Coffee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120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900">
                          <a:effectLst/>
                        </a:rPr>
                        <a:t>£3.00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900">
                          <a:effectLst/>
                        </a:rPr>
                        <a:t>£360.00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4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068061356"/>
                  </a:ext>
                </a:extLst>
              </a:tr>
              <a:tr h="1098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18/01/2026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Sunday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Coffee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125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900">
                          <a:effectLst/>
                        </a:rPr>
                        <a:t>£3.00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900">
                          <a:effectLst/>
                        </a:rPr>
                        <a:t>£375.00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4.2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84859953"/>
                  </a:ext>
                </a:extLst>
              </a:tr>
              <a:tr h="1098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19/01/2026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Monday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Coffee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130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900">
                          <a:effectLst/>
                        </a:rPr>
                        <a:t>£3.00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900">
                          <a:effectLst/>
                        </a:rPr>
                        <a:t>£390.00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4.4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79085590"/>
                  </a:ext>
                </a:extLst>
              </a:tr>
              <a:tr h="1098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20/01/2026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Tuesday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Coffee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135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900">
                          <a:effectLst/>
                        </a:rPr>
                        <a:t>£3.00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900">
                          <a:effectLst/>
                        </a:rPr>
                        <a:t>£405.00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4.6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755130096"/>
                  </a:ext>
                </a:extLst>
              </a:tr>
              <a:tr h="1098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21/01/2026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Wednesday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Coffee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90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900">
                          <a:effectLst/>
                        </a:rPr>
                        <a:t>£3.00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900">
                          <a:effectLst/>
                        </a:rPr>
                        <a:t>£270.00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4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634215214"/>
                  </a:ext>
                </a:extLst>
              </a:tr>
              <a:tr h="1098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22/01/2026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Thursday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Coffee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95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900">
                          <a:effectLst/>
                        </a:rPr>
                        <a:t>£3.00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900">
                          <a:effectLst/>
                        </a:rPr>
                        <a:t>£285.00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4.2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747705791"/>
                  </a:ext>
                </a:extLst>
              </a:tr>
              <a:tr h="1098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23/01/2026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Friday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Coffee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100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900">
                          <a:effectLst/>
                        </a:rPr>
                        <a:t>£3.00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900">
                          <a:effectLst/>
                        </a:rPr>
                        <a:t>£300.00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4.4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867295"/>
                  </a:ext>
                </a:extLst>
              </a:tr>
              <a:tr h="1098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24/01/2026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Saturday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Coffee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105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900">
                          <a:effectLst/>
                        </a:rPr>
                        <a:t>£3.00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900">
                          <a:effectLst/>
                        </a:rPr>
                        <a:t>£315.00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4.6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800301319"/>
                  </a:ext>
                </a:extLst>
              </a:tr>
              <a:tr h="1098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25/01/2026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Sunday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Coffee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110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900">
                          <a:effectLst/>
                        </a:rPr>
                        <a:t>£3.00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900">
                          <a:effectLst/>
                        </a:rPr>
                        <a:t>£330.00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4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848693683"/>
                  </a:ext>
                </a:extLst>
              </a:tr>
              <a:tr h="1098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26/01/2026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Monday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Coffee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115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900">
                          <a:effectLst/>
                        </a:rPr>
                        <a:t>£3.00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900">
                          <a:effectLst/>
                        </a:rPr>
                        <a:t>£345.00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4.2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25432269"/>
                  </a:ext>
                </a:extLst>
              </a:tr>
              <a:tr h="1098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27/01/2026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Tuesday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Coffee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120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900">
                          <a:effectLst/>
                        </a:rPr>
                        <a:t>£3.00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900">
                          <a:effectLst/>
                        </a:rPr>
                        <a:t>£360.00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>
                          <a:effectLst/>
                        </a:rPr>
                        <a:t>4.4</a:t>
                      </a: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68919373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5E560475-AF6C-2057-B18E-F2A7145C6A62}"/>
              </a:ext>
            </a:extLst>
          </p:cNvPr>
          <p:cNvSpPr txBox="1"/>
          <p:nvPr/>
        </p:nvSpPr>
        <p:spPr>
          <a:xfrm>
            <a:off x="212309" y="595855"/>
            <a:ext cx="7830456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 dirty="0">
                <a:latin typeface="Aptos"/>
              </a:rPr>
              <a:t>In this term I improved my digital skills by increasing my confidence in using excel, power point and word </a:t>
            </a:r>
            <a:r>
              <a:rPr lang="en-GB" sz="3600" b="1">
                <a:latin typeface="Aptos"/>
              </a:rPr>
              <a:t>and in academic </a:t>
            </a:r>
            <a:r>
              <a:rPr lang="en-GB" sz="3600" b="1" dirty="0">
                <a:latin typeface="Aptos"/>
              </a:rPr>
              <a:t>skill using Harvard referencing. </a:t>
            </a:r>
            <a:endParaRPr lang="en-US" dirty="0"/>
          </a:p>
          <a:p>
            <a:endParaRPr lang="en-GB" sz="3600" b="1" dirty="0">
              <a:latin typeface="Aptos"/>
            </a:endParaRPr>
          </a:p>
          <a:p>
            <a:r>
              <a:rPr lang="en-GB" sz="3600" b="1">
                <a:latin typeface="Aptos"/>
              </a:rPr>
              <a:t>Digital skill is an </a:t>
            </a:r>
            <a:r>
              <a:rPr lang="en-GB" sz="3600" b="1" dirty="0">
                <a:latin typeface="Aptos"/>
              </a:rPr>
              <a:t>important employability in today's workplaces and businesses.</a:t>
            </a:r>
            <a:endParaRPr lang="en-GB"/>
          </a:p>
          <a:p>
            <a:r>
              <a:rPr lang="en-GB" sz="3600" b="1" dirty="0" err="1">
                <a:latin typeface="Aptos"/>
              </a:rPr>
              <a:t>Andrea,D.L.C.T</a:t>
            </a:r>
            <a:r>
              <a:rPr lang="en-GB" sz="3600" b="1" dirty="0">
                <a:latin typeface="Aptos"/>
              </a:rPr>
              <a:t> (2026)</a:t>
            </a:r>
          </a:p>
        </p:txBody>
      </p:sp>
    </p:spTree>
    <p:extLst>
      <p:ext uri="{BB962C8B-B14F-4D97-AF65-F5344CB8AC3E}">
        <p14:creationId xmlns:p14="http://schemas.microsoft.com/office/powerpoint/2010/main" val="34638788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512F9CB-A1A0-4043-A103-F6A4B94B69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DBE6588-EE16-4389-857C-86A156D49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7FD48D2-B0A7-413D-B947-AA55AC1296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BE668D0-D906-4EEE-B32F-8C028624B8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D1DE67A3-B8F6-4CFD-A8E0-D15200F23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637214A4-997B-4C95-951E-08E1B51B5A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96CF99-0B2E-0807-8C20-84F0981F5D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685799"/>
            <a:ext cx="6965285" cy="297180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>
                <a:latin typeface="Aptos Display"/>
              </a:rPr>
              <a:t>           EXTRA WORK  COMPLETED</a:t>
            </a:r>
          </a:p>
        </p:txBody>
      </p:sp>
      <p:pic>
        <p:nvPicPr>
          <p:cNvPr id="6" name="Graphic 5" descr="Tick">
            <a:extLst>
              <a:ext uri="{FF2B5EF4-FFF2-40B4-BE49-F238E27FC236}">
                <a16:creationId xmlns:a16="http://schemas.microsoft.com/office/drawing/2014/main" id="{5DCB42EB-CF46-8143-28A1-7A931B551CA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228012" y="1852781"/>
            <a:ext cx="3152439" cy="3152439"/>
          </a:xfrm>
          <a:prstGeom prst="rect">
            <a:avLst/>
          </a:prstGeom>
          <a:ln w="15875">
            <a:solidFill>
              <a:srgbClr val="FFFFFF">
                <a:alpha val="40000"/>
              </a:srgbClr>
            </a:solidFill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grpSp>
        <p:nvGrpSpPr>
          <p:cNvPr id="29" name="Group 28">
            <a:extLst>
              <a:ext uri="{FF2B5EF4-FFF2-40B4-BE49-F238E27FC236}">
                <a16:creationId xmlns:a16="http://schemas.microsoft.com/office/drawing/2014/main" id="{307A8868-805D-4C18-8A8B-4817BA9FF9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0CF59EB9-1EAB-47CE-AC8B-8EFD96929F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B8786ADE-071C-435B-81E3-54A82DD5D5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0F46AF6B-37AC-410E-9A0A-2F70B937A3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FAEF4DD0-8A5B-40F1-88BA-ABE5ADE4D2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3BA5EA8C-8F33-4994-A748-233E839E4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230713562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35E68C-8004-60AF-DAD7-A024F4A827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7782" y="222217"/>
            <a:ext cx="7532316" cy="107681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>
                <a:latin typeface="Aptos Display"/>
              </a:rPr>
              <a:t>power POINT  TRAINING</a:t>
            </a:r>
          </a:p>
        </p:txBody>
      </p:sp>
      <p:pic>
        <p:nvPicPr>
          <p:cNvPr id="4" name="Content Placeholder 3" descr="A certificate of powerpoint&#10;&#10;AI-generated content may be incorrect.">
            <a:extLst>
              <a:ext uri="{FF2B5EF4-FFF2-40B4-BE49-F238E27FC236}">
                <a16:creationId xmlns:a16="http://schemas.microsoft.com/office/drawing/2014/main" id="{9ED35804-5D31-3391-6DD2-04A9B4A322D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7139" y="1432882"/>
            <a:ext cx="5629145" cy="437041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C5209BD-2328-F7C6-DCA6-73B17C943D50}"/>
              </a:ext>
            </a:extLst>
          </p:cNvPr>
          <p:cNvSpPr txBox="1"/>
          <p:nvPr/>
        </p:nvSpPr>
        <p:spPr>
          <a:xfrm>
            <a:off x="4944753" y="3843868"/>
            <a:ext cx="5414401" cy="156474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</a:pPr>
            <a:r>
              <a:rPr lang="en-US" sz="2100">
                <a:solidFill>
                  <a:schemeClr val="bg2">
                    <a:lumMod val="75000"/>
                  </a:schemeClr>
                </a:solidFill>
              </a:rPr>
              <a:t>.</a:t>
            </a:r>
          </a:p>
        </p:txBody>
      </p:sp>
      <p:pic>
        <p:nvPicPr>
          <p:cNvPr id="3" name="Picture 2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565DAFF0-C8F3-CFEB-5DFF-EFF7FCC4B29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06404" y="2184287"/>
            <a:ext cx="3725990" cy="2095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3039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512F9CB-A1A0-4043-A103-F6A4B94B69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DBE6588-EE16-4389-857C-86A156D49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7FD48D2-B0A7-413D-B947-AA55AC1296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BE668D0-D906-4EEE-B32F-8C028624B8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D1DE67A3-B8F6-4CFD-A8E0-D15200F23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637214A4-997B-4C95-951E-08E1B51B5A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ABA001-17D3-8FBB-405D-35D6612F7F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685799"/>
            <a:ext cx="6965285" cy="297180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>
                <a:latin typeface="Aptos Display"/>
              </a:rPr>
              <a:t>CHALLENGES AND IMPROVEMENTS</a:t>
            </a:r>
          </a:p>
        </p:txBody>
      </p:sp>
      <p:pic>
        <p:nvPicPr>
          <p:cNvPr id="6" name="Graphic 5" descr="Upward trend">
            <a:extLst>
              <a:ext uri="{FF2B5EF4-FFF2-40B4-BE49-F238E27FC236}">
                <a16:creationId xmlns:a16="http://schemas.microsoft.com/office/drawing/2014/main" id="{F56AAFA8-3A4F-5FDC-8C2B-1FAEB4FBAFF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228012" y="1852781"/>
            <a:ext cx="3152439" cy="3152439"/>
          </a:xfrm>
          <a:prstGeom prst="rect">
            <a:avLst/>
          </a:prstGeom>
          <a:ln w="15875">
            <a:solidFill>
              <a:srgbClr val="FFFFFF">
                <a:alpha val="40000"/>
              </a:srgbClr>
            </a:solidFill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grpSp>
        <p:nvGrpSpPr>
          <p:cNvPr id="29" name="Group 28">
            <a:extLst>
              <a:ext uri="{FF2B5EF4-FFF2-40B4-BE49-F238E27FC236}">
                <a16:creationId xmlns:a16="http://schemas.microsoft.com/office/drawing/2014/main" id="{307A8868-805D-4C18-8A8B-4817BA9FF9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0CF59EB9-1EAB-47CE-AC8B-8EFD96929F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B8786ADE-071C-435B-81E3-54A82DD5D5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0F46AF6B-37AC-410E-9A0A-2F70B937A3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FAEF4DD0-8A5B-40F1-88BA-ABE5ADE4D2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3BA5EA8C-8F33-4994-A748-233E839E4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275432479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143DA3C-60A8-B324-39BF-32A950259B04}"/>
              </a:ext>
            </a:extLst>
          </p:cNvPr>
          <p:cNvSpPr txBox="1"/>
          <p:nvPr/>
        </p:nvSpPr>
        <p:spPr>
          <a:xfrm>
            <a:off x="270355" y="2935232"/>
            <a:ext cx="535577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571500" indent="-571500">
              <a:buFont typeface="Wingdings"/>
              <a:buChar char="Ø"/>
            </a:pPr>
            <a:r>
              <a:rPr lang="en-GB" sz="4000" b="1">
                <a:latin typeface="Aptos"/>
              </a:rPr>
              <a:t>Referencing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B34164E-C5E4-D154-B6AE-87322754296F}"/>
              </a:ext>
            </a:extLst>
          </p:cNvPr>
          <p:cNvSpPr txBox="1"/>
          <p:nvPr/>
        </p:nvSpPr>
        <p:spPr>
          <a:xfrm>
            <a:off x="2040058" y="513792"/>
            <a:ext cx="6734628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 dirty="0">
                <a:latin typeface="Aptos Display"/>
              </a:rPr>
              <a:t>                 </a:t>
            </a:r>
            <a:r>
              <a:rPr lang="en-GB" sz="4800" b="1">
                <a:latin typeface="Aptos Display"/>
              </a:rPr>
              <a:t>CHALLENGES</a:t>
            </a:r>
          </a:p>
        </p:txBody>
      </p:sp>
      <p:pic>
        <p:nvPicPr>
          <p:cNvPr id="4" name="Picture 3" descr="A hand holding a piece of puzzle&#10;&#10;AI-generated content may be incorrect.">
            <a:extLst>
              <a:ext uri="{FF2B5EF4-FFF2-40B4-BE49-F238E27FC236}">
                <a16:creationId xmlns:a16="http://schemas.microsoft.com/office/drawing/2014/main" id="{63BCD830-00CD-AC6D-CF64-57E2B6CB16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4262" y="1712685"/>
            <a:ext cx="3043476" cy="201748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6E37B4A-8463-D676-D809-FF180803990C}"/>
              </a:ext>
            </a:extLst>
          </p:cNvPr>
          <p:cNvSpPr txBox="1"/>
          <p:nvPr/>
        </p:nvSpPr>
        <p:spPr>
          <a:xfrm>
            <a:off x="247628" y="1599734"/>
            <a:ext cx="3940628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GB" sz="3600" b="1" dirty="0">
                <a:latin typeface="Aptos"/>
              </a:rPr>
              <a:t>   </a:t>
            </a:r>
            <a:r>
              <a:rPr lang="en-GB" sz="4000" b="1">
                <a:latin typeface="Aptos"/>
              </a:rPr>
              <a:t>Paraphrasing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F249075-F4D8-E02C-F292-56084DB9FC95}"/>
              </a:ext>
            </a:extLst>
          </p:cNvPr>
          <p:cNvSpPr txBox="1"/>
          <p:nvPr/>
        </p:nvSpPr>
        <p:spPr>
          <a:xfrm>
            <a:off x="253965" y="4406154"/>
            <a:ext cx="8244112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GB" sz="3600" b="1" dirty="0">
                <a:latin typeface="Aptos"/>
              </a:rPr>
              <a:t>  </a:t>
            </a:r>
            <a:r>
              <a:rPr lang="en-GB" sz="4000" b="1" dirty="0">
                <a:latin typeface="Aptos"/>
              </a:rPr>
              <a:t> To </a:t>
            </a:r>
            <a:r>
              <a:rPr lang="en-GB" sz="4000" b="1">
                <a:latin typeface="Aptos"/>
              </a:rPr>
              <a:t>understand</a:t>
            </a:r>
            <a:r>
              <a:rPr lang="en-GB" sz="4000" b="1" dirty="0">
                <a:latin typeface="Aptos"/>
              </a:rPr>
              <a:t> another lecturer</a:t>
            </a:r>
          </a:p>
        </p:txBody>
      </p:sp>
    </p:spTree>
    <p:extLst>
      <p:ext uri="{BB962C8B-B14F-4D97-AF65-F5344CB8AC3E}">
        <p14:creationId xmlns:p14="http://schemas.microsoft.com/office/powerpoint/2010/main" val="163422968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FD48FB1-66D8-4676-B0AA-C139A1DB78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033F5AE-6728-4F19-8DED-658E674B3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2C7D74A-18BA-4709-A808-44E8815C4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5164A3F-1561-4039-8185-AB0EEB713E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2A35DB53-42BE-460E-9CA1-1294C98463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5BDD1EA-D8C1-45AF-9F0A-14A2A137BA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AEEDCE1-D78D-6D21-DCD4-917329F0DBD2}"/>
              </a:ext>
            </a:extLst>
          </p:cNvPr>
          <p:cNvSpPr txBox="1"/>
          <p:nvPr/>
        </p:nvSpPr>
        <p:spPr>
          <a:xfrm>
            <a:off x="7314996" y="592332"/>
            <a:ext cx="4741158" cy="101149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4800" b="1" cap="all">
                <a:ln w="3175" cmpd="sng">
                  <a:noFill/>
                </a:ln>
                <a:latin typeface="+mj-lt"/>
                <a:ea typeface="+mj-ea"/>
                <a:cs typeface="+mj-cs"/>
              </a:rPr>
              <a:t>IMPROVEMENT</a:t>
            </a:r>
          </a:p>
        </p:txBody>
      </p:sp>
      <p:sp>
        <p:nvSpPr>
          <p:cNvPr id="21" name="Snip Diagonal Corner Rectangle 6">
            <a:extLst>
              <a:ext uri="{FF2B5EF4-FFF2-40B4-BE49-F238E27FC236}">
                <a16:creationId xmlns:a16="http://schemas.microsoft.com/office/drawing/2014/main" id="{14354E08-0068-48D7-A8AD-84C7B1CF5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4000" y="620722"/>
            <a:ext cx="6575496" cy="5286838"/>
          </a:xfrm>
          <a:prstGeom prst="snip2DiagRect">
            <a:avLst>
              <a:gd name="adj1" fmla="val 10787"/>
              <a:gd name="adj2" fmla="val 0"/>
            </a:avLst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6197D78-BB9A-CF16-3CF4-6426148315B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752" r="-2" b="12890"/>
          <a:stretch>
            <a:fillRect/>
          </a:stretch>
        </p:blipFill>
        <p:spPr>
          <a:xfrm>
            <a:off x="632158" y="648232"/>
            <a:ext cx="6579180" cy="5369704"/>
          </a:xfrm>
          <a:custGeom>
            <a:avLst/>
            <a:gdLst/>
            <a:ahLst/>
            <a:cxnLst/>
            <a:rect l="l" t="t" r="r" b="b"/>
            <a:pathLst>
              <a:path w="6245352" h="4956048">
                <a:moveTo>
                  <a:pt x="534609" y="0"/>
                </a:moveTo>
                <a:lnTo>
                  <a:pt x="6245352" y="0"/>
                </a:lnTo>
                <a:lnTo>
                  <a:pt x="6245352" y="4421439"/>
                </a:lnTo>
                <a:lnTo>
                  <a:pt x="5710743" y="4956048"/>
                </a:lnTo>
                <a:lnTo>
                  <a:pt x="0" y="4956048"/>
                </a:lnTo>
                <a:lnTo>
                  <a:pt x="0" y="534609"/>
                </a:lnTo>
                <a:close/>
              </a:path>
            </a:pathLst>
          </a:custGeom>
        </p:spPr>
      </p:pic>
      <p:grpSp>
        <p:nvGrpSpPr>
          <p:cNvPr id="23" name="Group 22">
            <a:extLst>
              <a:ext uri="{FF2B5EF4-FFF2-40B4-BE49-F238E27FC236}">
                <a16:creationId xmlns:a16="http://schemas.microsoft.com/office/drawing/2014/main" id="{A779F34F-2960-4B81-BA08-445B6F6A0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0A57ACC-416F-4A5D-B7F7-DDA9886A3A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26522B4F-50C4-4FCE-8AE2-3789D63ED3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2C3978FC-B5D1-42BE-B086-BC2A733D58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ACED99F1-340D-4970-8E66-3B28E92711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50A54E39-63C0-4847-A766-C6B74FEB48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66237758-35AE-4080-975A-96C237095F98}"/>
              </a:ext>
            </a:extLst>
          </p:cNvPr>
          <p:cNvSpPr txBox="1"/>
          <p:nvPr/>
        </p:nvSpPr>
        <p:spPr>
          <a:xfrm>
            <a:off x="8361700" y="3377480"/>
            <a:ext cx="3425370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>
                <a:latin typeface="Aptos Display"/>
              </a:rPr>
              <a:t>April 2026 </a:t>
            </a:r>
            <a:endParaRPr lang="en-GB" sz="3600" b="1" dirty="0">
              <a:latin typeface="Aptos Display"/>
            </a:endParaRPr>
          </a:p>
          <a:p>
            <a:r>
              <a:rPr lang="en-GB" sz="3600" b="1">
                <a:latin typeface="Aptos Display"/>
              </a:rPr>
              <a:t>          vs</a:t>
            </a:r>
            <a:endParaRPr lang="en-GB" sz="3600" b="1" dirty="0">
              <a:latin typeface="Aptos Display"/>
            </a:endParaRPr>
          </a:p>
          <a:p>
            <a:r>
              <a:rPr lang="en-GB" sz="3600" b="1" dirty="0">
                <a:latin typeface="Aptos Display"/>
              </a:rPr>
              <a:t> June 2026</a:t>
            </a:r>
            <a:endParaRPr lang="en-GB" b="1"/>
          </a:p>
        </p:txBody>
      </p:sp>
      <p:pic>
        <p:nvPicPr>
          <p:cNvPr id="6" name="Picture 5" descr="A close up of a logo&#10;&#10;AI-generated content may be incorrect.">
            <a:extLst>
              <a:ext uri="{FF2B5EF4-FFF2-40B4-BE49-F238E27FC236}">
                <a16:creationId xmlns:a16="http://schemas.microsoft.com/office/drawing/2014/main" id="{586B4533-EFDD-6CE3-4BA4-70575D8CC4E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608170" y="1831662"/>
            <a:ext cx="1623201" cy="94496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47DD194-8C14-46AF-EAD4-89AB8C0924F8}"/>
              </a:ext>
            </a:extLst>
          </p:cNvPr>
          <p:cNvSpPr txBox="1"/>
          <p:nvPr/>
        </p:nvSpPr>
        <p:spPr>
          <a:xfrm>
            <a:off x="5284788" y="3902075"/>
            <a:ext cx="1622425" cy="317500"/>
          </a:xfrm>
          <a:prstGeom prst="rect">
            <a:avLst/>
          </a:prstGeom>
        </p:spPr>
        <p:txBody>
          <a:bodyPr>
            <a:normAutofit fontScale="40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20874232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512F9CB-A1A0-4043-A103-F6A4B94B69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DBE6588-EE16-4389-857C-86A156D49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7FD48D2-B0A7-413D-B947-AA55AC1296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2BE668D0-D906-4EEE-B32F-8C028624B8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D1DE67A3-B8F6-4CFD-A8E0-D15200F23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762362DE-7747-4D8B-99FA-8E36F0B15F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6C13D63-4089-2F5D-55B0-E1C0CD3517F3}"/>
              </a:ext>
            </a:extLst>
          </p:cNvPr>
          <p:cNvSpPr txBox="1"/>
          <p:nvPr/>
        </p:nvSpPr>
        <p:spPr>
          <a:xfrm>
            <a:off x="5135754" y="628617"/>
            <a:ext cx="6368858" cy="302898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5400" b="1" cap="all">
                <a:ln w="3175" cmpd="sng">
                  <a:noFill/>
                </a:ln>
                <a:latin typeface="Aptos Display"/>
                <a:ea typeface="+mj-ea"/>
                <a:cs typeface="+mj-cs"/>
              </a:rPr>
              <a:t>MY FEATURE GOALS</a:t>
            </a:r>
            <a:endParaRPr lang="en-US" sz="5400" cap="all">
              <a:ln w="3175" cmpd="sng">
                <a:noFill/>
              </a:ln>
              <a:latin typeface="Aptos Display"/>
              <a:ea typeface="+mj-ea"/>
              <a:cs typeface="+mj-cs"/>
            </a:endParaRPr>
          </a:p>
        </p:txBody>
      </p:sp>
      <p:pic>
        <p:nvPicPr>
          <p:cNvPr id="6" name="Graphic 5" descr="Bullseye">
            <a:extLst>
              <a:ext uri="{FF2B5EF4-FFF2-40B4-BE49-F238E27FC236}">
                <a16:creationId xmlns:a16="http://schemas.microsoft.com/office/drawing/2014/main" id="{59DC6A3C-019E-2402-B7FE-1806C427E77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46633" y="1264416"/>
            <a:ext cx="4004489" cy="4004489"/>
          </a:xfrm>
          <a:prstGeom prst="rect">
            <a:avLst/>
          </a:prstGeom>
          <a:ln w="15875">
            <a:solidFill>
              <a:srgbClr val="FFFFFF">
                <a:alpha val="40000"/>
              </a:srgbClr>
            </a:solidFill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grpSp>
        <p:nvGrpSpPr>
          <p:cNvPr id="23" name="Group 22">
            <a:extLst>
              <a:ext uri="{FF2B5EF4-FFF2-40B4-BE49-F238E27FC236}">
                <a16:creationId xmlns:a16="http://schemas.microsoft.com/office/drawing/2014/main" id="{25123E6E-F713-4254-A6BF-358CC8EC6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2F690FE0-5412-4598-8AD6-769BB36E2C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B4850BB6-6709-408E-BEFD-24DC5E3C29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4A03B410-983E-40D8-A4EA-2BB747CB00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12B92421-6A58-4A51-AB7D-B97EA85E30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9D092B0B-C6FB-4CDC-ABE8-5C817CAC69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161528649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47F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E7DD943-DCDD-E43B-2FA4-E301FF44E613}"/>
              </a:ext>
            </a:extLst>
          </p:cNvPr>
          <p:cNvSpPr txBox="1"/>
          <p:nvPr/>
        </p:nvSpPr>
        <p:spPr>
          <a:xfrm>
            <a:off x="235936" y="675490"/>
            <a:ext cx="9659256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571500" indent="-571500">
              <a:buFont typeface="Wingdings"/>
              <a:buChar char="Ø"/>
            </a:pPr>
            <a:r>
              <a:rPr lang="en-GB" sz="3600" b="1">
                <a:latin typeface="Aptos"/>
              </a:rPr>
              <a:t>IMPROVE MY ACADEMIC AND DIGITAL SKILLS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0E67390-0F2A-07EC-0266-723C49AF3A92}"/>
              </a:ext>
            </a:extLst>
          </p:cNvPr>
          <p:cNvSpPr txBox="1"/>
          <p:nvPr/>
        </p:nvSpPr>
        <p:spPr>
          <a:xfrm>
            <a:off x="233316" y="2767145"/>
            <a:ext cx="10189027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571500" indent="-571500">
              <a:buFont typeface="Wingdings"/>
              <a:buChar char="Ø"/>
            </a:pPr>
            <a:r>
              <a:rPr lang="en-GB" sz="3600" b="1">
                <a:latin typeface="Aptos"/>
              </a:rPr>
              <a:t>TO APPLY WHAT I LEARNED TO MY  BUSINESS</a:t>
            </a:r>
            <a:endParaRPr lang="en-US"/>
          </a:p>
          <a:p>
            <a:endParaRPr lang="en-GB" sz="3600" b="1">
              <a:latin typeface="Aptos"/>
            </a:endParaRPr>
          </a:p>
          <a:p>
            <a:endParaRPr lang="en-GB" sz="3600" b="1">
              <a:latin typeface="Apto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B7D27F1-B965-029A-BBA3-05DDAA951ADA}"/>
              </a:ext>
            </a:extLst>
          </p:cNvPr>
          <p:cNvSpPr txBox="1"/>
          <p:nvPr/>
        </p:nvSpPr>
        <p:spPr>
          <a:xfrm>
            <a:off x="256203" y="4727030"/>
            <a:ext cx="6741883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571500" indent="-571500">
              <a:buFont typeface="Wingdings"/>
              <a:buChar char="Ø"/>
            </a:pPr>
            <a:r>
              <a:rPr lang="en-GB" sz="3600" b="1">
                <a:latin typeface="Aptos"/>
              </a:rPr>
              <a:t>GET BETTER GRADES AND CONTINUE MY STUDY IN  LEVEL 5</a:t>
            </a:r>
            <a:endParaRPr lang="en-GB" sz="3600" b="1" dirty="0">
              <a:latin typeface="Aptos"/>
            </a:endParaRPr>
          </a:p>
        </p:txBody>
      </p:sp>
      <p:pic>
        <p:nvPicPr>
          <p:cNvPr id="5" name="Picture 4" descr="A group of people throwing graduation caps in the air&#10;&#10;AI-generated content may be incorrect.">
            <a:extLst>
              <a:ext uri="{FF2B5EF4-FFF2-40B4-BE49-F238E27FC236}">
                <a16:creationId xmlns:a16="http://schemas.microsoft.com/office/drawing/2014/main" id="{671804C8-D201-D5AC-94A1-CCA655C8F9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6215" y="4013200"/>
            <a:ext cx="3946770" cy="2627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5863371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0512F9CB-A1A0-4043-A103-F6A4B94B69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ADBE6588-EE16-4389-857C-86A156D49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7FD48D2-B0A7-413D-B947-AA55AC1296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BE668D0-D906-4EEE-B32F-8C028624B8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1DE67A3-B8F6-4CFD-A8E0-D15200F23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762362DE-7747-4D8B-99FA-8E36F0B15F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9962197-EFD5-1F32-A6E4-9FE9A6B57079}"/>
              </a:ext>
            </a:extLst>
          </p:cNvPr>
          <p:cNvSpPr txBox="1"/>
          <p:nvPr/>
        </p:nvSpPr>
        <p:spPr>
          <a:xfrm>
            <a:off x="5135754" y="606846"/>
            <a:ext cx="6615600" cy="305075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ctr" defTabSz="457200">
              <a:spcBef>
                <a:spcPct val="0"/>
              </a:spcBef>
              <a:spcAft>
                <a:spcPts val="600"/>
              </a:spcAft>
            </a:pPr>
            <a:r>
              <a:rPr lang="en-US" sz="4800" b="1" cap="all">
                <a:ln w="3175" cmpd="sng">
                  <a:noFill/>
                </a:ln>
                <a:latin typeface="Aptos Display"/>
                <a:ea typeface="+mj-ea"/>
                <a:cs typeface="+mj-cs"/>
              </a:rPr>
              <a:t>Thank you for listening my presentation</a:t>
            </a:r>
            <a:endParaRPr lang="en-US">
              <a:ea typeface="+mj-ea"/>
              <a:cs typeface="+mj-cs"/>
            </a:endParaRPr>
          </a:p>
        </p:txBody>
      </p:sp>
      <p:pic>
        <p:nvPicPr>
          <p:cNvPr id="3" name="Picture 2" descr="A cartoon of a cat with a bow tie&#10;&#10;AI-generated content may be incorrect.">
            <a:extLst>
              <a:ext uri="{FF2B5EF4-FFF2-40B4-BE49-F238E27FC236}">
                <a16:creationId xmlns:a16="http://schemas.microsoft.com/office/drawing/2014/main" id="{4F2C794F-A0B2-EE2D-E05B-D113F1C046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6633" y="1264416"/>
            <a:ext cx="4004489" cy="4004489"/>
          </a:xfrm>
          <a:prstGeom prst="rect">
            <a:avLst/>
          </a:prstGeom>
          <a:ln w="15875">
            <a:solidFill>
              <a:srgbClr val="FFFFFF">
                <a:alpha val="40000"/>
              </a:srgbClr>
            </a:solidFill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25123E6E-F713-4254-A6BF-358CC8EC6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2F690FE0-5412-4598-8AD6-769BB36E2C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B4850BB6-6709-408E-BEFD-24DC5E3C29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4A03B410-983E-40D8-A4EA-2BB747CB00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2B92421-6A58-4A51-AB7D-B97EA85E30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9D092B0B-C6FB-4CDC-ABE8-5C817CAC69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460406512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417</Words>
  <Application>Microsoft Office PowerPoint</Application>
  <PresentationFormat>Widescreen</PresentationFormat>
  <Paragraphs>228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Aptos Display</vt:lpstr>
      <vt:lpstr>Century Gothic</vt:lpstr>
      <vt:lpstr>Wingdings</vt:lpstr>
      <vt:lpstr>Wingdings 3</vt:lpstr>
      <vt:lpstr>Slice</vt:lpstr>
      <vt:lpstr>Reflective Presentation</vt:lpstr>
      <vt:lpstr>Introduction</vt:lpstr>
      <vt:lpstr>SKILLS DEVELOPED</vt:lpstr>
      <vt:lpstr>PowerPoint Presentation</vt:lpstr>
      <vt:lpstr>           EXTRA WORK  COMPLETED</vt:lpstr>
      <vt:lpstr>power POINT  TRAINING</vt:lpstr>
      <vt:lpstr>CHALLENGES AND IMPROVEMENTS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Scott James</dc:creator>
  <cp:lastModifiedBy>Scott James</cp:lastModifiedBy>
  <cp:revision>431</cp:revision>
  <dcterms:created xsi:type="dcterms:W3CDTF">2026-06-24T16:42:34Z</dcterms:created>
  <dcterms:modified xsi:type="dcterms:W3CDTF">2026-06-30T09:15:02Z</dcterms:modified>
</cp:coreProperties>
</file>