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4" r:id="rId3"/>
    <p:sldId id="263" r:id="rId4"/>
    <p:sldId id="266" r:id="rId5"/>
    <p:sldId id="259" r:id="rId6"/>
    <p:sldId id="257" r:id="rId7"/>
    <p:sldId id="258" r:id="rId8"/>
    <p:sldId id="265" r:id="rId9"/>
    <p:sldId id="260" r:id="rId10"/>
    <p:sldId id="267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5B6C49-ED8C-4E7E-AE3C-F6BCF1BCB231}" v="7" dt="2019-12-09T22:53:13.062"/>
    <p1510:client id="{FB0EEF47-3B24-4861-A235-D2E583453557}" v="30" dt="2019-12-09T15:45:07.5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5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ovanni Nathaniel" userId="800cc6c71c8a7476" providerId="LiveId" clId="{165B6C49-ED8C-4E7E-AE3C-F6BCF1BCB231}"/>
    <pc:docChg chg="modSld">
      <pc:chgData name="Giovanni Nathaniel" userId="800cc6c71c8a7476" providerId="LiveId" clId="{165B6C49-ED8C-4E7E-AE3C-F6BCF1BCB231}" dt="2019-12-09T22:53:21.689" v="15" actId="255"/>
      <pc:docMkLst>
        <pc:docMk/>
      </pc:docMkLst>
      <pc:sldChg chg="modSp">
        <pc:chgData name="Giovanni Nathaniel" userId="800cc6c71c8a7476" providerId="LiveId" clId="{165B6C49-ED8C-4E7E-AE3C-F6BCF1BCB231}" dt="2019-12-09T22:53:21.689" v="15" actId="255"/>
        <pc:sldMkLst>
          <pc:docMk/>
          <pc:sldMk cId="1427905631" sldId="261"/>
        </pc:sldMkLst>
        <pc:spChg chg="mod">
          <ac:chgData name="Giovanni Nathaniel" userId="800cc6c71c8a7476" providerId="LiveId" clId="{165B6C49-ED8C-4E7E-AE3C-F6BCF1BCB231}" dt="2019-12-09T22:53:21.689" v="15" actId="255"/>
          <ac:spMkLst>
            <pc:docMk/>
            <pc:sldMk cId="1427905631" sldId="261"/>
            <ac:spMk id="3" creationId="{92DF6058-B2D2-45FC-A175-C739C2E6D9F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svg"/><Relationship Id="rId1" Type="http://schemas.openxmlformats.org/officeDocument/2006/relationships/image" Target="../media/image12.png"/><Relationship Id="rId6" Type="http://schemas.openxmlformats.org/officeDocument/2006/relationships/image" Target="../media/image11.svg"/><Relationship Id="rId5" Type="http://schemas.openxmlformats.org/officeDocument/2006/relationships/image" Target="../media/image14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6.svg"/><Relationship Id="rId1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029599-63E3-48DD-BA07-1880AA17263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130A76A-8F94-4B0F-AE42-7BF14D2DC347}">
      <dgm:prSet/>
      <dgm:spPr/>
      <dgm:t>
        <a:bodyPr/>
        <a:lstStyle/>
        <a:p>
          <a:pPr>
            <a:defRPr cap="all"/>
          </a:pPr>
          <a:r>
            <a:rPr lang="en-GB"/>
            <a:t>Uses a free model, only premium content behind paywall</a:t>
          </a:r>
          <a:endParaRPr lang="en-US"/>
        </a:p>
      </dgm:t>
    </dgm:pt>
    <dgm:pt modelId="{DA36503E-A1F3-429D-89DC-4970332B801B}" type="parTrans" cxnId="{938C216E-6F0F-4DC3-AD61-2E4536FDC5F7}">
      <dgm:prSet/>
      <dgm:spPr/>
      <dgm:t>
        <a:bodyPr/>
        <a:lstStyle/>
        <a:p>
          <a:endParaRPr lang="en-US"/>
        </a:p>
      </dgm:t>
    </dgm:pt>
    <dgm:pt modelId="{28E175C9-44D8-4C11-8A95-01ECA034AE0D}" type="sibTrans" cxnId="{938C216E-6F0F-4DC3-AD61-2E4536FDC5F7}">
      <dgm:prSet/>
      <dgm:spPr/>
      <dgm:t>
        <a:bodyPr/>
        <a:lstStyle/>
        <a:p>
          <a:endParaRPr lang="en-US"/>
        </a:p>
      </dgm:t>
    </dgm:pt>
    <dgm:pt modelId="{6BCA7288-2F02-4865-A2AB-93756B6164E5}">
      <dgm:prSet/>
      <dgm:spPr/>
      <dgm:t>
        <a:bodyPr/>
        <a:lstStyle/>
        <a:p>
          <a:pPr>
            <a:defRPr cap="all"/>
          </a:pPr>
          <a:r>
            <a:rPr lang="en-GB"/>
            <a:t>Readers are asked for voluntary donations</a:t>
          </a:r>
          <a:endParaRPr lang="en-US"/>
        </a:p>
      </dgm:t>
    </dgm:pt>
    <dgm:pt modelId="{A5A95357-EF14-4E78-9109-35834AE5F6E2}" type="parTrans" cxnId="{82FCF984-7DC5-404B-B554-992F18553303}">
      <dgm:prSet/>
      <dgm:spPr/>
      <dgm:t>
        <a:bodyPr/>
        <a:lstStyle/>
        <a:p>
          <a:endParaRPr lang="en-US"/>
        </a:p>
      </dgm:t>
    </dgm:pt>
    <dgm:pt modelId="{9569CC5E-437F-4A80-8127-75FE9745B360}" type="sibTrans" cxnId="{82FCF984-7DC5-404B-B554-992F18553303}">
      <dgm:prSet/>
      <dgm:spPr/>
      <dgm:t>
        <a:bodyPr/>
        <a:lstStyle/>
        <a:p>
          <a:endParaRPr lang="en-US"/>
        </a:p>
      </dgm:t>
    </dgm:pt>
    <dgm:pt modelId="{4754755E-CD88-4535-A278-B8F14594DA0A}">
      <dgm:prSet/>
      <dgm:spPr/>
      <dgm:t>
        <a:bodyPr/>
        <a:lstStyle/>
        <a:p>
          <a:pPr>
            <a:defRPr cap="all"/>
          </a:pPr>
          <a:r>
            <a:rPr lang="en-GB"/>
            <a:t>2 million supporters by 2022</a:t>
          </a:r>
          <a:endParaRPr lang="en-US"/>
        </a:p>
      </dgm:t>
    </dgm:pt>
    <dgm:pt modelId="{CEAE6A1C-0BC2-43FB-8944-40CE33F47261}" type="parTrans" cxnId="{4D0BD907-7FF7-4761-A62E-6A4CAF100925}">
      <dgm:prSet/>
      <dgm:spPr/>
      <dgm:t>
        <a:bodyPr/>
        <a:lstStyle/>
        <a:p>
          <a:endParaRPr lang="en-US"/>
        </a:p>
      </dgm:t>
    </dgm:pt>
    <dgm:pt modelId="{C1836E29-A9B7-4AE5-9AE4-E1EF30DA12CF}" type="sibTrans" cxnId="{4D0BD907-7FF7-4761-A62E-6A4CAF100925}">
      <dgm:prSet/>
      <dgm:spPr/>
      <dgm:t>
        <a:bodyPr/>
        <a:lstStyle/>
        <a:p>
          <a:endParaRPr lang="en-US"/>
        </a:p>
      </dgm:t>
    </dgm:pt>
    <dgm:pt modelId="{F6E9B1B8-B120-437B-B3F0-1E3A96AA830F}" type="pres">
      <dgm:prSet presAssocID="{51029599-63E3-48DD-BA07-1880AA17263D}" presName="root" presStyleCnt="0">
        <dgm:presLayoutVars>
          <dgm:dir/>
          <dgm:resizeHandles val="exact"/>
        </dgm:presLayoutVars>
      </dgm:prSet>
      <dgm:spPr/>
    </dgm:pt>
    <dgm:pt modelId="{A6626A05-E575-4697-994B-B84973C47C82}" type="pres">
      <dgm:prSet presAssocID="{2130A76A-8F94-4B0F-AE42-7BF14D2DC347}" presName="compNode" presStyleCnt="0"/>
      <dgm:spPr/>
    </dgm:pt>
    <dgm:pt modelId="{4D89722A-849F-476C-AE2A-B283029385D8}" type="pres">
      <dgm:prSet presAssocID="{2130A76A-8F94-4B0F-AE42-7BF14D2DC347}" presName="iconBgRect" presStyleLbl="bgShp" presStyleIdx="0" presStyleCnt="3"/>
      <dgm:spPr/>
    </dgm:pt>
    <dgm:pt modelId="{5B523AB7-B9C3-4B01-A25B-51FD10CC5165}" type="pres">
      <dgm:prSet presAssocID="{2130A76A-8F94-4B0F-AE42-7BF14D2DC34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rotUp"/>
        </a:ext>
      </dgm:extLst>
    </dgm:pt>
    <dgm:pt modelId="{58116D1F-5B8B-484A-B5B9-51366519A7C2}" type="pres">
      <dgm:prSet presAssocID="{2130A76A-8F94-4B0F-AE42-7BF14D2DC347}" presName="spaceRect" presStyleCnt="0"/>
      <dgm:spPr/>
    </dgm:pt>
    <dgm:pt modelId="{B25F4DC6-FB50-4231-B5BD-09F36608B523}" type="pres">
      <dgm:prSet presAssocID="{2130A76A-8F94-4B0F-AE42-7BF14D2DC347}" presName="textRect" presStyleLbl="revTx" presStyleIdx="0" presStyleCnt="3">
        <dgm:presLayoutVars>
          <dgm:chMax val="1"/>
          <dgm:chPref val="1"/>
        </dgm:presLayoutVars>
      </dgm:prSet>
      <dgm:spPr/>
    </dgm:pt>
    <dgm:pt modelId="{BDCFA3EE-DA87-4ED8-B4B2-66EA58E30829}" type="pres">
      <dgm:prSet presAssocID="{28E175C9-44D8-4C11-8A95-01ECA034AE0D}" presName="sibTrans" presStyleCnt="0"/>
      <dgm:spPr/>
    </dgm:pt>
    <dgm:pt modelId="{8AFADF8F-7D72-438C-9C51-CBE0057882D7}" type="pres">
      <dgm:prSet presAssocID="{6BCA7288-2F02-4865-A2AB-93756B6164E5}" presName="compNode" presStyleCnt="0"/>
      <dgm:spPr/>
    </dgm:pt>
    <dgm:pt modelId="{ED725F78-B060-4B7B-9C49-57ACFC9D19DC}" type="pres">
      <dgm:prSet presAssocID="{6BCA7288-2F02-4865-A2AB-93756B6164E5}" presName="iconBgRect" presStyleLbl="bgShp" presStyleIdx="1" presStyleCnt="3"/>
      <dgm:spPr/>
    </dgm:pt>
    <dgm:pt modelId="{432F171A-D24A-4784-91D2-BE900B14F5C0}" type="pres">
      <dgm:prSet presAssocID="{6BCA7288-2F02-4865-A2AB-93756B6164E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2B99460A-0CFE-48E5-907D-04B034C425A4}" type="pres">
      <dgm:prSet presAssocID="{6BCA7288-2F02-4865-A2AB-93756B6164E5}" presName="spaceRect" presStyleCnt="0"/>
      <dgm:spPr/>
    </dgm:pt>
    <dgm:pt modelId="{3B08F743-EC31-462F-A943-D915FB9F2FC0}" type="pres">
      <dgm:prSet presAssocID="{6BCA7288-2F02-4865-A2AB-93756B6164E5}" presName="textRect" presStyleLbl="revTx" presStyleIdx="1" presStyleCnt="3">
        <dgm:presLayoutVars>
          <dgm:chMax val="1"/>
          <dgm:chPref val="1"/>
        </dgm:presLayoutVars>
      </dgm:prSet>
      <dgm:spPr/>
    </dgm:pt>
    <dgm:pt modelId="{64320DAA-F25D-4571-B342-F42D994C86A8}" type="pres">
      <dgm:prSet presAssocID="{9569CC5E-437F-4A80-8127-75FE9745B360}" presName="sibTrans" presStyleCnt="0"/>
      <dgm:spPr/>
    </dgm:pt>
    <dgm:pt modelId="{DD8FB3AC-7A75-425D-B16B-C00137BA42B3}" type="pres">
      <dgm:prSet presAssocID="{4754755E-CD88-4535-A278-B8F14594DA0A}" presName="compNode" presStyleCnt="0"/>
      <dgm:spPr/>
    </dgm:pt>
    <dgm:pt modelId="{20E9BD11-83A8-461F-8BDE-BB56EACE7181}" type="pres">
      <dgm:prSet presAssocID="{4754755E-CD88-4535-A278-B8F14594DA0A}" presName="iconBgRect" presStyleLbl="bgShp" presStyleIdx="2" presStyleCnt="3"/>
      <dgm:spPr/>
    </dgm:pt>
    <dgm:pt modelId="{3F7DFDF2-0537-48B7-8E99-925E78D439B4}" type="pres">
      <dgm:prSet presAssocID="{4754755E-CD88-4535-A278-B8F14594DA0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674F03B-60F5-4B06-907B-4626AA78DACF}" type="pres">
      <dgm:prSet presAssocID="{4754755E-CD88-4535-A278-B8F14594DA0A}" presName="spaceRect" presStyleCnt="0"/>
      <dgm:spPr/>
    </dgm:pt>
    <dgm:pt modelId="{1A4DD5FE-7473-440E-80C0-639613317B87}" type="pres">
      <dgm:prSet presAssocID="{4754755E-CD88-4535-A278-B8F14594DA0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D0BD907-7FF7-4761-A62E-6A4CAF100925}" srcId="{51029599-63E3-48DD-BA07-1880AA17263D}" destId="{4754755E-CD88-4535-A278-B8F14594DA0A}" srcOrd="2" destOrd="0" parTransId="{CEAE6A1C-0BC2-43FB-8944-40CE33F47261}" sibTransId="{C1836E29-A9B7-4AE5-9AE4-E1EF30DA12CF}"/>
    <dgm:cxn modelId="{0741161E-CD17-426A-8029-6FDA2D4F0B43}" type="presOf" srcId="{2130A76A-8F94-4B0F-AE42-7BF14D2DC347}" destId="{B25F4DC6-FB50-4231-B5BD-09F36608B523}" srcOrd="0" destOrd="0" presId="urn:microsoft.com/office/officeart/2018/5/layout/IconCircleLabelList"/>
    <dgm:cxn modelId="{938C216E-6F0F-4DC3-AD61-2E4536FDC5F7}" srcId="{51029599-63E3-48DD-BA07-1880AA17263D}" destId="{2130A76A-8F94-4B0F-AE42-7BF14D2DC347}" srcOrd="0" destOrd="0" parTransId="{DA36503E-A1F3-429D-89DC-4970332B801B}" sibTransId="{28E175C9-44D8-4C11-8A95-01ECA034AE0D}"/>
    <dgm:cxn modelId="{82FCF984-7DC5-404B-B554-992F18553303}" srcId="{51029599-63E3-48DD-BA07-1880AA17263D}" destId="{6BCA7288-2F02-4865-A2AB-93756B6164E5}" srcOrd="1" destOrd="0" parTransId="{A5A95357-EF14-4E78-9109-35834AE5F6E2}" sibTransId="{9569CC5E-437F-4A80-8127-75FE9745B360}"/>
    <dgm:cxn modelId="{0A759B8A-825E-49BC-9F34-9E8E7E4B1BD3}" type="presOf" srcId="{4754755E-CD88-4535-A278-B8F14594DA0A}" destId="{1A4DD5FE-7473-440E-80C0-639613317B87}" srcOrd="0" destOrd="0" presId="urn:microsoft.com/office/officeart/2018/5/layout/IconCircleLabelList"/>
    <dgm:cxn modelId="{204D0D8C-B053-45E9-AF9D-450E7F6F06D7}" type="presOf" srcId="{6BCA7288-2F02-4865-A2AB-93756B6164E5}" destId="{3B08F743-EC31-462F-A943-D915FB9F2FC0}" srcOrd="0" destOrd="0" presId="urn:microsoft.com/office/officeart/2018/5/layout/IconCircleLabelList"/>
    <dgm:cxn modelId="{DF9804D7-65C3-409A-AAA9-2A3E18CE2B18}" type="presOf" srcId="{51029599-63E3-48DD-BA07-1880AA17263D}" destId="{F6E9B1B8-B120-437B-B3F0-1E3A96AA830F}" srcOrd="0" destOrd="0" presId="urn:microsoft.com/office/officeart/2018/5/layout/IconCircleLabelList"/>
    <dgm:cxn modelId="{39C91C61-BFE8-4F77-808C-16768B9F1A11}" type="presParOf" srcId="{F6E9B1B8-B120-437B-B3F0-1E3A96AA830F}" destId="{A6626A05-E575-4697-994B-B84973C47C82}" srcOrd="0" destOrd="0" presId="urn:microsoft.com/office/officeart/2018/5/layout/IconCircleLabelList"/>
    <dgm:cxn modelId="{0A42B727-C8C3-4FD6-BDB7-4C81839DBA55}" type="presParOf" srcId="{A6626A05-E575-4697-994B-B84973C47C82}" destId="{4D89722A-849F-476C-AE2A-B283029385D8}" srcOrd="0" destOrd="0" presId="urn:microsoft.com/office/officeart/2018/5/layout/IconCircleLabelList"/>
    <dgm:cxn modelId="{7EE787F9-D327-4ACB-BB0D-EE7DF07C24B7}" type="presParOf" srcId="{A6626A05-E575-4697-994B-B84973C47C82}" destId="{5B523AB7-B9C3-4B01-A25B-51FD10CC5165}" srcOrd="1" destOrd="0" presId="urn:microsoft.com/office/officeart/2018/5/layout/IconCircleLabelList"/>
    <dgm:cxn modelId="{D40EA10E-5E30-4CC5-A19B-C8C322C3B583}" type="presParOf" srcId="{A6626A05-E575-4697-994B-B84973C47C82}" destId="{58116D1F-5B8B-484A-B5B9-51366519A7C2}" srcOrd="2" destOrd="0" presId="urn:microsoft.com/office/officeart/2018/5/layout/IconCircleLabelList"/>
    <dgm:cxn modelId="{118BE944-EF95-41EB-ACD0-760A138D0AF9}" type="presParOf" srcId="{A6626A05-E575-4697-994B-B84973C47C82}" destId="{B25F4DC6-FB50-4231-B5BD-09F36608B523}" srcOrd="3" destOrd="0" presId="urn:microsoft.com/office/officeart/2018/5/layout/IconCircleLabelList"/>
    <dgm:cxn modelId="{DE36A3C0-5D2C-429C-8E9B-FBA43E91C384}" type="presParOf" srcId="{F6E9B1B8-B120-437B-B3F0-1E3A96AA830F}" destId="{BDCFA3EE-DA87-4ED8-B4B2-66EA58E30829}" srcOrd="1" destOrd="0" presId="urn:microsoft.com/office/officeart/2018/5/layout/IconCircleLabelList"/>
    <dgm:cxn modelId="{E6AC8FFD-5412-4B86-8D7E-E350D53E920C}" type="presParOf" srcId="{F6E9B1B8-B120-437B-B3F0-1E3A96AA830F}" destId="{8AFADF8F-7D72-438C-9C51-CBE0057882D7}" srcOrd="2" destOrd="0" presId="urn:microsoft.com/office/officeart/2018/5/layout/IconCircleLabelList"/>
    <dgm:cxn modelId="{3E9C0BB9-B270-4B4F-8F3E-72FFDA2EFD16}" type="presParOf" srcId="{8AFADF8F-7D72-438C-9C51-CBE0057882D7}" destId="{ED725F78-B060-4B7B-9C49-57ACFC9D19DC}" srcOrd="0" destOrd="0" presId="urn:microsoft.com/office/officeart/2018/5/layout/IconCircleLabelList"/>
    <dgm:cxn modelId="{FB607B28-20D7-4B1A-A7F7-3D62B9940192}" type="presParOf" srcId="{8AFADF8F-7D72-438C-9C51-CBE0057882D7}" destId="{432F171A-D24A-4784-91D2-BE900B14F5C0}" srcOrd="1" destOrd="0" presId="urn:microsoft.com/office/officeart/2018/5/layout/IconCircleLabelList"/>
    <dgm:cxn modelId="{2BA2B4DC-4767-4118-BF41-D7FAC2F8C208}" type="presParOf" srcId="{8AFADF8F-7D72-438C-9C51-CBE0057882D7}" destId="{2B99460A-0CFE-48E5-907D-04B034C425A4}" srcOrd="2" destOrd="0" presId="urn:microsoft.com/office/officeart/2018/5/layout/IconCircleLabelList"/>
    <dgm:cxn modelId="{682BC88F-1ACB-4B0E-8D1D-533452F499FD}" type="presParOf" srcId="{8AFADF8F-7D72-438C-9C51-CBE0057882D7}" destId="{3B08F743-EC31-462F-A943-D915FB9F2FC0}" srcOrd="3" destOrd="0" presId="urn:microsoft.com/office/officeart/2018/5/layout/IconCircleLabelList"/>
    <dgm:cxn modelId="{2298AAAA-C390-4FCA-B2E8-6627F32D0277}" type="presParOf" srcId="{F6E9B1B8-B120-437B-B3F0-1E3A96AA830F}" destId="{64320DAA-F25D-4571-B342-F42D994C86A8}" srcOrd="3" destOrd="0" presId="urn:microsoft.com/office/officeart/2018/5/layout/IconCircleLabelList"/>
    <dgm:cxn modelId="{2719A0D5-0C1B-4D44-8D77-498B298C019B}" type="presParOf" srcId="{F6E9B1B8-B120-437B-B3F0-1E3A96AA830F}" destId="{DD8FB3AC-7A75-425D-B16B-C00137BA42B3}" srcOrd="4" destOrd="0" presId="urn:microsoft.com/office/officeart/2018/5/layout/IconCircleLabelList"/>
    <dgm:cxn modelId="{8B0FA3C3-67ED-4663-A983-87D32CC0DF88}" type="presParOf" srcId="{DD8FB3AC-7A75-425D-B16B-C00137BA42B3}" destId="{20E9BD11-83A8-461F-8BDE-BB56EACE7181}" srcOrd="0" destOrd="0" presId="urn:microsoft.com/office/officeart/2018/5/layout/IconCircleLabelList"/>
    <dgm:cxn modelId="{2E015B97-DA75-434F-A7E6-A2469C0FB9CB}" type="presParOf" srcId="{DD8FB3AC-7A75-425D-B16B-C00137BA42B3}" destId="{3F7DFDF2-0537-48B7-8E99-925E78D439B4}" srcOrd="1" destOrd="0" presId="urn:microsoft.com/office/officeart/2018/5/layout/IconCircleLabelList"/>
    <dgm:cxn modelId="{B0EE963F-C030-4478-BAEB-F2A2F25F7147}" type="presParOf" srcId="{DD8FB3AC-7A75-425D-B16B-C00137BA42B3}" destId="{2674F03B-60F5-4B06-907B-4626AA78DACF}" srcOrd="2" destOrd="0" presId="urn:microsoft.com/office/officeart/2018/5/layout/IconCircleLabelList"/>
    <dgm:cxn modelId="{7E4756FF-16CE-4FB0-A742-7B0B89FE78B1}" type="presParOf" srcId="{DD8FB3AC-7A75-425D-B16B-C00137BA42B3}" destId="{1A4DD5FE-7473-440E-80C0-639613317B8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9ACB58-9736-4B20-ADE3-466BEBCA16C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3BD315D-CA5D-48EB-8C71-B3546A69BE10}">
      <dgm:prSet/>
      <dgm:spPr/>
      <dgm:t>
        <a:bodyPr/>
        <a:lstStyle/>
        <a:p>
          <a:r>
            <a:rPr lang="en-GB"/>
            <a:t>Customer retention and engagement</a:t>
          </a:r>
          <a:endParaRPr lang="en-US"/>
        </a:p>
      </dgm:t>
    </dgm:pt>
    <dgm:pt modelId="{DF1B5EC7-B261-42BB-BD12-A94D110AA9A8}" type="parTrans" cxnId="{52279BDC-9A16-4712-9F5B-864EEDE35B37}">
      <dgm:prSet/>
      <dgm:spPr/>
      <dgm:t>
        <a:bodyPr/>
        <a:lstStyle/>
        <a:p>
          <a:endParaRPr lang="en-US"/>
        </a:p>
      </dgm:t>
    </dgm:pt>
    <dgm:pt modelId="{9A89FC25-8624-476A-ADE1-CFD22AC835F9}" type="sibTrans" cxnId="{52279BDC-9A16-4712-9F5B-864EEDE35B37}">
      <dgm:prSet/>
      <dgm:spPr/>
      <dgm:t>
        <a:bodyPr/>
        <a:lstStyle/>
        <a:p>
          <a:endParaRPr lang="en-US"/>
        </a:p>
      </dgm:t>
    </dgm:pt>
    <dgm:pt modelId="{1836209F-B465-4CAF-A8E8-6D33D6986D52}">
      <dgm:prSet/>
      <dgm:spPr/>
      <dgm:t>
        <a:bodyPr/>
        <a:lstStyle/>
        <a:p>
          <a:r>
            <a:rPr lang="en-GB"/>
            <a:t>Complex online market</a:t>
          </a:r>
          <a:endParaRPr lang="en-US"/>
        </a:p>
      </dgm:t>
    </dgm:pt>
    <dgm:pt modelId="{9130D541-7640-4DA7-92EE-12FD35631B99}" type="parTrans" cxnId="{CA21E478-F057-4FE7-804A-40F14E0B9AFE}">
      <dgm:prSet/>
      <dgm:spPr/>
      <dgm:t>
        <a:bodyPr/>
        <a:lstStyle/>
        <a:p>
          <a:endParaRPr lang="en-US"/>
        </a:p>
      </dgm:t>
    </dgm:pt>
    <dgm:pt modelId="{A40C97AB-D5E9-4FC2-B03F-D1DD16F64B52}" type="sibTrans" cxnId="{CA21E478-F057-4FE7-804A-40F14E0B9AFE}">
      <dgm:prSet/>
      <dgm:spPr/>
      <dgm:t>
        <a:bodyPr/>
        <a:lstStyle/>
        <a:p>
          <a:endParaRPr lang="en-US"/>
        </a:p>
      </dgm:t>
    </dgm:pt>
    <dgm:pt modelId="{82DAA7A3-4E20-492B-A6CA-B6CA0B95C9EF}" type="pres">
      <dgm:prSet presAssocID="{BA9ACB58-9736-4B20-ADE3-466BEBCA16C3}" presName="root" presStyleCnt="0">
        <dgm:presLayoutVars>
          <dgm:dir/>
          <dgm:resizeHandles val="exact"/>
        </dgm:presLayoutVars>
      </dgm:prSet>
      <dgm:spPr/>
    </dgm:pt>
    <dgm:pt modelId="{3FA7E6F1-859E-4A87-925D-9B3500796EF7}" type="pres">
      <dgm:prSet presAssocID="{BA9ACB58-9736-4B20-ADE3-466BEBCA16C3}" presName="container" presStyleCnt="0">
        <dgm:presLayoutVars>
          <dgm:dir/>
          <dgm:resizeHandles val="exact"/>
        </dgm:presLayoutVars>
      </dgm:prSet>
      <dgm:spPr/>
    </dgm:pt>
    <dgm:pt modelId="{449F6D43-EE2E-4AEB-A895-02CBAEA9A99A}" type="pres">
      <dgm:prSet presAssocID="{F3BD315D-CA5D-48EB-8C71-B3546A69BE10}" presName="compNode" presStyleCnt="0"/>
      <dgm:spPr/>
    </dgm:pt>
    <dgm:pt modelId="{ADEDB47E-ABDE-4D84-9757-152FE61C0A46}" type="pres">
      <dgm:prSet presAssocID="{F3BD315D-CA5D-48EB-8C71-B3546A69BE10}" presName="iconBgRect" presStyleLbl="bgShp" presStyleIdx="0" presStyleCnt="2"/>
      <dgm:spPr/>
    </dgm:pt>
    <dgm:pt modelId="{A89F1157-F355-422F-9F68-5D4225C4B121}" type="pres">
      <dgm:prSet presAssocID="{F3BD315D-CA5D-48EB-8C71-B3546A69BE1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565D5BF-A328-4875-96B5-78097F7D7BCD}" type="pres">
      <dgm:prSet presAssocID="{F3BD315D-CA5D-48EB-8C71-B3546A69BE10}" presName="spaceRect" presStyleCnt="0"/>
      <dgm:spPr/>
    </dgm:pt>
    <dgm:pt modelId="{6FA85C1B-FF0B-4D99-A4EB-DCA676013A63}" type="pres">
      <dgm:prSet presAssocID="{F3BD315D-CA5D-48EB-8C71-B3546A69BE10}" presName="textRect" presStyleLbl="revTx" presStyleIdx="0" presStyleCnt="2">
        <dgm:presLayoutVars>
          <dgm:chMax val="1"/>
          <dgm:chPref val="1"/>
        </dgm:presLayoutVars>
      </dgm:prSet>
      <dgm:spPr/>
    </dgm:pt>
    <dgm:pt modelId="{79EC2080-541A-47F3-92F1-05B9AEFF39CB}" type="pres">
      <dgm:prSet presAssocID="{9A89FC25-8624-476A-ADE1-CFD22AC835F9}" presName="sibTrans" presStyleLbl="sibTrans2D1" presStyleIdx="0" presStyleCnt="0"/>
      <dgm:spPr/>
    </dgm:pt>
    <dgm:pt modelId="{ACA0231D-2349-415D-A49C-05F2F81156C0}" type="pres">
      <dgm:prSet presAssocID="{1836209F-B465-4CAF-A8E8-6D33D6986D52}" presName="compNode" presStyleCnt="0"/>
      <dgm:spPr/>
    </dgm:pt>
    <dgm:pt modelId="{215C91AC-C3A9-4368-A547-4387F40F1D8B}" type="pres">
      <dgm:prSet presAssocID="{1836209F-B465-4CAF-A8E8-6D33D6986D52}" presName="iconBgRect" presStyleLbl="bgShp" presStyleIdx="1" presStyleCnt="2"/>
      <dgm:spPr/>
    </dgm:pt>
    <dgm:pt modelId="{04A92F7E-E0E0-4803-AD4B-939833F43F96}" type="pres">
      <dgm:prSet presAssocID="{1836209F-B465-4CAF-A8E8-6D33D6986D5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B2B12CD7-0E62-4A84-AFDA-4C7CC3039499}" type="pres">
      <dgm:prSet presAssocID="{1836209F-B465-4CAF-A8E8-6D33D6986D52}" presName="spaceRect" presStyleCnt="0"/>
      <dgm:spPr/>
    </dgm:pt>
    <dgm:pt modelId="{9DADF815-4B5C-4B3D-ACC2-AB0009576868}" type="pres">
      <dgm:prSet presAssocID="{1836209F-B465-4CAF-A8E8-6D33D6986D5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039E568-510C-4CCF-BBDB-D98E32645851}" type="presOf" srcId="{BA9ACB58-9736-4B20-ADE3-466BEBCA16C3}" destId="{82DAA7A3-4E20-492B-A6CA-B6CA0B95C9EF}" srcOrd="0" destOrd="0" presId="urn:microsoft.com/office/officeart/2018/2/layout/IconCircleList"/>
    <dgm:cxn modelId="{CA21E478-F057-4FE7-804A-40F14E0B9AFE}" srcId="{BA9ACB58-9736-4B20-ADE3-466BEBCA16C3}" destId="{1836209F-B465-4CAF-A8E8-6D33D6986D52}" srcOrd="1" destOrd="0" parTransId="{9130D541-7640-4DA7-92EE-12FD35631B99}" sibTransId="{A40C97AB-D5E9-4FC2-B03F-D1DD16F64B52}"/>
    <dgm:cxn modelId="{8BD35D90-4A31-42BF-9B70-318C313A5278}" type="presOf" srcId="{9A89FC25-8624-476A-ADE1-CFD22AC835F9}" destId="{79EC2080-541A-47F3-92F1-05B9AEFF39CB}" srcOrd="0" destOrd="0" presId="urn:microsoft.com/office/officeart/2018/2/layout/IconCircleList"/>
    <dgm:cxn modelId="{05B1A0BE-B371-4DDE-8B9A-E39324288A4C}" type="presOf" srcId="{F3BD315D-CA5D-48EB-8C71-B3546A69BE10}" destId="{6FA85C1B-FF0B-4D99-A4EB-DCA676013A63}" srcOrd="0" destOrd="0" presId="urn:microsoft.com/office/officeart/2018/2/layout/IconCircleList"/>
    <dgm:cxn modelId="{52279BDC-9A16-4712-9F5B-864EEDE35B37}" srcId="{BA9ACB58-9736-4B20-ADE3-466BEBCA16C3}" destId="{F3BD315D-CA5D-48EB-8C71-B3546A69BE10}" srcOrd="0" destOrd="0" parTransId="{DF1B5EC7-B261-42BB-BD12-A94D110AA9A8}" sibTransId="{9A89FC25-8624-476A-ADE1-CFD22AC835F9}"/>
    <dgm:cxn modelId="{CE0822ED-1132-43A0-9E98-3A8D66CD18CB}" type="presOf" srcId="{1836209F-B465-4CAF-A8E8-6D33D6986D52}" destId="{9DADF815-4B5C-4B3D-ACC2-AB0009576868}" srcOrd="0" destOrd="0" presId="urn:microsoft.com/office/officeart/2018/2/layout/IconCircleList"/>
    <dgm:cxn modelId="{6C69CE26-A464-496C-A1F8-A13CA46E6160}" type="presParOf" srcId="{82DAA7A3-4E20-492B-A6CA-B6CA0B95C9EF}" destId="{3FA7E6F1-859E-4A87-925D-9B3500796EF7}" srcOrd="0" destOrd="0" presId="urn:microsoft.com/office/officeart/2018/2/layout/IconCircleList"/>
    <dgm:cxn modelId="{4C8E63C7-EC75-4083-8A45-0BF95B60CCE8}" type="presParOf" srcId="{3FA7E6F1-859E-4A87-925D-9B3500796EF7}" destId="{449F6D43-EE2E-4AEB-A895-02CBAEA9A99A}" srcOrd="0" destOrd="0" presId="urn:microsoft.com/office/officeart/2018/2/layout/IconCircleList"/>
    <dgm:cxn modelId="{02CC5B88-362C-44AF-A8C1-9A725EC746E6}" type="presParOf" srcId="{449F6D43-EE2E-4AEB-A895-02CBAEA9A99A}" destId="{ADEDB47E-ABDE-4D84-9757-152FE61C0A46}" srcOrd="0" destOrd="0" presId="urn:microsoft.com/office/officeart/2018/2/layout/IconCircleList"/>
    <dgm:cxn modelId="{38128022-292A-45F8-BEA3-20452A5534CD}" type="presParOf" srcId="{449F6D43-EE2E-4AEB-A895-02CBAEA9A99A}" destId="{A89F1157-F355-422F-9F68-5D4225C4B121}" srcOrd="1" destOrd="0" presId="urn:microsoft.com/office/officeart/2018/2/layout/IconCircleList"/>
    <dgm:cxn modelId="{8308647E-19F5-4F2C-B35B-D6C886A19CBD}" type="presParOf" srcId="{449F6D43-EE2E-4AEB-A895-02CBAEA9A99A}" destId="{4565D5BF-A328-4875-96B5-78097F7D7BCD}" srcOrd="2" destOrd="0" presId="urn:microsoft.com/office/officeart/2018/2/layout/IconCircleList"/>
    <dgm:cxn modelId="{636F27FF-E7A6-4913-9283-CE7D5DF397A7}" type="presParOf" srcId="{449F6D43-EE2E-4AEB-A895-02CBAEA9A99A}" destId="{6FA85C1B-FF0B-4D99-A4EB-DCA676013A63}" srcOrd="3" destOrd="0" presId="urn:microsoft.com/office/officeart/2018/2/layout/IconCircleList"/>
    <dgm:cxn modelId="{0C28AB5E-7E28-4D12-BAF4-5432591A6330}" type="presParOf" srcId="{3FA7E6F1-859E-4A87-925D-9B3500796EF7}" destId="{79EC2080-541A-47F3-92F1-05B9AEFF39CB}" srcOrd="1" destOrd="0" presId="urn:microsoft.com/office/officeart/2018/2/layout/IconCircleList"/>
    <dgm:cxn modelId="{1AAF628C-D9CE-40F8-A96E-7E1DD5D58E7A}" type="presParOf" srcId="{3FA7E6F1-859E-4A87-925D-9B3500796EF7}" destId="{ACA0231D-2349-415D-A49C-05F2F81156C0}" srcOrd="2" destOrd="0" presId="urn:microsoft.com/office/officeart/2018/2/layout/IconCircleList"/>
    <dgm:cxn modelId="{4BF890EE-A6D1-4C87-AB12-1C852BB9B0B6}" type="presParOf" srcId="{ACA0231D-2349-415D-A49C-05F2F81156C0}" destId="{215C91AC-C3A9-4368-A547-4387F40F1D8B}" srcOrd="0" destOrd="0" presId="urn:microsoft.com/office/officeart/2018/2/layout/IconCircleList"/>
    <dgm:cxn modelId="{6CF64DAD-509D-4161-A3CD-5794D132BF63}" type="presParOf" srcId="{ACA0231D-2349-415D-A49C-05F2F81156C0}" destId="{04A92F7E-E0E0-4803-AD4B-939833F43F96}" srcOrd="1" destOrd="0" presId="urn:microsoft.com/office/officeart/2018/2/layout/IconCircleList"/>
    <dgm:cxn modelId="{2B17B60A-54C0-42F2-B0CD-348D009CFDCC}" type="presParOf" srcId="{ACA0231D-2349-415D-A49C-05F2F81156C0}" destId="{B2B12CD7-0E62-4A84-AFDA-4C7CC3039499}" srcOrd="2" destOrd="0" presId="urn:microsoft.com/office/officeart/2018/2/layout/IconCircleList"/>
    <dgm:cxn modelId="{D5C8416C-F6CE-46E7-A31C-96104B5175CD}" type="presParOf" srcId="{ACA0231D-2349-415D-A49C-05F2F81156C0}" destId="{9DADF815-4B5C-4B3D-ACC2-AB00095768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9722A-849F-476C-AE2A-B283029385D8}">
      <dsp:nvSpPr>
        <dsp:cNvPr id="0" name=""/>
        <dsp:cNvSpPr/>
      </dsp:nvSpPr>
      <dsp:spPr>
        <a:xfrm>
          <a:off x="616949" y="256422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23AB7-B9C3-4B01-A25B-51FD10CC5165}">
      <dsp:nvSpPr>
        <dsp:cNvPr id="0" name=""/>
        <dsp:cNvSpPr/>
      </dsp:nvSpPr>
      <dsp:spPr>
        <a:xfrm>
          <a:off x="1004512" y="643984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F4DC6-FB50-4231-B5BD-09F36608B523}">
      <dsp:nvSpPr>
        <dsp:cNvPr id="0" name=""/>
        <dsp:cNvSpPr/>
      </dsp:nvSpPr>
      <dsp:spPr>
        <a:xfrm>
          <a:off x="35606" y="264142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Uses a free model, only premium content behind paywall</a:t>
          </a:r>
          <a:endParaRPr lang="en-US" sz="1700" kern="1200"/>
        </a:p>
      </dsp:txBody>
      <dsp:txXfrm>
        <a:off x="35606" y="2641422"/>
        <a:ext cx="2981250" cy="720000"/>
      </dsp:txXfrm>
    </dsp:sp>
    <dsp:sp modelId="{ED725F78-B060-4B7B-9C49-57ACFC9D19DC}">
      <dsp:nvSpPr>
        <dsp:cNvPr id="0" name=""/>
        <dsp:cNvSpPr/>
      </dsp:nvSpPr>
      <dsp:spPr>
        <a:xfrm>
          <a:off x="4119918" y="256422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F171A-D24A-4784-91D2-BE900B14F5C0}">
      <dsp:nvSpPr>
        <dsp:cNvPr id="0" name=""/>
        <dsp:cNvSpPr/>
      </dsp:nvSpPr>
      <dsp:spPr>
        <a:xfrm>
          <a:off x="4507481" y="643984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8F743-EC31-462F-A943-D915FB9F2FC0}">
      <dsp:nvSpPr>
        <dsp:cNvPr id="0" name=""/>
        <dsp:cNvSpPr/>
      </dsp:nvSpPr>
      <dsp:spPr>
        <a:xfrm>
          <a:off x="3538574" y="264142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Readers are asked for voluntary donations</a:t>
          </a:r>
          <a:endParaRPr lang="en-US" sz="1700" kern="1200"/>
        </a:p>
      </dsp:txBody>
      <dsp:txXfrm>
        <a:off x="3538574" y="2641422"/>
        <a:ext cx="2981250" cy="720000"/>
      </dsp:txXfrm>
    </dsp:sp>
    <dsp:sp modelId="{20E9BD11-83A8-461F-8BDE-BB56EACE7181}">
      <dsp:nvSpPr>
        <dsp:cNvPr id="0" name=""/>
        <dsp:cNvSpPr/>
      </dsp:nvSpPr>
      <dsp:spPr>
        <a:xfrm>
          <a:off x="7622887" y="256422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7DFDF2-0537-48B7-8E99-925E78D439B4}">
      <dsp:nvSpPr>
        <dsp:cNvPr id="0" name=""/>
        <dsp:cNvSpPr/>
      </dsp:nvSpPr>
      <dsp:spPr>
        <a:xfrm>
          <a:off x="8010450" y="643984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4DD5FE-7473-440E-80C0-639613317B87}">
      <dsp:nvSpPr>
        <dsp:cNvPr id="0" name=""/>
        <dsp:cNvSpPr/>
      </dsp:nvSpPr>
      <dsp:spPr>
        <a:xfrm>
          <a:off x="7041543" y="264142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2 million supporters by 2022</a:t>
          </a:r>
          <a:endParaRPr lang="en-US" sz="1700" kern="1200"/>
        </a:p>
      </dsp:txBody>
      <dsp:txXfrm>
        <a:off x="7041543" y="2641422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DB47E-ABDE-4D84-9757-152FE61C0A46}">
      <dsp:nvSpPr>
        <dsp:cNvPr id="0" name=""/>
        <dsp:cNvSpPr/>
      </dsp:nvSpPr>
      <dsp:spPr>
        <a:xfrm>
          <a:off x="134825" y="1160967"/>
          <a:ext cx="1295909" cy="129590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F1157-F355-422F-9F68-5D4225C4B121}">
      <dsp:nvSpPr>
        <dsp:cNvPr id="0" name=""/>
        <dsp:cNvSpPr/>
      </dsp:nvSpPr>
      <dsp:spPr>
        <a:xfrm>
          <a:off x="406966" y="1433108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85C1B-FF0B-4D99-A4EB-DCA676013A63}">
      <dsp:nvSpPr>
        <dsp:cNvPr id="0" name=""/>
        <dsp:cNvSpPr/>
      </dsp:nvSpPr>
      <dsp:spPr>
        <a:xfrm>
          <a:off x="1708430" y="1160967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Customer retention and engagement</a:t>
          </a:r>
          <a:endParaRPr lang="en-US" sz="2400" kern="1200"/>
        </a:p>
      </dsp:txBody>
      <dsp:txXfrm>
        <a:off x="1708430" y="1160967"/>
        <a:ext cx="3054644" cy="1295909"/>
      </dsp:txXfrm>
    </dsp:sp>
    <dsp:sp modelId="{215C91AC-C3A9-4368-A547-4387F40F1D8B}">
      <dsp:nvSpPr>
        <dsp:cNvPr id="0" name=""/>
        <dsp:cNvSpPr/>
      </dsp:nvSpPr>
      <dsp:spPr>
        <a:xfrm>
          <a:off x="5295324" y="1160967"/>
          <a:ext cx="1295909" cy="129590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A92F7E-E0E0-4803-AD4B-939833F43F96}">
      <dsp:nvSpPr>
        <dsp:cNvPr id="0" name=""/>
        <dsp:cNvSpPr/>
      </dsp:nvSpPr>
      <dsp:spPr>
        <a:xfrm>
          <a:off x="5567465" y="1433108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DF815-4B5C-4B3D-ACC2-AB0009576868}">
      <dsp:nvSpPr>
        <dsp:cNvPr id="0" name=""/>
        <dsp:cNvSpPr/>
      </dsp:nvSpPr>
      <dsp:spPr>
        <a:xfrm>
          <a:off x="6868929" y="1160967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Complex online market</a:t>
          </a:r>
          <a:endParaRPr lang="en-US" sz="2400" kern="1200"/>
        </a:p>
      </dsp:txBody>
      <dsp:txXfrm>
        <a:off x="6868929" y="1160967"/>
        <a:ext cx="3054644" cy="1295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633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887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176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666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430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647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140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772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1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759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60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D6C8AEE6-D14D-456C-A445-F7C7E7DC13B7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5711D728-D86F-4211-A3C4-EB723CCF3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317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2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nvestorinthefamily.com/contrarian-idea-invest-newspapers/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ECFF8-CB2C-4306-8EB5-EE3B1B0082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Impact of E-Publishing Development Upon Print Journalism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7E303E-AE6B-442F-9846-50887DD80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93930"/>
            <a:ext cx="9144000" cy="1655762"/>
          </a:xfrm>
        </p:spPr>
        <p:txBody>
          <a:bodyPr/>
          <a:lstStyle/>
          <a:p>
            <a:pPr algn="ctr"/>
            <a:r>
              <a:rPr lang="en-GB" dirty="0"/>
              <a:t>Giovanni Thompson-Nathaniel</a:t>
            </a:r>
          </a:p>
          <a:p>
            <a:pPr algn="ctr"/>
            <a:r>
              <a:rPr lang="en-GB" dirty="0"/>
              <a:t>1817701</a:t>
            </a:r>
          </a:p>
        </p:txBody>
      </p:sp>
    </p:spTree>
    <p:extLst>
      <p:ext uri="{BB962C8B-B14F-4D97-AF65-F5344CB8AC3E}">
        <p14:creationId xmlns:p14="http://schemas.microsoft.com/office/powerpoint/2010/main" val="4197034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E5B28-192B-4F38-8821-1469CF0C2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250952"/>
            <a:ext cx="10058400" cy="1609344"/>
          </a:xfrm>
        </p:spPr>
        <p:txBody>
          <a:bodyPr/>
          <a:lstStyle/>
          <a:p>
            <a:pPr algn="ctr"/>
            <a:r>
              <a:rPr lang="en-GB" dirty="0"/>
              <a:t>The Paywall strategy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12B36A2-6E94-482A-9F1C-30F9F093A5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6711" y="1666240"/>
            <a:ext cx="11338577" cy="454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731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81A00-5A24-4336-9245-530452DBC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Times Newspaper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BB3A5-EA44-4A10-BEF0-2F6916DB3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Published in London in 1785</a:t>
            </a:r>
          </a:p>
          <a:p>
            <a:r>
              <a:rPr lang="en-GB" dirty="0"/>
              <a:t>One of the Big Three including The Guardian and The Telegraph</a:t>
            </a:r>
          </a:p>
          <a:p>
            <a:r>
              <a:rPr lang="en-GB" dirty="0"/>
              <a:t>One of Britain’s oldest newspaper</a:t>
            </a:r>
          </a:p>
          <a:p>
            <a:r>
              <a:rPr lang="en-GB" dirty="0"/>
              <a:t>One of the world’s greatest newspapers</a:t>
            </a:r>
          </a:p>
          <a:p>
            <a:r>
              <a:rPr lang="en-GB" dirty="0"/>
              <a:t>Over 500,000 digital and print subscribers combined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714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0EABE-A7F0-4744-BFC8-38F674BE0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SWOT Analysis of The Times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30D2DB-6C2C-4A46-9333-B8AF421B76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9586571"/>
              </p:ext>
            </p:extLst>
          </p:nvPr>
        </p:nvGraphicFramePr>
        <p:xfrm>
          <a:off x="838200" y="1722755"/>
          <a:ext cx="10765939" cy="4648541"/>
        </p:xfrm>
        <a:graphic>
          <a:graphicData uri="http://schemas.openxmlformats.org/drawingml/2006/table">
            <a:tbl>
              <a:tblPr firstRow="1" firstCol="1" bandRow="1"/>
              <a:tblGrid>
                <a:gridCol w="5508139">
                  <a:extLst>
                    <a:ext uri="{9D8B030D-6E8A-4147-A177-3AD203B41FA5}">
                      <a16:colId xmlns:a16="http://schemas.microsoft.com/office/drawing/2014/main" val="4066554919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4033530281"/>
                    </a:ext>
                  </a:extLst>
                </a:gridCol>
              </a:tblGrid>
              <a:tr h="208093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Brand popularity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Quality journalism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Loyal customers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Online platform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5963" marR="125963" marT="1749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Print is failing due to digital generation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Subscription pricing strategy 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GDPR regulations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57200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5963" marR="125963" marT="1749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6139859"/>
                  </a:ext>
                </a:extLst>
              </a:tr>
              <a:tr h="247839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 increase international distribution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Invest more in customer oriented services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5963" marR="125963" marT="1749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Strong competition with other newspapers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Advertising costs going to Google/Facebook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Fragmented audiences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5963" marR="125963" marT="1749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02358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0629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2B1EB-2EC1-44F6-889F-DF23128DA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Guardian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CB5797-F789-46F9-B90A-670A38A5FE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309480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92482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498E2-1FF7-40D8-BEDA-128F8827A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of Electronic Publishing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95B58-6B8E-4E7A-A8C7-49FF5531B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880" y="2221865"/>
            <a:ext cx="4508715" cy="4351338"/>
          </a:xfrm>
        </p:spPr>
        <p:txBody>
          <a:bodyPr/>
          <a:lstStyle/>
          <a:p>
            <a:r>
              <a:rPr lang="en-GB" dirty="0"/>
              <a:t>Delivery of the right content at the right time, in the right medium</a:t>
            </a:r>
          </a:p>
          <a:p>
            <a:endParaRPr lang="en-GB" dirty="0"/>
          </a:p>
          <a:p>
            <a:r>
              <a:rPr lang="en-GB" dirty="0"/>
              <a:t>Creating, publishing and securely distributing interactive content</a:t>
            </a:r>
          </a:p>
          <a:p>
            <a:endParaRPr lang="en-GB" dirty="0"/>
          </a:p>
          <a:p>
            <a:r>
              <a:rPr lang="en-GB" dirty="0"/>
              <a:t>Easy to track consumer behaviour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EEE808-B5C5-4D39-9F4D-8423003F8C4D}"/>
              </a:ext>
            </a:extLst>
          </p:cNvPr>
          <p:cNvSpPr txBox="1"/>
          <p:nvPr/>
        </p:nvSpPr>
        <p:spPr>
          <a:xfrm>
            <a:off x="6046096" y="2221865"/>
            <a:ext cx="508215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Global content sharing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Reduction of printing can cut supply chain/inventory costs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People can read wherever they are and whenever they want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5486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3D356-1826-4D2A-BA9D-AA153E204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dirty="0"/>
              <a:t>Challenges of Electronic Publishing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16F32D-C6B3-496D-BF78-FF5B6FC2D5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6955518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9484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8C3F2FF-EABD-4245-AA72-21A126E106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661839"/>
            <a:ext cx="10905066" cy="55343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FDBAFE-5ACC-4BF7-8630-09A92F594A1E}"/>
              </a:ext>
            </a:extLst>
          </p:cNvPr>
          <p:cNvSpPr txBox="1"/>
          <p:nvPr/>
        </p:nvSpPr>
        <p:spPr>
          <a:xfrm>
            <a:off x="1104900" y="6315075"/>
            <a:ext cx="4895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Search Metrics, 2019</a:t>
            </a:r>
          </a:p>
        </p:txBody>
      </p:sp>
    </p:spTree>
    <p:extLst>
      <p:ext uri="{BB962C8B-B14F-4D97-AF65-F5344CB8AC3E}">
        <p14:creationId xmlns:p14="http://schemas.microsoft.com/office/powerpoint/2010/main" val="560272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FE64C-B4C2-4D3C-A541-21462AA8E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A64FB-266C-4434-9FA8-E7DAF8EB6A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Digital publishing is the future</a:t>
            </a:r>
          </a:p>
          <a:p>
            <a:r>
              <a:rPr lang="en-GB" dirty="0"/>
              <a:t>Publishers must remain innovative</a:t>
            </a:r>
          </a:p>
          <a:p>
            <a:r>
              <a:rPr lang="en-GB" dirty="0"/>
              <a:t>Understand the habits and needs of readers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45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FB609-38B6-411C-854E-6E1E90D95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Thank you for listening!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stack of books&#10;&#10;Description automatically generated">
            <a:extLst>
              <a:ext uri="{FF2B5EF4-FFF2-40B4-BE49-F238E27FC236}">
                <a16:creationId xmlns:a16="http://schemas.microsoft.com/office/drawing/2014/main" id="{B6EA0C4A-C5A7-4AAD-BED5-C4A77E79A8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924" r="20968"/>
          <a:stretch/>
        </p:blipFill>
        <p:spPr>
          <a:xfrm>
            <a:off x="1" y="2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12FA2556-C11E-4AD2-BE93-BF182A3CF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924" y="2927444"/>
            <a:ext cx="4920019" cy="3244755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8091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56ECE-053E-4D79-82AB-5310C4736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F6058-B2D2-45FC-A175-C739C2E6D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771650"/>
            <a:ext cx="10058400" cy="4400550"/>
          </a:xfrm>
        </p:spPr>
        <p:txBody>
          <a:bodyPr/>
          <a:lstStyle/>
          <a:p>
            <a:r>
              <a:rPr lang="en-GB" sz="1400" dirty="0"/>
              <a:t>Wagner, V. (2019). </a:t>
            </a:r>
            <a:r>
              <a:rPr lang="en-GB" sz="1400" i="1" dirty="0"/>
              <a:t>The Subscription Model: The Shining Star of E-Commerce</a:t>
            </a:r>
            <a:r>
              <a:rPr lang="en-GB" sz="1400" dirty="0"/>
              <a:t>. [online] E-Commerce Times. Available at: https://www.ecommercetimes.com/story/86118.html [Accessed 9 Dec. 2019].</a:t>
            </a:r>
          </a:p>
          <a:p>
            <a:r>
              <a:rPr lang="en-GB" sz="1400" dirty="0" err="1"/>
              <a:t>Gackaitė</a:t>
            </a:r>
            <a:r>
              <a:rPr lang="en-GB" sz="1400" dirty="0"/>
              <a:t>, A. (2018). </a:t>
            </a:r>
            <a:r>
              <a:rPr lang="en-GB" sz="1400" i="1" dirty="0"/>
              <a:t>Pay Models for Online News</a:t>
            </a:r>
            <a:r>
              <a:rPr lang="en-GB" sz="1400" dirty="0"/>
              <a:t>. [online] Medium. Available at: https://medium.com/journalism-trends-technologies/pay-models-for-online-news-8ea87d46a3c7 [Accessed 9 Dec. 2019].</a:t>
            </a:r>
          </a:p>
          <a:p>
            <a:r>
              <a:rPr lang="en-GB" sz="1400" dirty="0"/>
              <a:t>Lau, D. (2019). </a:t>
            </a:r>
            <a:r>
              <a:rPr lang="en-GB" sz="1400" i="1" dirty="0"/>
              <a:t>NEW YORK TIMES: Paywall – Rethinking Online News – Didi Lau</a:t>
            </a:r>
            <a:r>
              <a:rPr lang="en-GB" sz="1400" dirty="0"/>
              <a:t>. [online] Didilau.com. Available at: http://www.didilau.com/new-york-times-paywall-rethinking-online-news/ [Accessed 9 Dec. 2019].</a:t>
            </a:r>
          </a:p>
          <a:p>
            <a:r>
              <a:rPr lang="en-GB" sz="1400" dirty="0" err="1"/>
              <a:t>Tobitt</a:t>
            </a:r>
            <a:r>
              <a:rPr lang="en-GB" sz="1400" dirty="0"/>
              <a:t>, C. (2018). </a:t>
            </a:r>
            <a:r>
              <a:rPr lang="en-GB" sz="1400" i="1" dirty="0"/>
              <a:t>Times and Sunday Times hit 500,000 subscribers as digital outnumbers print for first time - Press Gazette</a:t>
            </a:r>
            <a:r>
              <a:rPr lang="en-GB" sz="1400" dirty="0"/>
              <a:t>. [online] Press Gazette. Available at: https://www.pressgazette.co.uk/times-and-sunday-times-hits-500000-subscribers-as-digital-outnumbers-print-for-first-time/2/ [Accessed 9 Dec. 2019].</a:t>
            </a:r>
          </a:p>
          <a:p>
            <a:r>
              <a:rPr lang="en-GB" sz="1400" dirty="0" err="1"/>
              <a:t>Lischke</a:t>
            </a:r>
            <a:r>
              <a:rPr lang="en-GB" sz="1400" dirty="0"/>
              <a:t>, A. (2019). Online Publishing: Challenges and Opportunities of Digitization. [Blog] </a:t>
            </a:r>
            <a:r>
              <a:rPr lang="en-GB" sz="1400" i="1" dirty="0"/>
              <a:t>Search Metrics</a:t>
            </a:r>
            <a:r>
              <a:rPr lang="en-GB" sz="1400" dirty="0"/>
              <a:t>. Available at: https://blog.searchmetrics.com/us/online-publishing-challenges/ [Accessed 9 Dec. 2019].</a:t>
            </a:r>
          </a:p>
          <a:p>
            <a:r>
              <a:rPr lang="en-GB" sz="1400" dirty="0"/>
              <a:t>Waterson, J. (2019). Guardian sets goal of 2m supporters in next stage of ambitious strategy. </a:t>
            </a:r>
            <a:r>
              <a:rPr lang="en-GB" sz="1400" i="1" dirty="0"/>
              <a:t>The Guardian</a:t>
            </a:r>
            <a:r>
              <a:rPr lang="en-GB" sz="1400" dirty="0"/>
              <a:t>. [online] Available at: https://www.theguardian.com/media/2019/apr/03/guardian-sets-goal-2m-supporters-next-stage-ambitious-strategy [Accessed 9 Dec. 2019].</a:t>
            </a:r>
          </a:p>
          <a:p>
            <a:r>
              <a:rPr lang="en-GB" sz="1400" dirty="0"/>
              <a:t>Paywalls: Are they effective?. (2019). [Blog] </a:t>
            </a:r>
            <a:r>
              <a:rPr lang="en-GB" sz="1400" i="1" dirty="0"/>
              <a:t>IO Technologies</a:t>
            </a:r>
            <a:r>
              <a:rPr lang="en-GB" sz="1400" dirty="0"/>
              <a:t>. Available at: https://iotechnologies.com/blog/monetization-paywalls? [Accessed 9 Dec. 2019].</a:t>
            </a: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279056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535</Words>
  <Application>Microsoft Office PowerPoint</Application>
  <PresentationFormat>Widescreen</PresentationFormat>
  <Paragraphs>72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Rockwell</vt:lpstr>
      <vt:lpstr>Rockwell Condensed</vt:lpstr>
      <vt:lpstr>Wingdings</vt:lpstr>
      <vt:lpstr>Wood Type</vt:lpstr>
      <vt:lpstr>Impact of E-Publishing Development Upon Print Journalism</vt:lpstr>
      <vt:lpstr>The Paywall strategy</vt:lpstr>
      <vt:lpstr>The Times Newspaper</vt:lpstr>
      <vt:lpstr>SWOT Analysis of The Times</vt:lpstr>
      <vt:lpstr>The Guardian</vt:lpstr>
      <vt:lpstr>Benefits of Electronic Publishing</vt:lpstr>
      <vt:lpstr>Challenges of Electronic Publishing</vt:lpstr>
      <vt:lpstr>PowerPoint Presentation</vt:lpstr>
      <vt:lpstr>Conclusion</vt:lpstr>
      <vt:lpstr>Thank you for listening!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E-Publishing Development Upon Print Journalism</dc:title>
  <dc:creator>Giovanni Nathaniel</dc:creator>
  <cp:lastModifiedBy>Giovanni Nathaniel</cp:lastModifiedBy>
  <cp:revision>1</cp:revision>
  <dcterms:created xsi:type="dcterms:W3CDTF">2019-12-09T15:36:32Z</dcterms:created>
  <dcterms:modified xsi:type="dcterms:W3CDTF">2019-12-09T22:53:22Z</dcterms:modified>
</cp:coreProperties>
</file>