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371"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12192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292"/>
    <p:restoredTop sz="94610"/>
  </p:normalViewPr>
  <p:slideViewPr>
    <p:cSldViewPr snapToGrid="0" snapToObjects="1">
      <p:cViewPr>
        <p:scale>
          <a:sx n="89" d="100"/>
          <a:sy n="89" d="100"/>
        </p:scale>
        <p:origin x="1088" y="8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02292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presentation is about Isaac, a four-year-old child attending a Children’s Centre in London. I will be using Erikson’s psychosocial theory, focusing on the stage of initiative versus guilt. I will explain how Isaac’s early experiences may have affected his emotional, social and language development, and I will also suggest practical support that could help him.</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 is a four-year-old child who lives with his mother. His mother is a single parent who is experiencing postnatal depression, low confidence and limited social support. Isaac has also experienced disrupted childcare arrangements and recently moved to London from another part of the UK.
In the Children’s Centre, Isaac has been observed as quiet and withdrawn during free play. He becomes distressed when separated from his mother, struggles to join group activities and shows signs of language delay. At home, his mother reports that he is clingy, has difficulty sleeping and rarely plays independently.
In my opinion, these experiences may have affected Isaac’s emotional security and confidence.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Erikson’s psychosocial theory explains that children go through different stages of emotional and social development. Isaac is four years old, so he fits Erikson’s stage of initiative versus guilt.
At this stage, children are expected to become more confident, try new activities and interact with other children. If children are encouraged, they are more likely to develop initiative. This means they feel able to explore, play and take part in activities. However, if they feel criticised, insecure or unsupported, they may experience guilt, hesitation and low confidence.
This theory is useful for Isaac because he appears hesitant, withdrawn and unsure when joining activities.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Isaac’s case, he seems closer to guilt or hesitation rather than initiative. He is clingy with his mother, becomes distressed during separation and finds it hard to join group play. This may suggest that he does not yet feel emotionally secure enough to explore independently.
His mother’s postnatal depression and limited support may affect the consistency of reassurance and routine that Isaac receives. I do not want to blame the mother, but her own difficulties may make parenting more challenging. This can affect Isaac’s confidence and emotional development.
From Erikson’s perspective, Isaac needs encouragement, reassurance and gradual opportunities to try activities so that he can build confidence.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 also shows signs of language delay. By the age of four, many children are expected to use language to express their needs, communicate with others and join play. If Isaac struggles with language, this may make it harder for him to interact with other children.
Although Isaac may appear independent because he plays alone, I do not think this is fully positive independence. It may show that he is anxious, withdrawn or unsure how to join others.
This links to Erikson’s theory because children at this age should be developing initiative. However, Isaac’s low confidence and communication difficulties may stop him from joining activities and building friendships.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Isaac’s development can be understood through both nature and nurture. Nature refers to biological factors, such as his age, temperament and early brain development. Isaac may naturally be a shy or sensitive child, which could make separation and social situations more difficult for him.
However, in my opinion, nurture appears to have had a stronger influence. Isaac’s environment has not been fully stable because his mother is experiencing postnatal depression, the family has limited social support, and Isaac has experienced disrupted childcare and a recent move to London.
These environmental factors may affect his routine, emotional security, confidence, language and social development.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Children’s Centre should support Isaac by building his confidence slowly. He may benefit from having a trusted key worker who can give him emotional reassurance and help him feel safe in the setting.
Staff should introduce activities gradually, so Isaac does not feel pressured or overwhelmed. For example, he could begin with one-to-one support, then move on to small group play when he feels more confident.
The setting should also use a predictable daily routine, simple language, songs, stories and play-based activities to support his communication. Staff should encourage Isaac gently and praise his efforts, rather than forcing him to join activities before he is ready.
This links to Erikson because encouragement can help Isaac move from guilt and hesitation towards initiative and confidence.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think the Children’s Centre should also support Isaac’s mother, not only Isaac. Because she is experiencing postnatal depression and limited support, she may need guidance and reassurance too.
Staff could offer advice on small, consistent activities she can do at home, such as reading, talking, play routines and positive praise. These small steps may help Isaac feel more secure and support his development.
Multi-agency working may also be useful. This could include support from a health visitor, GP, speech and language therapist, and early years staff. This would help make sure Isaac’s emotional, social and language needs are supported in a joined-up way.</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Erikson’s theory is useful because it helps explain Isaac’s low confidence, hesitation and difficulty joining activities. It also shows why encouragement and reassurance are important in early childhood.
However, Erikson’s theory also has limitations. It does not fully explain Isaac’s language delay, his sleep difficulties, his mother’s postnatal depression or the impact of disrupted childcare. It focuses mainly on psychosocial development, so other theories and professional support may also be needed.
This means Erikson’s theory is helpful, but it should not be used alone. Isaac’s situation needs a holistic approach that considers his emotional, social, language and family needs.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Isaac’s main areas for development are his confidence, communication and ability to interact with other children. His early experiences may have affected his emotional security, which may explain why he is clingy, withdrawn and hesitant to join activities.
Using Erikson’s theory, Isaac needs encouragement, reassurance and gradual opportunities to take part in play. With support from the Children’s Centre, his mother and other professionals, Isaac can slowly build confidence and move towards initiative rather than guilt.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sources I used to support my presentation. I have included the references in Harvard style.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0C485-98B2-1853-7FA8-C5A54C6A426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7187140-FFF8-B544-A98C-04602D5C45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A09D322-558C-533B-A0E7-68FB17056DAF}"/>
              </a:ext>
            </a:extLst>
          </p:cNvPr>
          <p:cNvSpPr>
            <a:spLocks noGrp="1"/>
          </p:cNvSpPr>
          <p:nvPr>
            <p:ph type="dt" sz="half" idx="10"/>
          </p:nvPr>
        </p:nvSpPr>
        <p:spPr/>
        <p:txBody>
          <a:bodyPr/>
          <a:lstStyle/>
          <a:p>
            <a:fld id="{09012F71-6DF7-6043-88CF-EC1716AAC188}" type="datetimeFigureOut">
              <a:rPr lang="en-US" smtClean="0"/>
              <a:t>7/7/26</a:t>
            </a:fld>
            <a:endParaRPr lang="en-US"/>
          </a:p>
        </p:txBody>
      </p:sp>
      <p:sp>
        <p:nvSpPr>
          <p:cNvPr id="5" name="Footer Placeholder 4">
            <a:extLst>
              <a:ext uri="{FF2B5EF4-FFF2-40B4-BE49-F238E27FC236}">
                <a16:creationId xmlns:a16="http://schemas.microsoft.com/office/drawing/2014/main" id="{711ECD12-8D23-4A9C-1191-4C0BE94F34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DBB41-D0AF-B0F7-C4FF-77EEDC3D7D79}"/>
              </a:ext>
            </a:extLst>
          </p:cNvPr>
          <p:cNvSpPr>
            <a:spLocks noGrp="1"/>
          </p:cNvSpPr>
          <p:nvPr>
            <p:ph type="sldNum" sz="quarter" idx="12"/>
          </p:nvPr>
        </p:nvSpPr>
        <p:spPr/>
        <p:txBody>
          <a:bodyPr/>
          <a:lstStyle/>
          <a:p>
            <a:fld id="{67F6AE9F-97B0-1943-B54A-F2A8DE3E2AE3}" type="slidenum">
              <a:rPr lang="en-US" smtClean="0"/>
              <a:t>‹#›</a:t>
            </a:fld>
            <a:endParaRPr lang="en-US"/>
          </a:p>
        </p:txBody>
      </p:sp>
    </p:spTree>
    <p:extLst>
      <p:ext uri="{BB962C8B-B14F-4D97-AF65-F5344CB8AC3E}">
        <p14:creationId xmlns:p14="http://schemas.microsoft.com/office/powerpoint/2010/main" val="106071537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9177E-6BD3-DC10-54DC-A130678B6A1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E0086C-4CEB-7508-88F7-A51D49642A2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DFFD3B-D3BF-9495-EE5E-8AE6B07C3685}"/>
              </a:ext>
            </a:extLst>
          </p:cNvPr>
          <p:cNvSpPr>
            <a:spLocks noGrp="1"/>
          </p:cNvSpPr>
          <p:nvPr>
            <p:ph type="dt" sz="half" idx="10"/>
          </p:nvPr>
        </p:nvSpPr>
        <p:spPr/>
        <p:txBody>
          <a:bodyPr/>
          <a:lstStyle/>
          <a:p>
            <a:fld id="{09012F71-6DF7-6043-88CF-EC1716AAC188}" type="datetimeFigureOut">
              <a:rPr lang="en-US" smtClean="0"/>
              <a:t>7/7/26</a:t>
            </a:fld>
            <a:endParaRPr lang="en-US"/>
          </a:p>
        </p:txBody>
      </p:sp>
      <p:sp>
        <p:nvSpPr>
          <p:cNvPr id="5" name="Footer Placeholder 4">
            <a:extLst>
              <a:ext uri="{FF2B5EF4-FFF2-40B4-BE49-F238E27FC236}">
                <a16:creationId xmlns:a16="http://schemas.microsoft.com/office/drawing/2014/main" id="{D80CD78B-4C94-EFDB-4F22-0F28BE0632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39853E-26AF-637D-AC54-519184BC4024}"/>
              </a:ext>
            </a:extLst>
          </p:cNvPr>
          <p:cNvSpPr>
            <a:spLocks noGrp="1"/>
          </p:cNvSpPr>
          <p:nvPr>
            <p:ph type="sldNum" sz="quarter" idx="12"/>
          </p:nvPr>
        </p:nvSpPr>
        <p:spPr/>
        <p:txBody>
          <a:bodyPr/>
          <a:lstStyle/>
          <a:p>
            <a:fld id="{67F6AE9F-97B0-1943-B54A-F2A8DE3E2AE3}" type="slidenum">
              <a:rPr lang="en-US" smtClean="0"/>
              <a:t>‹#›</a:t>
            </a:fld>
            <a:endParaRPr lang="en-US"/>
          </a:p>
        </p:txBody>
      </p:sp>
    </p:spTree>
    <p:extLst>
      <p:ext uri="{BB962C8B-B14F-4D97-AF65-F5344CB8AC3E}">
        <p14:creationId xmlns:p14="http://schemas.microsoft.com/office/powerpoint/2010/main" val="195422303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8C3B-E8A1-1CEF-149F-9A76163D7DC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3BD8C48-9860-1A72-D1E1-E1C18C0138C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6FD1EA1-20E4-C5D0-9BC2-CD71D65431D6}"/>
              </a:ext>
            </a:extLst>
          </p:cNvPr>
          <p:cNvSpPr>
            <a:spLocks noGrp="1"/>
          </p:cNvSpPr>
          <p:nvPr>
            <p:ph type="dt" sz="half" idx="10"/>
          </p:nvPr>
        </p:nvSpPr>
        <p:spPr/>
        <p:txBody>
          <a:bodyPr/>
          <a:lstStyle/>
          <a:p>
            <a:fld id="{09012F71-6DF7-6043-88CF-EC1716AAC188}" type="datetimeFigureOut">
              <a:rPr lang="en-US" smtClean="0"/>
              <a:t>7/7/26</a:t>
            </a:fld>
            <a:endParaRPr lang="en-US"/>
          </a:p>
        </p:txBody>
      </p:sp>
      <p:sp>
        <p:nvSpPr>
          <p:cNvPr id="5" name="Footer Placeholder 4">
            <a:extLst>
              <a:ext uri="{FF2B5EF4-FFF2-40B4-BE49-F238E27FC236}">
                <a16:creationId xmlns:a16="http://schemas.microsoft.com/office/drawing/2014/main" id="{A0A6A6EC-841E-8F96-CEB3-4272300BC2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16D3FF-DCC8-D7D7-F22A-FE4425F6D4CF}"/>
              </a:ext>
            </a:extLst>
          </p:cNvPr>
          <p:cNvSpPr>
            <a:spLocks noGrp="1"/>
          </p:cNvSpPr>
          <p:nvPr>
            <p:ph type="sldNum" sz="quarter" idx="12"/>
          </p:nvPr>
        </p:nvSpPr>
        <p:spPr/>
        <p:txBody>
          <a:bodyPr/>
          <a:lstStyle/>
          <a:p>
            <a:fld id="{67F6AE9F-97B0-1943-B54A-F2A8DE3E2AE3}" type="slidenum">
              <a:rPr lang="en-US" smtClean="0"/>
              <a:t>‹#›</a:t>
            </a:fld>
            <a:endParaRPr lang="en-US"/>
          </a:p>
        </p:txBody>
      </p:sp>
    </p:spTree>
    <p:extLst>
      <p:ext uri="{BB962C8B-B14F-4D97-AF65-F5344CB8AC3E}">
        <p14:creationId xmlns:p14="http://schemas.microsoft.com/office/powerpoint/2010/main" val="23640230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75D1C-48A4-005E-53C8-75D48176EE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0DCED05-0026-4DA7-E739-F966F482ED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7643F54-3A81-CE1B-F30E-E2FAD587B45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EA6E8E9-60AF-E0A1-A422-4BC99128DDF7}"/>
              </a:ext>
            </a:extLst>
          </p:cNvPr>
          <p:cNvSpPr>
            <a:spLocks noGrp="1"/>
          </p:cNvSpPr>
          <p:nvPr>
            <p:ph type="dt" sz="half" idx="10"/>
          </p:nvPr>
        </p:nvSpPr>
        <p:spPr/>
        <p:txBody>
          <a:bodyPr/>
          <a:lstStyle/>
          <a:p>
            <a:fld id="{09012F71-6DF7-6043-88CF-EC1716AAC188}" type="datetimeFigureOut">
              <a:rPr lang="en-US" smtClean="0"/>
              <a:t>7/7/26</a:t>
            </a:fld>
            <a:endParaRPr lang="en-US"/>
          </a:p>
        </p:txBody>
      </p:sp>
      <p:sp>
        <p:nvSpPr>
          <p:cNvPr id="6" name="Footer Placeholder 5">
            <a:extLst>
              <a:ext uri="{FF2B5EF4-FFF2-40B4-BE49-F238E27FC236}">
                <a16:creationId xmlns:a16="http://schemas.microsoft.com/office/drawing/2014/main" id="{E3795571-E982-EF9F-8B07-D4EE0C4A8C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6BA832-C5A0-BE96-167F-CDBB1A9D5AD0}"/>
              </a:ext>
            </a:extLst>
          </p:cNvPr>
          <p:cNvSpPr>
            <a:spLocks noGrp="1"/>
          </p:cNvSpPr>
          <p:nvPr>
            <p:ph type="sldNum" sz="quarter" idx="12"/>
          </p:nvPr>
        </p:nvSpPr>
        <p:spPr/>
        <p:txBody>
          <a:bodyPr/>
          <a:lstStyle/>
          <a:p>
            <a:fld id="{67F6AE9F-97B0-1943-B54A-F2A8DE3E2AE3}" type="slidenum">
              <a:rPr lang="en-US" smtClean="0"/>
              <a:t>‹#›</a:t>
            </a:fld>
            <a:endParaRPr lang="en-US"/>
          </a:p>
        </p:txBody>
      </p:sp>
    </p:spTree>
    <p:extLst>
      <p:ext uri="{BB962C8B-B14F-4D97-AF65-F5344CB8AC3E}">
        <p14:creationId xmlns:p14="http://schemas.microsoft.com/office/powerpoint/2010/main" val="3659333926"/>
      </p:ext>
    </p:extLst>
  </p:cSld>
  <p:clrMapOvr>
    <a:masterClrMapping/>
  </p:clrMapOvr>
  <p:hf sldNum="0" hdr="0" ftr="0" dt="0"/>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4395B-BFE5-6AD5-9C00-E4B29C034C5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C5EA344-9AAE-8F4C-E828-5823499C2A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F1944F9-5385-C30F-FDEC-91BBED0E7CD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009EE3B-D750-47C5-F9CF-3269167464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2F8F4BC-9B41-1D6D-4709-AE5FDD99CC4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1A32174-E6D0-04C6-4CCA-D06211F8DDBE}"/>
              </a:ext>
            </a:extLst>
          </p:cNvPr>
          <p:cNvSpPr>
            <a:spLocks noGrp="1"/>
          </p:cNvSpPr>
          <p:nvPr>
            <p:ph type="dt" sz="half" idx="10"/>
          </p:nvPr>
        </p:nvSpPr>
        <p:spPr/>
        <p:txBody>
          <a:bodyPr/>
          <a:lstStyle/>
          <a:p>
            <a:fld id="{09012F71-6DF7-6043-88CF-EC1716AAC188}" type="datetimeFigureOut">
              <a:rPr lang="en-US" smtClean="0"/>
              <a:t>7/7/26</a:t>
            </a:fld>
            <a:endParaRPr lang="en-US"/>
          </a:p>
        </p:txBody>
      </p:sp>
      <p:sp>
        <p:nvSpPr>
          <p:cNvPr id="8" name="Footer Placeholder 7">
            <a:extLst>
              <a:ext uri="{FF2B5EF4-FFF2-40B4-BE49-F238E27FC236}">
                <a16:creationId xmlns:a16="http://schemas.microsoft.com/office/drawing/2014/main" id="{F3BD6CC6-F494-A5ED-50BB-AD27ECA0464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7E69A61-9D39-959C-0DE7-2A59508F803D}"/>
              </a:ext>
            </a:extLst>
          </p:cNvPr>
          <p:cNvSpPr>
            <a:spLocks noGrp="1"/>
          </p:cNvSpPr>
          <p:nvPr>
            <p:ph type="sldNum" sz="quarter" idx="12"/>
          </p:nvPr>
        </p:nvSpPr>
        <p:spPr/>
        <p:txBody>
          <a:bodyPr/>
          <a:lstStyle/>
          <a:p>
            <a:fld id="{67F6AE9F-97B0-1943-B54A-F2A8DE3E2AE3}" type="slidenum">
              <a:rPr lang="en-US" smtClean="0"/>
              <a:t>‹#›</a:t>
            </a:fld>
            <a:endParaRPr lang="en-US"/>
          </a:p>
        </p:txBody>
      </p:sp>
    </p:spTree>
    <p:extLst>
      <p:ext uri="{BB962C8B-B14F-4D97-AF65-F5344CB8AC3E}">
        <p14:creationId xmlns:p14="http://schemas.microsoft.com/office/powerpoint/2010/main" val="1050020724"/>
      </p:ext>
    </p:extLst>
  </p:cSld>
  <p:clrMapOvr>
    <a:masterClrMapping/>
  </p:clrMapOvr>
  <p:hf sldNum="0" hdr="0" ftr="0" dt="0"/>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9015F-D88C-EFF6-AC02-30D2E986959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BC8DFFB-EC06-4EA3-0DEF-78AAE419323C}"/>
              </a:ext>
            </a:extLst>
          </p:cNvPr>
          <p:cNvSpPr>
            <a:spLocks noGrp="1"/>
          </p:cNvSpPr>
          <p:nvPr>
            <p:ph type="dt" sz="half" idx="10"/>
          </p:nvPr>
        </p:nvSpPr>
        <p:spPr/>
        <p:txBody>
          <a:bodyPr/>
          <a:lstStyle/>
          <a:p>
            <a:fld id="{09012F71-6DF7-6043-88CF-EC1716AAC188}" type="datetimeFigureOut">
              <a:rPr lang="en-US" smtClean="0"/>
              <a:t>7/7/26</a:t>
            </a:fld>
            <a:endParaRPr lang="en-US"/>
          </a:p>
        </p:txBody>
      </p:sp>
      <p:sp>
        <p:nvSpPr>
          <p:cNvPr id="4" name="Footer Placeholder 3">
            <a:extLst>
              <a:ext uri="{FF2B5EF4-FFF2-40B4-BE49-F238E27FC236}">
                <a16:creationId xmlns:a16="http://schemas.microsoft.com/office/drawing/2014/main" id="{68D6A276-A3EF-948F-F6BA-27846AF2F8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6618A4E-8C22-5A5D-1FD4-EAAA39CD617C}"/>
              </a:ext>
            </a:extLst>
          </p:cNvPr>
          <p:cNvSpPr>
            <a:spLocks noGrp="1"/>
          </p:cNvSpPr>
          <p:nvPr>
            <p:ph type="sldNum" sz="quarter" idx="12"/>
          </p:nvPr>
        </p:nvSpPr>
        <p:spPr/>
        <p:txBody>
          <a:bodyPr/>
          <a:lstStyle/>
          <a:p>
            <a:fld id="{67F6AE9F-97B0-1943-B54A-F2A8DE3E2AE3}" type="slidenum">
              <a:rPr lang="en-US" smtClean="0"/>
              <a:t>‹#›</a:t>
            </a:fld>
            <a:endParaRPr lang="en-US"/>
          </a:p>
        </p:txBody>
      </p:sp>
    </p:spTree>
    <p:extLst>
      <p:ext uri="{BB962C8B-B14F-4D97-AF65-F5344CB8AC3E}">
        <p14:creationId xmlns:p14="http://schemas.microsoft.com/office/powerpoint/2010/main" val="367801075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048326-19BD-CBC9-3B7C-20BF32DA88C3}"/>
              </a:ext>
            </a:extLst>
          </p:cNvPr>
          <p:cNvSpPr>
            <a:spLocks noGrp="1"/>
          </p:cNvSpPr>
          <p:nvPr>
            <p:ph type="dt" sz="half" idx="10"/>
          </p:nvPr>
        </p:nvSpPr>
        <p:spPr/>
        <p:txBody>
          <a:bodyPr/>
          <a:lstStyle/>
          <a:p>
            <a:fld id="{09012F71-6DF7-6043-88CF-EC1716AAC188}" type="datetimeFigureOut">
              <a:rPr lang="en-US" smtClean="0"/>
              <a:t>7/7/26</a:t>
            </a:fld>
            <a:endParaRPr lang="en-US"/>
          </a:p>
        </p:txBody>
      </p:sp>
      <p:sp>
        <p:nvSpPr>
          <p:cNvPr id="3" name="Footer Placeholder 2">
            <a:extLst>
              <a:ext uri="{FF2B5EF4-FFF2-40B4-BE49-F238E27FC236}">
                <a16:creationId xmlns:a16="http://schemas.microsoft.com/office/drawing/2014/main" id="{EC3129ED-D6E5-5C01-85FD-239FCE08CA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8C3F97C-84A2-D5BA-0476-9C5314FFD54A}"/>
              </a:ext>
            </a:extLst>
          </p:cNvPr>
          <p:cNvSpPr>
            <a:spLocks noGrp="1"/>
          </p:cNvSpPr>
          <p:nvPr>
            <p:ph type="sldNum" sz="quarter" idx="12"/>
          </p:nvPr>
        </p:nvSpPr>
        <p:spPr/>
        <p:txBody>
          <a:bodyPr/>
          <a:lstStyle/>
          <a:p>
            <a:fld id="{67F6AE9F-97B0-1943-B54A-F2A8DE3E2AE3}" type="slidenum">
              <a:rPr lang="en-US" smtClean="0"/>
              <a:t>‹#›</a:t>
            </a:fld>
            <a:endParaRPr lang="en-US"/>
          </a:p>
        </p:txBody>
      </p:sp>
    </p:spTree>
    <p:extLst>
      <p:ext uri="{BB962C8B-B14F-4D97-AF65-F5344CB8AC3E}">
        <p14:creationId xmlns:p14="http://schemas.microsoft.com/office/powerpoint/2010/main" val="10134648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9388F-16C0-5004-03C2-02016E967C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11DB45B-6D42-F9FB-DFA7-F2FCDB10F0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F9F7062-F4E9-5670-B33F-774C901A9B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5B7E59-BB55-17B4-0F93-4E1E7C5DC2DE}"/>
              </a:ext>
            </a:extLst>
          </p:cNvPr>
          <p:cNvSpPr>
            <a:spLocks noGrp="1"/>
          </p:cNvSpPr>
          <p:nvPr>
            <p:ph type="dt" sz="half" idx="10"/>
          </p:nvPr>
        </p:nvSpPr>
        <p:spPr/>
        <p:txBody>
          <a:bodyPr/>
          <a:lstStyle/>
          <a:p>
            <a:fld id="{09012F71-6DF7-6043-88CF-EC1716AAC188}" type="datetimeFigureOut">
              <a:rPr lang="en-US" smtClean="0"/>
              <a:t>7/7/26</a:t>
            </a:fld>
            <a:endParaRPr lang="en-US"/>
          </a:p>
        </p:txBody>
      </p:sp>
      <p:sp>
        <p:nvSpPr>
          <p:cNvPr id="6" name="Footer Placeholder 5">
            <a:extLst>
              <a:ext uri="{FF2B5EF4-FFF2-40B4-BE49-F238E27FC236}">
                <a16:creationId xmlns:a16="http://schemas.microsoft.com/office/drawing/2014/main" id="{F004C5A7-98ED-F59B-F8A5-19E6375722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5B6EF8-6201-88E7-E58D-FF7EC3C7C167}"/>
              </a:ext>
            </a:extLst>
          </p:cNvPr>
          <p:cNvSpPr>
            <a:spLocks noGrp="1"/>
          </p:cNvSpPr>
          <p:nvPr>
            <p:ph type="sldNum" sz="quarter" idx="12"/>
          </p:nvPr>
        </p:nvSpPr>
        <p:spPr/>
        <p:txBody>
          <a:bodyPr/>
          <a:lstStyle/>
          <a:p>
            <a:fld id="{67F6AE9F-97B0-1943-B54A-F2A8DE3E2AE3}" type="slidenum">
              <a:rPr lang="en-US" smtClean="0"/>
              <a:t>‹#›</a:t>
            </a:fld>
            <a:endParaRPr lang="en-US"/>
          </a:p>
        </p:txBody>
      </p:sp>
    </p:spTree>
    <p:extLst>
      <p:ext uri="{BB962C8B-B14F-4D97-AF65-F5344CB8AC3E}">
        <p14:creationId xmlns:p14="http://schemas.microsoft.com/office/powerpoint/2010/main" val="1895680517"/>
      </p:ext>
    </p:extLst>
  </p:cSld>
  <p:clrMapOvr>
    <a:masterClrMapping/>
  </p:clrMapOvr>
  <p:hf sldNum="0" hdr="0" ftr="0" dt="0"/>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806D5-3EBB-7B58-5108-3CDFC7F327D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706D517-CE0C-8849-95D6-20437344CC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8F1AC5B-6248-1DB4-A901-EF6C7110A0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5F24B3-628F-61FD-1ED8-6AE169DF50B9}"/>
              </a:ext>
            </a:extLst>
          </p:cNvPr>
          <p:cNvSpPr>
            <a:spLocks noGrp="1"/>
          </p:cNvSpPr>
          <p:nvPr>
            <p:ph type="dt" sz="half" idx="10"/>
          </p:nvPr>
        </p:nvSpPr>
        <p:spPr/>
        <p:txBody>
          <a:bodyPr/>
          <a:lstStyle/>
          <a:p>
            <a:fld id="{09012F71-6DF7-6043-88CF-EC1716AAC188}" type="datetimeFigureOut">
              <a:rPr lang="en-US" smtClean="0"/>
              <a:t>7/7/26</a:t>
            </a:fld>
            <a:endParaRPr lang="en-US"/>
          </a:p>
        </p:txBody>
      </p:sp>
      <p:sp>
        <p:nvSpPr>
          <p:cNvPr id="6" name="Footer Placeholder 5">
            <a:extLst>
              <a:ext uri="{FF2B5EF4-FFF2-40B4-BE49-F238E27FC236}">
                <a16:creationId xmlns:a16="http://schemas.microsoft.com/office/drawing/2014/main" id="{2E71E76F-79A1-DE0A-7789-5BD45BBAE9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321726-071A-2BCE-CFDB-EE6CC19E2B28}"/>
              </a:ext>
            </a:extLst>
          </p:cNvPr>
          <p:cNvSpPr>
            <a:spLocks noGrp="1"/>
          </p:cNvSpPr>
          <p:nvPr>
            <p:ph type="sldNum" sz="quarter" idx="12"/>
          </p:nvPr>
        </p:nvSpPr>
        <p:spPr/>
        <p:txBody>
          <a:bodyPr/>
          <a:lstStyle/>
          <a:p>
            <a:fld id="{67F6AE9F-97B0-1943-B54A-F2A8DE3E2AE3}" type="slidenum">
              <a:rPr lang="en-US" smtClean="0"/>
              <a:t>‹#›</a:t>
            </a:fld>
            <a:endParaRPr lang="en-US"/>
          </a:p>
        </p:txBody>
      </p:sp>
    </p:spTree>
    <p:extLst>
      <p:ext uri="{BB962C8B-B14F-4D97-AF65-F5344CB8AC3E}">
        <p14:creationId xmlns:p14="http://schemas.microsoft.com/office/powerpoint/2010/main" val="296738079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14CD5-60D2-C138-B572-E9B73998AD3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C9AE78-6CCA-E849-023D-B55F598F7E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AE5A06-21CE-9BAA-7AA9-33DE15F69554}"/>
              </a:ext>
            </a:extLst>
          </p:cNvPr>
          <p:cNvSpPr>
            <a:spLocks noGrp="1"/>
          </p:cNvSpPr>
          <p:nvPr>
            <p:ph type="dt" sz="half" idx="10"/>
          </p:nvPr>
        </p:nvSpPr>
        <p:spPr/>
        <p:txBody>
          <a:bodyPr/>
          <a:lstStyle/>
          <a:p>
            <a:fld id="{09012F71-6DF7-6043-88CF-EC1716AAC188}" type="datetimeFigureOut">
              <a:rPr lang="en-US" smtClean="0"/>
              <a:t>7/7/26</a:t>
            </a:fld>
            <a:endParaRPr lang="en-US"/>
          </a:p>
        </p:txBody>
      </p:sp>
      <p:sp>
        <p:nvSpPr>
          <p:cNvPr id="5" name="Footer Placeholder 4">
            <a:extLst>
              <a:ext uri="{FF2B5EF4-FFF2-40B4-BE49-F238E27FC236}">
                <a16:creationId xmlns:a16="http://schemas.microsoft.com/office/drawing/2014/main" id="{32A024BC-C14D-E526-FE48-B1D3129370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FC2D37-B2EA-9335-7A29-FDDC88CECE5B}"/>
              </a:ext>
            </a:extLst>
          </p:cNvPr>
          <p:cNvSpPr>
            <a:spLocks noGrp="1"/>
          </p:cNvSpPr>
          <p:nvPr>
            <p:ph type="sldNum" sz="quarter" idx="12"/>
          </p:nvPr>
        </p:nvSpPr>
        <p:spPr/>
        <p:txBody>
          <a:bodyPr/>
          <a:lstStyle/>
          <a:p>
            <a:fld id="{67F6AE9F-97B0-1943-B54A-F2A8DE3E2AE3}" type="slidenum">
              <a:rPr lang="en-US" smtClean="0"/>
              <a:t>‹#›</a:t>
            </a:fld>
            <a:endParaRPr lang="en-US"/>
          </a:p>
        </p:txBody>
      </p:sp>
    </p:spTree>
    <p:extLst>
      <p:ext uri="{BB962C8B-B14F-4D97-AF65-F5344CB8AC3E}">
        <p14:creationId xmlns:p14="http://schemas.microsoft.com/office/powerpoint/2010/main" val="259575355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C48153-4021-57B9-16DD-F7CED23F46C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FFFC7BE-C0CD-5415-A6D9-2DE2E07BFC7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C74DE7-62EB-C087-7ADC-2A4472760A2A}"/>
              </a:ext>
            </a:extLst>
          </p:cNvPr>
          <p:cNvSpPr>
            <a:spLocks noGrp="1"/>
          </p:cNvSpPr>
          <p:nvPr>
            <p:ph type="dt" sz="half" idx="10"/>
          </p:nvPr>
        </p:nvSpPr>
        <p:spPr/>
        <p:txBody>
          <a:bodyPr/>
          <a:lstStyle/>
          <a:p>
            <a:fld id="{09012F71-6DF7-6043-88CF-EC1716AAC188}" type="datetimeFigureOut">
              <a:rPr lang="en-US" smtClean="0"/>
              <a:t>7/7/26</a:t>
            </a:fld>
            <a:endParaRPr lang="en-US"/>
          </a:p>
        </p:txBody>
      </p:sp>
      <p:sp>
        <p:nvSpPr>
          <p:cNvPr id="5" name="Footer Placeholder 4">
            <a:extLst>
              <a:ext uri="{FF2B5EF4-FFF2-40B4-BE49-F238E27FC236}">
                <a16:creationId xmlns:a16="http://schemas.microsoft.com/office/drawing/2014/main" id="{7EAD8169-164F-EA31-1AC4-80EE6B43BE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23AB6B-6CFE-A6BD-9D7C-E481786000A4}"/>
              </a:ext>
            </a:extLst>
          </p:cNvPr>
          <p:cNvSpPr>
            <a:spLocks noGrp="1"/>
          </p:cNvSpPr>
          <p:nvPr>
            <p:ph type="sldNum" sz="quarter" idx="12"/>
          </p:nvPr>
        </p:nvSpPr>
        <p:spPr/>
        <p:txBody>
          <a:bodyPr/>
          <a:lstStyle/>
          <a:p>
            <a:fld id="{67F6AE9F-97B0-1943-B54A-F2A8DE3E2AE3}" type="slidenum">
              <a:rPr lang="en-US" smtClean="0"/>
              <a:t>‹#›</a:t>
            </a:fld>
            <a:endParaRPr lang="en-US"/>
          </a:p>
        </p:txBody>
      </p:sp>
    </p:spTree>
    <p:extLst>
      <p:ext uri="{BB962C8B-B14F-4D97-AF65-F5344CB8AC3E}">
        <p14:creationId xmlns:p14="http://schemas.microsoft.com/office/powerpoint/2010/main" val="380150426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1296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63CC38-6D54-9850-545D-28AED76E1C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6B05E0-DABE-6460-4F9A-CB1C936952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478ACF-31FD-14F7-6085-BA675232D3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9012F71-6DF7-6043-88CF-EC1716AAC188}" type="datetimeFigureOut">
              <a:rPr lang="en-US" smtClean="0"/>
              <a:t>7/7/26</a:t>
            </a:fld>
            <a:endParaRPr lang="en-US"/>
          </a:p>
        </p:txBody>
      </p:sp>
      <p:sp>
        <p:nvSpPr>
          <p:cNvPr id="5" name="Footer Placeholder 4">
            <a:extLst>
              <a:ext uri="{FF2B5EF4-FFF2-40B4-BE49-F238E27FC236}">
                <a16:creationId xmlns:a16="http://schemas.microsoft.com/office/drawing/2014/main" id="{5D898294-4634-2CE9-9C70-D919931807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32AF849-60A0-ABB2-F0DD-E3550273D1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7F6AE9F-97B0-1943-B54A-F2A8DE3E2AE3}" type="slidenum">
              <a:rPr lang="en-US" smtClean="0"/>
              <a:t>‹#›</a:t>
            </a:fld>
            <a:endParaRPr lang="en-US"/>
          </a:p>
        </p:txBody>
      </p:sp>
    </p:spTree>
    <p:extLst>
      <p:ext uri="{BB962C8B-B14F-4D97-AF65-F5344CB8AC3E}">
        <p14:creationId xmlns:p14="http://schemas.microsoft.com/office/powerpoint/2010/main" val="3829389752"/>
      </p:ext>
    </p:extLst>
  </p:cSld>
  <p:clrMap bg1="lt1" tx1="dk1" bg2="lt2" tx2="dk2" accent1="accent1" accent2="accent2" accent3="accent3" accent4="accent4" accent5="accent5" accent6="accent6" hlink="hlink" folHlink="folHlink"/>
  <p:sldLayoutIdLst>
    <p:sldLayoutId id="2147484372" r:id="rId1"/>
    <p:sldLayoutId id="2147484373" r:id="rId2"/>
    <p:sldLayoutId id="2147484374" r:id="rId3"/>
    <p:sldLayoutId id="2147484375" r:id="rId4"/>
    <p:sldLayoutId id="2147484376" r:id="rId5"/>
    <p:sldLayoutId id="2147484377" r:id="rId6"/>
    <p:sldLayoutId id="2147484378" r:id="rId7"/>
    <p:sldLayoutId id="2147484379" r:id="rId8"/>
    <p:sldLayoutId id="2147484380" r:id="rId9"/>
    <p:sldLayoutId id="2147484381" r:id="rId10"/>
    <p:sldLayoutId id="2147484382" r:id="rId11"/>
    <p:sldLayoutId id="2147484383"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mental-health/conditions/post-natal-depression/"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image" Target="../media/image1.png"/><Relationship Id="rId4" Type="http://schemas.openxmlformats.org/officeDocument/2006/relationships/hyperlink" Target="https://speechandlanguag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chemeClr val="bg1"/>
        </a:solidFill>
        <a:effectLst/>
      </p:bgPr>
    </p:bg>
    <p:spTree>
      <p:nvGrpSpPr>
        <p:cNvPr id="1" name=""/>
        <p:cNvGrpSpPr/>
        <p:nvPr/>
      </p:nvGrpSpPr>
      <p:grpSpPr>
        <a:xfrm>
          <a:off x="0" y="0"/>
          <a:ext cx="0" cy="0"/>
          <a:chOff x="0" y="0"/>
          <a:chExt cx="0" cy="0"/>
        </a:xfrm>
      </p:grpSpPr>
      <p:sp>
        <p:nvSpPr>
          <p:cNvPr id="2" name="Text 0"/>
          <p:cNvSpPr/>
          <p:nvPr/>
        </p:nvSpPr>
        <p:spPr>
          <a:xfrm>
            <a:off x="9921240" y="347472"/>
            <a:ext cx="1463040" cy="1188720"/>
          </a:xfrm>
          <a:prstGeom prst="rect">
            <a:avLst/>
          </a:prstGeom>
          <a:noFill/>
          <a:ln/>
        </p:spPr>
        <p:txBody>
          <a:bodyPr wrap="square" lIns="0" tIns="0" rIns="0" bIns="0" rtlCol="0" anchor="ctr"/>
          <a:lstStyle/>
          <a:p>
            <a:pPr marL="0" indent="0" algn="r">
              <a:buNone/>
            </a:pPr>
            <a:r>
              <a:rPr lang="en-US" sz="6400" dirty="0">
                <a:solidFill>
                  <a:srgbClr val="000000"/>
                </a:solidFill>
              </a:rPr>
              <a:t>🌱</a:t>
            </a:r>
            <a:endParaRPr lang="en-US" sz="6400" dirty="0"/>
          </a:p>
        </p:txBody>
      </p:sp>
      <p:sp>
        <p:nvSpPr>
          <p:cNvPr id="3" name="Text 1"/>
          <p:cNvSpPr/>
          <p:nvPr/>
        </p:nvSpPr>
        <p:spPr>
          <a:xfrm>
            <a:off x="658368" y="1143000"/>
            <a:ext cx="8778240" cy="1170432"/>
          </a:xfrm>
          <a:prstGeom prst="rect">
            <a:avLst/>
          </a:prstGeom>
          <a:noFill/>
          <a:ln/>
        </p:spPr>
        <p:txBody>
          <a:bodyPr wrap="square" lIns="0" tIns="0" rIns="0" bIns="0" rtlCol="0" anchor="ctr">
            <a:normAutofit/>
          </a:bodyPr>
          <a:lstStyle/>
          <a:p>
            <a:pPr marL="0" indent="0">
              <a:buNone/>
            </a:pPr>
            <a:r>
              <a:rPr lang="en-US" sz="3400" b="1" dirty="0">
                <a:solidFill>
                  <a:srgbClr val="273238"/>
                </a:solidFill>
                <a:latin typeface="Arial" panose="020B0604020202020204" pitchFamily="34" charset="0"/>
                <a:ea typeface="Aptos Display" pitchFamily="34" charset="-122"/>
                <a:cs typeface="Arial" panose="020B0604020202020204" pitchFamily="34" charset="0"/>
              </a:rPr>
              <a:t>Understanding Isaac’s Development Through Erikson’s Psychosocial Theory</a:t>
            </a:r>
            <a:endParaRPr lang="en-US" sz="3400" dirty="0">
              <a:latin typeface="Arial" panose="020B0604020202020204" pitchFamily="34" charset="0"/>
              <a:cs typeface="Arial" panose="020B0604020202020204" pitchFamily="34" charset="0"/>
            </a:endParaRPr>
          </a:p>
        </p:txBody>
      </p:sp>
      <p:sp>
        <p:nvSpPr>
          <p:cNvPr id="4" name="Text 2"/>
          <p:cNvSpPr/>
          <p:nvPr/>
        </p:nvSpPr>
        <p:spPr>
          <a:xfrm>
            <a:off x="685800" y="2514600"/>
            <a:ext cx="8046720" cy="411480"/>
          </a:xfrm>
          <a:prstGeom prst="rect">
            <a:avLst/>
          </a:prstGeom>
          <a:noFill/>
          <a:ln/>
        </p:spPr>
        <p:txBody>
          <a:bodyPr wrap="square" lIns="0" tIns="0" rIns="0" bIns="0" rtlCol="0" anchor="ctr"/>
          <a:lstStyle/>
          <a:p>
            <a:pPr marL="0" indent="0">
              <a:buNone/>
            </a:pPr>
            <a:r>
              <a:rPr lang="en-US" sz="1800" b="1" dirty="0">
                <a:solidFill>
                  <a:srgbClr val="4F7C68"/>
                </a:solidFill>
                <a:latin typeface="Arial" panose="020B0604020202020204" pitchFamily="34" charset="0"/>
                <a:ea typeface="Aptos" pitchFamily="34" charset="-122"/>
                <a:cs typeface="Arial" panose="020B0604020202020204" pitchFamily="34" charset="0"/>
              </a:rPr>
              <a:t>Analysis of Isaac, age 4 | Focus: Initiative vs Guilt</a:t>
            </a:r>
            <a:endParaRPr lang="en-US" sz="1800" dirty="0">
              <a:latin typeface="Arial" panose="020B0604020202020204" pitchFamily="34" charset="0"/>
              <a:cs typeface="Arial" panose="020B0604020202020204" pitchFamily="34" charset="0"/>
            </a:endParaRPr>
          </a:p>
        </p:txBody>
      </p:sp>
      <p:sp>
        <p:nvSpPr>
          <p:cNvPr id="5" name="Text 3"/>
          <p:cNvSpPr/>
          <p:nvPr/>
        </p:nvSpPr>
        <p:spPr>
          <a:xfrm>
            <a:off x="298895" y="4356100"/>
            <a:ext cx="6788213" cy="868680"/>
          </a:xfrm>
          <a:prstGeom prst="rect">
            <a:avLst/>
          </a:prstGeom>
          <a:noFill/>
          <a:ln/>
        </p:spPr>
        <p:txBody>
          <a:bodyPr wrap="square" lIns="0" tIns="0" rIns="0" bIns="0" rtlCol="0" anchor="ctr">
            <a:noAutofit/>
          </a:bodyPr>
          <a:lstStyle/>
          <a:p>
            <a:pPr marL="0" indent="0">
              <a:buNone/>
            </a:pPr>
            <a:r>
              <a:rPr lang="en-US" sz="2000" dirty="0">
                <a:latin typeface="Arial" panose="020B0604020202020204" pitchFamily="34" charset="0"/>
                <a:ea typeface="Aptos" pitchFamily="34" charset="-122"/>
                <a:cs typeface="Arial" panose="020B0604020202020204" pitchFamily="34" charset="0"/>
              </a:rPr>
              <a:t>Name: Galaus, Anniever Malibiran (2508028)</a:t>
            </a: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ea typeface="Aptos" pitchFamily="34" charset="-122"/>
                <a:cs typeface="Arial" panose="020B0604020202020204" pitchFamily="34" charset="0"/>
              </a:rPr>
              <a:t>Module: LCHS4010 – Psychology in Health and Social Care</a:t>
            </a: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ea typeface="Aptos" pitchFamily="34" charset="-122"/>
                <a:cs typeface="Arial" panose="020B0604020202020204" pitchFamily="34" charset="0"/>
              </a:rPr>
              <a:t>Lecturer: Sam Parker</a:t>
            </a:r>
            <a:endParaRPr lang="en-US" sz="2000" dirty="0">
              <a:latin typeface="Arial" panose="020B0604020202020204" pitchFamily="34" charset="0"/>
              <a:cs typeface="Arial" panose="020B0604020202020204" pitchFamily="34" charset="0"/>
            </a:endParaRPr>
          </a:p>
        </p:txBody>
      </p:sp>
      <p:sp>
        <p:nvSpPr>
          <p:cNvPr id="7" name="Text 5"/>
          <p:cNvSpPr/>
          <p:nvPr/>
        </p:nvSpPr>
        <p:spPr>
          <a:xfrm>
            <a:off x="11292840" y="6419088"/>
            <a:ext cx="411480" cy="228600"/>
          </a:xfrm>
          <a:prstGeom prst="rect">
            <a:avLst/>
          </a:prstGeom>
          <a:noFill/>
          <a:ln/>
        </p:spPr>
        <p:txBody>
          <a:bodyPr wrap="square" lIns="0" tIns="0" rIns="0" bIns="0" rtlCol="0" anchor="ctr"/>
          <a:lstStyle/>
          <a:p>
            <a:pPr marL="0" indent="0" algn="r">
              <a:buNone/>
            </a:pPr>
            <a:r>
              <a:rPr lang="en-US" sz="900" b="1" dirty="0">
                <a:solidFill>
                  <a:srgbClr val="4F7C68"/>
                </a:solidFill>
                <a:latin typeface="Aptos" pitchFamily="34" charset="0"/>
                <a:ea typeface="Aptos" pitchFamily="34" charset="-122"/>
                <a:cs typeface="Aptos" pitchFamily="34" charset="-120"/>
              </a:rPr>
              <a:t>01</a:t>
            </a:r>
            <a:endParaRPr lang="en-US" sz="900" dirty="0"/>
          </a:p>
        </p:txBody>
      </p:sp>
      <p:pic>
        <p:nvPicPr>
          <p:cNvPr id="8" name="Picture 7">
            <a:extLst>
              <a:ext uri="{FF2B5EF4-FFF2-40B4-BE49-F238E27FC236}">
                <a16:creationId xmlns:a16="http://schemas.microsoft.com/office/drawing/2014/main" id="{803F3F91-081F-8EBD-83C4-7425E19A4D3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3822"/>
            <a:ext cx="2618740" cy="1165860"/>
          </a:xfrm>
          <a:prstGeom prst="rect">
            <a:avLst/>
          </a:prstGeom>
          <a:noFill/>
        </p:spPr>
      </p:pic>
      <p:pic>
        <p:nvPicPr>
          <p:cNvPr id="9" name="Picture 8" descr="Kids playing daycare Images - Free Download on Magnific (formerly Freepik)">
            <a:extLst>
              <a:ext uri="{FF2B5EF4-FFF2-40B4-BE49-F238E27FC236}">
                <a16:creationId xmlns:a16="http://schemas.microsoft.com/office/drawing/2014/main" id="{04C4A190-E4A9-A3B0-8BE7-B7F73865BA71}"/>
              </a:ext>
            </a:extLst>
          </p:cNvPr>
          <p:cNvPicPr>
            <a:picLocks noChangeAspect="1"/>
          </p:cNvPicPr>
          <p:nvPr/>
        </p:nvPicPr>
        <p:blipFill>
          <a:blip r:embed="rId4"/>
          <a:stretch>
            <a:fillRect/>
          </a:stretch>
        </p:blipFill>
        <p:spPr>
          <a:xfrm>
            <a:off x="7087108" y="2514600"/>
            <a:ext cx="4699000" cy="3683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9555480" y="502920"/>
            <a:ext cx="1920240" cy="1051560"/>
          </a:xfrm>
          <a:prstGeom prst="rect">
            <a:avLst/>
          </a:prstGeom>
          <a:noFill/>
          <a:ln/>
        </p:spPr>
        <p:txBody>
          <a:bodyPr wrap="square" lIns="0" tIns="0" rIns="0" bIns="0" rtlCol="0" anchor="ctr"/>
          <a:lstStyle/>
          <a:p>
            <a:pPr marL="0" indent="0" algn="r">
              <a:buNone/>
            </a:pPr>
            <a:r>
              <a:rPr lang="en-US" sz="5200" dirty="0">
                <a:solidFill>
                  <a:srgbClr val="000000"/>
                </a:solidFill>
              </a:rPr>
              <a:t>👦</a:t>
            </a:r>
            <a:endParaRPr lang="en-US" sz="5200" dirty="0"/>
          </a:p>
        </p:txBody>
      </p:sp>
      <p:sp>
        <p:nvSpPr>
          <p:cNvPr id="3" name="Text 1"/>
          <p:cNvSpPr/>
          <p:nvPr/>
        </p:nvSpPr>
        <p:spPr>
          <a:xfrm>
            <a:off x="317183" y="1179682"/>
            <a:ext cx="8138160" cy="512064"/>
          </a:xfrm>
          <a:prstGeom prst="rect">
            <a:avLst/>
          </a:prstGeom>
          <a:noFill/>
          <a:ln/>
        </p:spPr>
        <p:txBody>
          <a:bodyPr wrap="square" lIns="0" tIns="0" rIns="0" bIns="0" rtlCol="0" anchor="ctr">
            <a:normAutofit/>
          </a:bodyPr>
          <a:lstStyle/>
          <a:p>
            <a:pPr marL="0" indent="0">
              <a:buNone/>
            </a:pPr>
            <a:r>
              <a:rPr lang="en-US" sz="2600" b="1" dirty="0">
                <a:solidFill>
                  <a:srgbClr val="273238"/>
                </a:solidFill>
                <a:latin typeface="Arial" panose="020B0604020202020204" pitchFamily="34" charset="0"/>
                <a:ea typeface="Aptos Display" pitchFamily="34" charset="-122"/>
                <a:cs typeface="Arial" panose="020B0604020202020204" pitchFamily="34" charset="0"/>
              </a:rPr>
              <a:t>Isaac’s Background</a:t>
            </a:r>
            <a:endParaRPr lang="en-US" sz="2600" dirty="0">
              <a:latin typeface="Arial" panose="020B0604020202020204" pitchFamily="34" charset="0"/>
              <a:cs typeface="Arial" panose="020B0604020202020204" pitchFamily="34" charset="0"/>
            </a:endParaRPr>
          </a:p>
        </p:txBody>
      </p:sp>
      <p:sp>
        <p:nvSpPr>
          <p:cNvPr id="6" name="Text 4"/>
          <p:cNvSpPr/>
          <p:nvPr/>
        </p:nvSpPr>
        <p:spPr>
          <a:xfrm>
            <a:off x="11292840" y="6419088"/>
            <a:ext cx="411480" cy="228600"/>
          </a:xfrm>
          <a:prstGeom prst="rect">
            <a:avLst/>
          </a:prstGeom>
          <a:noFill/>
          <a:ln/>
        </p:spPr>
        <p:txBody>
          <a:bodyPr wrap="square" lIns="0" tIns="0" rIns="0" bIns="0" rtlCol="0" anchor="ctr"/>
          <a:lstStyle/>
          <a:p>
            <a:pPr marL="0" indent="0" algn="r">
              <a:buNone/>
            </a:pPr>
            <a:r>
              <a:rPr lang="en-US" sz="900" b="1" dirty="0">
                <a:solidFill>
                  <a:srgbClr val="4F7C68"/>
                </a:solidFill>
                <a:latin typeface="Aptos" pitchFamily="34" charset="0"/>
                <a:ea typeface="Aptos" pitchFamily="34" charset="-122"/>
                <a:cs typeface="Aptos" pitchFamily="34" charset="-120"/>
              </a:rPr>
              <a:t>02</a:t>
            </a:r>
            <a:endParaRPr lang="en-US" sz="900" dirty="0"/>
          </a:p>
        </p:txBody>
      </p:sp>
      <p:sp>
        <p:nvSpPr>
          <p:cNvPr id="7" name="Text 5"/>
          <p:cNvSpPr/>
          <p:nvPr/>
        </p:nvSpPr>
        <p:spPr>
          <a:xfrm>
            <a:off x="502920" y="3406141"/>
            <a:ext cx="9555480" cy="1051560"/>
          </a:xfrm>
          <a:prstGeom prst="rect">
            <a:avLst/>
          </a:prstGeom>
          <a:noFill/>
          <a:ln/>
        </p:spPr>
        <p:txBody>
          <a:bodyPr wrap="square" lIns="508" tIns="508" rIns="508" bIns="508" rtlCol="0" anchor="ctr">
            <a:noAutofit/>
          </a:bodyPr>
          <a:lstStyle/>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Four-year-old child attending a Children’s Centre in London</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Lives with his mother, who is experiencing postnatal depression</a:t>
            </a:r>
            <a:br>
              <a:rPr lang="en-US" sz="2200" dirty="0">
                <a:solidFill>
                  <a:srgbClr val="273238"/>
                </a:solidFill>
                <a:latin typeface="Arial" panose="020B0604020202020204" pitchFamily="34" charset="0"/>
                <a:ea typeface="Aptos" pitchFamily="34" charset="-122"/>
                <a:cs typeface="Arial" panose="020B0604020202020204" pitchFamily="34" charset="0"/>
              </a:rPr>
            </a:br>
            <a:endParaRPr lang="en-US" sz="2200" dirty="0">
              <a:solidFill>
                <a:srgbClr val="273238"/>
              </a:solidFill>
              <a:latin typeface="Arial" panose="020B0604020202020204" pitchFamily="34" charset="0"/>
              <a:ea typeface="Aptos" pitchFamily="34" charset="-122"/>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Limited social support and disrupted childcare arrangements</a:t>
            </a:r>
          </a:p>
          <a:p>
            <a:endParaRPr lang="en-US" sz="2200" dirty="0">
              <a:solidFill>
                <a:srgbClr val="273238"/>
              </a:solidFill>
              <a:latin typeface="Arial" panose="020B0604020202020204" pitchFamily="34" charset="0"/>
              <a:ea typeface="Aptos" pitchFamily="34" charset="-122"/>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Rarely plays independently at home</a:t>
            </a:r>
            <a:br>
              <a:rPr lang="en-US" sz="2200" dirty="0">
                <a:solidFill>
                  <a:srgbClr val="273238"/>
                </a:solidFill>
                <a:latin typeface="Arial" panose="020B0604020202020204" pitchFamily="34" charset="0"/>
                <a:ea typeface="Aptos" pitchFamily="34" charset="-122"/>
                <a:cs typeface="Arial" panose="020B0604020202020204" pitchFamily="34" charset="0"/>
              </a:rPr>
            </a:br>
            <a:endParaRPr lang="en-US" sz="2200" dirty="0">
              <a:solidFill>
                <a:srgbClr val="273238"/>
              </a:solidFill>
              <a:latin typeface="Arial" panose="020B0604020202020204" pitchFamily="34" charset="0"/>
              <a:ea typeface="Aptos" pitchFamily="34" charset="-122"/>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Quiet and withdrawn during free play</a:t>
            </a:r>
            <a:br>
              <a:rPr lang="en-US" sz="2200" dirty="0">
                <a:solidFill>
                  <a:srgbClr val="273238"/>
                </a:solidFill>
                <a:latin typeface="Arial" panose="020B0604020202020204" pitchFamily="34" charset="0"/>
                <a:ea typeface="Aptos" pitchFamily="34" charset="-122"/>
                <a:cs typeface="Arial" panose="020B0604020202020204" pitchFamily="34" charset="0"/>
              </a:rPr>
            </a:br>
            <a:r>
              <a:rPr lang="en-US" sz="2200" dirty="0">
                <a:solidFill>
                  <a:srgbClr val="273238"/>
                </a:solidFill>
                <a:latin typeface="Arial" panose="020B0604020202020204" pitchFamily="34" charset="0"/>
                <a:ea typeface="Aptos" pitchFamily="34" charset="-122"/>
                <a:cs typeface="Arial" panose="020B0604020202020204" pitchFamily="34" charset="0"/>
              </a:rPr>
              <a:t>
Distressed during separation and struggles to join group activities</a:t>
            </a:r>
            <a:br>
              <a:rPr lang="en-US" sz="2200" dirty="0">
                <a:solidFill>
                  <a:srgbClr val="273238"/>
                </a:solidFill>
                <a:latin typeface="Arial" panose="020B0604020202020204" pitchFamily="34" charset="0"/>
                <a:ea typeface="Aptos" pitchFamily="34" charset="-122"/>
                <a:cs typeface="Arial" panose="020B0604020202020204" pitchFamily="34" charset="0"/>
              </a:rPr>
            </a:br>
            <a:endParaRPr lang="en-US" sz="2200" dirty="0">
              <a:solidFill>
                <a:srgbClr val="273238"/>
              </a:solidFill>
              <a:latin typeface="Arial" panose="020B0604020202020204" pitchFamily="34" charset="0"/>
              <a:ea typeface="Aptos" pitchFamily="34" charset="-122"/>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Language delay, clinginess, sleep difficulties and limited </a:t>
            </a:r>
            <a:r>
              <a:rPr lang="en-US" sz="2200">
                <a:solidFill>
                  <a:srgbClr val="273238"/>
                </a:solidFill>
                <a:latin typeface="Arial" panose="020B0604020202020204" pitchFamily="34" charset="0"/>
                <a:ea typeface="Aptos" pitchFamily="34" charset="-122"/>
                <a:cs typeface="Arial" panose="020B0604020202020204" pitchFamily="34" charset="0"/>
              </a:rPr>
              <a:t>independent play </a:t>
            </a:r>
            <a:endParaRPr lang="en-US" sz="2200" dirty="0">
              <a:solidFill>
                <a:srgbClr val="FF0000"/>
              </a:solidFill>
              <a:latin typeface="Arial" panose="020B0604020202020204" pitchFamily="34" charset="0"/>
              <a:cs typeface="Arial" panose="020B0604020202020204" pitchFamily="34" charset="0"/>
            </a:endParaRPr>
          </a:p>
        </p:txBody>
      </p:sp>
      <p:sp>
        <p:nvSpPr>
          <p:cNvPr id="10" name="Text 8"/>
          <p:cNvSpPr/>
          <p:nvPr/>
        </p:nvSpPr>
        <p:spPr>
          <a:xfrm>
            <a:off x="7863840" y="6163409"/>
            <a:ext cx="3611880" cy="291905"/>
          </a:xfrm>
          <a:prstGeom prst="rect">
            <a:avLst/>
          </a:prstGeom>
          <a:noFill/>
          <a:ln/>
        </p:spPr>
        <p:txBody>
          <a:bodyPr wrap="square" lIns="0" tIns="0" rIns="0" bIns="0" rtlCol="0" anchor="ctr"/>
          <a:lstStyle/>
          <a:p>
            <a:pPr marL="0" indent="0" algn="r">
              <a:buNone/>
            </a:pPr>
            <a:r>
              <a:rPr lang="en-US" sz="900" i="1" dirty="0">
                <a:solidFill>
                  <a:schemeClr val="accent1">
                    <a:lumMod val="40000"/>
                    <a:lumOff val="60000"/>
                  </a:schemeClr>
                </a:solidFill>
                <a:latin typeface="Aptos" pitchFamily="34" charset="0"/>
                <a:ea typeface="Aptos" pitchFamily="34" charset="-122"/>
                <a:cs typeface="Aptos" pitchFamily="34" charset="-120"/>
              </a:rPr>
              <a:t>(</a:t>
            </a:r>
            <a:r>
              <a:rPr lang="en-US" sz="900" i="1" dirty="0">
                <a:solidFill>
                  <a:schemeClr val="accent1">
                    <a:lumMod val="60000"/>
                    <a:lumOff val="40000"/>
                  </a:schemeClr>
                </a:solidFill>
                <a:latin typeface="Aptos" pitchFamily="34" charset="0"/>
                <a:ea typeface="Aptos" pitchFamily="34" charset="-122"/>
                <a:cs typeface="Aptos" pitchFamily="34" charset="-120"/>
              </a:rPr>
              <a:t>Department for Education, 2021)</a:t>
            </a:r>
            <a:endParaRPr lang="en-US" sz="900" dirty="0">
              <a:solidFill>
                <a:schemeClr val="accent1">
                  <a:lumMod val="60000"/>
                  <a:lumOff val="40000"/>
                </a:schemeClr>
              </a:solidFill>
            </a:endParaRPr>
          </a:p>
        </p:txBody>
      </p:sp>
      <p:pic>
        <p:nvPicPr>
          <p:cNvPr id="11" name="Picture 10">
            <a:extLst>
              <a:ext uri="{FF2B5EF4-FFF2-40B4-BE49-F238E27FC236}">
                <a16:creationId xmlns:a16="http://schemas.microsoft.com/office/drawing/2014/main" id="{5F0AACBC-AF9A-B449-AA96-34F45786D2D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3822"/>
            <a:ext cx="2618740" cy="1165860"/>
          </a:xfrm>
          <a:prstGeom prst="rect">
            <a:avLst/>
          </a:prstGeom>
          <a:noFill/>
        </p:spPr>
      </p:pic>
      <p:sp>
        <p:nvSpPr>
          <p:cNvPr id="13" name="Text 3">
            <a:extLst>
              <a:ext uri="{FF2B5EF4-FFF2-40B4-BE49-F238E27FC236}">
                <a16:creationId xmlns:a16="http://schemas.microsoft.com/office/drawing/2014/main" id="{0F783DC3-D4E3-3040-54C8-D38661814675}"/>
              </a:ext>
            </a:extLst>
          </p:cNvPr>
          <p:cNvSpPr/>
          <p:nvPr/>
        </p:nvSpPr>
        <p:spPr>
          <a:xfrm>
            <a:off x="502920" y="6473952"/>
            <a:ext cx="6583680" cy="201168"/>
          </a:xfrm>
          <a:prstGeom prst="rect">
            <a:avLst/>
          </a:prstGeom>
          <a:noFill/>
          <a:ln/>
        </p:spPr>
        <p:txBody>
          <a:bodyPr wrap="square" lIns="0" tIns="0" rIns="0" bIns="0" rtlCol="0" anchor="ctr"/>
          <a:lstStyle/>
          <a:p>
            <a:pPr marL="0" indent="0">
              <a:buNone/>
            </a:pPr>
            <a:r>
              <a:rPr lang="en-US" sz="850" dirty="0">
                <a:solidFill>
                  <a:srgbClr val="5E6A70"/>
                </a:solidFill>
                <a:latin typeface="Arial" panose="020B0604020202020204" pitchFamily="34" charset="0"/>
                <a:ea typeface="Aptos" pitchFamily="34" charset="-122"/>
                <a:cs typeface="Arial" panose="020B0604020202020204" pitchFamily="34" charset="0"/>
              </a:rPr>
              <a:t>LCHS4010 | Psychology in Health and Social Care</a:t>
            </a:r>
            <a:endParaRPr lang="en-US" sz="85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9555480" y="502920"/>
            <a:ext cx="1920240" cy="1051560"/>
          </a:xfrm>
          <a:prstGeom prst="rect">
            <a:avLst/>
          </a:prstGeom>
          <a:noFill/>
          <a:ln/>
        </p:spPr>
        <p:txBody>
          <a:bodyPr wrap="square" lIns="0" tIns="0" rIns="0" bIns="0" rtlCol="0" anchor="ctr"/>
          <a:lstStyle/>
          <a:p>
            <a:pPr marL="0" indent="0" algn="r">
              <a:buNone/>
            </a:pPr>
            <a:r>
              <a:rPr lang="en-US" sz="5200" dirty="0">
                <a:solidFill>
                  <a:srgbClr val="000000"/>
                </a:solidFill>
              </a:rPr>
              <a:t>🧭</a:t>
            </a:r>
            <a:endParaRPr lang="en-US" sz="5200" dirty="0"/>
          </a:p>
        </p:txBody>
      </p:sp>
      <p:sp>
        <p:nvSpPr>
          <p:cNvPr id="3" name="Text 1"/>
          <p:cNvSpPr/>
          <p:nvPr/>
        </p:nvSpPr>
        <p:spPr>
          <a:xfrm>
            <a:off x="502920" y="1161288"/>
            <a:ext cx="8138160" cy="512064"/>
          </a:xfrm>
          <a:prstGeom prst="rect">
            <a:avLst/>
          </a:prstGeom>
          <a:noFill/>
          <a:ln/>
        </p:spPr>
        <p:txBody>
          <a:bodyPr wrap="square" lIns="0" tIns="0" rIns="0" bIns="0" rtlCol="0" anchor="ctr">
            <a:normAutofit/>
          </a:bodyPr>
          <a:lstStyle/>
          <a:p>
            <a:pPr marL="0" indent="0">
              <a:buNone/>
            </a:pPr>
            <a:r>
              <a:rPr lang="en-US" sz="2600" b="1" dirty="0">
                <a:solidFill>
                  <a:srgbClr val="273238"/>
                </a:solidFill>
                <a:latin typeface="Arial" panose="020B0604020202020204" pitchFamily="34" charset="0"/>
                <a:ea typeface="Aptos Display" pitchFamily="34" charset="-122"/>
                <a:cs typeface="Arial" panose="020B0604020202020204" pitchFamily="34" charset="0"/>
              </a:rPr>
              <a:t>Erikson’s Theory: Initiative vs Guilt</a:t>
            </a:r>
            <a:endParaRPr lang="en-US" sz="2600" dirty="0">
              <a:latin typeface="Arial" panose="020B0604020202020204" pitchFamily="34" charset="0"/>
              <a:cs typeface="Arial" panose="020B0604020202020204" pitchFamily="34" charset="0"/>
            </a:endParaRPr>
          </a:p>
        </p:txBody>
      </p:sp>
      <p:sp>
        <p:nvSpPr>
          <p:cNvPr id="4" name="Text 2"/>
          <p:cNvSpPr/>
          <p:nvPr/>
        </p:nvSpPr>
        <p:spPr>
          <a:xfrm>
            <a:off x="502920" y="1647834"/>
            <a:ext cx="7680960" cy="256032"/>
          </a:xfrm>
          <a:prstGeom prst="rect">
            <a:avLst/>
          </a:prstGeom>
          <a:noFill/>
          <a:ln/>
        </p:spPr>
        <p:txBody>
          <a:bodyPr wrap="square" lIns="0" tIns="0" rIns="0" bIns="0" rtlCol="0" anchor="ctr"/>
          <a:lstStyle/>
          <a:p>
            <a:pPr marL="0" indent="0">
              <a:buNone/>
            </a:pPr>
            <a:r>
              <a:rPr lang="en-US" sz="1100" i="1" dirty="0">
                <a:solidFill>
                  <a:srgbClr val="5E6A70"/>
                </a:solidFill>
                <a:latin typeface="Arial" panose="020B0604020202020204" pitchFamily="34" charset="0"/>
                <a:ea typeface="Aptos" pitchFamily="34" charset="-122"/>
                <a:cs typeface="Arial" panose="020B0604020202020204" pitchFamily="34" charset="0"/>
              </a:rPr>
              <a:t>The psychosocial stage linked to early childhood</a:t>
            </a:r>
            <a:endParaRPr lang="en-US" sz="1100" dirty="0">
              <a:latin typeface="Arial" panose="020B0604020202020204" pitchFamily="34" charset="0"/>
              <a:cs typeface="Arial" panose="020B0604020202020204" pitchFamily="34" charset="0"/>
            </a:endParaRPr>
          </a:p>
        </p:txBody>
      </p:sp>
      <p:sp>
        <p:nvSpPr>
          <p:cNvPr id="6" name="Text 4"/>
          <p:cNvSpPr/>
          <p:nvPr/>
        </p:nvSpPr>
        <p:spPr>
          <a:xfrm>
            <a:off x="11292840" y="6419088"/>
            <a:ext cx="411480" cy="228600"/>
          </a:xfrm>
          <a:prstGeom prst="rect">
            <a:avLst/>
          </a:prstGeom>
          <a:noFill/>
          <a:ln/>
        </p:spPr>
        <p:txBody>
          <a:bodyPr wrap="square" lIns="0" tIns="0" rIns="0" bIns="0" rtlCol="0" anchor="ctr"/>
          <a:lstStyle/>
          <a:p>
            <a:pPr marL="0" indent="0" algn="r">
              <a:buNone/>
            </a:pPr>
            <a:r>
              <a:rPr lang="en-US" sz="900" b="1" dirty="0">
                <a:solidFill>
                  <a:srgbClr val="4F7C68"/>
                </a:solidFill>
                <a:latin typeface="Aptos" pitchFamily="34" charset="0"/>
                <a:ea typeface="Aptos" pitchFamily="34" charset="-122"/>
                <a:cs typeface="Aptos" pitchFamily="34" charset="-120"/>
              </a:rPr>
              <a:t>03</a:t>
            </a:r>
            <a:endParaRPr lang="en-US" sz="900" dirty="0"/>
          </a:p>
        </p:txBody>
      </p:sp>
      <p:sp>
        <p:nvSpPr>
          <p:cNvPr id="7" name="Text 5"/>
          <p:cNvSpPr/>
          <p:nvPr/>
        </p:nvSpPr>
        <p:spPr>
          <a:xfrm>
            <a:off x="502920" y="1864419"/>
            <a:ext cx="10789920" cy="3840480"/>
          </a:xfrm>
          <a:prstGeom prst="rect">
            <a:avLst/>
          </a:prstGeom>
          <a:noFill/>
          <a:ln/>
        </p:spPr>
        <p:txBody>
          <a:bodyPr wrap="square" lIns="508" tIns="508" rIns="508" bIns="508" rtlCol="0" anchor="ctr">
            <a:noAutofit/>
          </a:bodyPr>
          <a:lstStyle/>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Erikson proposed stages of psychosocial development across the lifespan</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Isaac’s age fits the stage of initiative versus guilt</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Children begin to explore, try new tasks and interact with others</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Encouragement supports initiative, confidence and independence</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Criticism or insecurity may lead to guilt, hesitation and low confidence</a:t>
            </a:r>
            <a:endParaRPr lang="en-US" sz="2200" dirty="0">
              <a:latin typeface="Arial" panose="020B0604020202020204" pitchFamily="34" charset="0"/>
              <a:cs typeface="Arial" panose="020B0604020202020204" pitchFamily="34" charset="0"/>
            </a:endParaRPr>
          </a:p>
        </p:txBody>
      </p:sp>
      <p:sp>
        <p:nvSpPr>
          <p:cNvPr id="10" name="Text 8"/>
          <p:cNvSpPr/>
          <p:nvPr/>
        </p:nvSpPr>
        <p:spPr>
          <a:xfrm>
            <a:off x="7863840" y="6126480"/>
            <a:ext cx="3246120" cy="228600"/>
          </a:xfrm>
          <a:prstGeom prst="rect">
            <a:avLst/>
          </a:prstGeom>
          <a:noFill/>
          <a:ln/>
        </p:spPr>
        <p:txBody>
          <a:bodyPr wrap="square" lIns="0" tIns="0" rIns="0" bIns="0" rtlCol="0" anchor="ctr"/>
          <a:lstStyle/>
          <a:p>
            <a:pPr marL="0" indent="0" algn="r">
              <a:buNone/>
            </a:pPr>
            <a:r>
              <a:rPr lang="en-US" sz="900" i="1" dirty="0">
                <a:solidFill>
                  <a:schemeClr val="accent1">
                    <a:lumMod val="60000"/>
                    <a:lumOff val="40000"/>
                  </a:schemeClr>
                </a:solidFill>
                <a:latin typeface="Aptos" pitchFamily="34" charset="0"/>
                <a:ea typeface="Aptos" pitchFamily="34" charset="-122"/>
                <a:cs typeface="Aptos" pitchFamily="34" charset="-120"/>
              </a:rPr>
              <a:t>(Erikson, 1963; Berk, 2018</a:t>
            </a:r>
            <a:r>
              <a:rPr lang="en-US" sz="900" i="1" dirty="0">
                <a:solidFill>
                  <a:schemeClr val="accent1">
                    <a:lumMod val="40000"/>
                    <a:lumOff val="60000"/>
                  </a:schemeClr>
                </a:solidFill>
                <a:latin typeface="Aptos" pitchFamily="34" charset="0"/>
                <a:ea typeface="Aptos" pitchFamily="34" charset="-122"/>
                <a:cs typeface="Aptos" pitchFamily="34" charset="-120"/>
              </a:rPr>
              <a:t>)</a:t>
            </a:r>
            <a:endParaRPr lang="en-US" sz="900" dirty="0">
              <a:solidFill>
                <a:schemeClr val="accent1">
                  <a:lumMod val="40000"/>
                  <a:lumOff val="60000"/>
                </a:schemeClr>
              </a:solidFill>
            </a:endParaRPr>
          </a:p>
        </p:txBody>
      </p:sp>
      <p:pic>
        <p:nvPicPr>
          <p:cNvPr id="11" name="Picture 10">
            <a:extLst>
              <a:ext uri="{FF2B5EF4-FFF2-40B4-BE49-F238E27FC236}">
                <a16:creationId xmlns:a16="http://schemas.microsoft.com/office/drawing/2014/main" id="{1C7192E8-5720-F7FF-81D4-529EC43DA8C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3822"/>
            <a:ext cx="2618740" cy="1165860"/>
          </a:xfrm>
          <a:prstGeom prst="rect">
            <a:avLst/>
          </a:prstGeom>
          <a:noFill/>
        </p:spPr>
      </p:pic>
      <p:sp>
        <p:nvSpPr>
          <p:cNvPr id="14" name="Text 3">
            <a:extLst>
              <a:ext uri="{FF2B5EF4-FFF2-40B4-BE49-F238E27FC236}">
                <a16:creationId xmlns:a16="http://schemas.microsoft.com/office/drawing/2014/main" id="{5D39D997-158A-F065-ED8E-EBA720031998}"/>
              </a:ext>
            </a:extLst>
          </p:cNvPr>
          <p:cNvSpPr/>
          <p:nvPr/>
        </p:nvSpPr>
        <p:spPr>
          <a:xfrm>
            <a:off x="502920" y="6473952"/>
            <a:ext cx="6583680" cy="201168"/>
          </a:xfrm>
          <a:prstGeom prst="rect">
            <a:avLst/>
          </a:prstGeom>
          <a:noFill/>
          <a:ln/>
        </p:spPr>
        <p:txBody>
          <a:bodyPr wrap="square" lIns="0" tIns="0" rIns="0" bIns="0" rtlCol="0" anchor="ctr"/>
          <a:lstStyle/>
          <a:p>
            <a:pPr marL="0" indent="0">
              <a:buNone/>
            </a:pPr>
            <a:r>
              <a:rPr lang="en-US" sz="850" dirty="0">
                <a:solidFill>
                  <a:srgbClr val="5E6A70"/>
                </a:solidFill>
                <a:latin typeface="Arial" panose="020B0604020202020204" pitchFamily="34" charset="0"/>
                <a:ea typeface="Aptos" pitchFamily="34" charset="-122"/>
                <a:cs typeface="Arial" panose="020B0604020202020204" pitchFamily="34" charset="0"/>
              </a:rPr>
              <a:t>LCHS4010 | Psychology in Health and Social Care</a:t>
            </a:r>
            <a:endParaRPr lang="en-US" sz="85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9555480" y="502920"/>
            <a:ext cx="1920240" cy="1051560"/>
          </a:xfrm>
          <a:prstGeom prst="rect">
            <a:avLst/>
          </a:prstGeom>
          <a:noFill/>
          <a:ln/>
        </p:spPr>
        <p:txBody>
          <a:bodyPr wrap="square" lIns="0" tIns="0" rIns="0" bIns="0" rtlCol="0" anchor="ctr"/>
          <a:lstStyle/>
          <a:p>
            <a:pPr marL="0" indent="0" algn="r">
              <a:buNone/>
            </a:pPr>
            <a:r>
              <a:rPr lang="en-US" sz="5200" dirty="0">
                <a:solidFill>
                  <a:srgbClr val="000000"/>
                </a:solidFill>
              </a:rPr>
              <a:t>🤝</a:t>
            </a:r>
            <a:endParaRPr lang="en-US" sz="5200" dirty="0"/>
          </a:p>
        </p:txBody>
      </p:sp>
      <p:sp>
        <p:nvSpPr>
          <p:cNvPr id="3" name="Text 1"/>
          <p:cNvSpPr/>
          <p:nvPr/>
        </p:nvSpPr>
        <p:spPr>
          <a:xfrm>
            <a:off x="658368" y="1261872"/>
            <a:ext cx="8138160" cy="512064"/>
          </a:xfrm>
          <a:prstGeom prst="rect">
            <a:avLst/>
          </a:prstGeom>
          <a:noFill/>
          <a:ln/>
        </p:spPr>
        <p:txBody>
          <a:bodyPr wrap="square" lIns="0" tIns="0" rIns="0" bIns="0" rtlCol="0" anchor="ctr">
            <a:normAutofit/>
          </a:bodyPr>
          <a:lstStyle/>
          <a:p>
            <a:pPr marL="0" indent="0">
              <a:buNone/>
            </a:pPr>
            <a:r>
              <a:rPr lang="en-US" sz="2600" b="1" dirty="0">
                <a:solidFill>
                  <a:srgbClr val="273238"/>
                </a:solidFill>
                <a:latin typeface="Arial" panose="020B0604020202020204" pitchFamily="34" charset="0"/>
                <a:ea typeface="Aptos Display" pitchFamily="34" charset="-122"/>
                <a:cs typeface="Arial" panose="020B0604020202020204" pitchFamily="34" charset="0"/>
              </a:rPr>
              <a:t>Applying Erikson to Isaac</a:t>
            </a:r>
            <a:endParaRPr lang="en-US" sz="2600" dirty="0">
              <a:latin typeface="Arial" panose="020B0604020202020204" pitchFamily="34" charset="0"/>
              <a:cs typeface="Arial" panose="020B0604020202020204" pitchFamily="34" charset="0"/>
            </a:endParaRPr>
          </a:p>
        </p:txBody>
      </p:sp>
      <p:sp>
        <p:nvSpPr>
          <p:cNvPr id="4" name="Text 2"/>
          <p:cNvSpPr/>
          <p:nvPr/>
        </p:nvSpPr>
        <p:spPr>
          <a:xfrm>
            <a:off x="658368" y="1755648"/>
            <a:ext cx="7680960" cy="256032"/>
          </a:xfrm>
          <a:prstGeom prst="rect">
            <a:avLst/>
          </a:prstGeom>
          <a:noFill/>
          <a:ln/>
        </p:spPr>
        <p:txBody>
          <a:bodyPr wrap="square" lIns="0" tIns="0" rIns="0" bIns="0" rtlCol="0" anchor="ctr"/>
          <a:lstStyle/>
          <a:p>
            <a:pPr marL="0" indent="0">
              <a:buNone/>
            </a:pPr>
            <a:r>
              <a:rPr lang="en-US" sz="1100" i="1" dirty="0">
                <a:solidFill>
                  <a:srgbClr val="5E6A70"/>
                </a:solidFill>
                <a:latin typeface="Arial" panose="020B0604020202020204" pitchFamily="34" charset="0"/>
                <a:ea typeface="Aptos" pitchFamily="34" charset="-122"/>
                <a:cs typeface="Arial" panose="020B0604020202020204" pitchFamily="34" charset="0"/>
              </a:rPr>
              <a:t>Understanding hesitation, confidence and emotional security</a:t>
            </a:r>
            <a:endParaRPr lang="en-US" sz="1100" dirty="0">
              <a:latin typeface="Arial" panose="020B0604020202020204" pitchFamily="34" charset="0"/>
              <a:cs typeface="Arial" panose="020B0604020202020204" pitchFamily="34" charset="0"/>
            </a:endParaRPr>
          </a:p>
        </p:txBody>
      </p:sp>
      <p:sp>
        <p:nvSpPr>
          <p:cNvPr id="6" name="Text 4"/>
          <p:cNvSpPr/>
          <p:nvPr/>
        </p:nvSpPr>
        <p:spPr>
          <a:xfrm>
            <a:off x="11292840" y="6419088"/>
            <a:ext cx="411480" cy="228600"/>
          </a:xfrm>
          <a:prstGeom prst="rect">
            <a:avLst/>
          </a:prstGeom>
          <a:noFill/>
          <a:ln/>
        </p:spPr>
        <p:txBody>
          <a:bodyPr wrap="square" lIns="0" tIns="0" rIns="0" bIns="0" rtlCol="0" anchor="ctr"/>
          <a:lstStyle/>
          <a:p>
            <a:pPr marL="0" indent="0" algn="r">
              <a:buNone/>
            </a:pPr>
            <a:r>
              <a:rPr lang="en-US" sz="900" b="1" dirty="0">
                <a:solidFill>
                  <a:srgbClr val="4F7C68"/>
                </a:solidFill>
                <a:latin typeface="Aptos" pitchFamily="34" charset="0"/>
                <a:ea typeface="Aptos" pitchFamily="34" charset="-122"/>
                <a:cs typeface="Aptos" pitchFamily="34" charset="-120"/>
              </a:rPr>
              <a:t>04</a:t>
            </a:r>
            <a:endParaRPr lang="en-US" sz="900" dirty="0"/>
          </a:p>
        </p:txBody>
      </p:sp>
      <p:sp>
        <p:nvSpPr>
          <p:cNvPr id="7" name="Text 5"/>
          <p:cNvSpPr/>
          <p:nvPr/>
        </p:nvSpPr>
        <p:spPr>
          <a:xfrm>
            <a:off x="658368" y="1951182"/>
            <a:ext cx="11045952" cy="3690772"/>
          </a:xfrm>
          <a:prstGeom prst="rect">
            <a:avLst/>
          </a:prstGeom>
          <a:noFill/>
          <a:ln/>
        </p:spPr>
        <p:txBody>
          <a:bodyPr wrap="square" lIns="508" tIns="508" rIns="508" bIns="508" rtlCol="0" anchor="ctr">
            <a:noAutofit/>
          </a:bodyPr>
          <a:lstStyle/>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Isaac appears closer to guilt or hesitation than initiative</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He becomes distressed when separated from his mother</a:t>
            </a:r>
            <a:br>
              <a:rPr lang="en-US" sz="2200" dirty="0">
                <a:solidFill>
                  <a:srgbClr val="273238"/>
                </a:solidFill>
                <a:latin typeface="Arial" panose="020B0604020202020204" pitchFamily="34" charset="0"/>
                <a:ea typeface="Aptos" pitchFamily="34" charset="-122"/>
                <a:cs typeface="Arial" panose="020B0604020202020204" pitchFamily="34" charset="0"/>
              </a:rPr>
            </a:br>
            <a:r>
              <a:rPr lang="en-US" sz="2200" dirty="0">
                <a:solidFill>
                  <a:srgbClr val="273238"/>
                </a:solidFill>
                <a:latin typeface="Arial" panose="020B0604020202020204" pitchFamily="34" charset="0"/>
                <a:ea typeface="Aptos" pitchFamily="34" charset="-122"/>
                <a:cs typeface="Arial" panose="020B0604020202020204" pitchFamily="34" charset="0"/>
              </a:rPr>
              <a:t>
</a:t>
            </a:r>
            <a:r>
              <a:rPr lang="en-GB" sz="2200" dirty="0">
                <a:latin typeface="Arial" panose="020B0604020202020204" pitchFamily="34" charset="0"/>
                <a:cs typeface="Arial" panose="020B0604020202020204" pitchFamily="34" charset="0"/>
              </a:rPr>
              <a:t>He struggles to explore independently and join group play confidently.</a:t>
            </a:r>
            <a:br>
              <a:rPr lang="en-US" sz="2200" dirty="0">
                <a:solidFill>
                  <a:srgbClr val="273238"/>
                </a:solidFill>
                <a:latin typeface="Arial" panose="020B0604020202020204" pitchFamily="34" charset="0"/>
                <a:ea typeface="Aptos" pitchFamily="34" charset="-122"/>
                <a:cs typeface="Arial" panose="020B0604020202020204" pitchFamily="34" charset="0"/>
              </a:rPr>
            </a:br>
            <a:r>
              <a:rPr lang="en-US" sz="2200" dirty="0">
                <a:solidFill>
                  <a:srgbClr val="273238"/>
                </a:solidFill>
                <a:latin typeface="Arial" panose="020B0604020202020204" pitchFamily="34" charset="0"/>
                <a:ea typeface="Aptos" pitchFamily="34" charset="-122"/>
                <a:cs typeface="Arial" panose="020B0604020202020204" pitchFamily="34" charset="0"/>
              </a:rPr>
              <a:t>
Maternal postnatal depression may affect reassurance and routine</a:t>
            </a:r>
            <a:br>
              <a:rPr lang="en-US" sz="2200" dirty="0">
                <a:solidFill>
                  <a:srgbClr val="273238"/>
                </a:solidFill>
                <a:latin typeface="Arial" panose="020B0604020202020204" pitchFamily="34" charset="0"/>
                <a:ea typeface="Aptos" pitchFamily="34" charset="-122"/>
                <a:cs typeface="Arial" panose="020B0604020202020204" pitchFamily="34" charset="0"/>
              </a:rPr>
            </a:br>
            <a:r>
              <a:rPr lang="en-US" sz="2200" dirty="0">
                <a:solidFill>
                  <a:srgbClr val="273238"/>
                </a:solidFill>
                <a:latin typeface="Arial" panose="020B0604020202020204" pitchFamily="34" charset="0"/>
                <a:ea typeface="Aptos" pitchFamily="34" charset="-122"/>
                <a:cs typeface="Arial" panose="020B0604020202020204" pitchFamily="34" charset="0"/>
              </a:rPr>
              <a:t>
Adult encouragement can help Isaac feel safe enough to try activities</a:t>
            </a:r>
            <a:endParaRPr lang="en-US" sz="2200" dirty="0">
              <a:latin typeface="Arial" panose="020B0604020202020204" pitchFamily="34" charset="0"/>
              <a:cs typeface="Arial" panose="020B0604020202020204" pitchFamily="34" charset="0"/>
            </a:endParaRPr>
          </a:p>
        </p:txBody>
      </p:sp>
      <p:sp>
        <p:nvSpPr>
          <p:cNvPr id="10" name="Text 8"/>
          <p:cNvSpPr/>
          <p:nvPr/>
        </p:nvSpPr>
        <p:spPr>
          <a:xfrm>
            <a:off x="7966534" y="6063175"/>
            <a:ext cx="3246120" cy="291905"/>
          </a:xfrm>
          <a:prstGeom prst="rect">
            <a:avLst/>
          </a:prstGeom>
          <a:noFill/>
          <a:ln/>
        </p:spPr>
        <p:txBody>
          <a:bodyPr wrap="square" lIns="0" tIns="0" rIns="0" bIns="0" rtlCol="0" anchor="ctr"/>
          <a:lstStyle/>
          <a:p>
            <a:pPr algn="r"/>
            <a:r>
              <a:rPr lang="en-GB" sz="900" dirty="0">
                <a:solidFill>
                  <a:schemeClr val="accent1">
                    <a:lumMod val="60000"/>
                    <a:lumOff val="40000"/>
                  </a:schemeClr>
                </a:solidFill>
              </a:rPr>
              <a:t>(Erikson, 1963; Department for Education, 2021; NHS, 2023)</a:t>
            </a:r>
            <a:endParaRPr lang="en-US" sz="850" dirty="0">
              <a:solidFill>
                <a:schemeClr val="accent1">
                  <a:lumMod val="60000"/>
                  <a:lumOff val="40000"/>
                </a:schemeClr>
              </a:solidFill>
            </a:endParaRPr>
          </a:p>
        </p:txBody>
      </p:sp>
      <p:pic>
        <p:nvPicPr>
          <p:cNvPr id="11" name="Picture 10">
            <a:extLst>
              <a:ext uri="{FF2B5EF4-FFF2-40B4-BE49-F238E27FC236}">
                <a16:creationId xmlns:a16="http://schemas.microsoft.com/office/drawing/2014/main" id="{AAC20C86-2926-2AF4-1C53-0C9FC2705C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3822"/>
            <a:ext cx="2618740" cy="1165860"/>
          </a:xfrm>
          <a:prstGeom prst="rect">
            <a:avLst/>
          </a:prstGeom>
          <a:noFill/>
        </p:spPr>
      </p:pic>
      <p:sp>
        <p:nvSpPr>
          <p:cNvPr id="13" name="Text 3">
            <a:extLst>
              <a:ext uri="{FF2B5EF4-FFF2-40B4-BE49-F238E27FC236}">
                <a16:creationId xmlns:a16="http://schemas.microsoft.com/office/drawing/2014/main" id="{C186B16E-C93C-1DC0-1DAA-DE3FA8532549}"/>
              </a:ext>
            </a:extLst>
          </p:cNvPr>
          <p:cNvSpPr/>
          <p:nvPr/>
        </p:nvSpPr>
        <p:spPr>
          <a:xfrm>
            <a:off x="502920" y="6473952"/>
            <a:ext cx="6583680" cy="201168"/>
          </a:xfrm>
          <a:prstGeom prst="rect">
            <a:avLst/>
          </a:prstGeom>
          <a:noFill/>
          <a:ln/>
        </p:spPr>
        <p:txBody>
          <a:bodyPr wrap="square" lIns="0" tIns="0" rIns="0" bIns="0" rtlCol="0" anchor="ctr"/>
          <a:lstStyle/>
          <a:p>
            <a:pPr marL="0" indent="0">
              <a:buNone/>
            </a:pPr>
            <a:r>
              <a:rPr lang="en-US" sz="850" dirty="0">
                <a:solidFill>
                  <a:srgbClr val="5E6A70"/>
                </a:solidFill>
                <a:latin typeface="Arial" panose="020B0604020202020204" pitchFamily="34" charset="0"/>
                <a:ea typeface="Aptos" pitchFamily="34" charset="-122"/>
                <a:cs typeface="Arial" panose="020B0604020202020204" pitchFamily="34" charset="0"/>
              </a:rPr>
              <a:t>LCHS4010 | Psychology in Health and Social Care</a:t>
            </a:r>
            <a:endParaRPr lang="en-US" sz="85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9555480" y="502920"/>
            <a:ext cx="1920240" cy="1051560"/>
          </a:xfrm>
          <a:prstGeom prst="rect">
            <a:avLst/>
          </a:prstGeom>
          <a:noFill/>
          <a:ln/>
        </p:spPr>
        <p:txBody>
          <a:bodyPr wrap="square" lIns="0" tIns="0" rIns="0" bIns="0" rtlCol="0" anchor="ctr"/>
          <a:lstStyle/>
          <a:p>
            <a:pPr marL="0" indent="0" algn="r">
              <a:buNone/>
            </a:pPr>
            <a:r>
              <a:rPr lang="en-US" sz="5200" dirty="0">
                <a:solidFill>
                  <a:srgbClr val="000000"/>
                </a:solidFill>
              </a:rPr>
              <a:t>💬</a:t>
            </a:r>
            <a:endParaRPr lang="en-US" sz="5200" dirty="0"/>
          </a:p>
        </p:txBody>
      </p:sp>
      <p:sp>
        <p:nvSpPr>
          <p:cNvPr id="3" name="Text 1"/>
          <p:cNvSpPr/>
          <p:nvPr/>
        </p:nvSpPr>
        <p:spPr>
          <a:xfrm>
            <a:off x="396594" y="1216470"/>
            <a:ext cx="8138160" cy="514401"/>
          </a:xfrm>
          <a:prstGeom prst="rect">
            <a:avLst/>
          </a:prstGeom>
          <a:noFill/>
          <a:ln/>
        </p:spPr>
        <p:txBody>
          <a:bodyPr wrap="square" lIns="0" tIns="0" rIns="0" bIns="0" rtlCol="0" anchor="ctr">
            <a:normAutofit/>
          </a:bodyPr>
          <a:lstStyle/>
          <a:p>
            <a:pPr marL="0" indent="0">
              <a:buNone/>
            </a:pPr>
            <a:r>
              <a:rPr lang="en-US" sz="2600" b="1" dirty="0">
                <a:solidFill>
                  <a:srgbClr val="273238"/>
                </a:solidFill>
                <a:latin typeface="Arial" panose="020B0604020202020204" pitchFamily="34" charset="0"/>
                <a:ea typeface="Aptos Display" pitchFamily="34" charset="-122"/>
                <a:cs typeface="Arial" panose="020B0604020202020204" pitchFamily="34" charset="0"/>
              </a:rPr>
              <a:t>Language and Social Development</a:t>
            </a:r>
            <a:endParaRPr lang="en-US" sz="2600" dirty="0">
              <a:latin typeface="Arial" panose="020B0604020202020204" pitchFamily="34" charset="0"/>
              <a:cs typeface="Arial" panose="020B0604020202020204" pitchFamily="34" charset="0"/>
            </a:endParaRPr>
          </a:p>
        </p:txBody>
      </p:sp>
      <p:sp>
        <p:nvSpPr>
          <p:cNvPr id="4" name="Text 2"/>
          <p:cNvSpPr/>
          <p:nvPr/>
        </p:nvSpPr>
        <p:spPr>
          <a:xfrm>
            <a:off x="502920" y="1647088"/>
            <a:ext cx="7680960" cy="256032"/>
          </a:xfrm>
          <a:prstGeom prst="rect">
            <a:avLst/>
          </a:prstGeom>
          <a:noFill/>
          <a:ln/>
        </p:spPr>
        <p:txBody>
          <a:bodyPr wrap="square" lIns="0" tIns="0" rIns="0" bIns="0" rtlCol="0" anchor="ctr"/>
          <a:lstStyle/>
          <a:p>
            <a:pPr marL="0" indent="0">
              <a:buNone/>
            </a:pPr>
            <a:r>
              <a:rPr lang="en-US" sz="1100" i="1" dirty="0">
                <a:solidFill>
                  <a:srgbClr val="5E6A70"/>
                </a:solidFill>
                <a:latin typeface="Arial" panose="020B0604020202020204" pitchFamily="34" charset="0"/>
                <a:ea typeface="Aptos" pitchFamily="34" charset="-122"/>
                <a:cs typeface="Arial" panose="020B0604020202020204" pitchFamily="34" charset="0"/>
              </a:rPr>
              <a:t>How communication difficulties may affect play and confidence</a:t>
            </a:r>
            <a:endParaRPr lang="en-US" sz="1100" dirty="0">
              <a:latin typeface="Arial" panose="020B0604020202020204" pitchFamily="34" charset="0"/>
              <a:cs typeface="Arial" panose="020B0604020202020204" pitchFamily="34" charset="0"/>
            </a:endParaRPr>
          </a:p>
        </p:txBody>
      </p:sp>
      <p:sp>
        <p:nvSpPr>
          <p:cNvPr id="6" name="Text 4"/>
          <p:cNvSpPr/>
          <p:nvPr/>
        </p:nvSpPr>
        <p:spPr>
          <a:xfrm>
            <a:off x="11292840" y="6419088"/>
            <a:ext cx="411480" cy="228600"/>
          </a:xfrm>
          <a:prstGeom prst="rect">
            <a:avLst/>
          </a:prstGeom>
          <a:noFill/>
          <a:ln/>
        </p:spPr>
        <p:txBody>
          <a:bodyPr wrap="square" lIns="0" tIns="0" rIns="0" bIns="0" rtlCol="0" anchor="ctr"/>
          <a:lstStyle/>
          <a:p>
            <a:pPr marL="0" indent="0" algn="r">
              <a:buNone/>
            </a:pPr>
            <a:r>
              <a:rPr lang="en-US" sz="900" b="1" dirty="0">
                <a:solidFill>
                  <a:srgbClr val="4F7C68"/>
                </a:solidFill>
                <a:latin typeface="Aptos" pitchFamily="34" charset="0"/>
                <a:ea typeface="Aptos" pitchFamily="34" charset="-122"/>
                <a:cs typeface="Aptos" pitchFamily="34" charset="-120"/>
              </a:rPr>
              <a:t>05</a:t>
            </a:r>
            <a:endParaRPr lang="en-US" sz="900" dirty="0"/>
          </a:p>
        </p:txBody>
      </p:sp>
      <p:sp>
        <p:nvSpPr>
          <p:cNvPr id="7" name="Text 5"/>
          <p:cNvSpPr/>
          <p:nvPr/>
        </p:nvSpPr>
        <p:spPr>
          <a:xfrm>
            <a:off x="502919" y="1907533"/>
            <a:ext cx="10972801" cy="3733997"/>
          </a:xfrm>
          <a:prstGeom prst="rect">
            <a:avLst/>
          </a:prstGeom>
          <a:noFill/>
          <a:ln/>
        </p:spPr>
        <p:txBody>
          <a:bodyPr wrap="square" lIns="508" tIns="508" rIns="508" bIns="508" rtlCol="0" anchor="ctr">
            <a:normAutofit/>
          </a:bodyPr>
          <a:lstStyle/>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Isaac's language delay may make it difficult for him to express his needs and feelings. </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Isaac may struggle to communicate during group play, making it harder to build friendships. </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These communication difficulties may increase Isaac's anxiety and reduce his confidence to participate.</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 As a result, Isaac may hesitate to take initiative during play and social activities, consistent with Erikson's Initiative vs Guilt stage.</a:t>
            </a:r>
            <a:endParaRPr lang="en-US" sz="2200" dirty="0">
              <a:latin typeface="Arial" panose="020B0604020202020204" pitchFamily="34" charset="0"/>
              <a:cs typeface="Arial" panose="020B0604020202020204" pitchFamily="34" charset="0"/>
            </a:endParaRPr>
          </a:p>
        </p:txBody>
      </p:sp>
      <p:sp>
        <p:nvSpPr>
          <p:cNvPr id="10" name="Text 8"/>
          <p:cNvSpPr/>
          <p:nvPr/>
        </p:nvSpPr>
        <p:spPr>
          <a:xfrm>
            <a:off x="8229600" y="6126480"/>
            <a:ext cx="3246120" cy="228600"/>
          </a:xfrm>
          <a:prstGeom prst="rect">
            <a:avLst/>
          </a:prstGeom>
          <a:noFill/>
          <a:ln/>
        </p:spPr>
        <p:txBody>
          <a:bodyPr wrap="square" lIns="0" tIns="0" rIns="0" bIns="0" rtlCol="0" anchor="ctr"/>
          <a:lstStyle/>
          <a:p>
            <a:pPr algn="r"/>
            <a:r>
              <a:rPr lang="en-US" sz="900" dirty="0">
                <a:solidFill>
                  <a:schemeClr val="accent1">
                    <a:lumMod val="60000"/>
                    <a:lumOff val="40000"/>
                  </a:schemeClr>
                </a:solidFill>
                <a:latin typeface="Arial" panose="020B0604020202020204" pitchFamily="34" charset="0"/>
                <a:cs typeface="Arial" panose="020B0604020202020204" pitchFamily="34" charset="0"/>
              </a:rPr>
              <a:t>(N</a:t>
            </a:r>
            <a:r>
              <a:rPr lang="en-GB" sz="900" dirty="0">
                <a:solidFill>
                  <a:schemeClr val="accent1">
                    <a:lumMod val="60000"/>
                    <a:lumOff val="40000"/>
                  </a:schemeClr>
                </a:solidFill>
                <a:latin typeface="Arial" panose="020B0604020202020204" pitchFamily="34" charset="0"/>
                <a:cs typeface="Arial" panose="020B0604020202020204" pitchFamily="34" charset="0"/>
              </a:rPr>
              <a:t>HS, 2023; Vygotsky, 1978; Speech and Language UK, 2024)</a:t>
            </a:r>
            <a:endParaRPr lang="en-US" sz="850" dirty="0">
              <a:solidFill>
                <a:schemeClr val="accent1">
                  <a:lumMod val="60000"/>
                  <a:lumOff val="40000"/>
                </a:schemeClr>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D8B94E2C-786B-4895-393F-EE230387D37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3822"/>
            <a:ext cx="2618740" cy="1165860"/>
          </a:xfrm>
          <a:prstGeom prst="rect">
            <a:avLst/>
          </a:prstGeom>
          <a:noFill/>
        </p:spPr>
      </p:pic>
      <p:sp>
        <p:nvSpPr>
          <p:cNvPr id="13" name="Text 3">
            <a:extLst>
              <a:ext uri="{FF2B5EF4-FFF2-40B4-BE49-F238E27FC236}">
                <a16:creationId xmlns:a16="http://schemas.microsoft.com/office/drawing/2014/main" id="{5BD9C4F7-06B8-E72C-C0AC-1574BC4740F2}"/>
              </a:ext>
            </a:extLst>
          </p:cNvPr>
          <p:cNvSpPr/>
          <p:nvPr/>
        </p:nvSpPr>
        <p:spPr>
          <a:xfrm>
            <a:off x="502920" y="6473952"/>
            <a:ext cx="6583680" cy="201168"/>
          </a:xfrm>
          <a:prstGeom prst="rect">
            <a:avLst/>
          </a:prstGeom>
          <a:noFill/>
          <a:ln/>
        </p:spPr>
        <p:txBody>
          <a:bodyPr wrap="square" lIns="0" tIns="0" rIns="0" bIns="0" rtlCol="0" anchor="ctr"/>
          <a:lstStyle/>
          <a:p>
            <a:pPr marL="0" indent="0">
              <a:buNone/>
            </a:pPr>
            <a:r>
              <a:rPr lang="en-US" sz="850" dirty="0">
                <a:solidFill>
                  <a:srgbClr val="5E6A70"/>
                </a:solidFill>
                <a:latin typeface="Arial" panose="020B0604020202020204" pitchFamily="34" charset="0"/>
                <a:ea typeface="Aptos" pitchFamily="34" charset="-122"/>
                <a:cs typeface="Arial" panose="020B0604020202020204" pitchFamily="34" charset="0"/>
              </a:rPr>
              <a:t>LCHS4010 | Psychology in Health and Social Care</a:t>
            </a:r>
            <a:endParaRPr lang="en-US" sz="85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9555480" y="502920"/>
            <a:ext cx="1920240" cy="1051560"/>
          </a:xfrm>
          <a:prstGeom prst="rect">
            <a:avLst/>
          </a:prstGeom>
          <a:noFill/>
          <a:ln/>
        </p:spPr>
        <p:txBody>
          <a:bodyPr wrap="square" lIns="0" tIns="0" rIns="0" bIns="0" rtlCol="0" anchor="ctr"/>
          <a:lstStyle/>
          <a:p>
            <a:pPr marL="0" indent="0" algn="r">
              <a:buNone/>
            </a:pPr>
            <a:r>
              <a:rPr lang="en-US" sz="5200" dirty="0">
                <a:solidFill>
                  <a:srgbClr val="000000"/>
                </a:solidFill>
              </a:rPr>
              <a:t>🧠</a:t>
            </a:r>
            <a:endParaRPr lang="en-US" sz="5200" dirty="0"/>
          </a:p>
        </p:txBody>
      </p:sp>
      <p:sp>
        <p:nvSpPr>
          <p:cNvPr id="3" name="Text 1"/>
          <p:cNvSpPr/>
          <p:nvPr/>
        </p:nvSpPr>
        <p:spPr>
          <a:xfrm>
            <a:off x="502920" y="1157673"/>
            <a:ext cx="8138160" cy="512064"/>
          </a:xfrm>
          <a:prstGeom prst="rect">
            <a:avLst/>
          </a:prstGeom>
          <a:noFill/>
          <a:ln/>
        </p:spPr>
        <p:txBody>
          <a:bodyPr wrap="square" lIns="0" tIns="0" rIns="0" bIns="0" rtlCol="0" anchor="ctr">
            <a:normAutofit/>
          </a:bodyPr>
          <a:lstStyle/>
          <a:p>
            <a:pPr marL="0" indent="0">
              <a:buNone/>
            </a:pPr>
            <a:r>
              <a:rPr lang="en-US" sz="2600" b="1" dirty="0">
                <a:solidFill>
                  <a:srgbClr val="273238"/>
                </a:solidFill>
                <a:latin typeface="Arial" panose="020B0604020202020204" pitchFamily="34" charset="0"/>
                <a:ea typeface="Aptos Display" pitchFamily="34" charset="-122"/>
                <a:cs typeface="Arial" panose="020B0604020202020204" pitchFamily="34" charset="0"/>
              </a:rPr>
              <a:t>Nature and Nurture</a:t>
            </a:r>
            <a:endParaRPr lang="en-US" sz="2600" dirty="0">
              <a:latin typeface="Arial" panose="020B0604020202020204" pitchFamily="34" charset="0"/>
              <a:cs typeface="Arial" panose="020B0604020202020204" pitchFamily="34" charset="0"/>
            </a:endParaRPr>
          </a:p>
        </p:txBody>
      </p:sp>
      <p:sp>
        <p:nvSpPr>
          <p:cNvPr id="4" name="Text 2"/>
          <p:cNvSpPr/>
          <p:nvPr/>
        </p:nvSpPr>
        <p:spPr>
          <a:xfrm>
            <a:off x="502920" y="1613065"/>
            <a:ext cx="7680960" cy="283464"/>
          </a:xfrm>
          <a:prstGeom prst="rect">
            <a:avLst/>
          </a:prstGeom>
          <a:noFill/>
          <a:ln/>
        </p:spPr>
        <p:txBody>
          <a:bodyPr wrap="square" lIns="0" tIns="0" rIns="0" bIns="0" rtlCol="0" anchor="ctr"/>
          <a:lstStyle/>
          <a:p>
            <a:pPr marL="0" indent="0">
              <a:buNone/>
            </a:pPr>
            <a:r>
              <a:rPr lang="en-US" sz="1100" i="1" dirty="0">
                <a:solidFill>
                  <a:srgbClr val="5E6A70"/>
                </a:solidFill>
                <a:latin typeface="Arial" panose="020B0604020202020204" pitchFamily="34" charset="0"/>
                <a:ea typeface="Aptos" pitchFamily="34" charset="-122"/>
                <a:cs typeface="Arial" panose="020B0604020202020204" pitchFamily="34" charset="0"/>
              </a:rPr>
              <a:t>Biological and environmental influences on Isaac’s development</a:t>
            </a:r>
            <a:endParaRPr lang="en-US" sz="1100" dirty="0">
              <a:latin typeface="Arial" panose="020B0604020202020204" pitchFamily="34" charset="0"/>
              <a:cs typeface="Arial" panose="020B0604020202020204" pitchFamily="34" charset="0"/>
            </a:endParaRPr>
          </a:p>
        </p:txBody>
      </p:sp>
      <p:sp>
        <p:nvSpPr>
          <p:cNvPr id="6" name="Text 4"/>
          <p:cNvSpPr/>
          <p:nvPr/>
        </p:nvSpPr>
        <p:spPr>
          <a:xfrm>
            <a:off x="11292840" y="6419088"/>
            <a:ext cx="411480" cy="228600"/>
          </a:xfrm>
          <a:prstGeom prst="rect">
            <a:avLst/>
          </a:prstGeom>
          <a:noFill/>
          <a:ln/>
        </p:spPr>
        <p:txBody>
          <a:bodyPr wrap="square" lIns="0" tIns="0" rIns="0" bIns="0" rtlCol="0" anchor="ctr"/>
          <a:lstStyle/>
          <a:p>
            <a:pPr marL="0" indent="0" algn="r">
              <a:buNone/>
            </a:pPr>
            <a:r>
              <a:rPr lang="en-US" sz="900" b="1" dirty="0">
                <a:solidFill>
                  <a:srgbClr val="4F7C68"/>
                </a:solidFill>
                <a:latin typeface="Aptos" pitchFamily="34" charset="0"/>
                <a:ea typeface="Aptos" pitchFamily="34" charset="-122"/>
                <a:cs typeface="Aptos" pitchFamily="34" charset="-120"/>
              </a:rPr>
              <a:t>06</a:t>
            </a:r>
            <a:endParaRPr lang="en-US" sz="900" dirty="0"/>
          </a:p>
        </p:txBody>
      </p:sp>
      <p:sp>
        <p:nvSpPr>
          <p:cNvPr id="7" name="Text 5"/>
          <p:cNvSpPr/>
          <p:nvPr/>
        </p:nvSpPr>
        <p:spPr>
          <a:xfrm>
            <a:off x="727693" y="2125129"/>
            <a:ext cx="3474720" cy="320040"/>
          </a:xfrm>
          <a:prstGeom prst="rect">
            <a:avLst/>
          </a:prstGeom>
          <a:noFill/>
          <a:ln/>
        </p:spPr>
        <p:txBody>
          <a:bodyPr wrap="square" lIns="0" tIns="0" rIns="0" bIns="0" rtlCol="0" anchor="ctr"/>
          <a:lstStyle/>
          <a:p>
            <a:pPr marL="0" indent="0">
              <a:buNone/>
            </a:pPr>
            <a:r>
              <a:rPr lang="en-US" sz="2000" b="1" dirty="0">
                <a:solidFill>
                  <a:srgbClr val="4F7C68"/>
                </a:solidFill>
                <a:latin typeface="Arial" panose="020B0604020202020204" pitchFamily="34" charset="0"/>
                <a:ea typeface="Aptos Display" pitchFamily="34" charset="-122"/>
                <a:cs typeface="Arial" panose="020B0604020202020204" pitchFamily="34" charset="0"/>
              </a:rPr>
              <a:t>Nature</a:t>
            </a:r>
            <a:endParaRPr lang="en-US" sz="2000" dirty="0">
              <a:latin typeface="Arial" panose="020B0604020202020204" pitchFamily="34" charset="0"/>
              <a:cs typeface="Arial" panose="020B0604020202020204" pitchFamily="34" charset="0"/>
            </a:endParaRPr>
          </a:p>
        </p:txBody>
      </p:sp>
      <p:sp>
        <p:nvSpPr>
          <p:cNvPr id="8" name="Text 6"/>
          <p:cNvSpPr/>
          <p:nvPr/>
        </p:nvSpPr>
        <p:spPr>
          <a:xfrm>
            <a:off x="502920" y="2409443"/>
            <a:ext cx="5745480" cy="3176969"/>
          </a:xfrm>
          <a:prstGeom prst="rect">
            <a:avLst/>
          </a:prstGeom>
          <a:noFill/>
          <a:ln/>
        </p:spPr>
        <p:txBody>
          <a:bodyPr wrap="square" lIns="508" tIns="508" rIns="508" bIns="508" rtlCol="0" anchor="ctr">
            <a:noAutofit/>
          </a:bodyPr>
          <a:lstStyle/>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Isaac may be naturally shy or sensitive</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Age four is still a key stage for brain, language and emotional development</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Temperament can affect how he responds to separation and new people</a:t>
            </a:r>
            <a:endParaRPr lang="en-US" sz="2200" dirty="0">
              <a:latin typeface="Arial" panose="020B0604020202020204" pitchFamily="34" charset="0"/>
              <a:cs typeface="Arial" panose="020B0604020202020204" pitchFamily="34" charset="0"/>
            </a:endParaRPr>
          </a:p>
        </p:txBody>
      </p:sp>
      <p:sp>
        <p:nvSpPr>
          <p:cNvPr id="9" name="Text 7"/>
          <p:cNvSpPr/>
          <p:nvPr/>
        </p:nvSpPr>
        <p:spPr>
          <a:xfrm>
            <a:off x="6629400" y="2177548"/>
            <a:ext cx="3474720" cy="320040"/>
          </a:xfrm>
          <a:prstGeom prst="rect">
            <a:avLst/>
          </a:prstGeom>
          <a:noFill/>
          <a:ln/>
        </p:spPr>
        <p:txBody>
          <a:bodyPr wrap="square" lIns="0" tIns="0" rIns="0" bIns="0" rtlCol="0" anchor="ctr"/>
          <a:lstStyle/>
          <a:p>
            <a:pPr marL="0" indent="0">
              <a:buNone/>
            </a:pPr>
            <a:r>
              <a:rPr lang="en-US" sz="2000" b="1" dirty="0">
                <a:solidFill>
                  <a:srgbClr val="B9654B"/>
                </a:solidFill>
                <a:latin typeface="Arial" panose="020B0604020202020204" pitchFamily="34" charset="0"/>
                <a:ea typeface="Aptos Display" pitchFamily="34" charset="-122"/>
                <a:cs typeface="Arial" panose="020B0604020202020204" pitchFamily="34" charset="0"/>
              </a:rPr>
              <a:t>Nurture</a:t>
            </a:r>
            <a:endParaRPr lang="en-US" sz="2000" dirty="0">
              <a:latin typeface="Arial" panose="020B0604020202020204" pitchFamily="34" charset="0"/>
              <a:cs typeface="Arial" panose="020B0604020202020204" pitchFamily="34" charset="0"/>
            </a:endParaRPr>
          </a:p>
        </p:txBody>
      </p:sp>
      <p:sp>
        <p:nvSpPr>
          <p:cNvPr id="10" name="Text 8"/>
          <p:cNvSpPr/>
          <p:nvPr/>
        </p:nvSpPr>
        <p:spPr>
          <a:xfrm>
            <a:off x="6248400" y="2698331"/>
            <a:ext cx="5745480" cy="2826028"/>
          </a:xfrm>
          <a:prstGeom prst="rect">
            <a:avLst/>
          </a:prstGeom>
          <a:noFill/>
          <a:ln/>
        </p:spPr>
        <p:txBody>
          <a:bodyPr wrap="square" lIns="508" tIns="508" rIns="508" bIns="508" rtlCol="0" anchor="ctr">
            <a:noAutofit/>
          </a:bodyPr>
          <a:lstStyle/>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Mother’s postnatal depression and limited support</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Disrupted childcare and recent move to London</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Unstable routine may affect emotional security, confidence and language</a:t>
            </a:r>
            <a:endParaRPr lang="en-US" sz="2200" dirty="0">
              <a:latin typeface="Arial" panose="020B0604020202020204" pitchFamily="34" charset="0"/>
              <a:cs typeface="Arial" panose="020B0604020202020204" pitchFamily="34" charset="0"/>
            </a:endParaRPr>
          </a:p>
        </p:txBody>
      </p:sp>
      <p:sp>
        <p:nvSpPr>
          <p:cNvPr id="12" name="Text 10"/>
          <p:cNvSpPr/>
          <p:nvPr/>
        </p:nvSpPr>
        <p:spPr>
          <a:xfrm>
            <a:off x="7863840" y="6126480"/>
            <a:ext cx="3246120" cy="228600"/>
          </a:xfrm>
          <a:prstGeom prst="rect">
            <a:avLst/>
          </a:prstGeom>
          <a:noFill/>
          <a:ln/>
        </p:spPr>
        <p:txBody>
          <a:bodyPr wrap="square" lIns="0" tIns="0" rIns="0" bIns="0" rtlCol="0" anchor="ctr"/>
          <a:lstStyle/>
          <a:p>
            <a:pPr marL="0" indent="0" algn="r">
              <a:buNone/>
            </a:pPr>
            <a:r>
              <a:rPr lang="en-US" sz="900" i="1" dirty="0">
                <a:solidFill>
                  <a:schemeClr val="accent1">
                    <a:lumMod val="60000"/>
                    <a:lumOff val="40000"/>
                  </a:schemeClr>
                </a:solidFill>
                <a:latin typeface="Aptos" pitchFamily="34" charset="0"/>
                <a:ea typeface="Aptos" pitchFamily="34" charset="-122"/>
                <a:cs typeface="Aptos" pitchFamily="34" charset="-120"/>
              </a:rPr>
              <a:t>(Berk, 2018; Department for Education, 2021)</a:t>
            </a:r>
            <a:endParaRPr lang="en-US" sz="900" dirty="0">
              <a:solidFill>
                <a:schemeClr val="accent1">
                  <a:lumMod val="60000"/>
                  <a:lumOff val="40000"/>
                </a:schemeClr>
              </a:solidFill>
            </a:endParaRPr>
          </a:p>
        </p:txBody>
      </p:sp>
      <p:pic>
        <p:nvPicPr>
          <p:cNvPr id="13" name="Picture 12">
            <a:extLst>
              <a:ext uri="{FF2B5EF4-FFF2-40B4-BE49-F238E27FC236}">
                <a16:creationId xmlns:a16="http://schemas.microsoft.com/office/drawing/2014/main" id="{104EE907-E893-2DFB-7D40-935D9512A17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3822"/>
            <a:ext cx="2618740" cy="1165860"/>
          </a:xfrm>
          <a:prstGeom prst="rect">
            <a:avLst/>
          </a:prstGeom>
          <a:noFill/>
        </p:spPr>
      </p:pic>
      <p:sp>
        <p:nvSpPr>
          <p:cNvPr id="15" name="Text 3">
            <a:extLst>
              <a:ext uri="{FF2B5EF4-FFF2-40B4-BE49-F238E27FC236}">
                <a16:creationId xmlns:a16="http://schemas.microsoft.com/office/drawing/2014/main" id="{96DD9763-BE88-B57B-6D0A-FCE52DE67C1B}"/>
              </a:ext>
            </a:extLst>
          </p:cNvPr>
          <p:cNvSpPr/>
          <p:nvPr/>
        </p:nvSpPr>
        <p:spPr>
          <a:xfrm>
            <a:off x="502920" y="6473952"/>
            <a:ext cx="6583680" cy="201168"/>
          </a:xfrm>
          <a:prstGeom prst="rect">
            <a:avLst/>
          </a:prstGeom>
          <a:noFill/>
          <a:ln/>
        </p:spPr>
        <p:txBody>
          <a:bodyPr wrap="square" lIns="0" tIns="0" rIns="0" bIns="0" rtlCol="0" anchor="ctr"/>
          <a:lstStyle/>
          <a:p>
            <a:pPr marL="0" indent="0">
              <a:buNone/>
            </a:pPr>
            <a:r>
              <a:rPr lang="en-US" sz="850" dirty="0">
                <a:solidFill>
                  <a:srgbClr val="5E6A70"/>
                </a:solidFill>
                <a:latin typeface="Arial" panose="020B0604020202020204" pitchFamily="34" charset="0"/>
                <a:ea typeface="Aptos" pitchFamily="34" charset="-122"/>
                <a:cs typeface="Arial" panose="020B0604020202020204" pitchFamily="34" charset="0"/>
              </a:rPr>
              <a:t>LCHS4010 | Psychology in Health and Social Care</a:t>
            </a:r>
            <a:endParaRPr lang="en-US" sz="85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9555480" y="502920"/>
            <a:ext cx="1920240" cy="1051560"/>
          </a:xfrm>
          <a:prstGeom prst="rect">
            <a:avLst/>
          </a:prstGeom>
          <a:noFill/>
          <a:ln/>
        </p:spPr>
        <p:txBody>
          <a:bodyPr wrap="square" lIns="0" tIns="0" rIns="0" bIns="0" rtlCol="0" anchor="ctr"/>
          <a:lstStyle/>
          <a:p>
            <a:pPr marL="0" indent="0" algn="r">
              <a:buNone/>
            </a:pPr>
            <a:r>
              <a:rPr lang="en-US" sz="5200" dirty="0">
                <a:solidFill>
                  <a:srgbClr val="000000"/>
                </a:solidFill>
              </a:rPr>
              <a:t>🌱</a:t>
            </a:r>
            <a:endParaRPr lang="en-US" sz="5200" dirty="0"/>
          </a:p>
        </p:txBody>
      </p:sp>
      <p:sp>
        <p:nvSpPr>
          <p:cNvPr id="3" name="Text 1"/>
          <p:cNvSpPr/>
          <p:nvPr/>
        </p:nvSpPr>
        <p:spPr>
          <a:xfrm>
            <a:off x="212119" y="1047041"/>
            <a:ext cx="8138160" cy="512064"/>
          </a:xfrm>
          <a:prstGeom prst="rect">
            <a:avLst/>
          </a:prstGeom>
          <a:noFill/>
          <a:ln/>
        </p:spPr>
        <p:txBody>
          <a:bodyPr wrap="square" lIns="0" tIns="0" rIns="0" bIns="0" rtlCol="0" anchor="ctr">
            <a:normAutofit/>
          </a:bodyPr>
          <a:lstStyle/>
          <a:p>
            <a:pPr marL="0" indent="0">
              <a:buNone/>
            </a:pPr>
            <a:r>
              <a:rPr lang="en-US" sz="2600" b="1" dirty="0">
                <a:solidFill>
                  <a:srgbClr val="273238"/>
                </a:solidFill>
                <a:latin typeface="Arial" panose="020B0604020202020204" pitchFamily="34" charset="0"/>
                <a:ea typeface="Aptos Display" pitchFamily="34" charset="-122"/>
                <a:cs typeface="Arial" panose="020B0604020202020204" pitchFamily="34" charset="0"/>
              </a:rPr>
              <a:t>Support Plan for Isaac</a:t>
            </a:r>
            <a:endParaRPr lang="en-US" sz="2600" dirty="0">
              <a:latin typeface="Arial" panose="020B0604020202020204" pitchFamily="34" charset="0"/>
              <a:cs typeface="Arial" panose="020B0604020202020204" pitchFamily="34" charset="0"/>
            </a:endParaRPr>
          </a:p>
        </p:txBody>
      </p:sp>
      <p:sp>
        <p:nvSpPr>
          <p:cNvPr id="4" name="Text 2"/>
          <p:cNvSpPr/>
          <p:nvPr/>
        </p:nvSpPr>
        <p:spPr>
          <a:xfrm>
            <a:off x="502920" y="1554480"/>
            <a:ext cx="7680960" cy="157762"/>
          </a:xfrm>
          <a:prstGeom prst="rect">
            <a:avLst/>
          </a:prstGeom>
          <a:noFill/>
          <a:ln/>
        </p:spPr>
        <p:txBody>
          <a:bodyPr wrap="square" lIns="0" tIns="0" rIns="0" bIns="0" rtlCol="0" anchor="ctr"/>
          <a:lstStyle/>
          <a:p>
            <a:pPr marL="0" indent="0">
              <a:buNone/>
            </a:pPr>
            <a:r>
              <a:rPr lang="en-US" sz="1100" i="1" dirty="0">
                <a:solidFill>
                  <a:srgbClr val="5E6A70"/>
                </a:solidFill>
                <a:latin typeface="Arial" panose="020B0604020202020204" pitchFamily="34" charset="0"/>
                <a:ea typeface="Aptos" pitchFamily="34" charset="-122"/>
                <a:cs typeface="Arial" panose="020B0604020202020204" pitchFamily="34" charset="0"/>
              </a:rPr>
              <a:t>Practical strategies linked to initiative and confidence-building</a:t>
            </a:r>
            <a:endParaRPr lang="en-US" sz="1100" dirty="0">
              <a:latin typeface="Arial" panose="020B0604020202020204" pitchFamily="34" charset="0"/>
              <a:cs typeface="Arial" panose="020B0604020202020204" pitchFamily="34" charset="0"/>
            </a:endParaRPr>
          </a:p>
        </p:txBody>
      </p:sp>
      <p:sp>
        <p:nvSpPr>
          <p:cNvPr id="6" name="Text 4"/>
          <p:cNvSpPr/>
          <p:nvPr/>
        </p:nvSpPr>
        <p:spPr>
          <a:xfrm>
            <a:off x="11292840" y="6419088"/>
            <a:ext cx="411480" cy="228600"/>
          </a:xfrm>
          <a:prstGeom prst="rect">
            <a:avLst/>
          </a:prstGeom>
          <a:noFill/>
          <a:ln/>
        </p:spPr>
        <p:txBody>
          <a:bodyPr wrap="square" lIns="0" tIns="0" rIns="0" bIns="0" rtlCol="0" anchor="ctr"/>
          <a:lstStyle/>
          <a:p>
            <a:pPr marL="0" indent="0" algn="r">
              <a:buNone/>
            </a:pPr>
            <a:r>
              <a:rPr lang="en-US" sz="900" b="1" dirty="0">
                <a:solidFill>
                  <a:srgbClr val="4F7C68"/>
                </a:solidFill>
                <a:latin typeface="Aptos" pitchFamily="34" charset="0"/>
                <a:ea typeface="Aptos" pitchFamily="34" charset="-122"/>
                <a:cs typeface="Aptos" pitchFamily="34" charset="-120"/>
              </a:rPr>
              <a:t>07</a:t>
            </a:r>
            <a:endParaRPr lang="en-US" sz="900" dirty="0"/>
          </a:p>
        </p:txBody>
      </p:sp>
      <p:sp>
        <p:nvSpPr>
          <p:cNvPr id="7" name="Text 5"/>
          <p:cNvSpPr/>
          <p:nvPr/>
        </p:nvSpPr>
        <p:spPr>
          <a:xfrm>
            <a:off x="424238" y="3429000"/>
            <a:ext cx="11767762" cy="1716758"/>
          </a:xfrm>
          <a:prstGeom prst="rect">
            <a:avLst/>
          </a:prstGeom>
          <a:noFill/>
          <a:ln/>
        </p:spPr>
        <p:txBody>
          <a:bodyPr wrap="square" lIns="508" tIns="508" rIns="508" bIns="508" rtlCol="0" anchor="ctr">
            <a:noAutofit/>
          </a:bodyPr>
          <a:lstStyle/>
          <a:p>
            <a:pPr marL="285750" indent="-285750">
              <a:buFont typeface="Arial" panose="020B0604020202020204" pitchFamily="34" charset="0"/>
              <a:buChar char="•"/>
            </a:pPr>
            <a:r>
              <a:rPr lang="en-GB" sz="2200" dirty="0"/>
              <a:t>Provide a trusted key worker to encourage Isaac's initiative and emotional security.</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Use a predictable daily routine to help Isaac feel secure and grounded </a:t>
            </a:r>
          </a:p>
          <a:p>
            <a:endParaRPr lang="en-US" sz="2200" dirty="0">
              <a:solidFill>
                <a:srgbClr val="273238"/>
              </a:solidFill>
              <a:latin typeface="Arial" panose="020B0604020202020204" pitchFamily="34" charset="0"/>
              <a:ea typeface="Aptos" pitchFamily="34" charset="-122"/>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Gradually introduce new activities so Isaac gains confidence through successful experiences, supporting initiative rather than guilt.</a:t>
            </a:r>
          </a:p>
          <a:p>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Use one-to-one support before small group activities to build Isaac's confidence to take initiative.</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Use stories, songs and simple language to support communication</a:t>
            </a:r>
          </a:p>
          <a:p>
            <a:endParaRPr lang="en-US" sz="2200" dirty="0">
              <a:solidFill>
                <a:srgbClr val="273238"/>
              </a:solidFill>
              <a:latin typeface="Arial" panose="020B0604020202020204" pitchFamily="34" charset="0"/>
              <a:ea typeface="Aptos" pitchFamily="34" charset="-122"/>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Praise Isaac's efforts rather than only successful outcomes, reinforcing Erikson's concept of developing initiative.</a:t>
            </a:r>
          </a:p>
          <a:p>
            <a:pPr marL="285750" indent="-285750">
              <a:buFont typeface="Arial" panose="020B0604020202020204" pitchFamily="34" charset="0"/>
              <a:buChar char="•"/>
            </a:pPr>
            <a:endParaRPr lang="en-US" sz="2000" dirty="0">
              <a:solidFill>
                <a:srgbClr val="273238"/>
              </a:solidFill>
              <a:latin typeface="Arial" panose="020B0604020202020204" pitchFamily="34" charset="0"/>
              <a:ea typeface="Aptos" pitchFamily="34" charset="-122"/>
              <a:cs typeface="Arial" panose="020B0604020202020204" pitchFamily="34" charset="0"/>
            </a:endParaRPr>
          </a:p>
        </p:txBody>
      </p:sp>
      <p:sp>
        <p:nvSpPr>
          <p:cNvPr id="11" name="Text 9"/>
          <p:cNvSpPr/>
          <p:nvPr/>
        </p:nvSpPr>
        <p:spPr>
          <a:xfrm>
            <a:off x="7863840" y="6126480"/>
            <a:ext cx="3246120" cy="228600"/>
          </a:xfrm>
          <a:prstGeom prst="rect">
            <a:avLst/>
          </a:prstGeom>
          <a:noFill/>
          <a:ln/>
        </p:spPr>
        <p:txBody>
          <a:bodyPr wrap="square" lIns="0" tIns="0" rIns="0" bIns="0" rtlCol="0" anchor="ctr"/>
          <a:lstStyle/>
          <a:p>
            <a:pPr marL="0" indent="0" algn="r">
              <a:buNone/>
            </a:pPr>
            <a:r>
              <a:rPr lang="en-US" sz="900" i="1" dirty="0">
                <a:solidFill>
                  <a:schemeClr val="accent1">
                    <a:lumMod val="60000"/>
                    <a:lumOff val="40000"/>
                  </a:schemeClr>
                </a:solidFill>
                <a:latin typeface="Aptos" pitchFamily="34" charset="0"/>
                <a:ea typeface="Aptos" pitchFamily="34" charset="-122"/>
                <a:cs typeface="Aptos" pitchFamily="34" charset="-120"/>
              </a:rPr>
              <a:t>(Department for Education, 2021; SCIE, 2022)</a:t>
            </a:r>
            <a:endParaRPr lang="en-US" sz="900" dirty="0">
              <a:solidFill>
                <a:schemeClr val="accent1">
                  <a:lumMod val="60000"/>
                  <a:lumOff val="40000"/>
                </a:schemeClr>
              </a:solidFill>
            </a:endParaRPr>
          </a:p>
        </p:txBody>
      </p:sp>
      <p:pic>
        <p:nvPicPr>
          <p:cNvPr id="12" name="Picture 11">
            <a:extLst>
              <a:ext uri="{FF2B5EF4-FFF2-40B4-BE49-F238E27FC236}">
                <a16:creationId xmlns:a16="http://schemas.microsoft.com/office/drawing/2014/main" id="{F10E755F-7684-E28B-82A4-458AA693B90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3822"/>
            <a:ext cx="2618740" cy="1165860"/>
          </a:xfrm>
          <a:prstGeom prst="rect">
            <a:avLst/>
          </a:prstGeom>
          <a:noFill/>
        </p:spPr>
      </p:pic>
      <p:sp>
        <p:nvSpPr>
          <p:cNvPr id="14" name="Text 3">
            <a:extLst>
              <a:ext uri="{FF2B5EF4-FFF2-40B4-BE49-F238E27FC236}">
                <a16:creationId xmlns:a16="http://schemas.microsoft.com/office/drawing/2014/main" id="{FA17409D-1616-9F89-F238-054401397F07}"/>
              </a:ext>
            </a:extLst>
          </p:cNvPr>
          <p:cNvSpPr/>
          <p:nvPr/>
        </p:nvSpPr>
        <p:spPr>
          <a:xfrm>
            <a:off x="502920" y="6473952"/>
            <a:ext cx="6583680" cy="201168"/>
          </a:xfrm>
          <a:prstGeom prst="rect">
            <a:avLst/>
          </a:prstGeom>
          <a:noFill/>
          <a:ln/>
        </p:spPr>
        <p:txBody>
          <a:bodyPr wrap="square" lIns="0" tIns="0" rIns="0" bIns="0" rtlCol="0" anchor="ctr"/>
          <a:lstStyle/>
          <a:p>
            <a:pPr marL="0" indent="0">
              <a:buNone/>
            </a:pPr>
            <a:r>
              <a:rPr lang="en-US" sz="850" dirty="0">
                <a:solidFill>
                  <a:srgbClr val="5E6A70"/>
                </a:solidFill>
                <a:latin typeface="Arial" panose="020B0604020202020204" pitchFamily="34" charset="0"/>
                <a:ea typeface="Aptos" pitchFamily="34" charset="-122"/>
                <a:cs typeface="Arial" panose="020B0604020202020204" pitchFamily="34" charset="0"/>
              </a:rPr>
              <a:t>LCHS4010 | Psychology in Health and Social Care</a:t>
            </a:r>
            <a:endParaRPr lang="en-US" sz="85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9555480" y="502920"/>
            <a:ext cx="1920240" cy="1051560"/>
          </a:xfrm>
          <a:prstGeom prst="rect">
            <a:avLst/>
          </a:prstGeom>
          <a:noFill/>
          <a:ln/>
        </p:spPr>
        <p:txBody>
          <a:bodyPr wrap="square" lIns="0" tIns="0" rIns="0" bIns="0" rtlCol="0" anchor="ctr"/>
          <a:lstStyle/>
          <a:p>
            <a:pPr marL="0" indent="0" algn="r">
              <a:buNone/>
            </a:pPr>
            <a:r>
              <a:rPr lang="en-US" sz="5200" dirty="0">
                <a:solidFill>
                  <a:srgbClr val="000000"/>
                </a:solidFill>
              </a:rPr>
              <a:t>👥</a:t>
            </a:r>
            <a:endParaRPr lang="en-US" sz="5200" dirty="0"/>
          </a:p>
        </p:txBody>
      </p:sp>
      <p:sp>
        <p:nvSpPr>
          <p:cNvPr id="3" name="Text 1"/>
          <p:cNvSpPr/>
          <p:nvPr/>
        </p:nvSpPr>
        <p:spPr>
          <a:xfrm>
            <a:off x="502920" y="1088136"/>
            <a:ext cx="8138160" cy="512064"/>
          </a:xfrm>
          <a:prstGeom prst="rect">
            <a:avLst/>
          </a:prstGeom>
          <a:noFill/>
          <a:ln/>
        </p:spPr>
        <p:txBody>
          <a:bodyPr wrap="square" lIns="0" tIns="0" rIns="0" bIns="0" rtlCol="0" anchor="ctr">
            <a:normAutofit/>
          </a:bodyPr>
          <a:lstStyle/>
          <a:p>
            <a:pPr marL="0" indent="0">
              <a:buNone/>
            </a:pPr>
            <a:r>
              <a:rPr lang="en-US" sz="2600" b="1" dirty="0">
                <a:solidFill>
                  <a:srgbClr val="273238"/>
                </a:solidFill>
                <a:latin typeface="Arial" panose="020B0604020202020204" pitchFamily="34" charset="0"/>
                <a:ea typeface="Aptos Display" pitchFamily="34" charset="-122"/>
                <a:cs typeface="Arial" panose="020B0604020202020204" pitchFamily="34" charset="0"/>
              </a:rPr>
              <a:t>Support for Isaac’s Mother</a:t>
            </a:r>
            <a:endParaRPr lang="en-US" sz="2600" dirty="0">
              <a:latin typeface="Arial" panose="020B0604020202020204" pitchFamily="34" charset="0"/>
              <a:cs typeface="Arial" panose="020B0604020202020204" pitchFamily="34" charset="0"/>
            </a:endParaRPr>
          </a:p>
        </p:txBody>
      </p:sp>
      <p:sp>
        <p:nvSpPr>
          <p:cNvPr id="4" name="Text 2"/>
          <p:cNvSpPr/>
          <p:nvPr/>
        </p:nvSpPr>
        <p:spPr>
          <a:xfrm>
            <a:off x="502920" y="1600200"/>
            <a:ext cx="7680960" cy="256032"/>
          </a:xfrm>
          <a:prstGeom prst="rect">
            <a:avLst/>
          </a:prstGeom>
          <a:noFill/>
          <a:ln/>
        </p:spPr>
        <p:txBody>
          <a:bodyPr wrap="square" lIns="0" tIns="0" rIns="0" bIns="0" rtlCol="0" anchor="ctr"/>
          <a:lstStyle/>
          <a:p>
            <a:pPr marL="0" indent="0">
              <a:buNone/>
            </a:pPr>
            <a:r>
              <a:rPr lang="en-US" sz="1100" i="1" dirty="0">
                <a:solidFill>
                  <a:srgbClr val="5E6A70"/>
                </a:solidFill>
                <a:latin typeface="Arial" panose="020B0604020202020204" pitchFamily="34" charset="0"/>
                <a:ea typeface="Aptos" pitchFamily="34" charset="-122"/>
                <a:cs typeface="Arial" panose="020B0604020202020204" pitchFamily="34" charset="0"/>
              </a:rPr>
              <a:t>A multi-agency approach for consistent support</a:t>
            </a:r>
            <a:endParaRPr lang="en-US" sz="1100" dirty="0">
              <a:latin typeface="Arial" panose="020B0604020202020204" pitchFamily="34" charset="0"/>
              <a:cs typeface="Arial" panose="020B0604020202020204" pitchFamily="34" charset="0"/>
            </a:endParaRPr>
          </a:p>
        </p:txBody>
      </p:sp>
      <p:sp>
        <p:nvSpPr>
          <p:cNvPr id="6" name="Text 4"/>
          <p:cNvSpPr/>
          <p:nvPr/>
        </p:nvSpPr>
        <p:spPr>
          <a:xfrm>
            <a:off x="11292840" y="6419088"/>
            <a:ext cx="411480" cy="228600"/>
          </a:xfrm>
          <a:prstGeom prst="rect">
            <a:avLst/>
          </a:prstGeom>
          <a:noFill/>
          <a:ln/>
        </p:spPr>
        <p:txBody>
          <a:bodyPr wrap="square" lIns="0" tIns="0" rIns="0" bIns="0" rtlCol="0" anchor="ctr"/>
          <a:lstStyle/>
          <a:p>
            <a:pPr marL="0" indent="0" algn="r">
              <a:buNone/>
            </a:pPr>
            <a:r>
              <a:rPr lang="en-US" sz="900" b="1" dirty="0">
                <a:solidFill>
                  <a:srgbClr val="4F7C68"/>
                </a:solidFill>
                <a:latin typeface="Aptos" pitchFamily="34" charset="0"/>
                <a:ea typeface="Aptos" pitchFamily="34" charset="-122"/>
                <a:cs typeface="Aptos" pitchFamily="34" charset="-120"/>
              </a:rPr>
              <a:t>08</a:t>
            </a:r>
            <a:endParaRPr lang="en-US" sz="900" dirty="0"/>
          </a:p>
        </p:txBody>
      </p:sp>
      <p:sp>
        <p:nvSpPr>
          <p:cNvPr id="7" name="Text 5"/>
          <p:cNvSpPr/>
          <p:nvPr/>
        </p:nvSpPr>
        <p:spPr>
          <a:xfrm>
            <a:off x="314326" y="1856232"/>
            <a:ext cx="11558588" cy="4498848"/>
          </a:xfrm>
          <a:prstGeom prst="rect">
            <a:avLst/>
          </a:prstGeom>
          <a:noFill/>
          <a:ln/>
        </p:spPr>
        <p:txBody>
          <a:bodyPr wrap="square" lIns="508" tIns="508" rIns="508" bIns="508" rtlCol="0" anchor="ctr">
            <a:noAutofit/>
          </a:bodyPr>
          <a:lstStyle/>
          <a:p>
            <a:pPr marL="342900" indent="-342900">
              <a:buFont typeface="Arial" panose="020B0604020202020204" pitchFamily="34" charset="0"/>
              <a:buChar char="•"/>
            </a:pPr>
            <a:r>
              <a:rPr lang="en-GB" sz="2200" b="1" dirty="0">
                <a:latin typeface="Arial" panose="020B0604020202020204" pitchFamily="34" charset="0"/>
                <a:cs typeface="Arial" panose="020B0604020202020204" pitchFamily="34" charset="0"/>
              </a:rPr>
              <a:t>Provide wrap-around support involving: Early years practitioners </a:t>
            </a:r>
            <a:br>
              <a:rPr lang="en-GB" sz="2200" b="1" dirty="0">
                <a:latin typeface="Arial" panose="020B0604020202020204" pitchFamily="34" charset="0"/>
                <a:cs typeface="Arial" panose="020B0604020202020204" pitchFamily="34" charset="0"/>
              </a:rPr>
            </a:br>
            <a:endParaRPr lang="en-GB" sz="2200" b="1" dirty="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Health visitors </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Speech and language therapists </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GP </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marL="800100" lvl="1"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Family support workers </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b="1" dirty="0">
                <a:latin typeface="Arial" panose="020B0604020202020204" pitchFamily="34" charset="0"/>
                <a:cs typeface="Arial" panose="020B0604020202020204" pitchFamily="34" charset="0"/>
              </a:rPr>
              <a:t>Recognise that Isaac develops within several environments (home, Children's Centre and community), so coordinated support is essential</a:t>
            </a:r>
            <a:endParaRPr lang="en-US" sz="2200" b="1" dirty="0">
              <a:latin typeface="Arial" panose="020B0604020202020204" pitchFamily="34" charset="0"/>
              <a:cs typeface="Arial" panose="020B0604020202020204" pitchFamily="34" charset="0"/>
            </a:endParaRPr>
          </a:p>
        </p:txBody>
      </p:sp>
      <p:sp>
        <p:nvSpPr>
          <p:cNvPr id="9" name="Text 7"/>
          <p:cNvSpPr/>
          <p:nvPr/>
        </p:nvSpPr>
        <p:spPr>
          <a:xfrm>
            <a:off x="7863840" y="3017520"/>
            <a:ext cx="3154680" cy="1234440"/>
          </a:xfrm>
          <a:prstGeom prst="rect">
            <a:avLst/>
          </a:prstGeom>
          <a:noFill/>
          <a:ln/>
        </p:spPr>
        <p:txBody>
          <a:bodyPr wrap="square" lIns="0" tIns="0" rIns="0" bIns="0" rtlCol="0" anchor="ctr">
            <a:normAutofit/>
          </a:bodyPr>
          <a:lstStyle/>
          <a:p>
            <a:pPr marL="0" indent="0">
              <a:buNone/>
            </a:pPr>
            <a:r>
              <a:rPr lang="en-US" sz="1600" dirty="0">
                <a:solidFill>
                  <a:srgbClr val="FF0000"/>
                </a:solidFill>
                <a:latin typeface="Arial" panose="020B0604020202020204" pitchFamily="34" charset="0"/>
                <a:ea typeface="Aptos" pitchFamily="34" charset="-122"/>
                <a:cs typeface="Arial" panose="020B0604020202020204" pitchFamily="34" charset="0"/>
              </a:rPr>
              <a:t>.</a:t>
            </a:r>
            <a:endParaRPr lang="en-US" sz="1600" dirty="0">
              <a:solidFill>
                <a:srgbClr val="FF0000"/>
              </a:solidFill>
              <a:latin typeface="Arial" panose="020B0604020202020204" pitchFamily="34" charset="0"/>
              <a:cs typeface="Arial" panose="020B0604020202020204" pitchFamily="34" charset="0"/>
            </a:endParaRPr>
          </a:p>
        </p:txBody>
      </p:sp>
      <p:sp>
        <p:nvSpPr>
          <p:cNvPr id="10" name="Text 8"/>
          <p:cNvSpPr/>
          <p:nvPr/>
        </p:nvSpPr>
        <p:spPr>
          <a:xfrm>
            <a:off x="7863840" y="6126480"/>
            <a:ext cx="3246120" cy="228600"/>
          </a:xfrm>
          <a:prstGeom prst="rect">
            <a:avLst/>
          </a:prstGeom>
          <a:noFill/>
          <a:ln/>
        </p:spPr>
        <p:txBody>
          <a:bodyPr wrap="square" lIns="0" tIns="0" rIns="0" bIns="0" rtlCol="0" anchor="ctr"/>
          <a:lstStyle/>
          <a:p>
            <a:pPr marL="0" indent="0" algn="r">
              <a:buNone/>
            </a:pPr>
            <a:r>
              <a:rPr lang="en-US" sz="900" i="1" dirty="0">
                <a:solidFill>
                  <a:schemeClr val="accent1">
                    <a:lumMod val="60000"/>
                    <a:lumOff val="40000"/>
                  </a:schemeClr>
                </a:solidFill>
                <a:latin typeface="Aptos" pitchFamily="34" charset="0"/>
                <a:ea typeface="Aptos" pitchFamily="34" charset="-122"/>
                <a:cs typeface="Aptos" pitchFamily="34" charset="-120"/>
              </a:rPr>
              <a:t>(SCIE, 2022; Department for Education, 2021)</a:t>
            </a:r>
            <a:endParaRPr lang="en-US" sz="900" dirty="0">
              <a:solidFill>
                <a:schemeClr val="accent1">
                  <a:lumMod val="60000"/>
                  <a:lumOff val="40000"/>
                </a:schemeClr>
              </a:solidFill>
            </a:endParaRPr>
          </a:p>
        </p:txBody>
      </p:sp>
      <p:pic>
        <p:nvPicPr>
          <p:cNvPr id="11" name="Picture 10">
            <a:extLst>
              <a:ext uri="{FF2B5EF4-FFF2-40B4-BE49-F238E27FC236}">
                <a16:creationId xmlns:a16="http://schemas.microsoft.com/office/drawing/2014/main" id="{351F949D-8CEF-89DA-4A10-3AEE3B7C67E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3822"/>
            <a:ext cx="2618740" cy="1165860"/>
          </a:xfrm>
          <a:prstGeom prst="rect">
            <a:avLst/>
          </a:prstGeom>
          <a:noFill/>
        </p:spPr>
      </p:pic>
      <p:sp>
        <p:nvSpPr>
          <p:cNvPr id="13" name="Text 3">
            <a:extLst>
              <a:ext uri="{FF2B5EF4-FFF2-40B4-BE49-F238E27FC236}">
                <a16:creationId xmlns:a16="http://schemas.microsoft.com/office/drawing/2014/main" id="{C8D972D5-E69F-6041-6C9E-2E02098D9501}"/>
              </a:ext>
            </a:extLst>
          </p:cNvPr>
          <p:cNvSpPr/>
          <p:nvPr/>
        </p:nvSpPr>
        <p:spPr>
          <a:xfrm>
            <a:off x="502920" y="6473952"/>
            <a:ext cx="6583680" cy="201168"/>
          </a:xfrm>
          <a:prstGeom prst="rect">
            <a:avLst/>
          </a:prstGeom>
          <a:noFill/>
          <a:ln/>
        </p:spPr>
        <p:txBody>
          <a:bodyPr wrap="square" lIns="0" tIns="0" rIns="0" bIns="0" rtlCol="0" anchor="ctr"/>
          <a:lstStyle/>
          <a:p>
            <a:pPr marL="0" indent="0">
              <a:buNone/>
            </a:pPr>
            <a:r>
              <a:rPr lang="en-US" sz="850" dirty="0">
                <a:solidFill>
                  <a:srgbClr val="5E6A70"/>
                </a:solidFill>
                <a:latin typeface="Arial" panose="020B0604020202020204" pitchFamily="34" charset="0"/>
                <a:ea typeface="Aptos" pitchFamily="34" charset="-122"/>
                <a:cs typeface="Arial" panose="020B0604020202020204" pitchFamily="34" charset="0"/>
              </a:rPr>
              <a:t>LCHS4010 | Psychology in Health and Social Care</a:t>
            </a:r>
            <a:endParaRPr lang="en-US" sz="85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9555480" y="502920"/>
            <a:ext cx="1920240" cy="1051560"/>
          </a:xfrm>
          <a:prstGeom prst="rect">
            <a:avLst/>
          </a:prstGeom>
          <a:noFill/>
          <a:ln/>
        </p:spPr>
        <p:txBody>
          <a:bodyPr wrap="square" lIns="0" tIns="0" rIns="0" bIns="0" rtlCol="0" anchor="ctr"/>
          <a:lstStyle/>
          <a:p>
            <a:pPr marL="0" indent="0" algn="r">
              <a:buNone/>
            </a:pPr>
            <a:r>
              <a:rPr lang="en-US" sz="5200" dirty="0">
                <a:solidFill>
                  <a:srgbClr val="000000"/>
                </a:solidFill>
              </a:rPr>
              <a:t>⚖️</a:t>
            </a:r>
            <a:endParaRPr lang="en-US" sz="5200" dirty="0"/>
          </a:p>
        </p:txBody>
      </p:sp>
      <p:sp>
        <p:nvSpPr>
          <p:cNvPr id="3" name="Text 1"/>
          <p:cNvSpPr/>
          <p:nvPr/>
        </p:nvSpPr>
        <p:spPr>
          <a:xfrm>
            <a:off x="345770" y="1205413"/>
            <a:ext cx="8138160" cy="433170"/>
          </a:xfrm>
          <a:prstGeom prst="rect">
            <a:avLst/>
          </a:prstGeom>
          <a:noFill/>
          <a:ln/>
        </p:spPr>
        <p:txBody>
          <a:bodyPr wrap="square" lIns="0" tIns="0" rIns="0" bIns="0" rtlCol="0" anchor="ctr">
            <a:normAutofit/>
          </a:bodyPr>
          <a:lstStyle/>
          <a:p>
            <a:pPr marL="0" indent="0">
              <a:buNone/>
            </a:pPr>
            <a:r>
              <a:rPr lang="en-US" sz="2600" b="1" dirty="0">
                <a:solidFill>
                  <a:srgbClr val="273238"/>
                </a:solidFill>
                <a:latin typeface="Arial" panose="020B0604020202020204" pitchFamily="34" charset="0"/>
                <a:ea typeface="Aptos Display" pitchFamily="34" charset="-122"/>
                <a:cs typeface="Arial" panose="020B0604020202020204" pitchFamily="34" charset="0"/>
              </a:rPr>
              <a:t>Critical Evaluation of Erikson</a:t>
            </a:r>
            <a:endParaRPr lang="en-US" sz="2600" dirty="0">
              <a:latin typeface="Arial" panose="020B0604020202020204" pitchFamily="34" charset="0"/>
              <a:cs typeface="Arial" panose="020B0604020202020204" pitchFamily="34" charset="0"/>
            </a:endParaRPr>
          </a:p>
        </p:txBody>
      </p:sp>
      <p:sp>
        <p:nvSpPr>
          <p:cNvPr id="4" name="Text 2"/>
          <p:cNvSpPr/>
          <p:nvPr/>
        </p:nvSpPr>
        <p:spPr>
          <a:xfrm>
            <a:off x="502920" y="1664314"/>
            <a:ext cx="7680960" cy="256032"/>
          </a:xfrm>
          <a:prstGeom prst="rect">
            <a:avLst/>
          </a:prstGeom>
          <a:noFill/>
          <a:ln/>
        </p:spPr>
        <p:txBody>
          <a:bodyPr wrap="square" lIns="0" tIns="0" rIns="0" bIns="0" rtlCol="0" anchor="ctr"/>
          <a:lstStyle/>
          <a:p>
            <a:pPr marL="0" indent="0">
              <a:buNone/>
            </a:pPr>
            <a:r>
              <a:rPr lang="en-US" sz="1100" i="1" dirty="0">
                <a:latin typeface="Arial" panose="020B0604020202020204" pitchFamily="34" charset="0"/>
                <a:ea typeface="Aptos" pitchFamily="34" charset="-122"/>
                <a:cs typeface="Arial" panose="020B0604020202020204" pitchFamily="34" charset="0"/>
              </a:rPr>
              <a:t>Strengths and limitations when applied to Isaac</a:t>
            </a:r>
            <a:endParaRPr lang="en-US" sz="1100" dirty="0">
              <a:latin typeface="Arial" panose="020B0604020202020204" pitchFamily="34" charset="0"/>
              <a:cs typeface="Arial" panose="020B0604020202020204" pitchFamily="34" charset="0"/>
            </a:endParaRPr>
          </a:p>
        </p:txBody>
      </p:sp>
      <p:sp>
        <p:nvSpPr>
          <p:cNvPr id="6" name="Text 4"/>
          <p:cNvSpPr/>
          <p:nvPr/>
        </p:nvSpPr>
        <p:spPr>
          <a:xfrm>
            <a:off x="11292840" y="6419088"/>
            <a:ext cx="411480" cy="228600"/>
          </a:xfrm>
          <a:prstGeom prst="rect">
            <a:avLst/>
          </a:prstGeom>
          <a:noFill/>
          <a:ln/>
        </p:spPr>
        <p:txBody>
          <a:bodyPr wrap="square" lIns="0" tIns="0" rIns="0" bIns="0" rtlCol="0" anchor="ctr"/>
          <a:lstStyle/>
          <a:p>
            <a:pPr marL="0" indent="0" algn="r">
              <a:buNone/>
            </a:pPr>
            <a:r>
              <a:rPr lang="en-US" sz="900" b="1" dirty="0">
                <a:solidFill>
                  <a:srgbClr val="4F7C68"/>
                </a:solidFill>
                <a:latin typeface="Aptos" pitchFamily="34" charset="0"/>
                <a:ea typeface="Aptos" pitchFamily="34" charset="-122"/>
                <a:cs typeface="Aptos" pitchFamily="34" charset="-120"/>
              </a:rPr>
              <a:t>09</a:t>
            </a:r>
            <a:endParaRPr lang="en-US" sz="900" dirty="0"/>
          </a:p>
        </p:txBody>
      </p:sp>
      <p:sp>
        <p:nvSpPr>
          <p:cNvPr id="7" name="Text 5"/>
          <p:cNvSpPr/>
          <p:nvPr/>
        </p:nvSpPr>
        <p:spPr>
          <a:xfrm>
            <a:off x="533400" y="2086691"/>
            <a:ext cx="3474720" cy="320040"/>
          </a:xfrm>
          <a:prstGeom prst="rect">
            <a:avLst/>
          </a:prstGeom>
          <a:noFill/>
          <a:ln/>
        </p:spPr>
        <p:txBody>
          <a:bodyPr wrap="square" lIns="0" tIns="0" rIns="0" bIns="0" rtlCol="0" anchor="ctr"/>
          <a:lstStyle/>
          <a:p>
            <a:pPr marL="0" indent="0">
              <a:buNone/>
            </a:pPr>
            <a:r>
              <a:rPr lang="en-US" sz="2000" b="1" dirty="0">
                <a:solidFill>
                  <a:srgbClr val="4F7C68"/>
                </a:solidFill>
                <a:latin typeface="Arial" panose="020B0604020202020204" pitchFamily="34" charset="0"/>
                <a:ea typeface="Aptos Display" pitchFamily="34" charset="-122"/>
                <a:cs typeface="Arial" panose="020B0604020202020204" pitchFamily="34" charset="0"/>
              </a:rPr>
              <a:t>Strengths</a:t>
            </a:r>
            <a:endParaRPr lang="en-US" sz="2000" dirty="0">
              <a:latin typeface="Arial" panose="020B0604020202020204" pitchFamily="34" charset="0"/>
              <a:cs typeface="Arial" panose="020B0604020202020204" pitchFamily="34" charset="0"/>
            </a:endParaRPr>
          </a:p>
        </p:txBody>
      </p:sp>
      <p:sp>
        <p:nvSpPr>
          <p:cNvPr id="8" name="Text 6"/>
          <p:cNvSpPr/>
          <p:nvPr/>
        </p:nvSpPr>
        <p:spPr>
          <a:xfrm>
            <a:off x="345770" y="2505562"/>
            <a:ext cx="5750230" cy="2432093"/>
          </a:xfrm>
          <a:prstGeom prst="rect">
            <a:avLst/>
          </a:prstGeom>
          <a:noFill/>
          <a:ln/>
        </p:spPr>
        <p:txBody>
          <a:bodyPr wrap="square" lIns="508" tIns="508" rIns="508" bIns="508" rtlCol="0" anchor="ctr">
            <a:noAutofit/>
          </a:bodyPr>
          <a:lstStyle/>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Explains low confidence and hesitation</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Shows why encouragement and reassurance matter</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Useful for early years confidence-building practice</a:t>
            </a:r>
            <a:endParaRPr lang="en-US" sz="2200" dirty="0">
              <a:latin typeface="Arial" panose="020B0604020202020204" pitchFamily="34" charset="0"/>
              <a:cs typeface="Arial" panose="020B0604020202020204" pitchFamily="34" charset="0"/>
            </a:endParaRPr>
          </a:p>
        </p:txBody>
      </p:sp>
      <p:sp>
        <p:nvSpPr>
          <p:cNvPr id="9" name="Text 7"/>
          <p:cNvSpPr/>
          <p:nvPr/>
        </p:nvSpPr>
        <p:spPr>
          <a:xfrm>
            <a:off x="6446520" y="2088938"/>
            <a:ext cx="3474720" cy="320040"/>
          </a:xfrm>
          <a:prstGeom prst="rect">
            <a:avLst/>
          </a:prstGeom>
          <a:noFill/>
          <a:ln/>
        </p:spPr>
        <p:txBody>
          <a:bodyPr wrap="square" lIns="0" tIns="0" rIns="0" bIns="0" rtlCol="0" anchor="ctr"/>
          <a:lstStyle/>
          <a:p>
            <a:pPr marL="0" indent="0">
              <a:buNone/>
            </a:pPr>
            <a:r>
              <a:rPr lang="en-US" sz="2000" b="1" dirty="0">
                <a:solidFill>
                  <a:srgbClr val="B9654B"/>
                </a:solidFill>
                <a:latin typeface="Arial" panose="020B0604020202020204" pitchFamily="34" charset="0"/>
                <a:ea typeface="Aptos Display" pitchFamily="34" charset="-122"/>
                <a:cs typeface="Arial" panose="020B0604020202020204" pitchFamily="34" charset="0"/>
              </a:rPr>
              <a:t>Limitations</a:t>
            </a:r>
            <a:endParaRPr lang="en-US" sz="2000" dirty="0">
              <a:latin typeface="Arial" panose="020B0604020202020204" pitchFamily="34" charset="0"/>
              <a:cs typeface="Arial" panose="020B0604020202020204" pitchFamily="34" charset="0"/>
            </a:endParaRPr>
          </a:p>
        </p:txBody>
      </p:sp>
      <p:sp>
        <p:nvSpPr>
          <p:cNvPr id="10" name="Text 8"/>
          <p:cNvSpPr/>
          <p:nvPr/>
        </p:nvSpPr>
        <p:spPr>
          <a:xfrm>
            <a:off x="6325309" y="2522574"/>
            <a:ext cx="5647616" cy="2415081"/>
          </a:xfrm>
          <a:prstGeom prst="rect">
            <a:avLst/>
          </a:prstGeom>
          <a:noFill/>
          <a:ln/>
        </p:spPr>
        <p:txBody>
          <a:bodyPr wrap="square" lIns="508" tIns="508" rIns="508" bIns="508" rtlCol="0" anchor="ctr">
            <a:noAutofit/>
          </a:bodyPr>
          <a:lstStyle/>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Does not fully explain language delay</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Does not explore maternal mental health in detail</a:t>
            </a:r>
          </a:p>
          <a:p>
            <a:endParaRPr lang="en-US"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Isaac needs holistic support, not only confidence-building</a:t>
            </a:r>
            <a:endParaRPr lang="en-US" sz="2200" dirty="0">
              <a:latin typeface="Arial" panose="020B0604020202020204" pitchFamily="34" charset="0"/>
              <a:cs typeface="Arial" panose="020B0604020202020204" pitchFamily="34" charset="0"/>
            </a:endParaRPr>
          </a:p>
        </p:txBody>
      </p:sp>
      <p:sp>
        <p:nvSpPr>
          <p:cNvPr id="12" name="Text 10"/>
          <p:cNvSpPr/>
          <p:nvPr/>
        </p:nvSpPr>
        <p:spPr>
          <a:xfrm>
            <a:off x="7863840" y="6126480"/>
            <a:ext cx="3246120" cy="228600"/>
          </a:xfrm>
          <a:prstGeom prst="rect">
            <a:avLst/>
          </a:prstGeom>
          <a:noFill/>
          <a:ln/>
        </p:spPr>
        <p:txBody>
          <a:bodyPr wrap="square" lIns="0" tIns="0" rIns="0" bIns="0" rtlCol="0" anchor="ctr"/>
          <a:lstStyle/>
          <a:p>
            <a:pPr marL="0" indent="0" algn="r">
              <a:buNone/>
            </a:pPr>
            <a:r>
              <a:rPr lang="en-US" sz="900" i="1" dirty="0">
                <a:solidFill>
                  <a:schemeClr val="accent1">
                    <a:lumMod val="60000"/>
                    <a:lumOff val="40000"/>
                  </a:schemeClr>
                </a:solidFill>
                <a:latin typeface="Arial" panose="020B0604020202020204" pitchFamily="34" charset="0"/>
                <a:ea typeface="Aptos" pitchFamily="34" charset="-122"/>
                <a:cs typeface="Arial" panose="020B0604020202020204" pitchFamily="34" charset="0"/>
              </a:rPr>
              <a:t>(Erikson, 1963; Berk, 2018)</a:t>
            </a:r>
            <a:endParaRPr lang="en-US" sz="900" dirty="0">
              <a:solidFill>
                <a:schemeClr val="accent1">
                  <a:lumMod val="60000"/>
                  <a:lumOff val="40000"/>
                </a:schemeClr>
              </a:solidFill>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6B31EEE6-D37F-479E-4179-112D17A75FE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3822"/>
            <a:ext cx="2618740" cy="1165860"/>
          </a:xfrm>
          <a:prstGeom prst="rect">
            <a:avLst/>
          </a:prstGeom>
          <a:noFill/>
        </p:spPr>
      </p:pic>
      <p:sp>
        <p:nvSpPr>
          <p:cNvPr id="15" name="Text 3">
            <a:extLst>
              <a:ext uri="{FF2B5EF4-FFF2-40B4-BE49-F238E27FC236}">
                <a16:creationId xmlns:a16="http://schemas.microsoft.com/office/drawing/2014/main" id="{CF49DB04-29C9-5A71-5711-9E08B7ED466E}"/>
              </a:ext>
            </a:extLst>
          </p:cNvPr>
          <p:cNvSpPr/>
          <p:nvPr/>
        </p:nvSpPr>
        <p:spPr>
          <a:xfrm>
            <a:off x="502920" y="6473952"/>
            <a:ext cx="6583680" cy="201168"/>
          </a:xfrm>
          <a:prstGeom prst="rect">
            <a:avLst/>
          </a:prstGeom>
          <a:noFill/>
          <a:ln/>
        </p:spPr>
        <p:txBody>
          <a:bodyPr wrap="square" lIns="0" tIns="0" rIns="0" bIns="0" rtlCol="0" anchor="ctr"/>
          <a:lstStyle/>
          <a:p>
            <a:pPr marL="0" indent="0">
              <a:buNone/>
            </a:pPr>
            <a:r>
              <a:rPr lang="en-US" sz="850" dirty="0">
                <a:solidFill>
                  <a:srgbClr val="5E6A70"/>
                </a:solidFill>
                <a:latin typeface="Arial" panose="020B0604020202020204" pitchFamily="34" charset="0"/>
                <a:ea typeface="Aptos" pitchFamily="34" charset="-122"/>
                <a:cs typeface="Arial" panose="020B0604020202020204" pitchFamily="34" charset="0"/>
              </a:rPr>
              <a:t>LCHS4010 | Psychology in Health and Social Care</a:t>
            </a:r>
            <a:endParaRPr lang="en-US" sz="85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9555480" y="502920"/>
            <a:ext cx="1920240" cy="1051560"/>
          </a:xfrm>
          <a:prstGeom prst="rect">
            <a:avLst/>
          </a:prstGeom>
          <a:noFill/>
          <a:ln/>
        </p:spPr>
        <p:txBody>
          <a:bodyPr wrap="square" lIns="0" tIns="0" rIns="0" bIns="0" rtlCol="0" anchor="ctr"/>
          <a:lstStyle/>
          <a:p>
            <a:pPr marL="0" indent="0" algn="r">
              <a:buNone/>
            </a:pPr>
            <a:r>
              <a:rPr lang="en-US" sz="5200" dirty="0">
                <a:solidFill>
                  <a:srgbClr val="000000"/>
                </a:solidFill>
              </a:rPr>
              <a:t>✅</a:t>
            </a:r>
            <a:endParaRPr lang="en-US" sz="5200" dirty="0"/>
          </a:p>
        </p:txBody>
      </p:sp>
      <p:sp>
        <p:nvSpPr>
          <p:cNvPr id="3" name="Text 1"/>
          <p:cNvSpPr/>
          <p:nvPr/>
        </p:nvSpPr>
        <p:spPr>
          <a:xfrm>
            <a:off x="484786" y="1188694"/>
            <a:ext cx="8138160" cy="512064"/>
          </a:xfrm>
          <a:prstGeom prst="rect">
            <a:avLst/>
          </a:prstGeom>
          <a:noFill/>
          <a:ln/>
        </p:spPr>
        <p:txBody>
          <a:bodyPr wrap="square" lIns="0" tIns="0" rIns="0" bIns="0" rtlCol="0" anchor="ctr">
            <a:normAutofit/>
          </a:bodyPr>
          <a:lstStyle/>
          <a:p>
            <a:pPr marL="0" indent="0">
              <a:buNone/>
            </a:pPr>
            <a:r>
              <a:rPr lang="en-US" sz="2600" b="1" dirty="0">
                <a:solidFill>
                  <a:srgbClr val="273238"/>
                </a:solidFill>
                <a:latin typeface="Aptos Display" pitchFamily="34" charset="0"/>
                <a:ea typeface="Aptos Display" pitchFamily="34" charset="-122"/>
                <a:cs typeface="Aptos Display" pitchFamily="34" charset="-120"/>
              </a:rPr>
              <a:t>Conclusion</a:t>
            </a:r>
            <a:endParaRPr lang="en-US" sz="2600" dirty="0"/>
          </a:p>
        </p:txBody>
      </p:sp>
      <p:sp>
        <p:nvSpPr>
          <p:cNvPr id="4" name="Text 2"/>
          <p:cNvSpPr/>
          <p:nvPr/>
        </p:nvSpPr>
        <p:spPr>
          <a:xfrm>
            <a:off x="502920" y="1693926"/>
            <a:ext cx="7680960" cy="201168"/>
          </a:xfrm>
          <a:prstGeom prst="rect">
            <a:avLst/>
          </a:prstGeom>
          <a:noFill/>
          <a:ln/>
        </p:spPr>
        <p:txBody>
          <a:bodyPr wrap="square" lIns="0" tIns="0" rIns="0" bIns="0" rtlCol="0" anchor="ctr"/>
          <a:lstStyle/>
          <a:p>
            <a:pPr marL="0" indent="0">
              <a:buNone/>
            </a:pPr>
            <a:r>
              <a:rPr lang="en-US" sz="1100" i="1" dirty="0">
                <a:solidFill>
                  <a:srgbClr val="5E6A70"/>
                </a:solidFill>
                <a:latin typeface="Arial" panose="020B0604020202020204" pitchFamily="34" charset="0"/>
                <a:ea typeface="Aptos" pitchFamily="34" charset="-122"/>
                <a:cs typeface="Arial" panose="020B0604020202020204" pitchFamily="34" charset="0"/>
              </a:rPr>
              <a:t>What Isaac needs most to move towards initiative</a:t>
            </a:r>
            <a:endParaRPr lang="en-US" sz="1100" dirty="0">
              <a:latin typeface="Arial" panose="020B0604020202020204" pitchFamily="34" charset="0"/>
              <a:cs typeface="Arial" panose="020B0604020202020204" pitchFamily="34" charset="0"/>
            </a:endParaRPr>
          </a:p>
        </p:txBody>
      </p:sp>
      <p:sp>
        <p:nvSpPr>
          <p:cNvPr id="6" name="Text 4"/>
          <p:cNvSpPr/>
          <p:nvPr/>
        </p:nvSpPr>
        <p:spPr>
          <a:xfrm>
            <a:off x="11292840" y="6419088"/>
            <a:ext cx="411480" cy="228600"/>
          </a:xfrm>
          <a:prstGeom prst="rect">
            <a:avLst/>
          </a:prstGeom>
          <a:noFill/>
          <a:ln/>
        </p:spPr>
        <p:txBody>
          <a:bodyPr wrap="square" lIns="0" tIns="0" rIns="0" bIns="0" rtlCol="0" anchor="ctr"/>
          <a:lstStyle/>
          <a:p>
            <a:pPr marL="0" indent="0" algn="r">
              <a:buNone/>
            </a:pPr>
            <a:r>
              <a:rPr lang="en-US" sz="900" b="1" dirty="0">
                <a:solidFill>
                  <a:srgbClr val="4F7C68"/>
                </a:solidFill>
                <a:latin typeface="Aptos" pitchFamily="34" charset="0"/>
                <a:ea typeface="Aptos" pitchFamily="34" charset="-122"/>
                <a:cs typeface="Aptos" pitchFamily="34" charset="-120"/>
              </a:rPr>
              <a:t>10</a:t>
            </a:r>
            <a:endParaRPr lang="en-US" sz="900" dirty="0"/>
          </a:p>
        </p:txBody>
      </p:sp>
      <p:sp>
        <p:nvSpPr>
          <p:cNvPr id="7" name="Text 5"/>
          <p:cNvSpPr/>
          <p:nvPr/>
        </p:nvSpPr>
        <p:spPr>
          <a:xfrm>
            <a:off x="502920" y="2059712"/>
            <a:ext cx="11498580" cy="2903195"/>
          </a:xfrm>
          <a:prstGeom prst="rect">
            <a:avLst/>
          </a:prstGeom>
          <a:noFill/>
          <a:ln/>
        </p:spPr>
        <p:txBody>
          <a:bodyPr wrap="square" lIns="508" tIns="508" rIns="508" bIns="508" rtlCol="0" anchor="ctr">
            <a:noAutofit/>
          </a:bodyPr>
          <a:lstStyle/>
          <a:p>
            <a:pPr marL="285750" indent="-285750">
              <a:buFont typeface="Arial" panose="020B0604020202020204" pitchFamily="34" charset="0"/>
              <a:buChar char="•"/>
            </a:pPr>
            <a:r>
              <a:rPr lang="en-US" sz="2200" dirty="0">
                <a:solidFill>
                  <a:srgbClr val="273238"/>
                </a:solidFill>
                <a:latin typeface="Arial" panose="020B0604020202020204" pitchFamily="34" charset="0"/>
                <a:ea typeface="Aptos" pitchFamily="34" charset="-122"/>
                <a:cs typeface="Arial" panose="020B0604020202020204" pitchFamily="34" charset="0"/>
              </a:rPr>
              <a:t>Isaac needs support with confidence, language and social interaction</a:t>
            </a:r>
            <a:br>
              <a:rPr lang="en-US" sz="2200" dirty="0">
                <a:solidFill>
                  <a:srgbClr val="273238"/>
                </a:solidFill>
                <a:latin typeface="Arial" panose="020B0604020202020204" pitchFamily="34" charset="0"/>
                <a:ea typeface="Aptos" pitchFamily="34" charset="-122"/>
                <a:cs typeface="Arial" panose="020B0604020202020204" pitchFamily="34" charset="0"/>
              </a:rPr>
            </a:br>
            <a:r>
              <a:rPr lang="en-US" sz="2200" dirty="0">
                <a:solidFill>
                  <a:srgbClr val="273238"/>
                </a:solidFill>
                <a:latin typeface="Arial" panose="020B0604020202020204" pitchFamily="34" charset="0"/>
                <a:ea typeface="Aptos" pitchFamily="34" charset="-122"/>
                <a:cs typeface="Arial" panose="020B0604020202020204" pitchFamily="34" charset="0"/>
              </a:rPr>
              <a:t>
Gradual play activities can help him join other children</a:t>
            </a:r>
            <a:br>
              <a:rPr lang="en-US" sz="2200" dirty="0">
                <a:solidFill>
                  <a:srgbClr val="273238"/>
                </a:solidFill>
                <a:latin typeface="Arial" panose="020B0604020202020204" pitchFamily="34" charset="0"/>
                <a:ea typeface="Aptos" pitchFamily="34" charset="-122"/>
                <a:cs typeface="Arial" panose="020B0604020202020204" pitchFamily="34" charset="0"/>
              </a:rPr>
            </a:br>
            <a:r>
              <a:rPr lang="en-US" sz="2200" dirty="0">
                <a:solidFill>
                  <a:srgbClr val="273238"/>
                </a:solidFill>
                <a:latin typeface="Arial" panose="020B0604020202020204" pitchFamily="34" charset="0"/>
                <a:ea typeface="Aptos" pitchFamily="34" charset="-122"/>
                <a:cs typeface="Arial" panose="020B0604020202020204" pitchFamily="34" charset="0"/>
              </a:rPr>
              <a:t>
Reassurance from adults can help him feel emotionally secure</a:t>
            </a:r>
            <a:br>
              <a:rPr lang="en-US" sz="2200" dirty="0">
                <a:solidFill>
                  <a:srgbClr val="273238"/>
                </a:solidFill>
                <a:latin typeface="Arial" panose="020B0604020202020204" pitchFamily="34" charset="0"/>
                <a:ea typeface="Aptos" pitchFamily="34" charset="-122"/>
                <a:cs typeface="Arial" panose="020B0604020202020204" pitchFamily="34" charset="0"/>
              </a:rPr>
            </a:br>
            <a:r>
              <a:rPr lang="en-US" sz="2200" dirty="0">
                <a:solidFill>
                  <a:srgbClr val="273238"/>
                </a:solidFill>
                <a:latin typeface="Arial" panose="020B0604020202020204" pitchFamily="34" charset="0"/>
                <a:ea typeface="Aptos" pitchFamily="34" charset="-122"/>
                <a:cs typeface="Arial" panose="020B0604020202020204" pitchFamily="34" charset="0"/>
              </a:rPr>
              <a:t>
Support should include both the Children’s Centre and his mother</a:t>
            </a:r>
            <a:br>
              <a:rPr lang="en-US" sz="2200" dirty="0">
                <a:solidFill>
                  <a:srgbClr val="273238"/>
                </a:solidFill>
                <a:latin typeface="Arial" panose="020B0604020202020204" pitchFamily="34" charset="0"/>
                <a:ea typeface="Aptos" pitchFamily="34" charset="-122"/>
                <a:cs typeface="Arial" panose="020B0604020202020204" pitchFamily="34" charset="0"/>
              </a:rPr>
            </a:br>
            <a:r>
              <a:rPr lang="en-US" sz="2200" dirty="0">
                <a:solidFill>
                  <a:srgbClr val="273238"/>
                </a:solidFill>
                <a:latin typeface="Arial" panose="020B0604020202020204" pitchFamily="34" charset="0"/>
                <a:ea typeface="Aptos" pitchFamily="34" charset="-122"/>
                <a:cs typeface="Arial" panose="020B0604020202020204" pitchFamily="34" charset="0"/>
              </a:rPr>
              <a:t>
Erikson’s theory shows that encouragement can help Isaac develop initiative</a:t>
            </a:r>
            <a:endParaRPr lang="en-US" sz="2200" dirty="0">
              <a:latin typeface="Arial" panose="020B0604020202020204" pitchFamily="34" charset="0"/>
              <a:cs typeface="Arial" panose="020B0604020202020204" pitchFamily="34" charset="0"/>
            </a:endParaRPr>
          </a:p>
        </p:txBody>
      </p:sp>
      <p:sp>
        <p:nvSpPr>
          <p:cNvPr id="9" name="Text 7"/>
          <p:cNvSpPr/>
          <p:nvPr/>
        </p:nvSpPr>
        <p:spPr>
          <a:xfrm>
            <a:off x="7799832" y="2075688"/>
            <a:ext cx="3191256" cy="1792224"/>
          </a:xfrm>
          <a:prstGeom prst="rect">
            <a:avLst/>
          </a:prstGeom>
          <a:noFill/>
          <a:ln/>
        </p:spPr>
        <p:txBody>
          <a:bodyPr wrap="square" lIns="254" tIns="254" rIns="254" bIns="254" rtlCol="0" anchor="ctr">
            <a:normAutofit/>
          </a:bodyPr>
          <a:lstStyle/>
          <a:p>
            <a:pPr marL="0" indent="0">
              <a:buNone/>
            </a:pPr>
            <a:endParaRPr lang="en-US" sz="1600" dirty="0">
              <a:solidFill>
                <a:srgbClr val="FF0000"/>
              </a:solidFill>
            </a:endParaRPr>
          </a:p>
        </p:txBody>
      </p:sp>
      <p:sp>
        <p:nvSpPr>
          <p:cNvPr id="10" name="Text 8"/>
          <p:cNvSpPr/>
          <p:nvPr/>
        </p:nvSpPr>
        <p:spPr>
          <a:xfrm>
            <a:off x="7863840" y="6126480"/>
            <a:ext cx="3246120" cy="228600"/>
          </a:xfrm>
          <a:prstGeom prst="rect">
            <a:avLst/>
          </a:prstGeom>
          <a:noFill/>
          <a:ln/>
        </p:spPr>
        <p:txBody>
          <a:bodyPr wrap="square" lIns="0" tIns="0" rIns="0" bIns="0" rtlCol="0" anchor="ctr"/>
          <a:lstStyle/>
          <a:p>
            <a:pPr marL="0" indent="0" algn="r">
              <a:buNone/>
            </a:pPr>
            <a:r>
              <a:rPr lang="en-US" sz="900" i="1" dirty="0">
                <a:solidFill>
                  <a:schemeClr val="accent1">
                    <a:lumMod val="60000"/>
                    <a:lumOff val="40000"/>
                  </a:schemeClr>
                </a:solidFill>
                <a:latin typeface="Arial" panose="020B0604020202020204" pitchFamily="34" charset="0"/>
                <a:ea typeface="Aptos" pitchFamily="34" charset="-122"/>
                <a:cs typeface="Arial" panose="020B0604020202020204" pitchFamily="34" charset="0"/>
              </a:rPr>
              <a:t>(Erikson, 1963; Department for Education, 2021)</a:t>
            </a:r>
            <a:endParaRPr lang="en-US" sz="900" dirty="0">
              <a:solidFill>
                <a:schemeClr val="accent1">
                  <a:lumMod val="60000"/>
                  <a:lumOff val="40000"/>
                </a:schemeClr>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D76A4B47-68F1-26DA-0691-FCCF479A066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3822"/>
            <a:ext cx="2618740" cy="1165860"/>
          </a:xfrm>
          <a:prstGeom prst="rect">
            <a:avLst/>
          </a:prstGeom>
          <a:noFill/>
        </p:spPr>
      </p:pic>
      <p:sp>
        <p:nvSpPr>
          <p:cNvPr id="12" name="Text 3">
            <a:extLst>
              <a:ext uri="{FF2B5EF4-FFF2-40B4-BE49-F238E27FC236}">
                <a16:creationId xmlns:a16="http://schemas.microsoft.com/office/drawing/2014/main" id="{A3DFBD52-2685-BEBF-8A21-7AD1ABFA7ADE}"/>
              </a:ext>
            </a:extLst>
          </p:cNvPr>
          <p:cNvSpPr/>
          <p:nvPr/>
        </p:nvSpPr>
        <p:spPr>
          <a:xfrm>
            <a:off x="502920" y="6473952"/>
            <a:ext cx="6583680" cy="201168"/>
          </a:xfrm>
          <a:prstGeom prst="rect">
            <a:avLst/>
          </a:prstGeom>
          <a:noFill/>
          <a:ln/>
        </p:spPr>
        <p:txBody>
          <a:bodyPr wrap="square" lIns="0" tIns="0" rIns="0" bIns="0" rtlCol="0" anchor="ctr"/>
          <a:lstStyle/>
          <a:p>
            <a:pPr marL="0" indent="0">
              <a:buNone/>
            </a:pPr>
            <a:r>
              <a:rPr lang="en-US" sz="850" dirty="0">
                <a:solidFill>
                  <a:srgbClr val="5E6A70"/>
                </a:solidFill>
                <a:latin typeface="Arial" panose="020B0604020202020204" pitchFamily="34" charset="0"/>
                <a:ea typeface="Aptos" pitchFamily="34" charset="-122"/>
                <a:cs typeface="Arial" panose="020B0604020202020204" pitchFamily="34" charset="0"/>
              </a:rPr>
              <a:t>LCHS4010 | Psychology in Health and Social Care</a:t>
            </a:r>
            <a:endParaRPr lang="en-US" sz="85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A66B608-A776-C8A9-B808-9A63FDD1A0FA}"/>
              </a:ext>
            </a:extLst>
          </p:cNvPr>
          <p:cNvSpPr txBox="1"/>
          <p:nvPr/>
        </p:nvSpPr>
        <p:spPr>
          <a:xfrm>
            <a:off x="3931921" y="5313861"/>
            <a:ext cx="6583680" cy="461665"/>
          </a:xfrm>
          <a:prstGeom prst="rect">
            <a:avLst/>
          </a:prstGeom>
          <a:noFill/>
        </p:spPr>
        <p:txBody>
          <a:bodyPr wrap="square" rtlCol="0">
            <a:spAutoFit/>
          </a:bodyPr>
          <a:lstStyle/>
          <a:p>
            <a:r>
              <a:rPr lang="en-US" sz="2400" u="sng" dirty="0">
                <a:latin typeface="Arial" panose="020B0604020202020204" pitchFamily="34" charset="0"/>
                <a:cs typeface="Arial" panose="020B0604020202020204" pitchFamily="34" charset="0"/>
              </a:rPr>
              <a:t>THANK YOU ANY QUESTION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9555480" y="502920"/>
            <a:ext cx="1920240" cy="1051560"/>
          </a:xfrm>
          <a:prstGeom prst="rect">
            <a:avLst/>
          </a:prstGeom>
          <a:noFill/>
          <a:ln/>
        </p:spPr>
        <p:txBody>
          <a:bodyPr wrap="square" lIns="0" tIns="0" rIns="0" bIns="0" rtlCol="0" anchor="ctr"/>
          <a:lstStyle/>
          <a:p>
            <a:pPr marL="0" indent="0" algn="r">
              <a:buNone/>
            </a:pPr>
            <a:r>
              <a:rPr lang="en-US" sz="5200" dirty="0">
                <a:solidFill>
                  <a:srgbClr val="000000"/>
                </a:solidFill>
              </a:rPr>
              <a:t>📚</a:t>
            </a:r>
            <a:endParaRPr lang="en-US" sz="5200" dirty="0"/>
          </a:p>
        </p:txBody>
      </p:sp>
      <p:sp>
        <p:nvSpPr>
          <p:cNvPr id="3" name="Text 1"/>
          <p:cNvSpPr/>
          <p:nvPr/>
        </p:nvSpPr>
        <p:spPr>
          <a:xfrm>
            <a:off x="502920" y="1204350"/>
            <a:ext cx="8138160" cy="512064"/>
          </a:xfrm>
          <a:prstGeom prst="rect">
            <a:avLst/>
          </a:prstGeom>
          <a:noFill/>
          <a:ln/>
        </p:spPr>
        <p:txBody>
          <a:bodyPr wrap="square" lIns="0" tIns="0" rIns="0" bIns="0" rtlCol="0" anchor="ctr">
            <a:normAutofit/>
          </a:bodyPr>
          <a:lstStyle/>
          <a:p>
            <a:pPr marL="0" indent="0">
              <a:buNone/>
            </a:pPr>
            <a:r>
              <a:rPr lang="en-US" sz="2600" b="1" dirty="0">
                <a:solidFill>
                  <a:srgbClr val="273238"/>
                </a:solidFill>
                <a:latin typeface="Arial" panose="020B0604020202020204" pitchFamily="34" charset="0"/>
                <a:ea typeface="Aptos Display" pitchFamily="34" charset="-122"/>
                <a:cs typeface="Arial" panose="020B0604020202020204" pitchFamily="34" charset="0"/>
              </a:rPr>
              <a:t>Reference List</a:t>
            </a:r>
            <a:endParaRPr lang="en-US" sz="2600" dirty="0">
              <a:latin typeface="Arial" panose="020B0604020202020204" pitchFamily="34" charset="0"/>
              <a:cs typeface="Arial" panose="020B0604020202020204" pitchFamily="34" charset="0"/>
            </a:endParaRPr>
          </a:p>
        </p:txBody>
      </p:sp>
      <p:sp>
        <p:nvSpPr>
          <p:cNvPr id="6" name="Text 4"/>
          <p:cNvSpPr/>
          <p:nvPr/>
        </p:nvSpPr>
        <p:spPr>
          <a:xfrm>
            <a:off x="11292840" y="6419088"/>
            <a:ext cx="411480" cy="228600"/>
          </a:xfrm>
          <a:prstGeom prst="rect">
            <a:avLst/>
          </a:prstGeom>
          <a:noFill/>
          <a:ln/>
        </p:spPr>
        <p:txBody>
          <a:bodyPr wrap="square" lIns="0" tIns="0" rIns="0" bIns="0" rtlCol="0" anchor="ctr"/>
          <a:lstStyle/>
          <a:p>
            <a:pPr marL="0" indent="0" algn="r">
              <a:buNone/>
            </a:pPr>
            <a:r>
              <a:rPr lang="en-US" sz="900" b="1" dirty="0">
                <a:solidFill>
                  <a:srgbClr val="4F7C68"/>
                </a:solidFill>
                <a:latin typeface="Aptos" pitchFamily="34" charset="0"/>
                <a:ea typeface="Aptos" pitchFamily="34" charset="-122"/>
                <a:cs typeface="Aptos" pitchFamily="34" charset="-120"/>
              </a:rPr>
              <a:t>11</a:t>
            </a:r>
            <a:endParaRPr lang="en-US" sz="900" dirty="0"/>
          </a:p>
        </p:txBody>
      </p:sp>
      <p:sp>
        <p:nvSpPr>
          <p:cNvPr id="7" name="Text 5"/>
          <p:cNvSpPr/>
          <p:nvPr/>
        </p:nvSpPr>
        <p:spPr>
          <a:xfrm>
            <a:off x="502920" y="2530549"/>
            <a:ext cx="10469880" cy="2987750"/>
          </a:xfrm>
          <a:prstGeom prst="rect">
            <a:avLst/>
          </a:prstGeom>
          <a:noFill/>
          <a:ln/>
        </p:spPr>
        <p:txBody>
          <a:bodyPr wrap="square" lIns="508" tIns="508" rIns="508" bIns="508" rtlCol="0" anchor="ctr">
            <a:noAutofit/>
          </a:bodyPr>
          <a:lstStyle/>
          <a:p>
            <a:pPr marL="0" indent="0">
              <a:buNone/>
            </a:pPr>
            <a:r>
              <a:rPr lang="en-US" sz="1600" dirty="0">
                <a:latin typeface="Arial" panose="020B0604020202020204" pitchFamily="34" charset="0"/>
                <a:ea typeface="Aptos" pitchFamily="34" charset="-122"/>
                <a:cs typeface="Arial" panose="020B0604020202020204" pitchFamily="34" charset="0"/>
              </a:rPr>
              <a:t>Berk, L.E. (2018) Development Through the Lifespan. 7th edn. Boston: Pearson.</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ea typeface="Aptos" pitchFamily="34" charset="-122"/>
                <a:cs typeface="Arial" panose="020B0604020202020204" pitchFamily="34" charset="0"/>
              </a:rPr>
              <a:t>Department for Education (2021) Development Matters: Non-statutory curriculum guidance for the early years foundation stage. London: Department for Education.</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ea typeface="Aptos" pitchFamily="34" charset="-122"/>
                <a:cs typeface="Arial" panose="020B0604020202020204" pitchFamily="34" charset="0"/>
              </a:rPr>
              <a:t>Erikson, E.H. (1963) Childhood and Society. 2nd edn. New York: W.W. Norton.</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ea typeface="Aptos" pitchFamily="34" charset="-122"/>
                <a:cs typeface="Arial" panose="020B0604020202020204" pitchFamily="34" charset="0"/>
              </a:rPr>
              <a:t>NHS (2023) Child development: 3 to 5 years. Available at: https://www.nhs.uk (Accessed: 20 June 2026).</a:t>
            </a:r>
          </a:p>
          <a:p>
            <a:pPr marL="0" indent="0">
              <a:buNone/>
            </a:pPr>
            <a:endParaRPr lang="en-US"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NHS (2023) Postnatal depression. Available at: </a:t>
            </a:r>
            <a:r>
              <a:rPr lang="en-GB" sz="1600" dirty="0">
                <a:latin typeface="Arial" panose="020B0604020202020204" pitchFamily="34" charset="0"/>
                <a:cs typeface="Arial" panose="020B0604020202020204" pitchFamily="34" charset="0"/>
                <a:hlinkClick r:id="rId3"/>
              </a:rPr>
              <a:t>https://www.nhs.uk/mental-health/conditions/post-natal-depression/</a:t>
            </a:r>
            <a:r>
              <a:rPr lang="en-GB" sz="1600" dirty="0">
                <a:latin typeface="Arial" panose="020B0604020202020204" pitchFamily="34" charset="0"/>
                <a:cs typeface="Arial" panose="020B0604020202020204" pitchFamily="34" charset="0"/>
              </a:rPr>
              <a:t> (Accessed: 20 June 2026).</a:t>
            </a:r>
          </a:p>
          <a:p>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ea typeface="Aptos" pitchFamily="34" charset="-122"/>
                <a:cs typeface="Arial" panose="020B0604020202020204" pitchFamily="34" charset="0"/>
              </a:rPr>
              <a:t>SCIE (2022) Supporting Children’s Social and Emotional Development. London: Social Care Institute for Excellence.</a:t>
            </a:r>
            <a:endParaRPr lang="en-US" sz="1600" dirty="0">
              <a:latin typeface="Arial" panose="020B0604020202020204" pitchFamily="34" charset="0"/>
              <a:cs typeface="Arial" panose="020B0604020202020204" pitchFamily="34" charset="0"/>
            </a:endParaRPr>
          </a:p>
          <a:p>
            <a:pPr marL="0" indent="0">
              <a:buNone/>
            </a:pPr>
            <a:endParaRPr lang="en-US"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Speech and Language UK (2024) Ages and stages: 4–5 years. Available at: </a:t>
            </a:r>
            <a:r>
              <a:rPr lang="en-GB" sz="1600" dirty="0">
                <a:latin typeface="Arial" panose="020B0604020202020204" pitchFamily="34" charset="0"/>
                <a:cs typeface="Arial" panose="020B0604020202020204" pitchFamily="34" charset="0"/>
                <a:hlinkClick r:id="rId4"/>
              </a:rPr>
              <a:t>https://speechandlanguage.org.uk</a:t>
            </a:r>
            <a:r>
              <a:rPr lang="en-GB" sz="1600" dirty="0">
                <a:latin typeface="Arial" panose="020B0604020202020204" pitchFamily="34" charset="0"/>
                <a:cs typeface="Arial" panose="020B0604020202020204" pitchFamily="34" charset="0"/>
              </a:rPr>
              <a:t> (Accessed: 20 June 2026). </a:t>
            </a:r>
            <a:br>
              <a:rPr lang="en-GB"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ea typeface="Aptos" pitchFamily="34" charset="-122"/>
                <a:cs typeface="Arial" panose="020B0604020202020204" pitchFamily="34" charset="0"/>
              </a:rPr>
              <a:t>Vygotsky, L.S. (1978) Mind in Society: The Development of Higher Psychological Processes. Cambridge, MA: Harvard University Press.</a:t>
            </a:r>
            <a:endParaRPr lang="en-US" sz="16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3B3536DC-3751-C6A1-C318-FD33AD7DD34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0" y="13822"/>
            <a:ext cx="2618740" cy="1165860"/>
          </a:xfrm>
          <a:prstGeom prst="rect">
            <a:avLst/>
          </a:prstGeom>
          <a:noFill/>
        </p:spPr>
      </p:pic>
      <p:sp>
        <p:nvSpPr>
          <p:cNvPr id="9" name="Text 3">
            <a:extLst>
              <a:ext uri="{FF2B5EF4-FFF2-40B4-BE49-F238E27FC236}">
                <a16:creationId xmlns:a16="http://schemas.microsoft.com/office/drawing/2014/main" id="{F4BA1840-BFA3-2790-D3A8-C789B78D08C2}"/>
              </a:ext>
            </a:extLst>
          </p:cNvPr>
          <p:cNvSpPr/>
          <p:nvPr/>
        </p:nvSpPr>
        <p:spPr>
          <a:xfrm>
            <a:off x="502920" y="6473952"/>
            <a:ext cx="6583680" cy="201168"/>
          </a:xfrm>
          <a:prstGeom prst="rect">
            <a:avLst/>
          </a:prstGeom>
          <a:noFill/>
          <a:ln/>
        </p:spPr>
        <p:txBody>
          <a:bodyPr wrap="square" lIns="0" tIns="0" rIns="0" bIns="0" rtlCol="0" anchor="ctr"/>
          <a:lstStyle/>
          <a:p>
            <a:pPr marL="0" indent="0">
              <a:buNone/>
            </a:pPr>
            <a:r>
              <a:rPr lang="en-US" sz="850" dirty="0">
                <a:solidFill>
                  <a:srgbClr val="5E6A70"/>
                </a:solidFill>
                <a:latin typeface="Arial" panose="020B0604020202020204" pitchFamily="34" charset="0"/>
                <a:ea typeface="Aptos" pitchFamily="34" charset="-122"/>
                <a:cs typeface="Arial" panose="020B0604020202020204" pitchFamily="34" charset="0"/>
              </a:rPr>
              <a:t>LCHS4010 | Psychology in Health and Social Care</a:t>
            </a:r>
            <a:endParaRPr lang="en-US" sz="85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794</TotalTime>
  <Words>2266</Words>
  <Application>Microsoft Macintosh PowerPoint</Application>
  <PresentationFormat>Widescreen</PresentationFormat>
  <Paragraphs>169</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Isaac’s Development Through Erikson’s Theory</dc:title>
  <dc:subject>LCHS4010 Component 1 Presentation</dc:subject>
  <dc:creator>Anniever Malibiran</dc:creator>
  <cp:lastModifiedBy>Galaus Anniever Malibiran (2508028)</cp:lastModifiedBy>
  <cp:revision>14</cp:revision>
  <dcterms:created xsi:type="dcterms:W3CDTF">2026-06-23T08:43:29Z</dcterms:created>
  <dcterms:modified xsi:type="dcterms:W3CDTF">2026-07-07T19:52:57Z</dcterms:modified>
</cp:coreProperties>
</file>