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DD99C4-8605-44E3-968B-DD84ED4A8F2A}" v="43" dt="2023-10-29T11:13:23.7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gan cole" userId="b825634c84ffc706" providerId="LiveId" clId="{19DD99C4-8605-44E3-968B-DD84ED4A8F2A}"/>
    <pc:docChg chg="custSel addSld modSld">
      <pc:chgData name="brogan cole" userId="b825634c84ffc706" providerId="LiveId" clId="{19DD99C4-8605-44E3-968B-DD84ED4A8F2A}" dt="2023-10-29T11:14:03.045" v="252" actId="207"/>
      <pc:docMkLst>
        <pc:docMk/>
      </pc:docMkLst>
      <pc:sldChg chg="addSp modSp mod modMedia setBg">
        <pc:chgData name="brogan cole" userId="b825634c84ffc706" providerId="LiveId" clId="{19DD99C4-8605-44E3-968B-DD84ED4A8F2A}" dt="2023-10-29T11:14:03.045" v="252" actId="207"/>
        <pc:sldMkLst>
          <pc:docMk/>
          <pc:sldMk cId="957099502" sldId="256"/>
        </pc:sldMkLst>
        <pc:spChg chg="mod">
          <ac:chgData name="brogan cole" userId="b825634c84ffc706" providerId="LiveId" clId="{19DD99C4-8605-44E3-968B-DD84ED4A8F2A}" dt="2023-10-29T11:14:03.045" v="252" actId="207"/>
          <ac:spMkLst>
            <pc:docMk/>
            <pc:sldMk cId="957099502" sldId="256"/>
            <ac:spMk id="2" creationId="{B06D6DF4-A8DA-9232-64D1-E91A7716681C}"/>
          </ac:spMkLst>
        </pc:spChg>
        <pc:spChg chg="mod">
          <ac:chgData name="brogan cole" userId="b825634c84ffc706" providerId="LiveId" clId="{19DD99C4-8605-44E3-968B-DD84ED4A8F2A}" dt="2023-10-29T11:13:49.036" v="249" actId="26606"/>
          <ac:spMkLst>
            <pc:docMk/>
            <pc:sldMk cId="957099502" sldId="256"/>
            <ac:spMk id="3" creationId="{368A556E-7DDB-DEB0-9733-826A2B7122C8}"/>
          </ac:spMkLst>
        </pc:spChg>
        <pc:spChg chg="add">
          <ac:chgData name="brogan cole" userId="b825634c84ffc706" providerId="LiveId" clId="{19DD99C4-8605-44E3-968B-DD84ED4A8F2A}" dt="2023-10-29T11:13:49.036" v="249" actId="26606"/>
          <ac:spMkLst>
            <pc:docMk/>
            <pc:sldMk cId="957099502" sldId="256"/>
            <ac:spMk id="9" creationId="{C1DD1A8A-57D5-4A81-AD04-532B043C5611}"/>
          </ac:spMkLst>
        </pc:spChg>
        <pc:spChg chg="add">
          <ac:chgData name="brogan cole" userId="b825634c84ffc706" providerId="LiveId" clId="{19DD99C4-8605-44E3-968B-DD84ED4A8F2A}" dt="2023-10-29T11:13:49.036" v="249" actId="26606"/>
          <ac:spMkLst>
            <pc:docMk/>
            <pc:sldMk cId="957099502" sldId="256"/>
            <ac:spMk id="11" creationId="{007891EC-4501-44ED-A8C8-B11B6DB767AB}"/>
          </ac:spMkLst>
        </pc:spChg>
        <pc:picChg chg="add mod">
          <ac:chgData name="brogan cole" userId="b825634c84ffc706" providerId="LiveId" clId="{19DD99C4-8605-44E3-968B-DD84ED4A8F2A}" dt="2023-10-29T11:13:52.615" v="251"/>
          <ac:picMkLst>
            <pc:docMk/>
            <pc:sldMk cId="957099502" sldId="256"/>
            <ac:picMk id="5" creationId="{C748AD01-19CB-BB5C-A094-E252C743CAE6}"/>
          </ac:picMkLst>
        </pc:picChg>
      </pc:sldChg>
      <pc:sldChg chg="modSp mod">
        <pc:chgData name="brogan cole" userId="b825634c84ffc706" providerId="LiveId" clId="{19DD99C4-8605-44E3-968B-DD84ED4A8F2A}" dt="2023-10-29T11:01:34.406" v="118" actId="27636"/>
        <pc:sldMkLst>
          <pc:docMk/>
          <pc:sldMk cId="3193403966" sldId="257"/>
        </pc:sldMkLst>
        <pc:spChg chg="mod">
          <ac:chgData name="brogan cole" userId="b825634c84ffc706" providerId="LiveId" clId="{19DD99C4-8605-44E3-968B-DD84ED4A8F2A}" dt="2023-10-29T11:01:34.250" v="117"/>
          <ac:spMkLst>
            <pc:docMk/>
            <pc:sldMk cId="3193403966" sldId="257"/>
            <ac:spMk id="2" creationId="{89F1EC13-7908-C98B-822F-A8EB78A38E29}"/>
          </ac:spMkLst>
        </pc:spChg>
        <pc:spChg chg="mod">
          <ac:chgData name="brogan cole" userId="b825634c84ffc706" providerId="LiveId" clId="{19DD99C4-8605-44E3-968B-DD84ED4A8F2A}" dt="2023-10-29T11:01:34.406" v="118" actId="27636"/>
          <ac:spMkLst>
            <pc:docMk/>
            <pc:sldMk cId="3193403966" sldId="257"/>
            <ac:spMk id="3" creationId="{9C2BEA9D-BB34-38DE-3806-5D1EC8B23973}"/>
          </ac:spMkLst>
        </pc:spChg>
      </pc:sldChg>
      <pc:sldChg chg="addSp delSp modSp mod">
        <pc:chgData name="brogan cole" userId="b825634c84ffc706" providerId="LiveId" clId="{19DD99C4-8605-44E3-968B-DD84ED4A8F2A}" dt="2023-10-29T11:00:58.022" v="113" actId="403"/>
        <pc:sldMkLst>
          <pc:docMk/>
          <pc:sldMk cId="742922524" sldId="258"/>
        </pc:sldMkLst>
        <pc:spChg chg="del mod">
          <ac:chgData name="brogan cole" userId="b825634c84ffc706" providerId="LiveId" clId="{19DD99C4-8605-44E3-968B-DD84ED4A8F2A}" dt="2023-10-29T10:55:50.179" v="44" actId="478"/>
          <ac:spMkLst>
            <pc:docMk/>
            <pc:sldMk cId="742922524" sldId="258"/>
            <ac:spMk id="2" creationId="{778639B4-03E4-2E2E-1366-883DDCC50743}"/>
          </ac:spMkLst>
        </pc:spChg>
        <pc:spChg chg="add del mod">
          <ac:chgData name="brogan cole" userId="b825634c84ffc706" providerId="LiveId" clId="{19DD99C4-8605-44E3-968B-DD84ED4A8F2A}" dt="2023-10-29T10:55:53.616" v="45" actId="478"/>
          <ac:spMkLst>
            <pc:docMk/>
            <pc:sldMk cId="742922524" sldId="258"/>
            <ac:spMk id="5" creationId="{254612E3-A699-BC6F-2EAB-D2A2C85CD795}"/>
          </ac:spMkLst>
        </pc:spChg>
        <pc:spChg chg="add mod">
          <ac:chgData name="brogan cole" userId="b825634c84ffc706" providerId="LiveId" clId="{19DD99C4-8605-44E3-968B-DD84ED4A8F2A}" dt="2023-10-29T10:56:48.743" v="82" actId="1076"/>
          <ac:spMkLst>
            <pc:docMk/>
            <pc:sldMk cId="742922524" sldId="258"/>
            <ac:spMk id="6" creationId="{5877D4B3-16DF-4832-0D5F-0C0B2C86FE4F}"/>
          </ac:spMkLst>
        </pc:spChg>
        <pc:spChg chg="add mod">
          <ac:chgData name="brogan cole" userId="b825634c84ffc706" providerId="LiveId" clId="{19DD99C4-8605-44E3-968B-DD84ED4A8F2A}" dt="2023-10-29T10:59:43.492" v="100" actId="255"/>
          <ac:spMkLst>
            <pc:docMk/>
            <pc:sldMk cId="742922524" sldId="258"/>
            <ac:spMk id="7" creationId="{79A2F7E7-FF82-25FD-371A-22C64304F898}"/>
          </ac:spMkLst>
        </pc:spChg>
        <pc:spChg chg="add del mod">
          <ac:chgData name="brogan cole" userId="b825634c84ffc706" providerId="LiveId" clId="{19DD99C4-8605-44E3-968B-DD84ED4A8F2A}" dt="2023-10-29T10:58:05.489" v="88" actId="478"/>
          <ac:spMkLst>
            <pc:docMk/>
            <pc:sldMk cId="742922524" sldId="258"/>
            <ac:spMk id="10" creationId="{D04CCE39-6096-B2E2-CE6F-EAE17440EB66}"/>
          </ac:spMkLst>
        </pc:spChg>
        <pc:spChg chg="add mod">
          <ac:chgData name="brogan cole" userId="b825634c84ffc706" providerId="LiveId" clId="{19DD99C4-8605-44E3-968B-DD84ED4A8F2A}" dt="2023-10-29T11:00:17.438" v="106" actId="1076"/>
          <ac:spMkLst>
            <pc:docMk/>
            <pc:sldMk cId="742922524" sldId="258"/>
            <ac:spMk id="11" creationId="{2B1917AA-0D97-8B12-AF8E-BF10EA40CE63}"/>
          </ac:spMkLst>
        </pc:spChg>
        <pc:spChg chg="add mod">
          <ac:chgData name="brogan cole" userId="b825634c84ffc706" providerId="LiveId" clId="{19DD99C4-8605-44E3-968B-DD84ED4A8F2A}" dt="2023-10-29T11:00:09.084" v="105" actId="1076"/>
          <ac:spMkLst>
            <pc:docMk/>
            <pc:sldMk cId="742922524" sldId="258"/>
            <ac:spMk id="13" creationId="{E6DFA4C3-5175-EE45-805E-A904063C6258}"/>
          </ac:spMkLst>
        </pc:spChg>
        <pc:spChg chg="add mod">
          <ac:chgData name="brogan cole" userId="b825634c84ffc706" providerId="LiveId" clId="{19DD99C4-8605-44E3-968B-DD84ED4A8F2A}" dt="2023-10-29T11:00:58.022" v="113" actId="403"/>
          <ac:spMkLst>
            <pc:docMk/>
            <pc:sldMk cId="742922524" sldId="258"/>
            <ac:spMk id="14" creationId="{D5B6A6B2-CD1A-FE54-BA13-2E6352776E35}"/>
          </ac:spMkLst>
        </pc:spChg>
        <pc:picChg chg="add mod">
          <ac:chgData name="brogan cole" userId="b825634c84ffc706" providerId="LiveId" clId="{19DD99C4-8605-44E3-968B-DD84ED4A8F2A}" dt="2023-10-29T11:00:04.876" v="104" actId="1076"/>
          <ac:picMkLst>
            <pc:docMk/>
            <pc:sldMk cId="742922524" sldId="258"/>
            <ac:picMk id="12" creationId="{70CC46E8-3A7B-9B9E-DACE-9425156C8D40}"/>
          </ac:picMkLst>
        </pc:picChg>
        <pc:cxnChg chg="add mod">
          <ac:chgData name="brogan cole" userId="b825634c84ffc706" providerId="LiveId" clId="{19DD99C4-8605-44E3-968B-DD84ED4A8F2A}" dt="2023-10-29T11:00:00.969" v="103" actId="1076"/>
          <ac:cxnSpMkLst>
            <pc:docMk/>
            <pc:sldMk cId="742922524" sldId="258"/>
            <ac:cxnSpMk id="9" creationId="{2BB77025-3F4F-9D9E-42AF-8C8D1377F237}"/>
          </ac:cxnSpMkLst>
        </pc:cxnChg>
      </pc:sldChg>
      <pc:sldChg chg="modSp new mod">
        <pc:chgData name="brogan cole" userId="b825634c84ffc706" providerId="LiveId" clId="{19DD99C4-8605-44E3-968B-DD84ED4A8F2A}" dt="2023-10-29T11:02:21.191" v="137" actId="5793"/>
        <pc:sldMkLst>
          <pc:docMk/>
          <pc:sldMk cId="2577307778" sldId="259"/>
        </pc:sldMkLst>
        <pc:spChg chg="mod">
          <ac:chgData name="brogan cole" userId="b825634c84ffc706" providerId="LiveId" clId="{19DD99C4-8605-44E3-968B-DD84ED4A8F2A}" dt="2023-10-29T11:02:03.543" v="135" actId="20577"/>
          <ac:spMkLst>
            <pc:docMk/>
            <pc:sldMk cId="2577307778" sldId="259"/>
            <ac:spMk id="2" creationId="{A4C06DAD-5391-FA5A-5BD0-C9A522B0CE9E}"/>
          </ac:spMkLst>
        </pc:spChg>
        <pc:spChg chg="mod">
          <ac:chgData name="brogan cole" userId="b825634c84ffc706" providerId="LiveId" clId="{19DD99C4-8605-44E3-968B-DD84ED4A8F2A}" dt="2023-10-29T11:02:21.191" v="137" actId="5793"/>
          <ac:spMkLst>
            <pc:docMk/>
            <pc:sldMk cId="2577307778" sldId="259"/>
            <ac:spMk id="3" creationId="{C7A99F73-D61B-95E1-1C8F-AECB10D5743B}"/>
          </ac:spMkLst>
        </pc:spChg>
      </pc:sldChg>
      <pc:sldChg chg="addSp delSp modSp new mod setBg">
        <pc:chgData name="brogan cole" userId="b825634c84ffc706" providerId="LiveId" clId="{19DD99C4-8605-44E3-968B-DD84ED4A8F2A}" dt="2023-10-29T11:11:07.637" v="201" actId="1076"/>
        <pc:sldMkLst>
          <pc:docMk/>
          <pc:sldMk cId="2797081190" sldId="260"/>
        </pc:sldMkLst>
        <pc:spChg chg="del">
          <ac:chgData name="brogan cole" userId="b825634c84ffc706" providerId="LiveId" clId="{19DD99C4-8605-44E3-968B-DD84ED4A8F2A}" dt="2023-10-29T11:02:31.517" v="140" actId="478"/>
          <ac:spMkLst>
            <pc:docMk/>
            <pc:sldMk cId="2797081190" sldId="260"/>
            <ac:spMk id="2" creationId="{4F21B2BB-68D1-4782-FC50-B4D4BEAF8728}"/>
          </ac:spMkLst>
        </pc:spChg>
        <pc:spChg chg="del">
          <ac:chgData name="brogan cole" userId="b825634c84ffc706" providerId="LiveId" clId="{19DD99C4-8605-44E3-968B-DD84ED4A8F2A}" dt="2023-10-29T11:02:29.194" v="139" actId="478"/>
          <ac:spMkLst>
            <pc:docMk/>
            <pc:sldMk cId="2797081190" sldId="260"/>
            <ac:spMk id="3" creationId="{C8DDC8FB-5C48-69D8-F569-78BADDC0F276}"/>
          </ac:spMkLst>
        </pc:spChg>
        <pc:spChg chg="add mod">
          <ac:chgData name="brogan cole" userId="b825634c84ffc706" providerId="LiveId" clId="{19DD99C4-8605-44E3-968B-DD84ED4A8F2A}" dt="2023-10-29T11:03:36.949" v="144"/>
          <ac:spMkLst>
            <pc:docMk/>
            <pc:sldMk cId="2797081190" sldId="260"/>
            <ac:spMk id="5" creationId="{2217ED93-DEB3-2E69-FC9A-57523F0BE8A7}"/>
          </ac:spMkLst>
        </pc:spChg>
        <pc:spChg chg="add mod">
          <ac:chgData name="brogan cole" userId="b825634c84ffc706" providerId="LiveId" clId="{19DD99C4-8605-44E3-968B-DD84ED4A8F2A}" dt="2023-10-29T11:05:07.284" v="159" actId="1076"/>
          <ac:spMkLst>
            <pc:docMk/>
            <pc:sldMk cId="2797081190" sldId="260"/>
            <ac:spMk id="6" creationId="{1796842C-E2E2-2343-849B-60B2631DAA80}"/>
          </ac:spMkLst>
        </pc:spChg>
        <pc:spChg chg="add mod">
          <ac:chgData name="brogan cole" userId="b825634c84ffc706" providerId="LiveId" clId="{19DD99C4-8605-44E3-968B-DD84ED4A8F2A}" dt="2023-10-29T11:04:34.827" v="151"/>
          <ac:spMkLst>
            <pc:docMk/>
            <pc:sldMk cId="2797081190" sldId="260"/>
            <ac:spMk id="7" creationId="{3D19F465-86AF-7E20-17A3-ACCC802D1669}"/>
          </ac:spMkLst>
        </pc:spChg>
        <pc:spChg chg="add mod">
          <ac:chgData name="brogan cole" userId="b825634c84ffc706" providerId="LiveId" clId="{19DD99C4-8605-44E3-968B-DD84ED4A8F2A}" dt="2023-10-29T11:06:37.517" v="173" actId="255"/>
          <ac:spMkLst>
            <pc:docMk/>
            <pc:sldMk cId="2797081190" sldId="260"/>
            <ac:spMk id="8" creationId="{F33B3D57-DEB5-9B0E-C8D9-508264A416E6}"/>
          </ac:spMkLst>
        </pc:spChg>
        <pc:spChg chg="add mod">
          <ac:chgData name="brogan cole" userId="b825634c84ffc706" providerId="LiveId" clId="{19DD99C4-8605-44E3-968B-DD84ED4A8F2A}" dt="2023-10-29T11:06:47.921" v="175" actId="1076"/>
          <ac:spMkLst>
            <pc:docMk/>
            <pc:sldMk cId="2797081190" sldId="260"/>
            <ac:spMk id="9" creationId="{07CC0BA3-5982-22A6-94C1-722F0C555D0E}"/>
          </ac:spMkLst>
        </pc:spChg>
        <pc:spChg chg="add mod">
          <ac:chgData name="brogan cole" userId="b825634c84ffc706" providerId="LiveId" clId="{19DD99C4-8605-44E3-968B-DD84ED4A8F2A}" dt="2023-10-29T11:06:44.702" v="174" actId="1076"/>
          <ac:spMkLst>
            <pc:docMk/>
            <pc:sldMk cId="2797081190" sldId="260"/>
            <ac:spMk id="10" creationId="{07034476-33C5-875F-B851-AA0A131B3347}"/>
          </ac:spMkLst>
        </pc:spChg>
        <pc:spChg chg="add mod">
          <ac:chgData name="brogan cole" userId="b825634c84ffc706" providerId="LiveId" clId="{19DD99C4-8605-44E3-968B-DD84ED4A8F2A}" dt="2023-10-29T11:07:25.491" v="181" actId="1076"/>
          <ac:spMkLst>
            <pc:docMk/>
            <pc:sldMk cId="2797081190" sldId="260"/>
            <ac:spMk id="12" creationId="{F3FB39D5-61D8-AF2C-F8FF-C6064EC81630}"/>
          </ac:spMkLst>
        </pc:spChg>
        <pc:spChg chg="add mod">
          <ac:chgData name="brogan cole" userId="b825634c84ffc706" providerId="LiveId" clId="{19DD99C4-8605-44E3-968B-DD84ED4A8F2A}" dt="2023-10-29T11:08:55.715" v="187" actId="1076"/>
          <ac:spMkLst>
            <pc:docMk/>
            <pc:sldMk cId="2797081190" sldId="260"/>
            <ac:spMk id="14" creationId="{C5EF0200-4D83-8520-87FE-D5ACF9D2D3D1}"/>
          </ac:spMkLst>
        </pc:spChg>
        <pc:spChg chg="add mod">
          <ac:chgData name="brogan cole" userId="b825634c84ffc706" providerId="LiveId" clId="{19DD99C4-8605-44E3-968B-DD84ED4A8F2A}" dt="2023-10-29T11:09:38.125" v="190" actId="1076"/>
          <ac:spMkLst>
            <pc:docMk/>
            <pc:sldMk cId="2797081190" sldId="260"/>
            <ac:spMk id="15" creationId="{401D5E87-D89A-CC4D-AF6B-4EF5E2D5CED1}"/>
          </ac:spMkLst>
        </pc:spChg>
        <pc:spChg chg="add mod">
          <ac:chgData name="brogan cole" userId="b825634c84ffc706" providerId="LiveId" clId="{19DD99C4-8605-44E3-968B-DD84ED4A8F2A}" dt="2023-10-29T11:10:16.655" v="196" actId="1076"/>
          <ac:spMkLst>
            <pc:docMk/>
            <pc:sldMk cId="2797081190" sldId="260"/>
            <ac:spMk id="16" creationId="{9127AEFF-3342-76F2-169A-7681F70CF870}"/>
          </ac:spMkLst>
        </pc:spChg>
        <pc:spChg chg="add mod">
          <ac:chgData name="brogan cole" userId="b825634c84ffc706" providerId="LiveId" clId="{19DD99C4-8605-44E3-968B-DD84ED4A8F2A}" dt="2023-10-29T11:11:07.637" v="201" actId="1076"/>
          <ac:spMkLst>
            <pc:docMk/>
            <pc:sldMk cId="2797081190" sldId="260"/>
            <ac:spMk id="18" creationId="{A0C1A44A-8E75-1767-78CD-05F542FAA2D8}"/>
          </ac:spMkLst>
        </pc:spChg>
        <pc:picChg chg="add mod">
          <ac:chgData name="brogan cole" userId="b825634c84ffc706" providerId="LiveId" clId="{19DD99C4-8605-44E3-968B-DD84ED4A8F2A}" dt="2023-10-29T11:05:03.926" v="158" actId="1076"/>
          <ac:picMkLst>
            <pc:docMk/>
            <pc:sldMk cId="2797081190" sldId="260"/>
            <ac:picMk id="4" creationId="{CEEF1CA1-E54B-9438-2792-1E3E4FCDAC9C}"/>
          </ac:picMkLst>
        </pc:picChg>
        <pc:picChg chg="add mod">
          <ac:chgData name="brogan cole" userId="b825634c84ffc706" providerId="LiveId" clId="{19DD99C4-8605-44E3-968B-DD84ED4A8F2A}" dt="2023-10-29T11:07:04.361" v="178" actId="14100"/>
          <ac:picMkLst>
            <pc:docMk/>
            <pc:sldMk cId="2797081190" sldId="260"/>
            <ac:picMk id="11" creationId="{081198CC-0DF3-EDF5-31CE-7F66D2176044}"/>
          </ac:picMkLst>
        </pc:picChg>
        <pc:picChg chg="add mod">
          <ac:chgData name="brogan cole" userId="b825634c84ffc706" providerId="LiveId" clId="{19DD99C4-8605-44E3-968B-DD84ED4A8F2A}" dt="2023-10-29T11:08:37.401" v="184" actId="14100"/>
          <ac:picMkLst>
            <pc:docMk/>
            <pc:sldMk cId="2797081190" sldId="260"/>
            <ac:picMk id="13" creationId="{3812A26D-49A9-645E-04D3-508E09E3DDA9}"/>
          </ac:picMkLst>
        </pc:picChg>
        <pc:picChg chg="add mod">
          <ac:chgData name="brogan cole" userId="b825634c84ffc706" providerId="LiveId" clId="{19DD99C4-8605-44E3-968B-DD84ED4A8F2A}" dt="2023-10-29T11:10:31.160" v="198" actId="1076"/>
          <ac:picMkLst>
            <pc:docMk/>
            <pc:sldMk cId="2797081190" sldId="260"/>
            <ac:picMk id="17" creationId="{A4D4D9CB-55FA-8B4A-3FB2-20E043102F62}"/>
          </ac:picMkLst>
        </pc:picChg>
      </pc:sldChg>
      <pc:sldChg chg="modSp new mod">
        <pc:chgData name="brogan cole" userId="b825634c84ffc706" providerId="LiveId" clId="{19DD99C4-8605-44E3-968B-DD84ED4A8F2A}" dt="2023-10-29T11:11:44.313" v="225" actId="5793"/>
        <pc:sldMkLst>
          <pc:docMk/>
          <pc:sldMk cId="1801549321" sldId="261"/>
        </pc:sldMkLst>
        <pc:spChg chg="mod">
          <ac:chgData name="brogan cole" userId="b825634c84ffc706" providerId="LiveId" clId="{19DD99C4-8605-44E3-968B-DD84ED4A8F2A}" dt="2023-10-29T11:11:24.164" v="220" actId="20577"/>
          <ac:spMkLst>
            <pc:docMk/>
            <pc:sldMk cId="1801549321" sldId="261"/>
            <ac:spMk id="2" creationId="{F42F6CBA-4265-DEE0-74CA-4F21BD6699AC}"/>
          </ac:spMkLst>
        </pc:spChg>
        <pc:spChg chg="mod">
          <ac:chgData name="brogan cole" userId="b825634c84ffc706" providerId="LiveId" clId="{19DD99C4-8605-44E3-968B-DD84ED4A8F2A}" dt="2023-10-29T11:11:44.313" v="225" actId="5793"/>
          <ac:spMkLst>
            <pc:docMk/>
            <pc:sldMk cId="1801549321" sldId="261"/>
            <ac:spMk id="3" creationId="{25C1B9AB-ADE8-C5A4-B1BE-85F88FAED4B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E5311-CC08-A3F0-B934-0551806F80A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7BB638-CD94-69B6-800A-E0BA44E7A7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FC4096-357D-C838-796C-D587BD2AACA6}"/>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5" name="Footer Placeholder 4">
            <a:extLst>
              <a:ext uri="{FF2B5EF4-FFF2-40B4-BE49-F238E27FC236}">
                <a16:creationId xmlns:a16="http://schemas.microsoft.com/office/drawing/2014/main" id="{358CBF37-F1CB-12F6-0455-4BE9DC2C3F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61B425-081C-4D63-B24C-05F813EFD29F}"/>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40799347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9A8CA-7F18-868B-3D03-0D8E41BFE8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ED475B-1AAE-41D0-D970-1F9D2F36AE6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D66B03-79D6-8FCB-4B66-27DEB93EDB1D}"/>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5" name="Footer Placeholder 4">
            <a:extLst>
              <a:ext uri="{FF2B5EF4-FFF2-40B4-BE49-F238E27FC236}">
                <a16:creationId xmlns:a16="http://schemas.microsoft.com/office/drawing/2014/main" id="{EB124ADE-1790-97B6-C534-A31C427A56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15A722-5581-DD2C-6DCC-85BFCC8DA009}"/>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41277119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E2CD0-7E8F-32AD-A0D5-FC4E0C77A2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217491-FA14-2684-A130-7D8FADF827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14AA74-8C4D-A51E-14C7-92141439D90C}"/>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5" name="Footer Placeholder 4">
            <a:extLst>
              <a:ext uri="{FF2B5EF4-FFF2-40B4-BE49-F238E27FC236}">
                <a16:creationId xmlns:a16="http://schemas.microsoft.com/office/drawing/2014/main" id="{CB2A0122-EC3A-ABA0-058C-DEA670E7FB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B2BAE-3D09-A65E-F1ED-19BA6B6E8D3F}"/>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3155585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503AD-7878-91E3-4CC5-408CB9F7BF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88C5F14-6261-2D6D-F416-2D7628F3F6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DED8369-0D97-B697-E323-BA29E4626F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B93FCBE-4629-88F3-953B-E9B89DEC54EE}"/>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6" name="Footer Placeholder 5">
            <a:extLst>
              <a:ext uri="{FF2B5EF4-FFF2-40B4-BE49-F238E27FC236}">
                <a16:creationId xmlns:a16="http://schemas.microsoft.com/office/drawing/2014/main" id="{DE8A2618-079C-8E46-DBCE-F3A20FB623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21C5FE-3B03-2B81-A7DB-3BBB2B6D47C9}"/>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19379597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395C5-84AF-F154-B0C8-6142C451EA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760AE2-A0DD-01F3-2ECE-3D18A5A466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AF4AD-ECF0-11C3-731F-7BBE154991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5FE310-186D-F086-D0A7-8E281DAFB0A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AC7BBD0-F8F8-F8F1-667B-7116B45D27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DE658E-1610-BEB4-5B6D-FD7E1AA71C94}"/>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8" name="Footer Placeholder 7">
            <a:extLst>
              <a:ext uri="{FF2B5EF4-FFF2-40B4-BE49-F238E27FC236}">
                <a16:creationId xmlns:a16="http://schemas.microsoft.com/office/drawing/2014/main" id="{A01F5913-C577-0588-47D1-A5B291C50B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BD837C0-5991-99B4-4041-4400249B3FEB}"/>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40479199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8D182-2C06-77EC-78A0-D6B74BB557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B318F9-D6F9-6E75-100C-CB50FB81B93B}"/>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4" name="Footer Placeholder 3">
            <a:extLst>
              <a:ext uri="{FF2B5EF4-FFF2-40B4-BE49-F238E27FC236}">
                <a16:creationId xmlns:a16="http://schemas.microsoft.com/office/drawing/2014/main" id="{67A7DB50-1197-28C8-E7DF-E96D0FBBE17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FF44A30-C92E-F591-FA44-46D2DE4A4EE8}"/>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305335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B57344-AFBA-6138-F7C0-737C82C8FE06}"/>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3" name="Footer Placeholder 2">
            <a:extLst>
              <a:ext uri="{FF2B5EF4-FFF2-40B4-BE49-F238E27FC236}">
                <a16:creationId xmlns:a16="http://schemas.microsoft.com/office/drawing/2014/main" id="{52473A7D-56AD-1CD5-B047-1A5146C83D1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6744C0-4EFD-A8A5-4A77-410DB212F90A}"/>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2651017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6675F-1F9E-D691-E52E-5B994D7C71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517296-C7C0-9A71-8165-ED40FE9E69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C168BD-4CCC-A3EE-A341-2C367F1909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855059-22B3-C828-E640-D3D622158FD4}"/>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6" name="Footer Placeholder 5">
            <a:extLst>
              <a:ext uri="{FF2B5EF4-FFF2-40B4-BE49-F238E27FC236}">
                <a16:creationId xmlns:a16="http://schemas.microsoft.com/office/drawing/2014/main" id="{F7C8CAF4-D385-DC49-A92E-002D4FAA75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631AAA-ED1B-92B6-93B7-0330FD12E6D9}"/>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1882722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BCDA0-5C3C-5726-17A9-8F2B3231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F2EDC2-4496-9467-2284-BB5D9E2FA9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059C29-FE3E-5448-5E17-8C52CDD594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F68A8-18D2-0946-0D02-EFECA921EB6F}"/>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6" name="Footer Placeholder 5">
            <a:extLst>
              <a:ext uri="{FF2B5EF4-FFF2-40B4-BE49-F238E27FC236}">
                <a16:creationId xmlns:a16="http://schemas.microsoft.com/office/drawing/2014/main" id="{834A0380-ACF6-4052-2D0D-32EE2CB3A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FF0A67-4976-6B0F-974A-63A7A3928460}"/>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4155633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A1CAA-3904-8EB3-7EA8-7025CEF9FC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ED94B0-7803-B981-C25A-803F44F3F9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589587-39E4-779D-2F08-7ADE60B46016}"/>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5" name="Footer Placeholder 4">
            <a:extLst>
              <a:ext uri="{FF2B5EF4-FFF2-40B4-BE49-F238E27FC236}">
                <a16:creationId xmlns:a16="http://schemas.microsoft.com/office/drawing/2014/main" id="{C0FACA2F-D396-0028-080F-5CC076F90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AC806B-953E-770C-C446-A0D4960781FC}"/>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1000843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6C5C94-C385-F0D3-7668-6A160E14B0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0AD6E9-FEE5-8168-51CC-3769801F88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8FEB18-1580-9C35-46BD-8DCBB13ABDDC}"/>
              </a:ext>
            </a:extLst>
          </p:cNvPr>
          <p:cNvSpPr>
            <a:spLocks noGrp="1"/>
          </p:cNvSpPr>
          <p:nvPr>
            <p:ph type="dt" sz="half" idx="10"/>
          </p:nvPr>
        </p:nvSpPr>
        <p:spPr/>
        <p:txBody>
          <a:bodyPr/>
          <a:lstStyle/>
          <a:p>
            <a:fld id="{44057B6C-4918-42AC-9DBE-C920C587D4F4}" type="datetimeFigureOut">
              <a:rPr lang="en-GB" smtClean="0"/>
              <a:t>29/10/2023</a:t>
            </a:fld>
            <a:endParaRPr lang="en-GB"/>
          </a:p>
        </p:txBody>
      </p:sp>
      <p:sp>
        <p:nvSpPr>
          <p:cNvPr id="5" name="Footer Placeholder 4">
            <a:extLst>
              <a:ext uri="{FF2B5EF4-FFF2-40B4-BE49-F238E27FC236}">
                <a16:creationId xmlns:a16="http://schemas.microsoft.com/office/drawing/2014/main" id="{F82AB2E8-3862-00B2-73DB-0397F30EFB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CB33B9-32D1-4640-899D-8A423E585295}"/>
              </a:ext>
            </a:extLst>
          </p:cNvPr>
          <p:cNvSpPr>
            <a:spLocks noGrp="1"/>
          </p:cNvSpPr>
          <p:nvPr>
            <p:ph type="sldNum" sz="quarter" idx="12"/>
          </p:nvPr>
        </p:nvSpPr>
        <p:spPr/>
        <p:txBody>
          <a:bodyPr/>
          <a:lstStyle/>
          <a:p>
            <a:fld id="{0D5BE890-702C-4A32-90A8-06ED49B8C1C2}" type="slidenum">
              <a:rPr lang="en-GB" smtClean="0"/>
              <a:t>‹#›</a:t>
            </a:fld>
            <a:endParaRPr lang="en-GB"/>
          </a:p>
        </p:txBody>
      </p:sp>
    </p:spTree>
    <p:extLst>
      <p:ext uri="{BB962C8B-B14F-4D97-AF65-F5344CB8AC3E}">
        <p14:creationId xmlns:p14="http://schemas.microsoft.com/office/powerpoint/2010/main" val="12279427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B805FE-DD68-2A8B-1133-6CFF58E6527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8F7F8D-C5A7-8899-B86F-C74A82885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F4CA28-6B84-FCF4-0AA2-B1CD03F384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057B6C-4918-42AC-9DBE-C920C587D4F4}" type="datetimeFigureOut">
              <a:rPr lang="en-GB" smtClean="0"/>
              <a:t>29/10/2023</a:t>
            </a:fld>
            <a:endParaRPr lang="en-GB"/>
          </a:p>
        </p:txBody>
      </p:sp>
      <p:sp>
        <p:nvSpPr>
          <p:cNvPr id="5" name="Footer Placeholder 4">
            <a:extLst>
              <a:ext uri="{FF2B5EF4-FFF2-40B4-BE49-F238E27FC236}">
                <a16:creationId xmlns:a16="http://schemas.microsoft.com/office/drawing/2014/main" id="{E68B4DEE-F174-F03D-54CE-87F82026C1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15DEF1-4B9F-0FB4-97D3-B9FBA64ED5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D5BE890-702C-4A32-90A8-06ED49B8C1C2}" type="slidenum">
              <a:rPr lang="en-GB" smtClean="0"/>
              <a:t>‹#›</a:t>
            </a:fld>
            <a:endParaRPr lang="en-GB"/>
          </a:p>
        </p:txBody>
      </p:sp>
    </p:spTree>
    <p:extLst>
      <p:ext uri="{BB962C8B-B14F-4D97-AF65-F5344CB8AC3E}">
        <p14:creationId xmlns:p14="http://schemas.microsoft.com/office/powerpoint/2010/main" val="201919067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lucemiconsulting.co.uk/benefits-of-time-management/" TargetMode="External"/><Relationship Id="rId2" Type="http://schemas.openxmlformats.org/officeDocument/2006/relationships/hyperlink" Target="https://www.indeed.com/career-advice/career-development/benefits-of-time-management" TargetMode="External"/><Relationship Id="rId1" Type="http://schemas.openxmlformats.org/officeDocument/2006/relationships/slideLayout" Target="../slideLayouts/slideLayout2.xml"/><Relationship Id="rId5" Type="http://schemas.openxmlformats.org/officeDocument/2006/relationships/hyperlink" Target="https://www.oberlo.com/blog/time-management-tips" TargetMode="External"/><Relationship Id="rId4" Type="http://schemas.openxmlformats.org/officeDocument/2006/relationships/hyperlink" Target="https://www.dreamstime.com/stock-photos-time-management-business-diagram-image13392943"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hyperlink" Target="https://www.ed.ac.uk/institute-academic-development/study-hub/learning-resources/critical" TargetMode="External"/><Relationship Id="rId7" Type="http://schemas.openxmlformats.org/officeDocument/2006/relationships/hyperlink" Target="https://www.instagram.com/p/CfKLl4RMVIX/?utm_source=ig_web_copy_link&amp;igshid=MzRlODBiNWFlZA==" TargetMode="External"/><Relationship Id="rId2" Type="http://schemas.openxmlformats.org/officeDocument/2006/relationships/hyperlink" Target="https://www.pinterest.com/pin/328833210300291892/" TargetMode="External"/><Relationship Id="rId1" Type="http://schemas.openxmlformats.org/officeDocument/2006/relationships/slideLayout" Target="../slideLayouts/slideLayout2.xml"/><Relationship Id="rId6" Type="http://schemas.openxmlformats.org/officeDocument/2006/relationships/hyperlink" Target="https://ukc-word-edit.officeapps.live.com/we/www.instagram.com" TargetMode="External"/><Relationship Id="rId5" Type="http://schemas.openxmlformats.org/officeDocument/2006/relationships/hyperlink" Target="https://skillshub.northampton.ac.uk/critical-thinking/" TargetMode="External"/><Relationship Id="rId4" Type="http://schemas.openxmlformats.org/officeDocument/2006/relationships/hyperlink" Target="https://www.careeraddict.com/critical-thinking-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Floating Numbers And Letters On Top Of A Book">
            <a:extLst>
              <a:ext uri="{FF2B5EF4-FFF2-40B4-BE49-F238E27FC236}">
                <a16:creationId xmlns:a16="http://schemas.microsoft.com/office/drawing/2014/main" id="{C748AD01-19CB-BB5C-A094-E252C743CAE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 name="Title 1">
            <a:extLst>
              <a:ext uri="{FF2B5EF4-FFF2-40B4-BE49-F238E27FC236}">
                <a16:creationId xmlns:a16="http://schemas.microsoft.com/office/drawing/2014/main" id="{B06D6DF4-A8DA-9232-64D1-E91A7716681C}"/>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pPr rtl="0" fontAlgn="base"/>
            <a:r>
              <a:rPr lang="en-US" sz="5200" b="1" i="0" dirty="0">
                <a:effectLst/>
                <a:latin typeface="Calibri" panose="020F0502020204030204" pitchFamily="34" charset="0"/>
              </a:rPr>
              <a:t>Lifelong learning in the digital era</a:t>
            </a:r>
            <a:r>
              <a:rPr lang="en-US" sz="5200" b="0" i="0" dirty="0">
                <a:effectLst/>
                <a:latin typeface="Calibri" panose="020F0502020204030204" pitchFamily="34" charset="0"/>
              </a:rPr>
              <a:t> </a:t>
            </a:r>
            <a:br>
              <a:rPr lang="en-US" sz="5200" b="0" i="0" dirty="0">
                <a:effectLst/>
                <a:latin typeface="Segoe UI" panose="020B0502040204020203" pitchFamily="34" charset="0"/>
              </a:rPr>
            </a:br>
            <a:r>
              <a:rPr lang="en-US" sz="5200" b="0" i="0" dirty="0">
                <a:effectLst/>
                <a:latin typeface="Calibri" panose="020F0502020204030204" pitchFamily="34" charset="0"/>
              </a:rPr>
              <a:t> </a:t>
            </a:r>
            <a:br>
              <a:rPr lang="en-US" sz="5200" b="0" i="0" dirty="0">
                <a:effectLst/>
                <a:latin typeface="Segoe UI" panose="020B0502040204020203" pitchFamily="34" charset="0"/>
              </a:rPr>
            </a:br>
            <a:r>
              <a:rPr lang="en-US" sz="5200" b="1" i="0" dirty="0">
                <a:effectLst/>
                <a:latin typeface="Calibri" panose="020F0502020204030204" pitchFamily="34" charset="0"/>
              </a:rPr>
              <a:t>Assignment 1 – semester 1</a:t>
            </a:r>
            <a:r>
              <a:rPr lang="en-US" sz="5200" b="0" i="0" dirty="0">
                <a:effectLst/>
                <a:latin typeface="Calibri" panose="020F0502020204030204" pitchFamily="34" charset="0"/>
              </a:rPr>
              <a:t> </a:t>
            </a:r>
            <a:br>
              <a:rPr lang="en-US" sz="5200" b="0" i="0" dirty="0">
                <a:solidFill>
                  <a:srgbClr val="FFFFFF"/>
                </a:solidFill>
                <a:effectLst/>
                <a:latin typeface="Segoe UI" panose="020B0502040204020203" pitchFamily="34" charset="0"/>
              </a:rPr>
            </a:br>
            <a:endParaRPr lang="en-GB" sz="5200" dirty="0">
              <a:solidFill>
                <a:srgbClr val="FFFFFF"/>
              </a:solidFill>
            </a:endParaRPr>
          </a:p>
        </p:txBody>
      </p:sp>
      <p:sp>
        <p:nvSpPr>
          <p:cNvPr id="3" name="Subtitle 2">
            <a:extLst>
              <a:ext uri="{FF2B5EF4-FFF2-40B4-BE49-F238E27FC236}">
                <a16:creationId xmlns:a16="http://schemas.microsoft.com/office/drawing/2014/main" id="{368A556E-7DDB-DEB0-9733-826A2B7122C8}"/>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a:solidFill>
                  <a:srgbClr val="FFFFFF"/>
                </a:solidFill>
              </a:rPr>
              <a:t>By Brogan Cole</a:t>
            </a:r>
          </a:p>
          <a:p>
            <a:r>
              <a:rPr lang="en-GB">
                <a:solidFill>
                  <a:srgbClr val="FFFFFF"/>
                </a:solidFill>
              </a:rPr>
              <a:t>2317370</a:t>
            </a:r>
          </a:p>
        </p:txBody>
      </p:sp>
    </p:spTree>
    <p:extLst>
      <p:ext uri="{BB962C8B-B14F-4D97-AF65-F5344CB8AC3E}">
        <p14:creationId xmlns:p14="http://schemas.microsoft.com/office/powerpoint/2010/main" val="957099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1EC13-7908-C98B-822F-A8EB78A38E29}"/>
              </a:ext>
            </a:extLst>
          </p:cNvPr>
          <p:cNvSpPr>
            <a:spLocks noGrp="1"/>
          </p:cNvSpPr>
          <p:nvPr>
            <p:ph type="title"/>
          </p:nvPr>
        </p:nvSpPr>
        <p:spPr/>
        <p:txBody>
          <a:bodyPr/>
          <a:lstStyle/>
          <a:p>
            <a:r>
              <a:rPr lang="en-GB" dirty="0"/>
              <a:t>Contents page </a:t>
            </a:r>
          </a:p>
        </p:txBody>
      </p:sp>
      <p:sp>
        <p:nvSpPr>
          <p:cNvPr id="3" name="Content Placeholder 2">
            <a:extLst>
              <a:ext uri="{FF2B5EF4-FFF2-40B4-BE49-F238E27FC236}">
                <a16:creationId xmlns:a16="http://schemas.microsoft.com/office/drawing/2014/main" id="{9C2BEA9D-BB34-38DE-3806-5D1EC8B23973}"/>
              </a:ext>
            </a:extLst>
          </p:cNvPr>
          <p:cNvSpPr>
            <a:spLocks noGrp="1"/>
          </p:cNvSpPr>
          <p:nvPr>
            <p:ph idx="1"/>
          </p:nvPr>
        </p:nvSpPr>
        <p:spPr/>
        <p:txBody>
          <a:bodyPr>
            <a:normAutofit/>
          </a:bodyPr>
          <a:lstStyle/>
          <a:p>
            <a:pPr algn="l" rtl="0" fontAlgn="base"/>
            <a:r>
              <a:rPr lang="en-US" sz="3600" b="0" i="0" dirty="0">
                <a:solidFill>
                  <a:srgbClr val="000000"/>
                </a:solidFill>
                <a:effectLst/>
                <a:latin typeface="Calibri" panose="020F0502020204030204" pitchFamily="34" charset="0"/>
              </a:rPr>
              <a:t>Element 1 – blog – What is good time management?</a:t>
            </a:r>
            <a:endParaRPr lang="en-US" sz="3600" b="0" i="0" dirty="0">
              <a:solidFill>
                <a:srgbClr val="000000"/>
              </a:solidFill>
              <a:effectLst/>
              <a:latin typeface="Segoe UI" panose="020B0502040204020203" pitchFamily="34" charset="0"/>
            </a:endParaRPr>
          </a:p>
          <a:p>
            <a:pPr algn="l" rtl="0" fontAlgn="base"/>
            <a:r>
              <a:rPr lang="en-US" sz="3600" b="0" i="0" dirty="0">
                <a:solidFill>
                  <a:srgbClr val="000000"/>
                </a:solidFill>
                <a:effectLst/>
                <a:latin typeface="Calibri" panose="020F0502020204030204" pitchFamily="34" charset="0"/>
              </a:rPr>
              <a:t>Element 1 – blog: references </a:t>
            </a:r>
            <a:endParaRPr lang="en-US" sz="3600" b="0" i="0" dirty="0">
              <a:solidFill>
                <a:srgbClr val="000000"/>
              </a:solidFill>
              <a:effectLst/>
              <a:latin typeface="Segoe UI" panose="020B0502040204020203" pitchFamily="34" charset="0"/>
            </a:endParaRPr>
          </a:p>
          <a:p>
            <a:pPr algn="l" rtl="0" fontAlgn="base"/>
            <a:r>
              <a:rPr lang="en-US" sz="3600" b="0" i="0" dirty="0">
                <a:solidFill>
                  <a:srgbClr val="000000"/>
                </a:solidFill>
                <a:effectLst/>
                <a:latin typeface="Calibri" panose="020F0502020204030204" pitchFamily="34" charset="0"/>
              </a:rPr>
              <a:t>Element 2 – Poster: critical thinking &amp; how it can be developed. </a:t>
            </a:r>
            <a:endParaRPr lang="en-US" sz="3600" b="0" i="0" dirty="0">
              <a:solidFill>
                <a:srgbClr val="000000"/>
              </a:solidFill>
              <a:effectLst/>
              <a:latin typeface="Segoe UI" panose="020B0502040204020203" pitchFamily="34" charset="0"/>
            </a:endParaRPr>
          </a:p>
          <a:p>
            <a:pPr algn="l" rtl="0" fontAlgn="base"/>
            <a:r>
              <a:rPr lang="en-US" sz="3600" b="0" i="0" dirty="0">
                <a:solidFill>
                  <a:srgbClr val="000000"/>
                </a:solidFill>
                <a:effectLst/>
                <a:latin typeface="Calibri" panose="020F0502020204030204" pitchFamily="34" charset="0"/>
              </a:rPr>
              <a:t>Element 2 – poster: References </a:t>
            </a:r>
            <a:endParaRPr lang="en-US" sz="36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1934039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877D4B3-16DF-4832-0D5F-0C0B2C86FE4F}"/>
              </a:ext>
            </a:extLst>
          </p:cNvPr>
          <p:cNvSpPr txBox="1"/>
          <p:nvPr/>
        </p:nvSpPr>
        <p:spPr>
          <a:xfrm>
            <a:off x="121298" y="199836"/>
            <a:ext cx="4142792" cy="369332"/>
          </a:xfrm>
          <a:prstGeom prst="rect">
            <a:avLst/>
          </a:prstGeom>
          <a:noFill/>
        </p:spPr>
        <p:txBody>
          <a:bodyPr wrap="square" rtlCol="0">
            <a:spAutoFit/>
          </a:bodyPr>
          <a:lstStyle/>
          <a:p>
            <a:r>
              <a:rPr lang="en-GB" dirty="0">
                <a:solidFill>
                  <a:schemeClr val="bg1"/>
                </a:solidFill>
                <a:highlight>
                  <a:srgbClr val="000000"/>
                </a:highlight>
              </a:rPr>
              <a:t>What is good time management?</a:t>
            </a:r>
          </a:p>
        </p:txBody>
      </p:sp>
      <p:sp>
        <p:nvSpPr>
          <p:cNvPr id="7" name="Text Box 2">
            <a:extLst>
              <a:ext uri="{FF2B5EF4-FFF2-40B4-BE49-F238E27FC236}">
                <a16:creationId xmlns:a16="http://schemas.microsoft.com/office/drawing/2014/main" id="{79A2F7E7-FF82-25FD-371A-22C64304F898}"/>
              </a:ext>
            </a:extLst>
          </p:cNvPr>
          <p:cNvSpPr txBox="1">
            <a:spLocks noChangeArrowheads="1"/>
          </p:cNvSpPr>
          <p:nvPr/>
        </p:nvSpPr>
        <p:spPr bwMode="auto">
          <a:xfrm>
            <a:off x="121297" y="632460"/>
            <a:ext cx="3526963" cy="6225540"/>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It was my first day at my new job, the day had just finished. I was on my way home with nothing but my own thoughts. </a:t>
            </a:r>
          </a:p>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Negative thoughts:</a:t>
            </a:r>
          </a:p>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Will I be able to manage this job? Am I too young for this role? Will I be able to get there on time? If I’m not there on time, will I lose my job?</a:t>
            </a:r>
          </a:p>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I got home and explained my thoughts to my parents and then I remember that this is what I’ve always wanted to do, and this is the being of MY life.</a:t>
            </a:r>
          </a:p>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So, I went off and planned how I would fit everything in, between my new job, my other job, cricket, </a:t>
            </a:r>
            <a:r>
              <a:rPr lang="en-GB" sz="1300" kern="100" dirty="0" err="1">
                <a:effectLst/>
                <a:latin typeface="Calibri" panose="020F0502020204030204" pitchFamily="34" charset="0"/>
                <a:ea typeface="Calibri" panose="020F0502020204030204" pitchFamily="34" charset="0"/>
                <a:cs typeface="Arial" panose="020B0604020202020204" pitchFamily="34" charset="0"/>
              </a:rPr>
              <a:t>uni</a:t>
            </a:r>
            <a:r>
              <a:rPr lang="en-GB" sz="1300" kern="100" dirty="0">
                <a:effectLst/>
                <a:latin typeface="Calibri" panose="020F0502020204030204" pitchFamily="34" charset="0"/>
                <a:ea typeface="Calibri" panose="020F0502020204030204" pitchFamily="34" charset="0"/>
                <a:cs typeface="Arial" panose="020B0604020202020204" pitchFamily="34" charset="0"/>
              </a:rPr>
              <a:t>, going to the gym and helping my parents out. I had something on every day. I then realised this could be difficult to manage, but then I remember what my parents told me “You got this, we believe in you”.</a:t>
            </a:r>
          </a:p>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I went on to plan how I would be able to manage my time, the night before work I would organise my lunch and what I would wear on that day and I would wait till I got to work for my morning coffee, that helped to manage my time and to get into work with enough time to spare. </a:t>
            </a:r>
          </a:p>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Arial" panose="020B0604020202020204" pitchFamily="34" charset="0"/>
              </a:rPr>
              <a:t> </a:t>
            </a:r>
          </a:p>
        </p:txBody>
      </p:sp>
      <p:cxnSp>
        <p:nvCxnSpPr>
          <p:cNvPr id="9" name="Straight Connector 8">
            <a:extLst>
              <a:ext uri="{FF2B5EF4-FFF2-40B4-BE49-F238E27FC236}">
                <a16:creationId xmlns:a16="http://schemas.microsoft.com/office/drawing/2014/main" id="{2BB77025-3F4F-9D9E-42AF-8C8D1377F237}"/>
              </a:ext>
            </a:extLst>
          </p:cNvPr>
          <p:cNvCxnSpPr/>
          <p:nvPr/>
        </p:nvCxnSpPr>
        <p:spPr>
          <a:xfrm>
            <a:off x="3676252" y="384502"/>
            <a:ext cx="0" cy="5861646"/>
          </a:xfrm>
          <a:prstGeom prst="line">
            <a:avLst/>
          </a:prstGeom>
          <a:ln>
            <a:solidFill>
              <a:srgbClr val="7030A0"/>
            </a:solidFill>
          </a:ln>
        </p:spPr>
        <p:style>
          <a:lnRef idx="1">
            <a:schemeClr val="accent1"/>
          </a:lnRef>
          <a:fillRef idx="0">
            <a:schemeClr val="accent1"/>
          </a:fillRef>
          <a:effectRef idx="0">
            <a:schemeClr val="accent1"/>
          </a:effectRef>
          <a:fontRef idx="minor">
            <a:schemeClr val="tx1"/>
          </a:fontRef>
        </p:style>
      </p:cxnSp>
      <p:sp>
        <p:nvSpPr>
          <p:cNvPr id="11" name="Text Box 2">
            <a:extLst>
              <a:ext uri="{FF2B5EF4-FFF2-40B4-BE49-F238E27FC236}">
                <a16:creationId xmlns:a16="http://schemas.microsoft.com/office/drawing/2014/main" id="{2B1917AA-0D97-8B12-AF8E-BF10EA40CE63}"/>
              </a:ext>
            </a:extLst>
          </p:cNvPr>
          <p:cNvSpPr txBox="1">
            <a:spLocks noChangeArrowheads="1"/>
          </p:cNvSpPr>
          <p:nvPr/>
        </p:nvSpPr>
        <p:spPr bwMode="auto">
          <a:xfrm>
            <a:off x="3773368" y="199836"/>
            <a:ext cx="3457839" cy="5951220"/>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300" kern="100" dirty="0">
                <a:effectLst/>
                <a:latin typeface="Calibri" panose="020F0502020204030204" pitchFamily="34" charset="0"/>
                <a:ea typeface="Calibri" panose="020F0502020204030204" pitchFamily="34" charset="0"/>
                <a:cs typeface="Arial" panose="020B0604020202020204" pitchFamily="34" charset="0"/>
              </a:rPr>
              <a:t>According to Mark Petit (2020) the benefits of good time management is:</a:t>
            </a:r>
          </a:p>
          <a:p>
            <a:pPr marL="457200" indent="-228600">
              <a:lnSpc>
                <a:spcPct val="107000"/>
              </a:lnSpc>
              <a:spcAft>
                <a:spcPts val="800"/>
              </a:spcAft>
            </a:pPr>
            <a:r>
              <a:rPr lang="en-GB" sz="1300" u="sng" kern="100" dirty="0">
                <a:effectLst/>
                <a:latin typeface="Calibri" panose="020F0502020204030204" pitchFamily="34" charset="0"/>
                <a:ea typeface="Calibri" panose="020F0502020204030204" pitchFamily="34" charset="0"/>
                <a:cs typeface="Arial" panose="020B0604020202020204" pitchFamily="34" charset="0"/>
              </a:rPr>
              <a:t>reduce stress</a:t>
            </a:r>
            <a:r>
              <a:rPr lang="en-GB" sz="1300" kern="100" dirty="0">
                <a:effectLst/>
                <a:latin typeface="Calibri" panose="020F0502020204030204" pitchFamily="34" charset="0"/>
                <a:ea typeface="Calibri" panose="020F0502020204030204" pitchFamily="34" charset="0"/>
                <a:cs typeface="Arial" panose="020B0604020202020204" pitchFamily="34" charset="0"/>
              </a:rPr>
              <a:t> - Effective time management lowers stress and boosts self-assurance.  Additionally, managing your time helps you feel less stressed and anxious.</a:t>
            </a:r>
          </a:p>
          <a:p>
            <a:pPr marL="457200" indent="-228600">
              <a:lnSpc>
                <a:spcPct val="107000"/>
              </a:lnSpc>
              <a:spcAft>
                <a:spcPts val="800"/>
              </a:spcAft>
            </a:pPr>
            <a:r>
              <a:rPr lang="en-GB" sz="1300" u="sng" kern="100" dirty="0">
                <a:effectLst/>
                <a:latin typeface="Calibri" panose="020F0502020204030204" pitchFamily="34" charset="0"/>
                <a:ea typeface="Calibri" panose="020F0502020204030204" pitchFamily="34" charset="0"/>
                <a:cs typeface="Arial" panose="020B0604020202020204" pitchFamily="34" charset="0"/>
              </a:rPr>
              <a:t>Better work-life balance</a:t>
            </a:r>
            <a:r>
              <a:rPr lang="en-GB" sz="1300" kern="100" dirty="0">
                <a:effectLst/>
                <a:latin typeface="Calibri" panose="020F0502020204030204" pitchFamily="34" charset="0"/>
                <a:ea typeface="Calibri" panose="020F0502020204030204" pitchFamily="34" charset="0"/>
                <a:cs typeface="Arial" panose="020B0604020202020204" pitchFamily="34" charset="0"/>
              </a:rPr>
              <a:t> - A better work-life balance is one of the most significant advantages of time management.  You can be more productive at work and have more time for your most essential connections if you can strike a better work-life balance.</a:t>
            </a:r>
          </a:p>
          <a:p>
            <a:pPr marL="457200" indent="-228600">
              <a:lnSpc>
                <a:spcPct val="107000"/>
              </a:lnSpc>
              <a:spcAft>
                <a:spcPts val="800"/>
              </a:spcAft>
            </a:pPr>
            <a:r>
              <a:rPr lang="en-GB" sz="1300" u="sng" kern="100" dirty="0">
                <a:effectLst/>
                <a:latin typeface="Calibri" panose="020F0502020204030204" pitchFamily="34" charset="0"/>
                <a:ea typeface="Calibri" panose="020F0502020204030204" pitchFamily="34" charset="0"/>
                <a:cs typeface="Arial" panose="020B0604020202020204" pitchFamily="34" charset="0"/>
              </a:rPr>
              <a:t>Greater focus </a:t>
            </a:r>
            <a:r>
              <a:rPr lang="en-GB" sz="1300" kern="100" dirty="0">
                <a:effectLst/>
                <a:latin typeface="Calibri" panose="020F0502020204030204" pitchFamily="34" charset="0"/>
                <a:ea typeface="Calibri" panose="020F0502020204030204" pitchFamily="34" charset="0"/>
                <a:cs typeface="Arial" panose="020B0604020202020204" pitchFamily="34" charset="0"/>
              </a:rPr>
              <a:t>- Managing your time well helps you become more focused and productive.  Sharper focus enables you to seize more opportunities.  It also enables you to dedicate more time to the important tasks, objectives, and relationships.</a:t>
            </a:r>
          </a:p>
          <a:p>
            <a:pPr marL="228600">
              <a:lnSpc>
                <a:spcPct val="107000"/>
              </a:lnSpc>
              <a:spcAft>
                <a:spcPts val="800"/>
              </a:spcAft>
            </a:pPr>
            <a:r>
              <a:rPr lang="en-GB" sz="1300" kern="100" dirty="0">
                <a:effectLst/>
                <a:latin typeface="Calibri" panose="020F0502020204030204" pitchFamily="34" charset="0"/>
                <a:ea typeface="Calibri" panose="020F0502020204030204" pitchFamily="34" charset="0"/>
                <a:cs typeface="Calibri" panose="020F0502020204030204" pitchFamily="34" charset="0"/>
              </a:rPr>
              <a:t>According to Jennifer </a:t>
            </a:r>
            <a:r>
              <a:rPr lang="en-GB" sz="1300" kern="100" dirty="0" err="1">
                <a:effectLst/>
                <a:latin typeface="Calibri" panose="020F0502020204030204" pitchFamily="34" charset="0"/>
                <a:ea typeface="Calibri" panose="020F0502020204030204" pitchFamily="34" charset="0"/>
                <a:cs typeface="Calibri" panose="020F0502020204030204" pitchFamily="34" charset="0"/>
              </a:rPr>
              <a:t>Herrity</a:t>
            </a:r>
            <a:r>
              <a:rPr lang="en-GB" sz="1300" kern="100" dirty="0">
                <a:effectLst/>
                <a:latin typeface="Calibri" panose="020F0502020204030204" pitchFamily="34" charset="0"/>
                <a:ea typeface="Calibri" panose="020F0502020204030204" pitchFamily="34" charset="0"/>
                <a:cs typeface="Calibri" panose="020F0502020204030204" pitchFamily="34" charset="0"/>
              </a:rPr>
              <a:t> </a:t>
            </a:r>
            <a:r>
              <a:rPr lang="en-GB" sz="1300" kern="100" dirty="0">
                <a:solidFill>
                  <a:srgbClr val="595959"/>
                </a:solidFill>
                <a:effectLst/>
                <a:latin typeface="Calibri" panose="020F0502020204030204" pitchFamily="34" charset="0"/>
                <a:ea typeface="Calibri" panose="020F0502020204030204" pitchFamily="34" charset="0"/>
                <a:cs typeface="Calibri" panose="020F0502020204030204" pitchFamily="34" charset="0"/>
              </a:rPr>
              <a:t>October (2022)</a:t>
            </a:r>
            <a:r>
              <a:rPr lang="en-GB" sz="1300" kern="100" dirty="0">
                <a:effectLst/>
                <a:latin typeface="Calibri" panose="020F0502020204030204" pitchFamily="34" charset="0"/>
                <a:ea typeface="Calibri" panose="020F0502020204030204" pitchFamily="34" charset="0"/>
                <a:cs typeface="Calibri" panose="020F0502020204030204" pitchFamily="34" charset="0"/>
              </a:rPr>
              <a:t>  </a:t>
            </a:r>
            <a:r>
              <a:rPr lang="en-GB" sz="1300" kern="100" dirty="0">
                <a:solidFill>
                  <a:srgbClr val="2D2D2D"/>
                </a:solidFill>
                <a:effectLst/>
                <a:latin typeface="Calibri" panose="020F0502020204030204" pitchFamily="34" charset="0"/>
                <a:ea typeface="Calibri" panose="020F0502020204030204" pitchFamily="34" charset="0"/>
                <a:cs typeface="Calibri" panose="020F0502020204030204" pitchFamily="34" charset="0"/>
              </a:rPr>
              <a:t> time management in the workplace is a skill that can benefit any employee. By learning how to manage your time, you can improve your work life, increase your productivity, lower your stress and build a positive work-life balance. In this article, we define what time management is and explore the different benefits it offers.</a:t>
            </a:r>
            <a:endParaRPr lang="en-GB" sz="1300" kern="1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12" name="Picture 11" descr="Time Management Business Diagram Stock Illustration - Illustration of ...">
            <a:extLst>
              <a:ext uri="{FF2B5EF4-FFF2-40B4-BE49-F238E27FC236}">
                <a16:creationId xmlns:a16="http://schemas.microsoft.com/office/drawing/2014/main" id="{70CC46E8-3A7B-9B9E-DACE-9425156C8D40}"/>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27912" y="88984"/>
            <a:ext cx="2720340" cy="2313305"/>
          </a:xfrm>
          <a:prstGeom prst="rect">
            <a:avLst/>
          </a:prstGeom>
          <a:noFill/>
          <a:ln>
            <a:noFill/>
          </a:ln>
        </p:spPr>
      </p:pic>
      <p:sp>
        <p:nvSpPr>
          <p:cNvPr id="13" name="Text Box 2">
            <a:extLst>
              <a:ext uri="{FF2B5EF4-FFF2-40B4-BE49-F238E27FC236}">
                <a16:creationId xmlns:a16="http://schemas.microsoft.com/office/drawing/2014/main" id="{E6DFA4C3-5175-EE45-805E-A904063C6258}"/>
              </a:ext>
            </a:extLst>
          </p:cNvPr>
          <p:cNvSpPr txBox="1">
            <a:spLocks noChangeArrowheads="1"/>
          </p:cNvSpPr>
          <p:nvPr/>
        </p:nvSpPr>
        <p:spPr bwMode="auto">
          <a:xfrm>
            <a:off x="7927912" y="2402289"/>
            <a:ext cx="2651760" cy="281940"/>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100" kern="100" dirty="0">
                <a:effectLst/>
                <a:latin typeface="Calibri" panose="020F0502020204030204" pitchFamily="34" charset="0"/>
                <a:ea typeface="Calibri" panose="020F0502020204030204" pitchFamily="34" charset="0"/>
                <a:cs typeface="Arial" panose="020B0604020202020204" pitchFamily="34" charset="0"/>
              </a:rPr>
              <a:t>Dreamstime.com (2010)</a:t>
            </a:r>
          </a:p>
        </p:txBody>
      </p:sp>
      <p:sp>
        <p:nvSpPr>
          <p:cNvPr id="14" name="Text Box 2">
            <a:extLst>
              <a:ext uri="{FF2B5EF4-FFF2-40B4-BE49-F238E27FC236}">
                <a16:creationId xmlns:a16="http://schemas.microsoft.com/office/drawing/2014/main" id="{D5B6A6B2-CD1A-FE54-BA13-2E6352776E35}"/>
              </a:ext>
            </a:extLst>
          </p:cNvPr>
          <p:cNvSpPr txBox="1">
            <a:spLocks noChangeArrowheads="1"/>
          </p:cNvSpPr>
          <p:nvPr/>
        </p:nvSpPr>
        <p:spPr bwMode="auto">
          <a:xfrm>
            <a:off x="7231206" y="2627184"/>
            <a:ext cx="4282745" cy="4030980"/>
          </a:xfrm>
          <a:prstGeom prst="rect">
            <a:avLst/>
          </a:prstGeom>
          <a:solidFill>
            <a:srgbClr val="FFFFFF"/>
          </a:solidFill>
          <a:ln w="9525">
            <a:solidFill>
              <a:schemeClr val="bg1"/>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400" kern="100" dirty="0">
                <a:effectLst/>
                <a:highlight>
                  <a:srgbClr val="D3D3D3"/>
                </a:highlight>
                <a:latin typeface="Calibri" panose="020F0502020204030204" pitchFamily="34" charset="0"/>
                <a:ea typeface="Calibri" panose="020F0502020204030204" pitchFamily="34" charset="0"/>
                <a:cs typeface="Arial" panose="020B0604020202020204" pitchFamily="34" charset="0"/>
              </a:rPr>
              <a:t>3 Top tips for good time management.</a:t>
            </a:r>
            <a:endParaRPr lang="en-GB" sz="1400" kern="100" dirty="0">
              <a:effectLst/>
              <a:latin typeface="Calibri" panose="020F0502020204030204" pitchFamily="34" charset="0"/>
              <a:ea typeface="Calibri" panose="020F0502020204030204" pitchFamily="34" charset="0"/>
              <a:cs typeface="Arial" panose="020B0604020202020204" pitchFamily="34" charset="0"/>
            </a:endParaRPr>
          </a:p>
          <a:p>
            <a:pPr marL="457200" indent="-228600">
              <a:lnSpc>
                <a:spcPct val="107000"/>
              </a:lnSpc>
              <a:spcAft>
                <a:spcPts val="800"/>
              </a:spcAft>
              <a:buFont typeface="+mj-lt"/>
              <a:buAutoNum type="arabicPeriod"/>
            </a:pPr>
            <a:r>
              <a:rPr lang="en-GB" sz="1300" kern="100" dirty="0">
                <a:effectLst/>
                <a:latin typeface="Calibri" panose="020F0502020204030204" pitchFamily="34" charset="0"/>
                <a:ea typeface="Calibri" panose="020F0502020204030204" pitchFamily="34" charset="0"/>
                <a:cs typeface="Arial" panose="020B0604020202020204" pitchFamily="34" charset="0"/>
              </a:rPr>
              <a:t>Put an end to your half-work. - Productivity can be destroyed by half-baked effort. The worst thing is, though, that you most likely aren't even aware of how frequently it ruins your ability to manage your time.</a:t>
            </a:r>
          </a:p>
          <a:p>
            <a:pPr marL="457200" indent="-228600">
              <a:lnSpc>
                <a:spcPct val="107000"/>
              </a:lnSpc>
              <a:spcAft>
                <a:spcPts val="800"/>
              </a:spcAft>
              <a:buFont typeface="+mj-lt"/>
              <a:buAutoNum type="arabicPeriod"/>
            </a:pPr>
            <a:r>
              <a:rPr lang="en-GB" sz="1300" kern="100" dirty="0">
                <a:effectLst/>
                <a:latin typeface="Calibri" panose="020F0502020204030204" pitchFamily="34" charset="0"/>
                <a:ea typeface="Calibri" panose="020F0502020204030204" pitchFamily="34" charset="0"/>
                <a:cs typeface="Arial" panose="020B0604020202020204" pitchFamily="34" charset="0"/>
              </a:rPr>
              <a:t>Keep track of the time you invest in each task. - Understanding where your time is truly spent is the first step toward improving time management. Starting to track the amount of time you spend on each activity and project can be helpful at this point.</a:t>
            </a:r>
          </a:p>
          <a:p>
            <a:pPr marL="457200" indent="-228600">
              <a:lnSpc>
                <a:spcPct val="107000"/>
              </a:lnSpc>
              <a:spcAft>
                <a:spcPts val="800"/>
              </a:spcAft>
              <a:buFont typeface="+mj-lt"/>
              <a:buAutoNum type="arabicPeriod"/>
            </a:pPr>
            <a:r>
              <a:rPr lang="en-GB" sz="1300" kern="100" dirty="0">
                <a:effectLst/>
                <a:latin typeface="Calibri" panose="020F0502020204030204" pitchFamily="34" charset="0"/>
                <a:ea typeface="Calibri" panose="020F0502020204030204" pitchFamily="34" charset="0"/>
                <a:cs typeface="Arial" panose="020B0604020202020204" pitchFamily="34" charset="0"/>
              </a:rPr>
              <a:t>Combine related tasks into groups - Returning to the ideas of flow and focus, effective time management depends on your ability to transition between tasks without significant pauses.</a:t>
            </a:r>
          </a:p>
        </p:txBody>
      </p:sp>
    </p:spTree>
    <p:extLst>
      <p:ext uri="{BB962C8B-B14F-4D97-AF65-F5344CB8AC3E}">
        <p14:creationId xmlns:p14="http://schemas.microsoft.com/office/powerpoint/2010/main" val="7429225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06DAD-5391-FA5A-5BD0-C9A522B0CE9E}"/>
              </a:ext>
            </a:extLst>
          </p:cNvPr>
          <p:cNvSpPr>
            <a:spLocks noGrp="1"/>
          </p:cNvSpPr>
          <p:nvPr>
            <p:ph type="title"/>
          </p:nvPr>
        </p:nvSpPr>
        <p:spPr/>
        <p:txBody>
          <a:bodyPr/>
          <a:lstStyle/>
          <a:p>
            <a:r>
              <a:rPr lang="en-GB" dirty="0"/>
              <a:t>Blog references</a:t>
            </a:r>
          </a:p>
        </p:txBody>
      </p:sp>
      <p:sp>
        <p:nvSpPr>
          <p:cNvPr id="3" name="Content Placeholder 2">
            <a:extLst>
              <a:ext uri="{FF2B5EF4-FFF2-40B4-BE49-F238E27FC236}">
                <a16:creationId xmlns:a16="http://schemas.microsoft.com/office/drawing/2014/main" id="{C7A99F73-D61B-95E1-1C8F-AECB10D5743B}"/>
              </a:ext>
            </a:extLst>
          </p:cNvPr>
          <p:cNvSpPr>
            <a:spLocks noGrp="1"/>
          </p:cNvSpPr>
          <p:nvPr>
            <p:ph idx="1"/>
          </p:nvPr>
        </p:nvSpPr>
        <p:spPr/>
        <p:txBody>
          <a:bodyPr/>
          <a:lstStyle/>
          <a:p>
            <a:pPr>
              <a:lnSpc>
                <a:spcPts val="1800"/>
              </a:lnSpc>
              <a:spcAft>
                <a:spcPts val="800"/>
              </a:spcAft>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Herrity</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J. (2021). </a:t>
            </a:r>
            <a:r>
              <a:rPr lang="en-GB" sz="18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20 Ways You Can Benefit From Time Management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[online] Indeed Career Guide. Available at: </a:t>
            </a:r>
            <a:r>
              <a:rPr lang="en-GB" sz="1800" u="sng" kern="0" dirty="0">
                <a:solidFill>
                  <a:srgbClr val="077F9A"/>
                </a:solidFill>
                <a:effectLst/>
                <a:latin typeface="Calibri" panose="020F0502020204030204" pitchFamily="34" charset="0"/>
                <a:ea typeface="Times New Roman" panose="02020603050405020304" pitchFamily="18" charset="0"/>
                <a:cs typeface="Calibri" panose="020F0502020204030204" pitchFamily="34" charset="0"/>
                <a:hlinkClick r:id="rId2"/>
              </a:rPr>
              <a:t>https://www.indeed.com/career-advice/career-development/benefits-of-time-management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ts val="1800"/>
              </a:lnSpc>
              <a:spcAft>
                <a:spcPts val="800"/>
              </a:spcAft>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Pettit, M. (2020). </a:t>
            </a:r>
            <a:r>
              <a:rPr lang="en-GB" sz="18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top 10 Benefits of time management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[online]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Lucemi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Consulting. Available at: </a:t>
            </a:r>
            <a:r>
              <a:rPr lang="en-GB" sz="1800" u="sng" kern="0" dirty="0">
                <a:solidFill>
                  <a:srgbClr val="077F9A"/>
                </a:solidFill>
                <a:effectLst/>
                <a:latin typeface="Calibri" panose="020F0502020204030204" pitchFamily="34" charset="0"/>
                <a:ea typeface="Times New Roman" panose="02020603050405020304" pitchFamily="18" charset="0"/>
                <a:cs typeface="Calibri" panose="020F0502020204030204" pitchFamily="34" charset="0"/>
                <a:hlinkClick r:id="rId3"/>
              </a:rPr>
              <a:t>https://lucemiconsulting.co.uk/benefits-of-time-management/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ts val="1800"/>
              </a:lnSpc>
              <a:spcAft>
                <a:spcPts val="800"/>
              </a:spcAft>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Dreamstime.com. (2010). </a:t>
            </a:r>
            <a:r>
              <a:rPr lang="en-GB" sz="18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Time management business diagram.</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[online] Available at: </a:t>
            </a:r>
            <a:r>
              <a:rPr lang="en-GB" sz="1800" u="sng" kern="0" dirty="0">
                <a:solidFill>
                  <a:srgbClr val="077F9A"/>
                </a:solidFill>
                <a:effectLst/>
                <a:latin typeface="Calibri" panose="020F0502020204030204" pitchFamily="34" charset="0"/>
                <a:ea typeface="Times New Roman" panose="02020603050405020304" pitchFamily="18" charset="0"/>
                <a:cs typeface="Calibri" panose="020F0502020204030204" pitchFamily="34" charset="0"/>
                <a:hlinkClick r:id="rId4"/>
              </a:rPr>
              <a:t>https://www.dreamstime.com/stock-photos-time-management-business-diagram-image13392943</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ts val="1800"/>
              </a:lnSpc>
              <a:spcAft>
                <a:spcPts val="800"/>
              </a:spcAft>
            </a:pPr>
            <a:r>
              <a:rPr lang="en-GB" sz="1800" u="sng" kern="100" dirty="0">
                <a:solidFill>
                  <a:srgbClr val="077F9A"/>
                </a:solidFill>
                <a:effectLst/>
                <a:latin typeface="Calibri" panose="020F0502020204030204" pitchFamily="34" charset="0"/>
                <a:ea typeface="Calibri" panose="020F0502020204030204" pitchFamily="34" charset="0"/>
                <a:cs typeface="Arial" panose="020B0604020202020204" pitchFamily="34" charset="0"/>
                <a:hlinkClick r:id="rId5"/>
              </a:rPr>
              <a:t>10 Time Management Tips To Manage Your Time Effectively (oberlo.com)</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77307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EEF1CA1-E54B-9438-2792-1E3E4FCDAC9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4967"/>
            <a:ext cx="5591175" cy="714375"/>
          </a:xfrm>
          <a:prstGeom prst="rect">
            <a:avLst/>
          </a:prstGeom>
          <a:noFill/>
        </p:spPr>
      </p:pic>
      <p:sp>
        <p:nvSpPr>
          <p:cNvPr id="6" name="Text Box 2">
            <a:extLst>
              <a:ext uri="{FF2B5EF4-FFF2-40B4-BE49-F238E27FC236}">
                <a16:creationId xmlns:a16="http://schemas.microsoft.com/office/drawing/2014/main" id="{1796842C-E2E2-2343-849B-60B2631DAA80}"/>
              </a:ext>
            </a:extLst>
          </p:cNvPr>
          <p:cNvSpPr txBox="1">
            <a:spLocks noChangeArrowheads="1"/>
          </p:cNvSpPr>
          <p:nvPr/>
        </p:nvSpPr>
        <p:spPr bwMode="auto">
          <a:xfrm>
            <a:off x="100447" y="759342"/>
            <a:ext cx="3582035" cy="527050"/>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spAutoFit/>
          </a:bodyPr>
          <a:lstStyle/>
          <a:p>
            <a:pPr marL="0" marR="0" lvl="0" indent="0" defTabSz="914400" eaLnBrk="1" fontAlgn="auto" latinLnBrk="0" hangingPunct="1">
              <a:lnSpc>
                <a:spcPct val="100000"/>
              </a:lnSpc>
              <a:spcBef>
                <a:spcPts val="200"/>
              </a:spcBef>
              <a:spcAft>
                <a:spcPts val="200"/>
              </a:spcAft>
              <a:buClrTx/>
              <a:buSzTx/>
              <a:buFontTx/>
              <a:buNone/>
              <a:tabLst/>
              <a:defRPr/>
            </a:pPr>
            <a:r>
              <a:rPr kumimoji="0" lang="en-GB" sz="1200" b="0" i="0" u="none" strike="noStrike" kern="900" cap="none" spc="0" normalizeH="0" baseline="0" noProof="0" dirty="0">
                <a:ln>
                  <a:noFill/>
                </a:ln>
                <a:solidFill>
                  <a:srgbClr val="033F4D"/>
                </a:solidFill>
                <a:effectLst/>
                <a:uLnTx/>
                <a:uFillTx/>
                <a:latin typeface="Arial" panose="020B0604020202020204" pitchFamily="34" charset="0"/>
                <a:ea typeface="SimSun" panose="02010600030101010101" pitchFamily="2" charset="-122"/>
                <a:cs typeface="Arial" panose="020B0604020202020204" pitchFamily="34" charset="0"/>
              </a:rPr>
              <a:t>What is it?</a:t>
            </a:r>
            <a:endParaRPr kumimoji="0" lang="en-GB" sz="1100" b="0" i="0" u="none" strike="noStrike" kern="900" cap="none" spc="0" normalizeH="0" baseline="0" noProof="0" dirty="0">
              <a:ln>
                <a:noFill/>
              </a:ln>
              <a:solidFill>
                <a:srgbClr val="033F4D"/>
              </a:solidFill>
              <a:effectLst/>
              <a:uLnTx/>
              <a:uFillTx/>
              <a:latin typeface="Calibri" panose="020F0502020204030204" pitchFamily="34" charset="0"/>
              <a:ea typeface="SimSun" panose="02010600030101010101" pitchFamily="2" charset="-122"/>
              <a:cs typeface="Arial" panose="020B0604020202020204" pitchFamily="34" charset="0"/>
            </a:endParaRPr>
          </a:p>
          <a:p>
            <a:pPr marL="0" marR="0" lvl="0" indent="0" defTabSz="914400" eaLnBrk="1" fontAlgn="auto" latinLnBrk="0" hangingPunct="1">
              <a:lnSpc>
                <a:spcPct val="100000"/>
              </a:lnSpc>
              <a:spcBef>
                <a:spcPts val="200"/>
              </a:spcBef>
              <a:spcAft>
                <a:spcPts val="200"/>
              </a:spcAft>
              <a:buClrTx/>
              <a:buSzTx/>
              <a:buFontTx/>
              <a:buNone/>
              <a:tabLst/>
              <a:defRPr/>
            </a:pPr>
            <a:r>
              <a:rPr kumimoji="0" lang="en-GB" sz="1200" b="0" i="0" u="none" strike="noStrike" kern="900" cap="none" spc="0" normalizeH="0" baseline="0" noProof="0" dirty="0">
                <a:ln>
                  <a:noFill/>
                </a:ln>
                <a:solidFill>
                  <a:srgbClr val="033F4D"/>
                </a:solidFill>
                <a:effectLst/>
                <a:uLnTx/>
                <a:uFillTx/>
                <a:latin typeface="Arial" panose="020B0604020202020204" pitchFamily="34" charset="0"/>
                <a:ea typeface="SimSun" panose="02010600030101010101" pitchFamily="2" charset="-122"/>
                <a:cs typeface="Arial" panose="020B0604020202020204" pitchFamily="34" charset="0"/>
              </a:rPr>
              <a:t>How can it be developed?</a:t>
            </a:r>
            <a:endParaRPr kumimoji="0" lang="en-GB" sz="1100" b="0" i="0" u="none" strike="noStrike" kern="900" cap="none" spc="0" normalizeH="0" baseline="0" noProof="0" dirty="0">
              <a:ln>
                <a:noFill/>
              </a:ln>
              <a:solidFill>
                <a:srgbClr val="033F4D"/>
              </a:solidFill>
              <a:effectLst/>
              <a:uLnTx/>
              <a:uFillTx/>
              <a:latin typeface="Calibri" panose="020F0502020204030204" pitchFamily="34" charset="0"/>
              <a:ea typeface="SimSun" panose="02010600030101010101" pitchFamily="2" charset="-122"/>
              <a:cs typeface="Arial" panose="020B0604020202020204" pitchFamily="34" charset="0"/>
            </a:endParaRPr>
          </a:p>
        </p:txBody>
      </p:sp>
      <p:sp>
        <p:nvSpPr>
          <p:cNvPr id="8" name="Text Box 2">
            <a:extLst>
              <a:ext uri="{FF2B5EF4-FFF2-40B4-BE49-F238E27FC236}">
                <a16:creationId xmlns:a16="http://schemas.microsoft.com/office/drawing/2014/main" id="{F33B3D57-DEB5-9B0E-C8D9-508264A416E6}"/>
              </a:ext>
            </a:extLst>
          </p:cNvPr>
          <p:cNvSpPr txBox="1">
            <a:spLocks noChangeArrowheads="1"/>
          </p:cNvSpPr>
          <p:nvPr/>
        </p:nvSpPr>
        <p:spPr bwMode="auto">
          <a:xfrm>
            <a:off x="0" y="1286392"/>
            <a:ext cx="4057650" cy="4981058"/>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noAutofit/>
          </a:bodyPr>
          <a:lstStyle/>
          <a:p>
            <a:pPr marL="0" marR="0" lvl="0" indent="0" algn="ctr" defTabSz="914400" eaLnBrk="1" fontAlgn="auto" latinLnBrk="0" hangingPunct="1">
              <a:lnSpc>
                <a:spcPct val="100000"/>
              </a:lnSpc>
              <a:spcBef>
                <a:spcPts val="200"/>
              </a:spcBef>
              <a:spcAft>
                <a:spcPts val="200"/>
              </a:spcAft>
              <a:buClrTx/>
              <a:buSzTx/>
              <a:buFontTx/>
              <a:buNone/>
              <a:tabLst/>
              <a:defRPr/>
            </a:pPr>
            <a:r>
              <a:rPr kumimoji="0" lang="en-GB" sz="1100" b="0" i="0" u="none" strike="noStrike" kern="900" cap="none" spc="0" normalizeH="0" baseline="0" noProof="0" dirty="0">
                <a:ln>
                  <a:noFill/>
                </a:ln>
                <a:solidFill>
                  <a:srgbClr val="033F4D"/>
                </a:solidFill>
                <a:effectLst/>
                <a:highlight>
                  <a:srgbClr val="D3D3D3"/>
                </a:highlight>
                <a:uLnTx/>
                <a:uFillTx/>
                <a:latin typeface="Arial" panose="020B0604020202020204" pitchFamily="34" charset="0"/>
                <a:ea typeface="SimSun" panose="02010600030101010101" pitchFamily="2" charset="-122"/>
                <a:cs typeface="Arial" panose="020B0604020202020204" pitchFamily="34" charset="0"/>
              </a:rPr>
              <a:t>Ways to improve critical thinking.</a:t>
            </a:r>
            <a:endParaRPr kumimoji="0" lang="en-GB" sz="1100" b="0" i="0" u="none" strike="noStrike" kern="900" cap="none" spc="0" normalizeH="0" baseline="0" noProof="0" dirty="0">
              <a:ln>
                <a:noFill/>
              </a:ln>
              <a:solidFill>
                <a:srgbClr val="033F4D"/>
              </a:solidFill>
              <a:effectLst/>
              <a:uLnTx/>
              <a:uFillTx/>
              <a:latin typeface="Calibri" panose="020F0502020204030204" pitchFamily="34" charset="0"/>
              <a:ea typeface="SimSun" panose="02010600030101010101" pitchFamily="2" charset="-122"/>
              <a:cs typeface="Arial" panose="020B0604020202020204" pitchFamily="34" charset="0"/>
            </a:endParaRPr>
          </a:p>
          <a:p>
            <a:pPr marL="457200" marR="0" lvl="0" indent="-228600" defTabSz="914400" eaLnBrk="1" fontAlgn="auto" latinLnBrk="0" hangingPunct="1">
              <a:lnSpc>
                <a:spcPct val="150000"/>
              </a:lnSpc>
              <a:spcBef>
                <a:spcPts val="200"/>
              </a:spcBef>
              <a:spcAft>
                <a:spcPts val="800"/>
              </a:spcAft>
              <a:buClrTx/>
              <a:buSzTx/>
              <a:buFontTx/>
              <a:buNone/>
              <a:tabLst/>
              <a:defRPr/>
            </a:pPr>
            <a:r>
              <a:rPr kumimoji="0" lang="en-GB" sz="1100" b="0" i="0" u="none" strike="noStrike" kern="900" cap="none" spc="0" normalizeH="0" baseline="0" noProof="0" dirty="0">
                <a:ln>
                  <a:noFill/>
                </a:ln>
                <a:solidFill>
                  <a:srgbClr val="033F4D"/>
                </a:solidFill>
                <a:effectLst/>
                <a:uLnTx/>
                <a:uFillTx/>
                <a:latin typeface="Arial" panose="020B0604020202020204" pitchFamily="34" charset="0"/>
                <a:ea typeface="SimSun" panose="02010600030101010101" pitchFamily="2" charset="-122"/>
                <a:cs typeface="Arial" panose="020B0604020202020204" pitchFamily="34" charset="0"/>
              </a:rPr>
              <a:t>Break into parts- Take a minute to review one key problem or question you want to investigate. Then break into sections. Taking an organised approach to solve the problem making the topic easier to handle.</a:t>
            </a:r>
            <a:endParaRPr kumimoji="0" lang="en-GB" sz="1100" b="0" i="0" u="none" strike="noStrike" kern="900" cap="none" spc="0" normalizeH="0" baseline="0" noProof="0" dirty="0">
              <a:ln>
                <a:noFill/>
              </a:ln>
              <a:solidFill>
                <a:srgbClr val="033F4D"/>
              </a:solidFill>
              <a:effectLst/>
              <a:uLnTx/>
              <a:uFillTx/>
              <a:latin typeface="Calibri" panose="020F0502020204030204" pitchFamily="34" charset="0"/>
              <a:ea typeface="SimSun" panose="02010600030101010101" pitchFamily="2" charset="-122"/>
              <a:cs typeface="Arial" panose="020B0604020202020204" pitchFamily="34" charset="0"/>
            </a:endParaRPr>
          </a:p>
          <a:p>
            <a:pPr marL="457200" marR="0" lvl="0" indent="-228600" defTabSz="914400" eaLnBrk="1" fontAlgn="auto" latinLnBrk="0" hangingPunct="1">
              <a:lnSpc>
                <a:spcPct val="150000"/>
              </a:lnSpc>
              <a:spcBef>
                <a:spcPts val="200"/>
              </a:spcBef>
              <a:spcAft>
                <a:spcPts val="800"/>
              </a:spcAft>
              <a:buClrTx/>
              <a:buSzTx/>
              <a:buFontTx/>
              <a:buNone/>
              <a:tabLst/>
              <a:defRPr/>
            </a:pPr>
            <a:r>
              <a:rPr kumimoji="0" lang="en-GB" sz="1100" b="0" i="0" u="none" strike="noStrike" kern="900" cap="none" spc="0" normalizeH="0" baseline="0" noProof="0" dirty="0">
                <a:ln>
                  <a:noFill/>
                </a:ln>
                <a:solidFill>
                  <a:srgbClr val="033F4D"/>
                </a:solidFill>
                <a:effectLst/>
                <a:uLnTx/>
                <a:uFillTx/>
                <a:latin typeface="Arial" panose="020B0604020202020204" pitchFamily="34" charset="0"/>
                <a:ea typeface="SimSun" panose="02010600030101010101" pitchFamily="2" charset="-122"/>
                <a:cs typeface="Arial" panose="020B0604020202020204" pitchFamily="34" charset="0"/>
              </a:rPr>
              <a:t>Information gathering – Investigate your own facts and information and consider the reliability of other people's sources of information if you want to think critically. Utilize accurate information. When reviewing the facts, keep an eye out for information that might serve to favour a certain decision.</a:t>
            </a:r>
            <a:endParaRPr lang="en-GB" sz="1100" kern="900" dirty="0">
              <a:solidFill>
                <a:srgbClr val="033F4D"/>
              </a:solidFill>
              <a:latin typeface="Calibri" panose="020F0502020204030204" pitchFamily="34" charset="0"/>
              <a:ea typeface="SimSun" panose="02010600030101010101" pitchFamily="2" charset="-122"/>
              <a:cs typeface="Arial" panose="020B0604020202020204" pitchFamily="34" charset="0"/>
            </a:endParaRPr>
          </a:p>
          <a:p>
            <a:pPr marL="457200" marR="0" lvl="0" indent="-228600" defTabSz="914400" eaLnBrk="1" fontAlgn="auto" latinLnBrk="0" hangingPunct="1">
              <a:lnSpc>
                <a:spcPct val="150000"/>
              </a:lnSpc>
              <a:spcBef>
                <a:spcPts val="200"/>
              </a:spcBef>
              <a:spcAft>
                <a:spcPts val="800"/>
              </a:spcAft>
              <a:buClrTx/>
              <a:buSzTx/>
              <a:buFontTx/>
              <a:buNone/>
              <a:tabLst/>
              <a:defRPr/>
            </a:pPr>
            <a:r>
              <a:rPr kumimoji="0" lang="en-GB" sz="1100" b="0" i="0" u="none" strike="noStrike" kern="900" cap="none" spc="0" normalizeH="0" baseline="0" noProof="0" dirty="0">
                <a:ln>
                  <a:noFill/>
                </a:ln>
                <a:solidFill>
                  <a:srgbClr val="033F4D"/>
                </a:solidFill>
                <a:effectLst/>
                <a:uLnTx/>
                <a:uFillTx/>
                <a:latin typeface="Arial" panose="020B0604020202020204" pitchFamily="34" charset="0"/>
                <a:ea typeface="SimSun" panose="02010600030101010101" pitchFamily="2" charset="-122"/>
                <a:cs typeface="Arial" panose="020B0604020202020204" pitchFamily="34" charset="0"/>
              </a:rPr>
              <a:t>Be empathetic – Being a critical thinker means being an understanding thinker. When you don’t agree with someone or try putting yourself in their shoes for one moment. Try and know what motivates them, what their background is and how well you know them and the conflict they face. Doing this you will grow an insight into their realisation which will finally help you express your viewpoint more adequately.</a:t>
            </a:r>
            <a:endParaRPr kumimoji="0" lang="en-GB" sz="1100" b="0" i="0" u="none" strike="noStrike" kern="900" cap="none" spc="0" normalizeH="0" baseline="0" noProof="0" dirty="0">
              <a:ln>
                <a:noFill/>
              </a:ln>
              <a:solidFill>
                <a:srgbClr val="033F4D"/>
              </a:solidFill>
              <a:effectLst/>
              <a:uLnTx/>
              <a:uFillTx/>
              <a:latin typeface="Calibri" panose="020F0502020204030204" pitchFamily="34" charset="0"/>
              <a:ea typeface="SimSun" panose="02010600030101010101" pitchFamily="2" charset="-122"/>
              <a:cs typeface="Arial" panose="020B0604020202020204" pitchFamily="34" charset="0"/>
            </a:endParaRPr>
          </a:p>
          <a:p>
            <a:pPr marL="0" marR="0" lvl="0" indent="0" defTabSz="914400" eaLnBrk="1" fontAlgn="auto" latinLnBrk="0" hangingPunct="1">
              <a:lnSpc>
                <a:spcPct val="100000"/>
              </a:lnSpc>
              <a:spcBef>
                <a:spcPts val="200"/>
              </a:spcBef>
              <a:spcAft>
                <a:spcPts val="200"/>
              </a:spcAft>
              <a:buClrTx/>
              <a:buSzTx/>
              <a:buFontTx/>
              <a:buNone/>
              <a:tabLst/>
              <a:defRPr/>
            </a:pPr>
            <a:r>
              <a:rPr kumimoji="0" lang="en-GB" sz="1100" b="0" i="0" u="none" strike="noStrike" kern="900" cap="none" spc="0" normalizeH="0" baseline="0" noProof="0" dirty="0">
                <a:ln>
                  <a:noFill/>
                </a:ln>
                <a:solidFill>
                  <a:srgbClr val="033F4D"/>
                </a:solidFill>
                <a:effectLst/>
                <a:uLnTx/>
                <a:uFillTx/>
                <a:latin typeface="Calibri" panose="020F0502020204030204" pitchFamily="34" charset="0"/>
                <a:ea typeface="SimSun" panose="02010600030101010101" pitchFamily="2" charset="-122"/>
                <a:cs typeface="Arial" panose="020B0604020202020204" pitchFamily="34" charset="0"/>
              </a:rPr>
              <a:t> </a:t>
            </a:r>
          </a:p>
        </p:txBody>
      </p:sp>
      <p:sp>
        <p:nvSpPr>
          <p:cNvPr id="9" name="Text Box 2">
            <a:extLst>
              <a:ext uri="{FF2B5EF4-FFF2-40B4-BE49-F238E27FC236}">
                <a16:creationId xmlns:a16="http://schemas.microsoft.com/office/drawing/2014/main" id="{07CC0BA3-5982-22A6-94C1-722F0C555D0E}"/>
              </a:ext>
            </a:extLst>
          </p:cNvPr>
          <p:cNvSpPr txBox="1">
            <a:spLocks noChangeArrowheads="1"/>
          </p:cNvSpPr>
          <p:nvPr/>
        </p:nvSpPr>
        <p:spPr bwMode="auto">
          <a:xfrm>
            <a:off x="4039235" y="849829"/>
            <a:ext cx="3582035" cy="466725"/>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spAutoFit/>
          </a:bodyPr>
          <a:lstStyle/>
          <a:p>
            <a:pPr>
              <a:spcBef>
                <a:spcPts val="200"/>
              </a:spcBef>
              <a:spcAft>
                <a:spcPts val="200"/>
              </a:spcAft>
            </a:pPr>
            <a:r>
              <a:rPr lang="en-GB" sz="2000" b="1" kern="900" spc="50" dirty="0">
                <a:ln w="9525" cap="flat" cmpd="sng" algn="ctr">
                  <a:solidFill>
                    <a:srgbClr val="000000"/>
                  </a:solidFill>
                  <a:prstDash val="solid"/>
                  <a:round/>
                </a:ln>
                <a:solidFill>
                  <a:srgbClr val="FEFEFE"/>
                </a:solidFill>
                <a:effectLst>
                  <a:glow rad="38100">
                    <a:schemeClr val="accent1">
                      <a:alpha val="40000"/>
                    </a:schemeClr>
                  </a:glow>
                </a:effectLst>
                <a:latin typeface="Arial" panose="020B0604020202020204" pitchFamily="34" charset="0"/>
                <a:ea typeface="SimSun" panose="02010600030101010101" pitchFamily="2" charset="-122"/>
                <a:cs typeface="Arial" panose="020B0604020202020204" pitchFamily="34" charset="0"/>
              </a:rPr>
              <a:t>What is critical thinking?</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p:txBody>
      </p:sp>
      <p:sp>
        <p:nvSpPr>
          <p:cNvPr id="10" name="Text Box 2">
            <a:extLst>
              <a:ext uri="{FF2B5EF4-FFF2-40B4-BE49-F238E27FC236}">
                <a16:creationId xmlns:a16="http://schemas.microsoft.com/office/drawing/2014/main" id="{07034476-33C5-875F-B851-AA0A131B3347}"/>
              </a:ext>
            </a:extLst>
          </p:cNvPr>
          <p:cNvSpPr txBox="1">
            <a:spLocks noChangeArrowheads="1"/>
          </p:cNvSpPr>
          <p:nvPr/>
        </p:nvSpPr>
        <p:spPr bwMode="auto">
          <a:xfrm>
            <a:off x="4057650" y="1346717"/>
            <a:ext cx="3563620" cy="1428750"/>
          </a:xfrm>
          <a:prstGeom prst="rect">
            <a:avLst/>
          </a:prstGeom>
          <a:solidFill>
            <a:schemeClr val="accent2">
              <a:lumMod val="20000"/>
              <a:lumOff val="80000"/>
            </a:schemeClr>
          </a:solidFill>
          <a:ln w="9525">
            <a:solidFill>
              <a:schemeClr val="tx1"/>
            </a:solidFill>
            <a:miter lim="800000"/>
            <a:headEnd/>
            <a:tailEnd/>
          </a:ln>
        </p:spPr>
        <p:txBody>
          <a:bodyPr rot="0" vert="horz" wrap="square" lIns="91440" tIns="45720" rIns="91440" bIns="45720" anchor="t" anchorCtr="0">
            <a:spAutoFit/>
          </a:bodyPr>
          <a:lstStyle/>
          <a:p>
            <a:pPr>
              <a:spcBef>
                <a:spcPts val="200"/>
              </a:spcBef>
              <a:spcAft>
                <a:spcPts val="200"/>
              </a:spcAft>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“Critical thinking is the art of making clear, reasoned judgements based on interpreting, understanding, applying and synthesising evidence gathered from observation, reading and experimentation.” </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a:spcBef>
                <a:spcPts val="200"/>
              </a:spcBef>
              <a:spcAft>
                <a:spcPts val="200"/>
              </a:spcAft>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 </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a:spcBef>
                <a:spcPts val="200"/>
              </a:spcBef>
              <a:spcAft>
                <a:spcPts val="200"/>
              </a:spcAft>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Burns, T., &amp; Sinfield, S. (2016) </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p:txBody>
      </p:sp>
      <p:pic>
        <p:nvPicPr>
          <p:cNvPr id="11" name="Picture 10" descr="A diagram of a critical thinking skills&#10;&#10;Description automatically generated">
            <a:extLst>
              <a:ext uri="{FF2B5EF4-FFF2-40B4-BE49-F238E27FC236}">
                <a16:creationId xmlns:a16="http://schemas.microsoft.com/office/drawing/2014/main" id="{081198CC-0DF3-EDF5-31CE-7F66D2176044}"/>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24324" y="2939533"/>
            <a:ext cx="2571749" cy="2571749"/>
          </a:xfrm>
          <a:prstGeom prst="rect">
            <a:avLst/>
          </a:prstGeom>
          <a:noFill/>
          <a:ln>
            <a:noFill/>
          </a:ln>
        </p:spPr>
      </p:pic>
      <p:sp>
        <p:nvSpPr>
          <p:cNvPr id="12" name="Text Box 2">
            <a:extLst>
              <a:ext uri="{FF2B5EF4-FFF2-40B4-BE49-F238E27FC236}">
                <a16:creationId xmlns:a16="http://schemas.microsoft.com/office/drawing/2014/main" id="{F3FB39D5-61D8-AF2C-F8FF-C6064EC81630}"/>
              </a:ext>
            </a:extLst>
          </p:cNvPr>
          <p:cNvSpPr txBox="1">
            <a:spLocks noChangeArrowheads="1"/>
          </p:cNvSpPr>
          <p:nvPr/>
        </p:nvSpPr>
        <p:spPr bwMode="auto">
          <a:xfrm>
            <a:off x="4124324" y="5675348"/>
            <a:ext cx="2468880" cy="311785"/>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spAutoFit/>
          </a:bodyPr>
          <a:lstStyle/>
          <a:p>
            <a:pPr>
              <a:spcBef>
                <a:spcPts val="200"/>
              </a:spcBef>
              <a:spcAft>
                <a:spcPts val="200"/>
              </a:spcAft>
            </a:pPr>
            <a:r>
              <a:rPr lang="en-GB" sz="1100" kern="900">
                <a:solidFill>
                  <a:srgbClr val="033F4D"/>
                </a:solidFill>
                <a:effectLst/>
                <a:latin typeface="Arial" panose="020B0604020202020204" pitchFamily="34" charset="0"/>
                <a:ea typeface="SimSun" panose="02010600030101010101" pitchFamily="2" charset="-122"/>
                <a:cs typeface="Arial" panose="020B0604020202020204" pitchFamily="34" charset="0"/>
              </a:rPr>
              <a:t>(Indeed, Jennifer Herrity 2023)</a:t>
            </a:r>
            <a:endParaRPr lang="en-GB" sz="1100" kern="90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p:txBody>
      </p:sp>
      <p:pic>
        <p:nvPicPr>
          <p:cNvPr id="13" name="Picture 12" descr="Importance of Critical Thinking – Track2Training">
            <a:extLst>
              <a:ext uri="{FF2B5EF4-FFF2-40B4-BE49-F238E27FC236}">
                <a16:creationId xmlns:a16="http://schemas.microsoft.com/office/drawing/2014/main" id="{3812A26D-49A9-645E-04D3-508E09E3DDA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721716" y="28456"/>
            <a:ext cx="3193933" cy="2246945"/>
          </a:xfrm>
          <a:prstGeom prst="rect">
            <a:avLst/>
          </a:prstGeom>
          <a:noFill/>
          <a:ln>
            <a:noFill/>
          </a:ln>
        </p:spPr>
      </p:pic>
      <p:sp>
        <p:nvSpPr>
          <p:cNvPr id="14" name="Text Box 2">
            <a:extLst>
              <a:ext uri="{FF2B5EF4-FFF2-40B4-BE49-F238E27FC236}">
                <a16:creationId xmlns:a16="http://schemas.microsoft.com/office/drawing/2014/main" id="{C5EF0200-4D83-8520-87FE-D5ACF9D2D3D1}"/>
              </a:ext>
            </a:extLst>
          </p:cNvPr>
          <p:cNvSpPr txBox="1">
            <a:spLocks noChangeArrowheads="1"/>
          </p:cNvSpPr>
          <p:nvPr/>
        </p:nvSpPr>
        <p:spPr bwMode="auto">
          <a:xfrm>
            <a:off x="7797165" y="2379980"/>
            <a:ext cx="1341120" cy="326390"/>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spAutoFit/>
          </a:bodyPr>
          <a:lstStyle/>
          <a:p>
            <a:pPr>
              <a:spcBef>
                <a:spcPts val="200"/>
              </a:spcBef>
              <a:spcAft>
                <a:spcPts val="200"/>
              </a:spcAft>
            </a:pPr>
            <a:r>
              <a:rPr lang="en-GB" sz="1200" kern="900">
                <a:solidFill>
                  <a:srgbClr val="000000"/>
                </a:solidFill>
                <a:effectLst/>
                <a:latin typeface="Arial" panose="020B0604020202020204" pitchFamily="34" charset="0"/>
                <a:ea typeface="SimSun" panose="02010600030101010101" pitchFamily="2" charset="-122"/>
                <a:cs typeface="Arial" panose="020B0604020202020204" pitchFamily="34" charset="0"/>
              </a:rPr>
              <a:t>(Yuffie (2012). </a:t>
            </a:r>
            <a:endParaRPr lang="en-GB" sz="1100" kern="90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p:txBody>
      </p:sp>
      <p:sp>
        <p:nvSpPr>
          <p:cNvPr id="15" name="Text Box 2">
            <a:extLst>
              <a:ext uri="{FF2B5EF4-FFF2-40B4-BE49-F238E27FC236}">
                <a16:creationId xmlns:a16="http://schemas.microsoft.com/office/drawing/2014/main" id="{401D5E87-D89A-CC4D-AF6B-4EF5E2D5CED1}"/>
              </a:ext>
            </a:extLst>
          </p:cNvPr>
          <p:cNvSpPr txBox="1">
            <a:spLocks noChangeArrowheads="1"/>
          </p:cNvSpPr>
          <p:nvPr/>
        </p:nvSpPr>
        <p:spPr bwMode="auto">
          <a:xfrm>
            <a:off x="6696073" y="2941638"/>
            <a:ext cx="4328160" cy="419100"/>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noAutofit/>
          </a:bodyPr>
          <a:lstStyle/>
          <a:p>
            <a:pPr marL="457200" indent="-228600">
              <a:spcBef>
                <a:spcPts val="200"/>
              </a:spcBef>
              <a:spcAft>
                <a:spcPts val="200"/>
              </a:spcAft>
            </a:pPr>
            <a:r>
              <a:rPr lang="en-GB" sz="1600" b="1" kern="900" spc="50">
                <a:ln w="9525" cap="flat" cmpd="sng" algn="ctr">
                  <a:solidFill>
                    <a:srgbClr val="000000"/>
                  </a:solidFill>
                  <a:prstDash val="solid"/>
                  <a:round/>
                </a:ln>
                <a:noFill/>
                <a:effectLst>
                  <a:glow rad="38100">
                    <a:schemeClr val="accent1">
                      <a:alpha val="40000"/>
                    </a:schemeClr>
                  </a:glow>
                </a:effectLst>
                <a:latin typeface="Arial" panose="020B0604020202020204" pitchFamily="34" charset="0"/>
                <a:ea typeface="SimSun" panose="02010600030101010101" pitchFamily="2" charset="-122"/>
                <a:cs typeface="Arial" panose="020B0604020202020204" pitchFamily="34" charset="0"/>
              </a:rPr>
              <a:t>Ways to develop critical thinking.</a:t>
            </a:r>
            <a:endParaRPr lang="en-GB" sz="1100" kern="90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a:spcBef>
                <a:spcPts val="200"/>
              </a:spcBef>
              <a:spcAft>
                <a:spcPts val="200"/>
              </a:spcAft>
            </a:pPr>
            <a:r>
              <a:rPr lang="en-GB" sz="1100" kern="900">
                <a:solidFill>
                  <a:srgbClr val="033F4D"/>
                </a:solidFill>
                <a:effectLst/>
                <a:latin typeface="Calibri" panose="020F0502020204030204" pitchFamily="34" charset="0"/>
                <a:ea typeface="SimSun" panose="02010600030101010101" pitchFamily="2" charset="-122"/>
                <a:cs typeface="Arial" panose="020B0604020202020204" pitchFamily="34" charset="0"/>
              </a:rPr>
              <a:t> </a:t>
            </a:r>
          </a:p>
        </p:txBody>
      </p:sp>
      <p:sp>
        <p:nvSpPr>
          <p:cNvPr id="16" name="Text Box 2">
            <a:extLst>
              <a:ext uri="{FF2B5EF4-FFF2-40B4-BE49-F238E27FC236}">
                <a16:creationId xmlns:a16="http://schemas.microsoft.com/office/drawing/2014/main" id="{9127AEFF-3342-76F2-169A-7681F70CF870}"/>
              </a:ext>
            </a:extLst>
          </p:cNvPr>
          <p:cNvSpPr txBox="1">
            <a:spLocks noChangeArrowheads="1"/>
          </p:cNvSpPr>
          <p:nvPr/>
        </p:nvSpPr>
        <p:spPr bwMode="auto">
          <a:xfrm>
            <a:off x="6696073" y="3260348"/>
            <a:ext cx="2369820" cy="2522220"/>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noAutofit/>
          </a:bodyPr>
          <a:lstStyle/>
          <a:p>
            <a:pPr marL="457200" indent="-228600">
              <a:lnSpc>
                <a:spcPct val="107000"/>
              </a:lnSpc>
              <a:spcBef>
                <a:spcPts val="200"/>
              </a:spcBef>
              <a:spcAft>
                <a:spcPts val="800"/>
              </a:spcAft>
              <a:buFont typeface="Arial" panose="020B0604020202020204" pitchFamily="34" charset="0"/>
              <a:buChar char="•"/>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Ask numerous questions. </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marL="457200" indent="-228600">
              <a:lnSpc>
                <a:spcPct val="107000"/>
              </a:lnSpc>
              <a:spcBef>
                <a:spcPts val="200"/>
              </a:spcBef>
              <a:spcAft>
                <a:spcPts val="800"/>
              </a:spcAft>
              <a:buFont typeface="Arial" panose="020B0604020202020204" pitchFamily="34" charset="0"/>
              <a:buChar char="•"/>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Make sure you take your time to value your decision making.</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marL="457200" indent="-228600">
              <a:lnSpc>
                <a:spcPct val="107000"/>
              </a:lnSpc>
              <a:spcBef>
                <a:spcPts val="200"/>
              </a:spcBef>
              <a:spcAft>
                <a:spcPts val="800"/>
              </a:spcAft>
              <a:buFont typeface="Arial" panose="020B0604020202020204" pitchFamily="34" charset="0"/>
              <a:buChar char="•"/>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Listen actively. </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marL="457200" indent="-228600">
              <a:lnSpc>
                <a:spcPct val="107000"/>
              </a:lnSpc>
              <a:spcBef>
                <a:spcPts val="200"/>
              </a:spcBef>
              <a:spcAft>
                <a:spcPts val="800"/>
              </a:spcAft>
              <a:buFont typeface="Arial" panose="020B0604020202020204" pitchFamily="34" charset="0"/>
              <a:buChar char="•"/>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Analyse the information.</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marL="457200" indent="-228600">
              <a:lnSpc>
                <a:spcPct val="107000"/>
              </a:lnSpc>
              <a:spcBef>
                <a:spcPts val="200"/>
              </a:spcBef>
              <a:spcAft>
                <a:spcPts val="800"/>
              </a:spcAft>
              <a:buFont typeface="Arial" panose="020B0604020202020204" pitchFamily="34" charset="0"/>
              <a:buChar char="•"/>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Gather information.</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marL="457200" indent="-228600">
              <a:lnSpc>
                <a:spcPct val="107000"/>
              </a:lnSpc>
              <a:spcBef>
                <a:spcPts val="200"/>
              </a:spcBef>
              <a:spcAft>
                <a:spcPts val="800"/>
              </a:spcAft>
              <a:buFont typeface="Arial" panose="020B0604020202020204" pitchFamily="34" charset="0"/>
              <a:buChar char="•"/>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Effective communication</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a:spcBef>
                <a:spcPts val="200"/>
              </a:spcBef>
              <a:spcAft>
                <a:spcPts val="200"/>
              </a:spcAft>
            </a:pPr>
            <a:r>
              <a:rPr lang="en-GB" sz="1200" kern="900" dirty="0">
                <a:solidFill>
                  <a:srgbClr val="033F4D"/>
                </a:solidFill>
                <a:effectLst/>
                <a:latin typeface="Arial" panose="020B0604020202020204" pitchFamily="34" charset="0"/>
                <a:ea typeface="SimSun" panose="02010600030101010101" pitchFamily="2" charset="-122"/>
                <a:cs typeface="Arial" panose="020B0604020202020204" pitchFamily="34" charset="0"/>
              </a:rPr>
              <a:t>(</a:t>
            </a:r>
            <a:r>
              <a:rPr lang="en-GB" sz="1200" kern="900" dirty="0">
                <a:solidFill>
                  <a:srgbClr val="000000"/>
                </a:solidFill>
                <a:effectLst/>
                <a:latin typeface="Arial" panose="020B0604020202020204" pitchFamily="34" charset="0"/>
                <a:ea typeface="SimSun" panose="02010600030101010101" pitchFamily="2" charset="-122"/>
                <a:cs typeface="Arial" panose="020B0604020202020204" pitchFamily="34" charset="0"/>
              </a:rPr>
              <a:t>David, V. (2019). </a:t>
            </a:r>
            <a:endParaRPr lang="en-GB" sz="1100" kern="900" dirty="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p:txBody>
      </p:sp>
      <p:pic>
        <p:nvPicPr>
          <p:cNvPr id="17" name="Picture 16" descr="Critical Thinking | Skills Hub">
            <a:extLst>
              <a:ext uri="{FF2B5EF4-FFF2-40B4-BE49-F238E27FC236}">
                <a16:creationId xmlns:a16="http://schemas.microsoft.com/office/drawing/2014/main" id="{A4D4D9CB-55FA-8B4A-3FB2-20E043102F62}"/>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829799" y="3269333"/>
            <a:ext cx="2171700" cy="2717800"/>
          </a:xfrm>
          <a:prstGeom prst="rect">
            <a:avLst/>
          </a:prstGeom>
          <a:noFill/>
          <a:ln>
            <a:noFill/>
          </a:ln>
        </p:spPr>
      </p:pic>
      <p:sp>
        <p:nvSpPr>
          <p:cNvPr id="18" name="Text Box 2">
            <a:extLst>
              <a:ext uri="{FF2B5EF4-FFF2-40B4-BE49-F238E27FC236}">
                <a16:creationId xmlns:a16="http://schemas.microsoft.com/office/drawing/2014/main" id="{A0C1A44A-8E75-1767-78CD-05F542FAA2D8}"/>
              </a:ext>
            </a:extLst>
          </p:cNvPr>
          <p:cNvSpPr txBox="1">
            <a:spLocks noChangeArrowheads="1"/>
          </p:cNvSpPr>
          <p:nvPr/>
        </p:nvSpPr>
        <p:spPr bwMode="auto">
          <a:xfrm>
            <a:off x="9785984" y="6094412"/>
            <a:ext cx="2259330" cy="346075"/>
          </a:xfrm>
          <a:prstGeom prst="rect">
            <a:avLst/>
          </a:prstGeom>
          <a:solidFill>
            <a:schemeClr val="accent2">
              <a:lumMod val="20000"/>
              <a:lumOff val="80000"/>
            </a:schemeClr>
          </a:solidFill>
          <a:ln w="9525">
            <a:noFill/>
            <a:miter lim="800000"/>
            <a:headEnd/>
            <a:tailEnd/>
          </a:ln>
        </p:spPr>
        <p:txBody>
          <a:bodyPr rot="0" vert="horz" wrap="square" lIns="91440" tIns="45720" rIns="91440" bIns="45720" anchor="t" anchorCtr="0">
            <a:noAutofit/>
          </a:bodyPr>
          <a:lstStyle/>
          <a:p>
            <a:pPr algn="ctr">
              <a:spcBef>
                <a:spcPts val="200"/>
              </a:spcBef>
              <a:spcAft>
                <a:spcPts val="200"/>
              </a:spcAft>
            </a:pPr>
            <a:r>
              <a:rPr lang="en-GB" sz="1200" kern="900">
                <a:solidFill>
                  <a:srgbClr val="033F4D"/>
                </a:solidFill>
                <a:effectLst/>
                <a:latin typeface="Arial" panose="020B0604020202020204" pitchFamily="34" charset="0"/>
                <a:ea typeface="SimSun" panose="02010600030101010101" pitchFamily="2" charset="-122"/>
                <a:cs typeface="Arial" panose="020B0604020202020204" pitchFamily="34" charset="0"/>
              </a:rPr>
              <a:t>(Bloom’s taxonomy)</a:t>
            </a:r>
            <a:endParaRPr lang="en-GB" sz="1100" kern="900">
              <a:solidFill>
                <a:srgbClr val="033F4D"/>
              </a:solidFill>
              <a:effectLst/>
              <a:latin typeface="Calibri" panose="020F0502020204030204" pitchFamily="34" charset="0"/>
              <a:ea typeface="SimSun" panose="02010600030101010101" pitchFamily="2" charset="-122"/>
              <a:cs typeface="Arial" panose="020B0604020202020204" pitchFamily="34" charset="0"/>
            </a:endParaRPr>
          </a:p>
          <a:p>
            <a:pPr>
              <a:spcBef>
                <a:spcPts val="200"/>
              </a:spcBef>
              <a:spcAft>
                <a:spcPts val="200"/>
              </a:spcAft>
            </a:pPr>
            <a:r>
              <a:rPr lang="en-GB" sz="1100" kern="900">
                <a:solidFill>
                  <a:srgbClr val="033F4D"/>
                </a:solidFill>
                <a:effectLst/>
                <a:latin typeface="Calibri" panose="020F0502020204030204" pitchFamily="34" charset="0"/>
                <a:ea typeface="SimSun" panose="02010600030101010101" pitchFamily="2" charset="-122"/>
                <a:cs typeface="Arial" panose="020B0604020202020204" pitchFamily="34" charset="0"/>
              </a:rPr>
              <a:t> </a:t>
            </a:r>
          </a:p>
        </p:txBody>
      </p:sp>
    </p:spTree>
    <p:extLst>
      <p:ext uri="{BB962C8B-B14F-4D97-AF65-F5344CB8AC3E}">
        <p14:creationId xmlns:p14="http://schemas.microsoft.com/office/powerpoint/2010/main" val="2797081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F6CBA-4265-DEE0-74CA-4F21BD6699AC}"/>
              </a:ext>
            </a:extLst>
          </p:cNvPr>
          <p:cNvSpPr>
            <a:spLocks noGrp="1"/>
          </p:cNvSpPr>
          <p:nvPr>
            <p:ph type="title"/>
          </p:nvPr>
        </p:nvSpPr>
        <p:spPr/>
        <p:txBody>
          <a:bodyPr/>
          <a:lstStyle/>
          <a:p>
            <a:r>
              <a:rPr lang="en-GB" dirty="0"/>
              <a:t>Poster references </a:t>
            </a:r>
          </a:p>
        </p:txBody>
      </p:sp>
      <p:sp>
        <p:nvSpPr>
          <p:cNvPr id="3" name="Content Placeholder 2">
            <a:extLst>
              <a:ext uri="{FF2B5EF4-FFF2-40B4-BE49-F238E27FC236}">
                <a16:creationId xmlns:a16="http://schemas.microsoft.com/office/drawing/2014/main" id="{25C1B9AB-ADE8-C5A4-B1BE-85F88FAED4B8}"/>
              </a:ext>
            </a:extLst>
          </p:cNvPr>
          <p:cNvSpPr>
            <a:spLocks noGrp="1"/>
          </p:cNvSpPr>
          <p:nvPr>
            <p:ph idx="1"/>
          </p:nvPr>
        </p:nvSpPr>
        <p:spPr/>
        <p:txBody>
          <a:bodyPr>
            <a:normAutofit fontScale="85000" lnSpcReduction="20000"/>
          </a:bodyPr>
          <a:lstStyle/>
          <a:p>
            <a:pPr fontAlgn="base">
              <a:spcBef>
                <a:spcPts val="200"/>
              </a:spcBef>
              <a:spcAft>
                <a:spcPts val="200"/>
              </a:spcAft>
            </a:pPr>
            <a:r>
              <a:rPr lang="en-GB" sz="1800" kern="0" dirty="0">
                <a:solidFill>
                  <a:srgbClr val="000000"/>
                </a:solidFill>
                <a:effectLst/>
                <a:latin typeface="Arial" panose="020B0604020202020204" pitchFamily="34" charset="0"/>
                <a:ea typeface="Times New Roman" panose="02020603050405020304" pitchFamily="18" charset="0"/>
              </a:rPr>
              <a:t>Pinterest. (n.d.). </a:t>
            </a:r>
            <a:r>
              <a:rPr lang="en-GB" sz="1800" i="1" kern="0" dirty="0">
                <a:solidFill>
                  <a:srgbClr val="000000"/>
                </a:solidFill>
                <a:effectLst/>
                <a:latin typeface="Arial" panose="020B0604020202020204" pitchFamily="34" charset="0"/>
                <a:ea typeface="Times New Roman" panose="02020603050405020304" pitchFamily="18" charset="0"/>
              </a:rPr>
              <a:t>5 Critical Thinking Skills to Use at Work (And How to Improve Them) | Indeed.com | Critical thinking, Critical thinking skills, Critical thinking activities</a:t>
            </a:r>
            <a:r>
              <a:rPr lang="en-GB" sz="1800" kern="0" dirty="0">
                <a:solidFill>
                  <a:srgbClr val="000000"/>
                </a:solidFill>
                <a:effectLst/>
                <a:latin typeface="Arial" panose="020B0604020202020204" pitchFamily="34" charset="0"/>
                <a:ea typeface="Times New Roman" panose="02020603050405020304" pitchFamily="18" charset="0"/>
              </a:rPr>
              <a:t>. [online] Available at: </a:t>
            </a:r>
            <a:r>
              <a:rPr lang="en-GB" sz="1800" u="sng" kern="0" dirty="0">
                <a:solidFill>
                  <a:srgbClr val="0563C1"/>
                </a:solidFill>
                <a:effectLst/>
                <a:latin typeface="Arial" panose="020B0604020202020204" pitchFamily="34" charset="0"/>
                <a:ea typeface="Times New Roman" panose="02020603050405020304" pitchFamily="18" charset="0"/>
                <a:hlinkClick r:id="rId2"/>
              </a:rPr>
              <a:t>https://www.pinterest.com/pin/328833210300291892/</a:t>
            </a:r>
            <a:r>
              <a:rPr lang="en-GB" sz="1800" kern="0" dirty="0">
                <a:solidFill>
                  <a:srgbClr val="000000"/>
                </a:solidFill>
                <a:effectLst/>
                <a:latin typeface="Arial" panose="020B0604020202020204" pitchFamily="34" charset="0"/>
                <a:ea typeface="Times New Roman" panose="02020603050405020304" pitchFamily="18" charset="0"/>
              </a:rPr>
              <a:t> [Accessed 8 Oct. 2023].</a:t>
            </a:r>
            <a:r>
              <a:rPr lang="en-US" sz="1800" kern="0" dirty="0">
                <a:solidFill>
                  <a:srgbClr val="000000"/>
                </a:solidFill>
                <a:effectLst/>
                <a:latin typeface="Arial" panose="020B0604020202020204" pitchFamily="34" charset="0"/>
                <a:ea typeface="SimSun" panose="02010600030101010101" pitchFamily="2" charset="-122"/>
              </a:rPr>
              <a:t> </a:t>
            </a:r>
            <a:endParaRPr lang="en-GB" sz="1800" kern="0" dirty="0">
              <a:solidFill>
                <a:srgbClr val="033F4D"/>
              </a:solidFill>
              <a:effectLst/>
              <a:latin typeface="Times New Roman" panose="02020603050405020304" pitchFamily="18" charset="0"/>
              <a:ea typeface="Times New Roman" panose="02020603050405020304" pitchFamily="18" charset="0"/>
            </a:endParaRPr>
          </a:p>
          <a:p>
            <a:pPr fontAlgn="base">
              <a:spcBef>
                <a:spcPts val="200"/>
              </a:spcBef>
              <a:spcAft>
                <a:spcPts val="200"/>
              </a:spcAft>
            </a:pPr>
            <a:r>
              <a:rPr lang="en-US" sz="1800" kern="0" dirty="0">
                <a:solidFill>
                  <a:srgbClr val="000000"/>
                </a:solidFill>
                <a:effectLst/>
                <a:latin typeface="Arial" panose="020B0604020202020204" pitchFamily="34" charset="0"/>
                <a:ea typeface="SimSun" panose="02010600030101010101" pitchFamily="2" charset="-122"/>
              </a:rPr>
              <a:t> </a:t>
            </a:r>
            <a:endParaRPr lang="en-GB" sz="1800" kern="0" dirty="0">
              <a:solidFill>
                <a:srgbClr val="033F4D"/>
              </a:solidFill>
              <a:effectLst/>
              <a:latin typeface="Times New Roman" panose="02020603050405020304" pitchFamily="18" charset="0"/>
              <a:ea typeface="Times New Roman" panose="02020603050405020304" pitchFamily="18" charset="0"/>
            </a:endParaRPr>
          </a:p>
          <a:p>
            <a:pPr fontAlgn="base">
              <a:spcBef>
                <a:spcPts val="200"/>
              </a:spcBef>
              <a:spcAft>
                <a:spcPts val="200"/>
              </a:spcAft>
            </a:pPr>
            <a:r>
              <a:rPr lang="en-GB" sz="1800" kern="0" dirty="0">
                <a:solidFill>
                  <a:srgbClr val="000000"/>
                </a:solidFill>
                <a:effectLst/>
                <a:latin typeface="Arial" panose="020B0604020202020204" pitchFamily="34" charset="0"/>
                <a:ea typeface="Times New Roman" panose="02020603050405020304" pitchFamily="18" charset="0"/>
              </a:rPr>
              <a:t>The University of Edinburgh (2021). </a:t>
            </a:r>
            <a:r>
              <a:rPr lang="en-GB" sz="1800" i="1" kern="0" dirty="0">
                <a:solidFill>
                  <a:srgbClr val="000000"/>
                </a:solidFill>
                <a:effectLst/>
                <a:latin typeface="Arial" panose="020B0604020202020204" pitchFamily="34" charset="0"/>
                <a:ea typeface="Times New Roman" panose="02020603050405020304" pitchFamily="18" charset="0"/>
              </a:rPr>
              <a:t>Critical thinking</a:t>
            </a:r>
            <a:r>
              <a:rPr lang="en-GB" sz="1800" kern="0" dirty="0">
                <a:solidFill>
                  <a:srgbClr val="000000"/>
                </a:solidFill>
                <a:effectLst/>
                <a:latin typeface="Arial" panose="020B0604020202020204" pitchFamily="34" charset="0"/>
                <a:ea typeface="Times New Roman" panose="02020603050405020304" pitchFamily="18" charset="0"/>
              </a:rPr>
              <a:t>. [online] The University of Edinburgh. Available at: </a:t>
            </a:r>
            <a:r>
              <a:rPr lang="en-GB" sz="1800" u="sng" kern="0" dirty="0">
                <a:solidFill>
                  <a:srgbClr val="0563C1"/>
                </a:solidFill>
                <a:effectLst/>
                <a:latin typeface="Arial" panose="020B0604020202020204" pitchFamily="34" charset="0"/>
                <a:ea typeface="Times New Roman" panose="02020603050405020304" pitchFamily="18" charset="0"/>
                <a:hlinkClick r:id="rId3"/>
              </a:rPr>
              <a:t>https://www.ed.ac.uk/institute-academic-development/study-hub/learning-resources/critical</a:t>
            </a:r>
            <a:r>
              <a:rPr lang="en-GB" sz="1800" kern="0" dirty="0">
                <a:solidFill>
                  <a:srgbClr val="000000"/>
                </a:solidFill>
                <a:effectLst/>
                <a:latin typeface="Arial" panose="020B0604020202020204" pitchFamily="34" charset="0"/>
                <a:ea typeface="Times New Roman" panose="02020603050405020304" pitchFamily="18" charset="0"/>
              </a:rPr>
              <a:t>.</a:t>
            </a:r>
            <a:r>
              <a:rPr lang="en-US" sz="1800" kern="0" dirty="0">
                <a:solidFill>
                  <a:srgbClr val="000000"/>
                </a:solidFill>
                <a:effectLst/>
                <a:latin typeface="Arial" panose="020B0604020202020204" pitchFamily="34" charset="0"/>
                <a:ea typeface="SimSun" panose="02010600030101010101" pitchFamily="2" charset="-122"/>
              </a:rPr>
              <a:t> </a:t>
            </a:r>
            <a:endParaRPr lang="en-GB" sz="1800" kern="0" dirty="0">
              <a:solidFill>
                <a:srgbClr val="033F4D"/>
              </a:solidFill>
              <a:effectLst/>
              <a:latin typeface="Times New Roman" panose="02020603050405020304" pitchFamily="18" charset="0"/>
              <a:ea typeface="Times New Roman" panose="02020603050405020304" pitchFamily="18" charset="0"/>
            </a:endParaRPr>
          </a:p>
          <a:p>
            <a:pPr fontAlgn="base">
              <a:spcBef>
                <a:spcPts val="200"/>
              </a:spcBef>
              <a:spcAft>
                <a:spcPts val="200"/>
              </a:spcAft>
            </a:pPr>
            <a:r>
              <a:rPr lang="en-US" sz="1800" kern="0" dirty="0">
                <a:solidFill>
                  <a:srgbClr val="000000"/>
                </a:solidFill>
                <a:effectLst/>
                <a:latin typeface="Arial" panose="020B0604020202020204" pitchFamily="34" charset="0"/>
                <a:ea typeface="SimSun" panose="02010600030101010101" pitchFamily="2" charset="-122"/>
              </a:rPr>
              <a:t> </a:t>
            </a:r>
            <a:endParaRPr lang="en-GB" sz="1800" kern="0" dirty="0">
              <a:solidFill>
                <a:srgbClr val="033F4D"/>
              </a:solidFill>
              <a:effectLst/>
              <a:latin typeface="Times New Roman" panose="02020603050405020304" pitchFamily="18" charset="0"/>
              <a:ea typeface="Times New Roman" panose="02020603050405020304" pitchFamily="18" charset="0"/>
            </a:endParaRPr>
          </a:p>
          <a:p>
            <a:pPr fontAlgn="base">
              <a:spcBef>
                <a:spcPts val="200"/>
              </a:spcBef>
              <a:spcAft>
                <a:spcPts val="200"/>
              </a:spcAft>
            </a:pPr>
            <a:r>
              <a:rPr lang="en-GB" sz="1800" kern="0" dirty="0">
                <a:solidFill>
                  <a:srgbClr val="000000"/>
                </a:solidFill>
                <a:effectLst/>
                <a:latin typeface="Arial" panose="020B0604020202020204" pitchFamily="34" charset="0"/>
                <a:ea typeface="Times New Roman" panose="02020603050405020304" pitchFamily="18" charset="0"/>
              </a:rPr>
              <a:t>David, V. (2019). </a:t>
            </a:r>
            <a:r>
              <a:rPr lang="en-GB" sz="1800" i="1" kern="0" dirty="0">
                <a:solidFill>
                  <a:srgbClr val="000000"/>
                </a:solidFill>
                <a:effectLst/>
                <a:latin typeface="Arial" panose="020B0604020202020204" pitchFamily="34" charset="0"/>
                <a:ea typeface="Times New Roman" panose="02020603050405020304" pitchFamily="18" charset="0"/>
              </a:rPr>
              <a:t>10 Ways to Develop Your Critical Thinking Skills</a:t>
            </a:r>
            <a:r>
              <a:rPr lang="en-GB" sz="1800" kern="0" dirty="0">
                <a:solidFill>
                  <a:srgbClr val="000000"/>
                </a:solidFill>
                <a:effectLst/>
                <a:latin typeface="Arial" panose="020B0604020202020204" pitchFamily="34" charset="0"/>
                <a:ea typeface="Times New Roman" panose="02020603050405020304" pitchFamily="18" charset="0"/>
              </a:rPr>
              <a:t>. [online] Careeraddict.com. Available at: </a:t>
            </a:r>
            <a:r>
              <a:rPr lang="en-GB" sz="1800" u="sng" kern="0" dirty="0">
                <a:solidFill>
                  <a:srgbClr val="0563C1"/>
                </a:solidFill>
                <a:effectLst/>
                <a:latin typeface="Arial" panose="020B0604020202020204" pitchFamily="34" charset="0"/>
                <a:ea typeface="Times New Roman" panose="02020603050405020304" pitchFamily="18" charset="0"/>
                <a:hlinkClick r:id="rId4"/>
              </a:rPr>
              <a:t>https://www.careeraddict.com/critical-thinking-skills</a:t>
            </a:r>
            <a:r>
              <a:rPr lang="en-GB" sz="1800" kern="0" dirty="0">
                <a:solidFill>
                  <a:srgbClr val="000000"/>
                </a:solidFill>
                <a:effectLst/>
                <a:latin typeface="Arial" panose="020B0604020202020204" pitchFamily="34" charset="0"/>
                <a:ea typeface="Times New Roman" panose="02020603050405020304" pitchFamily="18" charset="0"/>
              </a:rPr>
              <a:t>.</a:t>
            </a:r>
            <a:r>
              <a:rPr lang="en-US" sz="1800" kern="0" dirty="0">
                <a:solidFill>
                  <a:srgbClr val="000000"/>
                </a:solidFill>
                <a:effectLst/>
                <a:latin typeface="Arial" panose="020B0604020202020204" pitchFamily="34" charset="0"/>
                <a:ea typeface="SimSun" panose="02010600030101010101" pitchFamily="2" charset="-122"/>
              </a:rPr>
              <a:t> </a:t>
            </a:r>
            <a:endParaRPr lang="en-GB" sz="1800" kern="0" dirty="0">
              <a:solidFill>
                <a:srgbClr val="033F4D"/>
              </a:solidFill>
              <a:effectLst/>
              <a:latin typeface="Times New Roman" panose="02020603050405020304" pitchFamily="18" charset="0"/>
              <a:ea typeface="Times New Roman" panose="02020603050405020304" pitchFamily="18" charset="0"/>
            </a:endParaRPr>
          </a:p>
          <a:p>
            <a:pPr fontAlgn="base">
              <a:spcBef>
                <a:spcPts val="200"/>
              </a:spcBef>
              <a:spcAft>
                <a:spcPts val="200"/>
              </a:spcAft>
            </a:pPr>
            <a:r>
              <a:rPr lang="en-GB" sz="1800" kern="0" dirty="0">
                <a:solidFill>
                  <a:srgbClr val="000000"/>
                </a:solidFill>
                <a:effectLst/>
                <a:latin typeface="Arial" panose="020B0604020202020204" pitchFamily="34" charset="0"/>
                <a:ea typeface="Times New Roman" panose="02020603050405020304" pitchFamily="18" charset="0"/>
              </a:rPr>
              <a:t>‌</a:t>
            </a:r>
            <a:r>
              <a:rPr lang="en-US" sz="1800" kern="0" dirty="0">
                <a:solidFill>
                  <a:srgbClr val="000000"/>
                </a:solidFill>
                <a:effectLst/>
                <a:latin typeface="Arial" panose="020B0604020202020204" pitchFamily="34" charset="0"/>
                <a:ea typeface="SimSun" panose="02010600030101010101" pitchFamily="2" charset="-122"/>
              </a:rPr>
              <a:t> </a:t>
            </a:r>
            <a:endParaRPr lang="en-GB" sz="1800" kern="0" dirty="0">
              <a:solidFill>
                <a:srgbClr val="033F4D"/>
              </a:solidFill>
              <a:effectLst/>
              <a:latin typeface="Times New Roman" panose="02020603050405020304" pitchFamily="18" charset="0"/>
              <a:ea typeface="Times New Roman" panose="02020603050405020304" pitchFamily="18" charset="0"/>
            </a:endParaRPr>
          </a:p>
          <a:p>
            <a:pPr>
              <a:lnSpc>
                <a:spcPts val="1800"/>
              </a:lnSpc>
              <a:spcBef>
                <a:spcPts val="200"/>
              </a:spcBef>
              <a:spcAft>
                <a:spcPts val="200"/>
              </a:spcAft>
            </a:pPr>
            <a:r>
              <a:rPr lang="en-GB" sz="1800" kern="900" dirty="0">
                <a:solidFill>
                  <a:srgbClr val="000000"/>
                </a:solidFill>
                <a:effectLst/>
                <a:latin typeface="Arial" panose="020B0604020202020204" pitchFamily="34" charset="0"/>
                <a:ea typeface="SimSun" panose="02010600030101010101" pitchFamily="2" charset="-122"/>
              </a:rPr>
              <a:t>skillshub.northampton.ac.uk. (n.d.). </a:t>
            </a:r>
            <a:r>
              <a:rPr lang="en-GB" sz="1800" i="1" kern="900" dirty="0">
                <a:solidFill>
                  <a:srgbClr val="000000"/>
                </a:solidFill>
                <a:effectLst/>
                <a:latin typeface="Arial" panose="020B0604020202020204" pitchFamily="34" charset="0"/>
                <a:ea typeface="SimSun" panose="02010600030101010101" pitchFamily="2" charset="-122"/>
              </a:rPr>
              <a:t>Critical Thinking | Skills Hub</a:t>
            </a:r>
            <a:r>
              <a:rPr lang="en-GB" sz="1800" kern="900" dirty="0">
                <a:solidFill>
                  <a:srgbClr val="000000"/>
                </a:solidFill>
                <a:effectLst/>
                <a:latin typeface="Arial" panose="020B0604020202020204" pitchFamily="34" charset="0"/>
                <a:ea typeface="SimSun" panose="02010600030101010101" pitchFamily="2" charset="-122"/>
              </a:rPr>
              <a:t>. [online] Available at: </a:t>
            </a:r>
            <a:r>
              <a:rPr lang="en-GB" sz="1800" u="sng" kern="900" dirty="0">
                <a:solidFill>
                  <a:srgbClr val="033F4D"/>
                </a:solidFill>
                <a:effectLst/>
                <a:latin typeface="Arial" panose="020B0604020202020204" pitchFamily="34" charset="0"/>
                <a:ea typeface="SimSun" panose="02010600030101010101" pitchFamily="2" charset="-122"/>
                <a:hlinkClick r:id="rId5"/>
              </a:rPr>
              <a:t>https://skillshub.northampton.ac.uk/critical-thinking/</a:t>
            </a:r>
            <a:r>
              <a:rPr lang="en-GB" sz="1800" kern="900" dirty="0">
                <a:solidFill>
                  <a:srgbClr val="000000"/>
                </a:solidFill>
                <a:effectLst/>
                <a:latin typeface="Arial" panose="020B0604020202020204" pitchFamily="34" charset="0"/>
                <a:ea typeface="SimSun" panose="02010600030101010101" pitchFamily="2" charset="-122"/>
              </a:rPr>
              <a:t>.</a:t>
            </a:r>
            <a:endParaRPr lang="en-GB" sz="1800" kern="900" dirty="0">
              <a:solidFill>
                <a:srgbClr val="033F4D"/>
              </a:solidFill>
              <a:effectLst/>
              <a:latin typeface="Times New Roman" panose="02020603050405020304" pitchFamily="18" charset="0"/>
              <a:ea typeface="SimSun" panose="02010600030101010101" pitchFamily="2" charset="-122"/>
            </a:endParaRPr>
          </a:p>
          <a:p>
            <a:pPr>
              <a:lnSpc>
                <a:spcPts val="1800"/>
              </a:lnSpc>
              <a:spcBef>
                <a:spcPts val="200"/>
              </a:spcBef>
              <a:spcAft>
                <a:spcPts val="200"/>
              </a:spcAft>
            </a:pPr>
            <a:r>
              <a:rPr lang="en-GB" sz="1800" kern="900" dirty="0">
                <a:solidFill>
                  <a:srgbClr val="000000"/>
                </a:solidFill>
                <a:effectLst/>
                <a:latin typeface="Arial" panose="020B0604020202020204" pitchFamily="34" charset="0"/>
                <a:ea typeface="SimSun" panose="02010600030101010101" pitchFamily="2" charset="-122"/>
              </a:rPr>
              <a:t> </a:t>
            </a:r>
            <a:endParaRPr lang="en-GB" sz="1800" kern="900" dirty="0">
              <a:solidFill>
                <a:srgbClr val="033F4D"/>
              </a:solidFill>
              <a:effectLst/>
              <a:latin typeface="Times New Roman" panose="02020603050405020304" pitchFamily="18" charset="0"/>
              <a:ea typeface="SimSun" panose="02010600030101010101" pitchFamily="2" charset="-122"/>
            </a:endParaRPr>
          </a:p>
          <a:p>
            <a:pPr>
              <a:lnSpc>
                <a:spcPts val="1800"/>
              </a:lnSpc>
              <a:spcBef>
                <a:spcPts val="200"/>
              </a:spcBef>
              <a:spcAft>
                <a:spcPts val="200"/>
              </a:spcAft>
            </a:pPr>
            <a:r>
              <a:rPr lang="en-GB" sz="1800" kern="900" dirty="0" err="1">
                <a:solidFill>
                  <a:srgbClr val="000000"/>
                </a:solidFill>
                <a:effectLst/>
                <a:latin typeface="Arial" panose="020B0604020202020204" pitchFamily="34" charset="0"/>
                <a:ea typeface="SimSun" panose="02010600030101010101" pitchFamily="2" charset="-122"/>
              </a:rPr>
              <a:t>Yuffie</a:t>
            </a:r>
            <a:r>
              <a:rPr lang="en-GB" sz="1800" kern="900" dirty="0">
                <a:solidFill>
                  <a:srgbClr val="000000"/>
                </a:solidFill>
                <a:effectLst/>
                <a:latin typeface="Arial" panose="020B0604020202020204" pitchFamily="34" charset="0"/>
                <a:ea typeface="SimSun" panose="02010600030101010101" pitchFamily="2" charset="-122"/>
              </a:rPr>
              <a:t> (2012). </a:t>
            </a:r>
            <a:r>
              <a:rPr lang="en-GB" sz="1800" i="1" kern="900" dirty="0">
                <a:solidFill>
                  <a:srgbClr val="000000"/>
                </a:solidFill>
                <a:effectLst/>
                <a:latin typeface="Arial" panose="020B0604020202020204" pitchFamily="34" charset="0"/>
                <a:ea typeface="SimSun" panose="02010600030101010101" pitchFamily="2" charset="-122"/>
              </a:rPr>
              <a:t>Learning to Think Critically: Types of Critical Thinking</a:t>
            </a:r>
            <a:r>
              <a:rPr lang="en-GB" sz="1800" kern="900" dirty="0">
                <a:solidFill>
                  <a:srgbClr val="000000"/>
                </a:solidFill>
                <a:effectLst/>
                <a:latin typeface="Arial" panose="020B0604020202020204" pitchFamily="34" charset="0"/>
                <a:ea typeface="SimSun" panose="02010600030101010101" pitchFamily="2" charset="-122"/>
              </a:rPr>
              <a:t>. [online] Learning to Think Critically. Available at: https://lttcfb.blogspot.com/2012/12/types-of-critical-thinking.html [Accessed 8 Oct. 2023].</a:t>
            </a:r>
            <a:endParaRPr lang="en-GB" sz="1800" kern="900" dirty="0">
              <a:solidFill>
                <a:srgbClr val="033F4D"/>
              </a:solidFill>
              <a:effectLst/>
              <a:latin typeface="Times New Roman" panose="02020603050405020304" pitchFamily="18" charset="0"/>
              <a:ea typeface="SimSun" panose="02010600030101010101" pitchFamily="2" charset="-122"/>
            </a:endParaRPr>
          </a:p>
          <a:p>
            <a:pPr marL="0" indent="0">
              <a:lnSpc>
                <a:spcPts val="1800"/>
              </a:lnSpc>
              <a:spcBef>
                <a:spcPts val="200"/>
              </a:spcBef>
              <a:spcAft>
                <a:spcPts val="200"/>
              </a:spcAft>
              <a:buNone/>
            </a:pPr>
            <a:endParaRPr lang="en-GB" sz="1800" kern="900" dirty="0">
              <a:solidFill>
                <a:srgbClr val="033F4D"/>
              </a:solidFill>
              <a:effectLst/>
              <a:latin typeface="Times New Roman" panose="02020603050405020304" pitchFamily="18" charset="0"/>
              <a:ea typeface="SimSun" panose="02010600030101010101" pitchFamily="2" charset="-122"/>
            </a:endParaRPr>
          </a:p>
          <a:p>
            <a:pPr>
              <a:spcBef>
                <a:spcPts val="200"/>
              </a:spcBef>
              <a:spcAft>
                <a:spcPts val="200"/>
              </a:spcAft>
            </a:pPr>
            <a:r>
              <a:rPr lang="en-GB" sz="1800" u="sng" kern="900" dirty="0">
                <a:solidFill>
                  <a:srgbClr val="033F4D"/>
                </a:solidFill>
                <a:effectLst/>
                <a:latin typeface="Arial" panose="020B0604020202020204" pitchFamily="34" charset="0"/>
                <a:ea typeface="SimSun" panose="02010600030101010101" pitchFamily="2" charset="-122"/>
                <a:hlinkClick r:id="rId6"/>
              </a:rPr>
              <a:t>www.instagram.com</a:t>
            </a:r>
            <a:r>
              <a:rPr lang="en-GB" sz="1800" kern="900" dirty="0">
                <a:solidFill>
                  <a:srgbClr val="000000"/>
                </a:solidFill>
                <a:effectLst/>
                <a:latin typeface="Arial" panose="020B0604020202020204" pitchFamily="34" charset="0"/>
                <a:ea typeface="SimSun" panose="02010600030101010101" pitchFamily="2" charset="-122"/>
              </a:rPr>
              <a:t>. (n.d.). </a:t>
            </a:r>
            <a:r>
              <a:rPr lang="en-GB" sz="1800" i="1" kern="900" dirty="0">
                <a:solidFill>
                  <a:srgbClr val="000000"/>
                </a:solidFill>
                <a:effectLst/>
                <a:latin typeface="Arial" panose="020B0604020202020204" pitchFamily="34" charset="0"/>
                <a:ea typeface="SimSun" panose="02010600030101010101" pitchFamily="2" charset="-122"/>
              </a:rPr>
              <a:t>Instagram</a:t>
            </a:r>
            <a:r>
              <a:rPr lang="en-GB" sz="1800" kern="900" dirty="0">
                <a:solidFill>
                  <a:srgbClr val="000000"/>
                </a:solidFill>
                <a:effectLst/>
                <a:latin typeface="Arial" panose="020B0604020202020204" pitchFamily="34" charset="0"/>
                <a:ea typeface="SimSun" panose="02010600030101010101" pitchFamily="2" charset="-122"/>
              </a:rPr>
              <a:t>. [online] Available at: </a:t>
            </a:r>
            <a:r>
              <a:rPr lang="en-GB" sz="1800" u="sng" kern="900" dirty="0">
                <a:solidFill>
                  <a:srgbClr val="033F4D"/>
                </a:solidFill>
                <a:effectLst/>
                <a:latin typeface="Arial" panose="020B0604020202020204" pitchFamily="34" charset="0"/>
                <a:ea typeface="SimSun" panose="02010600030101010101" pitchFamily="2" charset="-122"/>
                <a:hlinkClick r:id="rId7"/>
              </a:rPr>
              <a:t>https://www.instagram.com/p/CfKLl4RMVIX/?utm_source=ig_web_copy_link&amp;igshid=MzRlODBiNWFlZA==</a:t>
            </a:r>
            <a:r>
              <a:rPr lang="en-GB" sz="1800" kern="900" dirty="0">
                <a:solidFill>
                  <a:srgbClr val="000000"/>
                </a:solidFill>
                <a:effectLst/>
                <a:latin typeface="Arial" panose="020B0604020202020204" pitchFamily="34" charset="0"/>
                <a:ea typeface="SimSun" panose="02010600030101010101" pitchFamily="2" charset="-122"/>
              </a:rPr>
              <a:t> [Accessed 9 Oct. 2023]. </a:t>
            </a:r>
            <a:endParaRPr lang="en-GB" sz="1800" kern="900" dirty="0">
              <a:solidFill>
                <a:srgbClr val="033F4D"/>
              </a:solidFill>
              <a:effectLst/>
              <a:latin typeface="Times New Roman" panose="02020603050405020304" pitchFamily="18" charset="0"/>
              <a:ea typeface="SimSun" panose="02010600030101010101" pitchFamily="2" charset="-122"/>
            </a:endParaRPr>
          </a:p>
          <a:p>
            <a:pPr marL="0" indent="0">
              <a:buNone/>
            </a:pPr>
            <a:endParaRPr lang="en-GB" dirty="0"/>
          </a:p>
        </p:txBody>
      </p:sp>
    </p:spTree>
    <p:extLst>
      <p:ext uri="{BB962C8B-B14F-4D97-AF65-F5344CB8AC3E}">
        <p14:creationId xmlns:p14="http://schemas.microsoft.com/office/powerpoint/2010/main" val="18015493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22</TotalTime>
  <Words>1321</Words>
  <Application>Microsoft Office PowerPoint</Application>
  <PresentationFormat>Widescreen</PresentationFormat>
  <Paragraphs>67</Paragraphs>
  <Slides>6</Slides>
  <Notes>0</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Arial</vt:lpstr>
      <vt:lpstr>Calibri</vt:lpstr>
      <vt:lpstr>Calibri Light</vt:lpstr>
      <vt:lpstr>Segoe UI</vt:lpstr>
      <vt:lpstr>Times New Roman</vt:lpstr>
      <vt:lpstr>Office Theme</vt:lpstr>
      <vt:lpstr>Lifelong learning in the digital era    Assignment 1 – semester 1  </vt:lpstr>
      <vt:lpstr>Contents page </vt:lpstr>
      <vt:lpstr>PowerPoint Presentation</vt:lpstr>
      <vt:lpstr>Blog references</vt:lpstr>
      <vt:lpstr>PowerPoint Presentation</vt:lpstr>
      <vt:lpstr>Poster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Lifelong learning in the digital era    Assignment 1 – semester 1  </dc:title>
  <dc:creator>brogan cole</dc:creator>
  <cp:lastModifiedBy>brogan cole</cp:lastModifiedBy>
  <cp:revision>1</cp:revision>
  <dcterms:created xsi:type="dcterms:W3CDTF">2023-10-29T10:51:43Z</dcterms:created>
  <dcterms:modified xsi:type="dcterms:W3CDTF">2023-10-29T11:14:07Z</dcterms:modified>
</cp:coreProperties>
</file>