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7" r:id="rId2"/>
  </p:sldMasterIdLst>
  <p:notesMasterIdLst>
    <p:notesMasterId r:id="rId14"/>
  </p:notesMasterIdLst>
  <p:sldIdLst>
    <p:sldId id="256" r:id="rId3"/>
    <p:sldId id="267" r:id="rId4"/>
    <p:sldId id="265" r:id="rId5"/>
    <p:sldId id="258" r:id="rId6"/>
    <p:sldId id="268" r:id="rId7"/>
    <p:sldId id="259" r:id="rId8"/>
    <p:sldId id="269" r:id="rId9"/>
    <p:sldId id="262" r:id="rId10"/>
    <p:sldId id="271" r:id="rId11"/>
    <p:sldId id="266" r:id="rId12"/>
    <p:sldId id="27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1FAD9346-1C72-488A-83EE-6A9778927E19}">
          <p14:sldIdLst>
            <p14:sldId id="256"/>
            <p14:sldId id="267"/>
            <p14:sldId id="265"/>
            <p14:sldId id="258"/>
            <p14:sldId id="268"/>
            <p14:sldId id="259"/>
            <p14:sldId id="269"/>
            <p14:sldId id="262"/>
            <p14:sldId id="271"/>
            <p14:sldId id="266"/>
            <p14:sldId id="27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7764" autoAdjust="0"/>
  </p:normalViewPr>
  <p:slideViewPr>
    <p:cSldViewPr snapToGrid="0">
      <p:cViewPr varScale="1">
        <p:scale>
          <a:sx n="68" d="100"/>
          <a:sy n="68" d="100"/>
        </p:scale>
        <p:origin x="1262" y="62"/>
      </p:cViewPr>
      <p:guideLst/>
    </p:cSldViewPr>
  </p:slideViewPr>
  <p:notesTextViewPr>
    <p:cViewPr>
      <p:scale>
        <a:sx n="1" d="1"/>
        <a:sy n="1" d="1"/>
      </p:scale>
      <p:origin x="0" y="0"/>
    </p:cViewPr>
  </p:notesTextViewPr>
  <p:sorterViewPr>
    <p:cViewPr>
      <p:scale>
        <a:sx n="100" d="100"/>
        <a:sy n="100" d="100"/>
      </p:scale>
      <p:origin x="0" y="-14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DC4412-146E-44F9-BB6B-75140109666F}" type="datetimeFigureOut">
              <a:rPr lang="en-US" smtClean="0"/>
              <a:t>4/21/2019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E02790-571D-4993-824C-2FE4A4AF99CD}" type="slidenum">
              <a:rPr lang="en-US" smtClean="0"/>
              <a:t>‹#›</a:t>
            </a:fld>
            <a:endParaRPr lang="en-US"/>
          </a:p>
        </p:txBody>
      </p:sp>
    </p:spTree>
    <p:extLst>
      <p:ext uri="{BB962C8B-B14F-4D97-AF65-F5344CB8AC3E}">
        <p14:creationId xmlns:p14="http://schemas.microsoft.com/office/powerpoint/2010/main" val="10068704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Good Morning</a:t>
            </a:r>
            <a:r>
              <a:rPr lang="en-US" baseline="0" dirty="0" smtClean="0"/>
              <a:t> Ladies and Gentleman.</a:t>
            </a:r>
          </a:p>
          <a:p>
            <a:r>
              <a:rPr lang="en-US" baseline="0" dirty="0" smtClean="0"/>
              <a:t>I present myself, Moonesh, the Reservation Manager of LUX* Le Morne. I am responsible for the direct bookings for the hotel.</a:t>
            </a:r>
          </a:p>
          <a:p>
            <a:r>
              <a:rPr lang="en-US" baseline="0" dirty="0" smtClean="0"/>
              <a:t>My presentation is based on how to increase direct booking for LUX* Le Morne.</a:t>
            </a:r>
            <a:endParaRPr lang="en-US" dirty="0"/>
          </a:p>
        </p:txBody>
      </p:sp>
      <p:sp>
        <p:nvSpPr>
          <p:cNvPr id="4" name="Slide Number Placeholder 3"/>
          <p:cNvSpPr>
            <a:spLocks noGrp="1"/>
          </p:cNvSpPr>
          <p:nvPr>
            <p:ph type="sldNum" sz="quarter" idx="10"/>
          </p:nvPr>
        </p:nvSpPr>
        <p:spPr/>
        <p:txBody>
          <a:bodyPr/>
          <a:lstStyle/>
          <a:p>
            <a:fld id="{5DE02790-571D-4993-824C-2FE4A4AF99CD}" type="slidenum">
              <a:rPr lang="en-US" smtClean="0"/>
              <a:t>1</a:t>
            </a:fld>
            <a:endParaRPr lang="en-US"/>
          </a:p>
        </p:txBody>
      </p:sp>
    </p:spTree>
    <p:extLst>
      <p:ext uri="{BB962C8B-B14F-4D97-AF65-F5344CB8AC3E}">
        <p14:creationId xmlns:p14="http://schemas.microsoft.com/office/powerpoint/2010/main" val="1937293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My</a:t>
            </a:r>
            <a:r>
              <a:rPr lang="en-US" baseline="0" dirty="0" smtClean="0"/>
              <a:t> presentation is based on the following contents:</a:t>
            </a:r>
          </a:p>
          <a:p>
            <a:r>
              <a:rPr lang="en-US" dirty="0" smtClean="0"/>
              <a:t>Background, justification, aims and objectives, Methods, Findings,</a:t>
            </a:r>
            <a:r>
              <a:rPr lang="en-US" baseline="0" dirty="0" smtClean="0"/>
              <a:t> </a:t>
            </a:r>
            <a:r>
              <a:rPr lang="en-US" dirty="0" smtClean="0"/>
              <a:t>Conclusion and recommendation, Reflection on personal and professional learning experience.</a:t>
            </a:r>
          </a:p>
          <a:p>
            <a:pPr marL="0" indent="0">
              <a:buNone/>
            </a:pP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5DE02790-571D-4993-824C-2FE4A4AF99CD}" type="slidenum">
              <a:rPr lang="en-US" smtClean="0"/>
              <a:t>3</a:t>
            </a:fld>
            <a:endParaRPr lang="en-US"/>
          </a:p>
        </p:txBody>
      </p:sp>
    </p:spTree>
    <p:extLst>
      <p:ext uri="{BB962C8B-B14F-4D97-AF65-F5344CB8AC3E}">
        <p14:creationId xmlns:p14="http://schemas.microsoft.com/office/powerpoint/2010/main" val="5633122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With the rapid competition in the hotel industry, the </a:t>
            </a:r>
            <a:r>
              <a:rPr lang="en-US" dirty="0" smtClean="0"/>
              <a:t>Hotels have to be more active to quickly match against the other booking engine and tour operators.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Failure in doing so, this can mean a loss in the day to day revenue.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The aims is to boost direct sales at</a:t>
            </a:r>
            <a:r>
              <a:rPr lang="en-US" baseline="0" dirty="0" smtClean="0"/>
              <a:t> LUX* Le Morne, to introduce the Loyalty Program and the feasibility.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To encourage the repeaters guest to make their booking directly.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Increase the guest satisfaction by offering a tailor made stay.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Special packages will be introduced and a seamless stay for families.</a:t>
            </a:r>
            <a:endParaRPr lang="en-US" dirty="0" smtClean="0"/>
          </a:p>
          <a:p>
            <a:endParaRPr lang="en-US" dirty="0"/>
          </a:p>
        </p:txBody>
      </p:sp>
      <p:sp>
        <p:nvSpPr>
          <p:cNvPr id="4" name="Slide Number Placeholder 3"/>
          <p:cNvSpPr>
            <a:spLocks noGrp="1"/>
          </p:cNvSpPr>
          <p:nvPr>
            <p:ph type="sldNum" sz="quarter" idx="10"/>
          </p:nvPr>
        </p:nvSpPr>
        <p:spPr/>
        <p:txBody>
          <a:bodyPr/>
          <a:lstStyle/>
          <a:p>
            <a:fld id="{5DE02790-571D-4993-824C-2FE4A4AF99CD}" type="slidenum">
              <a:rPr lang="en-US" smtClean="0"/>
              <a:t>4</a:t>
            </a:fld>
            <a:endParaRPr lang="en-US"/>
          </a:p>
        </p:txBody>
      </p:sp>
    </p:spTree>
    <p:extLst>
      <p:ext uri="{BB962C8B-B14F-4D97-AF65-F5344CB8AC3E}">
        <p14:creationId xmlns:p14="http://schemas.microsoft.com/office/powerpoint/2010/main" val="509922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objective is to better understand the appropriate selling techniques.</a:t>
            </a:r>
          </a:p>
          <a:p>
            <a:r>
              <a:rPr lang="en-US" dirty="0" smtClean="0"/>
              <a:t>To find better ways to increase the percentage</a:t>
            </a:r>
            <a:r>
              <a:rPr lang="en-US" baseline="0" dirty="0" smtClean="0"/>
              <a:t> of the direct reservations and the repeaters.</a:t>
            </a:r>
          </a:p>
          <a:p>
            <a:r>
              <a:rPr lang="en-US" baseline="0" dirty="0" smtClean="0"/>
              <a:t>To be able to tackle different types of reservations more effectively such as individuals, honeymooners, wedding, families and groups.</a:t>
            </a:r>
            <a:endParaRPr lang="en-US" dirty="0"/>
          </a:p>
        </p:txBody>
      </p:sp>
      <p:sp>
        <p:nvSpPr>
          <p:cNvPr id="4" name="Slide Number Placeholder 3"/>
          <p:cNvSpPr>
            <a:spLocks noGrp="1"/>
          </p:cNvSpPr>
          <p:nvPr>
            <p:ph type="sldNum" sz="quarter" idx="10"/>
          </p:nvPr>
        </p:nvSpPr>
        <p:spPr/>
        <p:txBody>
          <a:bodyPr/>
          <a:lstStyle/>
          <a:p>
            <a:fld id="{5DE02790-571D-4993-824C-2FE4A4AF99CD}" type="slidenum">
              <a:rPr lang="en-US" smtClean="0"/>
              <a:t>5</a:t>
            </a:fld>
            <a:endParaRPr lang="en-US"/>
          </a:p>
        </p:txBody>
      </p:sp>
    </p:spTree>
    <p:extLst>
      <p:ext uri="{BB962C8B-B14F-4D97-AF65-F5344CB8AC3E}">
        <p14:creationId xmlns:p14="http://schemas.microsoft.com/office/powerpoint/2010/main" val="26302587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A research was mainly focused on the guest’s opinions on the Loyalty Program</a:t>
            </a:r>
            <a:r>
              <a:rPr lang="en-US" baseline="0" dirty="0" smtClean="0"/>
              <a:t> and all participants identity was anonymous.</a:t>
            </a: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The methodology used was a mix of both quantitative and qualitative aspects.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Same questionnaire was used for the survey and interview.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Respondents were in</a:t>
            </a:r>
            <a:r>
              <a:rPr lang="en-US" baseline="0" dirty="0" smtClean="0"/>
              <a:t> house guest, repeaters, honeymooners and families.</a:t>
            </a: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A total of 5 managers was selected at random for interviewing the guests; Survey was conducted by myself, five managers at random everyday.</a:t>
            </a:r>
          </a:p>
          <a:p>
            <a:r>
              <a:rPr lang="en-US" dirty="0" smtClean="0"/>
              <a:t>A questionnaire of 11 questions (scale 1-4 where 4 is the highest score)</a:t>
            </a:r>
          </a:p>
          <a:p>
            <a:r>
              <a:rPr lang="en-US" dirty="0" smtClean="0"/>
              <a:t>Target : 100 participants</a:t>
            </a:r>
          </a:p>
          <a:p>
            <a:r>
              <a:rPr lang="en-US" dirty="0" smtClean="0"/>
              <a:t>Responded : 91 participants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5DE02790-571D-4993-824C-2FE4A4AF99CD}" type="slidenum">
              <a:rPr lang="en-US" smtClean="0"/>
              <a:t>6</a:t>
            </a:fld>
            <a:endParaRPr lang="en-US"/>
          </a:p>
        </p:txBody>
      </p:sp>
    </p:spTree>
    <p:extLst>
      <p:ext uri="{BB962C8B-B14F-4D97-AF65-F5344CB8AC3E}">
        <p14:creationId xmlns:p14="http://schemas.microsoft.com/office/powerpoint/2010/main" val="1161366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During the survey 56% of the guest visited for LUX* Le Morne for the first time and 44% are repeaters of the LUX* Group.</a:t>
            </a:r>
          </a:p>
          <a:p>
            <a:r>
              <a:rPr lang="en-US" baseline="0" dirty="0" smtClean="0"/>
              <a:t>The level of service has been of high quality, here too the percentage is high , that is 96% agreed.</a:t>
            </a:r>
          </a:p>
          <a:p>
            <a:r>
              <a:rPr lang="en-US" baseline="0" dirty="0" smtClean="0"/>
              <a:t>The evaluation for value for Money for LUX* Le Morne, it is – 97% out of 100% </a:t>
            </a:r>
          </a:p>
          <a:p>
            <a:r>
              <a:rPr lang="en-US" baseline="0" dirty="0" smtClean="0"/>
              <a:t>Here we can see that 90% of the guest agreed to recommend LUX* Le Morne to their friends and families.</a:t>
            </a:r>
            <a:endParaRPr lang="en-US" dirty="0"/>
          </a:p>
        </p:txBody>
      </p:sp>
      <p:sp>
        <p:nvSpPr>
          <p:cNvPr id="4" name="Slide Number Placeholder 3"/>
          <p:cNvSpPr>
            <a:spLocks noGrp="1"/>
          </p:cNvSpPr>
          <p:nvPr>
            <p:ph type="sldNum" sz="quarter" idx="10"/>
          </p:nvPr>
        </p:nvSpPr>
        <p:spPr/>
        <p:txBody>
          <a:bodyPr/>
          <a:lstStyle/>
          <a:p>
            <a:fld id="{5DE02790-571D-4993-824C-2FE4A4AF99CD}" type="slidenum">
              <a:rPr lang="en-US" smtClean="0"/>
              <a:t>7</a:t>
            </a:fld>
            <a:endParaRPr lang="en-US"/>
          </a:p>
        </p:txBody>
      </p:sp>
    </p:spTree>
    <p:extLst>
      <p:ext uri="{BB962C8B-B14F-4D97-AF65-F5344CB8AC3E}">
        <p14:creationId xmlns:p14="http://schemas.microsoft.com/office/powerpoint/2010/main" val="1036628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The</a:t>
            </a:r>
            <a:r>
              <a:rPr lang="en-US" baseline="0" dirty="0" smtClean="0"/>
              <a:t> margin is high for the in house guest who agreed that they will come back based on their current experience, it is 97%.</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We have 77% of the guest was excited with the Loyalty Program. 15% of the guest has already started to make their booking for their nest stay.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25% guest who was not aware that they can make their booking directly, they are now showing interest when they have know that reservation can be made with the hotel reservation or on our website.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aseline="0" dirty="0" smtClean="0"/>
              <a:t>After the survey he have noticed that 99% of the guest will make their booking directly with the hotel instead of making their booking through Online Travel Agencies or Travel Companies.</a:t>
            </a:r>
            <a:endParaRPr lang="en-US" dirty="0" smtClean="0"/>
          </a:p>
          <a:p>
            <a:endParaRPr lang="en-US" dirty="0"/>
          </a:p>
        </p:txBody>
      </p:sp>
      <p:sp>
        <p:nvSpPr>
          <p:cNvPr id="4" name="Slide Number Placeholder 3"/>
          <p:cNvSpPr>
            <a:spLocks noGrp="1"/>
          </p:cNvSpPr>
          <p:nvPr>
            <p:ph type="sldNum" sz="quarter" idx="10"/>
          </p:nvPr>
        </p:nvSpPr>
        <p:spPr/>
        <p:txBody>
          <a:bodyPr/>
          <a:lstStyle/>
          <a:p>
            <a:fld id="{5DE02790-571D-4993-824C-2FE4A4AF99CD}" type="slidenum">
              <a:rPr lang="en-US" smtClean="0"/>
              <a:t>8</a:t>
            </a:fld>
            <a:endParaRPr lang="en-US"/>
          </a:p>
        </p:txBody>
      </p:sp>
    </p:spTree>
    <p:extLst>
      <p:ext uri="{BB962C8B-B14F-4D97-AF65-F5344CB8AC3E}">
        <p14:creationId xmlns:p14="http://schemas.microsoft.com/office/powerpoint/2010/main" val="1944151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The conclusion is hotel loyalty program is a motivating factor for travelers to book directly. </a:t>
            </a:r>
          </a:p>
          <a:p>
            <a:r>
              <a:rPr lang="en-US" baseline="0" dirty="0" smtClean="0"/>
              <a:t>This is a new way to increase the percentage of direct booking and repeaters.  The Loyalty program encourage the guest to make their booking directly or on our website.</a:t>
            </a:r>
          </a:p>
          <a:p>
            <a:r>
              <a:rPr lang="en-US" baseline="0" dirty="0" smtClean="0"/>
              <a:t>LUX* Le Morne can improve the day to day operation through the Loyalty Program. </a:t>
            </a:r>
          </a:p>
          <a:p>
            <a:r>
              <a:rPr lang="en-US" baseline="0" dirty="0" smtClean="0"/>
              <a:t>Improving the hotel booking system, that is rapidity in response- the Central Reservation Office takes 48 hours to reply to a request, where as at the hotel level we reply with in 24 hours.</a:t>
            </a:r>
          </a:p>
          <a:p>
            <a:r>
              <a:rPr lang="en-US" baseline="0" dirty="0" smtClean="0"/>
              <a:t>The main benefit of direct booking is no commission is paid to Online Travel Agencies and Travel Companies.</a:t>
            </a:r>
          </a:p>
          <a:p>
            <a:r>
              <a:rPr lang="en-US" baseline="0" dirty="0" smtClean="0"/>
              <a:t>Recommendation </a:t>
            </a:r>
            <a:r>
              <a:rPr lang="en-US" baseline="0" dirty="0" smtClean="0"/>
              <a:t>is to introduce the Loyalty program. A good source to generate high turnover. </a:t>
            </a:r>
          </a:p>
          <a:p>
            <a:r>
              <a:rPr lang="en-US" baseline="0" dirty="0" smtClean="0"/>
              <a:t>Team members with different languages and different language options on our website(Spanish, Russian, Chinese). </a:t>
            </a:r>
          </a:p>
          <a:p>
            <a:r>
              <a:rPr lang="en-US" baseline="0" dirty="0" smtClean="0"/>
              <a:t>The rewards system need to be well design. Training for the team members(front liners/ reservations) to inform guest about the Added Value while booking direct instead of Travel Agents.</a:t>
            </a:r>
            <a:endParaRPr lang="en-US" baseline="0" dirty="0" smtClean="0"/>
          </a:p>
          <a:p>
            <a:r>
              <a:rPr lang="en-US" baseline="0" dirty="0" smtClean="0"/>
              <a:t>This program will help LUX* Le Morne to increase its turnover.</a:t>
            </a:r>
            <a:endParaRPr lang="en-US" dirty="0"/>
          </a:p>
        </p:txBody>
      </p:sp>
      <p:sp>
        <p:nvSpPr>
          <p:cNvPr id="4" name="Slide Number Placeholder 3"/>
          <p:cNvSpPr>
            <a:spLocks noGrp="1"/>
          </p:cNvSpPr>
          <p:nvPr>
            <p:ph type="sldNum" sz="quarter" idx="10"/>
          </p:nvPr>
        </p:nvSpPr>
        <p:spPr/>
        <p:txBody>
          <a:bodyPr/>
          <a:lstStyle/>
          <a:p>
            <a:fld id="{5DE02790-571D-4993-824C-2FE4A4AF99CD}" type="slidenum">
              <a:rPr lang="en-US" smtClean="0"/>
              <a:t>9</a:t>
            </a:fld>
            <a:endParaRPr lang="en-US"/>
          </a:p>
        </p:txBody>
      </p:sp>
    </p:spTree>
    <p:extLst>
      <p:ext uri="{BB962C8B-B14F-4D97-AF65-F5344CB8AC3E}">
        <p14:creationId xmlns:p14="http://schemas.microsoft.com/office/powerpoint/2010/main" val="3385435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reflection on my personal and professional learning experience are:</a:t>
            </a:r>
          </a:p>
          <a:p>
            <a:r>
              <a:rPr lang="en-US" dirty="0" smtClean="0"/>
              <a:t>The Loyalty Program will help me to increase all direct</a:t>
            </a:r>
            <a:r>
              <a:rPr lang="en-US" baseline="0" dirty="0" smtClean="0"/>
              <a:t> reservations and generate high turnover.</a:t>
            </a:r>
          </a:p>
          <a:p>
            <a:r>
              <a:rPr lang="en-US" baseline="0" dirty="0" smtClean="0"/>
              <a:t>I will be able to tackle different types of bookings- individual, honeymooners, repeaters, weddings, families and groups.</a:t>
            </a:r>
          </a:p>
          <a:p>
            <a:r>
              <a:rPr lang="en-US" baseline="0" dirty="0" smtClean="0"/>
              <a:t>I will bring more and more repeaters guest for LUX* Le Morne.</a:t>
            </a:r>
          </a:p>
          <a:p>
            <a:r>
              <a:rPr lang="en-US" baseline="0" dirty="0" smtClean="0"/>
              <a:t>Repeaters guest have already started to contact me and the hotel for their future stay.</a:t>
            </a:r>
            <a:endParaRPr lang="en-US" dirty="0"/>
          </a:p>
        </p:txBody>
      </p:sp>
      <p:sp>
        <p:nvSpPr>
          <p:cNvPr id="4" name="Slide Number Placeholder 3"/>
          <p:cNvSpPr>
            <a:spLocks noGrp="1"/>
          </p:cNvSpPr>
          <p:nvPr>
            <p:ph type="sldNum" sz="quarter" idx="10"/>
          </p:nvPr>
        </p:nvSpPr>
        <p:spPr/>
        <p:txBody>
          <a:bodyPr/>
          <a:lstStyle/>
          <a:p>
            <a:fld id="{5DE02790-571D-4993-824C-2FE4A4AF99CD}" type="slidenum">
              <a:rPr lang="en-US" smtClean="0"/>
              <a:t>10</a:t>
            </a:fld>
            <a:endParaRPr lang="en-US"/>
          </a:p>
        </p:txBody>
      </p:sp>
    </p:spTree>
    <p:extLst>
      <p:ext uri="{BB962C8B-B14F-4D97-AF65-F5344CB8AC3E}">
        <p14:creationId xmlns:p14="http://schemas.microsoft.com/office/powerpoint/2010/main" val="349071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Thank you</a:t>
            </a:r>
            <a:r>
              <a:rPr lang="en-US" baseline="0" dirty="0" smtClean="0"/>
              <a:t> all for your precious time and do you have any questions.</a:t>
            </a:r>
          </a:p>
          <a:p>
            <a:endParaRPr lang="en-US" baseline="0" dirty="0" smtClean="0"/>
          </a:p>
          <a:p>
            <a:r>
              <a:rPr lang="en-US" baseline="0" dirty="0" smtClean="0"/>
              <a:t>Thank you.</a:t>
            </a:r>
            <a:endParaRPr lang="en-US" dirty="0"/>
          </a:p>
        </p:txBody>
      </p:sp>
      <p:sp>
        <p:nvSpPr>
          <p:cNvPr id="4" name="Slide Number Placeholder 3"/>
          <p:cNvSpPr>
            <a:spLocks noGrp="1"/>
          </p:cNvSpPr>
          <p:nvPr>
            <p:ph type="sldNum" sz="quarter" idx="10"/>
          </p:nvPr>
        </p:nvSpPr>
        <p:spPr/>
        <p:txBody>
          <a:bodyPr/>
          <a:lstStyle/>
          <a:p>
            <a:fld id="{5DE02790-571D-4993-824C-2FE4A4AF99CD}" type="slidenum">
              <a:rPr lang="en-US" smtClean="0"/>
              <a:t>11</a:t>
            </a:fld>
            <a:endParaRPr lang="en-US"/>
          </a:p>
        </p:txBody>
      </p:sp>
    </p:spTree>
    <p:extLst>
      <p:ext uri="{BB962C8B-B14F-4D97-AF65-F5344CB8AC3E}">
        <p14:creationId xmlns:p14="http://schemas.microsoft.com/office/powerpoint/2010/main" val="2841132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2950693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4251032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2671183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7CA76E7C-F6A5-4A96-9702-37551EC928B9}" type="datetimeFigureOut">
              <a:rPr lang="en-US" smtClean="0"/>
              <a:t>4/21/2019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440080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7CA76E7C-F6A5-4A96-9702-37551EC928B9}" type="datetimeFigureOut">
              <a:rPr lang="en-US" smtClean="0"/>
              <a:t>4/21/2019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3944210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CA76E7C-F6A5-4A96-9702-37551EC928B9}" type="datetimeFigureOut">
              <a:rPr lang="en-US" smtClean="0"/>
              <a:t>4/21/2019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1502950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A76E7C-F6A5-4A96-9702-37551EC928B9}" type="datetimeFigureOut">
              <a:rPr lang="en-US" smtClean="0"/>
              <a:t>4/21/2019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755871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A76E7C-F6A5-4A96-9702-37551EC928B9}" type="datetimeFigureOut">
              <a:rPr lang="en-US" smtClean="0"/>
              <a:t>4/21/2019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2312701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A76E7C-F6A5-4A96-9702-37551EC928B9}" type="datetimeFigureOut">
              <a:rPr lang="en-US" smtClean="0"/>
              <a:t>4/21/2019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1367870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3025423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32490723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14593174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39724737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1200153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CA76E7C-F6A5-4A96-9702-37551EC928B9}" type="datetimeFigureOut">
              <a:rPr lang="en-US" smtClean="0"/>
              <a:t>4/21/2019</a:t>
            </a:fld>
            <a:endParaRPr lang="en-US"/>
          </a:p>
        </p:txBody>
      </p:sp>
      <p:sp>
        <p:nvSpPr>
          <p:cNvPr id="6" name="Footer Placeholder 5"/>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36123538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CA76E7C-F6A5-4A96-9702-37551EC928B9}" type="datetimeFigureOut">
              <a:rPr lang="en-US" smtClean="0"/>
              <a:t>4/21/2019</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1308906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CA76E7C-F6A5-4A96-9702-37551EC928B9}" type="datetimeFigureOut">
              <a:rPr lang="en-US" smtClean="0"/>
              <a:t>4/21/2019</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2098905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A76E7C-F6A5-4A96-9702-37551EC928B9}" type="datetimeFigureOut">
              <a:rPr lang="en-US" smtClean="0"/>
              <a:t>4/21/2019</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31601907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A76E7C-F6A5-4A96-9702-37551EC928B9}" type="datetimeFigureOut">
              <a:rPr lang="en-US" smtClean="0"/>
              <a:t>4/21/2019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21255482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A76E7C-F6A5-4A96-9702-37551EC928B9}" type="datetimeFigureOut">
              <a:rPr lang="en-US" smtClean="0"/>
              <a:t>4/21/2019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22615665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20090580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E59C8FD-7AE2-49EF-A8F0-26E8F9FA9C0A}"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173730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7CA76E7C-F6A5-4A96-9702-37551EC928B9}" type="datetimeFigureOut">
              <a:rPr lang="en-US" smtClean="0"/>
              <a:t>4/21/2019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4832880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7CA76E7C-F6A5-4A96-9702-37551EC928B9}" type="datetimeFigureOut">
              <a:rPr lang="en-US" smtClean="0"/>
              <a:t>4/21/2019</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E59C8FD-7AE2-49EF-A8F0-26E8F9FA9C0A}"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650144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7CA76E7C-F6A5-4A96-9702-37551EC928B9}" type="datetimeFigureOut">
              <a:rPr lang="en-US" smtClean="0"/>
              <a:t>4/21/2019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166639615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12896437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A76E7C-F6A5-4A96-9702-37551EC928B9}" type="datetimeFigureOut">
              <a:rPr lang="en-US" smtClean="0"/>
              <a:t>4/21/2019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E59C8FD-7AE2-49EF-A8F0-26E8F9FA9C0A}" type="slidenum">
              <a:rPr lang="en-US" smtClean="0"/>
              <a:t>‹#›</a:t>
            </a:fld>
            <a:endParaRPr lang="en-US"/>
          </a:p>
        </p:txBody>
      </p:sp>
    </p:spTree>
    <p:extLst>
      <p:ext uri="{BB962C8B-B14F-4D97-AF65-F5344CB8AC3E}">
        <p14:creationId xmlns:p14="http://schemas.microsoft.com/office/powerpoint/2010/main" val="60973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A76E7C-F6A5-4A96-9702-37551EC928B9}" type="datetimeFigureOut">
              <a:rPr lang="en-US" smtClean="0"/>
              <a:t>4/21/2019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59C8FD-7AE2-49EF-A8F0-26E8F9FA9C0A}" type="slidenum">
              <a:rPr lang="en-US" smtClean="0"/>
              <a:t>‹#›</a:t>
            </a:fld>
            <a:endParaRPr lang="en-US"/>
          </a:p>
        </p:txBody>
      </p:sp>
    </p:spTree>
    <p:extLst>
      <p:ext uri="{BB962C8B-B14F-4D97-AF65-F5344CB8AC3E}">
        <p14:creationId xmlns:p14="http://schemas.microsoft.com/office/powerpoint/2010/main" val="10893273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CA76E7C-F6A5-4A96-9702-37551EC928B9}" type="datetimeFigureOut">
              <a:rPr lang="en-US" smtClean="0"/>
              <a:t>4/21/2019</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E59C8FD-7AE2-49EF-A8F0-26E8F9FA9C0A}" type="slidenum">
              <a:rPr lang="en-US" smtClean="0"/>
              <a:t>‹#›</a:t>
            </a:fld>
            <a:endParaRPr lang="en-US"/>
          </a:p>
        </p:txBody>
      </p:sp>
    </p:spTree>
    <p:extLst>
      <p:ext uri="{BB962C8B-B14F-4D97-AF65-F5344CB8AC3E}">
        <p14:creationId xmlns:p14="http://schemas.microsoft.com/office/powerpoint/2010/main" val="10590920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9788" y="1"/>
            <a:ext cx="10515600" cy="974952"/>
          </a:xfrm>
        </p:spPr>
        <p:txBody>
          <a:bodyPr>
            <a:normAutofit/>
          </a:bodyPr>
          <a:lstStyle/>
          <a:p>
            <a:pPr algn="ctr"/>
            <a:r>
              <a:rPr lang="en-US" sz="2800" dirty="0" smtClean="0">
                <a:latin typeface="Arial" panose="020B0604020202020204" pitchFamily="34" charset="0"/>
                <a:cs typeface="Arial" panose="020B0604020202020204" pitchFamily="34" charset="0"/>
              </a:rPr>
              <a:t/>
            </a:r>
            <a:br>
              <a:rPr lang="en-US" sz="2800" dirty="0" smtClean="0">
                <a:latin typeface="Arial" panose="020B0604020202020204" pitchFamily="34" charset="0"/>
                <a:cs typeface="Arial" panose="020B0604020202020204" pitchFamily="34" charset="0"/>
              </a:rPr>
            </a:br>
            <a:r>
              <a:rPr lang="en-US" sz="2800" dirty="0" smtClean="0">
                <a:latin typeface="Arial" panose="020B0604020202020204" pitchFamily="34" charset="0"/>
                <a:cs typeface="Arial" panose="020B0604020202020204" pitchFamily="34" charset="0"/>
              </a:rPr>
              <a:t>Presentation: Increasing Direct Booking for LUX* Le Morne</a:t>
            </a:r>
            <a:endParaRPr lang="en-US" sz="2800" dirty="0">
              <a:latin typeface="Arial" panose="020B0604020202020204" pitchFamily="34" charset="0"/>
              <a:cs typeface="Arial" panose="020B0604020202020204" pitchFamily="34" charset="0"/>
            </a:endParaRPr>
          </a:p>
        </p:txBody>
      </p:sp>
      <p:sp>
        <p:nvSpPr>
          <p:cNvPr id="14" name="Text Placeholder 13"/>
          <p:cNvSpPr>
            <a:spLocks noGrp="1"/>
          </p:cNvSpPr>
          <p:nvPr>
            <p:ph type="body" idx="1"/>
          </p:nvPr>
        </p:nvSpPr>
        <p:spPr>
          <a:xfrm>
            <a:off x="839788" y="5628068"/>
            <a:ext cx="4462328" cy="888642"/>
          </a:xfrm>
        </p:spPr>
        <p:txBody>
          <a:bodyPr>
            <a:noAutofit/>
          </a:bodyPr>
          <a:lstStyle/>
          <a:p>
            <a:r>
              <a:rPr lang="en-US" sz="1400" smtClean="0"/>
              <a:t>LUX* LE MORNE</a:t>
            </a:r>
            <a:endParaRPr lang="en-US" sz="1400" dirty="0" smtClean="0"/>
          </a:p>
        </p:txBody>
      </p:sp>
      <p:sp>
        <p:nvSpPr>
          <p:cNvPr id="5" name="Content Placeholder 4"/>
          <p:cNvSpPr>
            <a:spLocks noGrp="1"/>
          </p:cNvSpPr>
          <p:nvPr>
            <p:ph sz="half" idx="2"/>
          </p:nvPr>
        </p:nvSpPr>
        <p:spPr>
          <a:xfrm>
            <a:off x="839788" y="2519869"/>
            <a:ext cx="5157787" cy="4010536"/>
          </a:xfrm>
        </p:spPr>
        <p:txBody>
          <a:bodyPr/>
          <a:lstStyle/>
          <a:p>
            <a:pPr marL="0" indent="0">
              <a:buNone/>
            </a:pPr>
            <a:endParaRPr lang="en-US" smtClean="0"/>
          </a:p>
          <a:p>
            <a:endParaRPr lang="en-US" dirty="0"/>
          </a:p>
        </p:txBody>
      </p:sp>
      <p:sp>
        <p:nvSpPr>
          <p:cNvPr id="15" name="Text Placeholder 14"/>
          <p:cNvSpPr>
            <a:spLocks noGrp="1"/>
          </p:cNvSpPr>
          <p:nvPr>
            <p:ph type="body" sz="quarter" idx="3"/>
          </p:nvPr>
        </p:nvSpPr>
        <p:spPr>
          <a:xfrm>
            <a:off x="7349978" y="5730000"/>
            <a:ext cx="4713748" cy="785611"/>
          </a:xfrm>
        </p:spPr>
        <p:txBody>
          <a:bodyPr>
            <a:noAutofit/>
          </a:bodyPr>
          <a:lstStyle/>
          <a:p>
            <a:endParaRPr lang="en-US" sz="1400" smtClean="0"/>
          </a:p>
          <a:p>
            <a:r>
              <a:rPr lang="en-US" sz="1400" smtClean="0"/>
              <a:t>UNIVERSITY OF WALES TRINITY SAINT DAVID</a:t>
            </a:r>
            <a:endParaRPr lang="en-US" sz="1400" dirty="0"/>
          </a:p>
        </p:txBody>
      </p:sp>
      <p:pic>
        <p:nvPicPr>
          <p:cNvPr id="2" name="Picture 1"/>
          <p:cNvPicPr>
            <a:picLocks noChangeAspect="1"/>
          </p:cNvPicPr>
          <p:nvPr/>
        </p:nvPicPr>
        <p:blipFill>
          <a:blip r:embed="rId3"/>
          <a:stretch>
            <a:fillRect/>
          </a:stretch>
        </p:blipFill>
        <p:spPr>
          <a:xfrm>
            <a:off x="1659348" y="974952"/>
            <a:ext cx="8921566" cy="5007860"/>
          </a:xfrm>
          <a:prstGeom prst="rect">
            <a:avLst/>
          </a:prstGeom>
        </p:spPr>
      </p:pic>
      <p:sp>
        <p:nvSpPr>
          <p:cNvPr id="3" name="Rectangle 2"/>
          <p:cNvSpPr/>
          <p:nvPr/>
        </p:nvSpPr>
        <p:spPr>
          <a:xfrm>
            <a:off x="2303813" y="1203922"/>
            <a:ext cx="2512885" cy="9741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dirty="0" smtClean="0">
                <a:latin typeface="Algerian" panose="04020705040A02060702" pitchFamily="82" charset="0"/>
              </a:rPr>
              <a:t>WELCOME</a:t>
            </a:r>
            <a:endParaRPr lang="en-US" sz="3600" dirty="0">
              <a:latin typeface="Algerian" panose="04020705040A02060702" pitchFamily="82" charset="0"/>
            </a:endParaRPr>
          </a:p>
        </p:txBody>
      </p:sp>
    </p:spTree>
    <p:extLst>
      <p:ext uri="{BB962C8B-B14F-4D97-AF65-F5344CB8AC3E}">
        <p14:creationId xmlns:p14="http://schemas.microsoft.com/office/powerpoint/2010/main" val="3765678462"/>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0310" y="425002"/>
            <a:ext cx="9615078" cy="1622739"/>
          </a:xfrm>
        </p:spPr>
        <p:txBody>
          <a:bodyPr>
            <a:normAutofit fontScale="90000"/>
          </a:bodyPr>
          <a:lstStyle/>
          <a:p>
            <a:pPr algn="just"/>
            <a:r>
              <a:rPr lang="en-US" dirty="0">
                <a:solidFill>
                  <a:schemeClr val="accent1">
                    <a:lumMod val="50000"/>
                  </a:schemeClr>
                </a:solidFill>
              </a:rPr>
              <a:t>Preparing for Work-based Learning </a:t>
            </a:r>
            <a:r>
              <a:rPr lang="en-US" dirty="0" smtClean="0">
                <a:solidFill>
                  <a:schemeClr val="accent1">
                    <a:lumMod val="50000"/>
                  </a:schemeClr>
                </a:solidFill>
              </a:rPr>
              <a:t/>
            </a:r>
            <a:br>
              <a:rPr lang="en-US" dirty="0" smtClean="0">
                <a:solidFill>
                  <a:schemeClr val="accent1">
                    <a:lumMod val="50000"/>
                  </a:schemeClr>
                </a:solidFill>
              </a:rPr>
            </a:br>
            <a:r>
              <a:rPr lang="en-US" dirty="0" smtClean="0">
                <a:solidFill>
                  <a:schemeClr val="accent1">
                    <a:lumMod val="50000"/>
                  </a:schemeClr>
                </a:solidFill>
              </a:rPr>
              <a:t>UNIVERSITY </a:t>
            </a:r>
            <a:r>
              <a:rPr lang="en-US" dirty="0">
                <a:solidFill>
                  <a:schemeClr val="accent1">
                    <a:lumMod val="50000"/>
                  </a:schemeClr>
                </a:solidFill>
              </a:rPr>
              <a:t>OF WALES </a:t>
            </a:r>
            <a:r>
              <a:rPr lang="en-US" dirty="0" smtClean="0">
                <a:solidFill>
                  <a:schemeClr val="accent1">
                    <a:lumMod val="50000"/>
                  </a:schemeClr>
                </a:solidFill>
              </a:rPr>
              <a:t>TRINITY SAINT DAVID</a:t>
            </a:r>
            <a:r>
              <a:rPr lang="en-US" dirty="0">
                <a:solidFill>
                  <a:schemeClr val="accent1">
                    <a:lumMod val="50000"/>
                  </a:schemeClr>
                </a:solidFill>
              </a:rPr>
              <a:t/>
            </a:r>
            <a:br>
              <a:rPr lang="en-US" dirty="0">
                <a:solidFill>
                  <a:schemeClr val="accent1">
                    <a:lumMod val="50000"/>
                  </a:schemeClr>
                </a:solidFill>
              </a:rPr>
            </a:br>
            <a:r>
              <a:rPr lang="en-US" dirty="0" smtClean="0">
                <a:solidFill>
                  <a:schemeClr val="accent1">
                    <a:lumMod val="50000"/>
                  </a:schemeClr>
                </a:solidFill>
              </a:rPr>
              <a:t/>
            </a:r>
            <a:br>
              <a:rPr lang="en-US" dirty="0" smtClean="0">
                <a:solidFill>
                  <a:schemeClr val="accent1">
                    <a:lumMod val="50000"/>
                  </a:schemeClr>
                </a:solidFill>
              </a:rPr>
            </a:br>
            <a:r>
              <a:rPr lang="en-US" dirty="0" smtClean="0">
                <a:solidFill>
                  <a:schemeClr val="accent1">
                    <a:lumMod val="50000"/>
                  </a:schemeClr>
                </a:solidFill>
              </a:rPr>
              <a:t>To Increase Direct Booking and Loyalty Program</a:t>
            </a:r>
            <a:endParaRPr lang="en-US" dirty="0">
              <a:solidFill>
                <a:schemeClr val="accent1">
                  <a:lumMod val="50000"/>
                </a:schemeClr>
              </a:solidFill>
            </a:endParaRPr>
          </a:p>
        </p:txBody>
      </p:sp>
      <p:sp>
        <p:nvSpPr>
          <p:cNvPr id="3" name="Text Placeholder 2"/>
          <p:cNvSpPr>
            <a:spLocks noGrp="1"/>
          </p:cNvSpPr>
          <p:nvPr>
            <p:ph type="body" idx="1"/>
          </p:nvPr>
        </p:nvSpPr>
        <p:spPr>
          <a:xfrm>
            <a:off x="2939373" y="3044757"/>
            <a:ext cx="3992732" cy="547456"/>
          </a:xfrm>
        </p:spPr>
        <p:txBody>
          <a:bodyPr/>
          <a:lstStyle/>
          <a:p>
            <a:r>
              <a:rPr lang="en-US" dirty="0" smtClean="0"/>
              <a:t>Presented by</a:t>
            </a:r>
            <a:endParaRPr lang="en-US" dirty="0"/>
          </a:p>
        </p:txBody>
      </p:sp>
      <p:sp>
        <p:nvSpPr>
          <p:cNvPr id="4" name="Content Placeholder 3"/>
          <p:cNvSpPr>
            <a:spLocks noGrp="1"/>
          </p:cNvSpPr>
          <p:nvPr>
            <p:ph sz="half" idx="2"/>
          </p:nvPr>
        </p:nvSpPr>
        <p:spPr>
          <a:xfrm>
            <a:off x="2589212" y="3592214"/>
            <a:ext cx="4342893" cy="2310812"/>
          </a:xfrm>
        </p:spPr>
        <p:txBody>
          <a:bodyPr/>
          <a:lstStyle/>
          <a:p>
            <a:r>
              <a:rPr lang="en-US" dirty="0" smtClean="0"/>
              <a:t>Name: Moonesh KASSEEAH</a:t>
            </a:r>
          </a:p>
          <a:p>
            <a:r>
              <a:rPr lang="en-US" dirty="0" smtClean="0"/>
              <a:t>Reservations Manager</a:t>
            </a:r>
          </a:p>
          <a:p>
            <a:r>
              <a:rPr lang="en-US" dirty="0" smtClean="0"/>
              <a:t>LUX* Le Morne</a:t>
            </a:r>
          </a:p>
          <a:p>
            <a:r>
              <a:rPr lang="en-US" dirty="0" smtClean="0"/>
              <a:t>Student Number: 1715706</a:t>
            </a:r>
          </a:p>
          <a:p>
            <a:endParaRPr lang="en-US" dirty="0"/>
          </a:p>
        </p:txBody>
      </p:sp>
      <p:sp>
        <p:nvSpPr>
          <p:cNvPr id="5" name="Text Placeholder 4"/>
          <p:cNvSpPr>
            <a:spLocks noGrp="1"/>
          </p:cNvSpPr>
          <p:nvPr>
            <p:ph type="body" sz="quarter" idx="3"/>
          </p:nvPr>
        </p:nvSpPr>
        <p:spPr>
          <a:xfrm>
            <a:off x="7506629" y="3044757"/>
            <a:ext cx="3999001" cy="547456"/>
          </a:xfrm>
        </p:spPr>
        <p:txBody>
          <a:bodyPr/>
          <a:lstStyle/>
          <a:p>
            <a:r>
              <a:rPr lang="en-US" dirty="0" smtClean="0"/>
              <a:t>Sponsored by</a:t>
            </a:r>
            <a:endParaRPr lang="en-US" dirty="0"/>
          </a:p>
        </p:txBody>
      </p:sp>
      <p:sp>
        <p:nvSpPr>
          <p:cNvPr id="6" name="Content Placeholder 5"/>
          <p:cNvSpPr>
            <a:spLocks noGrp="1"/>
          </p:cNvSpPr>
          <p:nvPr>
            <p:ph sz="quarter" idx="4"/>
          </p:nvPr>
        </p:nvSpPr>
        <p:spPr>
          <a:xfrm>
            <a:off x="7166957" y="3592214"/>
            <a:ext cx="4338674" cy="2307584"/>
          </a:xfrm>
        </p:spPr>
        <p:txBody>
          <a:bodyPr/>
          <a:lstStyle/>
          <a:p>
            <a:r>
              <a:rPr lang="en-US" dirty="0" smtClean="0"/>
              <a:t>Mrs. Smita MODAK</a:t>
            </a:r>
          </a:p>
          <a:p>
            <a:r>
              <a:rPr lang="en-US" dirty="0" smtClean="0"/>
              <a:t>Mr. Vikash SOMANAH</a:t>
            </a:r>
          </a:p>
          <a:p>
            <a:r>
              <a:rPr lang="en-US" dirty="0" smtClean="0"/>
              <a:t>Miss. Tessa OOSTHUISEN</a:t>
            </a:r>
          </a:p>
          <a:p>
            <a:r>
              <a:rPr lang="en-US" dirty="0" smtClean="0"/>
              <a:t>Miss. Medha BUDOO</a:t>
            </a:r>
            <a:endParaRPr lang="en-US" dirty="0"/>
          </a:p>
        </p:txBody>
      </p:sp>
    </p:spTree>
    <p:extLst>
      <p:ext uri="{BB962C8B-B14F-4D97-AF65-F5344CB8AC3E}">
        <p14:creationId xmlns:p14="http://schemas.microsoft.com/office/powerpoint/2010/main" val="6388364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6000" dirty="0" smtClean="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Introduction</a:t>
            </a:r>
            <a:r>
              <a:rPr lang="en-US" sz="7200" dirty="0" smtClean="0"/>
              <a:t> </a:t>
            </a:r>
            <a:endParaRPr lang="en-US" sz="7200" dirty="0"/>
          </a:p>
        </p:txBody>
      </p:sp>
      <p:sp>
        <p:nvSpPr>
          <p:cNvPr id="3" name="Content Placeholder 2"/>
          <p:cNvSpPr>
            <a:spLocks noGrp="1"/>
          </p:cNvSpPr>
          <p:nvPr>
            <p:ph idx="1"/>
          </p:nvPr>
        </p:nvSpPr>
        <p:spPr/>
        <p:txBody>
          <a:bodyPr>
            <a:normAutofit/>
          </a:bodyPr>
          <a:lstStyle/>
          <a:p>
            <a:pPr marL="0" indent="0">
              <a:buNone/>
            </a:pPr>
            <a:r>
              <a:rPr lang="en-US" sz="3800" b="1" dirty="0" smtClean="0"/>
              <a:t>Contents</a:t>
            </a:r>
          </a:p>
          <a:p>
            <a:pPr marL="0" indent="0">
              <a:buNone/>
            </a:pPr>
            <a:endParaRPr lang="en-US" dirty="0" smtClean="0"/>
          </a:p>
          <a:p>
            <a:r>
              <a:rPr lang="en-US" dirty="0" smtClean="0"/>
              <a:t>Background, justification, aims and objectives</a:t>
            </a:r>
          </a:p>
          <a:p>
            <a:r>
              <a:rPr lang="en-US" dirty="0" smtClean="0"/>
              <a:t>Methods</a:t>
            </a:r>
          </a:p>
          <a:p>
            <a:r>
              <a:rPr lang="en-US" dirty="0" smtClean="0"/>
              <a:t>Findings</a:t>
            </a:r>
          </a:p>
          <a:p>
            <a:r>
              <a:rPr lang="en-US" dirty="0" smtClean="0"/>
              <a:t>Conclusion and recommendation</a:t>
            </a:r>
          </a:p>
          <a:p>
            <a:r>
              <a:rPr lang="en-US" dirty="0" smtClean="0"/>
              <a:t>Reflection on personal and professional learning experience.</a:t>
            </a:r>
          </a:p>
          <a:p>
            <a:pPr marL="0" indent="0">
              <a:buNone/>
            </a:pPr>
            <a:endParaRPr lang="en-US" dirty="0" smtClean="0"/>
          </a:p>
          <a:p>
            <a:endParaRPr lang="en-US" dirty="0"/>
          </a:p>
        </p:txBody>
      </p:sp>
    </p:spTree>
    <p:extLst>
      <p:ext uri="{BB962C8B-B14F-4D97-AF65-F5344CB8AC3E}">
        <p14:creationId xmlns:p14="http://schemas.microsoft.com/office/powerpoint/2010/main" val="375246868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8911"/>
            <a:ext cx="10515600" cy="1325563"/>
          </a:xfrm>
        </p:spPr>
        <p:txBody>
          <a:bodyPr/>
          <a:lstStyle/>
          <a:p>
            <a:pPr algn="ctr"/>
            <a:r>
              <a:rPr lang="en-US" dirty="0" smtClean="0">
                <a:solidFill>
                  <a:schemeClr val="accent5"/>
                </a:solidFill>
              </a:rPr>
              <a:t>Background, justification, aims and Objectives</a:t>
            </a:r>
            <a:endParaRPr lang="en-US" dirty="0">
              <a:solidFill>
                <a:schemeClr val="accent5"/>
              </a:solidFill>
            </a:endParaRPr>
          </a:p>
        </p:txBody>
      </p:sp>
      <p:sp>
        <p:nvSpPr>
          <p:cNvPr id="3" name="Content Placeholder 2"/>
          <p:cNvSpPr>
            <a:spLocks noGrp="1"/>
          </p:cNvSpPr>
          <p:nvPr>
            <p:ph sz="half" idx="1"/>
          </p:nvPr>
        </p:nvSpPr>
        <p:spPr>
          <a:xfrm>
            <a:off x="6658898" y="2036877"/>
            <a:ext cx="5181600" cy="2871021"/>
          </a:xfrm>
        </p:spPr>
        <p:txBody>
          <a:bodyPr>
            <a:normAutofit lnSpcReduction="10000"/>
          </a:bodyPr>
          <a:lstStyle/>
          <a:p>
            <a:endParaRPr lang="en-US" dirty="0" smtClean="0"/>
          </a:p>
          <a:p>
            <a:pPr marL="0" indent="0">
              <a:buNone/>
            </a:pPr>
            <a:endParaRPr lang="en-US" dirty="0"/>
          </a:p>
          <a:p>
            <a:endParaRPr lang="en-US" dirty="0"/>
          </a:p>
        </p:txBody>
      </p:sp>
      <p:sp>
        <p:nvSpPr>
          <p:cNvPr id="5" name="Content Placeholder 4"/>
          <p:cNvSpPr>
            <a:spLocks noGrp="1"/>
          </p:cNvSpPr>
          <p:nvPr>
            <p:ph sz="half" idx="2"/>
          </p:nvPr>
        </p:nvSpPr>
        <p:spPr>
          <a:xfrm>
            <a:off x="1052945" y="1325563"/>
            <a:ext cx="10300855" cy="4851400"/>
          </a:xfrm>
        </p:spPr>
        <p:txBody>
          <a:bodyPr>
            <a:normAutofit lnSpcReduction="10000"/>
          </a:bodyPr>
          <a:lstStyle/>
          <a:p>
            <a:pPr marL="0" indent="0">
              <a:buNone/>
            </a:pPr>
            <a:r>
              <a:rPr lang="en-US" u="sng" dirty="0" smtClean="0"/>
              <a:t>Background &amp; Justification</a:t>
            </a:r>
          </a:p>
          <a:p>
            <a:r>
              <a:rPr lang="en-US" dirty="0" smtClean="0"/>
              <a:t>Hotels </a:t>
            </a:r>
            <a:r>
              <a:rPr lang="en-US" dirty="0"/>
              <a:t>have to be more active to quickly match against the other booking engine and tour </a:t>
            </a:r>
            <a:r>
              <a:rPr lang="en-US" dirty="0" smtClean="0"/>
              <a:t>operators</a:t>
            </a:r>
          </a:p>
          <a:p>
            <a:r>
              <a:rPr lang="en-US" dirty="0" smtClean="0"/>
              <a:t>Failure </a:t>
            </a:r>
            <a:r>
              <a:rPr lang="en-US" dirty="0"/>
              <a:t>in doing so, can mean a loss in the day-to-day </a:t>
            </a:r>
            <a:r>
              <a:rPr lang="en-US" dirty="0" smtClean="0"/>
              <a:t>revenue</a:t>
            </a:r>
          </a:p>
          <a:p>
            <a:pPr marL="0" indent="0">
              <a:buNone/>
            </a:pPr>
            <a:r>
              <a:rPr lang="en-US" u="sng" dirty="0" smtClean="0"/>
              <a:t>Aims</a:t>
            </a:r>
          </a:p>
          <a:p>
            <a:r>
              <a:rPr lang="en-US" dirty="0" smtClean="0"/>
              <a:t>To boost direct sales at LUX* Le Morne</a:t>
            </a:r>
          </a:p>
          <a:p>
            <a:r>
              <a:rPr lang="en-US" dirty="0"/>
              <a:t>To introduce a Loyalty Program and the </a:t>
            </a:r>
            <a:r>
              <a:rPr lang="en-US" dirty="0" smtClean="0"/>
              <a:t>feasibility</a:t>
            </a:r>
          </a:p>
          <a:p>
            <a:r>
              <a:rPr lang="en-US" dirty="0" smtClean="0"/>
              <a:t>To encourage the number of repeaters to book directly</a:t>
            </a:r>
          </a:p>
          <a:p>
            <a:r>
              <a:rPr lang="en-US" dirty="0" smtClean="0"/>
              <a:t>Increase guest satisfaction by offering a tailor made stay</a:t>
            </a:r>
          </a:p>
          <a:p>
            <a:r>
              <a:rPr lang="en-US" dirty="0" smtClean="0"/>
              <a:t>Special package for honeymooners and a seamless stay for families</a:t>
            </a:r>
          </a:p>
          <a:p>
            <a:pPr marL="0" indent="0">
              <a:buNone/>
            </a:pPr>
            <a:endParaRPr lang="en-US" dirty="0" smtClean="0"/>
          </a:p>
        </p:txBody>
      </p:sp>
    </p:spTree>
    <p:extLst>
      <p:ext uri="{BB962C8B-B14F-4D97-AF65-F5344CB8AC3E}">
        <p14:creationId xmlns:p14="http://schemas.microsoft.com/office/powerpoint/2010/main" val="1494636617"/>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13479"/>
          </a:xfrm>
        </p:spPr>
        <p:txBody>
          <a:bodyPr/>
          <a:lstStyle/>
          <a:p>
            <a:r>
              <a:rPr lang="en-US" dirty="0">
                <a:solidFill>
                  <a:schemeClr val="accent5"/>
                </a:solidFill>
              </a:rPr>
              <a:t>Background, justification, aims and Objectives</a:t>
            </a:r>
          </a:p>
        </p:txBody>
      </p:sp>
      <p:sp>
        <p:nvSpPr>
          <p:cNvPr id="5" name="Content Placeholder 4"/>
          <p:cNvSpPr>
            <a:spLocks noGrp="1"/>
          </p:cNvSpPr>
          <p:nvPr>
            <p:ph sz="half" idx="1"/>
          </p:nvPr>
        </p:nvSpPr>
        <p:spPr>
          <a:xfrm>
            <a:off x="838200" y="1712068"/>
            <a:ext cx="5181600" cy="4464895"/>
          </a:xfrm>
        </p:spPr>
        <p:txBody>
          <a:bodyPr/>
          <a:lstStyle/>
          <a:p>
            <a:pPr marL="0" indent="0">
              <a:buNone/>
            </a:pPr>
            <a:r>
              <a:rPr lang="en-US" u="sng" dirty="0" smtClean="0"/>
              <a:t>Objectives</a:t>
            </a:r>
          </a:p>
          <a:p>
            <a:r>
              <a:rPr lang="en-US" dirty="0" smtClean="0"/>
              <a:t>To better understand the right selling techniques</a:t>
            </a:r>
          </a:p>
          <a:p>
            <a:r>
              <a:rPr lang="en-US" dirty="0" smtClean="0"/>
              <a:t>To find a better way to increase direct booking</a:t>
            </a:r>
          </a:p>
          <a:p>
            <a:r>
              <a:rPr lang="en-US" dirty="0" smtClean="0"/>
              <a:t>To be able to handle different types of reservations more effectively</a:t>
            </a:r>
            <a:endParaRPr lang="en-US" dirty="0"/>
          </a:p>
        </p:txBody>
      </p:sp>
      <p:pic>
        <p:nvPicPr>
          <p:cNvPr id="1026" name="Picture 2" descr="SOJ1-e1517844317295.png (399Ã507)"/>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050787" y="1825625"/>
            <a:ext cx="3424425"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16728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solidFill>
                  <a:schemeClr val="accent5"/>
                </a:solidFill>
              </a:rPr>
              <a:t>Methods</a:t>
            </a:r>
            <a:endParaRPr lang="en-US" dirty="0">
              <a:solidFill>
                <a:schemeClr val="accent5"/>
              </a:solidFill>
            </a:endParaRPr>
          </a:p>
        </p:txBody>
      </p:sp>
      <p:sp>
        <p:nvSpPr>
          <p:cNvPr id="7" name="Content Placeholder 6"/>
          <p:cNvSpPr>
            <a:spLocks noGrp="1"/>
          </p:cNvSpPr>
          <p:nvPr>
            <p:ph idx="1"/>
          </p:nvPr>
        </p:nvSpPr>
        <p:spPr>
          <a:xfrm>
            <a:off x="838200" y="1478604"/>
            <a:ext cx="10515600" cy="4698359"/>
          </a:xfrm>
        </p:spPr>
        <p:txBody>
          <a:bodyPr>
            <a:normAutofit/>
          </a:bodyPr>
          <a:lstStyle/>
          <a:p>
            <a:r>
              <a:rPr lang="en-US" dirty="0" smtClean="0"/>
              <a:t>A research was mainly focused on the guest’s opinions on the Loyalty Program</a:t>
            </a:r>
          </a:p>
          <a:p>
            <a:r>
              <a:rPr lang="en-US" dirty="0" smtClean="0"/>
              <a:t>All participants identity will not be disclosed</a:t>
            </a:r>
          </a:p>
          <a:p>
            <a:r>
              <a:rPr lang="en-US" dirty="0" smtClean="0"/>
              <a:t>Respondents were in house guests, repeaters guests, honeymooners </a:t>
            </a:r>
            <a:r>
              <a:rPr lang="en-US" dirty="0"/>
              <a:t>and </a:t>
            </a:r>
            <a:r>
              <a:rPr lang="en-US" dirty="0" smtClean="0"/>
              <a:t>families</a:t>
            </a:r>
          </a:p>
          <a:p>
            <a:r>
              <a:rPr lang="en-US" dirty="0" smtClean="0"/>
              <a:t>A total of 5 managers was selected at random for interviewing the guests</a:t>
            </a:r>
          </a:p>
          <a:p>
            <a:r>
              <a:rPr lang="en-US" dirty="0" smtClean="0"/>
              <a:t>A questionnaire of 11 questions (scale 1-4 where 4 is the highest)</a:t>
            </a:r>
          </a:p>
          <a:p>
            <a:r>
              <a:rPr lang="en-US" dirty="0" smtClean="0"/>
              <a:t>Target </a:t>
            </a:r>
            <a:r>
              <a:rPr lang="en-US" dirty="0"/>
              <a:t>: 100 participants</a:t>
            </a:r>
          </a:p>
          <a:p>
            <a:r>
              <a:rPr lang="en-US" dirty="0"/>
              <a:t>Responded : 91 participants</a:t>
            </a:r>
          </a:p>
          <a:p>
            <a:endParaRPr lang="en-US" dirty="0" smtClean="0"/>
          </a:p>
          <a:p>
            <a:endParaRPr lang="en-US" dirty="0" smtClean="0"/>
          </a:p>
        </p:txBody>
      </p:sp>
    </p:spTree>
    <p:extLst>
      <p:ext uri="{BB962C8B-B14F-4D97-AF65-F5344CB8AC3E}">
        <p14:creationId xmlns:p14="http://schemas.microsoft.com/office/powerpoint/2010/main" val="2301450260"/>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solidFill>
                  <a:schemeClr val="accent5"/>
                </a:solidFill>
              </a:rPr>
              <a:t>Findings</a:t>
            </a:r>
            <a:r>
              <a:rPr lang="en-US" dirty="0" smtClean="0"/>
              <a:t/>
            </a:r>
            <a:br>
              <a:rPr lang="en-US" dirty="0" smtClean="0"/>
            </a:b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smtClean="0"/>
              <a:t>During the survey :- </a:t>
            </a:r>
          </a:p>
          <a:p>
            <a:r>
              <a:rPr lang="en-US" dirty="0" smtClean="0"/>
              <a:t>56% - guest visited LUX* Le Morne for the first time</a:t>
            </a:r>
          </a:p>
          <a:p>
            <a:pPr marL="0" indent="0">
              <a:buNone/>
            </a:pPr>
            <a:r>
              <a:rPr lang="en-US" dirty="0" smtClean="0"/>
              <a:t> </a:t>
            </a:r>
          </a:p>
          <a:p>
            <a:r>
              <a:rPr lang="en-US" dirty="0" smtClean="0"/>
              <a:t>44% -  guest are repeaters of LUX* Group</a:t>
            </a:r>
          </a:p>
          <a:p>
            <a:pPr marL="0" indent="0">
              <a:buNone/>
            </a:pPr>
            <a:endParaRPr lang="en-US" dirty="0" smtClean="0"/>
          </a:p>
          <a:p>
            <a:r>
              <a:rPr lang="en-US" dirty="0" smtClean="0"/>
              <a:t>96% -  the level of service has been of high quality </a:t>
            </a:r>
          </a:p>
          <a:p>
            <a:pPr marL="0" indent="0">
              <a:buNone/>
            </a:pPr>
            <a:endParaRPr lang="en-US" dirty="0" smtClean="0"/>
          </a:p>
          <a:p>
            <a:r>
              <a:rPr lang="en-US" dirty="0" smtClean="0"/>
              <a:t>97% - evaluation of Value for Money for LUX* Le Morne. </a:t>
            </a:r>
          </a:p>
          <a:p>
            <a:pPr marL="0" indent="0">
              <a:buNone/>
            </a:pPr>
            <a:endParaRPr lang="en-US" dirty="0" smtClean="0"/>
          </a:p>
          <a:p>
            <a:r>
              <a:rPr lang="en-US" dirty="0" smtClean="0"/>
              <a:t>90% -  guest who agreed to recommend LUX* Le Morne to their friends and Families. </a:t>
            </a:r>
          </a:p>
        </p:txBody>
      </p:sp>
    </p:spTree>
    <p:extLst>
      <p:ext uri="{BB962C8B-B14F-4D97-AF65-F5344CB8AC3E}">
        <p14:creationId xmlns:p14="http://schemas.microsoft.com/office/powerpoint/2010/main" val="9963314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smtClean="0">
                <a:solidFill>
                  <a:schemeClr val="accent5"/>
                </a:solidFill>
              </a:rPr>
              <a:t>Findings</a:t>
            </a:r>
            <a:endParaRPr lang="en-US" dirty="0">
              <a:solidFill>
                <a:schemeClr val="accent5"/>
              </a:solidFill>
            </a:endParaRPr>
          </a:p>
        </p:txBody>
      </p:sp>
      <p:sp>
        <p:nvSpPr>
          <p:cNvPr id="4" name="Content Placeholder 3"/>
          <p:cNvSpPr>
            <a:spLocks noGrp="1"/>
          </p:cNvSpPr>
          <p:nvPr>
            <p:ph idx="1"/>
          </p:nvPr>
        </p:nvSpPr>
        <p:spPr/>
        <p:txBody>
          <a:bodyPr/>
          <a:lstStyle/>
          <a:p>
            <a:r>
              <a:rPr lang="en-US" dirty="0" smtClean="0"/>
              <a:t>97% in house </a:t>
            </a:r>
            <a:r>
              <a:rPr lang="en-US" dirty="0"/>
              <a:t>g</a:t>
            </a:r>
            <a:r>
              <a:rPr lang="en-US" dirty="0" smtClean="0"/>
              <a:t>uest agreed that they will come back based on their current experience </a:t>
            </a:r>
          </a:p>
          <a:p>
            <a:r>
              <a:rPr lang="en-US" dirty="0" smtClean="0"/>
              <a:t>77% of the guest was excited with the Loyalty Program</a:t>
            </a:r>
          </a:p>
          <a:p>
            <a:r>
              <a:rPr lang="en-US" dirty="0" smtClean="0"/>
              <a:t>15% guest has already started to make their booking for their next visit</a:t>
            </a:r>
          </a:p>
          <a:p>
            <a:r>
              <a:rPr lang="en-US" dirty="0" smtClean="0"/>
              <a:t>25% of the guest was completely unaware that they can make booking directly with the hotel but showed interest</a:t>
            </a:r>
          </a:p>
          <a:p>
            <a:r>
              <a:rPr lang="en-US" dirty="0" smtClean="0"/>
              <a:t>99</a:t>
            </a:r>
            <a:r>
              <a:rPr lang="en-US" dirty="0"/>
              <a:t>% of the guest would make their reservation directly </a:t>
            </a:r>
          </a:p>
          <a:p>
            <a:endParaRPr lang="en-US" dirty="0"/>
          </a:p>
        </p:txBody>
      </p:sp>
    </p:spTree>
    <p:extLst>
      <p:ext uri="{BB962C8B-B14F-4D97-AF65-F5344CB8AC3E}">
        <p14:creationId xmlns:p14="http://schemas.microsoft.com/office/powerpoint/2010/main" val="104473960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solidFill>
                  <a:schemeClr val="accent5"/>
                </a:solidFill>
              </a:rPr>
              <a:t>Conclusions and Recommendations</a:t>
            </a:r>
            <a:endParaRPr lang="en-US" dirty="0"/>
          </a:p>
        </p:txBody>
      </p:sp>
      <p:sp>
        <p:nvSpPr>
          <p:cNvPr id="3" name="Content Placeholder 2"/>
          <p:cNvSpPr>
            <a:spLocks noGrp="1"/>
          </p:cNvSpPr>
          <p:nvPr>
            <p:ph sz="half" idx="1"/>
          </p:nvPr>
        </p:nvSpPr>
        <p:spPr>
          <a:xfrm>
            <a:off x="838200" y="1690688"/>
            <a:ext cx="5181600" cy="4721401"/>
          </a:xfrm>
        </p:spPr>
        <p:txBody>
          <a:bodyPr>
            <a:normAutofit fontScale="62500" lnSpcReduction="20000"/>
          </a:bodyPr>
          <a:lstStyle/>
          <a:p>
            <a:pPr marL="0" indent="0">
              <a:buNone/>
            </a:pPr>
            <a:r>
              <a:rPr lang="en-US" sz="3800" u="sng" dirty="0" smtClean="0"/>
              <a:t>Conclusions:</a:t>
            </a:r>
          </a:p>
          <a:p>
            <a:pPr marL="0" indent="0">
              <a:buNone/>
            </a:pPr>
            <a:r>
              <a:rPr lang="en-US" sz="3800" dirty="0" smtClean="0"/>
              <a:t>Hotel </a:t>
            </a:r>
            <a:r>
              <a:rPr lang="en-US" sz="3800" dirty="0"/>
              <a:t>Loyalty Program </a:t>
            </a:r>
            <a:r>
              <a:rPr lang="en-US" sz="3800" dirty="0" smtClean="0"/>
              <a:t>:– </a:t>
            </a:r>
          </a:p>
          <a:p>
            <a:r>
              <a:rPr lang="en-US" sz="3800" dirty="0"/>
              <a:t>M</a:t>
            </a:r>
            <a:r>
              <a:rPr lang="en-US" sz="3800" dirty="0" smtClean="0"/>
              <a:t>otivating </a:t>
            </a:r>
            <a:r>
              <a:rPr lang="en-US" sz="3800" dirty="0"/>
              <a:t>factor for travelers to book </a:t>
            </a:r>
            <a:r>
              <a:rPr lang="en-US" sz="3800" dirty="0" smtClean="0"/>
              <a:t>direct</a:t>
            </a:r>
          </a:p>
          <a:p>
            <a:r>
              <a:rPr lang="en-US" sz="3800" dirty="0" smtClean="0"/>
              <a:t>A new way to increase the percentage of direct booking and repeaters</a:t>
            </a:r>
          </a:p>
          <a:p>
            <a:r>
              <a:rPr lang="en-US" sz="3800" dirty="0" smtClean="0"/>
              <a:t>Encourage the guest to book directly</a:t>
            </a:r>
            <a:endParaRPr lang="en-US" sz="3800" dirty="0"/>
          </a:p>
          <a:p>
            <a:r>
              <a:rPr lang="en-US" sz="3800" dirty="0"/>
              <a:t>LUX* Le Morne can improve the day </a:t>
            </a:r>
            <a:r>
              <a:rPr lang="en-US" sz="3800" dirty="0" smtClean="0"/>
              <a:t>to </a:t>
            </a:r>
            <a:r>
              <a:rPr lang="en-US" sz="3800" dirty="0"/>
              <a:t>day operation </a:t>
            </a:r>
          </a:p>
          <a:p>
            <a:r>
              <a:rPr lang="en-US" sz="3800" dirty="0"/>
              <a:t>Improving the hotel booking system – </a:t>
            </a:r>
            <a:r>
              <a:rPr lang="en-US" sz="3800" dirty="0" smtClean="0"/>
              <a:t>rapidity in response</a:t>
            </a:r>
          </a:p>
          <a:p>
            <a:r>
              <a:rPr lang="en-US" sz="3800" dirty="0" smtClean="0"/>
              <a:t>Word of mouth and our guest is proud to be our ambassador</a:t>
            </a:r>
          </a:p>
          <a:p>
            <a:r>
              <a:rPr lang="en-US" sz="3800" dirty="0" smtClean="0"/>
              <a:t>No commission is paid to travel agent</a:t>
            </a:r>
            <a:endParaRPr lang="en-US" sz="3800" dirty="0"/>
          </a:p>
          <a:p>
            <a:endParaRPr lang="en-US" dirty="0"/>
          </a:p>
        </p:txBody>
      </p:sp>
      <p:sp>
        <p:nvSpPr>
          <p:cNvPr id="4" name="Content Placeholder 3"/>
          <p:cNvSpPr>
            <a:spLocks noGrp="1"/>
          </p:cNvSpPr>
          <p:nvPr>
            <p:ph sz="half" idx="2"/>
          </p:nvPr>
        </p:nvSpPr>
        <p:spPr>
          <a:xfrm>
            <a:off x="6220177" y="1449421"/>
            <a:ext cx="5429955" cy="4962668"/>
          </a:xfrm>
        </p:spPr>
        <p:txBody>
          <a:bodyPr>
            <a:normAutofit fontScale="62500" lnSpcReduction="20000"/>
          </a:bodyPr>
          <a:lstStyle/>
          <a:p>
            <a:pPr marL="0" indent="0">
              <a:buNone/>
            </a:pPr>
            <a:endParaRPr lang="en-US" dirty="0" smtClean="0"/>
          </a:p>
          <a:p>
            <a:pPr marL="0" indent="0">
              <a:buNone/>
            </a:pPr>
            <a:endParaRPr lang="en-US" dirty="0"/>
          </a:p>
          <a:p>
            <a:pPr marL="0" indent="0">
              <a:buNone/>
            </a:pPr>
            <a:r>
              <a:rPr lang="en-US" sz="3800" u="sng" dirty="0" smtClean="0"/>
              <a:t>Recommendations</a:t>
            </a:r>
            <a:r>
              <a:rPr lang="en-US" sz="3800" u="sng" dirty="0" smtClean="0"/>
              <a:t>:- </a:t>
            </a:r>
          </a:p>
          <a:p>
            <a:r>
              <a:rPr lang="en-US" sz="3800" dirty="0"/>
              <a:t>T</a:t>
            </a:r>
            <a:r>
              <a:rPr lang="en-US" sz="3800" dirty="0" smtClean="0"/>
              <a:t>o </a:t>
            </a:r>
            <a:r>
              <a:rPr lang="en-US" sz="3800" dirty="0" smtClean="0"/>
              <a:t>introduce the Loyalty Program</a:t>
            </a:r>
            <a:endParaRPr lang="en-US" sz="3800" dirty="0" smtClean="0"/>
          </a:p>
          <a:p>
            <a:r>
              <a:rPr lang="en-US" sz="3800" dirty="0" smtClean="0"/>
              <a:t>This program will generates high turnover</a:t>
            </a:r>
            <a:endParaRPr lang="en-US" sz="3800" dirty="0" smtClean="0"/>
          </a:p>
          <a:p>
            <a:r>
              <a:rPr lang="en-US" sz="3800" dirty="0" smtClean="0"/>
              <a:t>Team Members with different languages and different language options on our websites (Spanish, Russian, Chinese)</a:t>
            </a:r>
          </a:p>
          <a:p>
            <a:r>
              <a:rPr lang="en-US" sz="3800" dirty="0" smtClean="0"/>
              <a:t>The reward system need to be well design</a:t>
            </a:r>
          </a:p>
          <a:p>
            <a:r>
              <a:rPr lang="en-US" sz="3800" dirty="0" smtClean="0"/>
              <a:t>Training for team members (front liners) while booking directly instead of Travel Agents</a:t>
            </a:r>
            <a:endParaRPr lang="en-US" sz="3800" dirty="0"/>
          </a:p>
        </p:txBody>
      </p:sp>
      <p:pic>
        <p:nvPicPr>
          <p:cNvPr id="6" name="Picture 5" descr="Related imag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24300" y="1210911"/>
            <a:ext cx="4495800" cy="866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6241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chemeClr val="accent5"/>
                </a:solidFill>
              </a:rPr>
              <a:t>Reflection on personal and professional learning experience</a:t>
            </a:r>
            <a:endParaRPr lang="en-US" dirty="0">
              <a:solidFill>
                <a:schemeClr val="accent5"/>
              </a:solidFill>
            </a:endParaRPr>
          </a:p>
        </p:txBody>
      </p:sp>
      <p:sp>
        <p:nvSpPr>
          <p:cNvPr id="3" name="Content Placeholder 2"/>
          <p:cNvSpPr>
            <a:spLocks noGrp="1"/>
          </p:cNvSpPr>
          <p:nvPr>
            <p:ph idx="1"/>
          </p:nvPr>
        </p:nvSpPr>
        <p:spPr/>
        <p:txBody>
          <a:bodyPr/>
          <a:lstStyle/>
          <a:p>
            <a:r>
              <a:rPr lang="en-US" dirty="0" smtClean="0"/>
              <a:t>The Loyalty Program will help me to increase all direct reservations and generate high turnover</a:t>
            </a:r>
          </a:p>
          <a:p>
            <a:r>
              <a:rPr lang="en-US" dirty="0" smtClean="0"/>
              <a:t>I will be able to tackle different types of bookings – individual, honeymooners, repeaters, weddings, families &amp; groups</a:t>
            </a:r>
          </a:p>
          <a:p>
            <a:r>
              <a:rPr lang="en-US" dirty="0" smtClean="0"/>
              <a:t>I will bring more and more repeaters guest for LUX* Le Morne.</a:t>
            </a:r>
          </a:p>
          <a:p>
            <a:r>
              <a:rPr lang="en-US" dirty="0" smtClean="0"/>
              <a:t>Repeaters have already started to contact me and the hotel for their future stay.</a:t>
            </a:r>
            <a:endParaRPr lang="en-US" dirty="0"/>
          </a:p>
        </p:txBody>
      </p:sp>
    </p:spTree>
    <p:extLst>
      <p:ext uri="{BB962C8B-B14F-4D97-AF65-F5344CB8AC3E}">
        <p14:creationId xmlns:p14="http://schemas.microsoft.com/office/powerpoint/2010/main" val="124337991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587557" y="1400447"/>
            <a:ext cx="6138153" cy="4358742"/>
          </a:xfrm>
          <a:prstGeom prst="rect">
            <a:avLst/>
          </a:prstGeom>
        </p:spPr>
      </p:pic>
    </p:spTree>
    <p:extLst>
      <p:ext uri="{BB962C8B-B14F-4D97-AF65-F5344CB8AC3E}">
        <p14:creationId xmlns:p14="http://schemas.microsoft.com/office/powerpoint/2010/main" val="166155536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1309</TotalTime>
  <Words>1470</Words>
  <Application>Microsoft Office PowerPoint</Application>
  <PresentationFormat>Widescreen</PresentationFormat>
  <Paragraphs>149</Paragraphs>
  <Slides>11</Slides>
  <Notes>10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11</vt:i4>
      </vt:variant>
    </vt:vector>
  </HeadingPairs>
  <TitlesOfParts>
    <vt:vector size="19" baseType="lpstr">
      <vt:lpstr>Algerian</vt:lpstr>
      <vt:lpstr>Arial</vt:lpstr>
      <vt:lpstr>Calibri</vt:lpstr>
      <vt:lpstr>Calibri Light</vt:lpstr>
      <vt:lpstr>Century Gothic</vt:lpstr>
      <vt:lpstr>Wingdings 3</vt:lpstr>
      <vt:lpstr>Office Theme</vt:lpstr>
      <vt:lpstr>Wisp</vt:lpstr>
      <vt:lpstr> Presentation: Increasing Direct Booking for LUX* Le Morne</vt:lpstr>
      <vt:lpstr>Preparing for Work-based Learning  UNIVERSITY OF WALES TRINITY SAINT DAVID  To Increase Direct Booking and Loyalty Program</vt:lpstr>
      <vt:lpstr>Introduction </vt:lpstr>
      <vt:lpstr>Background, justification, aims and Objectives</vt:lpstr>
      <vt:lpstr>Background, justification, aims and Objectives</vt:lpstr>
      <vt:lpstr>Methods</vt:lpstr>
      <vt:lpstr>Findings </vt:lpstr>
      <vt:lpstr>Findings</vt:lpstr>
      <vt:lpstr>Conclusions and Recommendations</vt:lpstr>
      <vt:lpstr>Reflection on personal and professional learning experience</vt:lpstr>
      <vt:lpstr>PowerPoint Presentation</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Moonesh Kasseeah - LUX* Le Morne</dc:creator>
  <cp:lastModifiedBy>Moonesh Kasseeah - LUX* Le Morne</cp:lastModifiedBy>
  <cp:revision>125</cp:revision>
  <dcterms:created xsi:type="dcterms:W3CDTF">2018-10-13T06:41:35Z</dcterms:created>
  <dcterms:modified xsi:type="dcterms:W3CDTF">2019-04-21T14:15:59Z</dcterms:modified>
</cp:coreProperties>
</file>