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334" r:id="rId4"/>
    <p:sldId id="333" r:id="rId5"/>
    <p:sldId id="345" r:id="rId6"/>
    <p:sldId id="346" r:id="rId7"/>
    <p:sldId id="347" r:id="rId8"/>
    <p:sldId id="344" r:id="rId9"/>
    <p:sldId id="335" r:id="rId10"/>
    <p:sldId id="348" r:id="rId11"/>
    <p:sldId id="349" r:id="rId12"/>
    <p:sldId id="341" r:id="rId13"/>
    <p:sldId id="343" r:id="rId14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27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55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6/11/20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11/06/2020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oogle Shape;15;p3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3"/>
          <p:cNvSpPr/>
          <p:nvPr/>
        </p:nvSpPr>
        <p:spPr>
          <a:xfrm rot="169468" flipH="1">
            <a:off x="3608973" y="861595"/>
            <a:ext cx="5247975" cy="5079376"/>
          </a:xfrm>
          <a:prstGeom prst="wedgeEllipseCallout">
            <a:avLst>
              <a:gd name="adj1" fmla="val -42509"/>
              <a:gd name="adj2" fmla="val 62980"/>
            </a:avLst>
          </a:prstGeom>
          <a:solidFill>
            <a:srgbClr val="001936">
              <a:alpha val="219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 rot="169468" flipH="1">
            <a:off x="3380373" y="556795"/>
            <a:ext cx="5247975" cy="5079376"/>
          </a:xfrm>
          <a:prstGeom prst="wedgeEllipseCallout">
            <a:avLst>
              <a:gd name="adj1" fmla="val -42509"/>
              <a:gd name="adj2" fmla="val 62980"/>
            </a:avLst>
          </a:pr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ctrTitle"/>
          </p:nvPr>
        </p:nvSpPr>
        <p:spPr>
          <a:xfrm>
            <a:off x="4101125" y="2212733"/>
            <a:ext cx="3767400" cy="154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subTitle" idx="1"/>
          </p:nvPr>
        </p:nvSpPr>
        <p:spPr>
          <a:xfrm>
            <a:off x="4101125" y="3583535"/>
            <a:ext cx="3767400" cy="10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1800">
                <a:solidFill>
                  <a:srgbClr val="000000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1800">
                <a:solidFill>
                  <a:srgbClr val="000000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 sz="1800">
                <a:solidFill>
                  <a:srgbClr val="000000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  <a:defRPr>
                <a:solidFill>
                  <a:srgbClr val="000000"/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53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0" descr="comic-03.png"/>
          <p:cNvPicPr preferRelativeResize="0"/>
          <p:nvPr/>
        </p:nvPicPr>
        <p:blipFill>
          <a:blip r:embed="rId2">
            <a:alphaModFix amt="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0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87D5BA9B-4998-FA4C-989D-E79437D0D5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83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11/06/2020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s://dysgucymraeg.cymru/dysgu/adnoddau-digidol/canolradd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748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2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ymarfer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patrymau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‘bod’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6F25AD-6616-E349-8C61-525F1A5685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758193"/>
              </p:ext>
            </p:extLst>
          </p:nvPr>
        </p:nvGraphicFramePr>
        <p:xfrm>
          <a:off x="1889010" y="2784315"/>
          <a:ext cx="6217927" cy="29531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85711">
                  <a:extLst>
                    <a:ext uri="{9D8B030D-6E8A-4147-A177-3AD203B41FA5}">
                      <a16:colId xmlns:a16="http://schemas.microsoft.com/office/drawing/2014/main" val="953818502"/>
                    </a:ext>
                  </a:extLst>
                </a:gridCol>
                <a:gridCol w="1889685">
                  <a:extLst>
                    <a:ext uri="{9D8B030D-6E8A-4147-A177-3AD203B41FA5}">
                      <a16:colId xmlns:a16="http://schemas.microsoft.com/office/drawing/2014/main" val="1948994086"/>
                    </a:ext>
                  </a:extLst>
                </a:gridCol>
                <a:gridCol w="2242531">
                  <a:extLst>
                    <a:ext uri="{9D8B030D-6E8A-4147-A177-3AD203B41FA5}">
                      <a16:colId xmlns:a16="http://schemas.microsoft.com/office/drawing/2014/main" val="1964088776"/>
                    </a:ext>
                  </a:extLst>
                </a:gridCol>
              </a:tblGrid>
              <a:tr h="62316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</a:rPr>
                        <a:t>Ffurfiau</a:t>
                      </a:r>
                      <a:r>
                        <a:rPr lang="en-GB" sz="2000" b="1" dirty="0">
                          <a:effectLst/>
                        </a:rPr>
                        <a:t> ‘bod’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- </a:t>
                      </a:r>
                      <a:r>
                        <a:rPr lang="en-GB" sz="2000" b="1" dirty="0" err="1">
                          <a:effectLst/>
                        </a:rPr>
                        <a:t>ysgrifennu</a:t>
                      </a:r>
                      <a:endParaRPr lang="en-GB" sz="2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</a:rPr>
                        <a:t>Ffurfiau</a:t>
                      </a:r>
                      <a:r>
                        <a:rPr lang="en-GB" sz="2000" b="1" dirty="0">
                          <a:effectLst/>
                        </a:rPr>
                        <a:t> ‘bod’ - </a:t>
                      </a:r>
                      <a:r>
                        <a:rPr lang="en-GB" sz="2000" b="1" dirty="0" err="1">
                          <a:effectLst/>
                        </a:rPr>
                        <a:t>llafar</a:t>
                      </a:r>
                      <a:endParaRPr lang="en-GB" sz="2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</a:rPr>
                        <a:t>Saesneg</a:t>
                      </a:r>
                      <a:endParaRPr lang="en-GB" sz="20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2782364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fy mod 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 mod </a:t>
                      </a:r>
                      <a:r>
                        <a:rPr lang="en-GB" sz="2000" dirty="0" err="1">
                          <a:effectLst/>
                        </a:rPr>
                        <a:t>i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that I am/was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799676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dy fod ti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bo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ti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that you are/were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3981113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ei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fod</a:t>
                      </a:r>
                      <a:r>
                        <a:rPr lang="en-GB" sz="2000" dirty="0">
                          <a:effectLst/>
                        </a:rPr>
                        <a:t> e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bo fe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that he/it is/was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8835789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ei bod hi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bo hi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that she/it is/was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6437319"/>
                  </a:ext>
                </a:extLst>
              </a:tr>
              <a:tr h="348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ein bod ni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bo ni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that we are/were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215453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eich bod chi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bo chi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that you are/were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593529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eu bod nhw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bo nhw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that they are/were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157419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1784195" y="1017588"/>
            <a:ext cx="5470795" cy="17667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7" name="Text Box 51">
            <a:extLst>
              <a:ext uri="{FF2B5EF4-FFF2-40B4-BE49-F238E27FC236}">
                <a16:creationId xmlns:a16="http://schemas.microsoft.com/office/drawing/2014/main" id="{828BF965-9B8C-9646-A688-79560EB013F5}"/>
              </a:ext>
            </a:extLst>
          </p:cNvPr>
          <p:cNvSpPr txBox="1">
            <a:spLocks noChangeArrowheads="1"/>
          </p:cNvSpPr>
          <p:nvPr/>
        </p:nvSpPr>
        <p:spPr bwMode="auto">
          <a:xfrm rot="10800000">
            <a:off x="878662" y="2643429"/>
            <a:ext cx="905533" cy="3234905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Ffurfiau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presennol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/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gorffennol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F89A575-B432-7440-AA85-CD5C58E720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1553" y="1274564"/>
            <a:ext cx="4178880" cy="135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UNED 2 – Bod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Gramadeg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99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976059D-8B97-7F43-8AF3-CC212D88342C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DADDCED-AD5D-6E45-951B-CAF268D43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73" y="412595"/>
            <a:ext cx="7591659" cy="5767832"/>
          </a:xfrm>
          <a:prstGeom prst="rect">
            <a:avLst/>
          </a:prstGeom>
        </p:spPr>
      </p:pic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C4B75AC-CFA0-8C4B-92A9-8C2271E6CB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9" t="66378" r="58266" b="27822"/>
          <a:stretch/>
        </p:blipFill>
        <p:spPr>
          <a:xfrm>
            <a:off x="3010830" y="2319453"/>
            <a:ext cx="1092820" cy="334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763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FEE1EE-EFED-0744-8442-123BDC87C2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5474" y="2998904"/>
            <a:ext cx="5702300" cy="3670300"/>
          </a:xfrm>
          <a:prstGeom prst="rect">
            <a:avLst/>
          </a:prstGeom>
        </p:spPr>
      </p:pic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BEBF20C7-A4E2-7B40-B379-9F1E6856E1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274" y="304336"/>
            <a:ext cx="5740400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6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5FF1436-ACB9-7545-8181-802E238BB5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91" y="770053"/>
            <a:ext cx="7818765" cy="3590073"/>
          </a:xfrm>
          <a:prstGeom prst="rect">
            <a:avLst/>
          </a:prstGeom>
        </p:spPr>
      </p:pic>
      <p:pic>
        <p:nvPicPr>
          <p:cNvPr id="7" name="Picture 6" descr="A picture containing knife&#10;&#10;Description automatically generated">
            <a:extLst>
              <a:ext uri="{FF2B5EF4-FFF2-40B4-BE49-F238E27FC236}">
                <a16:creationId xmlns:a16="http://schemas.microsoft.com/office/drawing/2014/main" id="{1C60F047-257B-7D48-BB9E-B7A96ABF3E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385" y="4917688"/>
            <a:ext cx="5759488" cy="1415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91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E445EAC3-D1B9-144A-88E8-6024BD33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259" y="1509115"/>
            <a:ext cx="7436040" cy="3839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73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6F25AD-6616-E349-8C61-525F1A5685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8001841"/>
              </p:ext>
            </p:extLst>
          </p:nvPr>
        </p:nvGraphicFramePr>
        <p:xfrm>
          <a:off x="2406872" y="2784315"/>
          <a:ext cx="4328242" cy="28957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85711">
                  <a:extLst>
                    <a:ext uri="{9D8B030D-6E8A-4147-A177-3AD203B41FA5}">
                      <a16:colId xmlns:a16="http://schemas.microsoft.com/office/drawing/2014/main" val="953818502"/>
                    </a:ext>
                  </a:extLst>
                </a:gridCol>
                <a:gridCol w="2242531">
                  <a:extLst>
                    <a:ext uri="{9D8B030D-6E8A-4147-A177-3AD203B41FA5}">
                      <a16:colId xmlns:a16="http://schemas.microsoft.com/office/drawing/2014/main" val="1964088776"/>
                    </a:ext>
                  </a:extLst>
                </a:gridCol>
              </a:tblGrid>
              <a:tr h="62316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Ffurfiau</a:t>
                      </a: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‘bod’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2782364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bydda</a:t>
                      </a: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I will be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799676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byddi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di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you will be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3981113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he/it will be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8835789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hi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she/it will be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6437319"/>
                  </a:ext>
                </a:extLst>
              </a:tr>
              <a:tr h="3481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byddwn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ni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we will be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1215453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byddwch chi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you will be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75935298"/>
                  </a:ext>
                </a:extLst>
              </a:tr>
              <a:tr h="298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byddan nhw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i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that they will be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157419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1784195" y="1017588"/>
            <a:ext cx="5470795" cy="17667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7" name="Text Box 51">
            <a:extLst>
              <a:ext uri="{FF2B5EF4-FFF2-40B4-BE49-F238E27FC236}">
                <a16:creationId xmlns:a16="http://schemas.microsoft.com/office/drawing/2014/main" id="{828BF965-9B8C-9646-A688-79560EB013F5}"/>
              </a:ext>
            </a:extLst>
          </p:cNvPr>
          <p:cNvSpPr txBox="1">
            <a:spLocks noChangeArrowheads="1"/>
          </p:cNvSpPr>
          <p:nvPr/>
        </p:nvSpPr>
        <p:spPr bwMode="auto">
          <a:xfrm rot="10800000">
            <a:off x="1607486" y="2658745"/>
            <a:ext cx="515240" cy="3234905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eaVert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Ffurfiau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70C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dyfodol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F89A575-B432-7440-AA85-CD5C58E720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1553" y="1274564"/>
            <a:ext cx="4178880" cy="135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UNED 2 – Bod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Gramadeg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393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EC8D9BF-78A0-0642-82F5-A8FB6F6A460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726B20C6-B7B9-8148-BDD1-C1669B49BF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4" t="5242" r="2265" b="5242"/>
          <a:stretch/>
        </p:blipFill>
        <p:spPr>
          <a:xfrm>
            <a:off x="2107580" y="2590397"/>
            <a:ext cx="5138723" cy="185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307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sitting, food&#10;&#10;Description automatically generated">
            <a:extLst>
              <a:ext uri="{FF2B5EF4-FFF2-40B4-BE49-F238E27FC236}">
                <a16:creationId xmlns:a16="http://schemas.microsoft.com/office/drawing/2014/main" id="{3B9AB7BE-831B-B34E-8B37-A4209E564B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705" y="620442"/>
            <a:ext cx="8509925" cy="521164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5D2E7E7-9151-984C-BED8-35DE56B5C154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2452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ow to list your products in google shopping for free | SEO21">
            <a:extLst>
              <a:ext uri="{FF2B5EF4-FFF2-40B4-BE49-F238E27FC236}">
                <a16:creationId xmlns:a16="http://schemas.microsoft.com/office/drawing/2014/main" id="{F140615F-E42A-CE44-9FCA-5B86E1BD104B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378" y="77166"/>
            <a:ext cx="3327261" cy="143454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200+ Free Playground Swing &amp; Playground Images - Pixabay">
            <a:extLst>
              <a:ext uri="{FF2B5EF4-FFF2-40B4-BE49-F238E27FC236}">
                <a16:creationId xmlns:a16="http://schemas.microsoft.com/office/drawing/2014/main" id="{542D752C-D1B4-0842-8B98-2DA15D982FD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46" y="1290391"/>
            <a:ext cx="2317008" cy="141135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Compare Cheap Family Holidays in 2020 | TravelSupermarket">
            <a:extLst>
              <a:ext uri="{FF2B5EF4-FFF2-40B4-BE49-F238E27FC236}">
                <a16:creationId xmlns:a16="http://schemas.microsoft.com/office/drawing/2014/main" id="{5F058DA7-EED0-CF4A-B862-ACE9C4AA9B73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85" y="3609398"/>
            <a:ext cx="2317851" cy="217052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Family Holidays – Globe Trotters Holidays">
            <a:extLst>
              <a:ext uri="{FF2B5EF4-FFF2-40B4-BE49-F238E27FC236}">
                <a16:creationId xmlns:a16="http://schemas.microsoft.com/office/drawing/2014/main" id="{C44FAAB4-AF7A-9E4B-ADB6-2DB48FAE30B9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597" y="4390943"/>
            <a:ext cx="2082832" cy="17033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Duke Of Leeds Pub Wales Sheffield Telephone 01909 515490 – Duke Of ...">
            <a:extLst>
              <a:ext uri="{FF2B5EF4-FFF2-40B4-BE49-F238E27FC236}">
                <a16:creationId xmlns:a16="http://schemas.microsoft.com/office/drawing/2014/main" id="{011ADF18-D4C5-D34E-BB45-6033E0BD4349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639" y="1290391"/>
            <a:ext cx="2364315" cy="24018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Steam Community :: :: lock">
            <a:extLst>
              <a:ext uri="{FF2B5EF4-FFF2-40B4-BE49-F238E27FC236}">
                <a16:creationId xmlns:a16="http://schemas.microsoft.com/office/drawing/2014/main" id="{8077B9C7-C63E-1246-964B-B06802E6382E}"/>
              </a:ext>
            </a:extLst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308" y="2207941"/>
            <a:ext cx="1965402" cy="20072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Gilbert Match XV Rugby Ball | WORLDRUGBYSHOP.COM | Rugby ball ...">
            <a:extLst>
              <a:ext uri="{FF2B5EF4-FFF2-40B4-BE49-F238E27FC236}">
                <a16:creationId xmlns:a16="http://schemas.microsoft.com/office/drawing/2014/main" id="{2F39ECC2-637C-D044-B6C2-14722BABAF56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479" y="4589580"/>
            <a:ext cx="1596584" cy="17033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25F0E25-F2EC-8D43-8F74-F50D259A2640}"/>
              </a:ext>
            </a:extLst>
          </p:cNvPr>
          <p:cNvSpPr/>
          <p:nvPr/>
        </p:nvSpPr>
        <p:spPr>
          <a:xfrm>
            <a:off x="3625452" y="2639902"/>
            <a:ext cx="2175112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2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X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F2B3FAB-C96C-B849-B050-D4908BD8AA6D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3277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09771F-1023-9944-961A-A5F326EC5AE4}"/>
              </a:ext>
            </a:extLst>
          </p:cNvPr>
          <p:cNvSpPr/>
          <p:nvPr/>
        </p:nvSpPr>
        <p:spPr>
          <a:xfrm>
            <a:off x="3683948" y="1360449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 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tabLst>
                <a:tab pos="1376045" algn="l"/>
              </a:tabLst>
            </a:pPr>
            <a:r>
              <a:rPr lang="cy-GB" b="1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Ymarfer Gwrando 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tabLst>
                <a:tab pos="1376045" algn="l"/>
              </a:tabLst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ctr">
              <a:tabLst>
                <a:tab pos="1376045" algn="l"/>
              </a:tabLst>
            </a:pP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Cliciwch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y 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linc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yma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, ac 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ewch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i’r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dasg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‘</a:t>
            </a:r>
            <a:r>
              <a:rPr lang="en-GB" dirty="0" err="1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Gwrando</a:t>
            </a:r>
            <a:r>
              <a:rPr lang="en-GB" dirty="0"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’. 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6" name="Picture 5" descr="Macintosh HD:Users:catrinangharad:Downloads:shutterstock_73464550.eps">
            <a:extLst>
              <a:ext uri="{FF2B5EF4-FFF2-40B4-BE49-F238E27FC236}">
                <a16:creationId xmlns:a16="http://schemas.microsoft.com/office/drawing/2014/main" id="{45DE8152-400E-E94A-BE7D-94B70EC9E1F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48" y="156295"/>
            <a:ext cx="1258183" cy="120415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DEB392-A7A5-4948-A5DE-C9CADAE8D3E0}"/>
              </a:ext>
            </a:extLst>
          </p:cNvPr>
          <p:cNvPicPr/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5026141" y="809847"/>
            <a:ext cx="1887615" cy="718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="" xmlns:wpc="http://schemas.microsoft.com/office/word/2010/wordprocessingCanvas" xmlns:mo="http://schemas.microsoft.com/office/mac/office/2008/main" xmlns:mc="http://schemas.openxmlformats.org/markup-compatibility/2006" xmlns:mv="urn:schemas-microsoft-com:mac:vml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:a14="http://schemas.microsoft.com/office/drawing/2010/main" xmlns:lc="http://schemas.openxmlformats.org/drawingml/2006/lockedCanvas"/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17B5512-D3A7-8B4E-8308-8E577E3C4BA7}"/>
              </a:ext>
            </a:extLst>
          </p:cNvPr>
          <p:cNvSpPr/>
          <p:nvPr/>
        </p:nvSpPr>
        <p:spPr>
          <a:xfrm>
            <a:off x="5567140" y="991382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altLang="en-US" b="1" dirty="0">
                <a:solidFill>
                  <a:schemeClr val="tx1"/>
                </a:solidFill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Tasg 4</a:t>
            </a:r>
            <a:endParaRPr lang="en-US" dirty="0"/>
          </a:p>
        </p:txBody>
      </p:sp>
      <p:pic>
        <p:nvPicPr>
          <p:cNvPr id="10" name="Picture 9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F464AC35-82A8-2B4F-98CF-2DB2FA884397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858322" y="2776975"/>
            <a:ext cx="4119361" cy="1694664"/>
          </a:xfrm>
          <a:prstGeom prst="rect">
            <a:avLst/>
          </a:prstGeom>
        </p:spPr>
      </p:pic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581ED2BD-A817-EF49-BA9C-5A9F28C5D2F7}"/>
              </a:ext>
            </a:extLst>
          </p:cNvPr>
          <p:cNvPicPr/>
          <p:nvPr/>
        </p:nvPicPr>
        <p:blipFill rotWithShape="1">
          <a:blip r:embed="rId5"/>
          <a:srcRect l="3758" t="47865" r="69458" b="33994"/>
          <a:stretch/>
        </p:blipFill>
        <p:spPr>
          <a:xfrm>
            <a:off x="390295" y="5497550"/>
            <a:ext cx="3367668" cy="1081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1527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(</a:t>
            </a:r>
            <a:r>
              <a:rPr lang="en-GB" altLang="en-US" sz="3500" i="1" dirty="0">
                <a:cs typeface="Calibri" panose="020F0502020204030204" pitchFamily="34" charset="0"/>
              </a:rPr>
              <a:t>complete</a:t>
            </a:r>
            <a:r>
              <a:rPr lang="en-GB" altLang="en-US" sz="3500" dirty="0">
                <a:cs typeface="Calibri" panose="020F0502020204030204" pitchFamily="34" charset="0"/>
              </a:rPr>
              <a:t>) y </a:t>
            </a:r>
            <a:r>
              <a:rPr lang="en-GB" altLang="en-US" sz="3500" dirty="0" err="1">
                <a:cs typeface="Calibri" panose="020F0502020204030204" pitchFamily="34" charset="0"/>
              </a:rPr>
              <a:t>tasgasu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ym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mhecyn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solidFill>
                  <a:srgbClr val="FF0000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3500" b="1" dirty="0">
                <a:solidFill>
                  <a:srgbClr val="FF0000"/>
                </a:solidFill>
                <a:cs typeface="Calibri" panose="020F0502020204030204" pitchFamily="34" charset="0"/>
              </a:rPr>
              <a:t> 2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12A-5ED5-C44C-AE1E-5D8779EFCDB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2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20784</TotalTime>
  <Words>278</Words>
  <Application>Microsoft Macintosh PowerPoint</Application>
  <PresentationFormat>On-screen Show (4:3)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Bangers</vt:lpstr>
      <vt:lpstr>Calibri</vt:lpstr>
      <vt:lpstr>Cambria</vt:lpstr>
      <vt:lpstr>Sniglet</vt:lpstr>
      <vt:lpstr>Times New Roman</vt:lpstr>
      <vt:lpstr>Verdana</vt:lpstr>
      <vt:lpstr>Wingdings 2</vt:lpstr>
      <vt:lpstr>Jachimo template</vt:lpstr>
      <vt:lpstr>Uned 2 CANOLRADD Cymraeg i Staff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350</cp:revision>
  <cp:lastPrinted>2020-06-03T19:00:34Z</cp:lastPrinted>
  <dcterms:created xsi:type="dcterms:W3CDTF">2016-07-28T09:50:24Z</dcterms:created>
  <dcterms:modified xsi:type="dcterms:W3CDTF">2020-06-11T14:21:42Z</dcterms:modified>
</cp:coreProperties>
</file>