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9"/>
  </p:notesMasterIdLst>
  <p:sldIdLst>
    <p:sldId id="256" r:id="rId2"/>
    <p:sldId id="257" r:id="rId3"/>
    <p:sldId id="258" r:id="rId4"/>
    <p:sldId id="259" r:id="rId5"/>
    <p:sldId id="260" r:id="rId6"/>
    <p:sldId id="262"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CB6552-5957-814E-7B27-FC5897EE5162}" v="30" dt="2020-10-24T10:57:39.957"/>
    <p1510:client id="{35690FEA-4FC3-1047-0373-1A409738CFC5}" v="29" dt="2020-11-02T10:36:34.333"/>
    <p1510:client id="{3BA7E0F4-ECF0-1498-7B42-A40440E84380}" v="7" dt="2020-10-16T13:27:24.042"/>
    <p1510:client id="{5749C08A-C7EA-40AF-A35C-35C41ED2959E}" v="209" dt="2020-10-14T11:00:23.165"/>
    <p1510:client id="{609CB964-98DE-F627-5135-7A080F0FCF8A}" v="216" dt="2020-10-21T14:02:18.055"/>
    <p1510:client id="{746E70B1-555E-7C30-3628-53443C7DE9F1}" v="253" dt="2020-10-14T12:07:29.398"/>
    <p1510:client id="{75719580-4264-B3A7-F650-C87CE4FE0FEE}" v="1087" dt="2020-10-22T15:11:18.722"/>
    <p1510:client id="{C3456E1D-6A58-C09D-B59D-812EEC3D4C39}" v="144" dt="2020-10-30T12:55:43.576"/>
    <p1510:client id="{EB2515E2-49F9-F6E3-2E91-623E8AC9E5C2}" v="2331" dt="2020-10-23T17:01:56.6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dgm:fillClrLst>
    <dgm:linClrLst meth="repeat">
      <a:schemeClr val="lt1">
        <a:alpha val="0"/>
      </a:schemeClr>
    </dgm:linClrLst>
    <dgm:effectClrLst/>
    <dgm:txLinClrLst/>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accent3">
        <a:alpha val="0"/>
      </a:schemeClr>
    </dgm:fillClrLst>
    <dgm:linClrLst meth="repeat">
      <a:schemeClr val="accent3">
        <a:alpha val="0"/>
      </a:schemeClr>
    </dgm:linClrLst>
    <dgm:effectClrLst/>
    <dgm:txLinClrLst/>
    <dgm:txFillClrLst meth="repeat">
      <a:schemeClr val="accent3"/>
    </dgm:txFillClrLst>
    <dgm:txEffectClrLst/>
  </dgm:styleLbl>
</dgm:colorsDef>
</file>

<file path=ppt/diagrams/data1.xml><?xml version="1.0" encoding="utf-8"?>
<dgm:dataModel xmlns:dgm="http://schemas.openxmlformats.org/drawingml/2006/diagram" xmlns:a="http://schemas.openxmlformats.org/drawingml/2006/main">
  <dgm:ptLst>
    <dgm:pt modelId="{807EDA82-684A-4811-8397-B8CC3D875D1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EFB28BC-2029-4B31-B809-1AB5CB8EC86B}">
      <dgm:prSet/>
      <dgm:spPr/>
      <dgm:t>
        <a:bodyPr/>
        <a:lstStyle/>
        <a:p>
          <a:pPr>
            <a:lnSpc>
              <a:spcPct val="100000"/>
            </a:lnSpc>
          </a:pPr>
          <a:r>
            <a:rPr lang="en-US"/>
            <a:t>Hypothesis- There will a significantly beneficial effect of massage on the reduction of stress on the collegiate population.</a:t>
          </a:r>
        </a:p>
      </dgm:t>
    </dgm:pt>
    <dgm:pt modelId="{0B1151B5-EF36-450B-8672-CCDC8BE069C6}" type="parTrans" cxnId="{F64CF317-E3AB-4C18-8355-BED2E0A6A5BC}">
      <dgm:prSet/>
      <dgm:spPr/>
      <dgm:t>
        <a:bodyPr/>
        <a:lstStyle/>
        <a:p>
          <a:endParaRPr lang="en-US"/>
        </a:p>
      </dgm:t>
    </dgm:pt>
    <dgm:pt modelId="{69CFCEEB-42B7-46BE-A48C-189101199190}" type="sibTrans" cxnId="{F64CF317-E3AB-4C18-8355-BED2E0A6A5BC}">
      <dgm:prSet/>
      <dgm:spPr/>
      <dgm:t>
        <a:bodyPr/>
        <a:lstStyle/>
        <a:p>
          <a:endParaRPr lang="en-US"/>
        </a:p>
      </dgm:t>
    </dgm:pt>
    <dgm:pt modelId="{D5F4FABD-E609-4AC0-830F-BC0BE10C919B}">
      <dgm:prSet/>
      <dgm:spPr/>
      <dgm:t>
        <a:bodyPr/>
        <a:lstStyle/>
        <a:p>
          <a:pPr>
            <a:lnSpc>
              <a:spcPct val="100000"/>
            </a:lnSpc>
          </a:pPr>
          <a:r>
            <a:rPr lang="en-US"/>
            <a:t>Null-Hypothesis- There will be no significant effect of massage on the reduction of stress on the collegiate population. </a:t>
          </a:r>
        </a:p>
      </dgm:t>
    </dgm:pt>
    <dgm:pt modelId="{57345B3A-3AF3-4743-B3D3-D0E59AF84099}" type="parTrans" cxnId="{C74434A9-8E29-479D-A1F1-EC918D9FBE3B}">
      <dgm:prSet/>
      <dgm:spPr/>
      <dgm:t>
        <a:bodyPr/>
        <a:lstStyle/>
        <a:p>
          <a:endParaRPr lang="en-US"/>
        </a:p>
      </dgm:t>
    </dgm:pt>
    <dgm:pt modelId="{74F8A104-D1F8-4C3A-BB2B-DB34B746A232}" type="sibTrans" cxnId="{C74434A9-8E29-479D-A1F1-EC918D9FBE3B}">
      <dgm:prSet/>
      <dgm:spPr/>
      <dgm:t>
        <a:bodyPr/>
        <a:lstStyle/>
        <a:p>
          <a:endParaRPr lang="en-US"/>
        </a:p>
      </dgm:t>
    </dgm:pt>
    <dgm:pt modelId="{719BC1B3-01F8-42CC-A5C4-E74707636A6A}" type="pres">
      <dgm:prSet presAssocID="{807EDA82-684A-4811-8397-B8CC3D875D1D}" presName="root" presStyleCnt="0">
        <dgm:presLayoutVars>
          <dgm:dir/>
          <dgm:resizeHandles val="exact"/>
        </dgm:presLayoutVars>
      </dgm:prSet>
      <dgm:spPr/>
    </dgm:pt>
    <dgm:pt modelId="{9551F795-C126-47EF-A606-3338C45CAFDD}" type="pres">
      <dgm:prSet presAssocID="{3EFB28BC-2029-4B31-B809-1AB5CB8EC86B}" presName="compNode" presStyleCnt="0"/>
      <dgm:spPr/>
    </dgm:pt>
    <dgm:pt modelId="{0D7BD087-9688-45F5-8F9D-C3A209C02D14}" type="pres">
      <dgm:prSet presAssocID="{3EFB28BC-2029-4B31-B809-1AB5CB8EC86B}" presName="bgRect" presStyleLbl="bgShp" presStyleIdx="0" presStyleCnt="2"/>
      <dgm:spPr/>
    </dgm:pt>
    <dgm:pt modelId="{EDCB8DA1-8621-4528-A438-AA013F391970}" type="pres">
      <dgm:prSet presAssocID="{3EFB28BC-2029-4B31-B809-1AB5CB8EC86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aduation Cap"/>
        </a:ext>
      </dgm:extLst>
    </dgm:pt>
    <dgm:pt modelId="{8DD3D2FB-2280-454B-951C-5F9DB2E3D7D7}" type="pres">
      <dgm:prSet presAssocID="{3EFB28BC-2029-4B31-B809-1AB5CB8EC86B}" presName="spaceRect" presStyleCnt="0"/>
      <dgm:spPr/>
    </dgm:pt>
    <dgm:pt modelId="{274ED545-1E59-4B4A-AE4A-9A831955017A}" type="pres">
      <dgm:prSet presAssocID="{3EFB28BC-2029-4B31-B809-1AB5CB8EC86B}" presName="parTx" presStyleLbl="revTx" presStyleIdx="0" presStyleCnt="2">
        <dgm:presLayoutVars>
          <dgm:chMax val="0"/>
          <dgm:chPref val="0"/>
        </dgm:presLayoutVars>
      </dgm:prSet>
      <dgm:spPr/>
    </dgm:pt>
    <dgm:pt modelId="{8777ED05-946D-4F90-A224-766100390566}" type="pres">
      <dgm:prSet presAssocID="{69CFCEEB-42B7-46BE-A48C-189101199190}" presName="sibTrans" presStyleCnt="0"/>
      <dgm:spPr/>
    </dgm:pt>
    <dgm:pt modelId="{70EF65A0-419D-47A7-B780-FF3454757D46}" type="pres">
      <dgm:prSet presAssocID="{D5F4FABD-E609-4AC0-830F-BC0BE10C919B}" presName="compNode" presStyleCnt="0"/>
      <dgm:spPr/>
    </dgm:pt>
    <dgm:pt modelId="{ED273A3A-4FF0-4753-B453-CA43FF00BAE3}" type="pres">
      <dgm:prSet presAssocID="{D5F4FABD-E609-4AC0-830F-BC0BE10C919B}" presName="bgRect" presStyleLbl="bgShp" presStyleIdx="1" presStyleCnt="2"/>
      <dgm:spPr/>
    </dgm:pt>
    <dgm:pt modelId="{75F6A017-DB76-4B6B-BA06-FB0C54F41637}" type="pres">
      <dgm:prSet presAssocID="{D5F4FABD-E609-4AC0-830F-BC0BE10C919B}" presName="iconRect" presStyleLbl="node1" presStyleIdx="1" presStyleCnt="2"/>
      <dgm:spPr>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d book"/>
        </a:ext>
      </dgm:extLst>
    </dgm:pt>
    <dgm:pt modelId="{59C8059C-AFF1-4B62-9A8F-6FEEE05DB883}" type="pres">
      <dgm:prSet presAssocID="{D5F4FABD-E609-4AC0-830F-BC0BE10C919B}" presName="spaceRect" presStyleCnt="0"/>
      <dgm:spPr/>
    </dgm:pt>
    <dgm:pt modelId="{04872CB7-58C6-45A1-A3F7-E23ABD16CF96}" type="pres">
      <dgm:prSet presAssocID="{D5F4FABD-E609-4AC0-830F-BC0BE10C919B}" presName="parTx" presStyleLbl="revTx" presStyleIdx="1" presStyleCnt="2">
        <dgm:presLayoutVars>
          <dgm:chMax val="0"/>
          <dgm:chPref val="0"/>
        </dgm:presLayoutVars>
      </dgm:prSet>
      <dgm:spPr/>
    </dgm:pt>
  </dgm:ptLst>
  <dgm:cxnLst>
    <dgm:cxn modelId="{F64CF317-E3AB-4C18-8355-BED2E0A6A5BC}" srcId="{807EDA82-684A-4811-8397-B8CC3D875D1D}" destId="{3EFB28BC-2029-4B31-B809-1AB5CB8EC86B}" srcOrd="0" destOrd="0" parTransId="{0B1151B5-EF36-450B-8672-CCDC8BE069C6}" sibTransId="{69CFCEEB-42B7-46BE-A48C-189101199190}"/>
    <dgm:cxn modelId="{A6D92218-30EE-405F-93AA-6978B21A8D3D}" type="presOf" srcId="{807EDA82-684A-4811-8397-B8CC3D875D1D}" destId="{719BC1B3-01F8-42CC-A5C4-E74707636A6A}" srcOrd="0" destOrd="0" presId="urn:microsoft.com/office/officeart/2018/2/layout/IconVerticalSolidList"/>
    <dgm:cxn modelId="{C74434A9-8E29-479D-A1F1-EC918D9FBE3B}" srcId="{807EDA82-684A-4811-8397-B8CC3D875D1D}" destId="{D5F4FABD-E609-4AC0-830F-BC0BE10C919B}" srcOrd="1" destOrd="0" parTransId="{57345B3A-3AF3-4743-B3D3-D0E59AF84099}" sibTransId="{74F8A104-D1F8-4C3A-BB2B-DB34B746A232}"/>
    <dgm:cxn modelId="{0F25C6DB-99FE-442C-9ACB-4DD504837B20}" type="presOf" srcId="{3EFB28BC-2029-4B31-B809-1AB5CB8EC86B}" destId="{274ED545-1E59-4B4A-AE4A-9A831955017A}" srcOrd="0" destOrd="0" presId="urn:microsoft.com/office/officeart/2018/2/layout/IconVerticalSolidList"/>
    <dgm:cxn modelId="{F1D248F6-303C-4977-A6CB-E673EDD87D00}" type="presOf" srcId="{D5F4FABD-E609-4AC0-830F-BC0BE10C919B}" destId="{04872CB7-58C6-45A1-A3F7-E23ABD16CF96}" srcOrd="0" destOrd="0" presId="urn:microsoft.com/office/officeart/2018/2/layout/IconVerticalSolidList"/>
    <dgm:cxn modelId="{F20C9E54-64BB-496E-BD46-6E9D5B5DE703}" type="presParOf" srcId="{719BC1B3-01F8-42CC-A5C4-E74707636A6A}" destId="{9551F795-C126-47EF-A606-3338C45CAFDD}" srcOrd="0" destOrd="0" presId="urn:microsoft.com/office/officeart/2018/2/layout/IconVerticalSolidList"/>
    <dgm:cxn modelId="{944E0898-31D8-42D4-8AB1-62053B1F87D3}" type="presParOf" srcId="{9551F795-C126-47EF-A606-3338C45CAFDD}" destId="{0D7BD087-9688-45F5-8F9D-C3A209C02D14}" srcOrd="0" destOrd="0" presId="urn:microsoft.com/office/officeart/2018/2/layout/IconVerticalSolidList"/>
    <dgm:cxn modelId="{EB858CA8-34D7-479C-A834-C5718DA19107}" type="presParOf" srcId="{9551F795-C126-47EF-A606-3338C45CAFDD}" destId="{EDCB8DA1-8621-4528-A438-AA013F391970}" srcOrd="1" destOrd="0" presId="urn:microsoft.com/office/officeart/2018/2/layout/IconVerticalSolidList"/>
    <dgm:cxn modelId="{C36E2246-3DEA-4936-8010-1F656483A249}" type="presParOf" srcId="{9551F795-C126-47EF-A606-3338C45CAFDD}" destId="{8DD3D2FB-2280-454B-951C-5F9DB2E3D7D7}" srcOrd="2" destOrd="0" presId="urn:microsoft.com/office/officeart/2018/2/layout/IconVerticalSolidList"/>
    <dgm:cxn modelId="{E8847FA2-42E5-462D-B73B-0163957E6522}" type="presParOf" srcId="{9551F795-C126-47EF-A606-3338C45CAFDD}" destId="{274ED545-1E59-4B4A-AE4A-9A831955017A}" srcOrd="3" destOrd="0" presId="urn:microsoft.com/office/officeart/2018/2/layout/IconVerticalSolidList"/>
    <dgm:cxn modelId="{1DB65BFD-A6B5-4581-8819-0C3DE5B8BB89}" type="presParOf" srcId="{719BC1B3-01F8-42CC-A5C4-E74707636A6A}" destId="{8777ED05-946D-4F90-A224-766100390566}" srcOrd="1" destOrd="0" presId="urn:microsoft.com/office/officeart/2018/2/layout/IconVerticalSolidList"/>
    <dgm:cxn modelId="{45589FC9-9520-4077-9874-C6232F398C7B}" type="presParOf" srcId="{719BC1B3-01F8-42CC-A5C4-E74707636A6A}" destId="{70EF65A0-419D-47A7-B780-FF3454757D46}" srcOrd="2" destOrd="0" presId="urn:microsoft.com/office/officeart/2018/2/layout/IconVerticalSolidList"/>
    <dgm:cxn modelId="{F0C43F29-3F31-4F82-ADA6-2EB6299F9EDE}" type="presParOf" srcId="{70EF65A0-419D-47A7-B780-FF3454757D46}" destId="{ED273A3A-4FF0-4753-B453-CA43FF00BAE3}" srcOrd="0" destOrd="0" presId="urn:microsoft.com/office/officeart/2018/2/layout/IconVerticalSolidList"/>
    <dgm:cxn modelId="{170BE886-8BF6-4668-94B6-7B5B01DA7235}" type="presParOf" srcId="{70EF65A0-419D-47A7-B780-FF3454757D46}" destId="{75F6A017-DB76-4B6B-BA06-FB0C54F41637}" srcOrd="1" destOrd="0" presId="urn:microsoft.com/office/officeart/2018/2/layout/IconVerticalSolidList"/>
    <dgm:cxn modelId="{65258276-5B23-41F6-A4BD-8A74087D1B69}" type="presParOf" srcId="{70EF65A0-419D-47A7-B780-FF3454757D46}" destId="{59C8059C-AFF1-4B62-9A8F-6FEEE05DB883}" srcOrd="2" destOrd="0" presId="urn:microsoft.com/office/officeart/2018/2/layout/IconVerticalSolidList"/>
    <dgm:cxn modelId="{0718F00E-F882-4049-8DD5-2F090FBB300B}" type="presParOf" srcId="{70EF65A0-419D-47A7-B780-FF3454757D46}" destId="{04872CB7-58C6-45A1-A3F7-E23ABD16CF9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D31D98-7403-42AF-A295-625B53B64F91}" type="doc">
      <dgm:prSet loTypeId="urn:microsoft.com/office/officeart/2018/5/layout/IconLeafLabelList" loCatId="icon" qsTypeId="urn:microsoft.com/office/officeart/2005/8/quickstyle/simple1" qsCatId="simple" csTypeId="urn:microsoft.com/office/officeart/2018/5/colors/Iconchunking_coloredtext_accent3_2" csCatId="accent3" phldr="1"/>
      <dgm:spPr/>
      <dgm:t>
        <a:bodyPr/>
        <a:lstStyle/>
        <a:p>
          <a:endParaRPr lang="en-US"/>
        </a:p>
      </dgm:t>
    </dgm:pt>
    <dgm:pt modelId="{07DA592F-1A19-4897-BE8B-0C23A97377D8}">
      <dgm:prSet/>
      <dgm:spPr/>
      <dgm:t>
        <a:bodyPr/>
        <a:lstStyle/>
        <a:p>
          <a:pPr>
            <a:lnSpc>
              <a:spcPct val="100000"/>
            </a:lnSpc>
            <a:defRPr cap="all"/>
          </a:pPr>
          <a:r>
            <a:rPr lang="en-US"/>
            <a:t>Intervention testing: Participants will be given a DASS-21 to fill out.</a:t>
          </a:r>
          <a:endParaRPr lang="en-US" b="0" i="0" u="none" strike="noStrike" cap="all" baseline="0" noProof="0">
            <a:latin typeface="Century Gothic"/>
          </a:endParaRPr>
        </a:p>
      </dgm:t>
    </dgm:pt>
    <dgm:pt modelId="{A05AF584-10A1-4DC4-8815-2E12E91DE4DF}" type="parTrans" cxnId="{E6B33E99-7E97-4FFE-8A44-225B0AF9D990}">
      <dgm:prSet/>
      <dgm:spPr/>
      <dgm:t>
        <a:bodyPr/>
        <a:lstStyle/>
        <a:p>
          <a:endParaRPr lang="en-US"/>
        </a:p>
      </dgm:t>
    </dgm:pt>
    <dgm:pt modelId="{0462AE1A-592B-4D91-ABAE-C8487E927CD7}" type="sibTrans" cxnId="{E6B33E99-7E97-4FFE-8A44-225B0AF9D990}">
      <dgm:prSet/>
      <dgm:spPr/>
      <dgm:t>
        <a:bodyPr/>
        <a:lstStyle/>
        <a:p>
          <a:endParaRPr lang="en-US"/>
        </a:p>
      </dgm:t>
    </dgm:pt>
    <dgm:pt modelId="{DB2E82FE-4337-45FE-9F0D-411F15A58894}">
      <dgm:prSet/>
      <dgm:spPr/>
      <dgm:t>
        <a:bodyPr/>
        <a:lstStyle/>
        <a:p>
          <a:pPr>
            <a:lnSpc>
              <a:spcPct val="100000"/>
            </a:lnSpc>
            <a:defRPr cap="all"/>
          </a:pPr>
          <a:r>
            <a:rPr lang="en-US" dirty="0"/>
            <a:t>Intervention: Massage 1x  20 </a:t>
          </a:r>
          <a:r>
            <a:rPr lang="en-US" dirty="0">
              <a:latin typeface="Century Gothic" panose="020B0502020202020204"/>
            </a:rPr>
            <a:t>minute</a:t>
          </a:r>
          <a:r>
            <a:rPr lang="en-US" dirty="0"/>
            <a:t>  massage week for 1 month</a:t>
          </a:r>
        </a:p>
      </dgm:t>
    </dgm:pt>
    <dgm:pt modelId="{0B137336-848A-47A8-8224-BCBCEB9516A5}" type="parTrans" cxnId="{A40DFC7A-716C-4658-B319-F5CCE15A5951}">
      <dgm:prSet/>
      <dgm:spPr/>
      <dgm:t>
        <a:bodyPr/>
        <a:lstStyle/>
        <a:p>
          <a:endParaRPr lang="en-US"/>
        </a:p>
      </dgm:t>
    </dgm:pt>
    <dgm:pt modelId="{F3DF358C-EAD3-4883-B28E-74B14D06D993}" type="sibTrans" cxnId="{A40DFC7A-716C-4658-B319-F5CCE15A5951}">
      <dgm:prSet/>
      <dgm:spPr/>
      <dgm:t>
        <a:bodyPr/>
        <a:lstStyle/>
        <a:p>
          <a:endParaRPr lang="en-US"/>
        </a:p>
      </dgm:t>
    </dgm:pt>
    <dgm:pt modelId="{645B1DB0-0836-4B42-81FF-2F1527AB1FF9}" type="pres">
      <dgm:prSet presAssocID="{B0D31D98-7403-42AF-A295-625B53B64F91}" presName="root" presStyleCnt="0">
        <dgm:presLayoutVars>
          <dgm:dir/>
          <dgm:resizeHandles val="exact"/>
        </dgm:presLayoutVars>
      </dgm:prSet>
      <dgm:spPr/>
    </dgm:pt>
    <dgm:pt modelId="{8612C7FF-4B26-453B-9E90-6B50E0777EB7}" type="pres">
      <dgm:prSet presAssocID="{07DA592F-1A19-4897-BE8B-0C23A97377D8}" presName="compNode" presStyleCnt="0"/>
      <dgm:spPr/>
    </dgm:pt>
    <dgm:pt modelId="{093C5ACD-BC29-49D1-B78A-47140F32BD3B}" type="pres">
      <dgm:prSet presAssocID="{07DA592F-1A19-4897-BE8B-0C23A97377D8}" presName="iconBgRect" presStyleLbl="bgShp" presStyleIdx="0" presStyleCnt="2"/>
      <dgm:spPr>
        <a:prstGeom prst="round2DiagRect">
          <a:avLst>
            <a:gd name="adj1" fmla="val 29727"/>
            <a:gd name="adj2" fmla="val 0"/>
          </a:avLst>
        </a:prstGeom>
      </dgm:spPr>
    </dgm:pt>
    <dgm:pt modelId="{B7EF89A6-B977-4D99-BA1A-FC66B00BC9A8}" type="pres">
      <dgm:prSet presAssocID="{07DA592F-1A19-4897-BE8B-0C23A97377D8}" presName="iconRect" presStyleLbl="node1" presStyleIdx="0" presStyleCnt="2"/>
      <dgm:spPr>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st"/>
        </a:ext>
      </dgm:extLst>
    </dgm:pt>
    <dgm:pt modelId="{94BA7EA2-4F18-4647-8F0A-B86C5AACD82D}" type="pres">
      <dgm:prSet presAssocID="{07DA592F-1A19-4897-BE8B-0C23A97377D8}" presName="spaceRect" presStyleCnt="0"/>
      <dgm:spPr/>
    </dgm:pt>
    <dgm:pt modelId="{4C9650A1-FF1A-4FFB-BF3E-F8B1E25F1A8C}" type="pres">
      <dgm:prSet presAssocID="{07DA592F-1A19-4897-BE8B-0C23A97377D8}" presName="textRect" presStyleLbl="revTx" presStyleIdx="0" presStyleCnt="2">
        <dgm:presLayoutVars>
          <dgm:chMax val="1"/>
          <dgm:chPref val="1"/>
        </dgm:presLayoutVars>
      </dgm:prSet>
      <dgm:spPr/>
    </dgm:pt>
    <dgm:pt modelId="{5F159268-C1DA-42D6-AE9E-0D52C1E8A549}" type="pres">
      <dgm:prSet presAssocID="{0462AE1A-592B-4D91-ABAE-C8487E927CD7}" presName="sibTrans" presStyleCnt="0"/>
      <dgm:spPr/>
    </dgm:pt>
    <dgm:pt modelId="{849CCAE2-5D31-4F44-AAF0-46A91C268768}" type="pres">
      <dgm:prSet presAssocID="{DB2E82FE-4337-45FE-9F0D-411F15A58894}" presName="compNode" presStyleCnt="0"/>
      <dgm:spPr/>
    </dgm:pt>
    <dgm:pt modelId="{767647C9-3E7A-4627-A00E-3C717B16AA5E}" type="pres">
      <dgm:prSet presAssocID="{DB2E82FE-4337-45FE-9F0D-411F15A58894}" presName="iconBgRect" presStyleLbl="bgShp" presStyleIdx="1" presStyleCnt="2"/>
      <dgm:spPr>
        <a:prstGeom prst="round2DiagRect">
          <a:avLst>
            <a:gd name="adj1" fmla="val 29727"/>
            <a:gd name="adj2" fmla="val 0"/>
          </a:avLst>
        </a:prstGeom>
      </dgm:spPr>
    </dgm:pt>
    <dgm:pt modelId="{77C82740-2B57-40E6-93FE-8179EA7652E1}" type="pres">
      <dgm:prSet presAssocID="{DB2E82FE-4337-45FE-9F0D-411F15A5889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wel"/>
        </a:ext>
      </dgm:extLst>
    </dgm:pt>
    <dgm:pt modelId="{A5735594-EDFB-4F0F-9D2D-FF642FCB9D71}" type="pres">
      <dgm:prSet presAssocID="{DB2E82FE-4337-45FE-9F0D-411F15A58894}" presName="spaceRect" presStyleCnt="0"/>
      <dgm:spPr/>
    </dgm:pt>
    <dgm:pt modelId="{E97D8FF7-4F52-4D22-9148-470E70E2AE4B}" type="pres">
      <dgm:prSet presAssocID="{DB2E82FE-4337-45FE-9F0D-411F15A58894}" presName="textRect" presStyleLbl="revTx" presStyleIdx="1" presStyleCnt="2">
        <dgm:presLayoutVars>
          <dgm:chMax val="1"/>
          <dgm:chPref val="1"/>
        </dgm:presLayoutVars>
      </dgm:prSet>
      <dgm:spPr/>
    </dgm:pt>
  </dgm:ptLst>
  <dgm:cxnLst>
    <dgm:cxn modelId="{70F7E101-2503-44DB-8847-31DC8011C2A6}" type="presOf" srcId="{07DA592F-1A19-4897-BE8B-0C23A97377D8}" destId="{4C9650A1-FF1A-4FFB-BF3E-F8B1E25F1A8C}" srcOrd="0" destOrd="0" presId="urn:microsoft.com/office/officeart/2018/5/layout/IconLeafLabelList"/>
    <dgm:cxn modelId="{BFCCFD03-DDCB-4228-A338-C27A0DA785BE}" type="presOf" srcId="{B0D31D98-7403-42AF-A295-625B53B64F91}" destId="{645B1DB0-0836-4B42-81FF-2F1527AB1FF9}" srcOrd="0" destOrd="0" presId="urn:microsoft.com/office/officeart/2018/5/layout/IconLeafLabelList"/>
    <dgm:cxn modelId="{A40DFC7A-716C-4658-B319-F5CCE15A5951}" srcId="{B0D31D98-7403-42AF-A295-625B53B64F91}" destId="{DB2E82FE-4337-45FE-9F0D-411F15A58894}" srcOrd="1" destOrd="0" parTransId="{0B137336-848A-47A8-8224-BCBCEB9516A5}" sibTransId="{F3DF358C-EAD3-4883-B28E-74B14D06D993}"/>
    <dgm:cxn modelId="{E6B33E99-7E97-4FFE-8A44-225B0AF9D990}" srcId="{B0D31D98-7403-42AF-A295-625B53B64F91}" destId="{07DA592F-1A19-4897-BE8B-0C23A97377D8}" srcOrd="0" destOrd="0" parTransId="{A05AF584-10A1-4DC4-8815-2E12E91DE4DF}" sibTransId="{0462AE1A-592B-4D91-ABAE-C8487E927CD7}"/>
    <dgm:cxn modelId="{E303249E-5C99-4165-95E4-5105374F758C}" type="presOf" srcId="{DB2E82FE-4337-45FE-9F0D-411F15A58894}" destId="{E97D8FF7-4F52-4D22-9148-470E70E2AE4B}" srcOrd="0" destOrd="0" presId="urn:microsoft.com/office/officeart/2018/5/layout/IconLeafLabelList"/>
    <dgm:cxn modelId="{C770CE3D-6766-444C-9559-BA2FE7AC0CAF}" type="presParOf" srcId="{645B1DB0-0836-4B42-81FF-2F1527AB1FF9}" destId="{8612C7FF-4B26-453B-9E90-6B50E0777EB7}" srcOrd="0" destOrd="0" presId="urn:microsoft.com/office/officeart/2018/5/layout/IconLeafLabelList"/>
    <dgm:cxn modelId="{90BCD82B-B0FD-48DC-BDC8-D5A1A649CEBD}" type="presParOf" srcId="{8612C7FF-4B26-453B-9E90-6B50E0777EB7}" destId="{093C5ACD-BC29-49D1-B78A-47140F32BD3B}" srcOrd="0" destOrd="0" presId="urn:microsoft.com/office/officeart/2018/5/layout/IconLeafLabelList"/>
    <dgm:cxn modelId="{F74CB82C-0F5A-42F6-A309-2395C44CA278}" type="presParOf" srcId="{8612C7FF-4B26-453B-9E90-6B50E0777EB7}" destId="{B7EF89A6-B977-4D99-BA1A-FC66B00BC9A8}" srcOrd="1" destOrd="0" presId="urn:microsoft.com/office/officeart/2018/5/layout/IconLeafLabelList"/>
    <dgm:cxn modelId="{D12DFC61-F105-49D1-B3A5-F16CE85F6455}" type="presParOf" srcId="{8612C7FF-4B26-453B-9E90-6B50E0777EB7}" destId="{94BA7EA2-4F18-4647-8F0A-B86C5AACD82D}" srcOrd="2" destOrd="0" presId="urn:microsoft.com/office/officeart/2018/5/layout/IconLeafLabelList"/>
    <dgm:cxn modelId="{2BCD3C2B-9336-4DC7-BA90-089BD5E75712}" type="presParOf" srcId="{8612C7FF-4B26-453B-9E90-6B50E0777EB7}" destId="{4C9650A1-FF1A-4FFB-BF3E-F8B1E25F1A8C}" srcOrd="3" destOrd="0" presId="urn:microsoft.com/office/officeart/2018/5/layout/IconLeafLabelList"/>
    <dgm:cxn modelId="{8C3A26EF-6832-43B2-9CFD-B06348738355}" type="presParOf" srcId="{645B1DB0-0836-4B42-81FF-2F1527AB1FF9}" destId="{5F159268-C1DA-42D6-AE9E-0D52C1E8A549}" srcOrd="1" destOrd="0" presId="urn:microsoft.com/office/officeart/2018/5/layout/IconLeafLabelList"/>
    <dgm:cxn modelId="{3E1A837A-23D2-4D08-A7B7-A68493A9EFE4}" type="presParOf" srcId="{645B1DB0-0836-4B42-81FF-2F1527AB1FF9}" destId="{849CCAE2-5D31-4F44-AAF0-46A91C268768}" srcOrd="2" destOrd="0" presId="urn:microsoft.com/office/officeart/2018/5/layout/IconLeafLabelList"/>
    <dgm:cxn modelId="{FAB387EC-2BF8-490C-AD93-F34213984E1A}" type="presParOf" srcId="{849CCAE2-5D31-4F44-AAF0-46A91C268768}" destId="{767647C9-3E7A-4627-A00E-3C717B16AA5E}" srcOrd="0" destOrd="0" presId="urn:microsoft.com/office/officeart/2018/5/layout/IconLeafLabelList"/>
    <dgm:cxn modelId="{3D8254CB-63B2-415A-946B-D097AAE1FDE6}" type="presParOf" srcId="{849CCAE2-5D31-4F44-AAF0-46A91C268768}" destId="{77C82740-2B57-40E6-93FE-8179EA7652E1}" srcOrd="1" destOrd="0" presId="urn:microsoft.com/office/officeart/2018/5/layout/IconLeafLabelList"/>
    <dgm:cxn modelId="{E0107D21-06B4-4FD9-8132-EA72EC68969E}" type="presParOf" srcId="{849CCAE2-5D31-4F44-AAF0-46A91C268768}" destId="{A5735594-EDFB-4F0F-9D2D-FF642FCB9D71}" srcOrd="2" destOrd="0" presId="urn:microsoft.com/office/officeart/2018/5/layout/IconLeafLabelList"/>
    <dgm:cxn modelId="{5771C84E-4D8D-4D70-BAD8-689AEACB26E6}" type="presParOf" srcId="{849CCAE2-5D31-4F44-AAF0-46A91C268768}" destId="{E97D8FF7-4F52-4D22-9148-470E70E2AE4B}" srcOrd="3" destOrd="0" presId="urn:microsoft.com/office/officeart/2018/5/layout/IconLeaf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7BD087-9688-45F5-8F9D-C3A209C02D14}">
      <dsp:nvSpPr>
        <dsp:cNvPr id="0" name=""/>
        <dsp:cNvSpPr/>
      </dsp:nvSpPr>
      <dsp:spPr>
        <a:xfrm>
          <a:off x="0" y="905298"/>
          <a:ext cx="6243991" cy="16713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CB8DA1-8621-4528-A438-AA013F391970}">
      <dsp:nvSpPr>
        <dsp:cNvPr id="0" name=""/>
        <dsp:cNvSpPr/>
      </dsp:nvSpPr>
      <dsp:spPr>
        <a:xfrm>
          <a:off x="505574" y="1281344"/>
          <a:ext cx="919225" cy="9192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74ED545-1E59-4B4A-AE4A-9A831955017A}">
      <dsp:nvSpPr>
        <dsp:cNvPr id="0" name=""/>
        <dsp:cNvSpPr/>
      </dsp:nvSpPr>
      <dsp:spPr>
        <a:xfrm>
          <a:off x="1930374" y="905298"/>
          <a:ext cx="4313617" cy="1671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881" tIns="176881" rIns="176881" bIns="176881" numCol="1" spcCol="1270" anchor="ctr" anchorCtr="0">
          <a:noAutofit/>
        </a:bodyPr>
        <a:lstStyle/>
        <a:p>
          <a:pPr marL="0" lvl="0" indent="0" algn="l" defTabSz="800100">
            <a:lnSpc>
              <a:spcPct val="100000"/>
            </a:lnSpc>
            <a:spcBef>
              <a:spcPct val="0"/>
            </a:spcBef>
            <a:spcAft>
              <a:spcPct val="35000"/>
            </a:spcAft>
            <a:buNone/>
          </a:pPr>
          <a:r>
            <a:rPr lang="en-US" sz="1800" kern="1200"/>
            <a:t>Hypothesis- There will a significantly beneficial effect of massage on the reduction of stress on the collegiate population.</a:t>
          </a:r>
        </a:p>
      </dsp:txBody>
      <dsp:txXfrm>
        <a:off x="1930374" y="905298"/>
        <a:ext cx="4313617" cy="1671319"/>
      </dsp:txXfrm>
    </dsp:sp>
    <dsp:sp modelId="{ED273A3A-4FF0-4753-B453-CA43FF00BAE3}">
      <dsp:nvSpPr>
        <dsp:cNvPr id="0" name=""/>
        <dsp:cNvSpPr/>
      </dsp:nvSpPr>
      <dsp:spPr>
        <a:xfrm>
          <a:off x="0" y="2994447"/>
          <a:ext cx="6243991" cy="16713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F6A017-DB76-4B6B-BA06-FB0C54F41637}">
      <dsp:nvSpPr>
        <dsp:cNvPr id="0" name=""/>
        <dsp:cNvSpPr/>
      </dsp:nvSpPr>
      <dsp:spPr>
        <a:xfrm>
          <a:off x="505574" y="3370494"/>
          <a:ext cx="919225" cy="919225"/>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4872CB7-58C6-45A1-A3F7-E23ABD16CF96}">
      <dsp:nvSpPr>
        <dsp:cNvPr id="0" name=""/>
        <dsp:cNvSpPr/>
      </dsp:nvSpPr>
      <dsp:spPr>
        <a:xfrm>
          <a:off x="1930374" y="2994447"/>
          <a:ext cx="4313617" cy="1671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881" tIns="176881" rIns="176881" bIns="176881" numCol="1" spcCol="1270" anchor="ctr" anchorCtr="0">
          <a:noAutofit/>
        </a:bodyPr>
        <a:lstStyle/>
        <a:p>
          <a:pPr marL="0" lvl="0" indent="0" algn="l" defTabSz="800100">
            <a:lnSpc>
              <a:spcPct val="100000"/>
            </a:lnSpc>
            <a:spcBef>
              <a:spcPct val="0"/>
            </a:spcBef>
            <a:spcAft>
              <a:spcPct val="35000"/>
            </a:spcAft>
            <a:buNone/>
          </a:pPr>
          <a:r>
            <a:rPr lang="en-US" sz="1800" kern="1200"/>
            <a:t>Null-Hypothesis- There will be no significant effect of massage on the reduction of stress on the collegiate population. </a:t>
          </a:r>
        </a:p>
      </dsp:txBody>
      <dsp:txXfrm>
        <a:off x="1930374" y="2994447"/>
        <a:ext cx="4313617" cy="16713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3C5ACD-BC29-49D1-B78A-47140F32BD3B}">
      <dsp:nvSpPr>
        <dsp:cNvPr id="0" name=""/>
        <dsp:cNvSpPr/>
      </dsp:nvSpPr>
      <dsp:spPr>
        <a:xfrm>
          <a:off x="626076" y="55637"/>
          <a:ext cx="1818562" cy="181856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EF89A6-B977-4D99-BA1A-FC66B00BC9A8}">
      <dsp:nvSpPr>
        <dsp:cNvPr id="0" name=""/>
        <dsp:cNvSpPr/>
      </dsp:nvSpPr>
      <dsp:spPr>
        <a:xfrm>
          <a:off x="1013638" y="443200"/>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C9650A1-FF1A-4FFB-BF3E-F8B1E25F1A8C}">
      <dsp:nvSpPr>
        <dsp:cNvPr id="0" name=""/>
        <dsp:cNvSpPr/>
      </dsp:nvSpPr>
      <dsp:spPr>
        <a:xfrm>
          <a:off x="44732" y="2440638"/>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Intervention testing: Participants will be given a DASS-21 to fill out.</a:t>
          </a:r>
          <a:endParaRPr lang="en-US" sz="1500" b="0" i="0" u="none" strike="noStrike" kern="1200" cap="all" baseline="0" noProof="0">
            <a:latin typeface="Century Gothic"/>
          </a:endParaRPr>
        </a:p>
      </dsp:txBody>
      <dsp:txXfrm>
        <a:off x="44732" y="2440638"/>
        <a:ext cx="2981250" cy="720000"/>
      </dsp:txXfrm>
    </dsp:sp>
    <dsp:sp modelId="{767647C9-3E7A-4627-A00E-3C717B16AA5E}">
      <dsp:nvSpPr>
        <dsp:cNvPr id="0" name=""/>
        <dsp:cNvSpPr/>
      </dsp:nvSpPr>
      <dsp:spPr>
        <a:xfrm>
          <a:off x="4129045" y="55637"/>
          <a:ext cx="1818562" cy="181856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C82740-2B57-40E6-93FE-8179EA7652E1}">
      <dsp:nvSpPr>
        <dsp:cNvPr id="0" name=""/>
        <dsp:cNvSpPr/>
      </dsp:nvSpPr>
      <dsp:spPr>
        <a:xfrm>
          <a:off x="4516607" y="443200"/>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97D8FF7-4F52-4D22-9148-470E70E2AE4B}">
      <dsp:nvSpPr>
        <dsp:cNvPr id="0" name=""/>
        <dsp:cNvSpPr/>
      </dsp:nvSpPr>
      <dsp:spPr>
        <a:xfrm>
          <a:off x="3547701" y="2440638"/>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Intervention: Massage 1x  20 </a:t>
          </a:r>
          <a:r>
            <a:rPr lang="en-US" sz="1500" kern="1200" dirty="0">
              <a:latin typeface="Century Gothic" panose="020B0502020202020204"/>
            </a:rPr>
            <a:t>minute</a:t>
          </a:r>
          <a:r>
            <a:rPr lang="en-US" sz="1500" kern="1200" dirty="0"/>
            <a:t>  massage week for 1 month</a:t>
          </a:r>
        </a:p>
      </dsp:txBody>
      <dsp:txXfrm>
        <a:off x="3547701" y="2440638"/>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7A0808-BF0A-4D3B-977C-9F635B06267E}" type="datetimeFigureOut">
              <a:rPr lang="en-US"/>
              <a:t>11/2/2020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D159B8-1F94-4BBE-99CA-801B43E0B970}" type="slidenum">
              <a:rPr lang="en-US"/>
              <a:t>‹#›</a:t>
            </a:fld>
            <a:endParaRPr lang="en-US"/>
          </a:p>
        </p:txBody>
      </p:sp>
    </p:spTree>
    <p:extLst>
      <p:ext uri="{BB962C8B-B14F-4D97-AF65-F5344CB8AC3E}">
        <p14:creationId xmlns:p14="http://schemas.microsoft.com/office/powerpoint/2010/main" val="1847310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Stress can be defined in multiple different ways, the reason for this is that it is a personal emotion, and everyone has their individual definitions and cause of their stress. However, there are some main definitions which can be used for example Hans Selye who has been dubbed as the ‘father of stress’ defined it as ‘Stress is the nonspecific response of the body to any demand.’ Another working definition which fits many human situations is ‘A condition in which an individual is aroused and made anxious by an uncontrollable aversive challenge for example a hostile employer, unpaid bills or a predator. (G. Fink 2016)</a:t>
            </a:r>
          </a:p>
        </p:txBody>
      </p:sp>
      <p:sp>
        <p:nvSpPr>
          <p:cNvPr id="4" name="Slide Number Placeholder 3"/>
          <p:cNvSpPr>
            <a:spLocks noGrp="1"/>
          </p:cNvSpPr>
          <p:nvPr>
            <p:ph type="sldNum" sz="quarter" idx="5"/>
          </p:nvPr>
        </p:nvSpPr>
        <p:spPr/>
        <p:txBody>
          <a:bodyPr/>
          <a:lstStyle/>
          <a:p>
            <a:fld id="{ECD159B8-1F94-4BBE-99CA-801B43E0B970}" type="slidenum">
              <a:rPr lang="en-US"/>
              <a:t>1</a:t>
            </a:fld>
            <a:endParaRPr lang="en-US"/>
          </a:p>
        </p:txBody>
      </p:sp>
    </p:spTree>
    <p:extLst>
      <p:ext uri="{BB962C8B-B14F-4D97-AF65-F5344CB8AC3E}">
        <p14:creationId xmlns:p14="http://schemas.microsoft.com/office/powerpoint/2010/main" val="109494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can cause stress:</a:t>
            </a:r>
          </a:p>
          <a:p>
            <a:r>
              <a:rPr lang="en-US" dirty="0"/>
              <a:t>The cause of stress can be deeply personal to each and everyone depending on what they find as a stress to them. Research has found in the collegiate population high stressors include: academics, social relationships, finances, daily hassles, and familial relationships (Brougham et al 2009) </a:t>
            </a:r>
          </a:p>
          <a:p>
            <a:r>
              <a:rPr lang="en-US" dirty="0"/>
              <a:t>It has been hypothesized that the transition from adolescents to adulthood, increases vulnerability to stress (Towbes and Cohen 1996).</a:t>
            </a:r>
          </a:p>
          <a:p>
            <a:r>
              <a:rPr lang="en-US" dirty="0"/>
              <a:t>In the transition new goals are explored and established through salient (e.g. friendships and academics) and emerging (occupational and romantic).</a:t>
            </a:r>
            <a:endParaRPr lang="en-US" dirty="0">
              <a:cs typeface="Calibri"/>
            </a:endParaRPr>
          </a:p>
          <a:p>
            <a:r>
              <a:rPr lang="en-US" dirty="0"/>
              <a:t>The transition also provides the students with an opportunity to modify their rolls from existing son or daughter to a new role of collage student and new challenges (e.g. independency, handle finances, maintain academic standards, integrity, and new social life) (Brougham et al 2009)</a:t>
            </a:r>
            <a:endParaRPr lang="en-US" dirty="0">
              <a:cs typeface="Calibri"/>
            </a:endParaRPr>
          </a:p>
          <a:p>
            <a:r>
              <a:rPr lang="en-US" dirty="0"/>
              <a:t>In the process the students receive positive and negative feedback form their choices and goals, this will allow students to establish a foundation for future life goals.</a:t>
            </a:r>
            <a:endParaRPr lang="en-US" dirty="0">
              <a:cs typeface="Calibri"/>
            </a:endParaRPr>
          </a:p>
          <a:p>
            <a:r>
              <a:rPr lang="en-US" dirty="0"/>
              <a:t>So at this point in their life they will have many new challenges to overcome and with lots of new challenges in one go the student will bound to feel some stress trying to cope and manage all of them.</a:t>
            </a:r>
            <a:endParaRPr lang="en-US" dirty="0">
              <a:cs typeface="Calibri"/>
            </a:endParaRPr>
          </a:p>
          <a:p>
            <a:r>
              <a:rPr lang="en-US" dirty="0"/>
              <a:t>What stress can lead to:</a:t>
            </a:r>
          </a:p>
          <a:p>
            <a:r>
              <a:rPr lang="en-US" dirty="0"/>
              <a:t>According to the World Health Organization there are two groups in which stress can lead to further heath conditions: (WHO 2013)</a:t>
            </a:r>
          </a:p>
          <a:p>
            <a:r>
              <a:rPr lang="en-US" dirty="0"/>
              <a:t>Specifically related- Refers to problems that require an exposure to a defined stressor as a precursor, for example PTSD, acute stress reaction and bereavement. (WHO 2013)</a:t>
            </a:r>
            <a:endParaRPr lang="en-US" dirty="0">
              <a:cs typeface="Calibri"/>
            </a:endParaRPr>
          </a:p>
          <a:p>
            <a:r>
              <a:rPr lang="en-US" dirty="0"/>
              <a:t>Stress related disorders: These are not specifically related to stress and may occur in absence of stressful life events for example depression, behavioral disorder, alcohol/substance use problems, self-harm/suicide, medically unexplained somatic complaints. (WHO 2013) Stress has also been found to lead to the feeling of fear and anxiety (G. Fink 2016)</a:t>
            </a:r>
          </a:p>
          <a:p>
            <a:r>
              <a:rPr lang="en-US" dirty="0"/>
              <a:t>Depending on the stress in which the person undergoes this can lead to the fight or flight response (G. Fink 2016)</a:t>
            </a:r>
          </a:p>
          <a:p>
            <a:r>
              <a:rPr lang="en-US" dirty="0"/>
              <a:t>Levels of high stress can also be associated with cognitive deficits (e.g. attention and concentration) illness, increased rates of depression and anxiety, decreased life satisfaction and poor health behaviors. </a:t>
            </a:r>
          </a:p>
          <a:p>
            <a:r>
              <a:rPr lang="en-US" dirty="0"/>
              <a:t>In students it has been found that there is a higher consumption of ‘junk food’ along with less likelihood to exercise as well as to obtain adequate amounts of sleep. (Brougham at al 2009). These consequences may lead to further mental health conditions for example depression and anxiety due to problematic body conscious issues. </a:t>
            </a:r>
            <a:endParaRPr lang="en-US" dirty="0">
              <a:cs typeface="Calibri"/>
            </a:endParaRPr>
          </a:p>
          <a:p>
            <a:r>
              <a:rPr lang="en-US" dirty="0"/>
              <a:t>Depression which a one of many stress related disorders which can also lead to detrimental behaviors such as smoking, poor diet, lack of exercise, poor sleep habits, noncompliance (Beiter 2015)</a:t>
            </a:r>
            <a:endParaRPr lang="en-US" dirty="0">
              <a:cs typeface="Calibri"/>
            </a:endParaRPr>
          </a:p>
          <a:p>
            <a:r>
              <a:rPr lang="en-US" dirty="0"/>
              <a:t>Physical, psychological, behavioral, and academic difficulties can all be at cost due to stress levels which can be elevated in college (Brougham at al 2009).</a:t>
            </a:r>
          </a:p>
          <a:p>
            <a:r>
              <a:rPr lang="en-US" dirty="0"/>
              <a:t>Stress levels in university students:</a:t>
            </a:r>
          </a:p>
          <a:p>
            <a:r>
              <a:rPr lang="en-US" dirty="0"/>
              <a:t>A study carried out by Bayram and </a:t>
            </a:r>
            <a:r>
              <a:rPr lang="en-US" dirty="0" err="1"/>
              <a:t>Bilgel</a:t>
            </a:r>
            <a:r>
              <a:rPr lang="en-US" dirty="0"/>
              <a:t> (2008) which investigated the prevalence and socio-demographic correlations of depression, anxiety and stress among a group of university students, found with a participant group of 1,617, this study found a higher depression, anxiety and stress scores in 1st and 2nd years compared to 3rd , 4th and 5th year students. Also students aged 17-19 where found with higher levels of stress when compared to an older age group of 20-26 but no significant difference in depression or anxiety. There was also found to have a higher rate of depression, anxiety, and stress in those who lived in a village compared with those who lived in a town or city. </a:t>
            </a:r>
            <a:endParaRPr lang="en-US" dirty="0">
              <a:cs typeface="Calibri"/>
            </a:endParaRPr>
          </a:p>
          <a:p>
            <a:r>
              <a:rPr lang="en-US" dirty="0"/>
              <a:t>The American College Health Association (2015) found that in 93,034 participants 39% reported feeling average stress, 36.8 reported feeling more than average and 8.4% reported feeling tremendous stress. The same study found 40.7% felt like matters were hopeless, 76% felt overwhelmed, 73.2% felt exhausted, 29.2% felt so depressed it was difficult to function, 45.4% overwhelming anxiety and 34.3% overwhelming anger. (IN Bennion, Olpin and </a:t>
            </a:r>
            <a:r>
              <a:rPr lang="en-US" dirty="0" err="1"/>
              <a:t>DeBeliso</a:t>
            </a:r>
            <a:r>
              <a:rPr lang="en-US" dirty="0"/>
              <a:t> 2018)</a:t>
            </a:r>
          </a:p>
          <a:p>
            <a:r>
              <a:rPr lang="en-US" dirty="0"/>
              <a:t>Coping Strategies:</a:t>
            </a:r>
          </a:p>
          <a:p>
            <a:r>
              <a:rPr lang="en-US" dirty="0"/>
              <a:t>Coping strategies often been classified into two broad categories, problem, and emotional focused strategies:</a:t>
            </a:r>
          </a:p>
          <a:p>
            <a:r>
              <a:rPr lang="en-US" dirty="0"/>
              <a:t>Problem focused strategies- employed behavioral activities such as action and planning</a:t>
            </a:r>
          </a:p>
          <a:p>
            <a:r>
              <a:rPr lang="en-US" dirty="0"/>
              <a:t>Emotional focused strategies- involved expressing emotion and altering expectations</a:t>
            </a:r>
          </a:p>
          <a:p>
            <a:r>
              <a:rPr lang="en-US" dirty="0"/>
              <a:t>(Brougham et al 2009)</a:t>
            </a:r>
          </a:p>
          <a:p>
            <a:r>
              <a:rPr lang="en-US" dirty="0"/>
              <a:t>Bang:</a:t>
            </a:r>
          </a:p>
          <a:p>
            <a:r>
              <a:rPr lang="en-US" dirty="0"/>
              <a:t>‘Stress has been dubbed the ‘Health Epidemic of the 21st century’ by the World Health </a:t>
            </a:r>
            <a:r>
              <a:rPr lang="en-US" dirty="0" err="1"/>
              <a:t>Organisation</a:t>
            </a:r>
            <a:r>
              <a:rPr lang="en-US" dirty="0"/>
              <a:t> and estimated to cost American Businesses up to $300 billion a year (G. Fink 2016)</a:t>
            </a:r>
          </a:p>
          <a:p>
            <a:r>
              <a:rPr lang="en-US" dirty="0"/>
              <a:t>My Research:</a:t>
            </a:r>
          </a:p>
          <a:p>
            <a:r>
              <a:rPr lang="en-US" dirty="0"/>
              <a:t>My Research will be looking into how the use of manual therapy can reduce a collage students stress scores. Coming from a sports therapy background we use massage and other manual therapy techniques in order to reduce a patient’s pain or improve the healing of their injury. Massage has been shown to have both physiological and psychological effects on the perception of pain. My research will be to investigate the effect massage therapy has on stress and if will be a benefitable therapy technique to be provided my university's or employers. </a:t>
            </a:r>
          </a:p>
          <a:p>
            <a:endParaRPr lang="en-US" dirty="0">
              <a:cs typeface="Calibri"/>
            </a:endParaRPr>
          </a:p>
        </p:txBody>
      </p:sp>
      <p:sp>
        <p:nvSpPr>
          <p:cNvPr id="4" name="Slide Number Placeholder 3"/>
          <p:cNvSpPr>
            <a:spLocks noGrp="1"/>
          </p:cNvSpPr>
          <p:nvPr>
            <p:ph type="sldNum" sz="quarter" idx="5"/>
          </p:nvPr>
        </p:nvSpPr>
        <p:spPr/>
        <p:txBody>
          <a:bodyPr/>
          <a:lstStyle/>
          <a:p>
            <a:fld id="{ECD159B8-1F94-4BBE-99CA-801B43E0B970}" type="slidenum">
              <a:rPr lang="en-US"/>
              <a:t>2</a:t>
            </a:fld>
            <a:endParaRPr lang="en-US"/>
          </a:p>
        </p:txBody>
      </p:sp>
    </p:spTree>
    <p:extLst>
      <p:ext uri="{BB962C8B-B14F-4D97-AF65-F5344CB8AC3E}">
        <p14:creationId xmlns:p14="http://schemas.microsoft.com/office/powerpoint/2010/main" val="30375325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t>Hypothesis/ Research question</a:t>
            </a:r>
            <a:endParaRPr lang="en-US"/>
          </a:p>
          <a:p>
            <a:r>
              <a:rPr lang="en-US" dirty="0"/>
              <a:t>Hypothesis- There will a significantly beneficial effect of massage on the reduction of stress on the collegiate population.</a:t>
            </a:r>
          </a:p>
          <a:p>
            <a:r>
              <a:rPr lang="en-US" dirty="0"/>
              <a:t>Null-Hypothesis- There will be no significant effect of massage on the reduction of stress on the collegiate population. </a:t>
            </a:r>
          </a:p>
          <a:p>
            <a:endParaRPr lang="en-US" dirty="0">
              <a:cs typeface="Calibri"/>
            </a:endParaRPr>
          </a:p>
        </p:txBody>
      </p:sp>
      <p:sp>
        <p:nvSpPr>
          <p:cNvPr id="4" name="Slide Number Placeholder 3"/>
          <p:cNvSpPr>
            <a:spLocks noGrp="1"/>
          </p:cNvSpPr>
          <p:nvPr>
            <p:ph type="sldNum" sz="quarter" idx="5"/>
          </p:nvPr>
        </p:nvSpPr>
        <p:spPr/>
        <p:txBody>
          <a:bodyPr/>
          <a:lstStyle/>
          <a:p>
            <a:fld id="{ECD159B8-1F94-4BBE-99CA-801B43E0B970}" type="slidenum">
              <a:rPr lang="en-US"/>
              <a:t>3</a:t>
            </a:fld>
            <a:endParaRPr lang="en-US"/>
          </a:p>
        </p:txBody>
      </p:sp>
    </p:spTree>
    <p:extLst>
      <p:ext uri="{BB962C8B-B14F-4D97-AF65-F5344CB8AC3E}">
        <p14:creationId xmlns:p14="http://schemas.microsoft.com/office/powerpoint/2010/main" val="21533439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t>Brief Overview of lit/ Similar Studies</a:t>
            </a:r>
            <a:endParaRPr lang="en-US" dirty="0"/>
          </a:p>
          <a:p>
            <a:r>
              <a:rPr lang="en-US" u="sng" dirty="0"/>
              <a:t>Research on recommended interventions:</a:t>
            </a:r>
            <a:endParaRPr lang="en-US" dirty="0"/>
          </a:p>
          <a:p>
            <a:r>
              <a:rPr lang="en-US" dirty="0"/>
              <a:t>A meta- analysis which looked at 24 controlled studies from 3 groups. Arts-based, psycho-educational and cognitive/behavioral/mindfulness interventions. The analysis concluded suggests that cognitive/behavioral/ mindfulness intervention is the most beneficial intervention for the reduction of stress and anxiety. Even with varying intervention components, time lengths and countries the results are largely consistent (Regehr et al 2013). These results are also consistent with one from a meta-analyses conducted with other populations by </a:t>
            </a:r>
            <a:r>
              <a:rPr lang="en-US" dirty="0" err="1"/>
              <a:t>Hunnot</a:t>
            </a:r>
            <a:r>
              <a:rPr lang="en-US" dirty="0"/>
              <a:t> et al 2007. Other systematic reviews also have established that cognitive behavioral interventions have been effective in reducing PTSD in emergency responders, veterans and sexual violence victims (Bisson and Andrew 2007; Regehr et al 2012 and Sherman 1998)</a:t>
            </a:r>
            <a:endParaRPr lang="en-US" dirty="0">
              <a:cs typeface="Calibri"/>
            </a:endParaRPr>
          </a:p>
          <a:p>
            <a:r>
              <a:rPr lang="en-US" u="sng" dirty="0"/>
              <a:t>How much evidence if there for manual therapy:</a:t>
            </a:r>
            <a:endParaRPr lang="en-US" dirty="0"/>
          </a:p>
          <a:p>
            <a:r>
              <a:rPr lang="en-US" dirty="0"/>
              <a:t>A study performed by </a:t>
            </a:r>
            <a:r>
              <a:rPr lang="en-US" dirty="0" err="1"/>
              <a:t>Leivadi</a:t>
            </a:r>
            <a:r>
              <a:rPr lang="en-US" dirty="0"/>
              <a:t> et al in 1999 which looked at Massage therapy and Relaxation effects on University dance students. They Study found that both interventions were found to have reduction anxiety and depression mood however only those who received massage therapy were found to have a decrease in cortisol (stress hormone).</a:t>
            </a:r>
            <a:endParaRPr lang="en-US" dirty="0">
              <a:cs typeface="Calibri"/>
            </a:endParaRPr>
          </a:p>
          <a:p>
            <a:r>
              <a:rPr lang="en-US" dirty="0"/>
              <a:t>A meta-analysis performed by Moraska et al 2010 concluded that from the literature massage therapy may have a beneficial effect on several physiological variables, specifically salivary cortisol and heart rate when assessed immediately pre-post massage but inconclusive for an effect on multiple-treatment effect. It was found that salivary cortisol was evident following a single massage treatment but returns to initial value at a later time point. The same was found for heart rate. However, 44% of the studies found no detected change in heart rate. Hormonal variables were found largely unaffected by multiple massage treatments (as many as 10).</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ECD159B8-1F94-4BBE-99CA-801B43E0B970}" type="slidenum">
              <a:rPr lang="en-US"/>
              <a:t>4</a:t>
            </a:fld>
            <a:endParaRPr lang="en-US"/>
          </a:p>
        </p:txBody>
      </p:sp>
    </p:spTree>
    <p:extLst>
      <p:ext uri="{BB962C8B-B14F-4D97-AF65-F5344CB8AC3E}">
        <p14:creationId xmlns:p14="http://schemas.microsoft.com/office/powerpoint/2010/main" val="27709225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t>Methods</a:t>
            </a:r>
            <a:endParaRPr lang="en-US" dirty="0"/>
          </a:p>
          <a:p>
            <a:r>
              <a:rPr lang="en-US" dirty="0"/>
              <a:t>1) Who, Why, How many</a:t>
            </a:r>
            <a:endParaRPr lang="en-US" dirty="0">
              <a:cs typeface="Calibri"/>
            </a:endParaRPr>
          </a:p>
          <a:p>
            <a:pPr marL="285750" indent="-285750">
              <a:buFont typeface="Symbol"/>
              <a:buChar char="•"/>
            </a:pPr>
            <a:r>
              <a:rPr lang="en-US" dirty="0"/>
              <a:t>Who- University of Wales Trinity Saint David Students</a:t>
            </a:r>
            <a:endParaRPr lang="en-US" dirty="0">
              <a:cs typeface="Calibri"/>
            </a:endParaRPr>
          </a:p>
          <a:p>
            <a:pPr marL="285750" indent="-285750">
              <a:buFont typeface="Symbol"/>
              <a:buChar char="•"/>
            </a:pPr>
            <a:r>
              <a:rPr lang="en-US" dirty="0"/>
              <a:t>Age- 18+</a:t>
            </a:r>
            <a:endParaRPr lang="en-US" dirty="0">
              <a:cs typeface="Calibri"/>
            </a:endParaRPr>
          </a:p>
          <a:p>
            <a:pPr marL="285750" indent="-285750">
              <a:buFont typeface="Symbol"/>
              <a:buChar char="•"/>
            </a:pPr>
            <a:r>
              <a:rPr lang="en-US" dirty="0"/>
              <a:t>How many- 20+</a:t>
            </a:r>
            <a:endParaRPr lang="en-US" dirty="0">
              <a:cs typeface="Calibri"/>
            </a:endParaRPr>
          </a:p>
          <a:p>
            <a:pPr marL="285750" indent="-285750">
              <a:buFont typeface="Symbol"/>
              <a:buChar char="•"/>
            </a:pPr>
            <a:r>
              <a:rPr lang="en-US" dirty="0"/>
              <a:t>Convent Sample- A convenience sample will be used to find a group of people that I know will be available for testing. </a:t>
            </a:r>
          </a:p>
          <a:p>
            <a:pPr marL="285750" indent="-285750">
              <a:buFont typeface="Symbol"/>
              <a:buChar char="•"/>
            </a:pPr>
            <a:r>
              <a:rPr lang="en-US" dirty="0"/>
              <a:t>Inclusion- The type of people who will be eligible to take part in the study are, current UWTSD students.</a:t>
            </a:r>
          </a:p>
          <a:p>
            <a:pPr marL="285750" indent="-285750">
              <a:buFont typeface="Symbol"/>
              <a:buChar char="•"/>
            </a:pPr>
            <a:r>
              <a:rPr lang="en-US" dirty="0"/>
              <a:t>Exclusion- No current students of UWTSD, present with any of the red flags (Age 50+, history of cancer, unexplained weight loss or Current or history of cancer, TB, HIV/AIDS, osteoporosis, unexplained weight loss, Cauda equina syndrome, server night pain, loss of sphincter tone, positive extensor planter response)</a:t>
            </a:r>
          </a:p>
          <a:p>
            <a:r>
              <a:rPr lang="en-US" dirty="0"/>
              <a:t>2) Research design-</a:t>
            </a:r>
            <a:endParaRPr lang="en-US" dirty="0">
              <a:cs typeface="Calibri"/>
            </a:endParaRPr>
          </a:p>
          <a:p>
            <a:pPr marL="285750" indent="-285750">
              <a:buFont typeface="Symbol"/>
              <a:buChar char="•"/>
            </a:pPr>
            <a:r>
              <a:rPr lang="en-US" dirty="0"/>
              <a:t>The research design which will be used is a case control study design. There will be group one which will fill out a questionnaire every week and will receive treatment every week for a month. There will also be a control group which will take the same questionnaire every week but will have no intervention.</a:t>
            </a:r>
          </a:p>
          <a:p>
            <a:r>
              <a:rPr lang="en-US" dirty="0"/>
              <a:t>3) Data Analysis-</a:t>
            </a:r>
          </a:p>
          <a:p>
            <a:pPr marL="285750" indent="-285750">
              <a:buFont typeface="Symbol"/>
              <a:buChar char="•"/>
            </a:pPr>
            <a:r>
              <a:rPr lang="en-US" dirty="0"/>
              <a:t>The data analysis which will be used is a independent T-test to compare between the control and intervention group and I will use a repeated measure ANOVA this will allow me to test to see if there is a change in depression, anxiety, and stress over the 4 weeks of intervention and testing. </a:t>
            </a:r>
          </a:p>
          <a:p>
            <a:pPr marL="285750" indent="-285750">
              <a:buFont typeface="Symbol"/>
              <a:buChar char="•"/>
            </a:pPr>
            <a:r>
              <a:rPr lang="en-US" dirty="0"/>
              <a:t>From the result I will be looking to find a significant difference over the first 1-3 weeks of treatment with it potentially plateauing at the 3 or 4th week at the lower sate due to the subject becoming use to the massage for stress</a:t>
            </a:r>
          </a:p>
          <a:p>
            <a:pPr marL="285750" indent="-285750">
              <a:buFont typeface="Symbol"/>
              <a:buChar char="•"/>
            </a:pPr>
            <a:r>
              <a:rPr lang="en-US" dirty="0"/>
              <a:t>Compared to depression and anxiety which will reduce less as these as previously mentioned they are stress related disorders and can be brought on from non-stressful events.</a:t>
            </a:r>
          </a:p>
        </p:txBody>
      </p:sp>
      <p:sp>
        <p:nvSpPr>
          <p:cNvPr id="4" name="Slide Number Placeholder 3"/>
          <p:cNvSpPr>
            <a:spLocks noGrp="1"/>
          </p:cNvSpPr>
          <p:nvPr>
            <p:ph type="sldNum" sz="quarter" idx="5"/>
          </p:nvPr>
        </p:nvSpPr>
        <p:spPr/>
        <p:txBody>
          <a:bodyPr/>
          <a:lstStyle/>
          <a:p>
            <a:fld id="{ECD159B8-1F94-4BBE-99CA-801B43E0B970}" type="slidenum">
              <a:rPr lang="en-US"/>
              <a:t>5</a:t>
            </a:fld>
            <a:endParaRPr lang="en-US"/>
          </a:p>
        </p:txBody>
      </p:sp>
    </p:spTree>
    <p:extLst>
      <p:ext uri="{BB962C8B-B14F-4D97-AF65-F5344CB8AC3E}">
        <p14:creationId xmlns:p14="http://schemas.microsoft.com/office/powerpoint/2010/main" val="32732052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Protocall-</a:t>
            </a:r>
          </a:p>
          <a:p>
            <a:pPr marL="285750" indent="-285750">
              <a:buFont typeface="Symbol"/>
              <a:buChar char="•"/>
            </a:pPr>
            <a:r>
              <a:rPr lang="en-US" dirty="0"/>
              <a:t>Intervention testing:</a:t>
            </a:r>
            <a:endParaRPr lang="en-US" dirty="0">
              <a:cs typeface="Calibri"/>
            </a:endParaRPr>
          </a:p>
          <a:p>
            <a:pPr marL="285750" lvl="1" indent="-285750">
              <a:buFont typeface="Courier New"/>
              <a:buChar char="○"/>
            </a:pPr>
            <a:r>
              <a:rPr lang="en-US" dirty="0"/>
              <a:t> The subject will be given a DASS-21 questionnaire to fill out</a:t>
            </a:r>
            <a:endParaRPr lang="en-US" dirty="0">
              <a:cs typeface="Calibri"/>
            </a:endParaRPr>
          </a:p>
          <a:p>
            <a:pPr marL="285750" lvl="1" indent="-285750">
              <a:buFont typeface="Courier New"/>
              <a:buChar char="○"/>
            </a:pPr>
            <a:r>
              <a:rPr lang="en-US" dirty="0"/>
              <a:t> In the first week subjects will be asked to fill out the questionnaire prior and post massage intervention</a:t>
            </a:r>
            <a:endParaRPr lang="en-US" dirty="0">
              <a:cs typeface="Calibri"/>
            </a:endParaRPr>
          </a:p>
          <a:p>
            <a:pPr marL="285750" lvl="1" indent="-285750">
              <a:buFont typeface="Courier New"/>
              <a:buChar char="○"/>
            </a:pPr>
            <a:r>
              <a:rPr lang="en-US" dirty="0"/>
              <a:t>After the first week subjects will be asked to fill out the same questionnaire 3 days post intervention in order to gain a mid-week reading </a:t>
            </a:r>
            <a:endParaRPr lang="en-US" dirty="0">
              <a:cs typeface="Calibri"/>
            </a:endParaRPr>
          </a:p>
          <a:p>
            <a:pPr marL="285750" lvl="1" indent="-285750">
              <a:buFont typeface="Courier New"/>
              <a:buChar char="○"/>
            </a:pPr>
            <a:r>
              <a:rPr lang="en-US" dirty="0"/>
              <a:t>The control group will fill out the questionnaire weekly </a:t>
            </a:r>
            <a:endParaRPr lang="en-US" dirty="0">
              <a:cs typeface="Calibri"/>
            </a:endParaRPr>
          </a:p>
          <a:p>
            <a:pPr marL="285750" indent="-285750">
              <a:buFont typeface="Symbol"/>
              <a:buChar char="•"/>
            </a:pPr>
            <a:r>
              <a:rPr lang="en-US" dirty="0"/>
              <a:t>Intervention: </a:t>
            </a:r>
            <a:endParaRPr lang="en-US" dirty="0">
              <a:cs typeface="Calibri"/>
            </a:endParaRPr>
          </a:p>
          <a:p>
            <a:pPr marL="285750" lvl="1" indent="-285750">
              <a:buFont typeface="Courier New"/>
              <a:buChar char="○"/>
            </a:pPr>
            <a:r>
              <a:rPr lang="en-US" dirty="0"/>
              <a:t>This will include a weekly massage over a month. </a:t>
            </a:r>
            <a:endParaRPr lang="en-US" dirty="0">
              <a:cs typeface="Calibri"/>
            </a:endParaRPr>
          </a:p>
          <a:p>
            <a:pPr marL="285750" lvl="1" indent="-285750">
              <a:buFont typeface="Courier New"/>
              <a:buChar char="○"/>
            </a:pPr>
            <a:r>
              <a:rPr lang="en-US" dirty="0"/>
              <a:t>Each massage will last 20 minutes. The reason why 20 minutes was pick was in following of the research as in the meta-analysis conducted by Moraska et al (2010) found the average of 25 studies had a session time of 20-30 minutes also this would be a reasonable time treatment time to be given by a university or employer. </a:t>
            </a:r>
            <a:endParaRPr lang="en-US" dirty="0">
              <a:cs typeface="Calibri"/>
            </a:endParaRPr>
          </a:p>
          <a:p>
            <a:pPr marL="285750" lvl="1" indent="-285750">
              <a:buFont typeface="Courier New"/>
              <a:buChar char="○"/>
            </a:pPr>
            <a:r>
              <a:rPr lang="en-US" dirty="0"/>
              <a:t>The subject will receive effleurage techniques which will include (Figure of 8, Half Moon, Opposing Glide, Flat hand, V, Rotary, Cam and Spindle, Forearm glide, Pisiform, Rake, Reverse Rake, Reverse Cam and Spindle, Butterfly, Reverse Butterfly, Heel and Thumb, Bilateral) </a:t>
            </a:r>
            <a:endParaRPr lang="en-US" dirty="0">
              <a:cs typeface="Calibri"/>
            </a:endParaRPr>
          </a:p>
          <a:p>
            <a:pPr marL="285750" lvl="1" indent="-285750">
              <a:buFont typeface="Courier New"/>
              <a:buChar char="○"/>
            </a:pPr>
            <a:r>
              <a:rPr lang="en-US" dirty="0"/>
              <a:t>All interventions will be performed according to the government and university standards in full PPE- including a gown, medically graded mask, gloves and a face visor. Gloves will be changed between treatments, the couch will also be sanitized between treatments.  All participants will be asked to enter and continue to wear a face mask when coming for treatment. </a:t>
            </a:r>
          </a:p>
          <a:p>
            <a:pPr lvl="1"/>
            <a:r>
              <a:rPr lang="en-US" dirty="0"/>
              <a:t>DASS-21 questionnaire: (Henry and Crawford 2005)</a:t>
            </a:r>
          </a:p>
          <a:p>
            <a:pPr marL="285750" indent="-285750">
              <a:buFont typeface="Symbol"/>
              <a:buChar char="•"/>
            </a:pPr>
            <a:r>
              <a:rPr lang="en-US" dirty="0"/>
              <a:t>Depression 95% CI= .87-89          CI-Confidence interval </a:t>
            </a:r>
            <a:endParaRPr lang="en-US" dirty="0">
              <a:cs typeface="Calibri"/>
            </a:endParaRPr>
          </a:p>
          <a:p>
            <a:pPr marL="285750" indent="-285750">
              <a:buFont typeface="Symbol"/>
              <a:buChar char="•"/>
            </a:pPr>
            <a:r>
              <a:rPr lang="en-US" dirty="0"/>
              <a:t>Anxiety 95% CI= .80-83</a:t>
            </a:r>
          </a:p>
          <a:p>
            <a:pPr marL="285750" indent="-285750">
              <a:buFont typeface="Symbol"/>
              <a:buChar char="•"/>
            </a:pPr>
            <a:r>
              <a:rPr lang="en-US" dirty="0"/>
              <a:t>Stress 95% CI= .89-91</a:t>
            </a:r>
          </a:p>
          <a:p>
            <a:pPr marL="285750" indent="-285750">
              <a:buFont typeface="Symbol"/>
              <a:buChar char="•"/>
            </a:pPr>
            <a:r>
              <a:rPr lang="en-US" dirty="0"/>
              <a:t>Total Scale 95% CI= .93-94</a:t>
            </a:r>
          </a:p>
        </p:txBody>
      </p:sp>
      <p:sp>
        <p:nvSpPr>
          <p:cNvPr id="4" name="Slide Number Placeholder 3"/>
          <p:cNvSpPr>
            <a:spLocks noGrp="1"/>
          </p:cNvSpPr>
          <p:nvPr>
            <p:ph type="sldNum" sz="quarter" idx="5"/>
          </p:nvPr>
        </p:nvSpPr>
        <p:spPr/>
        <p:txBody>
          <a:bodyPr/>
          <a:lstStyle/>
          <a:p>
            <a:fld id="{ECD159B8-1F94-4BBE-99CA-801B43E0B970}" type="slidenum">
              <a:rPr lang="en-US"/>
              <a:t>6</a:t>
            </a:fld>
            <a:endParaRPr lang="en-US"/>
          </a:p>
        </p:txBody>
      </p:sp>
    </p:spTree>
    <p:extLst>
      <p:ext uri="{BB962C8B-B14F-4D97-AF65-F5344CB8AC3E}">
        <p14:creationId xmlns:p14="http://schemas.microsoft.com/office/powerpoint/2010/main" val="29290173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t>Ethical Considerations</a:t>
            </a:r>
            <a:endParaRPr lang="en-US" dirty="0"/>
          </a:p>
          <a:p>
            <a:pPr marL="285750" indent="-285750">
              <a:buFont typeface="Symbol"/>
              <a:buChar char="•"/>
            </a:pPr>
            <a:r>
              <a:rPr lang="en-US" dirty="0"/>
              <a:t>Risk Assessment- Testing will be able to be done at home as it is only filling out a questionnaire. The intervention will be carried out in the grounds of the UWTSD. The risk assessment which is already in place will be followed.</a:t>
            </a:r>
            <a:endParaRPr lang="en-US" dirty="0">
              <a:cs typeface="Calibri"/>
            </a:endParaRPr>
          </a:p>
          <a:p>
            <a:pPr marL="285750" indent="-285750">
              <a:buFont typeface="Symbol"/>
              <a:buChar char="•"/>
            </a:pPr>
            <a:r>
              <a:rPr lang="en-US" dirty="0"/>
              <a:t>Risk of injury- There is a very low risk of injury as the only intervention is massage. There may be some erythema which is natural to occur during massage.</a:t>
            </a:r>
            <a:endParaRPr lang="en-US" dirty="0">
              <a:cs typeface="Calibri"/>
            </a:endParaRPr>
          </a:p>
          <a:p>
            <a:pPr marL="285750" indent="-285750">
              <a:buFont typeface="Symbol"/>
              <a:buChar char="•"/>
            </a:pPr>
            <a:r>
              <a:rPr lang="en-US" dirty="0"/>
              <a:t>First Aid- At all times there will be a first aider which will be myself on hand in case of any unlikely injury</a:t>
            </a:r>
            <a:endParaRPr lang="en-US" dirty="0">
              <a:cs typeface="Calibri"/>
            </a:endParaRPr>
          </a:p>
          <a:p>
            <a:pPr marL="285750" indent="-285750">
              <a:buFont typeface="Symbol"/>
              <a:buChar char="•"/>
            </a:pPr>
            <a:r>
              <a:rPr lang="en-US" dirty="0"/>
              <a:t>Sharing result with anyone- The results will be shared between myself and my course lecture Simon Williams, each subject will have access to their own results if they would like them. </a:t>
            </a:r>
            <a:endParaRPr lang="en-US" dirty="0">
              <a:cs typeface="Calibri"/>
            </a:endParaRPr>
          </a:p>
          <a:p>
            <a:pPr marL="285750" indent="-285750">
              <a:buFont typeface="Symbol"/>
              <a:buChar char="•"/>
            </a:pPr>
            <a:r>
              <a:rPr lang="en-US" dirty="0"/>
              <a:t>All results will be </a:t>
            </a:r>
            <a:r>
              <a:rPr lang="en-US" dirty="0" err="1"/>
              <a:t>anonymised</a:t>
            </a:r>
            <a:endParaRPr lang="en-US" dirty="0" err="1">
              <a:cs typeface="Calibri"/>
            </a:endParaRPr>
          </a:p>
        </p:txBody>
      </p:sp>
      <p:sp>
        <p:nvSpPr>
          <p:cNvPr id="4" name="Slide Number Placeholder 3"/>
          <p:cNvSpPr>
            <a:spLocks noGrp="1"/>
          </p:cNvSpPr>
          <p:nvPr>
            <p:ph type="sldNum" sz="quarter" idx="5"/>
          </p:nvPr>
        </p:nvSpPr>
        <p:spPr/>
        <p:txBody>
          <a:bodyPr/>
          <a:lstStyle/>
          <a:p>
            <a:fld id="{ECD159B8-1F94-4BBE-99CA-801B43E0B970}" type="slidenum">
              <a:rPr lang="en-US"/>
              <a:t>7</a:t>
            </a:fld>
            <a:endParaRPr lang="en-US"/>
          </a:p>
        </p:txBody>
      </p:sp>
    </p:spTree>
    <p:extLst>
      <p:ext uri="{BB962C8B-B14F-4D97-AF65-F5344CB8AC3E}">
        <p14:creationId xmlns:p14="http://schemas.microsoft.com/office/powerpoint/2010/main" val="37305353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dirty="0"/>
              <a:t>Click to edit Master title style</a:t>
            </a:r>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5333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003614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dirty="0"/>
              <a:t>Click to edit Master title style</a:t>
            </a:r>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16196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367280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179741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633827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90187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543656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11/2/2020</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907498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04339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846091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017504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867498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dirty="0"/>
              <a:t>Click to edit Master title style</a:t>
            </a:r>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425967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16054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340254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66955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11/2/2020</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51176554"/>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jpeg"/><Relationship Id="rId7" Type="http://schemas.openxmlformats.org/officeDocument/2006/relationships/diagramQuickStyle" Target="../diagrams/quickStyle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8.pn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7" name="Rounded Rectangle 9">
            <a:extLst>
              <a:ext uri="{FF2B5EF4-FFF2-40B4-BE49-F238E27FC236}">
                <a16:creationId xmlns:a16="http://schemas.microsoft.com/office/drawing/2014/main" id="{BCA2EB72-13DC-4DC6-B461-3B036C55B9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6" cy="5571066"/>
          </a:xfrm>
          <a:prstGeom prst="roundRect">
            <a:avLst>
              <a:gd name="adj" fmla="val 2627"/>
            </a:avLst>
          </a:prstGeom>
          <a:solidFill>
            <a:schemeClr val="bg2">
              <a:lumMod val="75000"/>
            </a:schemeClr>
          </a:solidFill>
          <a:ln w="44450">
            <a:gradFill>
              <a:gsLst>
                <a:gs pos="0">
                  <a:schemeClr val="bg2">
                    <a:alpha val="65000"/>
                  </a:schemeClr>
                </a:gs>
                <a:gs pos="98000">
                  <a:schemeClr val="bg2">
                    <a:lumMod val="75000"/>
                    <a:alpha val="55000"/>
                  </a:schemeClr>
                </a:gs>
              </a:gsLst>
              <a:lin ang="5400000" scaled="1"/>
            </a:gradFill>
          </a:ln>
          <a:effectLst>
            <a:innerShdw blurRad="63500" dist="50800" dir="14460000">
              <a:prstClr val="black">
                <a:alpha val="70000"/>
              </a:prstClr>
            </a:inn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41413" y="965199"/>
            <a:ext cx="6075552" cy="4918075"/>
          </a:xfrm>
        </p:spPr>
        <p:txBody>
          <a:bodyPr anchor="ctr">
            <a:normAutofit/>
          </a:bodyPr>
          <a:lstStyle/>
          <a:p>
            <a:pPr algn="r"/>
            <a:r>
              <a:rPr lang="en-US" sz="5400" dirty="0">
                <a:ea typeface="+mj-lt"/>
                <a:cs typeface="+mj-lt"/>
              </a:rPr>
              <a:t>The resilience of massage on stress</a:t>
            </a:r>
            <a:r>
              <a:rPr lang="en-US" sz="5400" dirty="0">
                <a:cs typeface="Calibri Light"/>
              </a:rPr>
              <a:t> </a:t>
            </a:r>
            <a:endParaRPr lang="en-US" sz="5400" dirty="0">
              <a:effectLst>
                <a:glow rad="38100">
                  <a:prstClr val="black">
                    <a:lumMod val="65000"/>
                    <a:lumOff val="35000"/>
                    <a:alpha val="50000"/>
                  </a:prstClr>
                </a:glow>
                <a:outerShdw blurRad="28575" dist="31750" dir="13200000" algn="tl" rotWithShape="0">
                  <a:srgbClr val="000000">
                    <a:alpha val="25000"/>
                  </a:srgbClr>
                </a:outerShdw>
              </a:effectLst>
            </a:endParaRPr>
          </a:p>
        </p:txBody>
      </p:sp>
      <p:sp>
        <p:nvSpPr>
          <p:cNvPr id="3" name="Subtitle 2"/>
          <p:cNvSpPr>
            <a:spLocks noGrp="1"/>
          </p:cNvSpPr>
          <p:nvPr>
            <p:ph type="subTitle" idx="1"/>
          </p:nvPr>
        </p:nvSpPr>
        <p:spPr>
          <a:xfrm>
            <a:off x="7891121" y="965199"/>
            <a:ext cx="2950765" cy="4918075"/>
          </a:xfrm>
        </p:spPr>
        <p:txBody>
          <a:bodyPr vert="horz" lIns="91440" tIns="45720" rIns="91440" bIns="45720" rtlCol="0" anchor="ctr">
            <a:normAutofit/>
          </a:bodyPr>
          <a:lstStyle/>
          <a:p>
            <a:pPr algn="l"/>
            <a:r>
              <a:rPr lang="en-US" dirty="0">
                <a:cs typeface="Calibri"/>
              </a:rPr>
              <a:t>By Joshua Atkins</a:t>
            </a:r>
            <a:endParaRPr lang="en-US"/>
          </a:p>
        </p:txBody>
      </p:sp>
      <p:cxnSp>
        <p:nvCxnSpPr>
          <p:cNvPr id="9" name="Straight Connector 9">
            <a:extLst>
              <a:ext uri="{FF2B5EF4-FFF2-40B4-BE49-F238E27FC236}">
                <a16:creationId xmlns:a16="http://schemas.microsoft.com/office/drawing/2014/main" id="{C8F75BF3-096E-451E-A222-96A7F09468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8699" y="2011680"/>
            <a:ext cx="0" cy="2834640"/>
          </a:xfrm>
          <a:prstGeom prst="line">
            <a:avLst/>
          </a:prstGeom>
          <a:ln w="190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EE124-49BF-43C3-9BF1-39D4CD1F08F8}"/>
              </a:ext>
            </a:extLst>
          </p:cNvPr>
          <p:cNvSpPr>
            <a:spLocks noGrp="1"/>
          </p:cNvSpPr>
          <p:nvPr>
            <p:ph type="title"/>
          </p:nvPr>
        </p:nvSpPr>
        <p:spPr>
          <a:xfrm>
            <a:off x="643191" y="609600"/>
            <a:ext cx="6573685" cy="1905000"/>
          </a:xfrm>
        </p:spPr>
        <p:txBody>
          <a:bodyPr>
            <a:normAutofit/>
          </a:bodyPr>
          <a:lstStyle/>
          <a:p>
            <a:r>
              <a:rPr lang="en-US" dirty="0">
                <a:cs typeface="Calibri Light"/>
              </a:rPr>
              <a:t>Background/introduction </a:t>
            </a:r>
            <a:endParaRPr lang="en-US" dirty="0"/>
          </a:p>
        </p:txBody>
      </p:sp>
      <p:sp>
        <p:nvSpPr>
          <p:cNvPr id="3" name="Content Placeholder 2">
            <a:extLst>
              <a:ext uri="{FF2B5EF4-FFF2-40B4-BE49-F238E27FC236}">
                <a16:creationId xmlns:a16="http://schemas.microsoft.com/office/drawing/2014/main" id="{98118AA4-66A5-4429-91CF-739E0E937721}"/>
              </a:ext>
            </a:extLst>
          </p:cNvPr>
          <p:cNvSpPr>
            <a:spLocks noGrp="1"/>
          </p:cNvSpPr>
          <p:nvPr>
            <p:ph idx="1"/>
          </p:nvPr>
        </p:nvSpPr>
        <p:spPr>
          <a:xfrm>
            <a:off x="470664" y="2192546"/>
            <a:ext cx="6746212" cy="4021408"/>
          </a:xfrm>
        </p:spPr>
        <p:txBody>
          <a:bodyPr vert="horz" lIns="91440" tIns="45720" rIns="91440" bIns="45720" rtlCol="0" anchor="t">
            <a:normAutofit fontScale="77500" lnSpcReduction="20000"/>
          </a:bodyPr>
          <a:lstStyle/>
          <a:p>
            <a:r>
              <a:rPr lang="en-US" dirty="0">
                <a:cs typeface="Calibri"/>
              </a:rPr>
              <a:t>What is stress:</a:t>
            </a:r>
          </a:p>
          <a:p>
            <a:pPr lvl="1">
              <a:buClr>
                <a:srgbClr val="FFFFFF"/>
              </a:buClr>
            </a:pP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'Stress is the nonspecific response of the body to any demand.’ (Selye, 1975)</a:t>
            </a:r>
            <a:endParaRPr lang="en-US" dirty="0">
              <a:effectLst>
                <a:glow rad="38100">
                  <a:prstClr val="black">
                    <a:lumMod val="50000"/>
                    <a:lumOff val="50000"/>
                    <a:alpha val="20000"/>
                  </a:prstClr>
                </a:glow>
                <a:outerShdw blurRad="44450" dist="12700" dir="13860000" algn="tl" rotWithShape="0">
                  <a:srgbClr val="000000">
                    <a:alpha val="20000"/>
                  </a:srgbClr>
                </a:outerShdw>
              </a:effectLst>
              <a:cs typeface="Calibri"/>
            </a:endParaRPr>
          </a:p>
          <a:p>
            <a:pPr lvl="1">
              <a:buClr>
                <a:srgbClr val="FFFFFF"/>
              </a:buClr>
            </a:pP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'A condition in which an individual is aroused and made anxious by an uncontrollable aversive challenge' (Fink, 2016)</a:t>
            </a:r>
            <a:endParaRPr lang="en-US" dirty="0">
              <a:effectLst>
                <a:glow rad="38100">
                  <a:prstClr val="black">
                    <a:lumMod val="50000"/>
                    <a:lumOff val="50000"/>
                    <a:alpha val="20000"/>
                  </a:prstClr>
                </a:glow>
                <a:outerShdw blurRad="44450" dist="12700" dir="13860000" algn="tl" rotWithShape="0">
                  <a:srgbClr val="000000">
                    <a:alpha val="20000"/>
                  </a:srgbClr>
                </a:outerShdw>
              </a:effectLst>
              <a:cs typeface="Calibri"/>
            </a:endParaRPr>
          </a:p>
          <a:p>
            <a:r>
              <a:rPr lang="en-US" dirty="0">
                <a:effectLst>
                  <a:glow rad="38100">
                    <a:prstClr val="black">
                      <a:lumMod val="50000"/>
                      <a:lumOff val="50000"/>
                      <a:alpha val="20000"/>
                    </a:prstClr>
                  </a:glow>
                  <a:outerShdw blurRad="44450" dist="12700" dir="13860000" algn="tl" rotWithShape="0">
                    <a:srgbClr val="000000">
                      <a:alpha val="20000"/>
                    </a:srgbClr>
                  </a:outerShdw>
                </a:effectLst>
                <a:cs typeface="Calibri"/>
              </a:rPr>
              <a:t>What can cause stress?</a:t>
            </a:r>
          </a:p>
          <a:p>
            <a:pPr lvl="1">
              <a:buClr>
                <a:srgbClr val="FFFFFF"/>
              </a:buClr>
            </a:pPr>
            <a:r>
              <a:rPr lang="en-US" dirty="0">
                <a:effectLst>
                  <a:glow rad="38100">
                    <a:prstClr val="black">
                      <a:lumMod val="50000"/>
                      <a:lumOff val="50000"/>
                      <a:alpha val="20000"/>
                    </a:prstClr>
                  </a:glow>
                  <a:outerShdw blurRad="44450" dist="12700" dir="13860000" algn="tl" rotWithShape="0">
                    <a:srgbClr val="000000">
                      <a:alpha val="20000"/>
                    </a:srgbClr>
                  </a:outerShdw>
                </a:effectLst>
                <a:cs typeface="Calibri"/>
              </a:rPr>
              <a:t>New goals established through salient and emerging </a:t>
            </a:r>
          </a:p>
          <a:p>
            <a:pPr>
              <a:buClr>
                <a:srgbClr val="FFFFFF"/>
              </a:buClr>
            </a:pPr>
            <a:r>
              <a:rPr lang="en-US" dirty="0">
                <a:cs typeface="Calibri"/>
              </a:rPr>
              <a:t>What can stress lead to?</a:t>
            </a:r>
            <a:endParaRPr lang="en-US" dirty="0">
              <a:effectLst>
                <a:glow rad="38100">
                  <a:prstClr val="black">
                    <a:lumMod val="50000"/>
                    <a:lumOff val="50000"/>
                    <a:alpha val="20000"/>
                  </a:prstClr>
                </a:glow>
                <a:outerShdw blurRad="44450" dist="12700" dir="13860000" algn="tl" rotWithShape="0">
                  <a:srgbClr val="000000">
                    <a:alpha val="20000"/>
                  </a:srgbClr>
                </a:outerShdw>
              </a:effectLst>
              <a:cs typeface="Calibri"/>
            </a:endParaRPr>
          </a:p>
          <a:p>
            <a:pPr lvl="1">
              <a:buClr>
                <a:srgbClr val="FFFFFF"/>
              </a:buClr>
            </a:pPr>
            <a:r>
              <a:rPr lang="en-US" dirty="0">
                <a:effectLst>
                  <a:glow rad="38100">
                    <a:prstClr val="black">
                      <a:lumMod val="50000"/>
                      <a:lumOff val="50000"/>
                      <a:alpha val="20000"/>
                    </a:prstClr>
                  </a:glow>
                  <a:outerShdw blurRad="44450" dist="12700" dir="13860000" algn="tl" rotWithShape="0">
                    <a:srgbClr val="000000">
                      <a:alpha val="20000"/>
                    </a:srgbClr>
                  </a:outerShdw>
                </a:effectLst>
                <a:cs typeface="Calibri"/>
              </a:rPr>
              <a:t>Specific related disorders-</a:t>
            </a:r>
          </a:p>
          <a:p>
            <a:pPr lvl="1">
              <a:buClr>
                <a:srgbClr val="FFFFFF"/>
              </a:buClr>
            </a:pPr>
            <a:r>
              <a:rPr lang="en-US" dirty="0">
                <a:effectLst>
                  <a:glow rad="38100">
                    <a:prstClr val="black">
                      <a:lumMod val="50000"/>
                      <a:lumOff val="50000"/>
                      <a:alpha val="20000"/>
                    </a:prstClr>
                  </a:glow>
                  <a:outerShdw blurRad="44450" dist="12700" dir="13860000" algn="tl" rotWithShape="0">
                    <a:srgbClr val="000000">
                      <a:alpha val="20000"/>
                    </a:srgbClr>
                  </a:outerShdw>
                </a:effectLst>
                <a:cs typeface="Calibri"/>
              </a:rPr>
              <a:t>Stress related disorders-</a:t>
            </a:r>
          </a:p>
          <a:p>
            <a:r>
              <a:rPr lang="en-US" dirty="0">
                <a:cs typeface="Calibri"/>
              </a:rPr>
              <a:t>Stress levels in university students:</a:t>
            </a:r>
            <a:endParaRPr lang="en-US">
              <a:effectLst>
                <a:glow rad="38100">
                  <a:prstClr val="black">
                    <a:lumMod val="50000"/>
                    <a:lumOff val="50000"/>
                    <a:alpha val="20000"/>
                  </a:prstClr>
                </a:glow>
                <a:outerShdw blurRad="44450" dist="12700" dir="13860000" algn="tl" rotWithShape="0">
                  <a:srgbClr val="000000">
                    <a:alpha val="20000"/>
                  </a:srgbClr>
                </a:outerShdw>
              </a:effectLst>
              <a:cs typeface="Calibri"/>
            </a:endParaRPr>
          </a:p>
          <a:p>
            <a:pPr>
              <a:buClr>
                <a:srgbClr val="FFFFFF"/>
              </a:buClr>
            </a:pPr>
            <a:r>
              <a:rPr lang="en-US" dirty="0">
                <a:effectLst>
                  <a:glow rad="38100">
                    <a:prstClr val="black">
                      <a:lumMod val="50000"/>
                      <a:lumOff val="50000"/>
                      <a:alpha val="20000"/>
                    </a:prstClr>
                  </a:glow>
                  <a:outerShdw blurRad="44450" dist="12700" dir="13860000" algn="tl" rotWithShape="0">
                    <a:srgbClr val="000000">
                      <a:alpha val="20000"/>
                    </a:srgbClr>
                  </a:outerShdw>
                </a:effectLst>
                <a:cs typeface="Calibri"/>
              </a:rPr>
              <a:t>Coping strategies:</a:t>
            </a:r>
          </a:p>
          <a:p>
            <a:pPr lvl="1">
              <a:buClr>
                <a:srgbClr val="FFFFFF"/>
              </a:buClr>
            </a:pPr>
            <a:r>
              <a:rPr lang="en-US" dirty="0">
                <a:effectLst>
                  <a:glow rad="38100">
                    <a:prstClr val="black">
                      <a:lumMod val="50000"/>
                      <a:lumOff val="50000"/>
                      <a:alpha val="20000"/>
                    </a:prstClr>
                  </a:glow>
                  <a:outerShdw blurRad="44450" dist="12700" dir="13860000" algn="tl" rotWithShape="0">
                    <a:srgbClr val="000000">
                      <a:alpha val="20000"/>
                    </a:srgbClr>
                  </a:outerShdw>
                </a:effectLst>
                <a:cs typeface="Calibri"/>
              </a:rPr>
              <a:t>Problem focused</a:t>
            </a:r>
          </a:p>
          <a:p>
            <a:pPr lvl="1">
              <a:buClr>
                <a:srgbClr val="FFFFFF"/>
              </a:buClr>
            </a:pPr>
            <a:r>
              <a:rPr lang="en-US" dirty="0">
                <a:effectLst>
                  <a:glow rad="38100">
                    <a:prstClr val="black">
                      <a:lumMod val="50000"/>
                      <a:lumOff val="50000"/>
                      <a:alpha val="20000"/>
                    </a:prstClr>
                  </a:glow>
                  <a:outerShdw blurRad="44450" dist="12700" dir="13860000" algn="tl" rotWithShape="0">
                    <a:srgbClr val="000000">
                      <a:alpha val="20000"/>
                    </a:srgbClr>
                  </a:outerShdw>
                </a:effectLst>
                <a:cs typeface="Calibri"/>
              </a:rPr>
              <a:t>Emotional </a:t>
            </a:r>
          </a:p>
        </p:txBody>
      </p:sp>
      <p:pic>
        <p:nvPicPr>
          <p:cNvPr id="7" name="Graphic 6" descr="Brain in head">
            <a:extLst>
              <a:ext uri="{FF2B5EF4-FFF2-40B4-BE49-F238E27FC236}">
                <a16:creationId xmlns:a16="http://schemas.microsoft.com/office/drawing/2014/main" id="{E78E48D1-D16B-44D6-8E36-327D1B1DEEA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70839" y="1280585"/>
            <a:ext cx="3976788" cy="3976788"/>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42848732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D3390-C1EB-4842-A084-E3492890FEB9}"/>
              </a:ext>
            </a:extLst>
          </p:cNvPr>
          <p:cNvSpPr>
            <a:spLocks noGrp="1"/>
          </p:cNvSpPr>
          <p:nvPr>
            <p:ph type="title"/>
          </p:nvPr>
        </p:nvSpPr>
        <p:spPr>
          <a:xfrm>
            <a:off x="8119869" y="643466"/>
            <a:ext cx="3143875" cy="5571065"/>
          </a:xfrm>
        </p:spPr>
        <p:txBody>
          <a:bodyPr anchor="ctr">
            <a:normAutofit/>
          </a:bodyPr>
          <a:lstStyle/>
          <a:p>
            <a:r>
              <a:rPr lang="en-US" sz="2000">
                <a:cs typeface="Calibri Light"/>
              </a:rPr>
              <a:t>Hypothesis/research question</a:t>
            </a:r>
            <a:endParaRPr lang="en-US" sz="2000"/>
          </a:p>
        </p:txBody>
      </p:sp>
      <p:sp>
        <p:nvSpPr>
          <p:cNvPr id="27" name="Rectangle 29">
            <a:extLst>
              <a:ext uri="{FF2B5EF4-FFF2-40B4-BE49-F238E27FC236}">
                <a16:creationId xmlns:a16="http://schemas.microsoft.com/office/drawing/2014/main" id="{D0672142-94D6-400E-B188-309B101D8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2169"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C127259A-B804-4AD2-9BC6-66F7BB218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908066"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34" name="Straight Connector 33">
            <a:extLst>
              <a:ext uri="{FF2B5EF4-FFF2-40B4-BE49-F238E27FC236}">
                <a16:creationId xmlns:a16="http://schemas.microsoft.com/office/drawing/2014/main" id="{39B4E8A7-8505-4752-9B81-C739116CE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150420" y="3429000"/>
            <a:ext cx="6858000" cy="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graphicFrame>
        <p:nvGraphicFramePr>
          <p:cNvPr id="12" name="Content Placeholder 2">
            <a:extLst>
              <a:ext uri="{FF2B5EF4-FFF2-40B4-BE49-F238E27FC236}">
                <a16:creationId xmlns:a16="http://schemas.microsoft.com/office/drawing/2014/main" id="{22BD073A-5669-4DB8-90CD-60976DD37631}"/>
              </a:ext>
            </a:extLst>
          </p:cNvPr>
          <p:cNvGraphicFramePr>
            <a:graphicFrameLocks noGrp="1"/>
          </p:cNvGraphicFramePr>
          <p:nvPr>
            <p:ph idx="1"/>
            <p:extLst>
              <p:ext uri="{D42A27DB-BD31-4B8C-83A1-F6EECF244321}">
                <p14:modId xmlns:p14="http://schemas.microsoft.com/office/powerpoint/2010/main" val="925626440"/>
              </p:ext>
            </p:extLst>
          </p:nvPr>
        </p:nvGraphicFramePr>
        <p:xfrm>
          <a:off x="643467" y="643467"/>
          <a:ext cx="6243992" cy="55710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62849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52DFB-4948-416E-BB34-397A53A96D00}"/>
              </a:ext>
            </a:extLst>
          </p:cNvPr>
          <p:cNvSpPr>
            <a:spLocks noGrp="1"/>
          </p:cNvSpPr>
          <p:nvPr>
            <p:ph type="title"/>
          </p:nvPr>
        </p:nvSpPr>
        <p:spPr/>
        <p:txBody>
          <a:bodyPr/>
          <a:lstStyle/>
          <a:p>
            <a:r>
              <a:rPr lang="en-US" dirty="0">
                <a:cs typeface="Calibri Light"/>
              </a:rPr>
              <a:t>Overview of lit/similar studies</a:t>
            </a:r>
            <a:endParaRPr lang="en-US" dirty="0"/>
          </a:p>
        </p:txBody>
      </p:sp>
      <p:sp>
        <p:nvSpPr>
          <p:cNvPr id="3" name="Content Placeholder 2">
            <a:extLst>
              <a:ext uri="{FF2B5EF4-FFF2-40B4-BE49-F238E27FC236}">
                <a16:creationId xmlns:a16="http://schemas.microsoft.com/office/drawing/2014/main" id="{7A1AD638-4BCB-4032-BBFB-532AA498D6BD}"/>
              </a:ext>
            </a:extLst>
          </p:cNvPr>
          <p:cNvSpPr>
            <a:spLocks noGrp="1"/>
          </p:cNvSpPr>
          <p:nvPr>
            <p:ph idx="1"/>
          </p:nvPr>
        </p:nvSpPr>
        <p:spPr/>
        <p:txBody>
          <a:bodyPr vert="horz" lIns="91440" tIns="45720" rIns="91440" bIns="45720" rtlCol="0" anchor="t">
            <a:normAutofit lnSpcReduction="10000"/>
          </a:bodyPr>
          <a:lstStyle/>
          <a:p>
            <a:r>
              <a:rPr lang="en-US" dirty="0">
                <a:cs typeface="Calibri"/>
              </a:rPr>
              <a:t>Recommended interventions according to the literature</a:t>
            </a:r>
            <a:endParaRPr lang="en-US" dirty="0" err="1">
              <a:effectLst>
                <a:glow rad="38100">
                  <a:prstClr val="black">
                    <a:lumMod val="50000"/>
                    <a:lumOff val="50000"/>
                    <a:alpha val="20000"/>
                  </a:prstClr>
                </a:glow>
                <a:outerShdw blurRad="44450" dist="12700" dir="13860000" algn="tl" rotWithShape="0">
                  <a:srgbClr val="000000">
                    <a:alpha val="20000"/>
                  </a:srgbClr>
                </a:outerShdw>
              </a:effectLst>
              <a:cs typeface="Calibri"/>
            </a:endParaRPr>
          </a:p>
          <a:p>
            <a:pPr lvl="1">
              <a:buClr>
                <a:srgbClr val="FFFFFF"/>
              </a:buClr>
            </a:pPr>
            <a:r>
              <a:rPr lang="en-US" dirty="0">
                <a:effectLst>
                  <a:glow rad="38100">
                    <a:prstClr val="black">
                      <a:lumMod val="50000"/>
                      <a:lumOff val="50000"/>
                      <a:alpha val="20000"/>
                    </a:prstClr>
                  </a:glow>
                  <a:outerShdw blurRad="44450" dist="12700" dir="13860000" algn="tl" rotWithShape="0">
                    <a:srgbClr val="000000">
                      <a:alpha val="20000"/>
                    </a:srgbClr>
                  </a:outerShdw>
                </a:effectLst>
                <a:cs typeface="Calibri"/>
              </a:rPr>
              <a:t>A meta-analysis which compared 24 studies split into 3 groups- Arts-based, psycho-educational and cognitive/behavioral/mindfulness interventions.</a:t>
            </a:r>
          </a:p>
          <a:p>
            <a:pPr lvl="1">
              <a:buClr>
                <a:srgbClr val="FFFFFF"/>
              </a:buClr>
            </a:pPr>
            <a:r>
              <a:rPr lang="en-US" dirty="0">
                <a:effectLst>
                  <a:glow rad="38100">
                    <a:prstClr val="black">
                      <a:lumMod val="50000"/>
                      <a:lumOff val="50000"/>
                      <a:alpha val="20000"/>
                    </a:prstClr>
                  </a:glow>
                  <a:outerShdw blurRad="44450" dist="12700" dir="13860000" algn="tl" rotWithShape="0">
                    <a:srgbClr val="000000">
                      <a:alpha val="20000"/>
                    </a:srgbClr>
                  </a:outerShdw>
                </a:effectLst>
                <a:cs typeface="Calibri"/>
              </a:rPr>
              <a:t>Cognitive/behavioral/mindfulness interventions where found to be the most effective intervention method</a:t>
            </a:r>
            <a:endParaRPr lang="en-US" dirty="0">
              <a:cs typeface="Calibri"/>
            </a:endParaRPr>
          </a:p>
          <a:p>
            <a:r>
              <a:rPr lang="en-US" dirty="0">
                <a:cs typeface="Calibri"/>
              </a:rPr>
              <a:t>What is the evidence currently out there  for the use of massage therapy?</a:t>
            </a:r>
            <a:endParaRPr lang="en-US" dirty="0">
              <a:effectLst>
                <a:glow rad="38100">
                  <a:prstClr val="black">
                    <a:lumMod val="50000"/>
                    <a:lumOff val="50000"/>
                    <a:alpha val="20000"/>
                  </a:prstClr>
                </a:glow>
                <a:outerShdw blurRad="44450" dist="12700" dir="13860000" algn="tl" rotWithShape="0">
                  <a:srgbClr val="000000">
                    <a:alpha val="20000"/>
                  </a:srgbClr>
                </a:outerShdw>
              </a:effectLst>
              <a:cs typeface="Calibri"/>
            </a:endParaRPr>
          </a:p>
          <a:p>
            <a:pPr lvl="1">
              <a:buClr>
                <a:srgbClr val="FFFFFF"/>
              </a:buClr>
            </a:pPr>
            <a:r>
              <a:rPr lang="en-US" dirty="0">
                <a:effectLst>
                  <a:glow rad="38100">
                    <a:prstClr val="black">
                      <a:lumMod val="50000"/>
                      <a:lumOff val="50000"/>
                      <a:alpha val="20000"/>
                    </a:prstClr>
                  </a:glow>
                  <a:outerShdw blurRad="44450" dist="12700" dir="13860000" algn="tl" rotWithShape="0">
                    <a:srgbClr val="000000">
                      <a:alpha val="20000"/>
                    </a:srgbClr>
                  </a:outerShdw>
                </a:effectLst>
                <a:cs typeface="Calibri"/>
              </a:rPr>
              <a:t>There is little evidence for the use of massage therapy in university students.</a:t>
            </a:r>
          </a:p>
          <a:p>
            <a:pPr lvl="1">
              <a:buClr>
                <a:srgbClr val="FFFFFF"/>
              </a:buClr>
            </a:pPr>
            <a:r>
              <a:rPr lang="en-US" dirty="0">
                <a:effectLst>
                  <a:glow rad="38100">
                    <a:prstClr val="black">
                      <a:lumMod val="50000"/>
                      <a:lumOff val="50000"/>
                      <a:alpha val="20000"/>
                    </a:prstClr>
                  </a:glow>
                  <a:outerShdw blurRad="44450" dist="12700" dir="13860000" algn="tl" rotWithShape="0">
                    <a:srgbClr val="000000">
                      <a:alpha val="20000"/>
                    </a:srgbClr>
                  </a:outerShdw>
                </a:effectLst>
                <a:cs typeface="Calibri"/>
              </a:rPr>
              <a:t>However there is evidence for the use of massage therapy in general population according to a meta-analysis carried out by Moraska</a:t>
            </a:r>
            <a:r>
              <a:rPr lang="en-US" i="1" dirty="0">
                <a:effectLst>
                  <a:glow rad="38100">
                    <a:prstClr val="black">
                      <a:lumMod val="50000"/>
                      <a:lumOff val="50000"/>
                      <a:alpha val="20000"/>
                    </a:prstClr>
                  </a:glow>
                  <a:outerShdw blurRad="44450" dist="12700" dir="13860000" algn="tl" rotWithShape="0">
                    <a:srgbClr val="000000">
                      <a:alpha val="20000"/>
                    </a:srgbClr>
                  </a:outerShdw>
                </a:effectLst>
                <a:cs typeface="Calibri"/>
              </a:rPr>
              <a:t> et at </a:t>
            </a:r>
            <a:r>
              <a:rPr lang="en-US" dirty="0">
                <a:effectLst>
                  <a:glow rad="38100">
                    <a:prstClr val="black">
                      <a:lumMod val="50000"/>
                      <a:lumOff val="50000"/>
                      <a:alpha val="20000"/>
                    </a:prstClr>
                  </a:glow>
                  <a:outerShdw blurRad="44450" dist="12700" dir="13860000" algn="tl" rotWithShape="0">
                    <a:srgbClr val="000000">
                      <a:alpha val="20000"/>
                    </a:srgbClr>
                  </a:outerShdw>
                </a:effectLst>
                <a:cs typeface="Calibri"/>
              </a:rPr>
              <a:t>(2008).</a:t>
            </a:r>
            <a:endParaRPr lang="en-US" i="1" dirty="0">
              <a:effectLst>
                <a:glow rad="38100">
                  <a:prstClr val="black">
                    <a:lumMod val="50000"/>
                    <a:lumOff val="50000"/>
                    <a:alpha val="20000"/>
                  </a:prstClr>
                </a:glow>
                <a:outerShdw blurRad="44450" dist="12700" dir="13860000" algn="tl" rotWithShape="0">
                  <a:srgbClr val="000000">
                    <a:alpha val="20000"/>
                  </a:srgbClr>
                </a:outerShdw>
              </a:effectLst>
              <a:cs typeface="Calibri"/>
            </a:endParaRPr>
          </a:p>
        </p:txBody>
      </p:sp>
    </p:spTree>
    <p:extLst>
      <p:ext uri="{BB962C8B-B14F-4D97-AF65-F5344CB8AC3E}">
        <p14:creationId xmlns:p14="http://schemas.microsoft.com/office/powerpoint/2010/main" val="26729857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019697-6CAE-489B-B5FE-54CA25F82BDC}"/>
              </a:ext>
            </a:extLst>
          </p:cNvPr>
          <p:cNvSpPr>
            <a:spLocks noGrp="1"/>
          </p:cNvSpPr>
          <p:nvPr>
            <p:ph idx="1"/>
          </p:nvPr>
        </p:nvSpPr>
        <p:spPr>
          <a:xfrm>
            <a:off x="1141412" y="1828801"/>
            <a:ext cx="7640257" cy="4385732"/>
          </a:xfrm>
        </p:spPr>
        <p:txBody>
          <a:bodyPr>
            <a:normAutofit/>
          </a:bodyPr>
          <a:lstStyle/>
          <a:p>
            <a:pPr>
              <a:lnSpc>
                <a:spcPct val="90000"/>
              </a:lnSpc>
            </a:pPr>
            <a:r>
              <a:rPr lang="en-US">
                <a:effectLst>
                  <a:glow rad="38100">
                    <a:prstClr val="black">
                      <a:lumMod val="50000"/>
                      <a:lumOff val="50000"/>
                      <a:alpha val="20000"/>
                    </a:prstClr>
                  </a:glow>
                  <a:outerShdw blurRad="44450" dist="12700" dir="13860000" algn="tl" rotWithShape="0">
                    <a:srgbClr val="000000">
                      <a:alpha val="20000"/>
                    </a:srgbClr>
                  </a:outerShdw>
                </a:effectLst>
              </a:rPr>
              <a:t>Who- University of Wales Trinity Saint David </a:t>
            </a:r>
          </a:p>
          <a:p>
            <a:pPr>
              <a:lnSpc>
                <a:spcPct val="90000"/>
              </a:lnSpc>
              <a:buClr>
                <a:srgbClr val="FFFFFF"/>
              </a:buClr>
            </a:pPr>
            <a:r>
              <a:rPr lang="en-US">
                <a:effectLst>
                  <a:glow rad="38100">
                    <a:prstClr val="black">
                      <a:lumMod val="50000"/>
                      <a:lumOff val="50000"/>
                      <a:alpha val="20000"/>
                    </a:prstClr>
                  </a:glow>
                  <a:outerShdw blurRad="44450" dist="12700" dir="13860000" algn="tl" rotWithShape="0">
                    <a:srgbClr val="000000">
                      <a:alpha val="20000"/>
                    </a:srgbClr>
                  </a:outerShdw>
                </a:effectLst>
              </a:rPr>
              <a:t>Age- 18+</a:t>
            </a:r>
          </a:p>
          <a:p>
            <a:pPr>
              <a:lnSpc>
                <a:spcPct val="90000"/>
              </a:lnSpc>
              <a:buClr>
                <a:srgbClr val="FFFFFF"/>
              </a:buClr>
            </a:pPr>
            <a:r>
              <a:rPr lang="en-US">
                <a:effectLst>
                  <a:glow rad="38100">
                    <a:prstClr val="black">
                      <a:lumMod val="50000"/>
                      <a:lumOff val="50000"/>
                      <a:alpha val="20000"/>
                    </a:prstClr>
                  </a:glow>
                  <a:outerShdw blurRad="44450" dist="12700" dir="13860000" algn="tl" rotWithShape="0">
                    <a:srgbClr val="000000">
                      <a:alpha val="20000"/>
                    </a:srgbClr>
                  </a:outerShdw>
                </a:effectLst>
              </a:rPr>
              <a:t>How many- 20+</a:t>
            </a:r>
          </a:p>
          <a:p>
            <a:pPr>
              <a:lnSpc>
                <a:spcPct val="90000"/>
              </a:lnSpc>
              <a:buClr>
                <a:srgbClr val="FFFFFF"/>
              </a:buClr>
            </a:pPr>
            <a:r>
              <a:rPr lang="en-US">
                <a:effectLst>
                  <a:glow rad="38100">
                    <a:prstClr val="black">
                      <a:lumMod val="50000"/>
                      <a:lumOff val="50000"/>
                      <a:alpha val="20000"/>
                    </a:prstClr>
                  </a:glow>
                  <a:outerShdw blurRad="44450" dist="12700" dir="13860000" algn="tl" rotWithShape="0">
                    <a:srgbClr val="000000">
                      <a:alpha val="20000"/>
                    </a:srgbClr>
                  </a:outerShdw>
                </a:effectLst>
              </a:rPr>
              <a:t>Convent sample- </a:t>
            </a:r>
            <a:r>
              <a:rPr lang="en-US">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Convenience sample</a:t>
            </a:r>
          </a:p>
          <a:p>
            <a:pPr>
              <a:lnSpc>
                <a:spcPct val="90000"/>
              </a:lnSpc>
              <a:buClr>
                <a:srgbClr val="FFFFFF"/>
              </a:buClr>
            </a:pPr>
            <a:r>
              <a:rPr lang="en-US">
                <a:effectLst>
                  <a:glow rad="38100">
                    <a:prstClr val="black">
                      <a:lumMod val="50000"/>
                      <a:lumOff val="50000"/>
                      <a:alpha val="20000"/>
                    </a:prstClr>
                  </a:glow>
                  <a:outerShdw blurRad="44450" dist="12700" dir="13860000" algn="tl" rotWithShape="0">
                    <a:srgbClr val="000000">
                      <a:alpha val="20000"/>
                    </a:srgbClr>
                  </a:outerShdw>
                </a:effectLst>
              </a:rPr>
              <a:t>Inclusion- </a:t>
            </a:r>
            <a:r>
              <a:rPr lang="en-US">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Current University of Wales Trinity Saint David students.</a:t>
            </a:r>
          </a:p>
          <a:p>
            <a:pPr>
              <a:lnSpc>
                <a:spcPct val="90000"/>
              </a:lnSpc>
              <a:buClr>
                <a:srgbClr val="FFFFFF"/>
              </a:buClr>
            </a:pPr>
            <a:r>
              <a:rPr lang="en-US">
                <a:effectLst>
                  <a:glow rad="38100">
                    <a:prstClr val="black">
                      <a:lumMod val="50000"/>
                      <a:lumOff val="50000"/>
                      <a:alpha val="20000"/>
                    </a:prstClr>
                  </a:glow>
                  <a:outerShdw blurRad="44450" dist="12700" dir="13860000" algn="tl" rotWithShape="0">
                    <a:srgbClr val="000000">
                      <a:alpha val="20000"/>
                    </a:srgbClr>
                  </a:outerShdw>
                </a:effectLst>
              </a:rPr>
              <a:t>Exclusion- Not current University of Wales Trinity Saint David students or present with any red flags</a:t>
            </a:r>
          </a:p>
          <a:p>
            <a:pPr>
              <a:lnSpc>
                <a:spcPct val="90000"/>
              </a:lnSpc>
              <a:buClr>
                <a:srgbClr val="FFFFFF"/>
              </a:buClr>
            </a:pPr>
            <a:r>
              <a:rPr lang="en-US">
                <a:effectLst>
                  <a:glow rad="38100">
                    <a:prstClr val="black">
                      <a:lumMod val="50000"/>
                      <a:lumOff val="50000"/>
                      <a:alpha val="20000"/>
                    </a:prstClr>
                  </a:glow>
                  <a:outerShdw blurRad="44450" dist="12700" dir="13860000" algn="tl" rotWithShape="0">
                    <a:srgbClr val="000000">
                      <a:alpha val="20000"/>
                    </a:srgbClr>
                  </a:outerShdw>
                </a:effectLst>
              </a:rPr>
              <a:t>Research Desigen- Case control study </a:t>
            </a:r>
          </a:p>
          <a:p>
            <a:pPr>
              <a:lnSpc>
                <a:spcPct val="90000"/>
              </a:lnSpc>
              <a:buClr>
                <a:srgbClr val="FFFFFF"/>
              </a:buClr>
            </a:pPr>
            <a:r>
              <a:rPr lang="en-US">
                <a:effectLst>
                  <a:glow rad="38100">
                    <a:prstClr val="black">
                      <a:lumMod val="50000"/>
                      <a:lumOff val="50000"/>
                      <a:alpha val="20000"/>
                    </a:prstClr>
                  </a:glow>
                  <a:outerShdw blurRad="44450" dist="12700" dir="13860000" algn="tl" rotWithShape="0">
                    <a:srgbClr val="000000">
                      <a:alpha val="20000"/>
                    </a:srgbClr>
                  </a:outerShdw>
                </a:effectLst>
              </a:rPr>
              <a:t>Data Analysis- Independent T-test and Repeated measure ANOVA</a:t>
            </a:r>
          </a:p>
        </p:txBody>
      </p:sp>
      <p:sp>
        <p:nvSpPr>
          <p:cNvPr id="2" name="Title 1">
            <a:extLst>
              <a:ext uri="{FF2B5EF4-FFF2-40B4-BE49-F238E27FC236}">
                <a16:creationId xmlns:a16="http://schemas.microsoft.com/office/drawing/2014/main" id="{87F55003-1B59-4A3F-A5E2-B91A84C2BBCC}"/>
              </a:ext>
            </a:extLst>
          </p:cNvPr>
          <p:cNvSpPr>
            <a:spLocks noGrp="1"/>
          </p:cNvSpPr>
          <p:nvPr>
            <p:ph type="title"/>
          </p:nvPr>
        </p:nvSpPr>
        <p:spPr>
          <a:xfrm>
            <a:off x="1141412" y="643466"/>
            <a:ext cx="7640257" cy="1185333"/>
          </a:xfrm>
        </p:spPr>
        <p:txBody>
          <a:bodyPr anchor="t">
            <a:normAutofit/>
          </a:bodyPr>
          <a:lstStyle/>
          <a:p>
            <a:r>
              <a:rPr lang="en-US" sz="3600">
                <a:cs typeface="Calibri Light"/>
              </a:rPr>
              <a:t>Methods</a:t>
            </a:r>
            <a:endParaRPr lang="en-US" sz="3600"/>
          </a:p>
        </p:txBody>
      </p:sp>
      <p:sp>
        <p:nvSpPr>
          <p:cNvPr id="6" name="Rectangle 7">
            <a:extLst>
              <a:ext uri="{FF2B5EF4-FFF2-40B4-BE49-F238E27FC236}">
                <a16:creationId xmlns:a16="http://schemas.microsoft.com/office/drawing/2014/main" id="{3D5EB35D-F114-4B42-93AA-A011776C55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5137" y="0"/>
            <a:ext cx="2766863" cy="6858000"/>
          </a:xfrm>
          <a:prstGeom prst="rect">
            <a:avLst/>
          </a:prstGeom>
          <a:solidFill>
            <a:schemeClr val="accent1"/>
          </a:solidFill>
          <a:ln>
            <a:noFill/>
          </a:ln>
          <a:effectLst>
            <a:innerShdw blurRad="63500" dist="381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Connector 9">
            <a:extLst>
              <a:ext uri="{FF2B5EF4-FFF2-40B4-BE49-F238E27FC236}">
                <a16:creationId xmlns:a16="http://schemas.microsoft.com/office/drawing/2014/main" id="{872093A2-A548-47FC-BF0C-6BA72B8800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988186" y="3429000"/>
            <a:ext cx="6858000" cy="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p:spPr>
        <p:style>
          <a:lnRef idx="2">
            <a:schemeClr val="accent1">
              <a:shade val="50000"/>
            </a:schemeClr>
          </a:lnRef>
          <a:fillRef idx="1">
            <a:schemeClr val="accent1"/>
          </a:fillRef>
          <a:effectRef idx="0">
            <a:schemeClr val="accent1"/>
          </a:effectRef>
          <a:fontRef idx="minor">
            <a:schemeClr val="lt1"/>
          </a:fontRef>
        </p:style>
      </p:cxnSp>
    </p:spTree>
    <p:extLst>
      <p:ext uri="{BB962C8B-B14F-4D97-AF65-F5344CB8AC3E}">
        <p14:creationId xmlns:p14="http://schemas.microsoft.com/office/powerpoint/2010/main" val="12447642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9519E-B9F4-4EBF-864A-8109C4A1F08E}"/>
              </a:ext>
            </a:extLst>
          </p:cNvPr>
          <p:cNvSpPr>
            <a:spLocks noGrp="1"/>
          </p:cNvSpPr>
          <p:nvPr>
            <p:ph type="title"/>
          </p:nvPr>
        </p:nvSpPr>
        <p:spPr>
          <a:xfrm>
            <a:off x="643191" y="609600"/>
            <a:ext cx="6573685" cy="1905000"/>
          </a:xfrm>
        </p:spPr>
        <p:txBody>
          <a:bodyPr>
            <a:normAutofit/>
          </a:bodyPr>
          <a:lstStyle/>
          <a:p>
            <a:r>
              <a:rPr lang="en-US">
                <a:effectLst>
                  <a:glow rad="38100">
                    <a:prstClr val="black">
                      <a:lumMod val="65000"/>
                      <a:lumOff val="35000"/>
                      <a:alpha val="40000"/>
                    </a:prstClr>
                  </a:glow>
                  <a:outerShdw blurRad="28575" dist="38100" dir="14040000" algn="tl" rotWithShape="0">
                    <a:srgbClr val="000000">
                      <a:alpha val="25000"/>
                    </a:srgbClr>
                  </a:outerShdw>
                </a:effectLst>
              </a:rPr>
              <a:t>Method: Protocall</a:t>
            </a:r>
            <a:endParaRPr lang="en-US"/>
          </a:p>
        </p:txBody>
      </p:sp>
      <p:pic>
        <p:nvPicPr>
          <p:cNvPr id="30" name="Picture 4" descr="Table&#10;&#10;Description automatically generated">
            <a:extLst>
              <a:ext uri="{FF2B5EF4-FFF2-40B4-BE49-F238E27FC236}">
                <a16:creationId xmlns:a16="http://schemas.microsoft.com/office/drawing/2014/main" id="{BCB67A6C-6B6C-434A-9526-8A90EC495D16}"/>
              </a:ext>
            </a:extLst>
          </p:cNvPr>
          <p:cNvPicPr>
            <a:picLocks noChangeAspect="1"/>
          </p:cNvPicPr>
          <p:nvPr/>
        </p:nvPicPr>
        <p:blipFill>
          <a:blip r:embed="rId4"/>
          <a:stretch>
            <a:fillRect/>
          </a:stretch>
        </p:blipFill>
        <p:spPr>
          <a:xfrm>
            <a:off x="7722522" y="645106"/>
            <a:ext cx="3673422" cy="524774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graphicFrame>
        <p:nvGraphicFramePr>
          <p:cNvPr id="5" name="Content Placeholder 2">
            <a:extLst>
              <a:ext uri="{FF2B5EF4-FFF2-40B4-BE49-F238E27FC236}">
                <a16:creationId xmlns:a16="http://schemas.microsoft.com/office/drawing/2014/main" id="{FA42D687-9670-418E-80BD-E02124135144}"/>
              </a:ext>
            </a:extLst>
          </p:cNvPr>
          <p:cNvGraphicFramePr>
            <a:graphicFrameLocks noGrp="1"/>
          </p:cNvGraphicFramePr>
          <p:nvPr>
            <p:ph idx="1"/>
            <p:extLst>
              <p:ext uri="{D42A27DB-BD31-4B8C-83A1-F6EECF244321}">
                <p14:modId xmlns:p14="http://schemas.microsoft.com/office/powerpoint/2010/main" val="3970083497"/>
              </p:ext>
            </p:extLst>
          </p:nvPr>
        </p:nvGraphicFramePr>
        <p:xfrm>
          <a:off x="643192" y="2666999"/>
          <a:ext cx="6573684" cy="32162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6" name="TextBox 45">
            <a:extLst>
              <a:ext uri="{FF2B5EF4-FFF2-40B4-BE49-F238E27FC236}">
                <a16:creationId xmlns:a16="http://schemas.microsoft.com/office/drawing/2014/main" id="{7947549C-1280-4EA7-B23F-2C218B4FDBC9}"/>
              </a:ext>
            </a:extLst>
          </p:cNvPr>
          <p:cNvSpPr txBox="1"/>
          <p:nvPr/>
        </p:nvSpPr>
        <p:spPr>
          <a:xfrm>
            <a:off x="8153400" y="5895279"/>
            <a:ext cx="318924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ea typeface="+mn-lt"/>
                <a:cs typeface="+mn-lt"/>
              </a:rPr>
              <a:t>(Lovibond and Lovibond 1995)</a:t>
            </a:r>
            <a:endParaRPr lang="en-US" sz="1400" dirty="0"/>
          </a:p>
        </p:txBody>
      </p:sp>
    </p:spTree>
    <p:extLst>
      <p:ext uri="{BB962C8B-B14F-4D97-AF65-F5344CB8AC3E}">
        <p14:creationId xmlns:p14="http://schemas.microsoft.com/office/powerpoint/2010/main" val="1504336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690F3EE-0CD1-4520-B020-4E1DF3141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9EFDE1E9-7FE0-45CA-9DE2-237F77319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270840"/>
          </a:xfrm>
          <a:custGeom>
            <a:avLst/>
            <a:gdLst>
              <a:gd name="connsiteX0" fmla="*/ 0 w 12192000"/>
              <a:gd name="connsiteY0" fmla="*/ 0 h 2270840"/>
              <a:gd name="connsiteX1" fmla="*/ 12192000 w 12192000"/>
              <a:gd name="connsiteY1" fmla="*/ 0 h 2270840"/>
              <a:gd name="connsiteX2" fmla="*/ 12192000 w 12192000"/>
              <a:gd name="connsiteY2" fmla="*/ 519831 h 2270840"/>
              <a:gd name="connsiteX3" fmla="*/ 12192000 w 12192000"/>
              <a:gd name="connsiteY3" fmla="*/ 744794 h 2270840"/>
              <a:gd name="connsiteX4" fmla="*/ 12192000 w 12192000"/>
              <a:gd name="connsiteY4" fmla="*/ 1754022 h 2270840"/>
              <a:gd name="connsiteX5" fmla="*/ 11957522 w 12192000"/>
              <a:gd name="connsiteY5" fmla="*/ 1797924 h 2270840"/>
              <a:gd name="connsiteX6" fmla="*/ 11679973 w 12192000"/>
              <a:gd name="connsiteY6" fmla="*/ 1847668 h 2270840"/>
              <a:gd name="connsiteX7" fmla="*/ 11401197 w 12192000"/>
              <a:gd name="connsiteY7" fmla="*/ 1896361 h 2270840"/>
              <a:gd name="connsiteX8" fmla="*/ 11121192 w 12192000"/>
              <a:gd name="connsiteY8" fmla="*/ 1938047 h 2270840"/>
              <a:gd name="connsiteX9" fmla="*/ 10842416 w 12192000"/>
              <a:gd name="connsiteY9" fmla="*/ 1980084 h 2270840"/>
              <a:gd name="connsiteX10" fmla="*/ 10562411 w 12192000"/>
              <a:gd name="connsiteY10" fmla="*/ 2019319 h 2270840"/>
              <a:gd name="connsiteX11" fmla="*/ 10286091 w 12192000"/>
              <a:gd name="connsiteY11" fmla="*/ 2052948 h 2270840"/>
              <a:gd name="connsiteX12" fmla="*/ 10006086 w 12192000"/>
              <a:gd name="connsiteY12" fmla="*/ 2084826 h 2270840"/>
              <a:gd name="connsiteX13" fmla="*/ 9727310 w 12192000"/>
              <a:gd name="connsiteY13" fmla="*/ 2113902 h 2270840"/>
              <a:gd name="connsiteX14" fmla="*/ 9453445 w 12192000"/>
              <a:gd name="connsiteY14" fmla="*/ 2139124 h 2270840"/>
              <a:gd name="connsiteX15" fmla="*/ 9175897 w 12192000"/>
              <a:gd name="connsiteY15" fmla="*/ 2164346 h 2270840"/>
              <a:gd name="connsiteX16" fmla="*/ 8902033 w 12192000"/>
              <a:gd name="connsiteY16" fmla="*/ 2185365 h 2270840"/>
              <a:gd name="connsiteX17" fmla="*/ 8628169 w 12192000"/>
              <a:gd name="connsiteY17" fmla="*/ 2201829 h 2270840"/>
              <a:gd name="connsiteX18" fmla="*/ 8355533 w 12192000"/>
              <a:gd name="connsiteY18" fmla="*/ 2218995 h 2270840"/>
              <a:gd name="connsiteX19" fmla="*/ 8085353 w 12192000"/>
              <a:gd name="connsiteY19" fmla="*/ 2233357 h 2270840"/>
              <a:gd name="connsiteX20" fmla="*/ 7817629 w 12192000"/>
              <a:gd name="connsiteY20" fmla="*/ 2243516 h 2270840"/>
              <a:gd name="connsiteX21" fmla="*/ 7549905 w 12192000"/>
              <a:gd name="connsiteY21" fmla="*/ 2252274 h 2270840"/>
              <a:gd name="connsiteX22" fmla="*/ 7284638 w 12192000"/>
              <a:gd name="connsiteY22" fmla="*/ 2260681 h 2270840"/>
              <a:gd name="connsiteX23" fmla="*/ 7023055 w 12192000"/>
              <a:gd name="connsiteY23" fmla="*/ 2264535 h 2270840"/>
              <a:gd name="connsiteX24" fmla="*/ 6761472 w 12192000"/>
              <a:gd name="connsiteY24" fmla="*/ 2268738 h 2270840"/>
              <a:gd name="connsiteX25" fmla="*/ 6503573 w 12192000"/>
              <a:gd name="connsiteY25" fmla="*/ 2270840 h 2270840"/>
              <a:gd name="connsiteX26" fmla="*/ 6248130 w 12192000"/>
              <a:gd name="connsiteY26" fmla="*/ 2268738 h 2270840"/>
              <a:gd name="connsiteX27" fmla="*/ 5995144 w 12192000"/>
              <a:gd name="connsiteY27" fmla="*/ 2268738 h 2270840"/>
              <a:gd name="connsiteX28" fmla="*/ 5744613 w 12192000"/>
              <a:gd name="connsiteY28" fmla="*/ 2264535 h 2270840"/>
              <a:gd name="connsiteX29" fmla="*/ 5498995 w 12192000"/>
              <a:gd name="connsiteY29" fmla="*/ 2258229 h 2270840"/>
              <a:gd name="connsiteX30" fmla="*/ 5255834 w 12192000"/>
              <a:gd name="connsiteY30" fmla="*/ 2252274 h 2270840"/>
              <a:gd name="connsiteX31" fmla="*/ 5017584 w 12192000"/>
              <a:gd name="connsiteY31" fmla="*/ 2245618 h 2270840"/>
              <a:gd name="connsiteX32" fmla="*/ 4780562 w 12192000"/>
              <a:gd name="connsiteY32" fmla="*/ 2235459 h 2270840"/>
              <a:gd name="connsiteX33" fmla="*/ 4547227 w 12192000"/>
              <a:gd name="connsiteY33" fmla="*/ 2224599 h 2270840"/>
              <a:gd name="connsiteX34" fmla="*/ 4318800 w 12192000"/>
              <a:gd name="connsiteY34" fmla="*/ 2214791 h 2270840"/>
              <a:gd name="connsiteX35" fmla="*/ 3873004 w 12192000"/>
              <a:gd name="connsiteY35" fmla="*/ 2187116 h 2270840"/>
              <a:gd name="connsiteX36" fmla="*/ 3445628 w 12192000"/>
              <a:gd name="connsiteY36" fmla="*/ 2157691 h 2270840"/>
              <a:gd name="connsiteX37" fmla="*/ 3035446 w 12192000"/>
              <a:gd name="connsiteY37" fmla="*/ 2126863 h 2270840"/>
              <a:gd name="connsiteX38" fmla="*/ 2647370 w 12192000"/>
              <a:gd name="connsiteY38" fmla="*/ 2092884 h 2270840"/>
              <a:gd name="connsiteX39" fmla="*/ 2276487 w 12192000"/>
              <a:gd name="connsiteY39" fmla="*/ 2057502 h 2270840"/>
              <a:gd name="connsiteX40" fmla="*/ 1932621 w 12192000"/>
              <a:gd name="connsiteY40" fmla="*/ 2019319 h 2270840"/>
              <a:gd name="connsiteX41" fmla="*/ 1609634 w 12192000"/>
              <a:gd name="connsiteY41" fmla="*/ 1981836 h 2270840"/>
              <a:gd name="connsiteX42" fmla="*/ 1312435 w 12192000"/>
              <a:gd name="connsiteY42" fmla="*/ 1944353 h 2270840"/>
              <a:gd name="connsiteX43" fmla="*/ 1039799 w 12192000"/>
              <a:gd name="connsiteY43" fmla="*/ 1908972 h 2270840"/>
              <a:gd name="connsiteX44" fmla="*/ 797865 w 12192000"/>
              <a:gd name="connsiteY44" fmla="*/ 1875342 h 2270840"/>
              <a:gd name="connsiteX45" fmla="*/ 579265 w 12192000"/>
              <a:gd name="connsiteY45" fmla="*/ 1843464 h 2270840"/>
              <a:gd name="connsiteX46" fmla="*/ 395052 w 12192000"/>
              <a:gd name="connsiteY46" fmla="*/ 1816841 h 2270840"/>
              <a:gd name="connsiteX47" fmla="*/ 240312 w 12192000"/>
              <a:gd name="connsiteY47" fmla="*/ 1791618 h 2270840"/>
              <a:gd name="connsiteX48" fmla="*/ 27853 w 12192000"/>
              <a:gd name="connsiteY48" fmla="*/ 1755537 h 2270840"/>
              <a:gd name="connsiteX49" fmla="*/ 0 w 12192000"/>
              <a:gd name="connsiteY49" fmla="*/ 1750824 h 2270840"/>
              <a:gd name="connsiteX50" fmla="*/ 0 w 12192000"/>
              <a:gd name="connsiteY50" fmla="*/ 744794 h 2270840"/>
              <a:gd name="connsiteX51" fmla="*/ 0 w 12192000"/>
              <a:gd name="connsiteY51" fmla="*/ 519831 h 2270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270840">
                <a:moveTo>
                  <a:pt x="0" y="0"/>
                </a:moveTo>
                <a:lnTo>
                  <a:pt x="12192000" y="0"/>
                </a:lnTo>
                <a:lnTo>
                  <a:pt x="12192000" y="519831"/>
                </a:lnTo>
                <a:lnTo>
                  <a:pt x="12192000" y="744794"/>
                </a:lnTo>
                <a:lnTo>
                  <a:pt x="12192000" y="1754022"/>
                </a:lnTo>
                <a:lnTo>
                  <a:pt x="11957522" y="1797924"/>
                </a:lnTo>
                <a:lnTo>
                  <a:pt x="11679973" y="1847668"/>
                </a:lnTo>
                <a:lnTo>
                  <a:pt x="11401197" y="1896361"/>
                </a:lnTo>
                <a:lnTo>
                  <a:pt x="11121192" y="1938047"/>
                </a:lnTo>
                <a:lnTo>
                  <a:pt x="10842416" y="1980084"/>
                </a:lnTo>
                <a:lnTo>
                  <a:pt x="10562411" y="2019319"/>
                </a:lnTo>
                <a:lnTo>
                  <a:pt x="10286091" y="2052948"/>
                </a:lnTo>
                <a:lnTo>
                  <a:pt x="10006086" y="2084826"/>
                </a:lnTo>
                <a:lnTo>
                  <a:pt x="9727310" y="2113902"/>
                </a:lnTo>
                <a:lnTo>
                  <a:pt x="9453445" y="2139124"/>
                </a:lnTo>
                <a:lnTo>
                  <a:pt x="9175897" y="2164346"/>
                </a:lnTo>
                <a:lnTo>
                  <a:pt x="8902033" y="2185365"/>
                </a:lnTo>
                <a:lnTo>
                  <a:pt x="8628169" y="2201829"/>
                </a:lnTo>
                <a:lnTo>
                  <a:pt x="8355533" y="2218995"/>
                </a:lnTo>
                <a:lnTo>
                  <a:pt x="8085353" y="2233357"/>
                </a:lnTo>
                <a:lnTo>
                  <a:pt x="7817629" y="2243516"/>
                </a:lnTo>
                <a:lnTo>
                  <a:pt x="7549905" y="2252274"/>
                </a:lnTo>
                <a:lnTo>
                  <a:pt x="7284638" y="2260681"/>
                </a:lnTo>
                <a:lnTo>
                  <a:pt x="7023055" y="2264535"/>
                </a:lnTo>
                <a:lnTo>
                  <a:pt x="6761472" y="2268738"/>
                </a:lnTo>
                <a:lnTo>
                  <a:pt x="6503573" y="2270840"/>
                </a:lnTo>
                <a:lnTo>
                  <a:pt x="6248130" y="2268738"/>
                </a:lnTo>
                <a:lnTo>
                  <a:pt x="5995144" y="2268738"/>
                </a:lnTo>
                <a:lnTo>
                  <a:pt x="5744613" y="2264535"/>
                </a:lnTo>
                <a:lnTo>
                  <a:pt x="5498995" y="2258229"/>
                </a:lnTo>
                <a:lnTo>
                  <a:pt x="5255834" y="2252274"/>
                </a:lnTo>
                <a:lnTo>
                  <a:pt x="5017584" y="2245618"/>
                </a:lnTo>
                <a:lnTo>
                  <a:pt x="4780562" y="2235459"/>
                </a:lnTo>
                <a:lnTo>
                  <a:pt x="4547227" y="2224599"/>
                </a:lnTo>
                <a:lnTo>
                  <a:pt x="4318800" y="2214791"/>
                </a:lnTo>
                <a:lnTo>
                  <a:pt x="3873004" y="2187116"/>
                </a:lnTo>
                <a:lnTo>
                  <a:pt x="3445628" y="2157691"/>
                </a:lnTo>
                <a:lnTo>
                  <a:pt x="3035446" y="2126863"/>
                </a:lnTo>
                <a:lnTo>
                  <a:pt x="2647370" y="2092884"/>
                </a:lnTo>
                <a:lnTo>
                  <a:pt x="2276487" y="2057502"/>
                </a:lnTo>
                <a:lnTo>
                  <a:pt x="1932621" y="2019319"/>
                </a:lnTo>
                <a:lnTo>
                  <a:pt x="1609634" y="1981836"/>
                </a:lnTo>
                <a:lnTo>
                  <a:pt x="1312435" y="1944353"/>
                </a:lnTo>
                <a:lnTo>
                  <a:pt x="1039799" y="1908972"/>
                </a:lnTo>
                <a:lnTo>
                  <a:pt x="797865" y="1875342"/>
                </a:lnTo>
                <a:lnTo>
                  <a:pt x="579265" y="1843464"/>
                </a:lnTo>
                <a:lnTo>
                  <a:pt x="395052" y="1816841"/>
                </a:lnTo>
                <a:lnTo>
                  <a:pt x="240312" y="1791618"/>
                </a:lnTo>
                <a:lnTo>
                  <a:pt x="27853" y="1755537"/>
                </a:lnTo>
                <a:lnTo>
                  <a:pt x="0" y="1750824"/>
                </a:lnTo>
                <a:lnTo>
                  <a:pt x="0" y="744794"/>
                </a:lnTo>
                <a:lnTo>
                  <a:pt x="0" y="519831"/>
                </a:lnTo>
                <a:close/>
              </a:path>
            </a:pathLst>
          </a:custGeom>
          <a:ln w="44450">
            <a:gradFill>
              <a:gsLst>
                <a:gs pos="0">
                  <a:schemeClr val="bg2">
                    <a:alpha val="65000"/>
                  </a:schemeClr>
                </a:gs>
                <a:gs pos="98000">
                  <a:schemeClr val="bg2">
                    <a:lumMod val="75000"/>
                    <a:alpha val="55000"/>
                  </a:schemeClr>
                </a:gs>
              </a:gsLst>
              <a:lin ang="5400000" scaled="1"/>
            </a:gradFill>
          </a:ln>
          <a:effectLst>
            <a:outerShdw blurRad="50800" dist="38100" dir="5400000" algn="t" rotWithShape="0">
              <a:prstClr val="black">
                <a:alpha val="50000"/>
              </a:prstClr>
            </a:outerShdw>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7BAC146-1412-4F70-A1A7-37B6DB1E6886}"/>
              </a:ext>
            </a:extLst>
          </p:cNvPr>
          <p:cNvSpPr>
            <a:spLocks noGrp="1"/>
          </p:cNvSpPr>
          <p:nvPr>
            <p:ph type="title"/>
          </p:nvPr>
        </p:nvSpPr>
        <p:spPr>
          <a:xfrm>
            <a:off x="1141413" y="609600"/>
            <a:ext cx="9905998" cy="1173480"/>
          </a:xfrm>
        </p:spPr>
        <p:txBody>
          <a:bodyPr>
            <a:normAutofit/>
          </a:bodyPr>
          <a:lstStyle/>
          <a:p>
            <a:pPr algn="ctr"/>
            <a:r>
              <a:rPr lang="en-US" dirty="0">
                <a:cs typeface="Calibri Light"/>
              </a:rPr>
              <a:t>Ethical Considerations </a:t>
            </a:r>
            <a:endParaRPr lang="en-US"/>
          </a:p>
        </p:txBody>
      </p:sp>
      <p:sp>
        <p:nvSpPr>
          <p:cNvPr id="3" name="Content Placeholder 2">
            <a:extLst>
              <a:ext uri="{FF2B5EF4-FFF2-40B4-BE49-F238E27FC236}">
                <a16:creationId xmlns:a16="http://schemas.microsoft.com/office/drawing/2014/main" id="{5B25D31C-7D1E-468F-BBE1-F4F7946141DB}"/>
              </a:ext>
            </a:extLst>
          </p:cNvPr>
          <p:cNvSpPr>
            <a:spLocks noGrp="1"/>
          </p:cNvSpPr>
          <p:nvPr>
            <p:ph idx="1"/>
          </p:nvPr>
        </p:nvSpPr>
        <p:spPr>
          <a:xfrm>
            <a:off x="1141413" y="2666999"/>
            <a:ext cx="9905998" cy="3124201"/>
          </a:xfrm>
        </p:spPr>
        <p:txBody>
          <a:bodyPr>
            <a:normAutofit/>
          </a:bodyPr>
          <a:lstStyle/>
          <a:p>
            <a:r>
              <a:rPr lang="en-US" dirty="0">
                <a:effectLst>
                  <a:glow rad="38100">
                    <a:prstClr val="black">
                      <a:lumMod val="50000"/>
                      <a:lumOff val="50000"/>
                      <a:alpha val="20000"/>
                    </a:prstClr>
                  </a:glow>
                  <a:outerShdw blurRad="44450" dist="12700" dir="13860000" algn="tl" rotWithShape="0">
                    <a:srgbClr val="000000">
                      <a:alpha val="20000"/>
                    </a:srgbClr>
                  </a:outerShdw>
                </a:effectLst>
              </a:rPr>
              <a:t>Risk Assessment- Intervention will be carried out on the University of Wales Trinity Saint David campus. The risk assessment will be followed according to the university.</a:t>
            </a:r>
          </a:p>
          <a:p>
            <a:pPr>
              <a:buClr>
                <a:srgbClr val="FFFFFF"/>
              </a:buClr>
            </a:pPr>
            <a:r>
              <a:rPr lang="en-US" dirty="0">
                <a:effectLst>
                  <a:glow rad="38100">
                    <a:prstClr val="black">
                      <a:lumMod val="50000"/>
                      <a:lumOff val="50000"/>
                      <a:alpha val="20000"/>
                    </a:prstClr>
                  </a:glow>
                  <a:outerShdw blurRad="44450" dist="12700" dir="13860000" algn="tl" rotWithShape="0">
                    <a:srgbClr val="000000">
                      <a:alpha val="20000"/>
                    </a:srgbClr>
                  </a:outerShdw>
                </a:effectLst>
              </a:rPr>
              <a:t>Risk of injury- There is a very low risk of injury. There may be some erythema which is natural to occur during massage.</a:t>
            </a:r>
          </a:p>
          <a:p>
            <a:pPr>
              <a:buClr>
                <a:srgbClr val="FFFFFF"/>
              </a:buClr>
            </a:pPr>
            <a:r>
              <a:rPr lang="en-US" dirty="0">
                <a:effectLst>
                  <a:glow rad="38100">
                    <a:prstClr val="black">
                      <a:lumMod val="50000"/>
                      <a:lumOff val="50000"/>
                      <a:alpha val="20000"/>
                    </a:prstClr>
                  </a:glow>
                  <a:outerShdw blurRad="44450" dist="12700" dir="13860000" algn="tl" rotWithShape="0">
                    <a:srgbClr val="000000">
                      <a:alpha val="20000"/>
                    </a:srgbClr>
                  </a:outerShdw>
                </a:effectLst>
              </a:rPr>
              <a:t>First Aid- At all times there will be a first aider on hand. </a:t>
            </a:r>
          </a:p>
          <a:p>
            <a:pPr>
              <a:buClr>
                <a:srgbClr val="FFFFFF"/>
              </a:buClr>
            </a:pPr>
            <a:r>
              <a:rPr lang="en-US" dirty="0">
                <a:effectLst>
                  <a:glow rad="38100">
                    <a:prstClr val="black">
                      <a:lumMod val="50000"/>
                      <a:lumOff val="50000"/>
                      <a:alpha val="20000"/>
                    </a:prstClr>
                  </a:glow>
                  <a:outerShdw blurRad="44450" dist="12700" dir="13860000" algn="tl" rotWithShape="0">
                    <a:srgbClr val="000000">
                      <a:alpha val="20000"/>
                    </a:srgbClr>
                  </a:outerShdw>
                </a:effectLst>
              </a:rPr>
              <a:t>Sharing results- The results will be </a:t>
            </a:r>
            <a:r>
              <a:rPr lang="en-US" dirty="0" err="1">
                <a:effectLst>
                  <a:glow rad="38100">
                    <a:prstClr val="black">
                      <a:lumMod val="50000"/>
                      <a:lumOff val="50000"/>
                      <a:alpha val="20000"/>
                    </a:prstClr>
                  </a:glow>
                  <a:outerShdw blurRad="44450" dist="12700" dir="13860000" algn="tl" rotWithShape="0">
                    <a:srgbClr val="000000">
                      <a:alpha val="20000"/>
                    </a:srgbClr>
                  </a:outerShdw>
                </a:effectLst>
              </a:rPr>
              <a:t>anonymised</a:t>
            </a:r>
            <a:r>
              <a:rPr lang="en-US" dirty="0">
                <a:effectLst>
                  <a:glow rad="38100">
                    <a:prstClr val="black">
                      <a:lumMod val="50000"/>
                      <a:lumOff val="50000"/>
                      <a:alpha val="20000"/>
                    </a:prstClr>
                  </a:glow>
                  <a:outerShdw blurRad="44450" dist="12700" dir="13860000" algn="tl" rotWithShape="0">
                    <a:srgbClr val="000000">
                      <a:alpha val="20000"/>
                    </a:srgbClr>
                  </a:outerShdw>
                </a:effectLst>
              </a:rPr>
              <a:t> and only shared between myself and my course lecture Simon Williams</a:t>
            </a:r>
          </a:p>
        </p:txBody>
      </p:sp>
    </p:spTree>
    <p:extLst>
      <p:ext uri="{BB962C8B-B14F-4D97-AF65-F5344CB8AC3E}">
        <p14:creationId xmlns:p14="http://schemas.microsoft.com/office/powerpoint/2010/main" val="41449404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7</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Mesh</vt:lpstr>
      <vt:lpstr>The resilience of massage on stress </vt:lpstr>
      <vt:lpstr>Background/introduction </vt:lpstr>
      <vt:lpstr>Hypothesis/research question</vt:lpstr>
      <vt:lpstr>Overview of lit/similar studies</vt:lpstr>
      <vt:lpstr>Methods</vt:lpstr>
      <vt:lpstr>Method: Protocall</vt:lpstr>
      <vt:lpstr>Ethical Considerations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628</cp:revision>
  <dcterms:created xsi:type="dcterms:W3CDTF">2020-10-14T10:54:59Z</dcterms:created>
  <dcterms:modified xsi:type="dcterms:W3CDTF">2020-11-02T12:04:35Z</dcterms:modified>
</cp:coreProperties>
</file>