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2CA6ED0-2A9C-DDF4-56FF-ED627444AF8F}" v="174" dt="2026-03-02T23:39:50.74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8934" autoAdjust="0"/>
    <p:restoredTop sz="94660"/>
  </p:normalViewPr>
  <p:slideViewPr>
    <p:cSldViewPr snapToGrid="0">
      <p:cViewPr>
        <p:scale>
          <a:sx n="88" d="100"/>
          <a:sy n="88" d="100"/>
        </p:scale>
        <p:origin x="773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BE4B074-A173-4930-9535-77A81CDD5CFB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76DA19F-C1A9-4623-B6B0-92C01F7724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76590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6DA19F-C1A9-4623-B6B0-92C01F7724F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7083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95A3AB-C3D6-0EC0-158C-23227C4EDAA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7723B3-3BF5-FEED-6BC4-10DA4D1E6CF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16E732-FD40-E755-A9E5-19A86C0037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FF50B-6E5E-4873-9CEB-057A524F4BF3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51A3A7-C3A4-08EE-309D-88E299C6A8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6897C5-C5A7-7ADE-561A-E15A10215E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39FDAE-3FD6-4042-99F8-939BBD31F3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819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889834-F71E-1B90-4432-B04B8087E3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E734CF-220F-32EB-E6DE-84C35374F1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61F7D2-63BC-E564-4FB9-F4E8468730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FF50B-6E5E-4873-9CEB-057A524F4BF3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9841E7-2896-9B65-8266-D95725EFA6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4F51CE-04A3-DB23-766C-00D0D7DE66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39FDAE-3FD6-4042-99F8-939BBD31F3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31543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518081-1397-1761-04CE-BB8B9DBF67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17C6C1-D830-24A5-27BB-C9F0B07BEC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7FF6D9-1CB7-E0EC-988A-65EEED4724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FF50B-6E5E-4873-9CEB-057A524F4BF3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261784-D07C-867F-801A-9F495ADC32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4669B5-EAD4-D9A6-182D-8D79F271D5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39FDAE-3FD6-4042-99F8-939BBD31F3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51964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23F985-8936-EAD0-F5CE-89D2DCB412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EAC0D8-0E0B-3F9C-495E-9F3CBF65EDE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0D1293-3F2C-4526-4954-5BEEC7EF29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8CB916-B274-50D8-5C37-7C058D5C86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FF50B-6E5E-4873-9CEB-057A524F4BF3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935571-EDDF-634F-3098-892A9007BD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B38D666-17D3-9FBD-06F6-16890E675B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39FDAE-3FD6-4042-99F8-939BBD31F3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86853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47CA16-4E72-DB46-EBD1-854D4C2EAE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DC86A02-8407-FC98-FD6C-AA08A55FB8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6F9D50C-2943-1FFD-6D7C-C261E2A77FE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25A5E94-7086-B329-81B2-DFE4B5C5ADD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BB64402-C016-F7E2-9521-BFD6B034443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5A5DBB2-8CF3-B810-2267-EC751DA029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FF50B-6E5E-4873-9CEB-057A524F4BF3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77898D1-EA6C-5D92-FA1F-8A73C00647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E698394-9D68-C1F6-3860-065310F606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39FDAE-3FD6-4042-99F8-939BBD31F3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5720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F4E574-E12F-CD69-B5FE-EC15FF518E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9A56246-9928-797B-7F58-A36725FF12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FF50B-6E5E-4873-9CEB-057A524F4BF3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81CB60D-814F-F5B7-096B-22D68AA8E1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00D251F-CDA1-9FF0-5795-5C0ADA27B2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39FDAE-3FD6-4042-99F8-939BBD31F3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57673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989C53B-FB1A-268D-A34A-7D6A4B8F29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FF50B-6E5E-4873-9CEB-057A524F4BF3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C70827C-9E63-328D-3A2A-71FE8FAD71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647ADAA-BCA0-15A8-13AF-ED6E64B67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39FDAE-3FD6-4042-99F8-939BBD31F3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21987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0ED422-3E9C-9B46-19D4-897C0F4122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4330FB-495C-B826-0CE4-393D47F4FF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EAFF00C-00D6-985D-8091-6B28709A69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B0A709-872B-0260-431B-F96690B3D8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FF50B-6E5E-4873-9CEB-057A524F4BF3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1C6522-8797-89F7-6B89-FD2F8ED41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AD3E213-C708-8A07-195A-15304D9E91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39FDAE-3FD6-4042-99F8-939BBD31F3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05702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68BEB6-6464-B1DE-F261-F859BC544A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83AC95-2DA8-8B79-16F5-CE6D4C34D78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4E67A5A-B413-47CD-D5A0-30AE2F9C9A6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F44A4C-BC61-1AF6-A56F-6ADF4F7FE8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FF50B-6E5E-4873-9CEB-057A524F4BF3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A0AC460-04C0-26FA-239A-BA6B2E1A3C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61675B-49EC-47A7-5AB5-C5616B082C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39FDAE-3FD6-4042-99F8-939BBD31F3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66805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55177F-E84E-0E73-0BBC-B7577F2537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326C653-8B2A-2938-4B37-D251EFA711C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C304B0-B153-D74C-EB5D-D659D32081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FF50B-6E5E-4873-9CEB-057A524F4BF3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4CEC14-1318-0BDA-9C32-1B647F6AD0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18478C-BAF7-34CC-AD4D-578DA396E1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39FDAE-3FD6-4042-99F8-939BBD31F3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64673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82060C1-3F8E-DA48-266E-1187AECA543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BEE454-123C-1EC8-DD57-4EE40B15746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5640AA-5788-0A55-0356-9E2A62B01E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FF50B-6E5E-4873-9CEB-057A524F4BF3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11C1B4-CAAA-451E-F196-AD74363F2C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1E4C71-7969-F3A8-8137-D3A343A6E8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39FDAE-3FD6-4042-99F8-939BBD31F3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80604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C85476A-99ED-A195-838F-332B2B2900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D5C155-1681-99AA-2908-B211CA8FC26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613DBC-E6DD-4CD9-7FAC-6F42B3489B8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AEFF50B-6E5E-4873-9CEB-057A524F4BF3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EB828-E643-4E1E-BBBF-605B4619E3F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88D511-BE82-9476-D63A-63E1538059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539FDAE-3FD6-4042-99F8-939BBD31F3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03406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image" Target="../media/image11.png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12" Type="http://schemas.openxmlformats.org/officeDocument/2006/relationships/image" Target="../media/image10.png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11" Type="http://schemas.openxmlformats.org/officeDocument/2006/relationships/image" Target="../media/image9.png"/><Relationship Id="rId5" Type="http://schemas.openxmlformats.org/officeDocument/2006/relationships/image" Target="../media/image3.png"/><Relationship Id="rId15" Type="http://schemas.openxmlformats.org/officeDocument/2006/relationships/image" Target="../media/image13.png"/><Relationship Id="rId10" Type="http://schemas.openxmlformats.org/officeDocument/2006/relationships/image" Target="../media/image8.png"/><Relationship Id="rId4" Type="http://schemas.openxmlformats.org/officeDocument/2006/relationships/image" Target="../media/image2.png"/><Relationship Id="rId9" Type="http://schemas.openxmlformats.org/officeDocument/2006/relationships/image" Target="../media/image7.png"/><Relationship Id="rId14" Type="http://schemas.openxmlformats.org/officeDocument/2006/relationships/image" Target="../media/image12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455C808B-3CB4-A4D5-AA21-C8342622EC01}"/>
              </a:ext>
            </a:extLst>
          </p:cNvPr>
          <p:cNvSpPr txBox="1"/>
          <p:nvPr/>
        </p:nvSpPr>
        <p:spPr>
          <a:xfrm rot="10800000" flipH="1" flipV="1">
            <a:off x="650605" y="156813"/>
            <a:ext cx="9572977" cy="521732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600" b="1">
                <a:latin typeface="Arial"/>
                <a:cs typeface="Arial"/>
              </a:rPr>
              <a:t>Student name                         Bertha Amoah</a:t>
            </a:r>
            <a:endParaRPr lang="en-GB" sz="1600" b="1" dirty="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endParaRPr lang="en-GB" sz="1600" b="1" dirty="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GB" sz="1600" b="1">
                <a:latin typeface="Arial"/>
                <a:cs typeface="Arial"/>
              </a:rPr>
              <a:t>Student number                     2324071</a:t>
            </a:r>
            <a:endParaRPr lang="en-GB" sz="1600" b="1" dirty="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endParaRPr lang="en-GB" sz="1600" b="1" dirty="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GB" sz="1600" b="1">
                <a:latin typeface="Arial"/>
                <a:cs typeface="Arial"/>
              </a:rPr>
              <a:t>Module                                    BMHP6029</a:t>
            </a:r>
            <a:endParaRPr lang="en-GB" sz="1600" b="1" dirty="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endParaRPr lang="en-GB" sz="1600" b="1" dirty="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GB" sz="1600" b="1">
                <a:latin typeface="Arial"/>
                <a:cs typeface="Arial"/>
              </a:rPr>
              <a:t>Module name                          Psychological Classifications and Provisions</a:t>
            </a:r>
            <a:endParaRPr lang="en-GB" sz="1600" b="1" dirty="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endParaRPr lang="en-GB" sz="1600" b="1" dirty="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GB" sz="1600" b="1" dirty="0">
                <a:latin typeface="Arial"/>
                <a:cs typeface="Arial"/>
              </a:rPr>
              <a:t>Assignment Title                    Component 1: Individual Presentation (Academic Poster) </a:t>
            </a:r>
          </a:p>
          <a:p>
            <a:pPr>
              <a:lnSpc>
                <a:spcPct val="150000"/>
              </a:lnSpc>
            </a:pPr>
            <a:r>
              <a:rPr lang="en-GB" sz="1600" b="1" dirty="0">
                <a:latin typeface="Arial"/>
                <a:cs typeface="Arial"/>
              </a:rPr>
              <a:t> 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Lecturer’s Name                     Kennedy </a:t>
            </a:r>
            <a:r>
              <a:rPr lang="en-GB" sz="1600" b="1" dirty="0" err="1">
                <a:latin typeface="Arial"/>
                <a:cs typeface="Arial"/>
              </a:rPr>
              <a:t>Obohwemu</a:t>
            </a:r>
            <a:r>
              <a:rPr lang="en-GB" sz="1600" b="1" dirty="0">
                <a:latin typeface="Arial"/>
                <a:cs typeface="Arial"/>
              </a:rPr>
              <a:t>  </a:t>
            </a:r>
            <a:endParaRPr lang="en-GB" dirty="0"/>
          </a:p>
          <a:p>
            <a:pPr>
              <a:lnSpc>
                <a:spcPct val="150000"/>
              </a:lnSpc>
            </a:pPr>
            <a:endParaRPr lang="en-GB" sz="1600" b="1" dirty="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GB" sz="1600" b="1">
                <a:latin typeface="Arial"/>
                <a:cs typeface="Arial"/>
              </a:rPr>
              <a:t>Due date:                                 9</a:t>
            </a:r>
            <a:r>
              <a:rPr lang="en-GB" sz="1600" b="1" baseline="30000">
                <a:latin typeface="Arial"/>
                <a:cs typeface="Arial"/>
              </a:rPr>
              <a:t>th</a:t>
            </a:r>
            <a:r>
              <a:rPr lang="en-GB" sz="1600" b="1" dirty="0">
                <a:latin typeface="Arial"/>
                <a:cs typeface="Arial"/>
              </a:rPr>
              <a:t> March 2026       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19760806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Text Box 3, Textbox">
            <a:extLst>
              <a:ext uri="{FF2B5EF4-FFF2-40B4-BE49-F238E27FC236}">
                <a16:creationId xmlns:a16="http://schemas.microsoft.com/office/drawing/2014/main" id="{C21C1924-287D-F187-69D4-19157F7658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9329" y="792298"/>
            <a:ext cx="3187667" cy="21610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Text Box 2, Textbox">
            <a:extLst>
              <a:ext uri="{FF2B5EF4-FFF2-40B4-BE49-F238E27FC236}">
                <a16:creationId xmlns:a16="http://schemas.microsoft.com/office/drawing/2014/main" id="{20365DC4-98CA-D754-BD29-713429010D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727" y="792298"/>
            <a:ext cx="1822704" cy="1127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A screenshot of a medical chart&#10;&#10;AI-generated content may be incorrect.">
            <a:extLst>
              <a:ext uri="{FF2B5EF4-FFF2-40B4-BE49-F238E27FC236}">
                <a16:creationId xmlns:a16="http://schemas.microsoft.com/office/drawing/2014/main" id="{5C51A6B0-ABCF-FB5E-2DBC-226D5D2149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3045" y="4866501"/>
            <a:ext cx="1741346" cy="1942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Rounded Rectangle 1, Textbox">
            <a:extLst>
              <a:ext uri="{FF2B5EF4-FFF2-40B4-BE49-F238E27FC236}">
                <a16:creationId xmlns:a16="http://schemas.microsoft.com/office/drawing/2014/main" id="{6B31F811-AE49-DC82-8DEC-7D2069BF57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040" y="121126"/>
            <a:ext cx="11785228" cy="671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Human in Depression on White Background - 3d Rendering Stock ...">
            <a:extLst>
              <a:ext uri="{FF2B5EF4-FFF2-40B4-BE49-F238E27FC236}">
                <a16:creationId xmlns:a16="http://schemas.microsoft.com/office/drawing/2014/main" id="{74CD0C61-B3BF-3D39-C7C8-B2974E3352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724" y="5041910"/>
            <a:ext cx="2268268" cy="1766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>
            <a:extLst>
              <a:ext uri="{FF2B5EF4-FFF2-40B4-BE49-F238E27FC236}">
                <a16:creationId xmlns:a16="http://schemas.microsoft.com/office/drawing/2014/main" id="{9DEFAD0B-FFE4-202B-DB61-E15B06A78E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3328" y="4396735"/>
            <a:ext cx="2043767" cy="2273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Pandemic-related depression rises among young Britons, finds ONS">
            <a:extLst>
              <a:ext uri="{FF2B5EF4-FFF2-40B4-BE49-F238E27FC236}">
                <a16:creationId xmlns:a16="http://schemas.microsoft.com/office/drawing/2014/main" id="{0E600ACA-A3C1-1E01-384C-FEE2CA4F18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3149" y="4924122"/>
            <a:ext cx="2493303" cy="1436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Text Box 7, Textbox">
            <a:extLst>
              <a:ext uri="{FF2B5EF4-FFF2-40B4-BE49-F238E27FC236}">
                <a16:creationId xmlns:a16="http://schemas.microsoft.com/office/drawing/2014/main" id="{960EB14A-2672-D001-CAE3-CECC35DD2B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77144" y="1003297"/>
            <a:ext cx="2560390" cy="3799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Text Box 10, Textbox">
            <a:extLst>
              <a:ext uri="{FF2B5EF4-FFF2-40B4-BE49-F238E27FC236}">
                <a16:creationId xmlns:a16="http://schemas.microsoft.com/office/drawing/2014/main" id="{D1B2283A-A1BA-5614-1783-FE07081BBB3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1674" y="2959633"/>
            <a:ext cx="3369556" cy="1675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Text Box 11, Textbox">
            <a:extLst>
              <a:ext uri="{FF2B5EF4-FFF2-40B4-BE49-F238E27FC236}">
                <a16:creationId xmlns:a16="http://schemas.microsoft.com/office/drawing/2014/main" id="{F1ECE59B-3BEA-1B9B-98FF-C70F0FEBE0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2468" y="3321465"/>
            <a:ext cx="2148880" cy="787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Diagram 8, SmartArt diagram">
            <a:extLst>
              <a:ext uri="{FF2B5EF4-FFF2-40B4-BE49-F238E27FC236}">
                <a16:creationId xmlns:a16="http://schemas.microsoft.com/office/drawing/2014/main" id="{185C4CF8-71A9-FE8F-A125-95562521A8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53380" y="5130370"/>
            <a:ext cx="2043767" cy="1678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Diagram 9, SmartArt diagram">
            <a:extLst>
              <a:ext uri="{FF2B5EF4-FFF2-40B4-BE49-F238E27FC236}">
                <a16:creationId xmlns:a16="http://schemas.microsoft.com/office/drawing/2014/main" id="{C492DACE-FFD3-6D7C-2B9C-A30C71B4CE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727" y="1748895"/>
            <a:ext cx="1574648" cy="18027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A diagram of a different mood">
            <a:extLst>
              <a:ext uri="{FF2B5EF4-FFF2-40B4-BE49-F238E27FC236}">
                <a16:creationId xmlns:a16="http://schemas.microsoft.com/office/drawing/2014/main" id="{95E137CB-1AC0-2A2D-6C16-138083FB6A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724" y="3429000"/>
            <a:ext cx="1932159" cy="1437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11" descr="Text Box 6, Textbox">
            <a:extLst>
              <a:ext uri="{FF2B5EF4-FFF2-40B4-BE49-F238E27FC236}">
                <a16:creationId xmlns:a16="http://schemas.microsoft.com/office/drawing/2014/main" id="{2358D88D-3742-351E-AE86-99D6F7F3D0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4442" y="792298"/>
            <a:ext cx="3529949" cy="20929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11992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178B53BB-B77D-3B04-CC14-639265D7C65F}"/>
              </a:ext>
            </a:extLst>
          </p:cNvPr>
          <p:cNvSpPr txBox="1"/>
          <p:nvPr/>
        </p:nvSpPr>
        <p:spPr>
          <a:xfrm>
            <a:off x="0" y="0"/>
            <a:ext cx="12192000" cy="68634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 rtl="0" fontAlgn="base">
              <a:lnSpc>
                <a:spcPts val="2025"/>
              </a:lnSpc>
              <a:spcAft>
                <a:spcPts val="800"/>
              </a:spcAft>
              <a:buNone/>
            </a:pPr>
            <a:r>
              <a:rPr lang="en-US" sz="2800" b="1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References </a:t>
            </a:r>
            <a:endParaRPr lang="en-US" b="1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just" rtl="0" fontAlgn="base">
              <a:lnSpc>
                <a:spcPts val="2025"/>
              </a:lnSpc>
              <a:buNone/>
            </a:pP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Burgess-Barr, S., Nicholas, E., Venus, B., Singh, N., Nethercott, A., Taylor, G. and Jacobsen, P. (2023) ‘International rates of receipt of psychological therapy for psychosis and schizophrenia: systematic review and meta-analysis’, </a:t>
            </a:r>
            <a:r>
              <a:rPr lang="en-US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International Journal of Mental Health Systems</a:t>
            </a: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17(1), p. 8. Available at: https://doi.org/10.1186/s13033-023-00576-9. </a:t>
            </a:r>
          </a:p>
          <a:p>
            <a:pPr algn="just" rtl="0" fontAlgn="base">
              <a:lnSpc>
                <a:spcPts val="2025"/>
              </a:lnSpc>
              <a:buNone/>
            </a:pP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Financial Times (2026) </a:t>
            </a:r>
            <a:r>
              <a:rPr lang="en-US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Pandemic-related depression rises among young Britons, finds ONS</a:t>
            </a: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US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@FinancialTimes</a:t>
            </a: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Financial Times. Available at: https://www.ft.com/content/3a6ec72f-a7cc-4070-a98a-80fff0bee2fd (Accessed: 14 February 2026). </a:t>
            </a:r>
          </a:p>
          <a:p>
            <a:pPr algn="just" rtl="0" fontAlgn="base">
              <a:lnSpc>
                <a:spcPts val="2025"/>
              </a:lnSpc>
              <a:buNone/>
            </a:pP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GOV.UK (2025) </a:t>
            </a:r>
            <a:r>
              <a:rPr lang="en-US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Boost to mental health services from thousands of extra staff</a:t>
            </a: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US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GOV.UK</a:t>
            </a: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https://www.gov.uk/government/news/boost-to-mental-health-services-from-thousands-of-extra-staff (Accessed: 14 February 2026). </a:t>
            </a:r>
          </a:p>
          <a:p>
            <a:pPr algn="just" rtl="0" fontAlgn="base">
              <a:lnSpc>
                <a:spcPts val="2025"/>
              </a:lnSpc>
              <a:buNone/>
            </a:pP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INTERNATIONAL CLASSIFICATION OF DISEASES (2026) </a:t>
            </a:r>
            <a:r>
              <a:rPr lang="en-US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INTERNATIONAL CLASSIFICATION OF DISEASES -Mortality and Morbidity Statistics</a:t>
            </a: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https://faculty.ksu.edu.sa/sites/default/files/icd11_mms-en-06.pdf (Accessed: 14 February 2026). </a:t>
            </a:r>
          </a:p>
          <a:p>
            <a:pPr algn="just" rtl="0" fontAlgn="base">
              <a:lnSpc>
                <a:spcPts val="2025"/>
              </a:lnSpc>
              <a:buNone/>
            </a:pPr>
            <a:r>
              <a:rPr lang="en-US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Kaklauskas</a:t>
            </a: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A., Abraham, A., </a:t>
            </a:r>
            <a:r>
              <a:rPr lang="en-US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Ubarte</a:t>
            </a: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I., </a:t>
            </a:r>
            <a:r>
              <a:rPr lang="en-US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Kliukas</a:t>
            </a: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R., </a:t>
            </a:r>
            <a:r>
              <a:rPr lang="en-US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Luksaite</a:t>
            </a: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V., </a:t>
            </a:r>
            <a:r>
              <a:rPr lang="en-US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Binkyte-Veliene</a:t>
            </a: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A., </a:t>
            </a:r>
            <a:r>
              <a:rPr lang="en-US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Vetloviene</a:t>
            </a: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I. and </a:t>
            </a:r>
            <a:r>
              <a:rPr lang="en-US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Kaklauskiene</a:t>
            </a: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L. (2022) ‘A Review of AI Cloud and Edge Sensors, Methods, and Applications for the Recognition of Emotional, Affective and Physiological States’, </a:t>
            </a:r>
            <a:r>
              <a:rPr lang="en-US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Sensors</a:t>
            </a: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22(20), p. 7824. Available at: https://doi.org/10.3390/s22207824. </a:t>
            </a:r>
          </a:p>
          <a:p>
            <a:pPr algn="just" rtl="0" fontAlgn="base">
              <a:lnSpc>
                <a:spcPts val="2025"/>
              </a:lnSpc>
              <a:buNone/>
            </a:pP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Kim, H.K., Banik, S., Husain, M.I., Tang, V., Levitan, R., Daskalakis, Z.J. and Kloiber, S. (2023) ‘Systematic review of structured care pathways in major depressive disorder and bipolar disorder’, </a:t>
            </a:r>
            <a:r>
              <a:rPr lang="en-US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BMC Psychiatry</a:t>
            </a: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23(1). Available at: https://doi.org/10.1186/s12888-022-04379-z. </a:t>
            </a:r>
          </a:p>
          <a:p>
            <a:pPr algn="just" rtl="0" fontAlgn="base">
              <a:lnSpc>
                <a:spcPts val="2025"/>
              </a:lnSpc>
              <a:buNone/>
            </a:pP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Legislation (2026) </a:t>
            </a:r>
            <a:r>
              <a:rPr lang="en-US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Health and Social Care Act 2012</a:t>
            </a: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US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Legislation.gov.uk</a:t>
            </a: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https://www.legislation.gov.uk/id/ukpga/2012/7 (Accessed: 14 February 2026). </a:t>
            </a:r>
          </a:p>
          <a:p>
            <a:pPr algn="just" rtl="0" fontAlgn="base">
              <a:lnSpc>
                <a:spcPts val="2025"/>
              </a:lnSpc>
              <a:buNone/>
            </a:pP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Legislation.gov.uk (2026) </a:t>
            </a:r>
            <a:r>
              <a:rPr lang="en-US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Mental Health Act 1959</a:t>
            </a: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US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Legislation.gov.uk</a:t>
            </a: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https://www.legislation.gov.uk/ukpga/Eliz2/7-8/72/enacted (Accessed: 14 February 2026). </a:t>
            </a:r>
          </a:p>
          <a:p>
            <a:pPr algn="just" rtl="0" fontAlgn="base">
              <a:lnSpc>
                <a:spcPts val="2025"/>
              </a:lnSpc>
              <a:buNone/>
            </a:pP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Mental Health Foundation (2021) </a:t>
            </a:r>
            <a:r>
              <a:rPr lang="en-US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Stigma and Discrimination</a:t>
            </a: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US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www.mentalhealth.org.uk</a:t>
            </a: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Mental Health Foundation. Available at:</a:t>
            </a:r>
          </a:p>
        </p:txBody>
      </p:sp>
    </p:spTree>
    <p:extLst>
      <p:ext uri="{BB962C8B-B14F-4D97-AF65-F5344CB8AC3E}">
        <p14:creationId xmlns:p14="http://schemas.microsoft.com/office/powerpoint/2010/main" val="6114884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F2C3799-9690-D959-A66C-D23CFE12CF3D}"/>
              </a:ext>
            </a:extLst>
          </p:cNvPr>
          <p:cNvSpPr txBox="1"/>
          <p:nvPr/>
        </p:nvSpPr>
        <p:spPr>
          <a:xfrm>
            <a:off x="417689" y="259644"/>
            <a:ext cx="11446933" cy="63252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 rtl="0" fontAlgn="base">
              <a:lnSpc>
                <a:spcPct val="150000"/>
              </a:lnSpc>
              <a:buNone/>
            </a:pPr>
            <a:r>
              <a:rPr lang="en-GB" sz="1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https://www.mentalhealth.org.uk/explore-mental-health/a-z-topics/stigma-and-discrimination (Accessed: 14 February 2026). </a:t>
            </a:r>
            <a:endParaRPr lang="en-GB" sz="16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just" rtl="0" fontAlgn="base">
              <a:lnSpc>
                <a:spcPct val="150000"/>
              </a:lnSpc>
              <a:buNone/>
            </a:pPr>
            <a:r>
              <a:rPr lang="en-GB" sz="1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Mind (2024) </a:t>
            </a:r>
            <a:r>
              <a:rPr lang="en-GB" sz="16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Half of UK adults believe there is still a great deal of shame associated with mental health conditions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sz="16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Mind.org.uk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 Available at: https://www.mind.org.uk/news-campaigns/news/half-of-uk-adults-believe-there-is-still-a-great-deal-of-shame-associated-with-mental-health-conditions/. </a:t>
            </a:r>
            <a:endParaRPr lang="en-GB" sz="16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just" rtl="0" fontAlgn="base">
              <a:lnSpc>
                <a:spcPct val="150000"/>
              </a:lnSpc>
              <a:buNone/>
            </a:pPr>
            <a:r>
              <a:rPr lang="en-GB" sz="1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NHS (2026) </a:t>
            </a:r>
            <a:r>
              <a:rPr lang="en-GB" sz="16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Attitudes to Mental Illness - 2011, Survey report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sz="16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NHS Digital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 Available at: https://digital.nhs.uk/data-and-information/publications/statistical/attitudes-to-mental-illness/attitudes-to-mental-illness-2011-survey-report (Accessed: 14 February 2026). </a:t>
            </a:r>
            <a:endParaRPr lang="en-GB" sz="16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just" rtl="0" fontAlgn="base">
              <a:lnSpc>
                <a:spcPct val="150000"/>
              </a:lnSpc>
              <a:buNone/>
            </a:pPr>
            <a:r>
              <a:rPr lang="en-GB" sz="1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NHS England (2025) </a:t>
            </a:r>
            <a:r>
              <a:rPr lang="en-GB" sz="16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Adult Psychiatric Morbidity Survey: Survey of Mental Health and Wellbeing, England, 2023/4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sz="16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Digital.nhs.uk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 Available at: https://digital.nhs.uk/data-and-information/publications/statistical/adult-psychiatric-morbidity-survey/survey-of-mental-health-and-wellbeing-england-2023-24/common-mental-health-conditions (Accessed: 14 February 2026). </a:t>
            </a:r>
            <a:endParaRPr lang="en-GB" sz="16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just" rtl="0" fontAlgn="base">
              <a:lnSpc>
                <a:spcPct val="150000"/>
              </a:lnSpc>
              <a:buNone/>
            </a:pPr>
            <a:r>
              <a:rPr lang="en-GB" sz="1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Padmavathy, </a:t>
            </a:r>
            <a:r>
              <a:rPr lang="en-GB" sz="16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Dr.K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., Prashant, Dr., Kanwar, </a:t>
            </a:r>
            <a:r>
              <a:rPr lang="en-GB" sz="16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Dr.P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., Sambhav, D.K., Rastogi, </a:t>
            </a:r>
            <a:r>
              <a:rPr lang="en-GB" sz="16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Dr.M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 and Gupta, S. (2025) ‘PROMOTING MENTAL HEALTH LITERACY AMONG HEALTH PROFESSIONALS: A PSYCHOLOGICAL APPROACH’, </a:t>
            </a:r>
            <a:r>
              <a:rPr lang="en-GB" sz="16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Journal of Applied Bioanalysis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, 11(5). Available at: https://doi.org/10.53555/jab.v11i5.676. </a:t>
            </a:r>
            <a:endParaRPr lang="en-GB" sz="16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just" rtl="0" fontAlgn="base">
              <a:lnSpc>
                <a:spcPct val="150000"/>
              </a:lnSpc>
              <a:buNone/>
            </a:pPr>
            <a:r>
              <a:rPr lang="en-GB" sz="1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Peters-Corbett, A., Parke, S., Bear, H.A. and Clarke, T. (2023) ‘Barriers and facilitators of implementation of evidence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Cambria Math" panose="02040503050406030204" pitchFamily="18" charset="0"/>
              </a:rPr>
              <a:t>‐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based interventions in children and young people’s mental health care – a systematic review’, </a:t>
            </a:r>
            <a:r>
              <a:rPr lang="en-GB" sz="16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Child and Adolescent Mental Health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, 29(3). Available at: https://doi.org/10.1111/camh.12672. </a:t>
            </a:r>
            <a:endParaRPr lang="en-GB" sz="16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1836235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577</TotalTime>
  <Words>823</Words>
  <Application>Microsoft Office PowerPoint</Application>
  <PresentationFormat>Widescreen</PresentationFormat>
  <Paragraphs>29</Paragraphs>
  <Slides>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0" baseType="lpstr">
      <vt:lpstr>Aptos</vt:lpstr>
      <vt:lpstr>Aptos Display</vt:lpstr>
      <vt:lpstr>Arial</vt:lpstr>
      <vt:lpstr>Cambria Math</vt:lpstr>
      <vt:lpstr>Segoe UI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Kareemot Tijani Tijani (2320438)</dc:creator>
  <cp:lastModifiedBy>Bertha Quarschie Ep Amoah (2324071)</cp:lastModifiedBy>
  <cp:revision>32</cp:revision>
  <dcterms:created xsi:type="dcterms:W3CDTF">2026-03-01T21:10:44Z</dcterms:created>
  <dcterms:modified xsi:type="dcterms:W3CDTF">2026-03-02T23:46:39Z</dcterms:modified>
</cp:coreProperties>
</file>