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8" r:id="rId1"/>
  </p:sldMasterIdLst>
  <p:notesMasterIdLst>
    <p:notesMasterId r:id="rId58"/>
  </p:notesMasterIdLst>
  <p:sldIdLst>
    <p:sldId id="1403" r:id="rId2"/>
    <p:sldId id="1404" r:id="rId3"/>
    <p:sldId id="545" r:id="rId4"/>
    <p:sldId id="428" r:id="rId5"/>
    <p:sldId id="1405" r:id="rId6"/>
    <p:sldId id="364" r:id="rId7"/>
    <p:sldId id="429" r:id="rId8"/>
    <p:sldId id="1424" r:id="rId9"/>
    <p:sldId id="1408" r:id="rId10"/>
    <p:sldId id="1289" r:id="rId11"/>
    <p:sldId id="1409" r:id="rId12"/>
    <p:sldId id="1410" r:id="rId13"/>
    <p:sldId id="1438" r:id="rId14"/>
    <p:sldId id="1418" r:id="rId15"/>
    <p:sldId id="1411" r:id="rId16"/>
    <p:sldId id="1413" r:id="rId17"/>
    <p:sldId id="1414" r:id="rId18"/>
    <p:sldId id="1415" r:id="rId19"/>
    <p:sldId id="1416" r:id="rId20"/>
    <p:sldId id="1417" r:id="rId21"/>
    <p:sldId id="1421" r:id="rId22"/>
    <p:sldId id="1425" r:id="rId23"/>
    <p:sldId id="1419" r:id="rId24"/>
    <p:sldId id="1392" r:id="rId25"/>
    <p:sldId id="1423" r:id="rId26"/>
    <p:sldId id="1422" r:id="rId27"/>
    <p:sldId id="1429" r:id="rId28"/>
    <p:sldId id="1234" r:id="rId29"/>
    <p:sldId id="1430" r:id="rId30"/>
    <p:sldId id="1431" r:id="rId31"/>
    <p:sldId id="1426" r:id="rId32"/>
    <p:sldId id="1432" r:id="rId33"/>
    <p:sldId id="1433" r:id="rId34"/>
    <p:sldId id="1434" r:id="rId35"/>
    <p:sldId id="1435" r:id="rId36"/>
    <p:sldId id="1436" r:id="rId37"/>
    <p:sldId id="1427" r:id="rId38"/>
    <p:sldId id="326" r:id="rId39"/>
    <p:sldId id="435" r:id="rId40"/>
    <p:sldId id="353" r:id="rId41"/>
    <p:sldId id="328" r:id="rId42"/>
    <p:sldId id="329" r:id="rId43"/>
    <p:sldId id="373" r:id="rId44"/>
    <p:sldId id="374" r:id="rId45"/>
    <p:sldId id="375" r:id="rId46"/>
    <p:sldId id="376" r:id="rId47"/>
    <p:sldId id="377" r:id="rId48"/>
    <p:sldId id="378" r:id="rId49"/>
    <p:sldId id="380" r:id="rId50"/>
    <p:sldId id="381" r:id="rId51"/>
    <p:sldId id="382" r:id="rId52"/>
    <p:sldId id="384" r:id="rId53"/>
    <p:sldId id="386" r:id="rId54"/>
    <p:sldId id="434" r:id="rId55"/>
    <p:sldId id="360" r:id="rId56"/>
    <p:sldId id="1406"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1B4AA8-6773-AC71-EAF9-5DE44B2DAD0D}" v="106" dt="2022-11-11T16:41:16.231"/>
    <p1510:client id="{847E11B1-9CA3-D791-A1E6-DFAB4A90A25D}" v="30" dt="2022-10-29T07:29:21.282"/>
    <p1510:client id="{FE4CBDA6-3DFA-7291-EA5A-FB8A9F7ECF79}" v="297" dt="2022-11-11T17:14:14.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93"/>
    <p:restoredTop sz="44254"/>
  </p:normalViewPr>
  <p:slideViewPr>
    <p:cSldViewPr snapToGrid="0" snapToObjects="1">
      <p:cViewPr varScale="1">
        <p:scale>
          <a:sx n="33" d="100"/>
          <a:sy n="33" d="100"/>
        </p:scale>
        <p:origin x="20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3EB8C4-DE31-7344-A111-CFBFC912A1E4}"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00DC6-4F87-224F-A371-7676806EEDB9}" type="slidenum">
              <a:rPr lang="en-US" smtClean="0"/>
              <a:t>‹#›</a:t>
            </a:fld>
            <a:endParaRPr lang="en-US"/>
          </a:p>
        </p:txBody>
      </p:sp>
    </p:spTree>
    <p:extLst>
      <p:ext uri="{BB962C8B-B14F-4D97-AF65-F5344CB8AC3E}">
        <p14:creationId xmlns:p14="http://schemas.microsoft.com/office/powerpoint/2010/main" val="351140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2850150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2D3D2A-5AB6-B146-ADD0-F24AA7B5D14E}" type="slidenum">
              <a:rPr lang="en-US" smtClean="0"/>
              <a:t>3</a:t>
            </a:fld>
            <a:endParaRPr lang="en-US"/>
          </a:p>
        </p:txBody>
      </p:sp>
    </p:spTree>
    <p:extLst>
      <p:ext uri="{BB962C8B-B14F-4D97-AF65-F5344CB8AC3E}">
        <p14:creationId xmlns:p14="http://schemas.microsoft.com/office/powerpoint/2010/main" val="362614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greeting will be most useful at this time of day?</a:t>
            </a:r>
          </a:p>
        </p:txBody>
      </p:sp>
      <p:sp>
        <p:nvSpPr>
          <p:cNvPr id="4" name="Slide Number Placeholder 3"/>
          <p:cNvSpPr>
            <a:spLocks noGrp="1"/>
          </p:cNvSpPr>
          <p:nvPr>
            <p:ph type="sldNum" sz="quarter" idx="5"/>
          </p:nvPr>
        </p:nvSpPr>
        <p:spPr/>
        <p:txBody>
          <a:bodyPr/>
          <a:lstStyle/>
          <a:p>
            <a:fld id="{3F8AED8A-F357-D24F-B67B-0021F2FF37E1}" type="slidenum">
              <a:rPr lang="en-US" smtClean="0"/>
              <a:t>6</a:t>
            </a:fld>
            <a:endParaRPr lang="en-US"/>
          </a:p>
        </p:txBody>
      </p:sp>
    </p:spTree>
    <p:extLst>
      <p:ext uri="{BB962C8B-B14F-4D97-AF65-F5344CB8AC3E}">
        <p14:creationId xmlns:p14="http://schemas.microsoft.com/office/powerpoint/2010/main" val="3239198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it’s your turn …. </a:t>
            </a:r>
          </a:p>
          <a:p>
            <a:r>
              <a:rPr lang="en-US" dirty="0"/>
              <a:t>Try to put these names in </a:t>
            </a:r>
            <a:r>
              <a:rPr lang="en-US" dirty="0" err="1"/>
              <a:t>fromt</a:t>
            </a:r>
            <a:r>
              <a:rPr lang="en-US" dirty="0"/>
              <a:t> of …… </a:t>
            </a:r>
            <a:r>
              <a:rPr lang="en-US" dirty="0" err="1"/>
              <a:t>dw</a:t>
            </a:r>
            <a:r>
              <a:rPr lang="en-US" dirty="0"/>
              <a:t> </a:t>
            </a:r>
            <a:r>
              <a:rPr lang="en-US" dirty="0" err="1"/>
              <a:t>i</a:t>
            </a:r>
            <a:r>
              <a:rPr lang="en-US" dirty="0"/>
              <a:t>.</a:t>
            </a:r>
          </a:p>
        </p:txBody>
      </p:sp>
      <p:sp>
        <p:nvSpPr>
          <p:cNvPr id="4" name="Slide Number Placeholder 3"/>
          <p:cNvSpPr>
            <a:spLocks noGrp="1"/>
          </p:cNvSpPr>
          <p:nvPr>
            <p:ph type="sldNum" sz="quarter" idx="5"/>
          </p:nvPr>
        </p:nvSpPr>
        <p:spPr/>
        <p:txBody>
          <a:bodyPr/>
          <a:lstStyle/>
          <a:p>
            <a:fld id="{3F8AED8A-F357-D24F-B67B-0021F2FF37E1}" type="slidenum">
              <a:rPr lang="en-US" smtClean="0"/>
              <a:t>7</a:t>
            </a:fld>
            <a:endParaRPr lang="en-US"/>
          </a:p>
        </p:txBody>
      </p:sp>
    </p:spTree>
    <p:extLst>
      <p:ext uri="{BB962C8B-B14F-4D97-AF65-F5344CB8AC3E}">
        <p14:creationId xmlns:p14="http://schemas.microsoft.com/office/powerpoint/2010/main" val="2855531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5524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Duolingo – app to help you learn Welsh with 5 minutes daily activities</a:t>
            </a:r>
          </a:p>
          <a:p>
            <a:endParaRPr lang="en-US" dirty="0"/>
          </a:p>
          <a:p>
            <a:r>
              <a:rPr lang="en-US" dirty="0"/>
              <a:t>Say Something in Welsh – aim is to get you speaking Welsh</a:t>
            </a:r>
          </a:p>
          <a:p>
            <a:endParaRPr lang="en-US" dirty="0"/>
          </a:p>
          <a:p>
            <a:r>
              <a:rPr lang="en-US" dirty="0" err="1"/>
              <a:t>Ap</a:t>
            </a:r>
            <a:r>
              <a:rPr lang="en-US" dirty="0"/>
              <a:t> </a:t>
            </a:r>
            <a:r>
              <a:rPr lang="en-US" dirty="0" err="1"/>
              <a:t>Geiriaduron</a:t>
            </a:r>
            <a:r>
              <a:rPr lang="en-US" dirty="0"/>
              <a:t> – Welsh dictionary to help you with translations</a:t>
            </a:r>
          </a:p>
        </p:txBody>
      </p:sp>
      <p:sp>
        <p:nvSpPr>
          <p:cNvPr id="4" name="Slide Number Placeholder 3"/>
          <p:cNvSpPr>
            <a:spLocks noGrp="1"/>
          </p:cNvSpPr>
          <p:nvPr>
            <p:ph type="sldNum" sz="quarter" idx="5"/>
          </p:nvPr>
        </p:nvSpPr>
        <p:spPr/>
        <p:txBody>
          <a:bodyPr/>
          <a:lstStyle/>
          <a:p>
            <a:fld id="{7F2D3D2A-5AB6-B146-ADD0-F24AA7B5D14E}" type="slidenum">
              <a:rPr lang="en-US" smtClean="0"/>
              <a:t>27</a:t>
            </a:fld>
            <a:endParaRPr lang="en-US"/>
          </a:p>
        </p:txBody>
      </p:sp>
    </p:spTree>
    <p:extLst>
      <p:ext uri="{BB962C8B-B14F-4D97-AF65-F5344CB8AC3E}">
        <p14:creationId xmlns:p14="http://schemas.microsoft.com/office/powerpoint/2010/main" val="314749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2439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32</a:t>
            </a:fld>
            <a:endParaRPr lang="en-US"/>
          </a:p>
        </p:txBody>
      </p:sp>
    </p:spTree>
    <p:extLst>
      <p:ext uri="{BB962C8B-B14F-4D97-AF65-F5344CB8AC3E}">
        <p14:creationId xmlns:p14="http://schemas.microsoft.com/office/powerpoint/2010/main" val="157101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33</a:t>
            </a:fld>
            <a:endParaRPr lang="en-US"/>
          </a:p>
        </p:txBody>
      </p:sp>
    </p:spTree>
    <p:extLst>
      <p:ext uri="{BB962C8B-B14F-4D97-AF65-F5344CB8AC3E}">
        <p14:creationId xmlns:p14="http://schemas.microsoft.com/office/powerpoint/2010/main" val="1855182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5E24C4-56FA-BE4C-91B5-DDF185ED00C9}" type="slidenum">
              <a:rPr lang="en-US" smtClean="0"/>
              <a:t>36</a:t>
            </a:fld>
            <a:endParaRPr lang="en-US"/>
          </a:p>
        </p:txBody>
      </p:sp>
    </p:spTree>
    <p:extLst>
      <p:ext uri="{BB962C8B-B14F-4D97-AF65-F5344CB8AC3E}">
        <p14:creationId xmlns:p14="http://schemas.microsoft.com/office/powerpoint/2010/main" val="33375740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27A534A-3FC9-3244-87CE-F1634651C42B}" type="slidenum">
              <a:rPr lang="en-US" smtClean="0"/>
              <a:pPr/>
              <a:t>38</a:t>
            </a:fld>
            <a:endParaRPr lang="en-US"/>
          </a:p>
        </p:txBody>
      </p:sp>
    </p:spTree>
    <p:extLst>
      <p:ext uri="{BB962C8B-B14F-4D97-AF65-F5344CB8AC3E}">
        <p14:creationId xmlns:p14="http://schemas.microsoft.com/office/powerpoint/2010/main" val="1836760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BF0E-6C28-D24E-81C3-8C15024741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A0187E95-BB32-3541-B7B5-3C7EC9CDF8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D5092838-6443-9A43-8DFC-AF1F097CD124}"/>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5" name="Footer Placeholder 4">
            <a:extLst>
              <a:ext uri="{FF2B5EF4-FFF2-40B4-BE49-F238E27FC236}">
                <a16:creationId xmlns:a16="http://schemas.microsoft.com/office/drawing/2014/main" id="{C4C51C5C-46BD-1E47-A776-0686521E06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469434-825C-3142-B4B2-E40B768957D0}"/>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642961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2B66E-C2D6-2B44-85AF-E595ACF29130}"/>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291F08E-4038-A140-996A-6AB48EE38C0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2DE8120-3F74-FF48-959B-D3BB12CB8F44}"/>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5" name="Footer Placeholder 4">
            <a:extLst>
              <a:ext uri="{FF2B5EF4-FFF2-40B4-BE49-F238E27FC236}">
                <a16:creationId xmlns:a16="http://schemas.microsoft.com/office/drawing/2014/main" id="{960EBD36-B5C7-D44A-B7A0-0F0E37CE09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EAB521-89C0-424A-B013-9A1BF9E83306}"/>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929757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BFF7-A400-714F-9A81-D15D05CF16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F2702ABB-EDCD-BB4C-8A83-7C886E4659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C18B26-4A48-974A-9F69-80DE2EB42BE5}"/>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5" name="Footer Placeholder 4">
            <a:extLst>
              <a:ext uri="{FF2B5EF4-FFF2-40B4-BE49-F238E27FC236}">
                <a16:creationId xmlns:a16="http://schemas.microsoft.com/office/drawing/2014/main" id="{F698380C-0F80-E044-BF28-2DC0F55B1B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1B7F07-4215-464D-8CE8-FED160AC73E9}"/>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384435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F24E3-268F-1C4F-86C1-1C3A9ED9B8C5}"/>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EBA41330-6B84-BF45-97FE-66555067717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D4F2F79B-9CBD-E544-9077-EC123DB877D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2A72989B-A053-2642-AEE0-C395128A2952}"/>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6" name="Footer Placeholder 5">
            <a:extLst>
              <a:ext uri="{FF2B5EF4-FFF2-40B4-BE49-F238E27FC236}">
                <a16:creationId xmlns:a16="http://schemas.microsoft.com/office/drawing/2014/main" id="{B137E003-79BB-214F-B63B-9508D586C7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9B32F8-02F2-834D-9210-3CB53464D566}"/>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79906970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415A9-B414-624A-B85D-4BB01B836E57}"/>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67E8D2FC-7022-6543-A855-1C5242B566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06EA41C-4565-DA4B-AC92-05318C7C050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AA34BB63-98BA-0247-AEC9-81A505BB85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C228913-4292-F947-A482-561351531E1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2C34597C-5443-5A45-8FD2-0A6BF2B391E0}"/>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8" name="Footer Placeholder 7">
            <a:extLst>
              <a:ext uri="{FF2B5EF4-FFF2-40B4-BE49-F238E27FC236}">
                <a16:creationId xmlns:a16="http://schemas.microsoft.com/office/drawing/2014/main" id="{C4FE4115-FCF9-D04C-B89D-1AE03767EC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88B9B0D-AC5E-BD40-AEB0-39FA66764298}"/>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53027982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3B18A-299D-3448-9510-D54BE54D3433}"/>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809465FB-A656-B94C-94EB-BE09AACDE068}"/>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4" name="Footer Placeholder 3">
            <a:extLst>
              <a:ext uri="{FF2B5EF4-FFF2-40B4-BE49-F238E27FC236}">
                <a16:creationId xmlns:a16="http://schemas.microsoft.com/office/drawing/2014/main" id="{3B2E0F63-F7C4-854C-ADCF-F458989CC00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BC8F10E-D0C2-D745-BD4B-602ADDFEBED3}"/>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936770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E1F80C-B89F-2241-AD24-FA532F73DAEB}"/>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3" name="Footer Placeholder 2">
            <a:extLst>
              <a:ext uri="{FF2B5EF4-FFF2-40B4-BE49-F238E27FC236}">
                <a16:creationId xmlns:a16="http://schemas.microsoft.com/office/drawing/2014/main" id="{0B699A8D-57AF-F647-82EC-42937CADB2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328F6B-4284-4844-A188-81FD2CA430C1}"/>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203047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2EC3F-A59D-8246-89A3-B4796C18E9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207CB41B-E537-3E48-95CC-D98F6A05E2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62FDA128-4C83-C74A-BE2A-94526C53FF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AF45DF0-3042-8349-B635-A7A331633235}"/>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6" name="Footer Placeholder 5">
            <a:extLst>
              <a:ext uri="{FF2B5EF4-FFF2-40B4-BE49-F238E27FC236}">
                <a16:creationId xmlns:a16="http://schemas.microsoft.com/office/drawing/2014/main" id="{C4DB1964-ABA3-B541-9E16-1A30696B89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DBB551-2B6A-9745-BED0-B01BF473FCC7}"/>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99725782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8A743-3FDF-CD44-846B-96858BA85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978C623B-EE92-C645-8FCE-459807B9C8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B9C49E3C-239F-0E45-8429-1E1FD4627C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4BE8BCC-A40C-0A4C-90E6-4266CBAE0BD1}"/>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6" name="Footer Placeholder 5">
            <a:extLst>
              <a:ext uri="{FF2B5EF4-FFF2-40B4-BE49-F238E27FC236}">
                <a16:creationId xmlns:a16="http://schemas.microsoft.com/office/drawing/2014/main" id="{77838BDC-83D4-BD42-85E2-E6323610D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DD7C5A-3E17-784F-8521-C60C89EBBC38}"/>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414598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6E3D-8ECE-4B46-862C-D7C585784B25}"/>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F0411064-0E50-6649-8F73-077FE2531DF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784D740-6BA2-3B43-B0C3-302E5B0E2DFE}"/>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5" name="Footer Placeholder 4">
            <a:extLst>
              <a:ext uri="{FF2B5EF4-FFF2-40B4-BE49-F238E27FC236}">
                <a16:creationId xmlns:a16="http://schemas.microsoft.com/office/drawing/2014/main" id="{BA2AED23-38D9-2C4E-BCFE-47D707C10E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D4B3D-BDD9-8E4F-BBD8-BA9913CCC0F5}"/>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549239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577B6F-D7BC-7141-8499-53CDA8BFBE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18743D7D-22B8-DF4C-89AE-BE6127D2FCE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862F6889-8829-A544-B43D-690FBC37E426}"/>
              </a:ext>
            </a:extLst>
          </p:cNvPr>
          <p:cNvSpPr>
            <a:spLocks noGrp="1"/>
          </p:cNvSpPr>
          <p:nvPr>
            <p:ph type="dt" sz="half" idx="10"/>
          </p:nvPr>
        </p:nvSpPr>
        <p:spPr/>
        <p:txBody>
          <a:bodyPr/>
          <a:lstStyle/>
          <a:p>
            <a:fld id="{4E0F9B07-D5A8-9E44-920F-378EE5279D96}" type="datetimeFigureOut">
              <a:rPr lang="en-US" smtClean="0"/>
              <a:t>11/13/2022</a:t>
            </a:fld>
            <a:endParaRPr lang="en-US"/>
          </a:p>
        </p:txBody>
      </p:sp>
      <p:sp>
        <p:nvSpPr>
          <p:cNvPr id="5" name="Footer Placeholder 4">
            <a:extLst>
              <a:ext uri="{FF2B5EF4-FFF2-40B4-BE49-F238E27FC236}">
                <a16:creationId xmlns:a16="http://schemas.microsoft.com/office/drawing/2014/main" id="{370EAE69-2D99-F540-A271-D32BFF65B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79F8DB-6886-9949-9A8A-D490B7D734C2}"/>
              </a:ext>
            </a:extLst>
          </p:cNvPr>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3502604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611676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with Box">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E448B5F0-6B30-754A-8A34-9B9DDFF3DC5B}"/>
              </a:ext>
            </a:extLst>
          </p:cNvPr>
          <p:cNvSpPr/>
          <p:nvPr userDrawn="1"/>
        </p:nvSpPr>
        <p:spPr bwMode="auto">
          <a:xfrm>
            <a:off x="609601" y="438150"/>
            <a:ext cx="10960100" cy="5957888"/>
          </a:xfrm>
          <a:prstGeom prst="roundRect">
            <a:avLst>
              <a:gd name="adj" fmla="val 2649"/>
            </a:avLst>
          </a:prstGeom>
          <a:solidFill>
            <a:schemeClr val="bg1">
              <a:alpha val="89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a:t> </a:t>
            </a:r>
          </a:p>
        </p:txBody>
      </p:sp>
    </p:spTree>
    <p:extLst>
      <p:ext uri="{BB962C8B-B14F-4D97-AF65-F5344CB8AC3E}">
        <p14:creationId xmlns:p14="http://schemas.microsoft.com/office/powerpoint/2010/main" val="292148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2E62AB-CE18-3E45-88CA-5BBE71BD42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93E77685-73BF-CB4A-8C69-B33CB5AD82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EA6D76C-04EA-4946-9D30-5E3EC15B89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0F9B07-D5A8-9E44-920F-378EE5279D96}" type="datetimeFigureOut">
              <a:rPr lang="en-US" smtClean="0"/>
              <a:t>11/13/2022</a:t>
            </a:fld>
            <a:endParaRPr lang="en-US"/>
          </a:p>
        </p:txBody>
      </p:sp>
      <p:sp>
        <p:nvSpPr>
          <p:cNvPr id="5" name="Footer Placeholder 4">
            <a:extLst>
              <a:ext uri="{FF2B5EF4-FFF2-40B4-BE49-F238E27FC236}">
                <a16:creationId xmlns:a16="http://schemas.microsoft.com/office/drawing/2014/main" id="{22E86620-75B7-0741-833D-FC96BEC942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D4B93D-A596-5E46-928A-AAA4FCA3C9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94390C-B2A5-6442-9CAC-D07C3B320737}" type="slidenum">
              <a:rPr lang="en-US" smtClean="0"/>
              <a:t>‹#›</a:t>
            </a:fld>
            <a:endParaRPr lang="en-US"/>
          </a:p>
        </p:txBody>
      </p:sp>
    </p:spTree>
    <p:extLst>
      <p:ext uri="{BB962C8B-B14F-4D97-AF65-F5344CB8AC3E}">
        <p14:creationId xmlns:p14="http://schemas.microsoft.com/office/powerpoint/2010/main" val="4120482071"/>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mailto:j.james@pcydds.ac.uk"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tif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3.png"/><Relationship Id="rId5" Type="http://schemas.openxmlformats.org/officeDocument/2006/relationships/image" Target="../media/image21.tiff"/><Relationship Id="rId4" Type="http://schemas.openxmlformats.org/officeDocument/2006/relationships/image" Target="../media/image20.tiff"/></Relationships>
</file>

<file path=ppt/slides/_rels/slide28.xml.rels><?xml version="1.0" encoding="UTF-8" standalone="yes"?>
<Relationships xmlns="http://schemas.openxmlformats.org/package/2006/relationships"><Relationship Id="rId8" Type="http://schemas.openxmlformats.org/officeDocument/2006/relationships/image" Target="../media/image24.tiff"/><Relationship Id="rId3" Type="http://schemas.openxmlformats.org/officeDocument/2006/relationships/hyperlink" Target="https://siop.peniarth.cymru/index.php?route=product/product&amp;product_id=73" TargetMode="External"/><Relationship Id="rId7" Type="http://schemas.openxmlformats.org/officeDocument/2006/relationships/hyperlink" Target="https://siop.peniarth.cymru/index.php?route=product/product&amp;product_id=14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3.tiff"/><Relationship Id="rId5" Type="http://schemas.openxmlformats.org/officeDocument/2006/relationships/hyperlink" Target="https://siop.peniarth.cymru/index.php?route=common/home" TargetMode="External"/><Relationship Id="rId10" Type="http://schemas.openxmlformats.org/officeDocument/2006/relationships/image" Target="../media/image3.png"/><Relationship Id="rId4" Type="http://schemas.openxmlformats.org/officeDocument/2006/relationships/image" Target="../media/image22.tiff"/><Relationship Id="rId9" Type="http://schemas.openxmlformats.org/officeDocument/2006/relationships/image" Target="../media/image25.tiff"/></Relationships>
</file>

<file path=ppt/slides/_rels/slide29.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tiff"/><Relationship Id="rId1" Type="http://schemas.openxmlformats.org/officeDocument/2006/relationships/slideLayout" Target="../slideLayouts/slideLayout12.xml"/><Relationship Id="rId6" Type="http://schemas.openxmlformats.org/officeDocument/2006/relationships/image" Target="../media/image3.png"/><Relationship Id="rId5" Type="http://schemas.openxmlformats.org/officeDocument/2006/relationships/image" Target="../media/image29.tiff"/><Relationship Id="rId4" Type="http://schemas.openxmlformats.org/officeDocument/2006/relationships/image" Target="../media/image28.tiff"/></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0.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31.tiff"/></Relationships>
</file>

<file path=ppt/slides/_rels/slide3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hwb.gov.wales/api/storage/afca43eb-5c50-4846-9c2d-0d56fbffba09/curriculum-for-wales-guidance-120320.pdf"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2.tif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s://youtu.be/h-zu72YpXKY" TargetMode="External"/><Relationship Id="rId7" Type="http://schemas.openxmlformats.org/officeDocument/2006/relationships/image" Target="../media/image3.png"/><Relationship Id="rId2" Type="http://schemas.openxmlformats.org/officeDocument/2006/relationships/hyperlink" Target="https://youtu.be/mzQyWnG3VW0" TargetMode="External"/><Relationship Id="rId1" Type="http://schemas.openxmlformats.org/officeDocument/2006/relationships/slideLayout" Target="../slideLayouts/slideLayout2.xml"/><Relationship Id="rId6" Type="http://schemas.openxmlformats.org/officeDocument/2006/relationships/image" Target="../media/image35.tiff"/><Relationship Id="rId5" Type="http://schemas.openxmlformats.org/officeDocument/2006/relationships/hyperlink" Target="https://youtu.be/_xlgp8PfRqw" TargetMode="External"/><Relationship Id="rId4" Type="http://schemas.openxmlformats.org/officeDocument/2006/relationships/hyperlink" Target="https://youtu.be/J0f5wT9dCpY"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8.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4343400" y="121240"/>
            <a:ext cx="3505200"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Llwybr</a:t>
            </a:r>
            <a:r>
              <a:rPr lang="en-GB" sz="2400" b="1" dirty="0">
                <a:solidFill>
                  <a:srgbClr val="002060"/>
                </a:solidFill>
                <a:latin typeface="+mn-lt"/>
              </a:rPr>
              <a:t> y </a:t>
            </a:r>
            <a:r>
              <a:rPr lang="en-GB" sz="2400" b="1" dirty="0" err="1">
                <a:solidFill>
                  <a:srgbClr val="002060"/>
                </a:solidFill>
                <a:latin typeface="+mn-lt"/>
              </a:rPr>
              <a:t>Gymraeg</a:t>
            </a:r>
            <a:endParaRPr lang="en-GB" sz="2400" b="1" dirty="0">
              <a:solidFill>
                <a:srgbClr val="002060"/>
              </a:solidFill>
              <a:latin typeface="+mn-lt"/>
            </a:endParaRPr>
          </a:p>
          <a:p>
            <a:pPr algn="ctr"/>
            <a:r>
              <a:rPr lang="en-GB" sz="2400" b="1" dirty="0">
                <a:solidFill>
                  <a:srgbClr val="002060"/>
                </a:solidFill>
                <a:latin typeface="+mn-lt"/>
              </a:rPr>
              <a:t>Welsh Pathway</a:t>
            </a:r>
          </a:p>
          <a:p>
            <a:pPr algn="ctr"/>
            <a:r>
              <a:rPr lang="en-GB" sz="2400" b="1" dirty="0">
                <a:solidFill>
                  <a:srgbClr val="002060"/>
                </a:solidFill>
                <a:latin typeface="+mn-lt"/>
              </a:rPr>
              <a:t>BA1B 2022-23</a:t>
            </a:r>
            <a:endParaRPr lang="en-GB" sz="2400" b="1" dirty="0">
              <a:solidFill>
                <a:srgbClr val="002060"/>
              </a:solidFill>
              <a:latin typeface="+mn-lt"/>
              <a:cs typeface="Calibri"/>
            </a:endParaRP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01206"/>
            <a:ext cx="2062554" cy="817418"/>
          </a:xfrm>
          <a:prstGeom prst="rect">
            <a:avLst/>
          </a:prstGeom>
        </p:spPr>
      </p:pic>
      <p:sp>
        <p:nvSpPr>
          <p:cNvPr id="6" name="Title 1">
            <a:extLst>
              <a:ext uri="{FF2B5EF4-FFF2-40B4-BE49-F238E27FC236}">
                <a16:creationId xmlns:a16="http://schemas.microsoft.com/office/drawing/2014/main" id="{7E24E6B9-8EF9-B84F-93F8-49DBA6A0ABF4}"/>
              </a:ext>
            </a:extLst>
          </p:cNvPr>
          <p:cNvSpPr txBox="1">
            <a:spLocks/>
          </p:cNvSpPr>
          <p:nvPr/>
        </p:nvSpPr>
        <p:spPr>
          <a:xfrm>
            <a:off x="4343400" y="5534425"/>
            <a:ext cx="3782292" cy="506158"/>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err="1">
                <a:solidFill>
                  <a:srgbClr val="002060"/>
                </a:solidFill>
                <a:latin typeface="+mn-lt"/>
              </a:rPr>
              <a:t>Darlith</a:t>
            </a:r>
            <a:r>
              <a:rPr lang="en-GB" sz="2400" b="1" dirty="0">
                <a:solidFill>
                  <a:srgbClr val="002060"/>
                </a:solidFill>
                <a:latin typeface="+mn-lt"/>
              </a:rPr>
              <a:t> 2: 17.11.2022</a:t>
            </a:r>
          </a:p>
        </p:txBody>
      </p:sp>
      <p:sp>
        <p:nvSpPr>
          <p:cNvPr id="2" name="TextBox 1">
            <a:extLst>
              <a:ext uri="{FF2B5EF4-FFF2-40B4-BE49-F238E27FC236}">
                <a16:creationId xmlns:a16="http://schemas.microsoft.com/office/drawing/2014/main" id="{B6B78D5E-8804-2643-80BC-5063F5DBCF22}"/>
              </a:ext>
            </a:extLst>
          </p:cNvPr>
          <p:cNvSpPr txBox="1"/>
          <p:nvPr/>
        </p:nvSpPr>
        <p:spPr>
          <a:xfrm>
            <a:off x="8772041" y="6040583"/>
            <a:ext cx="3121644" cy="646331"/>
          </a:xfrm>
          <a:prstGeom prst="rect">
            <a:avLst/>
          </a:prstGeom>
          <a:solidFill>
            <a:schemeClr val="bg1"/>
          </a:solidFill>
          <a:ln>
            <a:solidFill>
              <a:srgbClr val="002060"/>
            </a:solidFill>
          </a:ln>
        </p:spPr>
        <p:txBody>
          <a:bodyPr wrap="square" lIns="91440" tIns="45720" rIns="91440" bIns="45720" rtlCol="0" anchor="t">
            <a:spAutoFit/>
          </a:bodyPr>
          <a:lstStyle/>
          <a:p>
            <a:pPr algn="ctr"/>
            <a:r>
              <a:rPr lang="en-US" b="1" dirty="0">
                <a:solidFill>
                  <a:srgbClr val="002060"/>
                </a:solidFill>
                <a:cs typeface="Calibri"/>
                <a:hlinkClick r:id="rId5"/>
              </a:rPr>
              <a:t>j.james@pcydds.ac.uk</a:t>
            </a:r>
            <a:endParaRPr lang="en-US" b="1" dirty="0">
              <a:solidFill>
                <a:srgbClr val="002060"/>
              </a:solidFill>
              <a:cs typeface="Calibri"/>
            </a:endParaRPr>
          </a:p>
          <a:p>
            <a:pPr algn="ctr"/>
            <a:r>
              <a:rPr lang="en-US" b="1" dirty="0">
                <a:solidFill>
                  <a:srgbClr val="002060"/>
                </a:solidFill>
                <a:cs typeface="Calibri"/>
              </a:rPr>
              <a:t>j.james@uwtsd.ac.uk</a:t>
            </a:r>
          </a:p>
        </p:txBody>
      </p:sp>
    </p:spTree>
    <p:extLst>
      <p:ext uri="{BB962C8B-B14F-4D97-AF65-F5344CB8AC3E}">
        <p14:creationId xmlns:p14="http://schemas.microsoft.com/office/powerpoint/2010/main" val="3941878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536E36-6D9E-904D-B7B7-807A48CD57DA}"/>
              </a:ext>
            </a:extLst>
          </p:cNvPr>
          <p:cNvSpPr txBox="1"/>
          <p:nvPr/>
        </p:nvSpPr>
        <p:spPr>
          <a:xfrm>
            <a:off x="249530" y="1559354"/>
            <a:ext cx="5643270" cy="4185761"/>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b="1" u="sng" dirty="0" err="1"/>
              <a:t>Rhan</a:t>
            </a:r>
            <a:r>
              <a:rPr lang="en-US" sz="2800" b="1" u="sng" dirty="0"/>
              <a:t> 1</a:t>
            </a:r>
            <a:r>
              <a:rPr lang="en-US" sz="2800" dirty="0"/>
              <a:t>:  </a:t>
            </a:r>
            <a:r>
              <a:rPr lang="en-US" sz="2800" dirty="0" err="1"/>
              <a:t>Pwy</a:t>
            </a:r>
            <a:r>
              <a:rPr lang="en-US" sz="2800" dirty="0"/>
              <a:t> </a:t>
            </a:r>
            <a:r>
              <a:rPr lang="en-US" sz="2800" dirty="0" err="1"/>
              <a:t>ydy</a:t>
            </a:r>
            <a:r>
              <a:rPr lang="en-US" sz="2800" dirty="0"/>
              <a:t> </a:t>
            </a:r>
            <a:r>
              <a:rPr lang="en-US" sz="2800" dirty="0" err="1"/>
              <a:t>pwy</a:t>
            </a:r>
            <a:r>
              <a:rPr lang="en-US" sz="2800" dirty="0"/>
              <a:t>?</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b="1" u="sng" dirty="0" err="1"/>
              <a:t>Rhan</a:t>
            </a:r>
            <a:r>
              <a:rPr lang="en-US" sz="2800" b="1" u="sng" dirty="0"/>
              <a:t> 2</a:t>
            </a:r>
            <a:r>
              <a:rPr lang="en-US" sz="2800" dirty="0"/>
              <a:t>:  </a:t>
            </a:r>
            <a:r>
              <a:rPr lang="en-US" sz="2800" dirty="0" err="1"/>
              <a:t>Fframwaith</a:t>
            </a:r>
            <a:r>
              <a:rPr lang="en-US" sz="2800" dirty="0"/>
              <a:t> </a:t>
            </a:r>
            <a:r>
              <a:rPr lang="en-US" sz="2800" dirty="0" err="1"/>
              <a:t>Cymwyseddau</a:t>
            </a:r>
            <a:r>
              <a:rPr lang="en-US" sz="2800" dirty="0"/>
              <a:t> </a:t>
            </a:r>
            <a:r>
              <a:rPr lang="en-US" sz="2800" dirty="0" err="1"/>
              <a:t>Iaith</a:t>
            </a:r>
            <a:endParaRPr lang="en-US" sz="2800" dirty="0"/>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b="1" u="sng" dirty="0" err="1"/>
              <a:t>Rhan</a:t>
            </a:r>
            <a:r>
              <a:rPr lang="en-US" sz="2800" b="1" u="sng" dirty="0"/>
              <a:t> 3:</a:t>
            </a:r>
            <a:r>
              <a:rPr lang="en-US" sz="2800" dirty="0"/>
              <a:t>  </a:t>
            </a:r>
            <a:r>
              <a:rPr lang="en-US" sz="2800" dirty="0" err="1"/>
              <a:t>Cwricwlwm</a:t>
            </a:r>
            <a:r>
              <a:rPr lang="en-US" sz="2800" dirty="0"/>
              <a:t> </a:t>
            </a:r>
            <a:r>
              <a:rPr lang="en-US" sz="2800" dirty="0" err="1"/>
              <a:t>i</a:t>
            </a:r>
            <a:r>
              <a:rPr lang="en-US" sz="2800" dirty="0"/>
              <a:t> </a:t>
            </a:r>
            <a:r>
              <a:rPr lang="en-US" sz="2800" dirty="0" err="1"/>
              <a:t>Gymru</a:t>
            </a:r>
            <a:endParaRPr lang="en-US" sz="2800" dirty="0"/>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b="1" u="sng" dirty="0" err="1"/>
              <a:t>Rhan</a:t>
            </a:r>
            <a:r>
              <a:rPr lang="en-US" sz="2800" b="1" u="sng" dirty="0"/>
              <a:t> 4</a:t>
            </a:r>
            <a:r>
              <a:rPr lang="en-US" sz="2800" dirty="0"/>
              <a:t>:  </a:t>
            </a:r>
            <a:r>
              <a:rPr lang="en-US" sz="2800" dirty="0" err="1"/>
              <a:t>Yr</a:t>
            </a:r>
            <a:r>
              <a:rPr lang="en-US" sz="2800" dirty="0"/>
              <a:t> </a:t>
            </a:r>
            <a:r>
              <a:rPr lang="en-US" sz="2800" dirty="0" err="1"/>
              <a:t>Wyddor</a:t>
            </a:r>
            <a:r>
              <a:rPr lang="en-US" sz="2800" dirty="0"/>
              <a:t> </a:t>
            </a:r>
            <a:r>
              <a:rPr lang="en-US" sz="2800" dirty="0" err="1"/>
              <a:t>Gymraeg</a:t>
            </a:r>
            <a:r>
              <a:rPr lang="en-US" sz="2800" dirty="0"/>
              <a:t> ac </a:t>
            </a:r>
            <a:r>
              <a:rPr lang="en-US" sz="2800" dirty="0" err="1"/>
              <a:t>ynganu</a:t>
            </a:r>
            <a:endParaRPr lang="en-US" sz="1600" dirty="0"/>
          </a:p>
          <a:p>
            <a:endParaRPr lang="en-US" sz="1400" dirty="0">
              <a:solidFill>
                <a:srgbClr val="FF0000"/>
              </a:solidFill>
            </a:endParaRPr>
          </a:p>
        </p:txBody>
      </p:sp>
      <p:sp>
        <p:nvSpPr>
          <p:cNvPr id="9" name="TextBox 8">
            <a:extLst>
              <a:ext uri="{FF2B5EF4-FFF2-40B4-BE49-F238E27FC236}">
                <a16:creationId xmlns:a16="http://schemas.microsoft.com/office/drawing/2014/main" id="{40471A80-8171-764D-B214-0C23ACF49493}"/>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Heddiw</a:t>
            </a:r>
            <a:r>
              <a:rPr lang="en-US" sz="3600" dirty="0">
                <a:solidFill>
                  <a:schemeClr val="bg1"/>
                </a:solidFill>
              </a:rPr>
              <a:t>, </a:t>
            </a:r>
            <a:r>
              <a:rPr lang="en-US" sz="3600" dirty="0" err="1">
                <a:solidFill>
                  <a:schemeClr val="bg1"/>
                </a:solidFill>
              </a:rPr>
              <a:t>byddwn</a:t>
            </a:r>
            <a:r>
              <a:rPr lang="en-US" sz="3600" dirty="0">
                <a:solidFill>
                  <a:schemeClr val="bg1"/>
                </a:solidFill>
              </a:rPr>
              <a:t> </a:t>
            </a:r>
            <a:r>
              <a:rPr lang="en-US" sz="3600" dirty="0" err="1">
                <a:solidFill>
                  <a:schemeClr val="bg1"/>
                </a:solidFill>
              </a:rPr>
              <a:t>ni’n</a:t>
            </a:r>
            <a:r>
              <a:rPr lang="en-US" sz="3600" dirty="0">
                <a:solidFill>
                  <a:schemeClr val="bg1"/>
                </a:solidFill>
              </a:rPr>
              <a:t> …</a:t>
            </a:r>
          </a:p>
          <a:p>
            <a:pPr algn="ctr"/>
            <a:r>
              <a:rPr lang="en-US" sz="3600" i="1" dirty="0">
                <a:solidFill>
                  <a:schemeClr val="bg1"/>
                </a:solidFill>
              </a:rPr>
              <a:t>Today, we will be…</a:t>
            </a:r>
          </a:p>
        </p:txBody>
      </p:sp>
      <p:sp>
        <p:nvSpPr>
          <p:cNvPr id="7" name="TextBox 6">
            <a:extLst>
              <a:ext uri="{FF2B5EF4-FFF2-40B4-BE49-F238E27FC236}">
                <a16:creationId xmlns:a16="http://schemas.microsoft.com/office/drawing/2014/main" id="{504FD0E4-63CE-8C4A-9090-91A5CF5BF734}"/>
              </a:ext>
            </a:extLst>
          </p:cNvPr>
          <p:cNvSpPr txBox="1"/>
          <p:nvPr/>
        </p:nvSpPr>
        <p:spPr>
          <a:xfrm>
            <a:off x="6244873" y="1559354"/>
            <a:ext cx="5643270" cy="4154984"/>
          </a:xfrm>
          <a:prstGeom prst="rect">
            <a:avLst/>
          </a:prstGeom>
          <a:solidFill>
            <a:schemeClr val="bg1"/>
          </a:solidFill>
          <a:ln w="76200">
            <a:solidFill>
              <a:schemeClr val="accent1"/>
            </a:solidFill>
          </a:ln>
        </p:spPr>
        <p:txBody>
          <a:bodyPr wrap="square" rtlCol="0">
            <a:spAutoFit/>
          </a:bodyPr>
          <a:lstStyle/>
          <a:p>
            <a:pPr marL="285750" indent="-285750">
              <a:buFont typeface="Arial" panose="020B0604020202020204" pitchFamily="34" charset="0"/>
              <a:buChar char="•"/>
            </a:pPr>
            <a:r>
              <a:rPr lang="en-US" sz="2800" b="1" i="1" u="sng" dirty="0"/>
              <a:t>Part 1</a:t>
            </a:r>
            <a:r>
              <a:rPr lang="en-US" sz="2800" i="1" dirty="0"/>
              <a:t>:   Who’s who?</a:t>
            </a:r>
          </a:p>
          <a:p>
            <a:pPr marL="285750" indent="-285750">
              <a:buFont typeface="Arial" panose="020B0604020202020204" pitchFamily="34" charset="0"/>
              <a:buChar char="•"/>
            </a:pPr>
            <a:endParaRPr lang="en-US" sz="2800" i="1" dirty="0"/>
          </a:p>
          <a:p>
            <a:pPr marL="285750" indent="-285750">
              <a:buFont typeface="Arial" panose="020B0604020202020204" pitchFamily="34" charset="0"/>
              <a:buChar char="•"/>
            </a:pPr>
            <a:r>
              <a:rPr lang="en-US" sz="2800" b="1" i="1" u="sng" dirty="0"/>
              <a:t>Part 2:</a:t>
            </a:r>
            <a:r>
              <a:rPr lang="en-US" sz="2800" i="1" dirty="0"/>
              <a:t>  Welsh Language Competency Framework</a:t>
            </a:r>
          </a:p>
          <a:p>
            <a:pPr marL="285750" indent="-285750">
              <a:buFont typeface="Arial" panose="020B0604020202020204" pitchFamily="34" charset="0"/>
              <a:buChar char="•"/>
            </a:pPr>
            <a:endParaRPr lang="en-US" sz="2800" i="1" dirty="0"/>
          </a:p>
          <a:p>
            <a:pPr marL="285750" indent="-285750">
              <a:buFont typeface="Arial" panose="020B0604020202020204" pitchFamily="34" charset="0"/>
              <a:buChar char="•"/>
            </a:pPr>
            <a:r>
              <a:rPr lang="en-US" sz="2800" b="1" i="1" u="sng" dirty="0"/>
              <a:t>Part 3</a:t>
            </a:r>
            <a:r>
              <a:rPr lang="en-US" sz="2800" i="1" dirty="0"/>
              <a:t>:  Curriculum for Wales</a:t>
            </a:r>
          </a:p>
          <a:p>
            <a:pPr marL="285750" indent="-285750">
              <a:buFont typeface="Arial" panose="020B0604020202020204" pitchFamily="34" charset="0"/>
              <a:buChar char="•"/>
            </a:pPr>
            <a:endParaRPr lang="en-US" sz="2800" i="1" dirty="0"/>
          </a:p>
          <a:p>
            <a:pPr marL="285750" indent="-285750">
              <a:buFont typeface="Arial" panose="020B0604020202020204" pitchFamily="34" charset="0"/>
              <a:buChar char="•"/>
            </a:pPr>
            <a:r>
              <a:rPr lang="en-US" sz="2800" b="1" i="1" u="sng" dirty="0"/>
              <a:t>Part 4:</a:t>
            </a:r>
            <a:r>
              <a:rPr lang="en-US" sz="2800" i="1" dirty="0"/>
              <a:t>  The Welsh Alphabet and pronunciation</a:t>
            </a:r>
          </a:p>
          <a:p>
            <a:endParaRPr lang="en-US" sz="1200" i="1" dirty="0"/>
          </a:p>
        </p:txBody>
      </p:sp>
      <p:pic>
        <p:nvPicPr>
          <p:cNvPr id="2" name="Picture 2" descr="Icon&#10;&#10;Description automatically generated">
            <a:extLst>
              <a:ext uri="{FF2B5EF4-FFF2-40B4-BE49-F238E27FC236}">
                <a16:creationId xmlns:a16="http://schemas.microsoft.com/office/drawing/2014/main" id="{3B1F90B3-6294-9E9F-E396-D50428FC6054}"/>
              </a:ext>
            </a:extLst>
          </p:cNvPr>
          <p:cNvPicPr>
            <a:picLocks noChangeAspect="1"/>
          </p:cNvPicPr>
          <p:nvPr/>
        </p:nvPicPr>
        <p:blipFill>
          <a:blip r:embed="rId2"/>
          <a:stretch>
            <a:fillRect/>
          </a:stretch>
        </p:blipFill>
        <p:spPr>
          <a:xfrm>
            <a:off x="164123" y="5953100"/>
            <a:ext cx="11980984" cy="766447"/>
          </a:xfrm>
          <a:prstGeom prst="rect">
            <a:avLst/>
          </a:prstGeom>
        </p:spPr>
      </p:pic>
    </p:spTree>
    <p:extLst>
      <p:ext uri="{BB962C8B-B14F-4D97-AF65-F5344CB8AC3E}">
        <p14:creationId xmlns:p14="http://schemas.microsoft.com/office/powerpoint/2010/main" val="39548368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649A06-2CFC-3547-9C53-1636F8421D53}"/>
              </a:ext>
            </a:extLst>
          </p:cNvPr>
          <p:cNvSpPr txBox="1"/>
          <p:nvPr/>
        </p:nvSpPr>
        <p:spPr>
          <a:xfrm>
            <a:off x="851393" y="1690048"/>
            <a:ext cx="3986380" cy="4401205"/>
          </a:xfrm>
          <a:prstGeom prst="rect">
            <a:avLst/>
          </a:prstGeom>
          <a:solidFill>
            <a:schemeClr val="bg1"/>
          </a:solidFill>
          <a:ln w="76200">
            <a:solidFill>
              <a:schemeClr val="accent1"/>
            </a:solidFill>
          </a:ln>
        </p:spPr>
        <p:txBody>
          <a:bodyPr wrap="square" lIns="91440" tIns="45720" rIns="91440" bIns="45720" rtlCol="0" anchor="t">
            <a:spAutoFit/>
          </a:bodyPr>
          <a:lstStyle/>
          <a:p>
            <a:pPr marL="285750" indent="-285750">
              <a:buFont typeface="Arial" panose="020B0604020202020204" pitchFamily="34" charset="0"/>
              <a:buChar char="•"/>
            </a:pPr>
            <a:r>
              <a:rPr lang="en-US" sz="2800" dirty="0" err="1"/>
              <a:t>Byddwch</a:t>
            </a:r>
            <a:r>
              <a:rPr lang="en-US" sz="2800" dirty="0"/>
              <a:t> </a:t>
            </a:r>
            <a:r>
              <a:rPr lang="en-US" sz="2800" dirty="0" err="1"/>
              <a:t>chi’n</a:t>
            </a:r>
            <a:r>
              <a:rPr lang="en-US" sz="2800" dirty="0"/>
              <a:t> </a:t>
            </a:r>
            <a:r>
              <a:rPr lang="en-US" sz="2800" dirty="0" err="1"/>
              <a:t>derbyn</a:t>
            </a:r>
            <a:r>
              <a:rPr lang="en-US" sz="2800" dirty="0"/>
              <a:t> 12 </a:t>
            </a:r>
            <a:r>
              <a:rPr lang="en-US" sz="2800" dirty="0" err="1"/>
              <a:t>sesiwn</a:t>
            </a:r>
            <a:r>
              <a:rPr lang="en-US" sz="2800" dirty="0"/>
              <a:t> o </a:t>
            </a:r>
            <a:r>
              <a:rPr lang="en-US" sz="2800" dirty="0" err="1"/>
              <a:t>Gymraeg</a:t>
            </a:r>
            <a:r>
              <a:rPr lang="en-US" sz="2800" dirty="0"/>
              <a:t> –</a:t>
            </a:r>
            <a:r>
              <a:rPr lang="en-US" sz="2800" dirty="0" err="1"/>
              <a:t>dyddiadau</a:t>
            </a:r>
            <a:r>
              <a:rPr lang="en-US" sz="2800" dirty="0"/>
              <a:t> </a:t>
            </a:r>
            <a:r>
              <a:rPr lang="en-US" sz="2800" dirty="0" err="1"/>
              <a:t>yma</a:t>
            </a:r>
            <a:r>
              <a:rPr lang="en-US" sz="2800" dirty="0"/>
              <a:t> </a:t>
            </a:r>
            <a:r>
              <a:rPr lang="en-US" sz="2800" dirty="0" err="1"/>
              <a:t>i</a:t>
            </a:r>
            <a:r>
              <a:rPr lang="en-US" sz="2800" dirty="0"/>
              <a:t> chi.</a:t>
            </a:r>
          </a:p>
          <a:p>
            <a:endParaRPr lang="en-US" sz="2800" dirty="0"/>
          </a:p>
          <a:p>
            <a:pPr marL="285750" indent="-285750">
              <a:buFont typeface="Arial" panose="020B0604020202020204" pitchFamily="34" charset="0"/>
              <a:buChar char="•"/>
            </a:pPr>
            <a:r>
              <a:rPr lang="en-US" sz="2800" dirty="0" err="1"/>
              <a:t>Bydd</a:t>
            </a:r>
            <a:r>
              <a:rPr lang="en-US" sz="2800" dirty="0"/>
              <a:t> </a:t>
            </a:r>
            <a:r>
              <a:rPr lang="en-US" sz="2800" dirty="0" err="1"/>
              <a:t>pob</a:t>
            </a:r>
            <a:r>
              <a:rPr lang="en-US" sz="2800" dirty="0"/>
              <a:t> </a:t>
            </a:r>
            <a:r>
              <a:rPr lang="en-US" sz="2800" dirty="0" err="1"/>
              <a:t>sesiwn</a:t>
            </a:r>
            <a:r>
              <a:rPr lang="en-US" sz="2800" dirty="0"/>
              <a:t> </a:t>
            </a:r>
            <a:r>
              <a:rPr lang="en-US" sz="2800" dirty="0" err="1"/>
              <a:t>yn</a:t>
            </a:r>
            <a:r>
              <a:rPr lang="en-US" sz="2800" dirty="0"/>
              <a:t> 2 </a:t>
            </a:r>
            <a:r>
              <a:rPr lang="en-US" sz="2800" dirty="0" err="1"/>
              <a:t>awr</a:t>
            </a:r>
            <a:r>
              <a:rPr lang="en-US" sz="2800" dirty="0"/>
              <a:t> o hyd.</a:t>
            </a:r>
          </a:p>
          <a:p>
            <a:endParaRPr lang="en-US" sz="2800" dirty="0"/>
          </a:p>
          <a:p>
            <a:pPr marL="285750" indent="-285750">
              <a:buFont typeface="Arial" panose="020B0604020202020204" pitchFamily="34" charset="0"/>
              <a:buChar char="•"/>
            </a:pPr>
            <a:r>
              <a:rPr lang="en-US" sz="2800" dirty="0" err="1"/>
              <a:t>Bydd</a:t>
            </a:r>
            <a:r>
              <a:rPr lang="en-US" sz="2800" dirty="0"/>
              <a:t> y </a:t>
            </a:r>
            <a:r>
              <a:rPr lang="en-US" sz="2800" dirty="0" err="1"/>
              <a:t>sesiynau</a:t>
            </a:r>
            <a:r>
              <a:rPr lang="en-US" sz="2800" dirty="0"/>
              <a:t> </a:t>
            </a:r>
            <a:r>
              <a:rPr lang="en-US" sz="2800" dirty="0" err="1"/>
              <a:t>yn</a:t>
            </a:r>
            <a:r>
              <a:rPr lang="en-US" sz="2800" dirty="0"/>
              <a:t> </a:t>
            </a:r>
            <a:r>
              <a:rPr lang="en-US" sz="2800" dirty="0" err="1"/>
              <a:t>cael</a:t>
            </a:r>
            <a:r>
              <a:rPr lang="en-US" sz="2800" dirty="0"/>
              <a:t> </a:t>
            </a:r>
            <a:r>
              <a:rPr lang="en-US" sz="2800" dirty="0" err="1"/>
              <a:t>eu</a:t>
            </a:r>
            <a:r>
              <a:rPr lang="en-US" sz="2800" dirty="0"/>
              <a:t> </a:t>
            </a:r>
            <a:r>
              <a:rPr lang="en-US" sz="2800" dirty="0" err="1"/>
              <a:t>haddysgu</a:t>
            </a:r>
            <a:r>
              <a:rPr lang="en-US" sz="2800" dirty="0"/>
              <a:t> </a:t>
            </a:r>
            <a:r>
              <a:rPr lang="en-US" sz="2800" dirty="0" err="1"/>
              <a:t>ar</a:t>
            </a:r>
            <a:r>
              <a:rPr lang="en-US" sz="2800" dirty="0"/>
              <a:t> </a:t>
            </a:r>
            <a:r>
              <a:rPr lang="en-US" sz="2800" dirty="0" err="1"/>
              <a:t>gampws</a:t>
            </a:r>
            <a:r>
              <a:rPr lang="en-US" sz="2800" dirty="0"/>
              <a:t>.</a:t>
            </a:r>
          </a:p>
        </p:txBody>
      </p:sp>
      <p:sp>
        <p:nvSpPr>
          <p:cNvPr id="6" name="TextBox 5">
            <a:extLst>
              <a:ext uri="{FF2B5EF4-FFF2-40B4-BE49-F238E27FC236}">
                <a16:creationId xmlns:a16="http://schemas.microsoft.com/office/drawing/2014/main" id="{B0D0440D-F922-1547-A9C1-59AC5397F8BD}"/>
              </a:ext>
            </a:extLst>
          </p:cNvPr>
          <p:cNvSpPr txBox="1"/>
          <p:nvPr/>
        </p:nvSpPr>
        <p:spPr>
          <a:xfrm>
            <a:off x="5399246" y="1690048"/>
            <a:ext cx="4015687" cy="3970318"/>
          </a:xfrm>
          <a:prstGeom prst="rect">
            <a:avLst/>
          </a:prstGeom>
          <a:solidFill>
            <a:schemeClr val="bg1"/>
          </a:solidFill>
          <a:ln w="76200">
            <a:solidFill>
              <a:schemeClr val="accent1"/>
            </a:solidFill>
          </a:ln>
        </p:spPr>
        <p:txBody>
          <a:bodyPr wrap="square" lIns="91440" tIns="45720" rIns="91440" bIns="45720" rtlCol="0" anchor="t">
            <a:spAutoFit/>
          </a:bodyPr>
          <a:lstStyle/>
          <a:p>
            <a:pPr marL="285750" indent="-285750">
              <a:buFont typeface="Arial" panose="020B0604020202020204" pitchFamily="34" charset="0"/>
              <a:buChar char="•"/>
            </a:pPr>
            <a:r>
              <a:rPr lang="en-US" sz="2800" dirty="0"/>
              <a:t>You will receive 12 Welsh sessions- dates included.</a:t>
            </a:r>
          </a:p>
          <a:p>
            <a:endParaRPr lang="en-US" sz="2800" dirty="0"/>
          </a:p>
          <a:p>
            <a:pPr marL="285750" indent="-285750">
              <a:buFont typeface="Arial" panose="020B0604020202020204" pitchFamily="34" charset="0"/>
              <a:buChar char="•"/>
            </a:pPr>
            <a:r>
              <a:rPr lang="en-US" sz="2800" dirty="0"/>
              <a:t>Every session will be 2 hours.</a:t>
            </a:r>
          </a:p>
          <a:p>
            <a:endParaRPr lang="en-US" sz="2800" dirty="0"/>
          </a:p>
          <a:p>
            <a:pPr marL="285750" indent="-285750">
              <a:buFont typeface="Arial" panose="020B0604020202020204" pitchFamily="34" charset="0"/>
              <a:buChar char="•"/>
            </a:pPr>
            <a:r>
              <a:rPr lang="en-US" sz="2800" dirty="0"/>
              <a:t>These sessions will be taught on campus.</a:t>
            </a:r>
          </a:p>
        </p:txBody>
      </p:sp>
      <p:sp>
        <p:nvSpPr>
          <p:cNvPr id="3" name="TextBox 2">
            <a:extLst>
              <a:ext uri="{FF2B5EF4-FFF2-40B4-BE49-F238E27FC236}">
                <a16:creationId xmlns:a16="http://schemas.microsoft.com/office/drawing/2014/main" id="{70424A1B-23D3-E247-86E5-64BBB7936498}"/>
              </a:ext>
            </a:extLst>
          </p:cNvPr>
          <p:cNvSpPr txBox="1"/>
          <p:nvPr/>
        </p:nvSpPr>
        <p:spPr>
          <a:xfrm>
            <a:off x="9848114" y="146347"/>
            <a:ext cx="1860515" cy="1077218"/>
          </a:xfrm>
          <a:prstGeom prst="rect">
            <a:avLst/>
          </a:prstGeom>
          <a:solidFill>
            <a:schemeClr val="bg1"/>
          </a:solidFill>
          <a:ln w="76200">
            <a:solidFill>
              <a:schemeClr val="tx1"/>
            </a:solidFill>
          </a:ln>
        </p:spPr>
        <p:txBody>
          <a:bodyPr wrap="square" rtlCol="0">
            <a:spAutoFit/>
          </a:bodyPr>
          <a:lstStyle/>
          <a:p>
            <a:pPr algn="ctr"/>
            <a:r>
              <a:rPr lang="en-US" sz="1600" b="1" dirty="0">
                <a:solidFill>
                  <a:srgbClr val="00B050"/>
                </a:solidFill>
              </a:rPr>
              <a:t>2.11.2021</a:t>
            </a:r>
          </a:p>
          <a:p>
            <a:pPr algn="ctr"/>
            <a:endParaRPr lang="en-US" sz="1600" b="1" dirty="0">
              <a:solidFill>
                <a:srgbClr val="00B050"/>
              </a:solidFill>
            </a:endParaRPr>
          </a:p>
          <a:p>
            <a:pPr algn="ctr"/>
            <a:endParaRPr lang="en-US" sz="1600" b="1" dirty="0">
              <a:solidFill>
                <a:srgbClr val="00B050"/>
              </a:solidFill>
            </a:endParaRPr>
          </a:p>
          <a:p>
            <a:pPr algn="ctr"/>
            <a:endParaRPr lang="en-US" sz="1600" b="1" dirty="0"/>
          </a:p>
        </p:txBody>
      </p:sp>
      <p:sp>
        <p:nvSpPr>
          <p:cNvPr id="10" name="TextBox 9">
            <a:extLst>
              <a:ext uri="{FF2B5EF4-FFF2-40B4-BE49-F238E27FC236}">
                <a16:creationId xmlns:a16="http://schemas.microsoft.com/office/drawing/2014/main" id="{4FCE50E2-4221-904C-B4FC-AD55029FF9C6}"/>
              </a:ext>
            </a:extLst>
          </p:cNvPr>
          <p:cNvSpPr txBox="1"/>
          <p:nvPr/>
        </p:nvSpPr>
        <p:spPr>
          <a:xfrm>
            <a:off x="2807480" y="146347"/>
            <a:ext cx="6259028" cy="1200329"/>
          </a:xfrm>
          <a:prstGeom prst="rect">
            <a:avLst/>
          </a:prstGeom>
          <a:solidFill>
            <a:schemeClr val="tx2"/>
          </a:solidFill>
          <a:ln w="76200">
            <a:solidFill>
              <a:schemeClr val="accent1"/>
            </a:solidFill>
          </a:ln>
        </p:spPr>
        <p:txBody>
          <a:bodyPr wrap="square" rtlCol="0">
            <a:spAutoFit/>
          </a:bodyPr>
          <a:lstStyle/>
          <a:p>
            <a:pPr algn="ctr"/>
            <a:r>
              <a:rPr lang="en-US" sz="3600" dirty="0" err="1">
                <a:solidFill>
                  <a:schemeClr val="bg1"/>
                </a:solidFill>
              </a:rPr>
              <a:t>Pryd</a:t>
            </a:r>
            <a:r>
              <a:rPr lang="en-US" sz="3600" dirty="0">
                <a:solidFill>
                  <a:schemeClr val="bg1"/>
                </a:solidFill>
              </a:rPr>
              <a:t>?  </a:t>
            </a:r>
            <a:r>
              <a:rPr lang="en-US" sz="3600" dirty="0" err="1">
                <a:solidFill>
                  <a:schemeClr val="bg1"/>
                </a:solidFill>
              </a:rPr>
              <a:t>Sut</a:t>
            </a:r>
            <a:r>
              <a:rPr lang="en-US" sz="3600" dirty="0">
                <a:solidFill>
                  <a:schemeClr val="bg1"/>
                </a:solidFill>
              </a:rPr>
              <a:t>?</a:t>
            </a:r>
          </a:p>
          <a:p>
            <a:pPr algn="ctr"/>
            <a:r>
              <a:rPr lang="en-US" sz="3600" i="1" dirty="0">
                <a:solidFill>
                  <a:schemeClr val="bg1"/>
                </a:solidFill>
              </a:rPr>
              <a:t>When? How?</a:t>
            </a:r>
          </a:p>
        </p:txBody>
      </p:sp>
      <p:pic>
        <p:nvPicPr>
          <p:cNvPr id="2" name="Picture 3" descr="Icon&#10;&#10;Description automatically generated">
            <a:extLst>
              <a:ext uri="{FF2B5EF4-FFF2-40B4-BE49-F238E27FC236}">
                <a16:creationId xmlns:a16="http://schemas.microsoft.com/office/drawing/2014/main" id="{7423DE29-B474-0BA6-6F94-FB76935A2232}"/>
              </a:ext>
            </a:extLst>
          </p:cNvPr>
          <p:cNvPicPr>
            <a:picLocks noChangeAspect="1"/>
          </p:cNvPicPr>
          <p:nvPr/>
        </p:nvPicPr>
        <p:blipFill>
          <a:blip r:embed="rId3"/>
          <a:stretch>
            <a:fillRect/>
          </a:stretch>
        </p:blipFill>
        <p:spPr>
          <a:xfrm>
            <a:off x="480646" y="6140668"/>
            <a:ext cx="11711353" cy="649217"/>
          </a:xfrm>
          <a:prstGeom prst="rect">
            <a:avLst/>
          </a:prstGeom>
        </p:spPr>
      </p:pic>
    </p:spTree>
    <p:extLst>
      <p:ext uri="{BB962C8B-B14F-4D97-AF65-F5344CB8AC3E}">
        <p14:creationId xmlns:p14="http://schemas.microsoft.com/office/powerpoint/2010/main" val="136856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69891" y="2070486"/>
            <a:ext cx="5514109" cy="3416320"/>
          </a:xfrm>
          <a:solidFill>
            <a:schemeClr val="bg1"/>
          </a:solidFill>
          <a:ln w="76200">
            <a:solidFill>
              <a:schemeClr val="accent2">
                <a:lumMod val="50000"/>
              </a:schemeClr>
            </a:solidFill>
          </a:ln>
        </p:spPr>
        <p:txBody>
          <a:bodyPr>
            <a:normAutofit fontScale="77500" lnSpcReduction="20000"/>
          </a:bodyPr>
          <a:lstStyle/>
          <a:p>
            <a:pPr marL="0" indent="0">
              <a:buNone/>
            </a:pPr>
            <a:r>
              <a:rPr lang="en-GB" dirty="0"/>
              <a:t>Given that a key aspect of effective language learning is the willingness to experiment and take risks in trying out new structures, sounds and patterns, learning and experience in this Area can empower learners to be creative and to persevere when facing challenges. 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204740" y="2070486"/>
            <a:ext cx="5514109" cy="3416320"/>
          </a:xfrm>
          <a:prstGeom prst="rect">
            <a:avLst/>
          </a:prstGeom>
          <a:solidFill>
            <a:schemeClr val="bg1"/>
          </a:solidFill>
          <a:ln w="76200">
            <a:solidFill>
              <a:schemeClr val="accent2">
                <a:lumMod val="50000"/>
              </a:schemeClr>
            </a:solidFill>
          </a:ln>
        </p:spPr>
        <p:txBody>
          <a:bodyPr wrap="square" rtlCol="0">
            <a:spAutoFit/>
          </a:bodyPr>
          <a:lstStyle/>
          <a:p>
            <a:r>
              <a:rPr lang="en-GB" dirty="0"/>
              <a:t>O gofio </a:t>
            </a:r>
            <a:r>
              <a:rPr lang="en-GB" dirty="0" err="1"/>
              <a:t>mai</a:t>
            </a:r>
            <a:r>
              <a:rPr lang="en-GB" dirty="0"/>
              <a:t> un </a:t>
            </a:r>
            <a:r>
              <a:rPr lang="en-GB" dirty="0" err="1"/>
              <a:t>agwedd</a:t>
            </a:r>
            <a:r>
              <a:rPr lang="en-GB" dirty="0"/>
              <a:t> </a:t>
            </a:r>
            <a:r>
              <a:rPr lang="en-GB" dirty="0" err="1"/>
              <a:t>allweddol</a:t>
            </a:r>
            <a:r>
              <a:rPr lang="en-GB" dirty="0"/>
              <a:t> </a:t>
            </a:r>
            <a:r>
              <a:rPr lang="en-GB" dirty="0" err="1"/>
              <a:t>ar</a:t>
            </a:r>
            <a:r>
              <a:rPr lang="en-GB" dirty="0"/>
              <a:t> </a:t>
            </a:r>
            <a:r>
              <a:rPr lang="en-GB" dirty="0" err="1"/>
              <a:t>ddysgu</a:t>
            </a:r>
            <a:r>
              <a:rPr lang="en-GB" dirty="0"/>
              <a:t> </a:t>
            </a:r>
            <a:r>
              <a:rPr lang="en-GB" dirty="0" err="1"/>
              <a:t>iaith</a:t>
            </a:r>
            <a:r>
              <a:rPr lang="en-GB" dirty="0"/>
              <a:t> </a:t>
            </a:r>
            <a:r>
              <a:rPr lang="en-GB" dirty="0" err="1"/>
              <a:t>yn</a:t>
            </a:r>
            <a:r>
              <a:rPr lang="en-GB" dirty="0"/>
              <a:t> </a:t>
            </a:r>
            <a:r>
              <a:rPr lang="en-GB" dirty="0" err="1"/>
              <a:t>effeithiol</a:t>
            </a:r>
            <a:r>
              <a:rPr lang="en-GB" dirty="0"/>
              <a:t> </a:t>
            </a:r>
            <a:r>
              <a:rPr lang="en-GB" dirty="0" err="1"/>
              <a:t>yw’r</a:t>
            </a:r>
            <a:r>
              <a:rPr lang="en-GB" dirty="0"/>
              <a:t> </a:t>
            </a:r>
            <a:r>
              <a:rPr lang="en-GB" dirty="0" err="1"/>
              <a:t>parodrwydd</a:t>
            </a:r>
            <a:r>
              <a:rPr lang="en-GB" dirty="0"/>
              <a:t> </a:t>
            </a:r>
            <a:r>
              <a:rPr lang="en-GB" dirty="0" err="1"/>
              <a:t>i</a:t>
            </a:r>
            <a:r>
              <a:rPr lang="en-GB" dirty="0"/>
              <a:t> </a:t>
            </a:r>
            <a:r>
              <a:rPr lang="en-GB" dirty="0" err="1"/>
              <a:t>arbrofi</a:t>
            </a:r>
            <a:r>
              <a:rPr lang="en-GB" dirty="0"/>
              <a:t> ac </a:t>
            </a:r>
            <a:r>
              <a:rPr lang="en-GB" dirty="0" err="1"/>
              <a:t>i</a:t>
            </a:r>
            <a:r>
              <a:rPr lang="en-GB" dirty="0"/>
              <a:t> </a:t>
            </a:r>
            <a:r>
              <a:rPr lang="en-GB" dirty="0" err="1"/>
              <a:t>fentro</a:t>
            </a:r>
            <a:r>
              <a:rPr lang="en-GB" dirty="0"/>
              <a:t> </a:t>
            </a:r>
            <a:r>
              <a:rPr lang="en-GB" dirty="0" err="1"/>
              <a:t>wrth</a:t>
            </a:r>
            <a:r>
              <a:rPr lang="en-GB" dirty="0"/>
              <a:t> </a:t>
            </a:r>
            <a:r>
              <a:rPr lang="en-GB" dirty="0" err="1"/>
              <a:t>roi</a:t>
            </a:r>
            <a:r>
              <a:rPr lang="en-GB" dirty="0"/>
              <a:t> </a:t>
            </a:r>
            <a:r>
              <a:rPr lang="en-GB" dirty="0" err="1"/>
              <a:t>cynnig</a:t>
            </a:r>
            <a:r>
              <a:rPr lang="en-GB" dirty="0"/>
              <a:t> </a:t>
            </a:r>
            <a:r>
              <a:rPr lang="en-GB" dirty="0" err="1"/>
              <a:t>ar</a:t>
            </a:r>
            <a:r>
              <a:rPr lang="en-GB" dirty="0"/>
              <a:t> </a:t>
            </a:r>
            <a:r>
              <a:rPr lang="en-GB" dirty="0" err="1"/>
              <a:t>strwythurau</a:t>
            </a:r>
            <a:r>
              <a:rPr lang="en-GB" dirty="0"/>
              <a:t>, </a:t>
            </a:r>
            <a:r>
              <a:rPr lang="en-GB" dirty="0" err="1"/>
              <a:t>seiniau</a:t>
            </a:r>
            <a:r>
              <a:rPr lang="en-GB" dirty="0"/>
              <a:t> a </a:t>
            </a:r>
            <a:r>
              <a:rPr lang="en-GB" dirty="0" err="1"/>
              <a:t>phatrymau</a:t>
            </a:r>
            <a:r>
              <a:rPr lang="en-GB" dirty="0"/>
              <a:t> </a:t>
            </a:r>
            <a:r>
              <a:rPr lang="en-GB" dirty="0" err="1"/>
              <a:t>newydd</a:t>
            </a:r>
            <a:r>
              <a:rPr lang="en-GB" dirty="0"/>
              <a:t>, gall </a:t>
            </a:r>
            <a:r>
              <a:rPr lang="en-GB" dirty="0" err="1"/>
              <a:t>dysgu</a:t>
            </a:r>
            <a:r>
              <a:rPr lang="en-GB" dirty="0"/>
              <a:t> a </a:t>
            </a:r>
            <a:r>
              <a:rPr lang="en-GB" dirty="0" err="1"/>
              <a:t>phrofiad</a:t>
            </a:r>
            <a:r>
              <a:rPr lang="en-GB" dirty="0"/>
              <a:t> </a:t>
            </a:r>
            <a:r>
              <a:rPr lang="en-GB" dirty="0" err="1"/>
              <a:t>yn</a:t>
            </a:r>
            <a:r>
              <a:rPr lang="en-GB" dirty="0"/>
              <a:t> y </a:t>
            </a:r>
            <a:r>
              <a:rPr lang="en-GB" dirty="0" err="1"/>
              <a:t>Maes</a:t>
            </a:r>
            <a:r>
              <a:rPr lang="en-GB" dirty="0"/>
              <a:t> </a:t>
            </a:r>
            <a:r>
              <a:rPr lang="en-GB" dirty="0" err="1"/>
              <a:t>hwn</a:t>
            </a:r>
            <a:r>
              <a:rPr lang="en-GB" dirty="0"/>
              <a:t> </a:t>
            </a:r>
            <a:r>
              <a:rPr lang="en-GB" dirty="0" err="1"/>
              <a:t>rymuso’r</a:t>
            </a:r>
            <a:r>
              <a:rPr lang="en-GB" dirty="0"/>
              <a:t> </a:t>
            </a:r>
            <a:r>
              <a:rPr lang="en-GB" dirty="0" err="1"/>
              <a:t>dysgwyr</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i</a:t>
            </a:r>
            <a:r>
              <a:rPr lang="en-GB" dirty="0"/>
              <a:t> </a:t>
            </a:r>
            <a:r>
              <a:rPr lang="en-GB" dirty="0" err="1"/>
              <a:t>ddal</a:t>
            </a:r>
            <a:r>
              <a:rPr lang="en-GB" dirty="0"/>
              <a:t> </a:t>
            </a:r>
            <a:r>
              <a:rPr lang="en-GB" dirty="0" err="1"/>
              <a:t>ati</a:t>
            </a:r>
            <a:r>
              <a:rPr lang="en-GB" dirty="0"/>
              <a:t> pan </a:t>
            </a:r>
            <a:r>
              <a:rPr lang="en-GB" dirty="0" err="1"/>
              <a:t>fyddan</a:t>
            </a:r>
            <a:r>
              <a:rPr lang="en-GB" dirty="0"/>
              <a:t> </a:t>
            </a:r>
            <a:r>
              <a:rPr lang="en-GB" dirty="0" err="1"/>
              <a:t>nhw’n</a:t>
            </a:r>
            <a:r>
              <a:rPr lang="en-GB" dirty="0"/>
              <a:t> </a:t>
            </a:r>
            <a:r>
              <a:rPr lang="en-GB" dirty="0" err="1"/>
              <a:t>wynebu</a:t>
            </a:r>
            <a:r>
              <a:rPr lang="en-GB" dirty="0"/>
              <a:t> </a:t>
            </a:r>
            <a:r>
              <a:rPr lang="en-GB" dirty="0" err="1"/>
              <a:t>heriau</a:t>
            </a:r>
            <a:r>
              <a:rPr lang="en-GB" dirty="0"/>
              <a:t>. </a:t>
            </a:r>
            <a:r>
              <a:rPr lang="en-GB" dirty="0" err="1"/>
              <a:t>Gyda’i</a:t>
            </a:r>
            <a:r>
              <a:rPr lang="en-GB" dirty="0"/>
              <a:t> </a:t>
            </a:r>
            <a:r>
              <a:rPr lang="en-GB" dirty="0" err="1"/>
              <a:t>gilydd</a:t>
            </a:r>
            <a:r>
              <a:rPr lang="en-GB" dirty="0"/>
              <a:t>, gall y </a:t>
            </a:r>
            <a:r>
              <a:rPr lang="en-GB" dirty="0" err="1"/>
              <a:t>sgiliau</a:t>
            </a:r>
            <a:r>
              <a:rPr lang="en-GB" dirty="0"/>
              <a:t> </a:t>
            </a:r>
            <a:r>
              <a:rPr lang="en-GB" dirty="0" err="1"/>
              <a:t>hyn</a:t>
            </a:r>
            <a:r>
              <a:rPr lang="en-GB" dirty="0"/>
              <a:t> </a:t>
            </a:r>
            <a:r>
              <a:rPr lang="en-GB" dirty="0" err="1"/>
              <a:t>feithrin</a:t>
            </a:r>
            <a:r>
              <a:rPr lang="en-GB" dirty="0"/>
              <a:t> </a:t>
            </a:r>
            <a:r>
              <a:rPr lang="en-GB" dirty="0" err="1"/>
              <a:t>hyder</a:t>
            </a:r>
            <a:r>
              <a:rPr lang="en-GB" dirty="0"/>
              <a:t> </a:t>
            </a:r>
            <a:r>
              <a:rPr lang="en-GB" dirty="0" err="1"/>
              <a:t>dysgwyr</a:t>
            </a:r>
            <a:r>
              <a:rPr lang="en-GB" dirty="0"/>
              <a:t> </a:t>
            </a:r>
            <a:r>
              <a:rPr lang="en-GB" dirty="0" err="1"/>
              <a:t>i</a:t>
            </a:r>
            <a:r>
              <a:rPr lang="en-GB" dirty="0"/>
              <a:t> </a:t>
            </a:r>
            <a:r>
              <a:rPr lang="en-GB" dirty="0" err="1"/>
              <a:t>fanteisio</a:t>
            </a:r>
            <a:r>
              <a:rPr lang="en-GB" dirty="0"/>
              <a:t> </a:t>
            </a:r>
            <a:r>
              <a:rPr lang="en-GB" dirty="0" err="1"/>
              <a:t>ar</a:t>
            </a:r>
            <a:r>
              <a:rPr lang="en-GB" dirty="0"/>
              <a:t> </a:t>
            </a:r>
            <a:r>
              <a:rPr lang="en-GB" dirty="0" err="1"/>
              <a:t>gyfleoedd</a:t>
            </a:r>
            <a:r>
              <a:rPr lang="en-GB" dirty="0"/>
              <a:t> </a:t>
            </a:r>
            <a:r>
              <a:rPr lang="en-GB" dirty="0" err="1"/>
              <a:t>newydd</a:t>
            </a:r>
            <a:r>
              <a:rPr lang="en-GB" dirty="0"/>
              <a:t> ac </a:t>
            </a:r>
            <a:r>
              <a:rPr lang="en-GB" dirty="0" err="1"/>
              <a:t>i</a:t>
            </a:r>
            <a:r>
              <a:rPr lang="en-GB" dirty="0"/>
              <a:t> </a:t>
            </a:r>
            <a:r>
              <a:rPr lang="en-GB" dirty="0" err="1"/>
              <a:t>addasu</a:t>
            </a:r>
            <a:r>
              <a:rPr lang="en-GB" dirty="0"/>
              <a:t> </a:t>
            </a:r>
            <a:r>
              <a:rPr lang="en-GB" dirty="0" err="1"/>
              <a:t>i</a:t>
            </a:r>
            <a:r>
              <a:rPr lang="en-GB" dirty="0"/>
              <a:t> </a:t>
            </a:r>
            <a:r>
              <a:rPr lang="en-GB" dirty="0" err="1"/>
              <a:t>wahanol</a:t>
            </a:r>
            <a:r>
              <a:rPr lang="en-GB" dirty="0"/>
              <a:t> </a:t>
            </a:r>
            <a:r>
              <a:rPr lang="en-GB" dirty="0" err="1"/>
              <a:t>rolau</a:t>
            </a:r>
            <a:r>
              <a:rPr lang="en-GB" dirty="0"/>
              <a:t>, </a:t>
            </a:r>
            <a:r>
              <a:rPr lang="en-GB" dirty="0" err="1"/>
              <a:t>sydd</a:t>
            </a:r>
            <a:r>
              <a:rPr lang="en-GB" dirty="0"/>
              <a:t> </a:t>
            </a:r>
            <a:r>
              <a:rPr lang="en-GB" dirty="0" err="1"/>
              <a:t>yn</a:t>
            </a:r>
            <a:r>
              <a:rPr lang="en-GB" dirty="0"/>
              <a:t> </a:t>
            </a:r>
            <a:r>
              <a:rPr lang="en-GB" dirty="0" err="1"/>
              <a:t>ei</a:t>
            </a:r>
            <a:r>
              <a:rPr lang="en-GB" dirty="0"/>
              <a:t> </a:t>
            </a:r>
            <a:r>
              <a:rPr lang="en-GB" dirty="0" err="1"/>
              <a:t>dro</a:t>
            </a:r>
            <a:r>
              <a:rPr lang="en-GB" dirty="0"/>
              <a:t>, </a:t>
            </a:r>
            <a:r>
              <a:rPr lang="en-GB" dirty="0" err="1"/>
              <a:t>yn</a:t>
            </a:r>
            <a:r>
              <a:rPr lang="en-GB" dirty="0"/>
              <a:t> </a:t>
            </a:r>
            <a:r>
              <a:rPr lang="en-GB" dirty="0" err="1"/>
              <a:t>gallu</a:t>
            </a:r>
            <a:r>
              <a:rPr lang="en-GB" dirty="0"/>
              <a:t> </a:t>
            </a:r>
            <a:r>
              <a:rPr lang="en-GB" dirty="0" err="1"/>
              <a:t>eu</a:t>
            </a:r>
            <a:r>
              <a:rPr lang="en-GB" dirty="0"/>
              <a:t> </a:t>
            </a:r>
            <a:r>
              <a:rPr lang="en-GB" dirty="0" err="1"/>
              <a:t>datblygu’n</a:t>
            </a:r>
            <a:r>
              <a:rPr lang="en-GB" dirty="0"/>
              <a:t> </a:t>
            </a:r>
            <a:r>
              <a:rPr lang="en-GB" b="1" dirty="0" err="1"/>
              <a:t>gyfranwyr</a:t>
            </a:r>
            <a:r>
              <a:rPr lang="en-GB" b="1" dirty="0"/>
              <a:t> </a:t>
            </a:r>
            <a:r>
              <a:rPr lang="en-GB" b="1" dirty="0" err="1"/>
              <a:t>mentrus</a:t>
            </a:r>
            <a:r>
              <a:rPr lang="en-GB" b="1" dirty="0"/>
              <a:t>, </a:t>
            </a:r>
            <a:r>
              <a:rPr lang="en-GB" b="1" dirty="0" err="1"/>
              <a:t>creadigol</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chwarae</a:t>
            </a:r>
            <a:r>
              <a:rPr lang="en-GB" b="1" dirty="0"/>
              <a:t> </a:t>
            </a:r>
            <a:r>
              <a:rPr lang="en-GB" b="1" dirty="0" err="1"/>
              <a:t>eu</a:t>
            </a:r>
            <a:r>
              <a:rPr lang="en-GB" b="1" dirty="0"/>
              <a:t> </a:t>
            </a:r>
            <a:r>
              <a:rPr lang="en-GB" b="1" dirty="0" err="1"/>
              <a:t>rhan</a:t>
            </a:r>
            <a:r>
              <a:rPr lang="en-GB" b="1" dirty="0"/>
              <a:t> </a:t>
            </a:r>
            <a:r>
              <a:rPr lang="en-GB" b="1" dirty="0" err="1"/>
              <a:t>yn</a:t>
            </a:r>
            <a:r>
              <a:rPr lang="en-GB" b="1" dirty="0"/>
              <a:t> </a:t>
            </a:r>
            <a:r>
              <a:rPr lang="en-GB" b="1" dirty="0" err="1"/>
              <a:t>llawn</a:t>
            </a:r>
            <a:r>
              <a:rPr lang="en-GB" b="1" dirty="0"/>
              <a:t> </a:t>
            </a:r>
            <a:r>
              <a:rPr lang="en-GB" b="1" dirty="0" err="1"/>
              <a:t>yn</a:t>
            </a:r>
            <a:r>
              <a:rPr lang="en-GB" b="1" dirty="0"/>
              <a:t> </a:t>
            </a:r>
            <a:r>
              <a:rPr lang="en-GB" b="1" dirty="0" err="1"/>
              <a:t>eu</a:t>
            </a:r>
            <a:r>
              <a:rPr lang="en-GB" b="1" dirty="0"/>
              <a:t> </a:t>
            </a:r>
            <a:r>
              <a:rPr lang="en-GB" b="1" dirty="0" err="1"/>
              <a:t>bywyd</a:t>
            </a:r>
            <a:r>
              <a:rPr lang="en-GB" b="1" dirty="0"/>
              <a:t> </a:t>
            </a:r>
            <a:r>
              <a:rPr lang="en-GB" b="1" dirty="0" err="1"/>
              <a:t>a’u</a:t>
            </a:r>
            <a:r>
              <a:rPr lang="en-GB" b="1" dirty="0"/>
              <a:t> </a:t>
            </a:r>
            <a:r>
              <a:rPr lang="en-GB" b="1" dirty="0" err="1"/>
              <a:t>gwaith</a:t>
            </a:r>
            <a:r>
              <a:rPr lang="en-GB" b="1" dirty="0"/>
              <a:t>.</a:t>
            </a:r>
            <a:endParaRPr lang="en-US" dirty="0"/>
          </a:p>
        </p:txBody>
      </p:sp>
      <p:sp>
        <p:nvSpPr>
          <p:cNvPr id="9" name="TextBox 8">
            <a:extLst>
              <a:ext uri="{FF2B5EF4-FFF2-40B4-BE49-F238E27FC236}">
                <a16:creationId xmlns:a16="http://schemas.microsoft.com/office/drawing/2014/main" id="{0B05DFD6-A901-6C43-8F30-6F46FD9AAA28}"/>
              </a:ext>
            </a:extLst>
          </p:cNvPr>
          <p:cNvSpPr txBox="1"/>
          <p:nvPr/>
        </p:nvSpPr>
        <p:spPr>
          <a:xfrm>
            <a:off x="1032933" y="146347"/>
            <a:ext cx="10651067" cy="1569660"/>
          </a:xfrm>
          <a:prstGeom prst="rect">
            <a:avLst/>
          </a:prstGeom>
          <a:solidFill>
            <a:schemeClr val="tx2"/>
          </a:solidFill>
          <a:ln w="76200">
            <a:solidFill>
              <a:schemeClr val="accent1"/>
            </a:solidFill>
          </a:ln>
        </p:spPr>
        <p:txBody>
          <a:bodyPr wrap="square" lIns="91440" tIns="45720" rIns="91440" bIns="45720" rtlCol="0" anchor="t">
            <a:spAutoFit/>
          </a:bodyPr>
          <a:lstStyle/>
          <a:p>
            <a:pPr algn="ctr"/>
            <a:r>
              <a:rPr lang="en-US" sz="3200" dirty="0">
                <a:solidFill>
                  <a:schemeClr val="bg1"/>
                </a:solidFill>
              </a:rPr>
              <a:t>Maes </a:t>
            </a:r>
            <a:r>
              <a:rPr lang="en-US" sz="3200" dirty="0" err="1">
                <a:solidFill>
                  <a:schemeClr val="bg1"/>
                </a:solidFill>
              </a:rPr>
              <a:t>Dysgu</a:t>
            </a:r>
            <a:r>
              <a:rPr lang="en-US" sz="3200" dirty="0">
                <a:solidFill>
                  <a:schemeClr val="bg1"/>
                </a:solidFill>
              </a:rPr>
              <a:t> a </a:t>
            </a:r>
            <a:r>
              <a:rPr lang="en-US" sz="3200" dirty="0" err="1">
                <a:solidFill>
                  <a:schemeClr val="bg1"/>
                </a:solidFill>
              </a:rPr>
              <a:t>Phrofiad</a:t>
            </a:r>
            <a:r>
              <a:rPr lang="en-US" sz="3200" dirty="0">
                <a:solidFill>
                  <a:schemeClr val="bg1"/>
                </a:solidFill>
              </a:rPr>
              <a:t> </a:t>
            </a:r>
            <a:r>
              <a:rPr lang="en-US" sz="3200" dirty="0" err="1">
                <a:solidFill>
                  <a:schemeClr val="bg1"/>
                </a:solidFill>
              </a:rPr>
              <a:t>Ieithoedd</a:t>
            </a:r>
            <a:r>
              <a:rPr lang="en-US" sz="3200" dirty="0">
                <a:solidFill>
                  <a:schemeClr val="bg1"/>
                </a:solidFill>
              </a:rPr>
              <a:t>, </a:t>
            </a:r>
            <a:r>
              <a:rPr lang="en-US" sz="3200" dirty="0" err="1">
                <a:solidFill>
                  <a:schemeClr val="bg1"/>
                </a:solidFill>
              </a:rPr>
              <a:t>Llythrennedd</a:t>
            </a:r>
            <a:r>
              <a:rPr lang="en-US" sz="3200" dirty="0">
                <a:solidFill>
                  <a:schemeClr val="bg1"/>
                </a:solidFill>
              </a:rPr>
              <a:t> a </a:t>
            </a:r>
            <a:r>
              <a:rPr lang="en-US" sz="3200" dirty="0" err="1">
                <a:solidFill>
                  <a:schemeClr val="bg1"/>
                </a:solidFill>
              </a:rPr>
              <a:t>Chyfathrebu</a:t>
            </a:r>
            <a:endParaRPr lang="en-US" sz="3200" dirty="0">
              <a:solidFill>
                <a:schemeClr val="bg1"/>
              </a:solidFill>
            </a:endParaRPr>
          </a:p>
          <a:p>
            <a:pPr algn="ctr"/>
            <a:r>
              <a:rPr lang="en-US" sz="3200" i="1" dirty="0">
                <a:solidFill>
                  <a:schemeClr val="bg1"/>
                </a:solidFill>
              </a:rPr>
              <a:t>Area of Learning and Experience Languages, Literacy and Communication</a:t>
            </a:r>
          </a:p>
        </p:txBody>
      </p:sp>
      <p:pic>
        <p:nvPicPr>
          <p:cNvPr id="2" name="Picture 2" descr="Icon&#10;&#10;Description automatically generated">
            <a:extLst>
              <a:ext uri="{FF2B5EF4-FFF2-40B4-BE49-F238E27FC236}">
                <a16:creationId xmlns:a16="http://schemas.microsoft.com/office/drawing/2014/main" id="{8630E4F8-662F-CC2D-8FD7-A406D55F8D85}"/>
              </a:ext>
            </a:extLst>
          </p:cNvPr>
          <p:cNvPicPr>
            <a:picLocks noChangeAspect="1"/>
          </p:cNvPicPr>
          <p:nvPr/>
        </p:nvPicPr>
        <p:blipFill>
          <a:blip r:embed="rId2"/>
          <a:stretch>
            <a:fillRect/>
          </a:stretch>
        </p:blipFill>
        <p:spPr>
          <a:xfrm>
            <a:off x="0" y="6046885"/>
            <a:ext cx="12297507" cy="825062"/>
          </a:xfrm>
          <a:prstGeom prst="rect">
            <a:avLst/>
          </a:prstGeom>
        </p:spPr>
      </p:pic>
    </p:spTree>
    <p:extLst>
      <p:ext uri="{BB962C8B-B14F-4D97-AF65-F5344CB8AC3E}">
        <p14:creationId xmlns:p14="http://schemas.microsoft.com/office/powerpoint/2010/main" val="3240041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2387600" y="441736"/>
            <a:ext cx="7890933" cy="1754326"/>
          </a:xfrm>
          <a:prstGeom prst="rect">
            <a:avLst/>
          </a:prstGeom>
          <a:solidFill>
            <a:schemeClr val="tx2"/>
          </a:solidFill>
          <a:ln w="57150">
            <a:solidFill>
              <a:schemeClr val="accent1"/>
            </a:solidFill>
          </a:ln>
        </p:spPr>
        <p:txBody>
          <a:bodyPr wrap="square" rtlCol="0" anchor="t">
            <a:spAutoFit/>
          </a:bodyPr>
          <a:lstStyle/>
          <a:p>
            <a:pPr algn="ctr"/>
            <a:r>
              <a:rPr lang="en-US" sz="3600" b="1" dirty="0" err="1">
                <a:solidFill>
                  <a:schemeClr val="bg1"/>
                </a:solidFill>
              </a:rPr>
              <a:t>Rhan</a:t>
            </a:r>
            <a:r>
              <a:rPr lang="en-US" sz="3600" b="1" dirty="0">
                <a:solidFill>
                  <a:schemeClr val="bg1"/>
                </a:solidFill>
              </a:rPr>
              <a:t> 1:  </a:t>
            </a:r>
            <a:r>
              <a:rPr lang="en-US" sz="3600" b="1" dirty="0" err="1">
                <a:solidFill>
                  <a:schemeClr val="bg1"/>
                </a:solidFill>
              </a:rPr>
              <a:t>Pwy</a:t>
            </a:r>
            <a:r>
              <a:rPr lang="en-US" sz="3600" b="1" dirty="0">
                <a:solidFill>
                  <a:schemeClr val="bg1"/>
                </a:solidFill>
              </a:rPr>
              <a:t> </a:t>
            </a:r>
            <a:r>
              <a:rPr lang="en-US" sz="3600" b="1" dirty="0" err="1">
                <a:solidFill>
                  <a:schemeClr val="bg1"/>
                </a:solidFill>
              </a:rPr>
              <a:t>ydy</a:t>
            </a:r>
            <a:r>
              <a:rPr lang="en-US" sz="3600" b="1" dirty="0">
                <a:solidFill>
                  <a:schemeClr val="bg1"/>
                </a:solidFill>
              </a:rPr>
              <a:t> </a:t>
            </a:r>
            <a:r>
              <a:rPr lang="en-US" sz="3600" b="1" dirty="0" err="1">
                <a:solidFill>
                  <a:schemeClr val="bg1"/>
                </a:solidFill>
              </a:rPr>
              <a:t>pwy</a:t>
            </a:r>
            <a:r>
              <a:rPr lang="en-US" sz="3600" b="1" dirty="0">
                <a:solidFill>
                  <a:schemeClr val="bg1"/>
                </a:solidFill>
              </a:rPr>
              <a:t>?</a:t>
            </a:r>
          </a:p>
          <a:p>
            <a:pPr algn="ctr"/>
            <a:endParaRPr lang="en-US" sz="3600" b="1" dirty="0">
              <a:solidFill>
                <a:schemeClr val="bg1"/>
              </a:solidFill>
            </a:endParaRPr>
          </a:p>
          <a:p>
            <a:pPr algn="ctr"/>
            <a:r>
              <a:rPr lang="en-US" sz="3600" b="1" i="1" dirty="0">
                <a:solidFill>
                  <a:schemeClr val="bg1"/>
                </a:solidFill>
              </a:rPr>
              <a:t>Part 1:  Who’s who?</a:t>
            </a:r>
          </a:p>
        </p:txBody>
      </p:sp>
      <p:pic>
        <p:nvPicPr>
          <p:cNvPr id="2" name="Picture 1">
            <a:extLst>
              <a:ext uri="{FF2B5EF4-FFF2-40B4-BE49-F238E27FC236}">
                <a16:creationId xmlns:a16="http://schemas.microsoft.com/office/drawing/2014/main" id="{2F243718-9F1C-774C-8DB3-79EB127B86F0}"/>
              </a:ext>
            </a:extLst>
          </p:cNvPr>
          <p:cNvPicPr>
            <a:picLocks noChangeAspect="1"/>
          </p:cNvPicPr>
          <p:nvPr/>
        </p:nvPicPr>
        <p:blipFill rotWithShape="1">
          <a:blip r:embed="rId2"/>
          <a:srcRect t="15795" r="2070" b="15795"/>
          <a:stretch/>
        </p:blipFill>
        <p:spPr>
          <a:xfrm>
            <a:off x="4030133" y="2686353"/>
            <a:ext cx="4047065" cy="2827094"/>
          </a:xfrm>
          <a:prstGeom prst="rect">
            <a:avLst/>
          </a:prstGeom>
          <a:ln w="76200">
            <a:solidFill>
              <a:schemeClr val="accent1"/>
            </a:solidFill>
          </a:ln>
        </p:spPr>
      </p:pic>
      <p:pic>
        <p:nvPicPr>
          <p:cNvPr id="4" name="Picture 4" descr="Icon&#10;&#10;Description automatically generated">
            <a:extLst>
              <a:ext uri="{FF2B5EF4-FFF2-40B4-BE49-F238E27FC236}">
                <a16:creationId xmlns:a16="http://schemas.microsoft.com/office/drawing/2014/main" id="{669E855D-66CD-A4A9-4E6A-3BF071BF6C39}"/>
              </a:ext>
            </a:extLst>
          </p:cNvPr>
          <p:cNvPicPr>
            <a:picLocks noChangeAspect="1"/>
          </p:cNvPicPr>
          <p:nvPr/>
        </p:nvPicPr>
        <p:blipFill>
          <a:blip r:embed="rId3"/>
          <a:stretch>
            <a:fillRect/>
          </a:stretch>
        </p:blipFill>
        <p:spPr>
          <a:xfrm>
            <a:off x="0" y="5894485"/>
            <a:ext cx="12191999" cy="965739"/>
          </a:xfrm>
          <a:prstGeom prst="rect">
            <a:avLst/>
          </a:prstGeom>
        </p:spPr>
      </p:pic>
    </p:spTree>
    <p:extLst>
      <p:ext uri="{BB962C8B-B14F-4D97-AF65-F5344CB8AC3E}">
        <p14:creationId xmlns:p14="http://schemas.microsoft.com/office/powerpoint/2010/main" val="215270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umbrella&#10;&#10;Description generated with very high confidence">
            <a:extLst>
              <a:ext uri="{FF2B5EF4-FFF2-40B4-BE49-F238E27FC236}">
                <a16:creationId xmlns:a16="http://schemas.microsoft.com/office/drawing/2014/main" id="{C319207A-8F27-4F8A-AF6A-F5023724F362}"/>
              </a:ext>
            </a:extLst>
          </p:cNvPr>
          <p:cNvPicPr>
            <a:picLocks noChangeAspect="1"/>
          </p:cNvPicPr>
          <p:nvPr/>
        </p:nvPicPr>
        <p:blipFill>
          <a:blip r:embed="rId3"/>
          <a:stretch>
            <a:fillRect/>
          </a:stretch>
        </p:blipFill>
        <p:spPr>
          <a:xfrm>
            <a:off x="2933643" y="1534684"/>
            <a:ext cx="6063097" cy="4282409"/>
          </a:xfrm>
          <a:prstGeom prst="rect">
            <a:avLst/>
          </a:prstGeom>
        </p:spPr>
      </p:pic>
      <p:sp>
        <p:nvSpPr>
          <p:cNvPr id="8" name="Speech Bubble: Rectangle with Corners Rounded 7">
            <a:extLst>
              <a:ext uri="{FF2B5EF4-FFF2-40B4-BE49-F238E27FC236}">
                <a16:creationId xmlns:a16="http://schemas.microsoft.com/office/drawing/2014/main" id="{BE77169E-54F3-4FD9-AEDA-2687EF4AB3D8}"/>
              </a:ext>
            </a:extLst>
          </p:cNvPr>
          <p:cNvSpPr/>
          <p:nvPr/>
        </p:nvSpPr>
        <p:spPr>
          <a:xfrm>
            <a:off x="288169" y="1586162"/>
            <a:ext cx="2412999" cy="1276047"/>
          </a:xfrm>
          <a:prstGeom prst="wedgeRoundRectCallout">
            <a:avLst>
              <a:gd name="adj1" fmla="val 62535"/>
              <a:gd name="adj2" fmla="val 89731"/>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Bore da!</a:t>
            </a:r>
          </a:p>
          <a:p>
            <a:pPr algn="ctr"/>
            <a:endParaRPr lang="en-GB" dirty="0"/>
          </a:p>
          <a:p>
            <a:pPr algn="ctr"/>
            <a:r>
              <a:rPr lang="en-GB" dirty="0">
                <a:latin typeface="Berlin Sans FB"/>
              </a:rPr>
              <a:t>Good morning!</a:t>
            </a:r>
          </a:p>
        </p:txBody>
      </p:sp>
      <p:sp>
        <p:nvSpPr>
          <p:cNvPr id="9" name="Speech Bubble: Rectangle with Corners Rounded 8">
            <a:extLst>
              <a:ext uri="{FF2B5EF4-FFF2-40B4-BE49-F238E27FC236}">
                <a16:creationId xmlns:a16="http://schemas.microsoft.com/office/drawing/2014/main" id="{DED6EC2C-D074-4D95-A851-51E10500ECEF}"/>
              </a:ext>
            </a:extLst>
          </p:cNvPr>
          <p:cNvSpPr/>
          <p:nvPr/>
        </p:nvSpPr>
        <p:spPr>
          <a:xfrm>
            <a:off x="176646" y="4148215"/>
            <a:ext cx="2524522" cy="1583929"/>
          </a:xfrm>
          <a:prstGeom prst="wedgeRoundRectCallout">
            <a:avLst>
              <a:gd name="adj1" fmla="val 77601"/>
              <a:gd name="adj2" fmla="val 18807"/>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Noswaith</a:t>
            </a:r>
            <a:r>
              <a:rPr lang="en-GB" sz="3200" b="1" dirty="0"/>
              <a:t> </a:t>
            </a:r>
            <a:r>
              <a:rPr lang="en-GB" sz="3200" b="1" dirty="0" err="1"/>
              <a:t>dda</a:t>
            </a:r>
            <a:r>
              <a:rPr lang="en-GB" sz="3200" b="1" dirty="0"/>
              <a:t>!</a:t>
            </a:r>
          </a:p>
          <a:p>
            <a:pPr algn="ctr"/>
            <a:endParaRPr lang="en-GB" dirty="0"/>
          </a:p>
          <a:p>
            <a:pPr algn="ctr"/>
            <a:r>
              <a:rPr lang="en-GB" dirty="0">
                <a:latin typeface="Berlin Sans FB"/>
              </a:rPr>
              <a:t>Good evening!</a:t>
            </a:r>
          </a:p>
        </p:txBody>
      </p:sp>
      <p:sp>
        <p:nvSpPr>
          <p:cNvPr id="10" name="Speech Bubble: Rectangle with Corners Rounded 9">
            <a:extLst>
              <a:ext uri="{FF2B5EF4-FFF2-40B4-BE49-F238E27FC236}">
                <a16:creationId xmlns:a16="http://schemas.microsoft.com/office/drawing/2014/main" id="{B20CB297-0B4B-45E9-B67F-52BB5A027531}"/>
              </a:ext>
            </a:extLst>
          </p:cNvPr>
          <p:cNvSpPr/>
          <p:nvPr/>
        </p:nvSpPr>
        <p:spPr>
          <a:xfrm>
            <a:off x="9194194" y="1545875"/>
            <a:ext cx="2602593" cy="1586667"/>
          </a:xfrm>
          <a:prstGeom prst="wedgeRoundRectCallout">
            <a:avLst>
              <a:gd name="adj1" fmla="val -67466"/>
              <a:gd name="adj2" fmla="val 67025"/>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err="1"/>
              <a:t>Prynhawn</a:t>
            </a:r>
            <a:r>
              <a:rPr lang="en-GB" sz="3200" b="1" dirty="0"/>
              <a:t> da!</a:t>
            </a:r>
          </a:p>
          <a:p>
            <a:pPr algn="ctr"/>
            <a:endParaRPr lang="en-GB" dirty="0"/>
          </a:p>
          <a:p>
            <a:pPr algn="ctr"/>
            <a:r>
              <a:rPr lang="en-GB" dirty="0">
                <a:latin typeface="Berlin Sans FB"/>
              </a:rPr>
              <a:t>Good afternoon!</a:t>
            </a:r>
          </a:p>
        </p:txBody>
      </p:sp>
      <p:sp>
        <p:nvSpPr>
          <p:cNvPr id="11" name="Speech Bubble: Rectangle with Corners Rounded 10">
            <a:extLst>
              <a:ext uri="{FF2B5EF4-FFF2-40B4-BE49-F238E27FC236}">
                <a16:creationId xmlns:a16="http://schemas.microsoft.com/office/drawing/2014/main" id="{1BCF92C0-7756-4B27-B6B1-F18A620B06A4}"/>
              </a:ext>
            </a:extLst>
          </p:cNvPr>
          <p:cNvSpPr/>
          <p:nvPr/>
        </p:nvSpPr>
        <p:spPr>
          <a:xfrm>
            <a:off x="9229215" y="4186052"/>
            <a:ext cx="2412999" cy="1547644"/>
          </a:xfrm>
          <a:prstGeom prst="wedgeRoundRectCallout">
            <a:avLst>
              <a:gd name="adj1" fmla="val -83429"/>
              <a:gd name="adj2" fmla="val 31339"/>
              <a:gd name="adj3" fmla="val 16667"/>
            </a:avLst>
          </a:prstGeom>
          <a:solidFill>
            <a:schemeClr val="accent2"/>
          </a:solidFill>
          <a:ln>
            <a:solidFill>
              <a:schemeClr val="tx2"/>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b="1" dirty="0"/>
              <a:t>Nos da!</a:t>
            </a:r>
          </a:p>
          <a:p>
            <a:pPr algn="ctr"/>
            <a:endParaRPr lang="en-GB" dirty="0"/>
          </a:p>
          <a:p>
            <a:pPr algn="ctr"/>
            <a:r>
              <a:rPr lang="en-GB" dirty="0">
                <a:latin typeface="Berlin Sans FB"/>
              </a:rPr>
              <a:t>Good night!</a:t>
            </a:r>
          </a:p>
        </p:txBody>
      </p:sp>
      <p:sp>
        <p:nvSpPr>
          <p:cNvPr id="14" name="TextBox 13">
            <a:extLst>
              <a:ext uri="{FF2B5EF4-FFF2-40B4-BE49-F238E27FC236}">
                <a16:creationId xmlns:a16="http://schemas.microsoft.com/office/drawing/2014/main" id="{B5503311-4E2D-A546-AD90-BEA9BA55ABCC}"/>
              </a:ext>
            </a:extLst>
          </p:cNvPr>
          <p:cNvSpPr txBox="1"/>
          <p:nvPr/>
        </p:nvSpPr>
        <p:spPr>
          <a:xfrm>
            <a:off x="3561134" y="181230"/>
            <a:ext cx="5069731" cy="1184940"/>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Dechrau</a:t>
            </a:r>
            <a:r>
              <a:rPr lang="en-US" sz="3200" b="1" dirty="0">
                <a:solidFill>
                  <a:schemeClr val="bg1"/>
                </a:solidFill>
              </a:rPr>
              <a:t> </a:t>
            </a:r>
            <a:r>
              <a:rPr lang="en-US" sz="3200" b="1" dirty="0" err="1">
                <a:solidFill>
                  <a:schemeClr val="bg1"/>
                </a:solidFill>
              </a:rPr>
              <a:t>arni</a:t>
            </a:r>
            <a:r>
              <a:rPr lang="en-US" sz="3200" b="1" dirty="0">
                <a:solidFill>
                  <a:schemeClr val="bg1"/>
                </a:solidFill>
              </a:rPr>
              <a:t> …</a:t>
            </a:r>
          </a:p>
          <a:p>
            <a:pPr algn="ctr"/>
            <a:endParaRPr lang="en-US" sz="1100" b="1" dirty="0">
              <a:solidFill>
                <a:schemeClr val="bg1"/>
              </a:solidFill>
            </a:endParaRPr>
          </a:p>
          <a:p>
            <a:pPr algn="ctr"/>
            <a:r>
              <a:rPr lang="en-US" sz="2800" b="1" i="1" dirty="0">
                <a:solidFill>
                  <a:schemeClr val="bg1"/>
                </a:solidFill>
              </a:rPr>
              <a:t>Getting started …</a:t>
            </a:r>
          </a:p>
        </p:txBody>
      </p:sp>
      <p:pic>
        <p:nvPicPr>
          <p:cNvPr id="2" name="Picture 2" descr="Icon&#10;&#10;Description automatically generated">
            <a:extLst>
              <a:ext uri="{FF2B5EF4-FFF2-40B4-BE49-F238E27FC236}">
                <a16:creationId xmlns:a16="http://schemas.microsoft.com/office/drawing/2014/main" id="{DE71B1A9-FD24-627D-15EC-FB1619242244}"/>
              </a:ext>
            </a:extLst>
          </p:cNvPr>
          <p:cNvPicPr>
            <a:picLocks noChangeAspect="1"/>
          </p:cNvPicPr>
          <p:nvPr/>
        </p:nvPicPr>
        <p:blipFill>
          <a:blip r:embed="rId4"/>
          <a:stretch>
            <a:fillRect/>
          </a:stretch>
        </p:blipFill>
        <p:spPr>
          <a:xfrm>
            <a:off x="0" y="5953100"/>
            <a:ext cx="12238891" cy="766447"/>
          </a:xfrm>
          <a:prstGeom prst="rect">
            <a:avLst/>
          </a:prstGeom>
        </p:spPr>
      </p:pic>
    </p:spTree>
    <p:extLst>
      <p:ext uri="{BB962C8B-B14F-4D97-AF65-F5344CB8AC3E}">
        <p14:creationId xmlns:p14="http://schemas.microsoft.com/office/powerpoint/2010/main" val="201478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258AB5-74A0-9040-A162-4DC7B5AA4581}"/>
              </a:ext>
            </a:extLst>
          </p:cNvPr>
          <p:cNvSpPr>
            <a:spLocks noGrp="1"/>
          </p:cNvSpPr>
          <p:nvPr>
            <p:ph idx="1"/>
          </p:nvPr>
        </p:nvSpPr>
        <p:spPr>
          <a:xfrm>
            <a:off x="1765661" y="2189018"/>
            <a:ext cx="8915400" cy="3777622"/>
          </a:xfrm>
        </p:spPr>
        <p:txBody>
          <a:bodyPr>
            <a:normAutofit/>
          </a:bodyPr>
          <a:lstStyle/>
          <a:p>
            <a:pPr marL="0" indent="0" algn="ctr">
              <a:buNone/>
            </a:pPr>
            <a:r>
              <a:rPr lang="en-US" sz="5400" b="1" dirty="0"/>
              <a:t>…… </a:t>
            </a:r>
            <a:r>
              <a:rPr lang="en-US" sz="5400" b="1" dirty="0" err="1"/>
              <a:t>y</a:t>
            </a:r>
            <a:r>
              <a:rPr lang="en-US" sz="5400" b="1" u="sng" dirty="0" err="1"/>
              <a:t>dw</a:t>
            </a:r>
            <a:r>
              <a:rPr lang="en-US" sz="5400" b="1" dirty="0"/>
              <a:t> </a:t>
            </a:r>
            <a:r>
              <a:rPr lang="en-US" sz="5400" b="1" dirty="0" err="1"/>
              <a:t>i</a:t>
            </a:r>
            <a:r>
              <a:rPr lang="en-US" sz="5400" b="1" dirty="0"/>
              <a:t>.</a:t>
            </a:r>
          </a:p>
          <a:p>
            <a:pPr algn="ctr"/>
            <a:endParaRPr lang="en-US" sz="5400" b="1" dirty="0"/>
          </a:p>
          <a:p>
            <a:pPr marL="0" indent="0" algn="ctr">
              <a:buNone/>
            </a:pPr>
            <a:r>
              <a:rPr lang="en-US" sz="5400" b="1" dirty="0"/>
              <a:t>….</a:t>
            </a:r>
            <a:r>
              <a:rPr lang="en-US" sz="5400" b="1" u="sng" dirty="0" err="1"/>
              <a:t>dw</a:t>
            </a:r>
            <a:r>
              <a:rPr lang="en-US" sz="5400" b="1" dirty="0"/>
              <a:t> </a:t>
            </a:r>
            <a:r>
              <a:rPr lang="en-US" sz="5400" b="1" dirty="0" err="1"/>
              <a:t>i</a:t>
            </a:r>
            <a:r>
              <a:rPr lang="en-US" sz="5400" b="1" dirty="0"/>
              <a:t>.</a:t>
            </a:r>
          </a:p>
        </p:txBody>
      </p:sp>
      <p:sp>
        <p:nvSpPr>
          <p:cNvPr id="4" name="TextBox 3">
            <a:extLst>
              <a:ext uri="{FF2B5EF4-FFF2-40B4-BE49-F238E27FC236}">
                <a16:creationId xmlns:a16="http://schemas.microsoft.com/office/drawing/2014/main" id="{FBAD15C1-5523-9E4B-B837-BB46527549ED}"/>
              </a:ext>
            </a:extLst>
          </p:cNvPr>
          <p:cNvSpPr txBox="1"/>
          <p:nvPr/>
        </p:nvSpPr>
        <p:spPr>
          <a:xfrm rot="21110102">
            <a:off x="1241839" y="1634908"/>
            <a:ext cx="1579418" cy="769441"/>
          </a:xfrm>
          <a:prstGeom prst="rect">
            <a:avLst/>
          </a:prstGeom>
          <a:solidFill>
            <a:srgbClr val="FFC000"/>
          </a:solidFill>
        </p:spPr>
        <p:txBody>
          <a:bodyPr wrap="square" rtlCol="0">
            <a:spAutoFit/>
          </a:bodyPr>
          <a:lstStyle/>
          <a:p>
            <a:pPr algn="ctr"/>
            <a:r>
              <a:rPr lang="en-US" sz="4400" b="1" dirty="0"/>
              <a:t>Nia</a:t>
            </a:r>
          </a:p>
        </p:txBody>
      </p:sp>
      <p:sp>
        <p:nvSpPr>
          <p:cNvPr id="5" name="TextBox 4">
            <a:extLst>
              <a:ext uri="{FF2B5EF4-FFF2-40B4-BE49-F238E27FC236}">
                <a16:creationId xmlns:a16="http://schemas.microsoft.com/office/drawing/2014/main" id="{0B993006-403B-F143-A7B3-B222B8B50A66}"/>
              </a:ext>
            </a:extLst>
          </p:cNvPr>
          <p:cNvSpPr txBox="1"/>
          <p:nvPr/>
        </p:nvSpPr>
        <p:spPr>
          <a:xfrm rot="21110102">
            <a:off x="2501513" y="2898515"/>
            <a:ext cx="1579418" cy="769441"/>
          </a:xfrm>
          <a:prstGeom prst="rect">
            <a:avLst/>
          </a:prstGeom>
          <a:solidFill>
            <a:srgbClr val="FFC000"/>
          </a:solidFill>
        </p:spPr>
        <p:txBody>
          <a:bodyPr wrap="square" rtlCol="0">
            <a:spAutoFit/>
          </a:bodyPr>
          <a:lstStyle/>
          <a:p>
            <a:pPr algn="ctr"/>
            <a:r>
              <a:rPr lang="en-US" sz="4400" b="1" dirty="0"/>
              <a:t>Lee</a:t>
            </a:r>
          </a:p>
        </p:txBody>
      </p:sp>
      <p:sp>
        <p:nvSpPr>
          <p:cNvPr id="6" name="TextBox 5">
            <a:extLst>
              <a:ext uri="{FF2B5EF4-FFF2-40B4-BE49-F238E27FC236}">
                <a16:creationId xmlns:a16="http://schemas.microsoft.com/office/drawing/2014/main" id="{1F53F5D3-833C-7C4F-8B48-5FBB1C68F21B}"/>
              </a:ext>
            </a:extLst>
          </p:cNvPr>
          <p:cNvSpPr txBox="1"/>
          <p:nvPr/>
        </p:nvSpPr>
        <p:spPr>
          <a:xfrm rot="21110102">
            <a:off x="1498801" y="4330320"/>
            <a:ext cx="1579418" cy="769441"/>
          </a:xfrm>
          <a:prstGeom prst="rect">
            <a:avLst/>
          </a:prstGeom>
          <a:solidFill>
            <a:srgbClr val="FFC000"/>
          </a:solidFill>
        </p:spPr>
        <p:txBody>
          <a:bodyPr wrap="square" rtlCol="0">
            <a:spAutoFit/>
          </a:bodyPr>
          <a:lstStyle/>
          <a:p>
            <a:pPr algn="ctr"/>
            <a:r>
              <a:rPr lang="en-US" sz="4400" b="1" dirty="0"/>
              <a:t>Rhys</a:t>
            </a:r>
          </a:p>
        </p:txBody>
      </p:sp>
      <p:sp>
        <p:nvSpPr>
          <p:cNvPr id="7" name="TextBox 6">
            <a:extLst>
              <a:ext uri="{FF2B5EF4-FFF2-40B4-BE49-F238E27FC236}">
                <a16:creationId xmlns:a16="http://schemas.microsoft.com/office/drawing/2014/main" id="{81E073CF-C6FB-2B4B-9FE6-C518694F9959}"/>
              </a:ext>
            </a:extLst>
          </p:cNvPr>
          <p:cNvSpPr txBox="1"/>
          <p:nvPr/>
        </p:nvSpPr>
        <p:spPr>
          <a:xfrm rot="788071">
            <a:off x="9368504" y="1473113"/>
            <a:ext cx="1579418" cy="769441"/>
          </a:xfrm>
          <a:prstGeom prst="rect">
            <a:avLst/>
          </a:prstGeom>
          <a:solidFill>
            <a:srgbClr val="FFC000"/>
          </a:solidFill>
        </p:spPr>
        <p:txBody>
          <a:bodyPr wrap="square" rtlCol="0">
            <a:spAutoFit/>
          </a:bodyPr>
          <a:lstStyle/>
          <a:p>
            <a:pPr algn="ctr"/>
            <a:r>
              <a:rPr lang="en-US" sz="4400" b="1" dirty="0"/>
              <a:t>Tomi</a:t>
            </a:r>
          </a:p>
        </p:txBody>
      </p:sp>
      <p:sp>
        <p:nvSpPr>
          <p:cNvPr id="8" name="TextBox 7">
            <a:extLst>
              <a:ext uri="{FF2B5EF4-FFF2-40B4-BE49-F238E27FC236}">
                <a16:creationId xmlns:a16="http://schemas.microsoft.com/office/drawing/2014/main" id="{914AF473-2393-EE42-8C8B-67D79DEA2C73}"/>
              </a:ext>
            </a:extLst>
          </p:cNvPr>
          <p:cNvSpPr txBox="1"/>
          <p:nvPr/>
        </p:nvSpPr>
        <p:spPr>
          <a:xfrm rot="788071">
            <a:off x="8327830" y="2837386"/>
            <a:ext cx="1579418" cy="769441"/>
          </a:xfrm>
          <a:prstGeom prst="rect">
            <a:avLst/>
          </a:prstGeom>
          <a:solidFill>
            <a:srgbClr val="FFC000"/>
          </a:solidFill>
        </p:spPr>
        <p:txBody>
          <a:bodyPr wrap="square" rtlCol="0">
            <a:spAutoFit/>
          </a:bodyPr>
          <a:lstStyle/>
          <a:p>
            <a:pPr algn="ctr"/>
            <a:r>
              <a:rPr lang="en-US" sz="4400" b="1" dirty="0" err="1"/>
              <a:t>Nel</a:t>
            </a:r>
            <a:endParaRPr lang="en-US" sz="4400" b="1" dirty="0"/>
          </a:p>
        </p:txBody>
      </p:sp>
      <p:sp>
        <p:nvSpPr>
          <p:cNvPr id="9" name="TextBox 8">
            <a:extLst>
              <a:ext uri="{FF2B5EF4-FFF2-40B4-BE49-F238E27FC236}">
                <a16:creationId xmlns:a16="http://schemas.microsoft.com/office/drawing/2014/main" id="{6EE35451-9D28-224D-B35B-37FC746A3D71}"/>
              </a:ext>
            </a:extLst>
          </p:cNvPr>
          <p:cNvSpPr txBox="1"/>
          <p:nvPr/>
        </p:nvSpPr>
        <p:spPr>
          <a:xfrm rot="788071">
            <a:off x="9034879" y="4527502"/>
            <a:ext cx="1579418" cy="769441"/>
          </a:xfrm>
          <a:prstGeom prst="rect">
            <a:avLst/>
          </a:prstGeom>
          <a:solidFill>
            <a:srgbClr val="FFC000"/>
          </a:solidFill>
        </p:spPr>
        <p:txBody>
          <a:bodyPr wrap="square" rtlCol="0">
            <a:spAutoFit/>
          </a:bodyPr>
          <a:lstStyle/>
          <a:p>
            <a:pPr algn="ctr"/>
            <a:r>
              <a:rPr lang="en-US" sz="4400" b="1" dirty="0"/>
              <a:t>Beth</a:t>
            </a:r>
          </a:p>
        </p:txBody>
      </p:sp>
      <p:sp>
        <p:nvSpPr>
          <p:cNvPr id="13" name="TextBox 12">
            <a:extLst>
              <a:ext uri="{FF2B5EF4-FFF2-40B4-BE49-F238E27FC236}">
                <a16:creationId xmlns:a16="http://schemas.microsoft.com/office/drawing/2014/main" id="{80504152-34D1-A141-B6E3-36B0177B3F44}"/>
              </a:ext>
            </a:extLst>
          </p:cNvPr>
          <p:cNvSpPr txBox="1"/>
          <p:nvPr/>
        </p:nvSpPr>
        <p:spPr>
          <a:xfrm>
            <a:off x="3561134" y="181230"/>
            <a:ext cx="5069731" cy="1061829"/>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Pwy</a:t>
            </a:r>
            <a:r>
              <a:rPr lang="en-US" sz="3200" b="1" dirty="0">
                <a:solidFill>
                  <a:schemeClr val="bg1"/>
                </a:solidFill>
              </a:rPr>
              <a:t> </a:t>
            </a:r>
            <a:r>
              <a:rPr lang="en-US" sz="3200" b="1" dirty="0" err="1">
                <a:solidFill>
                  <a:schemeClr val="bg1"/>
                </a:solidFill>
              </a:rPr>
              <a:t>wyt</a:t>
            </a:r>
            <a:r>
              <a:rPr lang="en-US" sz="3200" b="1" dirty="0">
                <a:solidFill>
                  <a:schemeClr val="bg1"/>
                </a:solidFill>
              </a:rPr>
              <a:t> </a:t>
            </a:r>
            <a:r>
              <a:rPr lang="en-US" sz="3200" b="1" dirty="0" err="1">
                <a:solidFill>
                  <a:schemeClr val="bg1"/>
                </a:solidFill>
              </a:rPr>
              <a:t>ti</a:t>
            </a:r>
            <a:r>
              <a:rPr lang="en-US" sz="3200" b="1" dirty="0">
                <a:solidFill>
                  <a:schemeClr val="bg1"/>
                </a:solidFill>
              </a:rPr>
              <a:t>?</a:t>
            </a:r>
          </a:p>
          <a:p>
            <a:pPr algn="ctr"/>
            <a:endParaRPr lang="en-US" sz="1100" b="1" dirty="0">
              <a:solidFill>
                <a:schemeClr val="bg1"/>
              </a:solidFill>
            </a:endParaRPr>
          </a:p>
          <a:p>
            <a:pPr algn="ctr"/>
            <a:r>
              <a:rPr lang="en-US" sz="2000" b="1" i="1" dirty="0">
                <a:solidFill>
                  <a:schemeClr val="bg1"/>
                </a:solidFill>
              </a:rPr>
              <a:t>Who are you?</a:t>
            </a:r>
          </a:p>
        </p:txBody>
      </p:sp>
      <p:pic>
        <p:nvPicPr>
          <p:cNvPr id="2" name="Picture 9" descr="Icon&#10;&#10;Description automatically generated">
            <a:extLst>
              <a:ext uri="{FF2B5EF4-FFF2-40B4-BE49-F238E27FC236}">
                <a16:creationId xmlns:a16="http://schemas.microsoft.com/office/drawing/2014/main" id="{36016AEC-5DED-EAA6-DFE1-BE7A6F697967}"/>
              </a:ext>
            </a:extLst>
          </p:cNvPr>
          <p:cNvPicPr>
            <a:picLocks noChangeAspect="1"/>
          </p:cNvPicPr>
          <p:nvPr/>
        </p:nvPicPr>
        <p:blipFill>
          <a:blip r:embed="rId3"/>
          <a:stretch>
            <a:fillRect/>
          </a:stretch>
        </p:blipFill>
        <p:spPr>
          <a:xfrm>
            <a:off x="1" y="5765531"/>
            <a:ext cx="12191999" cy="1340877"/>
          </a:xfrm>
          <a:prstGeom prst="rect">
            <a:avLst/>
          </a:prstGeom>
        </p:spPr>
      </p:pic>
    </p:spTree>
    <p:extLst>
      <p:ext uri="{BB962C8B-B14F-4D97-AF65-F5344CB8AC3E}">
        <p14:creationId xmlns:p14="http://schemas.microsoft.com/office/powerpoint/2010/main" val="1212140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1236134" y="1322270"/>
            <a:ext cx="10227732" cy="2862322"/>
          </a:xfrm>
          <a:prstGeom prst="rect">
            <a:avLst/>
          </a:prstGeom>
          <a:solidFill>
            <a:schemeClr val="tx2"/>
          </a:solidFill>
          <a:ln w="57150">
            <a:solidFill>
              <a:schemeClr val="accent1"/>
            </a:solidFill>
          </a:ln>
        </p:spPr>
        <p:txBody>
          <a:bodyPr wrap="square" rtlCol="0" anchor="t">
            <a:spAutoFit/>
          </a:bodyPr>
          <a:lstStyle/>
          <a:p>
            <a:r>
              <a:rPr lang="en-US" sz="3600" b="1" dirty="0" err="1">
                <a:solidFill>
                  <a:schemeClr val="bg1"/>
                </a:solidFill>
              </a:rPr>
              <a:t>Rhan</a:t>
            </a:r>
            <a:r>
              <a:rPr lang="en-US" sz="3600" b="1" dirty="0">
                <a:solidFill>
                  <a:schemeClr val="bg1"/>
                </a:solidFill>
              </a:rPr>
              <a:t> 2:  </a:t>
            </a:r>
            <a:r>
              <a:rPr lang="en-US" sz="3600" b="1" dirty="0" err="1">
                <a:solidFill>
                  <a:schemeClr val="bg1"/>
                </a:solidFill>
              </a:rPr>
              <a:t>Fframwaith</a:t>
            </a:r>
            <a:r>
              <a:rPr lang="en-US" sz="3600" b="1" dirty="0">
                <a:solidFill>
                  <a:schemeClr val="bg1"/>
                </a:solidFill>
              </a:rPr>
              <a:t> </a:t>
            </a:r>
            <a:r>
              <a:rPr lang="en-US" sz="3600" b="1" dirty="0" err="1">
                <a:solidFill>
                  <a:schemeClr val="bg1"/>
                </a:solidFill>
              </a:rPr>
              <a:t>Cymwyseddau</a:t>
            </a:r>
            <a:r>
              <a:rPr lang="en-US" sz="3600" b="1" dirty="0">
                <a:solidFill>
                  <a:schemeClr val="bg1"/>
                </a:solidFill>
              </a:rPr>
              <a:t> </a:t>
            </a:r>
            <a:r>
              <a:rPr lang="en-US" sz="3600" b="1" dirty="0" err="1">
                <a:solidFill>
                  <a:schemeClr val="bg1"/>
                </a:solidFill>
              </a:rPr>
              <a:t>Iaith</a:t>
            </a:r>
            <a:r>
              <a:rPr lang="en-US" sz="3600" b="1" dirty="0">
                <a:solidFill>
                  <a:schemeClr val="bg1"/>
                </a:solidFill>
              </a:rPr>
              <a:t> </a:t>
            </a:r>
            <a:r>
              <a:rPr lang="en-US" sz="3600" b="1" dirty="0" err="1">
                <a:solidFill>
                  <a:schemeClr val="bg1"/>
                </a:solidFill>
              </a:rPr>
              <a:t>i</a:t>
            </a:r>
            <a:r>
              <a:rPr lang="en-US" sz="3600" b="1" dirty="0">
                <a:solidFill>
                  <a:schemeClr val="bg1"/>
                </a:solidFill>
              </a:rPr>
              <a:t> </a:t>
            </a:r>
            <a:r>
              <a:rPr lang="en-US" sz="3600" b="1" dirty="0" err="1">
                <a:solidFill>
                  <a:schemeClr val="bg1"/>
                </a:solidFill>
              </a:rPr>
              <a:t>Ymarferwyr</a:t>
            </a:r>
            <a:r>
              <a:rPr lang="en-US" sz="3600" b="1" dirty="0">
                <a:solidFill>
                  <a:schemeClr val="bg1"/>
                </a:solidFill>
              </a:rPr>
              <a:t> </a:t>
            </a:r>
            <a:r>
              <a:rPr lang="en-US" sz="3600" b="1" dirty="0" err="1">
                <a:solidFill>
                  <a:schemeClr val="bg1"/>
                </a:solidFill>
              </a:rPr>
              <a:t>Addysg</a:t>
            </a:r>
            <a:endParaRPr lang="en-US" sz="3600" b="1" dirty="0">
              <a:solidFill>
                <a:schemeClr val="bg1"/>
              </a:solidFill>
            </a:endParaRPr>
          </a:p>
          <a:p>
            <a:pPr algn="ctr"/>
            <a:endParaRPr lang="en-US" sz="3600" b="1" dirty="0">
              <a:solidFill>
                <a:schemeClr val="bg1"/>
              </a:solidFill>
            </a:endParaRPr>
          </a:p>
          <a:p>
            <a:r>
              <a:rPr lang="en-US" sz="3600" b="1" i="1" dirty="0">
                <a:solidFill>
                  <a:schemeClr val="bg1"/>
                </a:solidFill>
              </a:rPr>
              <a:t>Part 2:  Welsh Language Competency Framework for Education Practitioners</a:t>
            </a:r>
          </a:p>
        </p:txBody>
      </p:sp>
      <p:pic>
        <p:nvPicPr>
          <p:cNvPr id="2" name="Picture 2" descr="Icon&#10;&#10;Description automatically generated">
            <a:extLst>
              <a:ext uri="{FF2B5EF4-FFF2-40B4-BE49-F238E27FC236}">
                <a16:creationId xmlns:a16="http://schemas.microsoft.com/office/drawing/2014/main" id="{2849DC49-8881-8A29-C98A-25C17E39B887}"/>
              </a:ext>
            </a:extLst>
          </p:cNvPr>
          <p:cNvPicPr>
            <a:picLocks noChangeAspect="1"/>
          </p:cNvPicPr>
          <p:nvPr/>
        </p:nvPicPr>
        <p:blipFill>
          <a:blip r:embed="rId2"/>
          <a:stretch>
            <a:fillRect/>
          </a:stretch>
        </p:blipFill>
        <p:spPr>
          <a:xfrm>
            <a:off x="152400" y="5924657"/>
            <a:ext cx="12037101" cy="1416981"/>
          </a:xfrm>
          <a:prstGeom prst="rect">
            <a:avLst/>
          </a:prstGeom>
        </p:spPr>
      </p:pic>
    </p:spTree>
    <p:extLst>
      <p:ext uri="{BB962C8B-B14F-4D97-AF65-F5344CB8AC3E}">
        <p14:creationId xmlns:p14="http://schemas.microsoft.com/office/powerpoint/2010/main" val="2771584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1011382" y="2054904"/>
            <a:ext cx="10612582" cy="3816429"/>
          </a:xfrm>
          <a:prstGeom prst="rect">
            <a:avLst/>
          </a:prstGeom>
          <a:solidFill>
            <a:schemeClr val="accent1">
              <a:lumMod val="40000"/>
              <a:lumOff val="60000"/>
            </a:schemeClr>
          </a:solidFill>
          <a:ln>
            <a:solidFill>
              <a:srgbClr val="002060"/>
            </a:solidFill>
          </a:ln>
        </p:spPr>
        <p:txBody>
          <a:bodyPr wrap="square" rtlCol="0">
            <a:spAutoFit/>
          </a:bodyPr>
          <a:lstStyle/>
          <a:p>
            <a:pPr marL="285750" indent="-285750">
              <a:buFont typeface="Arial" panose="020B0604020202020204" pitchFamily="34" charset="0"/>
              <a:buChar char="•"/>
            </a:pPr>
            <a:r>
              <a:rPr lang="en-US" sz="2200" dirty="0"/>
              <a:t>It’s a national framework to measure Welsh language competency of all student teachers in Wales.</a:t>
            </a:r>
          </a:p>
          <a:p>
            <a:pPr marL="285750" indent="-285750">
              <a:buFont typeface="Arial" panose="020B0604020202020204" pitchFamily="34" charset="0"/>
              <a:buChar char="•"/>
            </a:pPr>
            <a:r>
              <a:rPr lang="en-US" sz="2200" dirty="0"/>
              <a:t>In the future, the aim is to use the Framework to measure Welsh language competency of the whole education sector.</a:t>
            </a:r>
          </a:p>
          <a:p>
            <a:pPr marL="285750" indent="-285750">
              <a:buFont typeface="Arial" panose="020B0604020202020204" pitchFamily="34" charset="0"/>
              <a:buChar char="•"/>
            </a:pPr>
            <a:r>
              <a:rPr lang="en-US" sz="2200" dirty="0"/>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200" dirty="0"/>
              <a:t>The Framework is a tool to help you plan further professional development opportunities when you enter the teaching profession.</a:t>
            </a:r>
          </a:p>
          <a:p>
            <a:pPr marL="285750" indent="-285750">
              <a:buFont typeface="Arial" panose="020B0604020202020204" pitchFamily="34" charset="0"/>
              <a:buChar char="•"/>
            </a:pPr>
            <a:r>
              <a:rPr lang="en-US" sz="2200" dirty="0"/>
              <a:t>You will need to submit a portfolio of evidence of your ability to use the Welsh language in the classroom.</a:t>
            </a:r>
          </a:p>
        </p:txBody>
      </p:sp>
      <p:sp>
        <p:nvSpPr>
          <p:cNvPr id="8" name="TextBox 7">
            <a:extLst>
              <a:ext uri="{FF2B5EF4-FFF2-40B4-BE49-F238E27FC236}">
                <a16:creationId xmlns:a16="http://schemas.microsoft.com/office/drawing/2014/main" id="{5E4777CD-882A-D148-8CB0-3D4A88E08D3F}"/>
              </a:ext>
            </a:extLst>
          </p:cNvPr>
          <p:cNvSpPr txBox="1"/>
          <p:nvPr/>
        </p:nvSpPr>
        <p:spPr>
          <a:xfrm>
            <a:off x="1011382" y="161657"/>
            <a:ext cx="10737273" cy="1569660"/>
          </a:xfrm>
          <a:prstGeom prst="rect">
            <a:avLst/>
          </a:prstGeom>
          <a:solidFill>
            <a:schemeClr val="tx2"/>
          </a:solidFill>
          <a:ln w="76200">
            <a:solidFill>
              <a:schemeClr val="bg1"/>
            </a:solidFill>
          </a:ln>
        </p:spPr>
        <p:txBody>
          <a:bodyPr wrap="square" rtlCol="0">
            <a:spAutoFit/>
          </a:bodyPr>
          <a:lstStyle/>
          <a:p>
            <a:pPr algn="ctr"/>
            <a:r>
              <a:rPr lang="en-US" sz="3200" dirty="0">
                <a:solidFill>
                  <a:schemeClr val="bg1"/>
                </a:solidFill>
              </a:rPr>
              <a:t>Beth </a:t>
            </a:r>
            <a:r>
              <a:rPr lang="en-US" sz="3200" dirty="0" err="1">
                <a:solidFill>
                  <a:schemeClr val="bg1"/>
                </a:solidFill>
              </a:rPr>
              <a:t>ydy’r</a:t>
            </a:r>
            <a:r>
              <a:rPr lang="en-US" sz="3200" dirty="0">
                <a:solidFill>
                  <a:schemeClr val="bg1"/>
                </a:solidFill>
              </a:rPr>
              <a:t> </a:t>
            </a:r>
            <a:r>
              <a:rPr lang="en-US" sz="3200" dirty="0" err="1">
                <a:solidFill>
                  <a:schemeClr val="bg1"/>
                </a:solidFill>
              </a:rPr>
              <a:t>Fframwaith</a:t>
            </a:r>
            <a:r>
              <a:rPr lang="en-US" sz="3200" dirty="0">
                <a:solidFill>
                  <a:schemeClr val="bg1"/>
                </a:solidFill>
              </a:rPr>
              <a:t> </a:t>
            </a:r>
            <a:r>
              <a:rPr lang="en-US" sz="3200" dirty="0" err="1">
                <a:solidFill>
                  <a:schemeClr val="bg1"/>
                </a:solidFill>
              </a:rPr>
              <a:t>Cymwyseddau</a:t>
            </a:r>
            <a:r>
              <a:rPr lang="en-US" sz="3200" dirty="0">
                <a:solidFill>
                  <a:schemeClr val="bg1"/>
                </a:solidFill>
              </a:rPr>
              <a:t> </a:t>
            </a:r>
            <a:r>
              <a:rPr lang="en-US" sz="3200" dirty="0" err="1">
                <a:solidFill>
                  <a:schemeClr val="bg1"/>
                </a:solidFill>
              </a:rPr>
              <a:t>Iaith</a:t>
            </a:r>
            <a:r>
              <a:rPr lang="en-US" sz="3200" dirty="0">
                <a:solidFill>
                  <a:schemeClr val="bg1"/>
                </a:solidFill>
              </a:rPr>
              <a:t> </a:t>
            </a:r>
            <a:r>
              <a:rPr lang="en-US" sz="3200" dirty="0" err="1">
                <a:solidFill>
                  <a:schemeClr val="bg1"/>
                </a:solidFill>
              </a:rPr>
              <a:t>i</a:t>
            </a:r>
            <a:r>
              <a:rPr lang="en-US" sz="3200" dirty="0">
                <a:solidFill>
                  <a:schemeClr val="bg1"/>
                </a:solidFill>
              </a:rPr>
              <a:t> </a:t>
            </a:r>
            <a:r>
              <a:rPr lang="en-US" sz="3200" dirty="0" err="1">
                <a:solidFill>
                  <a:schemeClr val="bg1"/>
                </a:solidFill>
              </a:rPr>
              <a:t>Ymarferwyr</a:t>
            </a:r>
            <a:r>
              <a:rPr lang="en-US" sz="3200" dirty="0">
                <a:solidFill>
                  <a:schemeClr val="bg1"/>
                </a:solidFill>
              </a:rPr>
              <a:t> </a:t>
            </a:r>
            <a:r>
              <a:rPr lang="en-US" sz="3200" dirty="0" err="1">
                <a:solidFill>
                  <a:schemeClr val="bg1"/>
                </a:solidFill>
              </a:rPr>
              <a:t>Addysg</a:t>
            </a:r>
            <a:r>
              <a:rPr lang="en-US" sz="3200" dirty="0">
                <a:solidFill>
                  <a:schemeClr val="bg1"/>
                </a:solidFill>
              </a:rPr>
              <a:t>?  </a:t>
            </a:r>
          </a:p>
          <a:p>
            <a:r>
              <a:rPr lang="en-US" sz="3200" i="1" dirty="0">
                <a:solidFill>
                  <a:schemeClr val="bg1"/>
                </a:solidFill>
              </a:rPr>
              <a:t>What is the Welsh Language </a:t>
            </a:r>
            <a:r>
              <a:rPr lang="en-US" sz="3200" i="1" dirty="0" err="1">
                <a:solidFill>
                  <a:schemeClr val="bg1"/>
                </a:solidFill>
              </a:rPr>
              <a:t>Competencay</a:t>
            </a:r>
            <a:r>
              <a:rPr lang="en-US" sz="3200" i="1" dirty="0">
                <a:solidFill>
                  <a:schemeClr val="bg1"/>
                </a:solidFill>
              </a:rPr>
              <a:t> Framework for </a:t>
            </a:r>
            <a:r>
              <a:rPr lang="en-US" sz="3200" i="1" dirty="0" err="1">
                <a:solidFill>
                  <a:schemeClr val="bg1"/>
                </a:solidFill>
              </a:rPr>
              <a:t>Eductaion</a:t>
            </a:r>
            <a:r>
              <a:rPr lang="en-US" sz="3200" i="1" dirty="0">
                <a:solidFill>
                  <a:schemeClr val="bg1"/>
                </a:solidFill>
              </a:rPr>
              <a:t> </a:t>
            </a:r>
            <a:r>
              <a:rPr lang="en-US" sz="3200" i="1" dirty="0" err="1">
                <a:solidFill>
                  <a:schemeClr val="bg1"/>
                </a:solidFill>
              </a:rPr>
              <a:t>Practionoers</a:t>
            </a:r>
            <a:r>
              <a:rPr lang="en-US" sz="3200" i="1" dirty="0">
                <a:solidFill>
                  <a:schemeClr val="bg1"/>
                </a:solidFill>
              </a:rPr>
              <a:t>?</a:t>
            </a:r>
          </a:p>
        </p:txBody>
      </p:sp>
      <p:pic>
        <p:nvPicPr>
          <p:cNvPr id="2" name="Picture 2" descr="Icon&#10;&#10;Description automatically generated">
            <a:extLst>
              <a:ext uri="{FF2B5EF4-FFF2-40B4-BE49-F238E27FC236}">
                <a16:creationId xmlns:a16="http://schemas.microsoft.com/office/drawing/2014/main" id="{9AE1F7BA-63FF-37C2-58C9-0ECB99A33218}"/>
              </a:ext>
            </a:extLst>
          </p:cNvPr>
          <p:cNvPicPr>
            <a:picLocks noChangeAspect="1"/>
          </p:cNvPicPr>
          <p:nvPr/>
        </p:nvPicPr>
        <p:blipFill>
          <a:blip r:embed="rId2"/>
          <a:stretch>
            <a:fillRect/>
          </a:stretch>
        </p:blipFill>
        <p:spPr>
          <a:xfrm>
            <a:off x="-59961" y="5762264"/>
            <a:ext cx="12187003" cy="1217112"/>
          </a:xfrm>
          <a:prstGeom prst="rect">
            <a:avLst/>
          </a:prstGeom>
        </p:spPr>
      </p:pic>
    </p:spTree>
    <p:extLst>
      <p:ext uri="{BB962C8B-B14F-4D97-AF65-F5344CB8AC3E}">
        <p14:creationId xmlns:p14="http://schemas.microsoft.com/office/powerpoint/2010/main" val="129583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36585" y="132629"/>
            <a:ext cx="8495964" cy="5723048"/>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10" name="Oval 9">
            <a:extLst>
              <a:ext uri="{FF2B5EF4-FFF2-40B4-BE49-F238E27FC236}">
                <a16:creationId xmlns:a16="http://schemas.microsoft.com/office/drawing/2014/main" id="{7FC4140F-D63E-7946-9CFF-D663A92D6F92}"/>
              </a:ext>
            </a:extLst>
          </p:cNvPr>
          <p:cNvSpPr/>
          <p:nvPr/>
        </p:nvSpPr>
        <p:spPr>
          <a:xfrm>
            <a:off x="2214888" y="206235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195238" y="277091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30582" y="3811979"/>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30582" y="4783775"/>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20639" y="139733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508713" y="139733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05469" y="2519265"/>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Icon&#10;&#10;Description automatically generated">
            <a:extLst>
              <a:ext uri="{FF2B5EF4-FFF2-40B4-BE49-F238E27FC236}">
                <a16:creationId xmlns:a16="http://schemas.microsoft.com/office/drawing/2014/main" id="{B0A1D470-A6D5-20BA-FA4F-59A4BE788108}"/>
              </a:ext>
            </a:extLst>
          </p:cNvPr>
          <p:cNvPicPr>
            <a:picLocks noChangeAspect="1"/>
          </p:cNvPicPr>
          <p:nvPr/>
        </p:nvPicPr>
        <p:blipFill>
          <a:blip r:embed="rId3"/>
          <a:stretch>
            <a:fillRect/>
          </a:stretch>
        </p:blipFill>
        <p:spPr>
          <a:xfrm>
            <a:off x="52466" y="6049575"/>
            <a:ext cx="12137036" cy="1229604"/>
          </a:xfrm>
          <a:prstGeom prst="rect">
            <a:avLst/>
          </a:prstGeom>
        </p:spPr>
      </p:pic>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2174630" y="243319"/>
            <a:ext cx="9479769" cy="5511037"/>
          </a:xfrm>
          <a:prstGeom prst="rect">
            <a:avLst/>
          </a:prstGeom>
          <a:ln w="38100">
            <a:solidFill>
              <a:schemeClr val="tx1"/>
            </a:solidFill>
          </a:ln>
        </p:spPr>
      </p:pic>
      <p:sp>
        <p:nvSpPr>
          <p:cNvPr id="5" name="TextBox 4">
            <a:extLst>
              <a:ext uri="{FF2B5EF4-FFF2-40B4-BE49-F238E27FC236}">
                <a16:creationId xmlns:a16="http://schemas.microsoft.com/office/drawing/2014/main" id="{FB9D41B1-11CD-7F44-A0C0-94BAF6130CB1}"/>
              </a:ext>
            </a:extLst>
          </p:cNvPr>
          <p:cNvSpPr txBox="1"/>
          <p:nvPr/>
        </p:nvSpPr>
        <p:spPr>
          <a:xfrm>
            <a:off x="387928" y="243319"/>
            <a:ext cx="1413163" cy="1200329"/>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2" name="Picture 2" descr="Icon&#10;&#10;Description automatically generated">
            <a:extLst>
              <a:ext uri="{FF2B5EF4-FFF2-40B4-BE49-F238E27FC236}">
                <a16:creationId xmlns:a16="http://schemas.microsoft.com/office/drawing/2014/main" id="{6224C978-AF44-4F8B-420D-3F558C0458FC}"/>
              </a:ext>
            </a:extLst>
          </p:cNvPr>
          <p:cNvPicPr>
            <a:picLocks noChangeAspect="1"/>
          </p:cNvPicPr>
          <p:nvPr/>
        </p:nvPicPr>
        <p:blipFill>
          <a:blip r:embed="rId3"/>
          <a:stretch>
            <a:fillRect/>
          </a:stretch>
        </p:blipFill>
        <p:spPr>
          <a:xfrm>
            <a:off x="139908" y="5712297"/>
            <a:ext cx="12187003" cy="842358"/>
          </a:xfrm>
          <a:prstGeom prst="rect">
            <a:avLst/>
          </a:prstGeom>
        </p:spPr>
      </p:pic>
    </p:spTree>
    <p:extLst>
      <p:ext uri="{BB962C8B-B14F-4D97-AF65-F5344CB8AC3E}">
        <p14:creationId xmlns:p14="http://schemas.microsoft.com/office/powerpoint/2010/main" val="4025264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920456"/>
            <a:ext cx="11391900" cy="4749800"/>
          </a:xfrm>
          <a:prstGeom prst="rect">
            <a:avLst/>
          </a:prstGeom>
          <a:ln w="38100">
            <a:solidFill>
              <a:schemeClr val="tx1"/>
            </a:solidFill>
          </a:ln>
        </p:spPr>
      </p:pic>
      <p:sp>
        <p:nvSpPr>
          <p:cNvPr id="5" name="TextBox 4">
            <a:extLst>
              <a:ext uri="{FF2B5EF4-FFF2-40B4-BE49-F238E27FC236}">
                <a16:creationId xmlns:a16="http://schemas.microsoft.com/office/drawing/2014/main" id="{B1840A2C-7DB6-E941-AD52-1AE0D626838D}"/>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2" name="Picture 3" descr="Icon&#10;&#10;Description automatically generated">
            <a:extLst>
              <a:ext uri="{FF2B5EF4-FFF2-40B4-BE49-F238E27FC236}">
                <a16:creationId xmlns:a16="http://schemas.microsoft.com/office/drawing/2014/main" id="{4DA31E94-D268-278A-A21E-12DB10520E8D}"/>
              </a:ext>
            </a:extLst>
          </p:cNvPr>
          <p:cNvPicPr>
            <a:picLocks noChangeAspect="1"/>
          </p:cNvPicPr>
          <p:nvPr/>
        </p:nvPicPr>
        <p:blipFill>
          <a:blip r:embed="rId3"/>
          <a:stretch>
            <a:fillRect/>
          </a:stretch>
        </p:blipFill>
        <p:spPr>
          <a:xfrm>
            <a:off x="164892" y="5812231"/>
            <a:ext cx="11912183" cy="929802"/>
          </a:xfrm>
          <a:prstGeom prst="rect">
            <a:avLst/>
          </a:prstGeom>
        </p:spPr>
      </p:pic>
    </p:spTree>
    <p:extLst>
      <p:ext uri="{BB962C8B-B14F-4D97-AF65-F5344CB8AC3E}">
        <p14:creationId xmlns:p14="http://schemas.microsoft.com/office/powerpoint/2010/main" val="3154409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134557" y="194100"/>
            <a:ext cx="8495964" cy="5723048"/>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2" name="10-Point Star 1">
            <a:extLst>
              <a:ext uri="{FF2B5EF4-FFF2-40B4-BE49-F238E27FC236}">
                <a16:creationId xmlns:a16="http://schemas.microsoft.com/office/drawing/2014/main" id="{CE86C5DF-F244-0843-978B-5A185F0316A9}"/>
              </a:ext>
            </a:extLst>
          </p:cNvPr>
          <p:cNvSpPr/>
          <p:nvPr/>
        </p:nvSpPr>
        <p:spPr>
          <a:xfrm>
            <a:off x="767443" y="2498271"/>
            <a:ext cx="8931728" cy="3233058"/>
          </a:xfrm>
          <a:prstGeom prst="star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Ar ba lefel ydych chi?</a:t>
            </a:r>
          </a:p>
          <a:p>
            <a:pPr algn="ctr"/>
            <a:endParaRPr lang="cy-GB" dirty="0"/>
          </a:p>
          <a:p>
            <a:pPr algn="ctr"/>
            <a:r>
              <a:rPr lang="cy-GB" dirty="0"/>
              <a:t>Rhaid rhoi cyfle iddyn nhw wybod ble maen nhw.</a:t>
            </a:r>
          </a:p>
        </p:txBody>
      </p:sp>
      <p:pic>
        <p:nvPicPr>
          <p:cNvPr id="3" name="Picture 3" descr="Icon&#10;&#10;Description automatically generated">
            <a:extLst>
              <a:ext uri="{FF2B5EF4-FFF2-40B4-BE49-F238E27FC236}">
                <a16:creationId xmlns:a16="http://schemas.microsoft.com/office/drawing/2014/main" id="{CD5372A8-6A7B-B955-EF3A-635B48FFFFD1}"/>
              </a:ext>
            </a:extLst>
          </p:cNvPr>
          <p:cNvPicPr>
            <a:picLocks noChangeAspect="1"/>
          </p:cNvPicPr>
          <p:nvPr/>
        </p:nvPicPr>
        <p:blipFill>
          <a:blip r:embed="rId3"/>
          <a:stretch>
            <a:fillRect/>
          </a:stretch>
        </p:blipFill>
        <p:spPr>
          <a:xfrm>
            <a:off x="2498" y="5804122"/>
            <a:ext cx="12187003" cy="1441965"/>
          </a:xfrm>
          <a:prstGeom prst="rect">
            <a:avLst/>
          </a:prstGeom>
        </p:spPr>
      </p:pic>
    </p:spTree>
    <p:extLst>
      <p:ext uri="{BB962C8B-B14F-4D97-AF65-F5344CB8AC3E}">
        <p14:creationId xmlns:p14="http://schemas.microsoft.com/office/powerpoint/2010/main" val="3852600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a:blip r:embed="rId2"/>
          <a:stretch>
            <a:fillRect/>
          </a:stretch>
        </p:blipFill>
        <p:spPr>
          <a:xfrm>
            <a:off x="2369126" y="160303"/>
            <a:ext cx="8985071" cy="5658606"/>
          </a:xfrm>
          <a:prstGeom prst="rect">
            <a:avLst/>
          </a:prstGeom>
          <a:ln w="38100">
            <a:solidFill>
              <a:schemeClr val="tx1"/>
            </a:solidFill>
          </a:ln>
        </p:spPr>
      </p:pic>
      <p:sp>
        <p:nvSpPr>
          <p:cNvPr id="6" name="TextBox 5">
            <a:extLst>
              <a:ext uri="{FF2B5EF4-FFF2-40B4-BE49-F238E27FC236}">
                <a16:creationId xmlns:a16="http://schemas.microsoft.com/office/drawing/2014/main" id="{60CA09A6-75B8-1C45-8C90-F2B2F8E79BFC}"/>
              </a:ext>
            </a:extLst>
          </p:cNvPr>
          <p:cNvSpPr txBox="1"/>
          <p:nvPr/>
        </p:nvSpPr>
        <p:spPr>
          <a:xfrm>
            <a:off x="762001" y="728374"/>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pic>
        <p:nvPicPr>
          <p:cNvPr id="2" name="Picture 2" descr="Icon&#10;&#10;Description automatically generated">
            <a:extLst>
              <a:ext uri="{FF2B5EF4-FFF2-40B4-BE49-F238E27FC236}">
                <a16:creationId xmlns:a16="http://schemas.microsoft.com/office/drawing/2014/main" id="{BC321983-E165-63F8-47F7-22560D618140}"/>
              </a:ext>
            </a:extLst>
          </p:cNvPr>
          <p:cNvPicPr>
            <a:picLocks noChangeAspect="1"/>
          </p:cNvPicPr>
          <p:nvPr/>
        </p:nvPicPr>
        <p:blipFill>
          <a:blip r:embed="rId3"/>
          <a:stretch>
            <a:fillRect/>
          </a:stretch>
        </p:blipFill>
        <p:spPr>
          <a:xfrm>
            <a:off x="5347" y="5878854"/>
            <a:ext cx="12274884" cy="1383450"/>
          </a:xfrm>
          <a:prstGeom prst="rect">
            <a:avLst/>
          </a:prstGeom>
        </p:spPr>
      </p:pic>
    </p:spTree>
    <p:extLst>
      <p:ext uri="{BB962C8B-B14F-4D97-AF65-F5344CB8AC3E}">
        <p14:creationId xmlns:p14="http://schemas.microsoft.com/office/powerpoint/2010/main" val="3890549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163782" y="955964"/>
            <a:ext cx="9647382" cy="5047774"/>
          </a:xfrm>
          <a:prstGeom prst="rect">
            <a:avLst/>
          </a:prstGeom>
          <a:ln w="38100">
            <a:solidFill>
              <a:schemeClr val="tx1"/>
            </a:solidFill>
          </a:ln>
        </p:spPr>
      </p:pic>
      <p:sp>
        <p:nvSpPr>
          <p:cNvPr id="5" name="TextBox 4">
            <a:extLst>
              <a:ext uri="{FF2B5EF4-FFF2-40B4-BE49-F238E27FC236}">
                <a16:creationId xmlns:a16="http://schemas.microsoft.com/office/drawing/2014/main" id="{69F8F644-11E5-D248-AA89-F0EA61AB4FB0}"/>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2" name="Picture 2" descr="Icon&#10;&#10;Description automatically generated">
            <a:extLst>
              <a:ext uri="{FF2B5EF4-FFF2-40B4-BE49-F238E27FC236}">
                <a16:creationId xmlns:a16="http://schemas.microsoft.com/office/drawing/2014/main" id="{0C6D285D-9C9B-EE69-44E7-A08841DFC193}"/>
              </a:ext>
            </a:extLst>
          </p:cNvPr>
          <p:cNvPicPr>
            <a:picLocks noChangeAspect="1"/>
          </p:cNvPicPr>
          <p:nvPr/>
        </p:nvPicPr>
        <p:blipFill>
          <a:blip r:embed="rId3"/>
          <a:stretch>
            <a:fillRect/>
          </a:stretch>
        </p:blipFill>
        <p:spPr>
          <a:xfrm>
            <a:off x="5347" y="5999169"/>
            <a:ext cx="12167936" cy="768504"/>
          </a:xfrm>
          <a:prstGeom prst="rect">
            <a:avLst/>
          </a:prstGeom>
        </p:spPr>
      </p:pic>
    </p:spTree>
    <p:extLst>
      <p:ext uri="{BB962C8B-B14F-4D97-AF65-F5344CB8AC3E}">
        <p14:creationId xmlns:p14="http://schemas.microsoft.com/office/powerpoint/2010/main" val="4065987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a:solidFill>
                  <a:schemeClr val="bg1"/>
                </a:solidFill>
              </a:rPr>
              <a:t>Beth </a:t>
            </a:r>
            <a:r>
              <a:rPr lang="en-US" sz="3600" dirty="0" err="1">
                <a:solidFill>
                  <a:schemeClr val="bg1"/>
                </a:solidFill>
              </a:rPr>
              <a:t>sydd</a:t>
            </a:r>
            <a:r>
              <a:rPr lang="en-US" sz="3600" dirty="0">
                <a:solidFill>
                  <a:schemeClr val="bg1"/>
                </a:solidFill>
              </a:rPr>
              <a:t> </a:t>
            </a:r>
            <a:r>
              <a:rPr lang="en-US" sz="3600" dirty="0" err="1">
                <a:solidFill>
                  <a:schemeClr val="bg1"/>
                </a:solidFill>
              </a:rPr>
              <a:t>angen</a:t>
            </a:r>
            <a:r>
              <a:rPr lang="en-US" sz="3600" dirty="0">
                <a:solidFill>
                  <a:schemeClr val="bg1"/>
                </a:solidFill>
              </a:rPr>
              <a:t> </a:t>
            </a:r>
            <a:r>
              <a:rPr lang="en-US" sz="3600" dirty="0" err="1">
                <a:solidFill>
                  <a:schemeClr val="bg1"/>
                </a:solidFill>
              </a:rPr>
              <a:t>i</a:t>
            </a:r>
            <a:r>
              <a:rPr lang="en-US" sz="3600" dirty="0">
                <a:solidFill>
                  <a:schemeClr val="bg1"/>
                </a:solidFill>
              </a:rPr>
              <a:t> chi </a:t>
            </a:r>
            <a:r>
              <a:rPr lang="en-US" sz="3600" dirty="0" err="1">
                <a:solidFill>
                  <a:schemeClr val="bg1"/>
                </a:solidFill>
              </a:rPr>
              <a:t>wneud</a:t>
            </a:r>
            <a:r>
              <a:rPr lang="en-US" sz="3600" dirty="0">
                <a:solidFill>
                  <a:schemeClr val="bg1"/>
                </a:solidFill>
              </a:rPr>
              <a:t>?  </a:t>
            </a:r>
            <a:endParaRPr lang="en-US" sz="3600" i="1" dirty="0">
              <a:solidFill>
                <a:schemeClr val="bg1"/>
              </a:solidFill>
            </a:endParaRPr>
          </a:p>
          <a:p>
            <a:pPr algn="ctr"/>
            <a:r>
              <a:rPr lang="en-US" sz="3600" i="1" dirty="0">
                <a:solidFill>
                  <a:schemeClr val="bg1"/>
                </a:solidFill>
              </a:rPr>
              <a:t>What do you need to do?</a:t>
            </a:r>
          </a:p>
        </p:txBody>
      </p:sp>
      <p:sp>
        <p:nvSpPr>
          <p:cNvPr id="5" name="TextBox 4">
            <a:extLst>
              <a:ext uri="{FF2B5EF4-FFF2-40B4-BE49-F238E27FC236}">
                <a16:creationId xmlns:a16="http://schemas.microsoft.com/office/drawing/2014/main" id="{9E63EA42-35FF-9A46-822B-EA769CF41395}"/>
              </a:ext>
            </a:extLst>
          </p:cNvPr>
          <p:cNvSpPr txBox="1"/>
          <p:nvPr/>
        </p:nvSpPr>
        <p:spPr>
          <a:xfrm>
            <a:off x="399268" y="1778533"/>
            <a:ext cx="5417636" cy="3539430"/>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err="1">
                <a:solidFill>
                  <a:schemeClr val="tx2"/>
                </a:solidFill>
              </a:rPr>
              <a:t>Cadwch</a:t>
            </a:r>
            <a:r>
              <a:rPr lang="en-US" sz="2800" dirty="0">
                <a:solidFill>
                  <a:schemeClr val="tx2"/>
                </a:solidFill>
              </a:rPr>
              <a:t> </a:t>
            </a:r>
            <a:r>
              <a:rPr lang="en-US" sz="2800" dirty="0" err="1">
                <a:solidFill>
                  <a:schemeClr val="tx2"/>
                </a:solidFill>
              </a:rPr>
              <a:t>dystiolaeth</a:t>
            </a:r>
            <a:r>
              <a:rPr lang="en-US" sz="2800" dirty="0">
                <a:solidFill>
                  <a:schemeClr val="tx2"/>
                </a:solidFill>
              </a:rPr>
              <a:t> o </a:t>
            </a:r>
            <a:r>
              <a:rPr lang="en-US" sz="2800" dirty="0" err="1">
                <a:solidFill>
                  <a:schemeClr val="tx2"/>
                </a:solidFill>
              </a:rPr>
              <a:t>sut</a:t>
            </a:r>
            <a:r>
              <a:rPr lang="en-US" sz="2800" dirty="0">
                <a:solidFill>
                  <a:schemeClr val="tx2"/>
                </a:solidFill>
              </a:rPr>
              <a:t> </a:t>
            </a:r>
            <a:r>
              <a:rPr lang="en-US" sz="2800" dirty="0" err="1">
                <a:solidFill>
                  <a:schemeClr val="tx2"/>
                </a:solidFill>
              </a:rPr>
              <a:t>rydych</a:t>
            </a:r>
            <a:r>
              <a:rPr lang="en-US" sz="2800" dirty="0">
                <a:solidFill>
                  <a:schemeClr val="tx2"/>
                </a:solidFill>
              </a:rPr>
              <a:t> </a:t>
            </a:r>
            <a:r>
              <a:rPr lang="en-US" sz="2800" dirty="0" err="1">
                <a:solidFill>
                  <a:schemeClr val="tx2"/>
                </a:solidFill>
              </a:rPr>
              <a:t>chi’n</a:t>
            </a:r>
            <a:r>
              <a:rPr lang="en-US" sz="2800" dirty="0">
                <a:solidFill>
                  <a:schemeClr val="tx2"/>
                </a:solidFill>
              </a:rPr>
              <a:t> </a:t>
            </a:r>
            <a:r>
              <a:rPr lang="en-US" sz="2800" dirty="0" err="1">
                <a:solidFill>
                  <a:schemeClr val="tx2"/>
                </a:solidFill>
              </a:rPr>
              <a:t>datblygu</a:t>
            </a:r>
            <a:r>
              <a:rPr lang="en-US" sz="2800" dirty="0">
                <a:solidFill>
                  <a:schemeClr val="tx2"/>
                </a:solidFill>
              </a:rPr>
              <a:t> </a:t>
            </a:r>
            <a:r>
              <a:rPr lang="en-US" sz="2800" dirty="0" err="1">
                <a:solidFill>
                  <a:schemeClr val="tx2"/>
                </a:solidFill>
              </a:rPr>
              <a:t>pob</a:t>
            </a:r>
            <a:r>
              <a:rPr lang="en-US" sz="2800" dirty="0">
                <a:solidFill>
                  <a:schemeClr val="tx2"/>
                </a:solidFill>
              </a:rPr>
              <a:t> un </a:t>
            </a:r>
            <a:r>
              <a:rPr lang="en-US" sz="2800" dirty="0" err="1">
                <a:solidFill>
                  <a:schemeClr val="tx2"/>
                </a:solidFill>
              </a:rPr>
              <a:t>o’r</a:t>
            </a:r>
            <a:r>
              <a:rPr lang="en-US" sz="2800" dirty="0">
                <a:solidFill>
                  <a:schemeClr val="tx2"/>
                </a:solidFill>
              </a:rPr>
              <a:t> </a:t>
            </a:r>
            <a:r>
              <a:rPr lang="en-US" sz="2800" dirty="0" err="1">
                <a:solidFill>
                  <a:schemeClr val="tx2"/>
                </a:solidFill>
              </a:rPr>
              <a:t>sgiliau</a:t>
            </a:r>
            <a:r>
              <a:rPr lang="en-US" sz="2800" dirty="0">
                <a:solidFill>
                  <a:schemeClr val="tx2"/>
                </a:solidFill>
              </a:rPr>
              <a:t> </a:t>
            </a:r>
            <a:r>
              <a:rPr lang="en-US" sz="2800" dirty="0" err="1">
                <a:solidFill>
                  <a:schemeClr val="tx2"/>
                </a:solidFill>
              </a:rPr>
              <a:t>iaith</a:t>
            </a:r>
            <a:r>
              <a:rPr lang="en-US" sz="2800" dirty="0">
                <a:solidFill>
                  <a:schemeClr val="tx2"/>
                </a:solidFill>
              </a:rPr>
              <a:t> </a:t>
            </a:r>
            <a:r>
              <a:rPr lang="en-US" sz="2800" dirty="0" err="1">
                <a:solidFill>
                  <a:schemeClr val="tx2"/>
                </a:solidFill>
              </a:rPr>
              <a:t>canlynol</a:t>
            </a:r>
            <a:r>
              <a:rPr lang="en-US" sz="2800" dirty="0">
                <a:solidFill>
                  <a:schemeClr val="tx2"/>
                </a:solidFill>
              </a:rPr>
              <a:t>:</a:t>
            </a:r>
          </a:p>
          <a:p>
            <a:pPr lvl="2"/>
            <a:r>
              <a:rPr lang="en-US" sz="2800" dirty="0">
                <a:solidFill>
                  <a:schemeClr val="tx2"/>
                </a:solidFill>
              </a:rPr>
              <a:t>1. </a:t>
            </a:r>
            <a:r>
              <a:rPr lang="en-US" sz="2800" dirty="0" err="1">
                <a:solidFill>
                  <a:schemeClr val="tx2"/>
                </a:solidFill>
              </a:rPr>
              <a:t>Llafar</a:t>
            </a:r>
            <a:endParaRPr lang="en-US" sz="2800" dirty="0">
              <a:solidFill>
                <a:schemeClr val="tx2"/>
              </a:solidFill>
            </a:endParaRPr>
          </a:p>
          <a:p>
            <a:pPr lvl="2"/>
            <a:r>
              <a:rPr lang="en-US" sz="2800" dirty="0">
                <a:solidFill>
                  <a:schemeClr val="tx2"/>
                </a:solidFill>
              </a:rPr>
              <a:t>2. </a:t>
            </a:r>
            <a:r>
              <a:rPr lang="en-US" sz="2800" dirty="0" err="1">
                <a:solidFill>
                  <a:schemeClr val="tx2"/>
                </a:solidFill>
              </a:rPr>
              <a:t>Gwrando</a:t>
            </a:r>
            <a:endParaRPr lang="en-US" sz="2800" dirty="0">
              <a:solidFill>
                <a:schemeClr val="tx2"/>
              </a:solidFill>
            </a:endParaRPr>
          </a:p>
          <a:p>
            <a:pPr lvl="2"/>
            <a:r>
              <a:rPr lang="en-US" sz="2800" dirty="0">
                <a:solidFill>
                  <a:schemeClr val="tx2"/>
                </a:solidFill>
              </a:rPr>
              <a:t>3. </a:t>
            </a:r>
            <a:r>
              <a:rPr lang="en-US" sz="2800" dirty="0" err="1">
                <a:solidFill>
                  <a:schemeClr val="tx2"/>
                </a:solidFill>
              </a:rPr>
              <a:t>Darllen</a:t>
            </a:r>
            <a:r>
              <a:rPr lang="en-US" sz="2800" dirty="0">
                <a:solidFill>
                  <a:schemeClr val="tx2"/>
                </a:solidFill>
              </a:rPr>
              <a:t> </a:t>
            </a:r>
          </a:p>
          <a:p>
            <a:pPr lvl="2"/>
            <a:r>
              <a:rPr lang="en-US" sz="2800" dirty="0">
                <a:solidFill>
                  <a:schemeClr val="tx2"/>
                </a:solidFill>
              </a:rPr>
              <a:t>4. </a:t>
            </a:r>
            <a:r>
              <a:rPr lang="en-US" sz="2800" dirty="0" err="1">
                <a:solidFill>
                  <a:schemeClr val="tx2"/>
                </a:solidFill>
              </a:rPr>
              <a:t>Ysgrifennu</a:t>
            </a:r>
            <a:endParaRPr lang="en-US" sz="2800" dirty="0">
              <a:solidFill>
                <a:schemeClr val="tx2"/>
              </a:solidFill>
            </a:endParaRPr>
          </a:p>
          <a:p>
            <a:endParaRPr lang="en-US" sz="2800" b="1" u="sng" dirty="0"/>
          </a:p>
        </p:txBody>
      </p:sp>
      <p:sp>
        <p:nvSpPr>
          <p:cNvPr id="7" name="TextBox 6">
            <a:extLst>
              <a:ext uri="{FF2B5EF4-FFF2-40B4-BE49-F238E27FC236}">
                <a16:creationId xmlns:a16="http://schemas.microsoft.com/office/drawing/2014/main" id="{D28636E6-1B34-5040-B90B-F881F2EA5B7D}"/>
              </a:ext>
            </a:extLst>
          </p:cNvPr>
          <p:cNvSpPr txBox="1"/>
          <p:nvPr/>
        </p:nvSpPr>
        <p:spPr>
          <a:xfrm>
            <a:off x="6357690" y="1716977"/>
            <a:ext cx="5417636" cy="3600986"/>
          </a:xfrm>
          <a:prstGeom prst="rect">
            <a:avLst/>
          </a:prstGeom>
          <a:solidFill>
            <a:schemeClr val="bg1"/>
          </a:solidFill>
          <a:ln w="76200">
            <a:solidFill>
              <a:schemeClr val="accent1"/>
            </a:solidFill>
          </a:ln>
        </p:spPr>
        <p:txBody>
          <a:bodyPr wrap="square" rtlCol="0">
            <a:spAutoFit/>
          </a:bodyPr>
          <a:lstStyle/>
          <a:p>
            <a:pPr marL="457200" indent="-457200">
              <a:buFont typeface="Arial" panose="020B0604020202020204" pitchFamily="34" charset="0"/>
              <a:buChar char="•"/>
            </a:pPr>
            <a:r>
              <a:rPr lang="en-US" sz="2800" dirty="0">
                <a:solidFill>
                  <a:schemeClr val="tx2"/>
                </a:solidFill>
              </a:rPr>
              <a:t>Keep evidence of how you develop each of the following language skills:</a:t>
            </a:r>
          </a:p>
          <a:p>
            <a:r>
              <a:rPr lang="en-US" sz="2800" dirty="0">
                <a:solidFill>
                  <a:schemeClr val="tx2"/>
                </a:solidFill>
              </a:rPr>
              <a:t>		1. Speaking</a:t>
            </a:r>
          </a:p>
          <a:p>
            <a:r>
              <a:rPr lang="en-US" sz="2800" dirty="0">
                <a:solidFill>
                  <a:schemeClr val="tx2"/>
                </a:solidFill>
              </a:rPr>
              <a:t>		2. Listening</a:t>
            </a:r>
          </a:p>
          <a:p>
            <a:r>
              <a:rPr lang="en-US" sz="2800" dirty="0">
                <a:solidFill>
                  <a:schemeClr val="tx2"/>
                </a:solidFill>
              </a:rPr>
              <a:t>		3. Reading</a:t>
            </a:r>
          </a:p>
          <a:p>
            <a:r>
              <a:rPr lang="en-US" sz="2800" dirty="0">
                <a:solidFill>
                  <a:schemeClr val="tx2"/>
                </a:solidFill>
              </a:rPr>
              <a:t>		4. Writing</a:t>
            </a:r>
          </a:p>
          <a:p>
            <a:pPr marL="457200" indent="-457200">
              <a:buFont typeface="Arial" panose="020B0604020202020204" pitchFamily="34" charset="0"/>
              <a:buChar char="•"/>
            </a:pPr>
            <a:endParaRPr lang="en-US" sz="3200" dirty="0">
              <a:solidFill>
                <a:schemeClr val="tx2"/>
              </a:solidFill>
            </a:endParaRPr>
          </a:p>
        </p:txBody>
      </p:sp>
      <p:pic>
        <p:nvPicPr>
          <p:cNvPr id="2" name="Picture 2" descr="Icon&#10;&#10;Description automatically generated">
            <a:extLst>
              <a:ext uri="{FF2B5EF4-FFF2-40B4-BE49-F238E27FC236}">
                <a16:creationId xmlns:a16="http://schemas.microsoft.com/office/drawing/2014/main" id="{B5C26E74-3E38-C546-A297-88FF073BE571}"/>
              </a:ext>
            </a:extLst>
          </p:cNvPr>
          <p:cNvPicPr>
            <a:picLocks noChangeAspect="1"/>
          </p:cNvPicPr>
          <p:nvPr/>
        </p:nvPicPr>
        <p:blipFill>
          <a:blip r:embed="rId2"/>
          <a:stretch>
            <a:fillRect/>
          </a:stretch>
        </p:blipFill>
        <p:spPr>
          <a:xfrm>
            <a:off x="5347" y="6480432"/>
            <a:ext cx="12101094" cy="768504"/>
          </a:xfrm>
          <a:prstGeom prst="rect">
            <a:avLst/>
          </a:prstGeom>
        </p:spPr>
      </p:pic>
    </p:spTree>
    <p:extLst>
      <p:ext uri="{BB962C8B-B14F-4D97-AF65-F5344CB8AC3E}">
        <p14:creationId xmlns:p14="http://schemas.microsoft.com/office/powerpoint/2010/main" val="3098182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2" name="TextBox 1">
            <a:extLst>
              <a:ext uri="{FF2B5EF4-FFF2-40B4-BE49-F238E27FC236}">
                <a16:creationId xmlns:a16="http://schemas.microsoft.com/office/drawing/2014/main" id="{00A92E96-7A9E-3B44-99B7-5E11E5E21668}"/>
              </a:ext>
            </a:extLst>
          </p:cNvPr>
          <p:cNvSpPr txBox="1"/>
          <p:nvPr/>
        </p:nvSpPr>
        <p:spPr>
          <a:xfrm>
            <a:off x="1647930" y="94549"/>
            <a:ext cx="8229600" cy="707886"/>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1042706" y="862714"/>
            <a:ext cx="7685658" cy="4913954"/>
          </a:xfrm>
          <a:prstGeom prst="rect">
            <a:avLst/>
          </a:prstGeom>
          <a:ln w="38100">
            <a:solidFill>
              <a:schemeClr val="tx1"/>
            </a:solidFill>
          </a:ln>
        </p:spPr>
      </p:pic>
      <p:sp>
        <p:nvSpPr>
          <p:cNvPr id="9" name="TextBox 8">
            <a:extLst>
              <a:ext uri="{FF2B5EF4-FFF2-40B4-BE49-F238E27FC236}">
                <a16:creationId xmlns:a16="http://schemas.microsoft.com/office/drawing/2014/main" id="{0C56D119-F331-D946-A834-6C070BBAF3CE}"/>
              </a:ext>
            </a:extLst>
          </p:cNvPr>
          <p:cNvSpPr txBox="1"/>
          <p:nvPr/>
        </p:nvSpPr>
        <p:spPr>
          <a:xfrm>
            <a:off x="9170521" y="1835718"/>
            <a:ext cx="2351314" cy="923330"/>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i="1" dirty="0"/>
              <a:t>Introduction and Guidelines available on Moodle.</a:t>
            </a:r>
            <a:endParaRPr lang="en-US" dirty="0"/>
          </a:p>
        </p:txBody>
      </p:sp>
      <p:pic>
        <p:nvPicPr>
          <p:cNvPr id="3" name="Picture 3" descr="Icon&#10;&#10;Description automatically generated">
            <a:extLst>
              <a:ext uri="{FF2B5EF4-FFF2-40B4-BE49-F238E27FC236}">
                <a16:creationId xmlns:a16="http://schemas.microsoft.com/office/drawing/2014/main" id="{71FB464A-145C-3B11-4C6C-209A9D411303}"/>
              </a:ext>
            </a:extLst>
          </p:cNvPr>
          <p:cNvPicPr>
            <a:picLocks noChangeAspect="1"/>
          </p:cNvPicPr>
          <p:nvPr/>
        </p:nvPicPr>
        <p:blipFill>
          <a:blip r:embed="rId4"/>
          <a:stretch>
            <a:fillRect/>
          </a:stretch>
        </p:blipFill>
        <p:spPr>
          <a:xfrm>
            <a:off x="-141706" y="5892222"/>
            <a:ext cx="12248147" cy="1610714"/>
          </a:xfrm>
          <a:prstGeom prst="rect">
            <a:avLst/>
          </a:prstGeom>
        </p:spPr>
      </p:pic>
    </p:spTree>
    <p:extLst>
      <p:ext uri="{BB962C8B-B14F-4D97-AF65-F5344CB8AC3E}">
        <p14:creationId xmlns:p14="http://schemas.microsoft.com/office/powerpoint/2010/main" val="139242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2" name="TextBox 1">
            <a:extLst>
              <a:ext uri="{FF2B5EF4-FFF2-40B4-BE49-F238E27FC236}">
                <a16:creationId xmlns:a16="http://schemas.microsoft.com/office/drawing/2014/main" id="{00A92E96-7A9E-3B44-99B7-5E11E5E21668}"/>
              </a:ext>
            </a:extLst>
          </p:cNvPr>
          <p:cNvSpPr txBox="1"/>
          <p:nvPr/>
        </p:nvSpPr>
        <p:spPr>
          <a:xfrm>
            <a:off x="1647930" y="94549"/>
            <a:ext cx="8229600" cy="707886"/>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sp>
        <p:nvSpPr>
          <p:cNvPr id="9" name="TextBox 8">
            <a:extLst>
              <a:ext uri="{FF2B5EF4-FFF2-40B4-BE49-F238E27FC236}">
                <a16:creationId xmlns:a16="http://schemas.microsoft.com/office/drawing/2014/main" id="{0C56D119-F331-D946-A834-6C070BBAF3CE}"/>
              </a:ext>
            </a:extLst>
          </p:cNvPr>
          <p:cNvSpPr txBox="1"/>
          <p:nvPr/>
        </p:nvSpPr>
        <p:spPr>
          <a:xfrm>
            <a:off x="9170521" y="1835718"/>
            <a:ext cx="2351314" cy="923330"/>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i="1" dirty="0"/>
              <a:t>Introduction and Guidelines available on Moodle.</a:t>
            </a:r>
            <a:endParaRPr lang="en-US" dirty="0"/>
          </a:p>
        </p:txBody>
      </p:sp>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469512" y="862714"/>
            <a:ext cx="7620000" cy="4953000"/>
          </a:xfrm>
          <a:prstGeom prst="rect">
            <a:avLst/>
          </a:prstGeom>
        </p:spPr>
      </p:pic>
      <p:pic>
        <p:nvPicPr>
          <p:cNvPr id="3" name="Picture 3" descr="Icon&#10;&#10;Description automatically generated">
            <a:extLst>
              <a:ext uri="{FF2B5EF4-FFF2-40B4-BE49-F238E27FC236}">
                <a16:creationId xmlns:a16="http://schemas.microsoft.com/office/drawing/2014/main" id="{21EA054A-7138-FC7C-1AFD-F07B110FC27E}"/>
              </a:ext>
            </a:extLst>
          </p:cNvPr>
          <p:cNvPicPr>
            <a:picLocks noChangeAspect="1"/>
          </p:cNvPicPr>
          <p:nvPr/>
        </p:nvPicPr>
        <p:blipFill>
          <a:blip r:embed="rId4"/>
          <a:stretch>
            <a:fillRect/>
          </a:stretch>
        </p:blipFill>
        <p:spPr>
          <a:xfrm>
            <a:off x="5347" y="5624854"/>
            <a:ext cx="12167936" cy="768504"/>
          </a:xfrm>
          <a:prstGeom prst="rect">
            <a:avLst/>
          </a:prstGeom>
        </p:spPr>
      </p:pic>
    </p:spTree>
    <p:extLst>
      <p:ext uri="{BB962C8B-B14F-4D97-AF65-F5344CB8AC3E}">
        <p14:creationId xmlns:p14="http://schemas.microsoft.com/office/powerpoint/2010/main" val="1282116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2" name="TextBox 1">
            <a:extLst>
              <a:ext uri="{FF2B5EF4-FFF2-40B4-BE49-F238E27FC236}">
                <a16:creationId xmlns:a16="http://schemas.microsoft.com/office/drawing/2014/main" id="{00A92E96-7A9E-3B44-99B7-5E11E5E21668}"/>
              </a:ext>
            </a:extLst>
          </p:cNvPr>
          <p:cNvSpPr txBox="1"/>
          <p:nvPr/>
        </p:nvSpPr>
        <p:spPr>
          <a:xfrm>
            <a:off x="1647930" y="94549"/>
            <a:ext cx="8229600" cy="707886"/>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sp>
        <p:nvSpPr>
          <p:cNvPr id="9" name="TextBox 8">
            <a:extLst>
              <a:ext uri="{FF2B5EF4-FFF2-40B4-BE49-F238E27FC236}">
                <a16:creationId xmlns:a16="http://schemas.microsoft.com/office/drawing/2014/main" id="{0C56D119-F331-D946-A834-6C070BBAF3CE}"/>
              </a:ext>
            </a:extLst>
          </p:cNvPr>
          <p:cNvSpPr txBox="1"/>
          <p:nvPr/>
        </p:nvSpPr>
        <p:spPr>
          <a:xfrm>
            <a:off x="9170521" y="1835718"/>
            <a:ext cx="2351314" cy="923330"/>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i="1" dirty="0"/>
              <a:t>Introduction and Guidelines available on Moodle.</a:t>
            </a:r>
            <a:endParaRPr lang="en-US" dirty="0"/>
          </a:p>
        </p:txBody>
      </p:sp>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94912" y="1109203"/>
            <a:ext cx="7569200" cy="3022600"/>
          </a:xfrm>
          <a:prstGeom prst="rect">
            <a:avLst/>
          </a:prstGeom>
        </p:spPr>
      </p:pic>
      <p:pic>
        <p:nvPicPr>
          <p:cNvPr id="3" name="Picture 4" descr="Icon&#10;&#10;Description automatically generated">
            <a:extLst>
              <a:ext uri="{FF2B5EF4-FFF2-40B4-BE49-F238E27FC236}">
                <a16:creationId xmlns:a16="http://schemas.microsoft.com/office/drawing/2014/main" id="{F4CD549D-796E-8632-8345-46686F7965E3}"/>
              </a:ext>
            </a:extLst>
          </p:cNvPr>
          <p:cNvPicPr>
            <a:picLocks noChangeAspect="1"/>
          </p:cNvPicPr>
          <p:nvPr/>
        </p:nvPicPr>
        <p:blipFill>
          <a:blip r:embed="rId4"/>
          <a:stretch>
            <a:fillRect/>
          </a:stretch>
        </p:blipFill>
        <p:spPr>
          <a:xfrm>
            <a:off x="5347" y="6132853"/>
            <a:ext cx="12274884" cy="781872"/>
          </a:xfrm>
          <a:prstGeom prst="rect">
            <a:avLst/>
          </a:prstGeom>
        </p:spPr>
      </p:pic>
    </p:spTree>
    <p:extLst>
      <p:ext uri="{BB962C8B-B14F-4D97-AF65-F5344CB8AC3E}">
        <p14:creationId xmlns:p14="http://schemas.microsoft.com/office/powerpoint/2010/main" val="2923941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6F5084-047A-FB41-969B-47CD118968E9}"/>
              </a:ext>
            </a:extLst>
          </p:cNvPr>
          <p:cNvSpPr txBox="1"/>
          <p:nvPr/>
        </p:nvSpPr>
        <p:spPr>
          <a:xfrm>
            <a:off x="1549101" y="1034187"/>
            <a:ext cx="9423494" cy="4524315"/>
          </a:xfrm>
          <a:prstGeom prst="rect">
            <a:avLst/>
          </a:prstGeom>
          <a:noFill/>
        </p:spPr>
        <p:txBody>
          <a:bodyPr wrap="square" rtlCol="0">
            <a:spAutoFit/>
          </a:bodyPr>
          <a:lstStyle/>
          <a:p>
            <a:endParaRPr lang="en-US" sz="2400" dirty="0"/>
          </a:p>
          <a:p>
            <a:endParaRPr lang="en-US" sz="2400" dirty="0"/>
          </a:p>
          <a:p>
            <a:r>
              <a:rPr lang="en-US" sz="2400" dirty="0"/>
              <a:t>How are you developing the pupils’ language skills?</a:t>
            </a:r>
          </a:p>
          <a:p>
            <a:r>
              <a:rPr lang="en-US" sz="2400" dirty="0"/>
              <a:t>Are you using a variety of teaching and learning strategies?</a:t>
            </a:r>
          </a:p>
          <a:p>
            <a:endParaRPr lang="en-US" sz="2400" dirty="0"/>
          </a:p>
          <a:p>
            <a:endParaRPr lang="en-US" sz="2400" dirty="0"/>
          </a:p>
          <a:p>
            <a:endParaRPr lang="en-US" sz="2400" dirty="0"/>
          </a:p>
          <a:p>
            <a:endParaRPr lang="en-US" sz="2400" dirty="0"/>
          </a:p>
          <a:p>
            <a:endParaRPr lang="en-US" sz="2400" dirty="0"/>
          </a:p>
          <a:p>
            <a:r>
              <a:rPr lang="en-US" sz="2400" dirty="0"/>
              <a:t>You should receive support from your school mentor with regards to planning your lessons and developing the pupils’ language and literacy skills.</a:t>
            </a:r>
          </a:p>
        </p:txBody>
      </p:sp>
      <p:pic>
        <p:nvPicPr>
          <p:cNvPr id="4" name="Picture 3">
            <a:extLst>
              <a:ext uri="{FF2B5EF4-FFF2-40B4-BE49-F238E27FC236}">
                <a16:creationId xmlns:a16="http://schemas.microsoft.com/office/drawing/2014/main" id="{8ACF75D8-AF81-AC47-9CF7-7ACE237208BD}"/>
              </a:ext>
            </a:extLst>
          </p:cNvPr>
          <p:cNvPicPr>
            <a:picLocks noChangeAspect="1"/>
          </p:cNvPicPr>
          <p:nvPr/>
        </p:nvPicPr>
        <p:blipFill>
          <a:blip r:embed="rId2"/>
          <a:stretch>
            <a:fillRect/>
          </a:stretch>
        </p:blipFill>
        <p:spPr>
          <a:xfrm>
            <a:off x="1012534" y="3125797"/>
            <a:ext cx="10166931" cy="1089314"/>
          </a:xfrm>
          <a:prstGeom prst="rect">
            <a:avLst/>
          </a:prstGeom>
        </p:spPr>
      </p:pic>
      <p:sp>
        <p:nvSpPr>
          <p:cNvPr id="9" name="TextBox 8">
            <a:extLst>
              <a:ext uri="{FF2B5EF4-FFF2-40B4-BE49-F238E27FC236}">
                <a16:creationId xmlns:a16="http://schemas.microsoft.com/office/drawing/2014/main" id="{0F6A4083-4B2A-1340-A488-CB146B0CB111}"/>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Addysgu</a:t>
            </a:r>
            <a:r>
              <a:rPr lang="en-US" sz="3600" dirty="0">
                <a:solidFill>
                  <a:schemeClr val="bg1"/>
                </a:solidFill>
              </a:rPr>
              <a:t> a </a:t>
            </a:r>
            <a:r>
              <a:rPr lang="en-US" sz="3600" dirty="0" err="1">
                <a:solidFill>
                  <a:schemeClr val="bg1"/>
                </a:solidFill>
              </a:rPr>
              <a:t>Dysgu</a:t>
            </a:r>
            <a:r>
              <a:rPr lang="en-US" sz="3600" dirty="0">
                <a:solidFill>
                  <a:schemeClr val="bg1"/>
                </a:solidFill>
              </a:rPr>
              <a:t> </a:t>
            </a:r>
          </a:p>
          <a:p>
            <a:pPr algn="ctr"/>
            <a:r>
              <a:rPr lang="en-US" sz="3600" i="1" dirty="0">
                <a:solidFill>
                  <a:schemeClr val="bg1"/>
                </a:solidFill>
              </a:rPr>
              <a:t>Teaching and Learning</a:t>
            </a:r>
          </a:p>
        </p:txBody>
      </p:sp>
      <p:pic>
        <p:nvPicPr>
          <p:cNvPr id="2" name="Picture 2" descr="Icon&#10;&#10;Description automatically generated">
            <a:extLst>
              <a:ext uri="{FF2B5EF4-FFF2-40B4-BE49-F238E27FC236}">
                <a16:creationId xmlns:a16="http://schemas.microsoft.com/office/drawing/2014/main" id="{23720979-340A-BD41-7C15-4847E560DBFC}"/>
              </a:ext>
            </a:extLst>
          </p:cNvPr>
          <p:cNvPicPr>
            <a:picLocks noChangeAspect="1"/>
          </p:cNvPicPr>
          <p:nvPr/>
        </p:nvPicPr>
        <p:blipFill>
          <a:blip r:embed="rId3"/>
          <a:stretch>
            <a:fillRect/>
          </a:stretch>
        </p:blipFill>
        <p:spPr>
          <a:xfrm>
            <a:off x="-8020" y="5905591"/>
            <a:ext cx="12234778" cy="1396819"/>
          </a:xfrm>
          <a:prstGeom prst="rect">
            <a:avLst/>
          </a:prstGeom>
        </p:spPr>
      </p:pic>
    </p:spTree>
    <p:extLst>
      <p:ext uri="{BB962C8B-B14F-4D97-AF65-F5344CB8AC3E}">
        <p14:creationId xmlns:p14="http://schemas.microsoft.com/office/powerpoint/2010/main" val="352481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dissolv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dissolv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9" end="9"/>
                                            </p:txEl>
                                          </p:spTgt>
                                        </p:tgtEl>
                                        <p:attrNameLst>
                                          <p:attrName>style.visibility</p:attrName>
                                        </p:attrNameLst>
                                      </p:cBhvr>
                                      <p:to>
                                        <p:strVal val="visible"/>
                                      </p:to>
                                    </p:set>
                                    <p:animEffect transition="in" filter="dissolve">
                                      <p:cBhvr>
                                        <p:cTn id="17"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9500B-32A1-BB41-AA0D-59476DD7B687}"/>
              </a:ext>
            </a:extLst>
          </p:cNvPr>
          <p:cNvSpPr>
            <a:spLocks noGrp="1"/>
          </p:cNvSpPr>
          <p:nvPr>
            <p:ph type="title"/>
          </p:nvPr>
        </p:nvSpPr>
        <p:spPr>
          <a:xfrm>
            <a:off x="1006839" y="203232"/>
            <a:ext cx="10178322" cy="906088"/>
          </a:xfrm>
        </p:spPr>
        <p:txBody>
          <a:bodyPr/>
          <a:lstStyle/>
          <a:p>
            <a:pPr algn="ctr"/>
            <a:r>
              <a:rPr lang="en-US" dirty="0" err="1"/>
              <a:t>Pwysig</a:t>
            </a:r>
            <a:r>
              <a:rPr lang="en-US" dirty="0"/>
              <a:t>!   Important!</a:t>
            </a:r>
          </a:p>
        </p:txBody>
      </p:sp>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1251678" y="128847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t>You cannot fail / pass the Framework / Portfolio.  This is not an exam, a test or an assignment.</a:t>
            </a:r>
          </a:p>
          <a:p>
            <a:pPr marL="0" indent="0">
              <a:buNone/>
            </a:pPr>
            <a:endParaRPr lang="en-US" sz="2400" dirty="0"/>
          </a:p>
          <a:p>
            <a:r>
              <a:rPr lang="en-US" sz="2400" dirty="0"/>
              <a:t>Every student who graduates with a QTS is expected to have the Framework levels on their PLP at the beginning of their teaching career.</a:t>
            </a:r>
          </a:p>
          <a:p>
            <a:pPr marL="0" indent="0">
              <a:buNone/>
            </a:pPr>
            <a:endParaRPr lang="en-US" sz="2400" dirty="0"/>
          </a:p>
          <a:p>
            <a:r>
              <a:rPr lang="en-US" sz="2400" dirty="0"/>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pic>
        <p:nvPicPr>
          <p:cNvPr id="4" name="Picture 4" descr="Icon&#10;&#10;Description automatically generated">
            <a:extLst>
              <a:ext uri="{FF2B5EF4-FFF2-40B4-BE49-F238E27FC236}">
                <a16:creationId xmlns:a16="http://schemas.microsoft.com/office/drawing/2014/main" id="{0CD1B5AC-D01C-DBBE-156C-06B780F4B999}"/>
              </a:ext>
            </a:extLst>
          </p:cNvPr>
          <p:cNvPicPr>
            <a:picLocks noChangeAspect="1"/>
          </p:cNvPicPr>
          <p:nvPr/>
        </p:nvPicPr>
        <p:blipFill>
          <a:blip r:embed="rId2"/>
          <a:stretch>
            <a:fillRect/>
          </a:stretch>
        </p:blipFill>
        <p:spPr>
          <a:xfrm>
            <a:off x="-208547" y="5330748"/>
            <a:ext cx="12341726" cy="1797873"/>
          </a:xfrm>
          <a:prstGeom prst="rect">
            <a:avLst/>
          </a:prstGeom>
        </p:spPr>
      </p:pic>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C8C7AD-798B-F04C-8C45-7322907B45B8}"/>
              </a:ext>
            </a:extLst>
          </p:cNvPr>
          <p:cNvPicPr>
            <a:picLocks noChangeAspect="1"/>
          </p:cNvPicPr>
          <p:nvPr/>
        </p:nvPicPr>
        <p:blipFill>
          <a:blip r:embed="rId2"/>
          <a:stretch>
            <a:fillRect/>
          </a:stretch>
        </p:blipFill>
        <p:spPr>
          <a:xfrm>
            <a:off x="4250267" y="1650999"/>
            <a:ext cx="3962400" cy="3962400"/>
          </a:xfrm>
          <a:prstGeom prst="rect">
            <a:avLst/>
          </a:prstGeom>
        </p:spPr>
      </p:pic>
      <p:sp>
        <p:nvSpPr>
          <p:cNvPr id="4" name="TextBox 3">
            <a:extLst>
              <a:ext uri="{FF2B5EF4-FFF2-40B4-BE49-F238E27FC236}">
                <a16:creationId xmlns:a16="http://schemas.microsoft.com/office/drawing/2014/main" id="{67F3FD52-D7D9-DE49-B345-6AB11D804F9D}"/>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Eich</a:t>
            </a:r>
            <a:r>
              <a:rPr lang="en-US" sz="3600" dirty="0">
                <a:solidFill>
                  <a:schemeClr val="bg1"/>
                </a:solidFill>
              </a:rPr>
              <a:t> </a:t>
            </a:r>
            <a:r>
              <a:rPr lang="en-US" sz="3600" dirty="0" err="1">
                <a:solidFill>
                  <a:schemeClr val="bg1"/>
                </a:solidFill>
              </a:rPr>
              <a:t>lefel</a:t>
            </a:r>
            <a:r>
              <a:rPr lang="en-US" sz="3600" dirty="0">
                <a:solidFill>
                  <a:schemeClr val="bg1"/>
                </a:solidFill>
              </a:rPr>
              <a:t>(au) …</a:t>
            </a:r>
          </a:p>
          <a:p>
            <a:pPr algn="ctr"/>
            <a:r>
              <a:rPr lang="en-US" sz="3600" dirty="0">
                <a:solidFill>
                  <a:schemeClr val="bg1"/>
                </a:solidFill>
              </a:rPr>
              <a:t>Your level(s) …</a:t>
            </a:r>
          </a:p>
        </p:txBody>
      </p:sp>
      <p:pic>
        <p:nvPicPr>
          <p:cNvPr id="2" name="Picture 4" descr="Icon&#10;&#10;Description automatically generated">
            <a:extLst>
              <a:ext uri="{FF2B5EF4-FFF2-40B4-BE49-F238E27FC236}">
                <a16:creationId xmlns:a16="http://schemas.microsoft.com/office/drawing/2014/main" id="{FF3F5543-ACE5-2C80-3DF6-A8B6C16C3B8F}"/>
              </a:ext>
            </a:extLst>
          </p:cNvPr>
          <p:cNvPicPr>
            <a:picLocks noChangeAspect="1"/>
          </p:cNvPicPr>
          <p:nvPr/>
        </p:nvPicPr>
        <p:blipFill>
          <a:blip r:embed="rId3"/>
          <a:stretch>
            <a:fillRect/>
          </a:stretch>
        </p:blipFill>
        <p:spPr>
          <a:xfrm>
            <a:off x="5347" y="5932327"/>
            <a:ext cx="12167936" cy="928924"/>
          </a:xfrm>
          <a:prstGeom prst="rect">
            <a:avLst/>
          </a:prstGeom>
        </p:spPr>
      </p:pic>
    </p:spTree>
    <p:extLst>
      <p:ext uri="{BB962C8B-B14F-4D97-AF65-F5344CB8AC3E}">
        <p14:creationId xmlns:p14="http://schemas.microsoft.com/office/powerpoint/2010/main" val="4130901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1099278" y="1495851"/>
            <a:ext cx="5166055" cy="3905236"/>
          </a:xfrm>
          <a:prstGeom prst="rect">
            <a:avLst/>
          </a:prstGeom>
          <a:solidFill>
            <a:schemeClr val="bg1"/>
          </a:solidFill>
          <a:ln w="76200">
            <a:solidFill>
              <a:srgbClr val="00B050"/>
            </a:solidFill>
          </a:ln>
        </p:spPr>
        <p:txBody>
          <a:bodyPr wrap="square" rtlCol="0">
            <a:spAutoFit/>
          </a:bodyPr>
          <a:lstStyle/>
          <a:p>
            <a:r>
              <a:rPr lang="en-US" sz="2400" dirty="0" err="1"/>
              <a:t>Mae’n</a:t>
            </a:r>
            <a:r>
              <a:rPr lang="en-US" sz="2400" dirty="0"/>
              <a:t> </a:t>
            </a:r>
            <a:r>
              <a:rPr lang="en-US" sz="2400" dirty="0" err="1"/>
              <a:t>bosib</a:t>
            </a:r>
            <a:r>
              <a:rPr lang="en-US" sz="2400" dirty="0"/>
              <a:t> </a:t>
            </a:r>
            <a:r>
              <a:rPr lang="en-US" sz="2400" dirty="0" err="1"/>
              <a:t>byddwch</a:t>
            </a:r>
            <a:r>
              <a:rPr lang="en-US" sz="2400" dirty="0"/>
              <a:t> chi </a:t>
            </a:r>
            <a:r>
              <a:rPr lang="en-US" sz="2400" dirty="0" err="1"/>
              <a:t>ar</a:t>
            </a:r>
            <a:r>
              <a:rPr lang="en-US" sz="2400" dirty="0"/>
              <a:t> </a:t>
            </a:r>
            <a:r>
              <a:rPr lang="en-US" sz="2400" dirty="0" err="1"/>
              <a:t>lefelau</a:t>
            </a:r>
            <a:r>
              <a:rPr lang="en-US" sz="2400" dirty="0"/>
              <a:t> </a:t>
            </a:r>
            <a:r>
              <a:rPr lang="en-US" sz="2400" dirty="0" err="1"/>
              <a:t>gwahanol</a:t>
            </a:r>
            <a:r>
              <a:rPr lang="en-US" sz="2400" dirty="0"/>
              <a:t> </a:t>
            </a:r>
            <a:r>
              <a:rPr lang="en-US" sz="2400" dirty="0" err="1"/>
              <a:t>ar</a:t>
            </a:r>
            <a:r>
              <a:rPr lang="en-US" sz="2400" dirty="0"/>
              <a:t> </a:t>
            </a:r>
            <a:r>
              <a:rPr lang="en-US" sz="2400" dirty="0" err="1"/>
              <a:t>gyfer</a:t>
            </a:r>
            <a:r>
              <a:rPr lang="en-US" sz="2400" dirty="0"/>
              <a:t> </a:t>
            </a:r>
            <a:r>
              <a:rPr lang="en-US" sz="2400" dirty="0" err="1"/>
              <a:t>sgiliau</a:t>
            </a:r>
            <a:r>
              <a:rPr lang="en-US" sz="2400" dirty="0"/>
              <a:t> </a:t>
            </a:r>
            <a:r>
              <a:rPr lang="en-US" sz="2400" dirty="0" err="1"/>
              <a:t>gwahanol</a:t>
            </a:r>
            <a:r>
              <a:rPr lang="en-US" sz="2400" dirty="0"/>
              <a:t>, </a:t>
            </a:r>
            <a:r>
              <a:rPr lang="en-US" sz="2400" dirty="0" err="1"/>
              <a:t>e.e</a:t>
            </a:r>
            <a:r>
              <a:rPr lang="en-US" sz="2400" dirty="0"/>
              <a:t>.</a:t>
            </a:r>
          </a:p>
          <a:p>
            <a:endParaRPr lang="en-US" sz="2400" dirty="0"/>
          </a:p>
          <a:p>
            <a:pPr>
              <a:lnSpc>
                <a:spcPct val="150000"/>
              </a:lnSpc>
            </a:pPr>
            <a:r>
              <a:rPr lang="en-US" sz="2400" dirty="0" err="1"/>
              <a:t>Siarad</a:t>
            </a:r>
            <a:r>
              <a:rPr lang="en-US" sz="2400" dirty="0"/>
              <a:t>:  A2</a:t>
            </a:r>
          </a:p>
          <a:p>
            <a:pPr>
              <a:lnSpc>
                <a:spcPct val="150000"/>
              </a:lnSpc>
            </a:pPr>
            <a:r>
              <a:rPr lang="en-US" sz="2400" dirty="0" err="1"/>
              <a:t>Darllen</a:t>
            </a:r>
            <a:r>
              <a:rPr lang="en-US" sz="2400" dirty="0"/>
              <a:t>:  A1</a:t>
            </a:r>
          </a:p>
          <a:p>
            <a:pPr>
              <a:lnSpc>
                <a:spcPct val="150000"/>
              </a:lnSpc>
            </a:pPr>
            <a:r>
              <a:rPr lang="en-US" sz="2400" dirty="0" err="1"/>
              <a:t>Ysgrifennu</a:t>
            </a:r>
            <a:r>
              <a:rPr lang="en-US" sz="2400" dirty="0"/>
              <a:t>:  A1</a:t>
            </a:r>
          </a:p>
          <a:p>
            <a:pPr>
              <a:lnSpc>
                <a:spcPct val="150000"/>
              </a:lnSpc>
            </a:pPr>
            <a:r>
              <a:rPr lang="en-US" sz="2400" dirty="0" err="1"/>
              <a:t>Gwrando</a:t>
            </a:r>
            <a:r>
              <a:rPr lang="en-US" sz="2400" dirty="0"/>
              <a:t>: A2</a:t>
            </a:r>
          </a:p>
          <a:p>
            <a:pPr>
              <a:lnSpc>
                <a:spcPct val="150000"/>
              </a:lnSpc>
            </a:pPr>
            <a:endParaRPr lang="en-US" sz="2400" dirty="0"/>
          </a:p>
        </p:txBody>
      </p:sp>
      <p:sp>
        <p:nvSpPr>
          <p:cNvPr id="8" name="TextBox 7">
            <a:extLst>
              <a:ext uri="{FF2B5EF4-FFF2-40B4-BE49-F238E27FC236}">
                <a16:creationId xmlns:a16="http://schemas.microsoft.com/office/drawing/2014/main" id="{06BE0376-61C5-9646-95EC-CAB9955A0FB7}"/>
              </a:ext>
            </a:extLst>
          </p:cNvPr>
          <p:cNvSpPr txBox="1"/>
          <p:nvPr/>
        </p:nvSpPr>
        <p:spPr>
          <a:xfrm>
            <a:off x="2807480" y="146347"/>
            <a:ext cx="6259028" cy="1200329"/>
          </a:xfrm>
          <a:prstGeom prst="rect">
            <a:avLst/>
          </a:prstGeom>
          <a:solidFill>
            <a:schemeClr val="tx2"/>
          </a:solidFill>
          <a:ln w="76200">
            <a:solidFill>
              <a:srgbClr val="00B050"/>
            </a:solidFill>
          </a:ln>
        </p:spPr>
        <p:txBody>
          <a:bodyPr wrap="square" rtlCol="0">
            <a:spAutoFit/>
          </a:bodyPr>
          <a:lstStyle/>
          <a:p>
            <a:pPr algn="ctr"/>
            <a:r>
              <a:rPr lang="en-US" sz="3600" dirty="0" err="1">
                <a:solidFill>
                  <a:schemeClr val="bg1"/>
                </a:solidFill>
              </a:rPr>
              <a:t>Eich</a:t>
            </a:r>
            <a:r>
              <a:rPr lang="en-US" sz="3600" dirty="0">
                <a:solidFill>
                  <a:schemeClr val="bg1"/>
                </a:solidFill>
              </a:rPr>
              <a:t> </a:t>
            </a:r>
            <a:r>
              <a:rPr lang="en-US" sz="3600" dirty="0" err="1">
                <a:solidFill>
                  <a:schemeClr val="bg1"/>
                </a:solidFill>
              </a:rPr>
              <a:t>portffolio</a:t>
            </a:r>
            <a:r>
              <a:rPr lang="en-US" sz="3600" dirty="0">
                <a:solidFill>
                  <a:schemeClr val="bg1"/>
                </a:solidFill>
              </a:rPr>
              <a:t> </a:t>
            </a:r>
            <a:r>
              <a:rPr lang="en-US" sz="3600" dirty="0" err="1">
                <a:solidFill>
                  <a:schemeClr val="bg1"/>
                </a:solidFill>
              </a:rPr>
              <a:t>Cymraeg</a:t>
            </a:r>
            <a:endParaRPr lang="en-US" sz="3600" dirty="0">
              <a:solidFill>
                <a:schemeClr val="bg1"/>
              </a:solidFill>
            </a:endParaRPr>
          </a:p>
          <a:p>
            <a:pPr algn="ctr"/>
            <a:r>
              <a:rPr lang="en-US" sz="3600" dirty="0">
                <a:solidFill>
                  <a:schemeClr val="bg1"/>
                </a:solidFill>
              </a:rPr>
              <a:t> Your Welsh portfolio</a:t>
            </a:r>
          </a:p>
        </p:txBody>
      </p:sp>
      <p:sp>
        <p:nvSpPr>
          <p:cNvPr id="9" name="TextBox 8">
            <a:extLst>
              <a:ext uri="{FF2B5EF4-FFF2-40B4-BE49-F238E27FC236}">
                <a16:creationId xmlns:a16="http://schemas.microsoft.com/office/drawing/2014/main" id="{1BBBFB31-54FA-D346-A1AC-33B0A3DFA13D}"/>
              </a:ext>
            </a:extLst>
          </p:cNvPr>
          <p:cNvSpPr txBox="1"/>
          <p:nvPr/>
        </p:nvSpPr>
        <p:spPr>
          <a:xfrm>
            <a:off x="6645639" y="1495851"/>
            <a:ext cx="5166055" cy="3905236"/>
          </a:xfrm>
          <a:prstGeom prst="rect">
            <a:avLst/>
          </a:prstGeom>
          <a:solidFill>
            <a:schemeClr val="bg1"/>
          </a:solidFill>
          <a:ln w="76200">
            <a:solidFill>
              <a:srgbClr val="00B050"/>
            </a:solidFill>
          </a:ln>
        </p:spPr>
        <p:txBody>
          <a:bodyPr wrap="square" rtlCol="0">
            <a:spAutoFit/>
          </a:bodyPr>
          <a:lstStyle/>
          <a:p>
            <a:r>
              <a:rPr lang="en-US" sz="2400" dirty="0"/>
              <a:t>It is possible for you to be on different levels for different skills, e.g.</a:t>
            </a:r>
          </a:p>
          <a:p>
            <a:endParaRPr lang="en-US" sz="2400" dirty="0"/>
          </a:p>
          <a:p>
            <a:pPr>
              <a:lnSpc>
                <a:spcPct val="150000"/>
              </a:lnSpc>
            </a:pPr>
            <a:r>
              <a:rPr lang="en-US" sz="2400" dirty="0"/>
              <a:t>Speaking:  A2</a:t>
            </a:r>
          </a:p>
          <a:p>
            <a:pPr>
              <a:lnSpc>
                <a:spcPct val="150000"/>
              </a:lnSpc>
            </a:pPr>
            <a:r>
              <a:rPr lang="en-US" sz="2400" dirty="0"/>
              <a:t>Reading : A1</a:t>
            </a:r>
          </a:p>
          <a:p>
            <a:pPr>
              <a:lnSpc>
                <a:spcPct val="150000"/>
              </a:lnSpc>
            </a:pPr>
            <a:r>
              <a:rPr lang="en-US" sz="2400" dirty="0"/>
              <a:t>Writing : A1</a:t>
            </a:r>
          </a:p>
          <a:p>
            <a:pPr>
              <a:lnSpc>
                <a:spcPct val="150000"/>
              </a:lnSpc>
            </a:pPr>
            <a:r>
              <a:rPr lang="en-US" sz="2400" dirty="0"/>
              <a:t>Listening: A2</a:t>
            </a:r>
          </a:p>
          <a:p>
            <a:pPr>
              <a:lnSpc>
                <a:spcPct val="150000"/>
              </a:lnSpc>
            </a:pPr>
            <a:endParaRPr lang="en-US" sz="2400" dirty="0"/>
          </a:p>
        </p:txBody>
      </p:sp>
      <p:pic>
        <p:nvPicPr>
          <p:cNvPr id="2" name="Picture 3" descr="Icon&#10;&#10;Description automatically generated">
            <a:extLst>
              <a:ext uri="{FF2B5EF4-FFF2-40B4-BE49-F238E27FC236}">
                <a16:creationId xmlns:a16="http://schemas.microsoft.com/office/drawing/2014/main" id="{5DDF1ACF-7C1E-2D49-DD99-4453499A13BC}"/>
              </a:ext>
            </a:extLst>
          </p:cNvPr>
          <p:cNvPicPr>
            <a:picLocks noChangeAspect="1"/>
          </p:cNvPicPr>
          <p:nvPr/>
        </p:nvPicPr>
        <p:blipFill>
          <a:blip r:embed="rId2"/>
          <a:stretch>
            <a:fillRect/>
          </a:stretch>
        </p:blipFill>
        <p:spPr>
          <a:xfrm>
            <a:off x="5347" y="5825380"/>
            <a:ext cx="12221410" cy="781872"/>
          </a:xfrm>
          <a:prstGeom prst="rect">
            <a:avLst/>
          </a:prstGeom>
        </p:spPr>
      </p:pic>
    </p:spTree>
    <p:extLst>
      <p:ext uri="{BB962C8B-B14F-4D97-AF65-F5344CB8AC3E}">
        <p14:creationId xmlns:p14="http://schemas.microsoft.com/office/powerpoint/2010/main" val="3273593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2" name="TextBox 1">
            <a:extLst>
              <a:ext uri="{FF2B5EF4-FFF2-40B4-BE49-F238E27FC236}">
                <a16:creationId xmlns:a16="http://schemas.microsoft.com/office/drawing/2014/main" id="{00A92E96-7A9E-3B44-99B7-5E11E5E21668}"/>
              </a:ext>
            </a:extLst>
          </p:cNvPr>
          <p:cNvSpPr txBox="1"/>
          <p:nvPr/>
        </p:nvSpPr>
        <p:spPr>
          <a:xfrm>
            <a:off x="591957" y="196061"/>
            <a:ext cx="1818752" cy="1015663"/>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endParaRPr lang="en-US" sz="2000" dirty="0"/>
          </a:p>
          <a:p>
            <a:endParaRPr lang="en-US" sz="2000" dirty="0"/>
          </a:p>
          <a:p>
            <a:pPr algn="ctr"/>
            <a:r>
              <a:rPr lang="en-US" sz="2000" i="1" dirty="0"/>
              <a:t>The portfolio</a:t>
            </a:r>
          </a:p>
        </p:txBody>
      </p:sp>
      <p:sp>
        <p:nvSpPr>
          <p:cNvPr id="3" name="TextBox 2">
            <a:extLst>
              <a:ext uri="{FF2B5EF4-FFF2-40B4-BE49-F238E27FC236}">
                <a16:creationId xmlns:a16="http://schemas.microsoft.com/office/drawing/2014/main" id="{D3BDA696-4696-9742-BD95-E2D06B6D545F}"/>
              </a:ext>
            </a:extLst>
          </p:cNvPr>
          <p:cNvSpPr txBox="1"/>
          <p:nvPr/>
        </p:nvSpPr>
        <p:spPr>
          <a:xfrm>
            <a:off x="2737279" y="49780"/>
            <a:ext cx="7988440" cy="2585323"/>
          </a:xfrm>
          <a:prstGeom prst="rect">
            <a:avLst/>
          </a:prstGeom>
          <a:noFill/>
        </p:spPr>
        <p:txBody>
          <a:bodyPr wrap="square" lIns="91440" tIns="45720" rIns="91440" bIns="45720" rtlCol="0" anchor="t">
            <a:spAutoFit/>
          </a:bodyPr>
          <a:lstStyle/>
          <a:p>
            <a:r>
              <a:rPr lang="en-US" dirty="0" err="1"/>
              <a:t>Bydd</a:t>
            </a:r>
            <a:r>
              <a:rPr lang="en-US" dirty="0"/>
              <a:t> </a:t>
            </a:r>
            <a:r>
              <a:rPr lang="en-US" dirty="0" err="1"/>
              <a:t>rhaid</a:t>
            </a:r>
            <a:r>
              <a:rPr lang="en-US" dirty="0"/>
              <a:t> </a:t>
            </a:r>
            <a:r>
              <a:rPr lang="en-US" dirty="0" err="1"/>
              <a:t>i</a:t>
            </a:r>
            <a:r>
              <a:rPr lang="en-US" dirty="0"/>
              <a:t> chi </a:t>
            </a:r>
            <a:r>
              <a:rPr lang="en-US" dirty="0" err="1"/>
              <a:t>uwchlwytho</a:t>
            </a:r>
            <a:r>
              <a:rPr lang="en-US" dirty="0"/>
              <a:t> </a:t>
            </a:r>
            <a:r>
              <a:rPr lang="en-US" dirty="0" err="1"/>
              <a:t>tystiolaeth</a:t>
            </a:r>
            <a:r>
              <a:rPr lang="en-US" dirty="0"/>
              <a:t> dan 6 </a:t>
            </a:r>
            <a:r>
              <a:rPr lang="en-US" dirty="0" err="1"/>
              <a:t>adran</a:t>
            </a:r>
            <a:r>
              <a:rPr lang="en-US" dirty="0"/>
              <a:t> </a:t>
            </a:r>
            <a:r>
              <a:rPr lang="en-US" dirty="0" err="1"/>
              <a:t>wahanol</a:t>
            </a:r>
            <a:r>
              <a:rPr lang="en-US" dirty="0"/>
              <a:t> </a:t>
            </a:r>
            <a:r>
              <a:rPr lang="en-US" dirty="0" err="1"/>
              <a:t>yn</a:t>
            </a:r>
            <a:r>
              <a:rPr lang="en-US" dirty="0"/>
              <a:t> y PDP:</a:t>
            </a:r>
          </a:p>
          <a:p>
            <a:r>
              <a:rPr lang="en-US" i="1" dirty="0"/>
              <a:t>You will be required to upload evidence to your PDP under 6 different sections:</a:t>
            </a:r>
          </a:p>
          <a:p>
            <a:endParaRPr lang="en-US" dirty="0"/>
          </a:p>
          <a:p>
            <a:r>
              <a:rPr lang="en-US" dirty="0" err="1"/>
              <a:t>Cyflwyniad</a:t>
            </a:r>
            <a:r>
              <a:rPr lang="en-US" dirty="0"/>
              <a:t> | </a:t>
            </a:r>
            <a:r>
              <a:rPr lang="en-US" i="1" dirty="0"/>
              <a:t>Introduction</a:t>
            </a:r>
          </a:p>
          <a:p>
            <a:r>
              <a:rPr lang="en-US" dirty="0" err="1"/>
              <a:t>Llafar</a:t>
            </a:r>
            <a:r>
              <a:rPr lang="en-US" dirty="0"/>
              <a:t> | </a:t>
            </a:r>
            <a:r>
              <a:rPr lang="en-US" i="1" dirty="0"/>
              <a:t>Oracy</a:t>
            </a:r>
            <a:endParaRPr lang="en-US" i="1" dirty="0">
              <a:cs typeface="Calibri"/>
            </a:endParaRPr>
          </a:p>
          <a:p>
            <a:r>
              <a:rPr lang="en-US" dirty="0" err="1"/>
              <a:t>Darllen</a:t>
            </a:r>
            <a:r>
              <a:rPr lang="en-US" dirty="0"/>
              <a:t> | </a:t>
            </a:r>
            <a:r>
              <a:rPr lang="en-US" i="1" dirty="0"/>
              <a:t>Reading</a:t>
            </a:r>
          </a:p>
          <a:p>
            <a:r>
              <a:rPr lang="en-US" dirty="0" err="1"/>
              <a:t>Gwrando</a:t>
            </a:r>
            <a:r>
              <a:rPr lang="en-US" dirty="0"/>
              <a:t> | </a:t>
            </a:r>
            <a:r>
              <a:rPr lang="en-US" i="1" dirty="0"/>
              <a:t>Listening</a:t>
            </a:r>
          </a:p>
          <a:p>
            <a:r>
              <a:rPr lang="en-US" dirty="0"/>
              <a:t>Ysgrifennu | </a:t>
            </a:r>
            <a:r>
              <a:rPr lang="en-US" i="1" dirty="0"/>
              <a:t>Writing</a:t>
            </a:r>
          </a:p>
          <a:p>
            <a:r>
              <a:rPr lang="en-US" dirty="0" err="1"/>
              <a:t>Methodoleg</a:t>
            </a:r>
            <a:r>
              <a:rPr lang="en-US" dirty="0"/>
              <a:t> </a:t>
            </a:r>
            <a:r>
              <a:rPr lang="en-US" dirty="0" err="1"/>
              <a:t>Dysgu</a:t>
            </a:r>
            <a:r>
              <a:rPr lang="en-US" dirty="0"/>
              <a:t> ac </a:t>
            </a:r>
            <a:r>
              <a:rPr lang="en-US" dirty="0" err="1"/>
              <a:t>Addysgu</a:t>
            </a:r>
            <a:r>
              <a:rPr lang="en-US" dirty="0"/>
              <a:t> | </a:t>
            </a:r>
            <a:r>
              <a:rPr lang="en-US" i="1" dirty="0"/>
              <a:t>Teaching and Learning Methodology</a:t>
            </a:r>
          </a:p>
        </p:txBody>
      </p:sp>
      <p:sp>
        <p:nvSpPr>
          <p:cNvPr id="8" name="TextBox 7">
            <a:extLst>
              <a:ext uri="{FF2B5EF4-FFF2-40B4-BE49-F238E27FC236}">
                <a16:creationId xmlns:a16="http://schemas.microsoft.com/office/drawing/2014/main" id="{7D04472C-3688-8A46-A4E1-C81CE784056F}"/>
              </a:ext>
            </a:extLst>
          </p:cNvPr>
          <p:cNvSpPr txBox="1"/>
          <p:nvPr/>
        </p:nvSpPr>
        <p:spPr>
          <a:xfrm>
            <a:off x="591957" y="3046055"/>
            <a:ext cx="1818752" cy="646331"/>
          </a:xfrm>
          <a:prstGeom prst="rect">
            <a:avLst/>
          </a:prstGeom>
          <a:solidFill>
            <a:schemeClr val="accent5">
              <a:lumMod val="60000"/>
              <a:lumOff val="40000"/>
            </a:schemeClr>
          </a:solidFill>
          <a:ln>
            <a:solidFill>
              <a:srgbClr val="002060"/>
            </a:solidFill>
          </a:ln>
        </p:spPr>
        <p:txBody>
          <a:bodyPr wrap="square" rtlCol="0">
            <a:spAutoFit/>
          </a:bodyPr>
          <a:lstStyle/>
          <a:p>
            <a:r>
              <a:rPr lang="en-US" dirty="0"/>
              <a:t>Y </a:t>
            </a:r>
            <a:r>
              <a:rPr lang="en-US" dirty="0" err="1"/>
              <a:t>Cyflwyniad</a:t>
            </a:r>
            <a:r>
              <a:rPr lang="en-US" dirty="0"/>
              <a:t>  Introduction…</a:t>
            </a:r>
          </a:p>
        </p:txBody>
      </p:sp>
      <p:pic>
        <p:nvPicPr>
          <p:cNvPr id="11" name="Picture 10">
            <a:extLst>
              <a:ext uri="{FF2B5EF4-FFF2-40B4-BE49-F238E27FC236}">
                <a16:creationId xmlns:a16="http://schemas.microsoft.com/office/drawing/2014/main" id="{70EFA02C-166C-1443-983D-86A21A49E9F8}"/>
              </a:ext>
            </a:extLst>
          </p:cNvPr>
          <p:cNvPicPr>
            <a:picLocks noChangeAspect="1"/>
          </p:cNvPicPr>
          <p:nvPr/>
        </p:nvPicPr>
        <p:blipFill>
          <a:blip r:embed="rId3"/>
          <a:stretch>
            <a:fillRect/>
          </a:stretch>
        </p:blipFill>
        <p:spPr>
          <a:xfrm>
            <a:off x="4931049" y="2819294"/>
            <a:ext cx="2903974" cy="3552541"/>
          </a:xfrm>
          <a:prstGeom prst="rect">
            <a:avLst/>
          </a:prstGeom>
        </p:spPr>
      </p:pic>
      <p:sp>
        <p:nvSpPr>
          <p:cNvPr id="12" name="TextBox 11">
            <a:extLst>
              <a:ext uri="{FF2B5EF4-FFF2-40B4-BE49-F238E27FC236}">
                <a16:creationId xmlns:a16="http://schemas.microsoft.com/office/drawing/2014/main" id="{403983DB-1D17-9A40-90CD-73662C82CDB3}"/>
              </a:ext>
            </a:extLst>
          </p:cNvPr>
          <p:cNvSpPr txBox="1"/>
          <p:nvPr/>
        </p:nvSpPr>
        <p:spPr>
          <a:xfrm>
            <a:off x="8542353" y="3289375"/>
            <a:ext cx="3125037" cy="1477328"/>
          </a:xfrm>
          <a:prstGeom prst="rect">
            <a:avLst/>
          </a:prstGeom>
          <a:noFill/>
          <a:ln>
            <a:solidFill>
              <a:srgbClr val="002060"/>
            </a:solidFill>
          </a:ln>
        </p:spPr>
        <p:txBody>
          <a:bodyPr wrap="square" lIns="91440" tIns="45720" rIns="91440" bIns="45720" rtlCol="0" anchor="t">
            <a:spAutoFit/>
          </a:bodyPr>
          <a:lstStyle/>
          <a:p>
            <a:r>
              <a:rPr lang="en-US" i="1" dirty="0"/>
              <a:t>Justify why you have included each piece.</a:t>
            </a:r>
          </a:p>
          <a:p>
            <a:r>
              <a:rPr lang="en-US" i="1" dirty="0"/>
              <a:t>What does each piece evidence in relation to the level descriptors?</a:t>
            </a:r>
          </a:p>
        </p:txBody>
      </p:sp>
      <p:cxnSp>
        <p:nvCxnSpPr>
          <p:cNvPr id="14" name="Straight Arrow Connector 13">
            <a:extLst>
              <a:ext uri="{FF2B5EF4-FFF2-40B4-BE49-F238E27FC236}">
                <a16:creationId xmlns:a16="http://schemas.microsoft.com/office/drawing/2014/main" id="{172609FF-5E96-1340-8E7A-D7E6E9018BD2}"/>
              </a:ext>
            </a:extLst>
          </p:cNvPr>
          <p:cNvCxnSpPr/>
          <p:nvPr/>
        </p:nvCxnSpPr>
        <p:spPr>
          <a:xfrm flipH="1">
            <a:off x="7191928" y="3815796"/>
            <a:ext cx="1286189" cy="2576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49BE2BF-DE7C-6C4C-98B4-12D801A27906}"/>
              </a:ext>
            </a:extLst>
          </p:cNvPr>
          <p:cNvSpPr txBox="1"/>
          <p:nvPr/>
        </p:nvSpPr>
        <p:spPr>
          <a:xfrm>
            <a:off x="1501333" y="4028039"/>
            <a:ext cx="3125037" cy="1200329"/>
          </a:xfrm>
          <a:prstGeom prst="rect">
            <a:avLst/>
          </a:prstGeom>
          <a:noFill/>
          <a:ln>
            <a:solidFill>
              <a:srgbClr val="002060"/>
            </a:solidFill>
          </a:ln>
        </p:spPr>
        <p:txBody>
          <a:bodyPr wrap="square" rtlCol="0">
            <a:spAutoFit/>
          </a:bodyPr>
          <a:lstStyle/>
          <a:p>
            <a:r>
              <a:rPr lang="en-US" i="1" dirty="0"/>
              <a:t>Label each piece of evidence as they will appear in your portfolio, e.g. sound file ‘Lesson </a:t>
            </a:r>
            <a:r>
              <a:rPr lang="en-US" i="1" dirty="0" err="1"/>
              <a:t>Yr</a:t>
            </a:r>
            <a:r>
              <a:rPr lang="en-US" i="1" dirty="0"/>
              <a:t> 1: Y </a:t>
            </a:r>
            <a:r>
              <a:rPr lang="en-US" i="1" dirty="0" err="1"/>
              <a:t>Tywydd</a:t>
            </a:r>
            <a:r>
              <a:rPr lang="en-US" i="1" dirty="0"/>
              <a:t>’</a:t>
            </a:r>
          </a:p>
        </p:txBody>
      </p:sp>
      <p:cxnSp>
        <p:nvCxnSpPr>
          <p:cNvPr id="18" name="Straight Arrow Connector 17">
            <a:extLst>
              <a:ext uri="{FF2B5EF4-FFF2-40B4-BE49-F238E27FC236}">
                <a16:creationId xmlns:a16="http://schemas.microsoft.com/office/drawing/2014/main" id="{2FFB73E2-EEAD-5940-B195-F27341D132DC}"/>
              </a:ext>
            </a:extLst>
          </p:cNvPr>
          <p:cNvCxnSpPr>
            <a:cxnSpLocks/>
          </p:cNvCxnSpPr>
          <p:nvPr/>
        </p:nvCxnSpPr>
        <p:spPr>
          <a:xfrm flipV="1">
            <a:off x="4669793" y="4049651"/>
            <a:ext cx="895380" cy="381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4" name="Picture 4" descr="Icon&#10;&#10;Description automatically generated">
            <a:extLst>
              <a:ext uri="{FF2B5EF4-FFF2-40B4-BE49-F238E27FC236}">
                <a16:creationId xmlns:a16="http://schemas.microsoft.com/office/drawing/2014/main" id="{8432596E-32F6-6462-428B-921136343A0D}"/>
              </a:ext>
            </a:extLst>
          </p:cNvPr>
          <p:cNvPicPr>
            <a:picLocks noChangeAspect="1"/>
          </p:cNvPicPr>
          <p:nvPr/>
        </p:nvPicPr>
        <p:blipFill>
          <a:blip r:embed="rId4"/>
          <a:stretch>
            <a:fillRect/>
          </a:stretch>
        </p:blipFill>
        <p:spPr>
          <a:xfrm>
            <a:off x="5347" y="6092748"/>
            <a:ext cx="12167936" cy="768504"/>
          </a:xfrm>
          <a:prstGeom prst="rect">
            <a:avLst/>
          </a:prstGeom>
        </p:spPr>
      </p:pic>
    </p:spTree>
    <p:extLst>
      <p:ext uri="{BB962C8B-B14F-4D97-AF65-F5344CB8AC3E}">
        <p14:creationId xmlns:p14="http://schemas.microsoft.com/office/powerpoint/2010/main" val="407688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2" name="TextBox 1">
            <a:extLst>
              <a:ext uri="{FF2B5EF4-FFF2-40B4-BE49-F238E27FC236}">
                <a16:creationId xmlns:a16="http://schemas.microsoft.com/office/drawing/2014/main" id="{00A92E96-7A9E-3B44-99B7-5E11E5E21668}"/>
              </a:ext>
            </a:extLst>
          </p:cNvPr>
          <p:cNvSpPr txBox="1"/>
          <p:nvPr/>
        </p:nvSpPr>
        <p:spPr>
          <a:xfrm>
            <a:off x="281354" y="205081"/>
            <a:ext cx="2471894" cy="1015663"/>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err="1"/>
              <a:t>Cyngor</a:t>
            </a:r>
            <a:r>
              <a:rPr lang="en-US" sz="2000" dirty="0"/>
              <a:t> Doeth</a:t>
            </a:r>
          </a:p>
          <a:p>
            <a:endParaRPr lang="en-US" sz="2000" dirty="0"/>
          </a:p>
          <a:p>
            <a:pPr algn="ctr"/>
            <a:r>
              <a:rPr lang="en-US" sz="2000" i="1" dirty="0"/>
              <a:t>Top Tips!</a:t>
            </a:r>
          </a:p>
        </p:txBody>
      </p:sp>
      <p:sp>
        <p:nvSpPr>
          <p:cNvPr id="4" name="Rounded Rectangle 3">
            <a:extLst>
              <a:ext uri="{FF2B5EF4-FFF2-40B4-BE49-F238E27FC236}">
                <a16:creationId xmlns:a16="http://schemas.microsoft.com/office/drawing/2014/main" id="{22933021-94BF-AF4F-AE4E-6E237985B85C}"/>
              </a:ext>
            </a:extLst>
          </p:cNvPr>
          <p:cNvSpPr/>
          <p:nvPr/>
        </p:nvSpPr>
        <p:spPr>
          <a:xfrm>
            <a:off x="3671776" y="215603"/>
            <a:ext cx="3215472" cy="9646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Perthnasol</a:t>
            </a:r>
            <a:endParaRPr lang="en-US" dirty="0"/>
          </a:p>
          <a:p>
            <a:pPr algn="ctr"/>
            <a:r>
              <a:rPr lang="en-US" i="1" dirty="0"/>
              <a:t>Relevant evidence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5279512" y="1533119"/>
            <a:ext cx="3215472" cy="9646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Digon</a:t>
            </a:r>
            <a:r>
              <a:rPr lang="en-US" dirty="0"/>
              <a:t> </a:t>
            </a:r>
            <a:r>
              <a:rPr lang="en-US" dirty="0" err="1"/>
              <a:t>ond</a:t>
            </a:r>
            <a:r>
              <a:rPr lang="en-US" dirty="0"/>
              <a:t> dim </a:t>
            </a:r>
            <a:r>
              <a:rPr lang="en-US" dirty="0" err="1"/>
              <a:t>gormod</a:t>
            </a:r>
            <a:r>
              <a:rPr lang="en-US" dirty="0"/>
              <a:t>.</a:t>
            </a:r>
          </a:p>
          <a:p>
            <a:pPr algn="ctr"/>
            <a:r>
              <a:rPr lang="en-US" i="1" dirty="0"/>
              <a:t>Enough evidence but try not to overload.</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1145512" y="1703064"/>
            <a:ext cx="3215472"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Choose evidence carefully:</a:t>
            </a:r>
          </a:p>
          <a:p>
            <a:pPr algn="ctr"/>
            <a:r>
              <a:rPr lang="en-US" i="1" dirty="0"/>
              <a:t>Is it relevant?</a:t>
            </a:r>
          </a:p>
          <a:p>
            <a:pPr algn="ctr"/>
            <a:r>
              <a:rPr lang="en-US" i="1" dirty="0"/>
              <a:t>Is it appropriate?</a:t>
            </a:r>
          </a:p>
          <a:p>
            <a:pPr algn="ctr"/>
            <a:r>
              <a:rPr lang="en-US" i="1" dirty="0"/>
              <a:t>What does it show?</a:t>
            </a:r>
          </a:p>
          <a:p>
            <a:pPr algn="ctr"/>
            <a:r>
              <a:rPr lang="en-US" i="1" dirty="0"/>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413658" y="3581754"/>
            <a:ext cx="4278922" cy="19448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t>Film of micro lesson – could evidence more than one skill, e.g. speaking, listening and reading</a:t>
            </a:r>
          </a:p>
          <a:p>
            <a:pPr algn="ctr"/>
            <a:r>
              <a:rPr lang="en-US" b="1" i="1" u="sng" dirty="0"/>
              <a:t>Only upload once: </a:t>
            </a:r>
            <a:r>
              <a:rPr lang="en-US" i="1" dirty="0"/>
              <a:t>make clear in the introduction where you’ve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8703547" y="474785"/>
            <a:ext cx="3215472" cy="9646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Your portfolio is your showcase: choose your best bits.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5374582" y="2690129"/>
            <a:ext cx="2840333" cy="2936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Mae’n</a:t>
            </a:r>
            <a:r>
              <a:rPr lang="en-US" dirty="0"/>
              <a:t> haws </a:t>
            </a:r>
            <a:r>
              <a:rPr lang="en-US" dirty="0" err="1"/>
              <a:t>chwynnu</a:t>
            </a:r>
            <a:r>
              <a:rPr lang="en-US" dirty="0"/>
              <a:t> </a:t>
            </a:r>
            <a:r>
              <a:rPr lang="en-US" dirty="0" err="1"/>
              <a:t>na</a:t>
            </a:r>
            <a:r>
              <a:rPr lang="en-US" dirty="0"/>
              <a:t> </a:t>
            </a:r>
            <a:r>
              <a:rPr lang="en-US" dirty="0" err="1"/>
              <a:t>chasglu</a:t>
            </a:r>
            <a:r>
              <a:rPr lang="en-US" dirty="0"/>
              <a:t> </a:t>
            </a:r>
            <a:r>
              <a:rPr lang="en-US" dirty="0" err="1"/>
              <a:t>o’r</a:t>
            </a:r>
            <a:r>
              <a:rPr lang="en-US" dirty="0"/>
              <a:t> </a:t>
            </a:r>
            <a:r>
              <a:rPr lang="en-US" dirty="0" err="1"/>
              <a:t>newydd</a:t>
            </a:r>
            <a:r>
              <a:rPr lang="en-US" dirty="0"/>
              <a:t>.</a:t>
            </a:r>
          </a:p>
          <a:p>
            <a:pPr algn="ctr"/>
            <a:endParaRPr lang="en-US" dirty="0"/>
          </a:p>
          <a:p>
            <a:pPr algn="ctr"/>
            <a:r>
              <a:rPr lang="en-US" i="1" dirty="0"/>
              <a:t>It’s easier to sort a full desktop file than to collect evidence from new before the deadline.</a:t>
            </a:r>
          </a:p>
        </p:txBody>
      </p:sp>
      <p:sp>
        <p:nvSpPr>
          <p:cNvPr id="13" name="Rounded Rectangle 12">
            <a:extLst>
              <a:ext uri="{FF2B5EF4-FFF2-40B4-BE49-F238E27FC236}">
                <a16:creationId xmlns:a16="http://schemas.microsoft.com/office/drawing/2014/main" id="{18FC7BC1-7030-554B-BD74-1C9DA915427A}"/>
              </a:ext>
            </a:extLst>
          </p:cNvPr>
          <p:cNvSpPr/>
          <p:nvPr/>
        </p:nvSpPr>
        <p:spPr>
          <a:xfrm>
            <a:off x="8896917" y="2369634"/>
            <a:ext cx="2840332" cy="11633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Deadline date and instructions how to upload will be provided in the new year.</a:t>
            </a:r>
          </a:p>
        </p:txBody>
      </p:sp>
      <p:pic>
        <p:nvPicPr>
          <p:cNvPr id="1026" name="Picture 2" descr="Top tips for Remote learning and live lessons – Holland Park Primary  School, Essex">
            <a:extLst>
              <a:ext uri="{FF2B5EF4-FFF2-40B4-BE49-F238E27FC236}">
                <a16:creationId xmlns:a16="http://schemas.microsoft.com/office/drawing/2014/main" id="{EB3F9471-DFE0-D24F-90E6-5A00FB3381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8153" y="3741386"/>
            <a:ext cx="2686259" cy="201469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con&#10;&#10;Description automatically generated">
            <a:extLst>
              <a:ext uri="{FF2B5EF4-FFF2-40B4-BE49-F238E27FC236}">
                <a16:creationId xmlns:a16="http://schemas.microsoft.com/office/drawing/2014/main" id="{4FDEA2D2-068A-C6D6-EF4C-F85B62095C30}"/>
              </a:ext>
            </a:extLst>
          </p:cNvPr>
          <p:cNvPicPr>
            <a:picLocks noChangeAspect="1"/>
          </p:cNvPicPr>
          <p:nvPr/>
        </p:nvPicPr>
        <p:blipFill>
          <a:blip r:embed="rId4"/>
          <a:stretch>
            <a:fillRect/>
          </a:stretch>
        </p:blipFill>
        <p:spPr>
          <a:xfrm>
            <a:off x="-74863" y="5959064"/>
            <a:ext cx="12261515" cy="781872"/>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A10FD6-7F1B-1A41-9BEE-200BA16660E4}"/>
              </a:ext>
            </a:extLst>
          </p:cNvPr>
          <p:cNvPicPr>
            <a:picLocks noChangeAspect="1"/>
          </p:cNvPicPr>
          <p:nvPr/>
        </p:nvPicPr>
        <p:blipFill>
          <a:blip r:embed="rId2"/>
          <a:stretch>
            <a:fillRect/>
          </a:stretch>
        </p:blipFill>
        <p:spPr>
          <a:xfrm>
            <a:off x="3550024" y="199343"/>
            <a:ext cx="5091952" cy="5643030"/>
          </a:xfrm>
          <a:prstGeom prst="rect">
            <a:avLst/>
          </a:prstGeom>
          <a:ln w="38100">
            <a:solidFill>
              <a:schemeClr val="tx1"/>
            </a:solidFill>
          </a:ln>
        </p:spPr>
      </p:pic>
      <p:pic>
        <p:nvPicPr>
          <p:cNvPr id="2" name="Picture 2" descr="Icon&#10;&#10;Description automatically generated">
            <a:extLst>
              <a:ext uri="{FF2B5EF4-FFF2-40B4-BE49-F238E27FC236}">
                <a16:creationId xmlns:a16="http://schemas.microsoft.com/office/drawing/2014/main" id="{7408703B-0A5D-CD9B-6AD8-51FF4E95BB22}"/>
              </a:ext>
            </a:extLst>
          </p:cNvPr>
          <p:cNvPicPr>
            <a:picLocks noChangeAspect="1"/>
          </p:cNvPicPr>
          <p:nvPr/>
        </p:nvPicPr>
        <p:blipFill>
          <a:blip r:embed="rId3"/>
          <a:stretch>
            <a:fillRect/>
          </a:stretch>
        </p:blipFill>
        <p:spPr>
          <a:xfrm>
            <a:off x="5347" y="6453695"/>
            <a:ext cx="12274884" cy="781872"/>
          </a:xfrm>
          <a:prstGeom prst="rect">
            <a:avLst/>
          </a:prstGeom>
        </p:spPr>
      </p:pic>
    </p:spTree>
    <p:extLst>
      <p:ext uri="{BB962C8B-B14F-4D97-AF65-F5344CB8AC3E}">
        <p14:creationId xmlns:p14="http://schemas.microsoft.com/office/powerpoint/2010/main" val="334575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Sut</a:t>
            </a:r>
            <a:r>
              <a:rPr lang="en-US" sz="3600" i="1" dirty="0">
                <a:solidFill>
                  <a:schemeClr val="bg1"/>
                </a:solidFill>
              </a:rPr>
              <a:t> </a:t>
            </a:r>
            <a:r>
              <a:rPr lang="en-US" sz="3600" i="1" dirty="0" err="1">
                <a:solidFill>
                  <a:schemeClr val="bg1"/>
                </a:solidFill>
              </a:rPr>
              <a:t>gallaf</a:t>
            </a:r>
            <a:r>
              <a:rPr lang="en-US" sz="3600" i="1" dirty="0">
                <a:solidFill>
                  <a:schemeClr val="bg1"/>
                </a:solidFill>
              </a:rPr>
              <a:t> </a:t>
            </a:r>
            <a:r>
              <a:rPr lang="en-US" sz="3600" i="1" dirty="0" err="1">
                <a:solidFill>
                  <a:schemeClr val="bg1"/>
                </a:solidFill>
              </a:rPr>
              <a:t>helpu</a:t>
            </a:r>
            <a:r>
              <a:rPr lang="en-US" sz="3600" i="1" dirty="0">
                <a:solidFill>
                  <a:schemeClr val="bg1"/>
                </a:solidFill>
              </a:rPr>
              <a:t> </a:t>
            </a:r>
            <a:r>
              <a:rPr lang="en-US" sz="3600" i="1" dirty="0" err="1">
                <a:solidFill>
                  <a:schemeClr val="bg1"/>
                </a:solidFill>
              </a:rPr>
              <a:t>fy</a:t>
            </a:r>
            <a:r>
              <a:rPr lang="en-US" sz="3600" i="1" dirty="0">
                <a:solidFill>
                  <a:schemeClr val="bg1"/>
                </a:solidFill>
              </a:rPr>
              <a:t> </a:t>
            </a:r>
            <a:r>
              <a:rPr lang="en-US" sz="3600" i="1" dirty="0" err="1">
                <a:solidFill>
                  <a:schemeClr val="bg1"/>
                </a:solidFill>
              </a:rPr>
              <a:t>hun</a:t>
            </a:r>
            <a:r>
              <a:rPr lang="en-US" sz="3600" i="1" dirty="0">
                <a:solidFill>
                  <a:schemeClr val="bg1"/>
                </a:solidFill>
              </a:rPr>
              <a:t>?</a:t>
            </a:r>
          </a:p>
          <a:p>
            <a:pPr algn="ctr"/>
            <a:r>
              <a:rPr lang="en-US" sz="3600" i="1" dirty="0">
                <a:solidFill>
                  <a:schemeClr val="bg1"/>
                </a:solidFill>
              </a:rPr>
              <a:t>How can I help myself?</a:t>
            </a:r>
          </a:p>
        </p:txBody>
      </p:sp>
      <p:pic>
        <p:nvPicPr>
          <p:cNvPr id="2" name="Picture 1">
            <a:extLst>
              <a:ext uri="{FF2B5EF4-FFF2-40B4-BE49-F238E27FC236}">
                <a16:creationId xmlns:a16="http://schemas.microsoft.com/office/drawing/2014/main" id="{46A26281-8770-0249-A9A0-1B496DC2316C}"/>
              </a:ext>
            </a:extLst>
          </p:cNvPr>
          <p:cNvPicPr>
            <a:picLocks noChangeAspect="1"/>
          </p:cNvPicPr>
          <p:nvPr/>
        </p:nvPicPr>
        <p:blipFill>
          <a:blip r:embed="rId3"/>
          <a:stretch>
            <a:fillRect/>
          </a:stretch>
        </p:blipFill>
        <p:spPr>
          <a:xfrm>
            <a:off x="929532" y="1706123"/>
            <a:ext cx="3251200" cy="3251200"/>
          </a:xfrm>
          <a:prstGeom prst="rect">
            <a:avLst/>
          </a:prstGeom>
        </p:spPr>
      </p:pic>
      <p:pic>
        <p:nvPicPr>
          <p:cNvPr id="6" name="Picture 5">
            <a:extLst>
              <a:ext uri="{FF2B5EF4-FFF2-40B4-BE49-F238E27FC236}">
                <a16:creationId xmlns:a16="http://schemas.microsoft.com/office/drawing/2014/main" id="{E363FAEF-F2B5-2144-9B0A-E36257D2D3C5}"/>
              </a:ext>
            </a:extLst>
          </p:cNvPr>
          <p:cNvPicPr>
            <a:picLocks noChangeAspect="1"/>
          </p:cNvPicPr>
          <p:nvPr/>
        </p:nvPicPr>
        <p:blipFill>
          <a:blip r:embed="rId4"/>
          <a:stretch>
            <a:fillRect/>
          </a:stretch>
        </p:blipFill>
        <p:spPr>
          <a:xfrm>
            <a:off x="5080000" y="2413000"/>
            <a:ext cx="2032000" cy="2032000"/>
          </a:xfrm>
          <a:prstGeom prst="rect">
            <a:avLst/>
          </a:prstGeom>
        </p:spPr>
      </p:pic>
      <p:pic>
        <p:nvPicPr>
          <p:cNvPr id="9" name="Picture 8">
            <a:extLst>
              <a:ext uri="{FF2B5EF4-FFF2-40B4-BE49-F238E27FC236}">
                <a16:creationId xmlns:a16="http://schemas.microsoft.com/office/drawing/2014/main" id="{977AEDDE-B882-964D-A7F5-B6EC96FB66A2}"/>
              </a:ext>
            </a:extLst>
          </p:cNvPr>
          <p:cNvPicPr>
            <a:picLocks noChangeAspect="1"/>
          </p:cNvPicPr>
          <p:nvPr/>
        </p:nvPicPr>
        <p:blipFill>
          <a:blip r:embed="rId5"/>
          <a:stretch>
            <a:fillRect/>
          </a:stretch>
        </p:blipFill>
        <p:spPr>
          <a:xfrm>
            <a:off x="8266546" y="2393091"/>
            <a:ext cx="3251200" cy="1587500"/>
          </a:xfrm>
          <a:prstGeom prst="rect">
            <a:avLst/>
          </a:prstGeom>
        </p:spPr>
      </p:pic>
      <p:pic>
        <p:nvPicPr>
          <p:cNvPr id="5" name="Picture 6" descr="Icon&#10;&#10;Description automatically generated">
            <a:extLst>
              <a:ext uri="{FF2B5EF4-FFF2-40B4-BE49-F238E27FC236}">
                <a16:creationId xmlns:a16="http://schemas.microsoft.com/office/drawing/2014/main" id="{1D20869E-8C8C-74AE-A702-E2B1E7AB07D1}"/>
              </a:ext>
            </a:extLst>
          </p:cNvPr>
          <p:cNvPicPr>
            <a:picLocks noChangeAspect="1"/>
          </p:cNvPicPr>
          <p:nvPr/>
        </p:nvPicPr>
        <p:blipFill>
          <a:blip r:embed="rId6"/>
          <a:stretch>
            <a:fillRect/>
          </a:stretch>
        </p:blipFill>
        <p:spPr>
          <a:xfrm>
            <a:off x="-61495" y="6413590"/>
            <a:ext cx="12288252" cy="781872"/>
          </a:xfrm>
          <a:prstGeom prst="rect">
            <a:avLst/>
          </a:prstGeom>
        </p:spPr>
      </p:pic>
    </p:spTree>
    <p:extLst>
      <p:ext uri="{BB962C8B-B14F-4D97-AF65-F5344CB8AC3E}">
        <p14:creationId xmlns:p14="http://schemas.microsoft.com/office/powerpoint/2010/main" val="1685741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8" name="Title 1">
            <a:extLst>
              <a:ext uri="{FF2B5EF4-FFF2-40B4-BE49-F238E27FC236}">
                <a16:creationId xmlns:a16="http://schemas.microsoft.com/office/drawing/2014/main" id="{8144186F-A11E-4146-B232-1811DDBE5461}"/>
              </a:ext>
            </a:extLst>
          </p:cNvPr>
          <p:cNvSpPr txBox="1">
            <a:spLocks/>
          </p:cNvSpPr>
          <p:nvPr/>
        </p:nvSpPr>
        <p:spPr>
          <a:xfrm>
            <a:off x="4062626" y="313946"/>
            <a:ext cx="7715202" cy="1179286"/>
          </a:xfrm>
          <a:prstGeom prst="rect">
            <a:avLst/>
          </a:prstGeom>
          <a:solidFill>
            <a:schemeClr val="accent1">
              <a:lumMod val="60000"/>
              <a:lumOff val="4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solidFill>
                  <a:schemeClr val="accent1">
                    <a:lumMod val="75000"/>
                  </a:schemeClr>
                </a:solidFill>
                <a:latin typeface="+mn-lt"/>
              </a:rPr>
              <a:t>Mae gwefan Peniarth yn cynnwys llawer o adnoddau defnyddiol i annog y Gymraeg yn ddyddiol yn y dosbarth.</a:t>
            </a:r>
          </a:p>
          <a:p>
            <a:pPr algn="ctr"/>
            <a:r>
              <a:rPr lang="cy-GB" sz="1600" b="1" dirty="0">
                <a:solidFill>
                  <a:schemeClr val="tx1"/>
                </a:solidFill>
                <a:latin typeface="+mn-lt"/>
              </a:rPr>
              <a:t>There are a number of useful resources on the Peniarth website which will help you use the Welsh language daily in the classroom.</a:t>
            </a:r>
          </a:p>
          <a:p>
            <a:pPr algn="ctr"/>
            <a:endParaRPr lang="cy-GB" sz="1600" b="1" dirty="0">
              <a:solidFill>
                <a:schemeClr val="tx1"/>
              </a:solidFill>
            </a:endParaRPr>
          </a:p>
          <a:p>
            <a:pPr algn="ctr"/>
            <a:endParaRPr lang="en-GB" sz="1600" b="1" dirty="0">
              <a:solidFill>
                <a:srgbClr val="002060"/>
              </a:solidFill>
            </a:endParaRPr>
          </a:p>
        </p:txBody>
      </p:sp>
      <p:pic>
        <p:nvPicPr>
          <p:cNvPr id="10" name="Picture 9">
            <a:hlinkClick r:id="rId3"/>
            <a:extLst>
              <a:ext uri="{FF2B5EF4-FFF2-40B4-BE49-F238E27FC236}">
                <a16:creationId xmlns:a16="http://schemas.microsoft.com/office/drawing/2014/main" id="{029AD891-4D75-5642-8A24-77C2B9DA90C3}"/>
              </a:ext>
            </a:extLst>
          </p:cNvPr>
          <p:cNvPicPr>
            <a:picLocks noChangeAspect="1"/>
          </p:cNvPicPr>
          <p:nvPr/>
        </p:nvPicPr>
        <p:blipFill>
          <a:blip r:embed="rId4"/>
          <a:stretch>
            <a:fillRect/>
          </a:stretch>
        </p:blipFill>
        <p:spPr>
          <a:xfrm>
            <a:off x="1549387" y="1343291"/>
            <a:ext cx="2848233" cy="2848233"/>
          </a:xfrm>
          <a:prstGeom prst="rect">
            <a:avLst/>
          </a:prstGeom>
        </p:spPr>
      </p:pic>
      <p:pic>
        <p:nvPicPr>
          <p:cNvPr id="11" name="Picture 10">
            <a:hlinkClick r:id="rId5"/>
            <a:extLst>
              <a:ext uri="{FF2B5EF4-FFF2-40B4-BE49-F238E27FC236}">
                <a16:creationId xmlns:a16="http://schemas.microsoft.com/office/drawing/2014/main" id="{B111B440-C343-DF43-8255-F55A54346859}"/>
              </a:ext>
            </a:extLst>
          </p:cNvPr>
          <p:cNvPicPr>
            <a:picLocks noChangeAspect="1"/>
          </p:cNvPicPr>
          <p:nvPr/>
        </p:nvPicPr>
        <p:blipFill>
          <a:blip r:embed="rId6"/>
          <a:stretch>
            <a:fillRect/>
          </a:stretch>
        </p:blipFill>
        <p:spPr>
          <a:xfrm>
            <a:off x="134577" y="91367"/>
            <a:ext cx="3755290" cy="1401975"/>
          </a:xfrm>
          <a:prstGeom prst="rect">
            <a:avLst/>
          </a:prstGeom>
        </p:spPr>
      </p:pic>
      <p:pic>
        <p:nvPicPr>
          <p:cNvPr id="12" name="Picture 11">
            <a:hlinkClick r:id="rId7"/>
            <a:extLst>
              <a:ext uri="{FF2B5EF4-FFF2-40B4-BE49-F238E27FC236}">
                <a16:creationId xmlns:a16="http://schemas.microsoft.com/office/drawing/2014/main" id="{FCD1DB86-08CE-7141-88F0-3E54A4DD2718}"/>
              </a:ext>
            </a:extLst>
          </p:cNvPr>
          <p:cNvPicPr>
            <a:picLocks noChangeAspect="1"/>
          </p:cNvPicPr>
          <p:nvPr/>
        </p:nvPicPr>
        <p:blipFill>
          <a:blip r:embed="rId8"/>
          <a:stretch>
            <a:fillRect/>
          </a:stretch>
        </p:blipFill>
        <p:spPr>
          <a:xfrm>
            <a:off x="7580847" y="1200200"/>
            <a:ext cx="3211821" cy="3211821"/>
          </a:xfrm>
          <a:prstGeom prst="rect">
            <a:avLst/>
          </a:prstGeom>
        </p:spPr>
      </p:pic>
      <p:sp>
        <p:nvSpPr>
          <p:cNvPr id="14" name="Title 1">
            <a:extLst>
              <a:ext uri="{FF2B5EF4-FFF2-40B4-BE49-F238E27FC236}">
                <a16:creationId xmlns:a16="http://schemas.microsoft.com/office/drawing/2014/main" id="{D37B6F93-F980-2A42-935B-C9D73D815B92}"/>
              </a:ext>
            </a:extLst>
          </p:cNvPr>
          <p:cNvSpPr txBox="1">
            <a:spLocks/>
          </p:cNvSpPr>
          <p:nvPr/>
        </p:nvSpPr>
        <p:spPr>
          <a:xfrm>
            <a:off x="6188529" y="4191634"/>
            <a:ext cx="5589299" cy="1523367"/>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latin typeface="+mn-lt"/>
              </a:rPr>
              <a:t>Mae’r cardiau yma’n cynnwys ymadroddion a chwestiynau addas i'w defnyddio o ddydd i ddydd ar draws y cwricwlwm.</a:t>
            </a:r>
          </a:p>
          <a:p>
            <a:pPr algn="ctr"/>
            <a:r>
              <a:rPr lang="cy-GB" sz="1600" b="1" dirty="0">
                <a:solidFill>
                  <a:schemeClr val="tx1"/>
                </a:solidFill>
                <a:latin typeface="+mn-lt"/>
              </a:rPr>
              <a:t>These cards contain phrases and questions suitable to be used on a daily basis across the curriculum.</a:t>
            </a:r>
            <a:endParaRPr lang="en-GB" sz="1600" b="1" dirty="0">
              <a:solidFill>
                <a:schemeClr val="tx1"/>
              </a:solidFill>
              <a:latin typeface="+mn-lt"/>
            </a:endParaRPr>
          </a:p>
        </p:txBody>
      </p:sp>
      <p:sp>
        <p:nvSpPr>
          <p:cNvPr id="15" name="Title 1">
            <a:extLst>
              <a:ext uri="{FF2B5EF4-FFF2-40B4-BE49-F238E27FC236}">
                <a16:creationId xmlns:a16="http://schemas.microsoft.com/office/drawing/2014/main" id="{E94CA8C5-246B-674E-A32A-0878D3C8DBFE}"/>
              </a:ext>
            </a:extLst>
          </p:cNvPr>
          <p:cNvSpPr txBox="1">
            <a:spLocks/>
          </p:cNvSpPr>
          <p:nvPr/>
        </p:nvSpPr>
        <p:spPr>
          <a:xfrm>
            <a:off x="441997" y="4191634"/>
            <a:ext cx="5497287" cy="1532819"/>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latin typeface="+mn-lt"/>
              </a:rPr>
              <a:t>Mae eitemau iaith fel berfau, treigladau, arddodiaid ac ymadroddion iaith bob dydd wedi'u cynnwys, ac wedi grwpio fesul lliw i ddod o hyd i’r atebion yn hawdd.</a:t>
            </a:r>
          </a:p>
          <a:p>
            <a:pPr algn="ctr"/>
            <a:r>
              <a:rPr lang="cy-GB" sz="1600" b="1" dirty="0">
                <a:solidFill>
                  <a:schemeClr val="tx1"/>
                </a:solidFill>
                <a:latin typeface="+mn-lt"/>
              </a:rPr>
              <a:t>Language elements such as verbs, mutations, prepositions and everyday phrases are all included, and are grouped by colour so that answers are easily found.</a:t>
            </a:r>
          </a:p>
          <a:p>
            <a:pPr algn="ctr"/>
            <a:endParaRPr lang="cy-GB" sz="1600" dirty="0"/>
          </a:p>
        </p:txBody>
      </p:sp>
      <p:sp>
        <p:nvSpPr>
          <p:cNvPr id="17" name="Rectangle 16">
            <a:extLst>
              <a:ext uri="{FF2B5EF4-FFF2-40B4-BE49-F238E27FC236}">
                <a16:creationId xmlns:a16="http://schemas.microsoft.com/office/drawing/2014/main" id="{E1AEB22A-C46A-904D-B877-E19FFE9C0BA0}"/>
              </a:ext>
            </a:extLst>
          </p:cNvPr>
          <p:cNvSpPr/>
          <p:nvPr/>
        </p:nvSpPr>
        <p:spPr>
          <a:xfrm>
            <a:off x="4567262" y="2205947"/>
            <a:ext cx="3057475" cy="1200329"/>
          </a:xfrm>
          <a:prstGeom prst="rect">
            <a:avLst/>
          </a:prstGeom>
        </p:spPr>
        <p:txBody>
          <a:bodyPr wrap="square">
            <a:spAutoFit/>
          </a:bodyPr>
          <a:lstStyle/>
          <a:p>
            <a:pPr algn="ctr"/>
            <a:r>
              <a:rPr lang="cy-GB" b="1" dirty="0">
                <a:solidFill>
                  <a:schemeClr val="accent1">
                    <a:lumMod val="75000"/>
                  </a:schemeClr>
                </a:solidFill>
              </a:rPr>
              <a:t>Cliciwch ar bob llun i ddysgu mwy am yr adnodd.</a:t>
            </a:r>
            <a:endParaRPr lang="cy-GB" b="1" dirty="0"/>
          </a:p>
          <a:p>
            <a:pPr algn="ctr"/>
            <a:r>
              <a:rPr lang="cy-GB" b="1" dirty="0"/>
              <a:t>Click on each picture to learn more about the resource. </a:t>
            </a:r>
          </a:p>
        </p:txBody>
      </p:sp>
      <p:pic>
        <p:nvPicPr>
          <p:cNvPr id="13" name="Picture 12">
            <a:extLst>
              <a:ext uri="{FF2B5EF4-FFF2-40B4-BE49-F238E27FC236}">
                <a16:creationId xmlns:a16="http://schemas.microsoft.com/office/drawing/2014/main" id="{CC9714B5-62CC-FC4B-B478-48DB72CD2CA6}"/>
              </a:ext>
            </a:extLst>
          </p:cNvPr>
          <p:cNvPicPr>
            <a:picLocks noChangeAspect="1"/>
          </p:cNvPicPr>
          <p:nvPr/>
        </p:nvPicPr>
        <p:blipFill>
          <a:blip r:embed="rId9"/>
          <a:stretch>
            <a:fillRect/>
          </a:stretch>
        </p:blipFill>
        <p:spPr>
          <a:xfrm rot="2538957">
            <a:off x="737051" y="2479811"/>
            <a:ext cx="1285389" cy="1285389"/>
          </a:xfrm>
          <a:prstGeom prst="rect">
            <a:avLst/>
          </a:prstGeom>
        </p:spPr>
      </p:pic>
      <p:pic>
        <p:nvPicPr>
          <p:cNvPr id="16" name="Picture 15">
            <a:extLst>
              <a:ext uri="{FF2B5EF4-FFF2-40B4-BE49-F238E27FC236}">
                <a16:creationId xmlns:a16="http://schemas.microsoft.com/office/drawing/2014/main" id="{16317931-C302-EB42-9C27-B0A3B30900B0}"/>
              </a:ext>
            </a:extLst>
          </p:cNvPr>
          <p:cNvPicPr>
            <a:picLocks noChangeAspect="1"/>
          </p:cNvPicPr>
          <p:nvPr/>
        </p:nvPicPr>
        <p:blipFill>
          <a:blip r:embed="rId9"/>
          <a:stretch>
            <a:fillRect/>
          </a:stretch>
        </p:blipFill>
        <p:spPr>
          <a:xfrm rot="18920297">
            <a:off x="10087948" y="2311392"/>
            <a:ext cx="1606441" cy="1606441"/>
          </a:xfrm>
          <a:prstGeom prst="rect">
            <a:avLst/>
          </a:prstGeom>
        </p:spPr>
      </p:pic>
      <p:pic>
        <p:nvPicPr>
          <p:cNvPr id="2" name="Picture 2" descr="Icon&#10;&#10;Description automatically generated">
            <a:extLst>
              <a:ext uri="{FF2B5EF4-FFF2-40B4-BE49-F238E27FC236}">
                <a16:creationId xmlns:a16="http://schemas.microsoft.com/office/drawing/2014/main" id="{AEF796A7-4281-8512-4E7D-84EA95EB7122}"/>
              </a:ext>
            </a:extLst>
          </p:cNvPr>
          <p:cNvPicPr>
            <a:picLocks noChangeAspect="1"/>
          </p:cNvPicPr>
          <p:nvPr/>
        </p:nvPicPr>
        <p:blipFill>
          <a:blip r:embed="rId10"/>
          <a:stretch>
            <a:fillRect/>
          </a:stretch>
        </p:blipFill>
        <p:spPr>
          <a:xfrm>
            <a:off x="5347" y="6293274"/>
            <a:ext cx="12181305" cy="781872"/>
          </a:xfrm>
          <a:prstGeom prst="rect">
            <a:avLst/>
          </a:prstGeom>
        </p:spPr>
      </p:pic>
    </p:spTree>
    <p:extLst>
      <p:ext uri="{BB962C8B-B14F-4D97-AF65-F5344CB8AC3E}">
        <p14:creationId xmlns:p14="http://schemas.microsoft.com/office/powerpoint/2010/main" val="29276227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3CD4F8-9982-E84B-AE0F-37CE0515B71E}"/>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i="1" dirty="0" err="1">
                <a:solidFill>
                  <a:schemeClr val="bg1"/>
                </a:solidFill>
              </a:rPr>
              <a:t>Sut</a:t>
            </a:r>
            <a:r>
              <a:rPr lang="en-US" sz="3600" i="1" dirty="0">
                <a:solidFill>
                  <a:schemeClr val="bg1"/>
                </a:solidFill>
              </a:rPr>
              <a:t> </a:t>
            </a:r>
            <a:r>
              <a:rPr lang="en-US" sz="3600" i="1" dirty="0" err="1">
                <a:solidFill>
                  <a:schemeClr val="bg1"/>
                </a:solidFill>
              </a:rPr>
              <a:t>gallaf</a:t>
            </a:r>
            <a:r>
              <a:rPr lang="en-US" sz="3600" i="1" dirty="0">
                <a:solidFill>
                  <a:schemeClr val="bg1"/>
                </a:solidFill>
              </a:rPr>
              <a:t> </a:t>
            </a:r>
            <a:r>
              <a:rPr lang="en-US" sz="3600" i="1" dirty="0" err="1">
                <a:solidFill>
                  <a:schemeClr val="bg1"/>
                </a:solidFill>
              </a:rPr>
              <a:t>helpu</a:t>
            </a:r>
            <a:r>
              <a:rPr lang="en-US" sz="3600" i="1" dirty="0">
                <a:solidFill>
                  <a:schemeClr val="bg1"/>
                </a:solidFill>
              </a:rPr>
              <a:t> </a:t>
            </a:r>
            <a:r>
              <a:rPr lang="en-US" sz="3600" i="1" dirty="0" err="1">
                <a:solidFill>
                  <a:schemeClr val="bg1"/>
                </a:solidFill>
              </a:rPr>
              <a:t>fy</a:t>
            </a:r>
            <a:r>
              <a:rPr lang="en-US" sz="3600" i="1" dirty="0">
                <a:solidFill>
                  <a:schemeClr val="bg1"/>
                </a:solidFill>
              </a:rPr>
              <a:t> </a:t>
            </a:r>
            <a:r>
              <a:rPr lang="en-US" sz="3600" i="1" dirty="0" err="1">
                <a:solidFill>
                  <a:schemeClr val="bg1"/>
                </a:solidFill>
              </a:rPr>
              <a:t>hun</a:t>
            </a:r>
            <a:r>
              <a:rPr lang="en-US" sz="3600" i="1" dirty="0">
                <a:solidFill>
                  <a:schemeClr val="bg1"/>
                </a:solidFill>
              </a:rPr>
              <a:t>?</a:t>
            </a:r>
          </a:p>
          <a:p>
            <a:pPr algn="ctr"/>
            <a:r>
              <a:rPr lang="en-US" sz="3600" i="1" dirty="0">
                <a:solidFill>
                  <a:schemeClr val="bg1"/>
                </a:solidFill>
              </a:rPr>
              <a:t>How can I help myself?</a:t>
            </a:r>
          </a:p>
        </p:txBody>
      </p:sp>
      <p:pic>
        <p:nvPicPr>
          <p:cNvPr id="7" name="Picture 6">
            <a:extLst>
              <a:ext uri="{FF2B5EF4-FFF2-40B4-BE49-F238E27FC236}">
                <a16:creationId xmlns:a16="http://schemas.microsoft.com/office/drawing/2014/main" id="{76550430-C7B2-1847-B6BD-65F3A5C59AA3}"/>
              </a:ext>
            </a:extLst>
          </p:cNvPr>
          <p:cNvPicPr>
            <a:picLocks noChangeAspect="1"/>
          </p:cNvPicPr>
          <p:nvPr/>
        </p:nvPicPr>
        <p:blipFill>
          <a:blip r:embed="rId2"/>
          <a:stretch>
            <a:fillRect/>
          </a:stretch>
        </p:blipFill>
        <p:spPr>
          <a:xfrm>
            <a:off x="945685" y="3346261"/>
            <a:ext cx="4513006" cy="2534805"/>
          </a:xfrm>
          <a:prstGeom prst="rect">
            <a:avLst/>
          </a:prstGeom>
        </p:spPr>
      </p:pic>
      <p:pic>
        <p:nvPicPr>
          <p:cNvPr id="11" name="Picture 10">
            <a:extLst>
              <a:ext uri="{FF2B5EF4-FFF2-40B4-BE49-F238E27FC236}">
                <a16:creationId xmlns:a16="http://schemas.microsoft.com/office/drawing/2014/main" id="{5F70EFEC-0660-504A-8A6A-67E0FFEC9309}"/>
              </a:ext>
            </a:extLst>
          </p:cNvPr>
          <p:cNvPicPr>
            <a:picLocks noChangeAspect="1"/>
          </p:cNvPicPr>
          <p:nvPr/>
        </p:nvPicPr>
        <p:blipFill>
          <a:blip r:embed="rId3"/>
          <a:stretch>
            <a:fillRect/>
          </a:stretch>
        </p:blipFill>
        <p:spPr>
          <a:xfrm rot="16200000">
            <a:off x="7865654" y="2455268"/>
            <a:ext cx="2936398" cy="3915197"/>
          </a:xfrm>
          <a:prstGeom prst="rect">
            <a:avLst/>
          </a:prstGeom>
        </p:spPr>
      </p:pic>
      <p:pic>
        <p:nvPicPr>
          <p:cNvPr id="12" name="Picture 11">
            <a:extLst>
              <a:ext uri="{FF2B5EF4-FFF2-40B4-BE49-F238E27FC236}">
                <a16:creationId xmlns:a16="http://schemas.microsoft.com/office/drawing/2014/main" id="{D41DB855-0384-2A4F-8D63-5FE3EC606635}"/>
              </a:ext>
            </a:extLst>
          </p:cNvPr>
          <p:cNvPicPr>
            <a:picLocks noChangeAspect="1"/>
          </p:cNvPicPr>
          <p:nvPr/>
        </p:nvPicPr>
        <p:blipFill>
          <a:blip r:embed="rId4"/>
          <a:stretch>
            <a:fillRect/>
          </a:stretch>
        </p:blipFill>
        <p:spPr>
          <a:xfrm>
            <a:off x="371243" y="1346676"/>
            <a:ext cx="2540000" cy="2540000"/>
          </a:xfrm>
          <a:prstGeom prst="rect">
            <a:avLst/>
          </a:prstGeom>
        </p:spPr>
      </p:pic>
      <p:pic>
        <p:nvPicPr>
          <p:cNvPr id="13" name="Picture 12">
            <a:extLst>
              <a:ext uri="{FF2B5EF4-FFF2-40B4-BE49-F238E27FC236}">
                <a16:creationId xmlns:a16="http://schemas.microsoft.com/office/drawing/2014/main" id="{F9D31B80-05A4-5143-AF2B-419EE3321EC8}"/>
              </a:ext>
            </a:extLst>
          </p:cNvPr>
          <p:cNvPicPr>
            <a:picLocks noChangeAspect="1"/>
          </p:cNvPicPr>
          <p:nvPr/>
        </p:nvPicPr>
        <p:blipFill>
          <a:blip r:embed="rId5"/>
          <a:stretch>
            <a:fillRect/>
          </a:stretch>
        </p:blipFill>
        <p:spPr>
          <a:xfrm>
            <a:off x="3017075" y="2108676"/>
            <a:ext cx="1981200" cy="1016000"/>
          </a:xfrm>
          <a:prstGeom prst="rect">
            <a:avLst/>
          </a:prstGeom>
        </p:spPr>
      </p:pic>
      <p:pic>
        <p:nvPicPr>
          <p:cNvPr id="2" name="Picture 2" descr="Icon&#10;&#10;Description automatically generated">
            <a:extLst>
              <a:ext uri="{FF2B5EF4-FFF2-40B4-BE49-F238E27FC236}">
                <a16:creationId xmlns:a16="http://schemas.microsoft.com/office/drawing/2014/main" id="{68AA08E8-28E3-948F-4074-32E6A30A6B2C}"/>
              </a:ext>
            </a:extLst>
          </p:cNvPr>
          <p:cNvPicPr>
            <a:picLocks noChangeAspect="1"/>
          </p:cNvPicPr>
          <p:nvPr/>
        </p:nvPicPr>
        <p:blipFill>
          <a:blip r:embed="rId6"/>
          <a:stretch>
            <a:fillRect/>
          </a:stretch>
        </p:blipFill>
        <p:spPr>
          <a:xfrm>
            <a:off x="5347" y="6426958"/>
            <a:ext cx="12114463" cy="768504"/>
          </a:xfrm>
          <a:prstGeom prst="rect">
            <a:avLst/>
          </a:prstGeom>
        </p:spPr>
      </p:pic>
    </p:spTree>
    <p:extLst>
      <p:ext uri="{BB962C8B-B14F-4D97-AF65-F5344CB8AC3E}">
        <p14:creationId xmlns:p14="http://schemas.microsoft.com/office/powerpoint/2010/main" val="25699111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0D2B98-D896-BA4D-BA81-9CFF2F274A79}"/>
              </a:ext>
            </a:extLst>
          </p:cNvPr>
          <p:cNvPicPr>
            <a:picLocks noChangeAspect="1"/>
          </p:cNvPicPr>
          <p:nvPr/>
        </p:nvPicPr>
        <p:blipFill>
          <a:blip r:embed="rId2"/>
          <a:stretch>
            <a:fillRect/>
          </a:stretch>
        </p:blipFill>
        <p:spPr>
          <a:xfrm>
            <a:off x="40108" y="0"/>
            <a:ext cx="12151892" cy="6858000"/>
          </a:xfrm>
          <a:prstGeom prst="rect">
            <a:avLst/>
          </a:prstGeom>
        </p:spPr>
      </p:pic>
      <p:sp>
        <p:nvSpPr>
          <p:cNvPr id="7" name="Title 1">
            <a:extLst>
              <a:ext uri="{FF2B5EF4-FFF2-40B4-BE49-F238E27FC236}">
                <a16:creationId xmlns:a16="http://schemas.microsoft.com/office/drawing/2014/main" id="{E5BA6A32-A7C3-6246-8C91-EB251A58574F}"/>
              </a:ext>
            </a:extLst>
          </p:cNvPr>
          <p:cNvSpPr txBox="1">
            <a:spLocks/>
          </p:cNvSpPr>
          <p:nvPr/>
        </p:nvSpPr>
        <p:spPr>
          <a:xfrm>
            <a:off x="4001491" y="1283691"/>
            <a:ext cx="3762888" cy="787309"/>
          </a:xfrm>
          <a:prstGeom prst="rect">
            <a:avLst/>
          </a:prstGeom>
          <a:solidFill>
            <a:schemeClr val="tx1"/>
          </a:solidFill>
        </p:spPr>
        <p:txBody>
          <a:bodyP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chemeClr val="bg1"/>
                </a:solidFill>
                <a:latin typeface="Noteworthy Light" panose="02000400000000000000" pitchFamily="2" charset="77"/>
                <a:ea typeface="Noteworthy Light" panose="02000400000000000000" pitchFamily="2" charset="77"/>
              </a:rPr>
              <a:t>Oes</a:t>
            </a:r>
            <a:r>
              <a:rPr lang="en-US" sz="4000" b="1" dirty="0">
                <a:solidFill>
                  <a:schemeClr val="bg1"/>
                </a:solidFill>
                <a:latin typeface="Noteworthy Light" panose="02000400000000000000" pitchFamily="2" charset="77"/>
                <a:ea typeface="Noteworthy Light" panose="02000400000000000000" pitchFamily="2" charset="77"/>
              </a:rPr>
              <a:t> </a:t>
            </a:r>
            <a:r>
              <a:rPr lang="en-US" sz="4000" b="1" dirty="0" err="1">
                <a:solidFill>
                  <a:schemeClr val="bg1"/>
                </a:solidFill>
                <a:latin typeface="Noteworthy Light" panose="02000400000000000000" pitchFamily="2" charset="77"/>
                <a:ea typeface="Noteworthy Light" panose="02000400000000000000" pitchFamily="2" charset="77"/>
              </a:rPr>
              <a:t>cwestiwn</a:t>
            </a:r>
            <a:r>
              <a:rPr lang="en-US" sz="4000" b="1" dirty="0">
                <a:solidFill>
                  <a:schemeClr val="bg1"/>
                </a:solidFill>
                <a:latin typeface="Noteworthy Light" panose="02000400000000000000" pitchFamily="2" charset="77"/>
                <a:ea typeface="Noteworthy Light" panose="02000400000000000000" pitchFamily="2" charset="77"/>
              </a:rPr>
              <a:t>?</a:t>
            </a:r>
            <a:r>
              <a:rPr lang="en-US" b="1" dirty="0">
                <a:latin typeface="Noteworthy Light" panose="02000400000000000000" pitchFamily="2" charset="77"/>
                <a:ea typeface="Noteworthy Light" panose="02000400000000000000" pitchFamily="2" charset="77"/>
              </a:rPr>
              <a:t> </a:t>
            </a:r>
            <a:endParaRPr lang="en-US" dirty="0">
              <a:latin typeface="Noteworthy Light" panose="02000400000000000000" pitchFamily="2" charset="77"/>
              <a:ea typeface="Noteworthy Light" panose="02000400000000000000" pitchFamily="2" charset="77"/>
            </a:endParaRPr>
          </a:p>
        </p:txBody>
      </p:sp>
      <p:pic>
        <p:nvPicPr>
          <p:cNvPr id="2" name="Picture 2">
            <a:extLst>
              <a:ext uri="{FF2B5EF4-FFF2-40B4-BE49-F238E27FC236}">
                <a16:creationId xmlns:a16="http://schemas.microsoft.com/office/drawing/2014/main" id="{1D482E9C-164A-446F-0276-D5F384E6EADE}"/>
              </a:ext>
            </a:extLst>
          </p:cNvPr>
          <p:cNvPicPr>
            <a:picLocks noChangeAspect="1"/>
          </p:cNvPicPr>
          <p:nvPr/>
        </p:nvPicPr>
        <p:blipFill>
          <a:blip r:embed="rId3"/>
          <a:stretch>
            <a:fillRect/>
          </a:stretch>
        </p:blipFill>
        <p:spPr>
          <a:xfrm>
            <a:off x="-74863" y="6600748"/>
            <a:ext cx="12568989" cy="795241"/>
          </a:xfrm>
          <a:prstGeom prst="rect">
            <a:avLst/>
          </a:prstGeom>
        </p:spPr>
      </p:pic>
    </p:spTree>
    <p:extLst>
      <p:ext uri="{BB962C8B-B14F-4D97-AF65-F5344CB8AC3E}">
        <p14:creationId xmlns:p14="http://schemas.microsoft.com/office/powerpoint/2010/main" val="9318947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2743201" y="1931870"/>
            <a:ext cx="7450666" cy="1754326"/>
          </a:xfrm>
          <a:prstGeom prst="rect">
            <a:avLst/>
          </a:prstGeom>
          <a:solidFill>
            <a:schemeClr val="tx2"/>
          </a:solidFill>
          <a:ln w="57150">
            <a:solidFill>
              <a:schemeClr val="accent1"/>
            </a:solidFill>
          </a:ln>
        </p:spPr>
        <p:txBody>
          <a:bodyPr wrap="square" rtlCol="0" anchor="t">
            <a:spAutoFit/>
          </a:bodyPr>
          <a:lstStyle/>
          <a:p>
            <a:r>
              <a:rPr lang="en-US" sz="3600" b="1" dirty="0" err="1">
                <a:solidFill>
                  <a:schemeClr val="bg1"/>
                </a:solidFill>
              </a:rPr>
              <a:t>Rhan</a:t>
            </a:r>
            <a:r>
              <a:rPr lang="en-US" sz="3600" b="1" dirty="0">
                <a:solidFill>
                  <a:schemeClr val="bg1"/>
                </a:solidFill>
              </a:rPr>
              <a:t> 3:  </a:t>
            </a:r>
            <a:r>
              <a:rPr lang="en-US" sz="3600" b="1" dirty="0" err="1">
                <a:solidFill>
                  <a:schemeClr val="bg1"/>
                </a:solidFill>
              </a:rPr>
              <a:t>Cwricwlwm</a:t>
            </a:r>
            <a:r>
              <a:rPr lang="en-US" sz="3600" b="1" dirty="0">
                <a:solidFill>
                  <a:schemeClr val="bg1"/>
                </a:solidFill>
              </a:rPr>
              <a:t> </a:t>
            </a:r>
            <a:r>
              <a:rPr lang="en-US" sz="3600" b="1" dirty="0" err="1">
                <a:solidFill>
                  <a:schemeClr val="bg1"/>
                </a:solidFill>
              </a:rPr>
              <a:t>i</a:t>
            </a:r>
            <a:r>
              <a:rPr lang="en-US" sz="3600" b="1" dirty="0">
                <a:solidFill>
                  <a:schemeClr val="bg1"/>
                </a:solidFill>
              </a:rPr>
              <a:t> </a:t>
            </a:r>
            <a:r>
              <a:rPr lang="en-US" sz="3600" b="1" dirty="0" err="1">
                <a:solidFill>
                  <a:schemeClr val="bg1"/>
                </a:solidFill>
              </a:rPr>
              <a:t>Gymru</a:t>
            </a:r>
            <a:endParaRPr lang="en-US" sz="3600" b="1" dirty="0">
              <a:solidFill>
                <a:schemeClr val="bg1"/>
              </a:solidFill>
            </a:endParaRPr>
          </a:p>
          <a:p>
            <a:endParaRPr lang="en-US" sz="3600" b="1" dirty="0">
              <a:solidFill>
                <a:schemeClr val="bg1"/>
              </a:solidFill>
            </a:endParaRPr>
          </a:p>
          <a:p>
            <a:r>
              <a:rPr lang="en-US" sz="3600" b="1" i="1" dirty="0">
                <a:solidFill>
                  <a:schemeClr val="bg1"/>
                </a:solidFill>
              </a:rPr>
              <a:t>Part 3:  Curriculum for Wales</a:t>
            </a:r>
          </a:p>
        </p:txBody>
      </p:sp>
      <p:pic>
        <p:nvPicPr>
          <p:cNvPr id="2" name="Picture 2" descr="Icon&#10;&#10;Description automatically generated">
            <a:extLst>
              <a:ext uri="{FF2B5EF4-FFF2-40B4-BE49-F238E27FC236}">
                <a16:creationId xmlns:a16="http://schemas.microsoft.com/office/drawing/2014/main" id="{BF6FC6D6-392D-B08E-0435-57749C0ACFC6}"/>
              </a:ext>
            </a:extLst>
          </p:cNvPr>
          <p:cNvPicPr>
            <a:picLocks noChangeAspect="1"/>
          </p:cNvPicPr>
          <p:nvPr/>
        </p:nvPicPr>
        <p:blipFill>
          <a:blip r:embed="rId2"/>
          <a:stretch>
            <a:fillRect/>
          </a:stretch>
        </p:blipFill>
        <p:spPr>
          <a:xfrm>
            <a:off x="5347" y="6039275"/>
            <a:ext cx="12167936" cy="768504"/>
          </a:xfrm>
          <a:prstGeom prst="rect">
            <a:avLst/>
          </a:prstGeom>
        </p:spPr>
      </p:pic>
    </p:spTree>
    <p:extLst>
      <p:ext uri="{BB962C8B-B14F-4D97-AF65-F5344CB8AC3E}">
        <p14:creationId xmlns:p14="http://schemas.microsoft.com/office/powerpoint/2010/main" val="4803554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21729" y="1488236"/>
            <a:ext cx="11485847" cy="5300537"/>
          </a:xfrm>
        </p:spPr>
        <p:txBody>
          <a:bodyPr vert="horz" lIns="91440" tIns="45720" rIns="91440" bIns="45720" rtlCol="0" anchor="t">
            <a:normAutofit/>
          </a:bodyPr>
          <a:lstStyle/>
          <a:p>
            <a:pPr marL="0" indent="0">
              <a:buNone/>
            </a:pPr>
            <a:endParaRPr lang="en-GB"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747043" y="4411755"/>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4540142" y="1891908"/>
            <a:ext cx="2620804" cy="370815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28583" y="1528416"/>
            <a:ext cx="3798924" cy="1754326"/>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7573581" y="1528416"/>
            <a:ext cx="4133994" cy="1754326"/>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sp>
        <p:nvSpPr>
          <p:cNvPr id="11" name="TextBox 10">
            <a:extLst>
              <a:ext uri="{FF2B5EF4-FFF2-40B4-BE49-F238E27FC236}">
                <a16:creationId xmlns:a16="http://schemas.microsoft.com/office/drawing/2014/main" id="{A5BBE4A8-A2A5-AC46-AC71-3A51CE87FB32}"/>
              </a:ext>
            </a:extLst>
          </p:cNvPr>
          <p:cNvSpPr txBox="1"/>
          <p:nvPr/>
        </p:nvSpPr>
        <p:spPr>
          <a:xfrm>
            <a:off x="2807480" y="146347"/>
            <a:ext cx="6259028" cy="1200329"/>
          </a:xfrm>
          <a:prstGeom prst="rect">
            <a:avLst/>
          </a:prstGeom>
          <a:solidFill>
            <a:schemeClr val="tx2"/>
          </a:solidFill>
          <a:ln w="76200">
            <a:solidFill>
              <a:schemeClr val="bg1"/>
            </a:solidFill>
          </a:ln>
        </p:spPr>
        <p:txBody>
          <a:bodyPr wrap="square" rtlCol="0">
            <a:spAutoFit/>
          </a:bodyPr>
          <a:lstStyle/>
          <a:p>
            <a:pPr algn="ctr"/>
            <a:r>
              <a:rPr lang="en-US" sz="3600" dirty="0" err="1">
                <a:solidFill>
                  <a:schemeClr val="bg1"/>
                </a:solidFill>
              </a:rPr>
              <a:t>Cwricwlwm</a:t>
            </a:r>
            <a:r>
              <a:rPr lang="en-US" sz="3600" dirty="0">
                <a:solidFill>
                  <a:schemeClr val="bg1"/>
                </a:solidFill>
              </a:rPr>
              <a:t> </a:t>
            </a:r>
            <a:r>
              <a:rPr lang="en-US" sz="3600" dirty="0" err="1">
                <a:solidFill>
                  <a:schemeClr val="bg1"/>
                </a:solidFill>
              </a:rPr>
              <a:t>i</a:t>
            </a:r>
            <a:r>
              <a:rPr lang="en-US" sz="3600" dirty="0">
                <a:solidFill>
                  <a:schemeClr val="bg1"/>
                </a:solidFill>
              </a:rPr>
              <a:t> </a:t>
            </a:r>
            <a:r>
              <a:rPr lang="en-US" sz="3600" dirty="0" err="1">
                <a:solidFill>
                  <a:schemeClr val="bg1"/>
                </a:solidFill>
              </a:rPr>
              <a:t>Gymru</a:t>
            </a:r>
            <a:endParaRPr lang="en-US" sz="3600" dirty="0">
              <a:solidFill>
                <a:schemeClr val="bg1"/>
              </a:solidFill>
            </a:endParaRPr>
          </a:p>
          <a:p>
            <a:pPr algn="ctr"/>
            <a:r>
              <a:rPr lang="en-US" sz="3600" i="1" dirty="0">
                <a:solidFill>
                  <a:schemeClr val="bg1"/>
                </a:solidFill>
              </a:rPr>
              <a:t>Curriculum for Wales</a:t>
            </a:r>
          </a:p>
        </p:txBody>
      </p:sp>
      <p:pic>
        <p:nvPicPr>
          <p:cNvPr id="2" name="Picture 5" descr="Icon&#10;&#10;Description automatically generated">
            <a:extLst>
              <a:ext uri="{FF2B5EF4-FFF2-40B4-BE49-F238E27FC236}">
                <a16:creationId xmlns:a16="http://schemas.microsoft.com/office/drawing/2014/main" id="{EFA1A017-452A-E51D-9AD0-1EEA4B75258C}"/>
              </a:ext>
            </a:extLst>
          </p:cNvPr>
          <p:cNvPicPr>
            <a:picLocks noChangeAspect="1"/>
          </p:cNvPicPr>
          <p:nvPr/>
        </p:nvPicPr>
        <p:blipFill>
          <a:blip r:embed="rId5"/>
          <a:stretch>
            <a:fillRect/>
          </a:stretch>
        </p:blipFill>
        <p:spPr>
          <a:xfrm>
            <a:off x="-61495" y="5798643"/>
            <a:ext cx="12248147" cy="781872"/>
          </a:xfrm>
          <a:prstGeom prst="rect">
            <a:avLst/>
          </a:prstGeom>
        </p:spPr>
      </p:pic>
    </p:spTree>
    <p:extLst>
      <p:ext uri="{BB962C8B-B14F-4D97-AF65-F5344CB8AC3E}">
        <p14:creationId xmlns:p14="http://schemas.microsoft.com/office/powerpoint/2010/main" val="9662567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3"/>
          <a:stretch>
            <a:fillRect/>
          </a:stretch>
        </p:blipFill>
        <p:spPr>
          <a:xfrm>
            <a:off x="2109892" y="506275"/>
            <a:ext cx="3673139" cy="5197101"/>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6614160" y="1476586"/>
            <a:ext cx="4693920" cy="1477328"/>
          </a:xfrm>
          <a:prstGeom prst="rect">
            <a:avLst/>
          </a:prstGeom>
          <a:solidFill>
            <a:schemeClr val="bg1"/>
          </a:solidFill>
          <a:ln w="76200">
            <a:solidFill>
              <a:schemeClr val="accent2"/>
            </a:solidFill>
          </a:ln>
        </p:spPr>
        <p:txBody>
          <a:bodyPr wrap="square" rtlCol="0">
            <a:spAutoFit/>
          </a:bodyPr>
          <a:lstStyle/>
          <a:p>
            <a:r>
              <a:rPr lang="en-US" b="1" dirty="0"/>
              <a:t>Languages, Literacy and Communication Area of Learning and Experience</a:t>
            </a:r>
          </a:p>
          <a:p>
            <a:endParaRPr lang="en-US" b="1" dirty="0"/>
          </a:p>
          <a:p>
            <a:r>
              <a:rPr lang="en-US" b="1" dirty="0"/>
              <a:t>Page 126 onwards</a:t>
            </a:r>
          </a:p>
          <a:p>
            <a:endParaRPr lang="en-US" dirty="0"/>
          </a:p>
        </p:txBody>
      </p:sp>
      <p:sp>
        <p:nvSpPr>
          <p:cNvPr id="5" name="TextBox 4">
            <a:extLst>
              <a:ext uri="{FF2B5EF4-FFF2-40B4-BE49-F238E27FC236}">
                <a16:creationId xmlns:a16="http://schemas.microsoft.com/office/drawing/2014/main" id="{49EA5CD5-B049-6347-85CA-DE92031170B8}"/>
              </a:ext>
            </a:extLst>
          </p:cNvPr>
          <p:cNvSpPr txBox="1"/>
          <p:nvPr/>
        </p:nvSpPr>
        <p:spPr>
          <a:xfrm>
            <a:off x="6614160" y="4135120"/>
            <a:ext cx="4612640" cy="1200329"/>
          </a:xfrm>
          <a:prstGeom prst="rect">
            <a:avLst/>
          </a:prstGeom>
          <a:solidFill>
            <a:schemeClr val="accent2"/>
          </a:solidFill>
          <a:ln w="57150">
            <a:solidFill>
              <a:schemeClr val="bg1"/>
            </a:solidFill>
          </a:ln>
        </p:spPr>
        <p:txBody>
          <a:bodyPr wrap="square" rtlCol="0">
            <a:spAutoFit/>
          </a:bodyPr>
          <a:lstStyle/>
          <a:p>
            <a:r>
              <a:rPr lang="en-US" b="1" dirty="0">
                <a:hlinkClick r:id="rId4">
                  <a:extLst>
                    <a:ext uri="{A12FA001-AC4F-418D-AE19-62706E023703}">
                      <ahyp:hlinkClr xmlns:ahyp="http://schemas.microsoft.com/office/drawing/2018/hyperlinkcolor" val="tx"/>
                    </a:ext>
                  </a:extLst>
                </a:hlinkClick>
              </a:rPr>
              <a:t>https://hwb.gov.wales/api/storage/afca43eb-5c50-4846-9c2d-0d56fbffba09/curriculum-for-wales-guidance-120320.pdf</a:t>
            </a:r>
            <a:endParaRPr lang="en-US" b="1" dirty="0"/>
          </a:p>
          <a:p>
            <a:endParaRPr lang="en-US" dirty="0"/>
          </a:p>
        </p:txBody>
      </p:sp>
      <p:pic>
        <p:nvPicPr>
          <p:cNvPr id="3" name="Picture 5" descr="Icon&#10;&#10;Description automatically generated">
            <a:extLst>
              <a:ext uri="{FF2B5EF4-FFF2-40B4-BE49-F238E27FC236}">
                <a16:creationId xmlns:a16="http://schemas.microsoft.com/office/drawing/2014/main" id="{BB9778E0-30C0-382D-C126-7B5D3C15C1C4}"/>
              </a:ext>
            </a:extLst>
          </p:cNvPr>
          <p:cNvPicPr>
            <a:picLocks noChangeAspect="1"/>
          </p:cNvPicPr>
          <p:nvPr/>
        </p:nvPicPr>
        <p:blipFill>
          <a:blip r:embed="rId5"/>
          <a:stretch>
            <a:fillRect/>
          </a:stretch>
        </p:blipFill>
        <p:spPr>
          <a:xfrm>
            <a:off x="5347" y="6066012"/>
            <a:ext cx="12181305" cy="1129450"/>
          </a:xfrm>
          <a:prstGeom prst="rect">
            <a:avLst/>
          </a:prstGeom>
        </p:spPr>
      </p:pic>
    </p:spTree>
    <p:extLst>
      <p:ext uri="{BB962C8B-B14F-4D97-AF65-F5344CB8AC3E}">
        <p14:creationId xmlns:p14="http://schemas.microsoft.com/office/powerpoint/2010/main" val="649441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841619-895D-8744-B3F8-5CDA2A82D07A}"/>
              </a:ext>
            </a:extLst>
          </p:cNvPr>
          <p:cNvPicPr>
            <a:picLocks noChangeAspect="1"/>
          </p:cNvPicPr>
          <p:nvPr/>
        </p:nvPicPr>
        <p:blipFill>
          <a:blip r:embed="rId2"/>
          <a:stretch>
            <a:fillRect/>
          </a:stretch>
        </p:blipFill>
        <p:spPr>
          <a:xfrm>
            <a:off x="304800" y="1804533"/>
            <a:ext cx="2173159" cy="3074789"/>
          </a:xfrm>
          <a:prstGeom prst="rect">
            <a:avLst/>
          </a:prstGeom>
          <a:ln w="76200">
            <a:solidFill>
              <a:srgbClr val="FF0000"/>
            </a:solidFill>
          </a:ln>
        </p:spPr>
      </p:pic>
      <p:sp>
        <p:nvSpPr>
          <p:cNvPr id="2" name="TextBox 1">
            <a:extLst>
              <a:ext uri="{FF2B5EF4-FFF2-40B4-BE49-F238E27FC236}">
                <a16:creationId xmlns:a16="http://schemas.microsoft.com/office/drawing/2014/main" id="{C7335F1A-4C2B-B04C-9C48-2D290EC699CA}"/>
              </a:ext>
            </a:extLst>
          </p:cNvPr>
          <p:cNvSpPr txBox="1"/>
          <p:nvPr/>
        </p:nvSpPr>
        <p:spPr>
          <a:xfrm>
            <a:off x="2866153" y="1320257"/>
            <a:ext cx="8866064" cy="3139321"/>
          </a:xfrm>
          <a:prstGeom prst="rect">
            <a:avLst/>
          </a:prstGeom>
          <a:solidFill>
            <a:schemeClr val="bg1"/>
          </a:solidFill>
          <a:ln w="57150">
            <a:solidFill>
              <a:schemeClr val="accent1"/>
            </a:solidFill>
          </a:ln>
        </p:spPr>
        <p:txBody>
          <a:bodyPr wrap="square" rtlCol="0">
            <a:spAutoFit/>
          </a:bodyPr>
          <a:lstStyle/>
          <a:p>
            <a:r>
              <a:rPr lang="en-US" sz="2000" b="1" dirty="0"/>
              <a:t>Statements of what matters:</a:t>
            </a:r>
          </a:p>
          <a:p>
            <a:endParaRPr lang="en-US" sz="2000" b="1" dirty="0"/>
          </a:p>
          <a:p>
            <a:pPr marL="342900" indent="-342900">
              <a:buAutoNum type="arabicPeriod"/>
            </a:pPr>
            <a:r>
              <a:rPr lang="en-US" sz="2000" b="1" dirty="0"/>
              <a:t>Language connect us;</a:t>
            </a:r>
          </a:p>
          <a:p>
            <a:endParaRPr lang="en-US" sz="2000" b="1" dirty="0"/>
          </a:p>
          <a:p>
            <a:r>
              <a:rPr lang="en-US" sz="2000" b="1" dirty="0"/>
              <a:t>2. Understanding language is key to understanding the world around us.</a:t>
            </a:r>
          </a:p>
          <a:p>
            <a:endParaRPr lang="en-US" sz="2000" b="1" dirty="0"/>
          </a:p>
          <a:p>
            <a:r>
              <a:rPr lang="en-US" sz="2000" b="1" dirty="0"/>
              <a:t>3. Expressing ourselves through language is key to communication.</a:t>
            </a:r>
          </a:p>
          <a:p>
            <a:endParaRPr lang="en-US" sz="2000" b="1" dirty="0"/>
          </a:p>
          <a:p>
            <a:r>
              <a:rPr lang="en-US" sz="2000" b="1" dirty="0"/>
              <a:t>4. Literature fires imagination and inspires creativity</a:t>
            </a:r>
          </a:p>
          <a:p>
            <a:endParaRPr lang="en-US" dirty="0"/>
          </a:p>
        </p:txBody>
      </p:sp>
      <p:sp>
        <p:nvSpPr>
          <p:cNvPr id="6" name="TextBox 5">
            <a:extLst>
              <a:ext uri="{FF2B5EF4-FFF2-40B4-BE49-F238E27FC236}">
                <a16:creationId xmlns:a16="http://schemas.microsoft.com/office/drawing/2014/main" id="{2C14A93E-2EDA-BA4F-B7E5-663BD362DB94}"/>
              </a:ext>
            </a:extLst>
          </p:cNvPr>
          <p:cNvSpPr txBox="1"/>
          <p:nvPr/>
        </p:nvSpPr>
        <p:spPr>
          <a:xfrm>
            <a:off x="4470400" y="4796581"/>
            <a:ext cx="7193280" cy="830997"/>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400" dirty="0"/>
              <a:t>These statements are the same for English, Welsh and International languages development.</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H="1" flipV="1">
            <a:off x="9799061" y="3638341"/>
            <a:ext cx="142240" cy="115824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3C7CB8FB-0EFF-BB48-8473-325A738A2597}"/>
              </a:ext>
            </a:extLst>
          </p:cNvPr>
          <p:cNvSpPr txBox="1">
            <a:spLocks/>
          </p:cNvSpPr>
          <p:nvPr/>
        </p:nvSpPr>
        <p:spPr>
          <a:xfrm>
            <a:off x="318655" y="97638"/>
            <a:ext cx="11665527" cy="1049237"/>
          </a:xfrm>
          <a:prstGeom prst="rect">
            <a:avLst/>
          </a:prstGeom>
          <a:solidFill>
            <a:schemeClr val="tx2"/>
          </a:solidFill>
          <a:ln w="28575">
            <a:solidFill>
              <a:schemeClr val="bg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800" b="1" dirty="0" err="1">
                <a:solidFill>
                  <a:schemeClr val="bg1"/>
                </a:solidFill>
                <a:latin typeface="+mn-lt"/>
              </a:rPr>
              <a:t>Maes</a:t>
            </a:r>
            <a:r>
              <a:rPr lang="en-US" sz="2800" b="1" dirty="0">
                <a:solidFill>
                  <a:schemeClr val="bg1"/>
                </a:solidFill>
                <a:latin typeface="+mn-lt"/>
              </a:rPr>
              <a:t> </a:t>
            </a:r>
            <a:r>
              <a:rPr lang="en-US" sz="2800" b="1" dirty="0" err="1">
                <a:solidFill>
                  <a:schemeClr val="bg1"/>
                </a:solidFill>
                <a:latin typeface="+mn-lt"/>
              </a:rPr>
              <a:t>Dysgu</a:t>
            </a:r>
            <a:r>
              <a:rPr lang="en-US" sz="2800" b="1" dirty="0">
                <a:solidFill>
                  <a:schemeClr val="bg1"/>
                </a:solidFill>
                <a:latin typeface="+mn-lt"/>
              </a:rPr>
              <a:t> a </a:t>
            </a:r>
            <a:r>
              <a:rPr lang="en-US" sz="2800" b="1" dirty="0" err="1">
                <a:solidFill>
                  <a:schemeClr val="bg1"/>
                </a:solidFill>
                <a:latin typeface="+mn-lt"/>
              </a:rPr>
              <a:t>Phrofiad</a:t>
            </a:r>
            <a:r>
              <a:rPr lang="en-US" sz="2800" b="1" dirty="0">
                <a:solidFill>
                  <a:schemeClr val="bg1"/>
                </a:solidFill>
                <a:latin typeface="+mn-lt"/>
              </a:rPr>
              <a:t> </a:t>
            </a:r>
            <a:r>
              <a:rPr lang="en-US" sz="2800" b="1" dirty="0" err="1">
                <a:solidFill>
                  <a:schemeClr val="bg1"/>
                </a:solidFill>
                <a:latin typeface="+mn-lt"/>
              </a:rPr>
              <a:t>Ieithoedd</a:t>
            </a:r>
            <a:r>
              <a:rPr lang="en-US" sz="2800" b="1" dirty="0">
                <a:solidFill>
                  <a:schemeClr val="bg1"/>
                </a:solidFill>
                <a:latin typeface="+mn-lt"/>
              </a:rPr>
              <a:t>, </a:t>
            </a:r>
            <a:r>
              <a:rPr lang="en-US" sz="2800" b="1" dirty="0" err="1">
                <a:solidFill>
                  <a:schemeClr val="bg1"/>
                </a:solidFill>
                <a:latin typeface="+mn-lt"/>
              </a:rPr>
              <a:t>Llythrennedd</a:t>
            </a:r>
            <a:r>
              <a:rPr lang="en-US" sz="2800" b="1" dirty="0">
                <a:solidFill>
                  <a:schemeClr val="bg1"/>
                </a:solidFill>
                <a:latin typeface="+mn-lt"/>
              </a:rPr>
              <a:t> a </a:t>
            </a:r>
            <a:r>
              <a:rPr lang="en-US" sz="2800" b="1" dirty="0" err="1">
                <a:solidFill>
                  <a:schemeClr val="bg1"/>
                </a:solidFill>
                <a:latin typeface="+mn-lt"/>
              </a:rPr>
              <a:t>Chyfathrebu</a:t>
            </a:r>
            <a:endParaRPr lang="en-US" sz="2800" b="1" dirty="0">
              <a:solidFill>
                <a:schemeClr val="bg1"/>
              </a:solidFill>
              <a:latin typeface="+mn-lt"/>
            </a:endParaRPr>
          </a:p>
          <a:p>
            <a:r>
              <a:rPr lang="en-US" sz="2800" b="1" i="1" dirty="0">
                <a:solidFill>
                  <a:schemeClr val="bg1"/>
                </a:solidFill>
                <a:latin typeface="+mn-lt"/>
              </a:rPr>
              <a:t>Languages, Literacy and Communication Area of Learning and Experience</a:t>
            </a:r>
          </a:p>
        </p:txBody>
      </p:sp>
      <p:pic>
        <p:nvPicPr>
          <p:cNvPr id="3" name="Picture 4" descr="Icon&#10;&#10;Description automatically generated">
            <a:extLst>
              <a:ext uri="{FF2B5EF4-FFF2-40B4-BE49-F238E27FC236}">
                <a16:creationId xmlns:a16="http://schemas.microsoft.com/office/drawing/2014/main" id="{79E26C6D-305A-3F32-72BE-59297E906ABB}"/>
              </a:ext>
            </a:extLst>
          </p:cNvPr>
          <p:cNvPicPr>
            <a:picLocks noChangeAspect="1"/>
          </p:cNvPicPr>
          <p:nvPr/>
        </p:nvPicPr>
        <p:blipFill>
          <a:blip r:embed="rId3"/>
          <a:stretch>
            <a:fillRect/>
          </a:stretch>
        </p:blipFill>
        <p:spPr>
          <a:xfrm>
            <a:off x="58821" y="6520537"/>
            <a:ext cx="12208042" cy="781872"/>
          </a:xfrm>
          <a:prstGeom prst="rect">
            <a:avLst/>
          </a:prstGeom>
        </p:spPr>
      </p:pic>
    </p:spTree>
    <p:extLst>
      <p:ext uri="{BB962C8B-B14F-4D97-AF65-F5344CB8AC3E}">
        <p14:creationId xmlns:p14="http://schemas.microsoft.com/office/powerpoint/2010/main" val="38802744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04800" y="2199913"/>
            <a:ext cx="2523067" cy="707886"/>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STATEMENT OF WHAT MATTERS</a:t>
            </a:r>
          </a:p>
        </p:txBody>
      </p:sp>
      <p:cxnSp>
        <p:nvCxnSpPr>
          <p:cNvPr id="8" name="Straight Arrow Connector 7">
            <a:extLst>
              <a:ext uri="{FF2B5EF4-FFF2-40B4-BE49-F238E27FC236}">
                <a16:creationId xmlns:a16="http://schemas.microsoft.com/office/drawing/2014/main" id="{32B1567A-8B73-A84D-817C-C8DDC6F9B27C}"/>
              </a:ext>
            </a:extLst>
          </p:cNvPr>
          <p:cNvCxnSpPr>
            <a:cxnSpLocks/>
          </p:cNvCxnSpPr>
          <p:nvPr/>
        </p:nvCxnSpPr>
        <p:spPr>
          <a:xfrm flipV="1">
            <a:off x="2827867" y="2199836"/>
            <a:ext cx="1868824" cy="50825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AFFCB74-8055-694A-9DE1-1B1F7FB0D2C9}"/>
              </a:ext>
            </a:extLst>
          </p:cNvPr>
          <p:cNvPicPr>
            <a:picLocks noChangeAspect="1"/>
          </p:cNvPicPr>
          <p:nvPr/>
        </p:nvPicPr>
        <p:blipFill rotWithShape="1">
          <a:blip r:embed="rId2"/>
          <a:srcRect l="13889" t="12445" r="12406" b="10222"/>
          <a:stretch/>
        </p:blipFill>
        <p:spPr>
          <a:xfrm>
            <a:off x="4844246" y="1819403"/>
            <a:ext cx="6241628" cy="4093128"/>
          </a:xfrm>
          <a:prstGeom prst="rect">
            <a:avLst/>
          </a:prstGeom>
          <a:ln w="57150">
            <a:solidFill>
              <a:schemeClr val="accent1"/>
            </a:solidFill>
          </a:ln>
        </p:spPr>
      </p:pic>
      <p:sp>
        <p:nvSpPr>
          <p:cNvPr id="11" name="TextBox 10">
            <a:extLst>
              <a:ext uri="{FF2B5EF4-FFF2-40B4-BE49-F238E27FC236}">
                <a16:creationId xmlns:a16="http://schemas.microsoft.com/office/drawing/2014/main" id="{79399E83-DD20-014E-A5C1-7FC920B98DEB}"/>
              </a:ext>
            </a:extLst>
          </p:cNvPr>
          <p:cNvSpPr txBox="1"/>
          <p:nvPr/>
        </p:nvSpPr>
        <p:spPr>
          <a:xfrm>
            <a:off x="304800" y="3416058"/>
            <a:ext cx="2523067" cy="2246769"/>
          </a:xfrm>
          <a:prstGeom prst="rect">
            <a:avLst/>
          </a:prstGeom>
          <a:solidFill>
            <a:schemeClr val="accent2">
              <a:lumMod val="20000"/>
              <a:lumOff val="80000"/>
            </a:schemeClr>
          </a:solidFill>
          <a:ln w="57150">
            <a:solidFill>
              <a:schemeClr val="accent1"/>
            </a:solidFill>
          </a:ln>
        </p:spPr>
        <p:txBody>
          <a:bodyPr wrap="square" lIns="91440" tIns="45720" rIns="91440" bIns="45720" rtlCol="0" anchor="t">
            <a:spAutoFit/>
          </a:bodyPr>
          <a:lstStyle/>
          <a:p>
            <a:r>
              <a:rPr lang="en-US" sz="2000" dirty="0"/>
              <a:t>PROGRESSION STEPS</a:t>
            </a:r>
          </a:p>
          <a:p>
            <a:pPr marL="457200" indent="-457200">
              <a:buAutoNum type="arabicPeriod"/>
            </a:pPr>
            <a:r>
              <a:rPr lang="en-US" sz="2000" dirty="0"/>
              <a:t>5 year old</a:t>
            </a:r>
            <a:endParaRPr lang="en-US" sz="2000">
              <a:cs typeface="Calibri"/>
            </a:endParaRPr>
          </a:p>
          <a:p>
            <a:pPr marL="457200" indent="-457200">
              <a:buAutoNum type="arabicPeriod"/>
            </a:pPr>
            <a:r>
              <a:rPr lang="en-US" sz="2000" dirty="0"/>
              <a:t>8 year old</a:t>
            </a:r>
            <a:endParaRPr lang="en-US" sz="2000">
              <a:cs typeface="Calibri"/>
            </a:endParaRPr>
          </a:p>
          <a:p>
            <a:pPr marL="457200" indent="-457200">
              <a:buAutoNum type="arabicPeriod"/>
            </a:pPr>
            <a:r>
              <a:rPr lang="en-US" sz="2000" dirty="0"/>
              <a:t>11 year old</a:t>
            </a:r>
            <a:endParaRPr lang="en-US" sz="2000">
              <a:cs typeface="Calibri"/>
            </a:endParaRPr>
          </a:p>
          <a:p>
            <a:pPr marL="457200" indent="-457200">
              <a:buAutoNum type="arabicPeriod"/>
            </a:pPr>
            <a:r>
              <a:rPr lang="en-US" sz="2000" dirty="0"/>
              <a:t>14 year old</a:t>
            </a:r>
            <a:endParaRPr lang="en-US" sz="2000">
              <a:cs typeface="Calibri"/>
            </a:endParaRPr>
          </a:p>
          <a:p>
            <a:pPr marL="457200" indent="-457200">
              <a:buAutoNum type="arabicPeriod"/>
            </a:pPr>
            <a:r>
              <a:rPr lang="en-US" sz="2000" dirty="0"/>
              <a:t>16 year old</a:t>
            </a:r>
            <a:endParaRPr lang="en-US" sz="2000">
              <a:cs typeface="Calibri"/>
            </a:endParaRPr>
          </a:p>
          <a:p>
            <a:endParaRPr lang="en-US" sz="2000" dirty="0"/>
          </a:p>
        </p:txBody>
      </p:sp>
      <p:cxnSp>
        <p:nvCxnSpPr>
          <p:cNvPr id="12" name="Straight Arrow Connector 11">
            <a:extLst>
              <a:ext uri="{FF2B5EF4-FFF2-40B4-BE49-F238E27FC236}">
                <a16:creationId xmlns:a16="http://schemas.microsoft.com/office/drawing/2014/main" id="{04F01B56-2959-6140-92B1-2C8C5E5DFCC9}"/>
              </a:ext>
            </a:extLst>
          </p:cNvPr>
          <p:cNvCxnSpPr>
            <a:cxnSpLocks/>
          </p:cNvCxnSpPr>
          <p:nvPr/>
        </p:nvCxnSpPr>
        <p:spPr>
          <a:xfrm flipV="1">
            <a:off x="2826554" y="2553856"/>
            <a:ext cx="2017692" cy="150552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114B4107-2A23-B347-A0E4-9B1923D7BCB6}"/>
              </a:ext>
            </a:extLst>
          </p:cNvPr>
          <p:cNvSpPr/>
          <p:nvPr/>
        </p:nvSpPr>
        <p:spPr>
          <a:xfrm>
            <a:off x="5689600" y="2133600"/>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5">
            <a:extLst>
              <a:ext uri="{FF2B5EF4-FFF2-40B4-BE49-F238E27FC236}">
                <a16:creationId xmlns:a16="http://schemas.microsoft.com/office/drawing/2014/main" id="{57B217C8-EB5D-CB47-B07B-14DF5AF9BFFF}"/>
              </a:ext>
            </a:extLst>
          </p:cNvPr>
          <p:cNvSpPr/>
          <p:nvPr/>
        </p:nvSpPr>
        <p:spPr>
          <a:xfrm>
            <a:off x="6860625" y="3812796"/>
            <a:ext cx="1664538" cy="1761067"/>
          </a:xfrm>
          <a:custGeom>
            <a:avLst/>
            <a:gdLst>
              <a:gd name="connsiteX0" fmla="*/ 1286933 w 1664538"/>
              <a:gd name="connsiteY0" fmla="*/ 33867 h 1761067"/>
              <a:gd name="connsiteX1" fmla="*/ 1168400 w 1664538"/>
              <a:gd name="connsiteY1" fmla="*/ 50800 h 1761067"/>
              <a:gd name="connsiteX2" fmla="*/ 677333 w 1664538"/>
              <a:gd name="connsiteY2" fmla="*/ 101600 h 1761067"/>
              <a:gd name="connsiteX3" fmla="*/ 440267 w 1664538"/>
              <a:gd name="connsiteY3" fmla="*/ 169333 h 1761067"/>
              <a:gd name="connsiteX4" fmla="*/ 338667 w 1664538"/>
              <a:gd name="connsiteY4" fmla="*/ 203200 h 1761067"/>
              <a:gd name="connsiteX5" fmla="*/ 287867 w 1664538"/>
              <a:gd name="connsiteY5" fmla="*/ 220133 h 1761067"/>
              <a:gd name="connsiteX6" fmla="*/ 237067 w 1664538"/>
              <a:gd name="connsiteY6" fmla="*/ 254000 h 1761067"/>
              <a:gd name="connsiteX7" fmla="*/ 135467 w 1664538"/>
              <a:gd name="connsiteY7" fmla="*/ 287867 h 1761067"/>
              <a:gd name="connsiteX8" fmla="*/ 0 w 1664538"/>
              <a:gd name="connsiteY8" fmla="*/ 440267 h 1761067"/>
              <a:gd name="connsiteX9" fmla="*/ 16933 w 1664538"/>
              <a:gd name="connsiteY9" fmla="*/ 880533 h 1761067"/>
              <a:gd name="connsiteX10" fmla="*/ 33867 w 1664538"/>
              <a:gd name="connsiteY10" fmla="*/ 982133 h 1761067"/>
              <a:gd name="connsiteX11" fmla="*/ 50800 w 1664538"/>
              <a:gd name="connsiteY11" fmla="*/ 1100667 h 1761067"/>
              <a:gd name="connsiteX12" fmla="*/ 101600 w 1664538"/>
              <a:gd name="connsiteY12" fmla="*/ 1270000 h 1761067"/>
              <a:gd name="connsiteX13" fmla="*/ 135467 w 1664538"/>
              <a:gd name="connsiteY13" fmla="*/ 1371600 h 1761067"/>
              <a:gd name="connsiteX14" fmla="*/ 152400 w 1664538"/>
              <a:gd name="connsiteY14" fmla="*/ 1422400 h 1761067"/>
              <a:gd name="connsiteX15" fmla="*/ 237067 w 1664538"/>
              <a:gd name="connsiteY15" fmla="*/ 1524000 h 1761067"/>
              <a:gd name="connsiteX16" fmla="*/ 287867 w 1664538"/>
              <a:gd name="connsiteY16" fmla="*/ 1557867 h 1761067"/>
              <a:gd name="connsiteX17" fmla="*/ 423333 w 1664538"/>
              <a:gd name="connsiteY17" fmla="*/ 1676400 h 1761067"/>
              <a:gd name="connsiteX18" fmla="*/ 474133 w 1664538"/>
              <a:gd name="connsiteY18" fmla="*/ 1710267 h 1761067"/>
              <a:gd name="connsiteX19" fmla="*/ 575733 w 1664538"/>
              <a:gd name="connsiteY19" fmla="*/ 1744133 h 1761067"/>
              <a:gd name="connsiteX20" fmla="*/ 626533 w 1664538"/>
              <a:gd name="connsiteY20" fmla="*/ 1761067 h 1761067"/>
              <a:gd name="connsiteX21" fmla="*/ 1117600 w 1664538"/>
              <a:gd name="connsiteY21" fmla="*/ 1744133 h 1761067"/>
              <a:gd name="connsiteX22" fmla="*/ 1219200 w 1664538"/>
              <a:gd name="connsiteY22" fmla="*/ 1710267 h 1761067"/>
              <a:gd name="connsiteX23" fmla="*/ 1371600 w 1664538"/>
              <a:gd name="connsiteY23" fmla="*/ 1625600 h 1761067"/>
              <a:gd name="connsiteX24" fmla="*/ 1473200 w 1664538"/>
              <a:gd name="connsiteY24" fmla="*/ 1540933 h 1761067"/>
              <a:gd name="connsiteX25" fmla="*/ 1507067 w 1664538"/>
              <a:gd name="connsiteY25" fmla="*/ 1490133 h 1761067"/>
              <a:gd name="connsiteX26" fmla="*/ 1557867 w 1664538"/>
              <a:gd name="connsiteY26" fmla="*/ 1388533 h 1761067"/>
              <a:gd name="connsiteX27" fmla="*/ 1591733 w 1664538"/>
              <a:gd name="connsiteY27" fmla="*/ 1286933 h 1761067"/>
              <a:gd name="connsiteX28" fmla="*/ 1642533 w 1664538"/>
              <a:gd name="connsiteY28" fmla="*/ 1168400 h 1761067"/>
              <a:gd name="connsiteX29" fmla="*/ 1642533 w 1664538"/>
              <a:gd name="connsiteY29" fmla="*/ 491067 h 1761067"/>
              <a:gd name="connsiteX30" fmla="*/ 1625600 w 1664538"/>
              <a:gd name="connsiteY30" fmla="*/ 423333 h 1761067"/>
              <a:gd name="connsiteX31" fmla="*/ 1540933 w 1664538"/>
              <a:gd name="connsiteY31" fmla="*/ 321733 h 1761067"/>
              <a:gd name="connsiteX32" fmla="*/ 1371600 w 1664538"/>
              <a:gd name="connsiteY32" fmla="*/ 118533 h 1761067"/>
              <a:gd name="connsiteX33" fmla="*/ 1117600 w 1664538"/>
              <a:gd name="connsiteY33" fmla="*/ 33867 h 1761067"/>
              <a:gd name="connsiteX34" fmla="*/ 1016000 w 1664538"/>
              <a:gd name="connsiteY34" fmla="*/ 0 h 1761067"/>
              <a:gd name="connsiteX35" fmla="*/ 982133 w 1664538"/>
              <a:gd name="connsiteY35" fmla="*/ 0 h 176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538" h="1761067">
                <a:moveTo>
                  <a:pt x="1286933" y="33867"/>
                </a:moveTo>
                <a:cubicBezTo>
                  <a:pt x="1247422" y="39511"/>
                  <a:pt x="1208148" y="47187"/>
                  <a:pt x="1168400" y="50800"/>
                </a:cubicBezTo>
                <a:cubicBezTo>
                  <a:pt x="1013766" y="64857"/>
                  <a:pt x="830000" y="63433"/>
                  <a:pt x="677333" y="101600"/>
                </a:cubicBezTo>
                <a:cubicBezTo>
                  <a:pt x="507249" y="144122"/>
                  <a:pt x="586012" y="120751"/>
                  <a:pt x="440267" y="169333"/>
                </a:cubicBezTo>
                <a:lnTo>
                  <a:pt x="338667" y="203200"/>
                </a:lnTo>
                <a:lnTo>
                  <a:pt x="287867" y="220133"/>
                </a:lnTo>
                <a:cubicBezTo>
                  <a:pt x="270934" y="231422"/>
                  <a:pt x="255664" y="245734"/>
                  <a:pt x="237067" y="254000"/>
                </a:cubicBezTo>
                <a:cubicBezTo>
                  <a:pt x="204445" y="268499"/>
                  <a:pt x="135467" y="287867"/>
                  <a:pt x="135467" y="287867"/>
                </a:cubicBezTo>
                <a:cubicBezTo>
                  <a:pt x="19476" y="403858"/>
                  <a:pt x="60434" y="349616"/>
                  <a:pt x="0" y="440267"/>
                </a:cubicBezTo>
                <a:cubicBezTo>
                  <a:pt x="5644" y="587022"/>
                  <a:pt x="7772" y="733955"/>
                  <a:pt x="16933" y="880533"/>
                </a:cubicBezTo>
                <a:cubicBezTo>
                  <a:pt x="19075" y="914800"/>
                  <a:pt x="28646" y="948198"/>
                  <a:pt x="33867" y="982133"/>
                </a:cubicBezTo>
                <a:cubicBezTo>
                  <a:pt x="39936" y="1021581"/>
                  <a:pt x="43660" y="1061398"/>
                  <a:pt x="50800" y="1100667"/>
                </a:cubicBezTo>
                <a:cubicBezTo>
                  <a:pt x="61037" y="1156971"/>
                  <a:pt x="83926" y="1216978"/>
                  <a:pt x="101600" y="1270000"/>
                </a:cubicBezTo>
                <a:lnTo>
                  <a:pt x="135467" y="1371600"/>
                </a:lnTo>
                <a:cubicBezTo>
                  <a:pt x="141111" y="1388533"/>
                  <a:pt x="142499" y="1407549"/>
                  <a:pt x="152400" y="1422400"/>
                </a:cubicBezTo>
                <a:cubicBezTo>
                  <a:pt x="185700" y="1472350"/>
                  <a:pt x="188174" y="1483256"/>
                  <a:pt x="237067" y="1524000"/>
                </a:cubicBezTo>
                <a:cubicBezTo>
                  <a:pt x="252701" y="1537029"/>
                  <a:pt x="270934" y="1546578"/>
                  <a:pt x="287867" y="1557867"/>
                </a:cubicBezTo>
                <a:cubicBezTo>
                  <a:pt x="344311" y="1642534"/>
                  <a:pt x="304799" y="1597378"/>
                  <a:pt x="423333" y="1676400"/>
                </a:cubicBezTo>
                <a:cubicBezTo>
                  <a:pt x="440266" y="1687689"/>
                  <a:pt x="454826" y="1703831"/>
                  <a:pt x="474133" y="1710267"/>
                </a:cubicBezTo>
                <a:lnTo>
                  <a:pt x="575733" y="1744133"/>
                </a:lnTo>
                <a:lnTo>
                  <a:pt x="626533" y="1761067"/>
                </a:lnTo>
                <a:cubicBezTo>
                  <a:pt x="790222" y="1755422"/>
                  <a:pt x="954412" y="1758121"/>
                  <a:pt x="1117600" y="1744133"/>
                </a:cubicBezTo>
                <a:cubicBezTo>
                  <a:pt x="1153168" y="1741084"/>
                  <a:pt x="1185333" y="1721556"/>
                  <a:pt x="1219200" y="1710267"/>
                </a:cubicBezTo>
                <a:cubicBezTo>
                  <a:pt x="1308610" y="1680464"/>
                  <a:pt x="1255158" y="1703228"/>
                  <a:pt x="1371600" y="1625600"/>
                </a:cubicBezTo>
                <a:cubicBezTo>
                  <a:pt x="1421549" y="1592301"/>
                  <a:pt x="1432457" y="1589825"/>
                  <a:pt x="1473200" y="1540933"/>
                </a:cubicBezTo>
                <a:cubicBezTo>
                  <a:pt x="1486229" y="1525299"/>
                  <a:pt x="1495778" y="1507066"/>
                  <a:pt x="1507067" y="1490133"/>
                </a:cubicBezTo>
                <a:cubicBezTo>
                  <a:pt x="1568821" y="1304866"/>
                  <a:pt x="1470332" y="1585487"/>
                  <a:pt x="1557867" y="1388533"/>
                </a:cubicBezTo>
                <a:cubicBezTo>
                  <a:pt x="1572365" y="1355911"/>
                  <a:pt x="1575768" y="1318863"/>
                  <a:pt x="1591733" y="1286933"/>
                </a:cubicBezTo>
                <a:cubicBezTo>
                  <a:pt x="1633583" y="1203235"/>
                  <a:pt x="1617618" y="1243147"/>
                  <a:pt x="1642533" y="1168400"/>
                </a:cubicBezTo>
                <a:cubicBezTo>
                  <a:pt x="1673292" y="860822"/>
                  <a:pt x="1670420" y="965137"/>
                  <a:pt x="1642533" y="491067"/>
                </a:cubicBezTo>
                <a:cubicBezTo>
                  <a:pt x="1641166" y="467834"/>
                  <a:pt x="1634768" y="444724"/>
                  <a:pt x="1625600" y="423333"/>
                </a:cubicBezTo>
                <a:cubicBezTo>
                  <a:pt x="1600847" y="365575"/>
                  <a:pt x="1579769" y="371665"/>
                  <a:pt x="1540933" y="321733"/>
                </a:cubicBezTo>
                <a:cubicBezTo>
                  <a:pt x="1502977" y="272932"/>
                  <a:pt x="1435681" y="139893"/>
                  <a:pt x="1371600" y="118533"/>
                </a:cubicBezTo>
                <a:lnTo>
                  <a:pt x="1117600" y="33867"/>
                </a:lnTo>
                <a:lnTo>
                  <a:pt x="1016000" y="0"/>
                </a:lnTo>
                <a:lnTo>
                  <a:pt x="982133" y="0"/>
                </a:lnTo>
              </a:path>
            </a:pathLst>
          </a:cu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4FC2C712-EA81-4048-8A80-B0EAD0EB49E3}"/>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4" name="Picture 4" descr="Icon&#10;&#10;Description automatically generated">
            <a:extLst>
              <a:ext uri="{FF2B5EF4-FFF2-40B4-BE49-F238E27FC236}">
                <a16:creationId xmlns:a16="http://schemas.microsoft.com/office/drawing/2014/main" id="{24403262-A96D-4262-3C1B-C8AF33BD290B}"/>
              </a:ext>
            </a:extLst>
          </p:cNvPr>
          <p:cNvPicPr>
            <a:picLocks noChangeAspect="1"/>
          </p:cNvPicPr>
          <p:nvPr/>
        </p:nvPicPr>
        <p:blipFill>
          <a:blip r:embed="rId3"/>
          <a:stretch>
            <a:fillRect/>
          </a:stretch>
        </p:blipFill>
        <p:spPr>
          <a:xfrm>
            <a:off x="-48126" y="6520538"/>
            <a:ext cx="12234778" cy="474399"/>
          </a:xfrm>
          <a:prstGeom prst="rect">
            <a:avLst/>
          </a:prstGeom>
        </p:spPr>
      </p:pic>
    </p:spTree>
    <p:extLst>
      <p:ext uri="{BB962C8B-B14F-4D97-AF65-F5344CB8AC3E}">
        <p14:creationId xmlns:p14="http://schemas.microsoft.com/office/powerpoint/2010/main" val="31319302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35F1A-4C2B-B04C-9C48-2D290EC699CA}"/>
              </a:ext>
            </a:extLst>
          </p:cNvPr>
          <p:cNvSpPr txBox="1"/>
          <p:nvPr/>
        </p:nvSpPr>
        <p:spPr>
          <a:xfrm>
            <a:off x="304800" y="971749"/>
            <a:ext cx="11582400" cy="707886"/>
          </a:xfrm>
          <a:prstGeom prst="rect">
            <a:avLst/>
          </a:prstGeom>
          <a:solidFill>
            <a:schemeClr val="bg1"/>
          </a:solidFill>
          <a:ln w="57150">
            <a:solidFill>
              <a:schemeClr val="accent1"/>
            </a:solidFill>
          </a:ln>
        </p:spPr>
        <p:txBody>
          <a:bodyPr wrap="square" rtlCol="0">
            <a:spAutoFit/>
          </a:bodyPr>
          <a:lstStyle/>
          <a:p>
            <a:r>
              <a:rPr lang="en-US" sz="2000" b="1" dirty="0"/>
              <a:t>With reference to each STATEMENT OF WHAT MATTERS there are DESCRIPTIONS OF LEARNING, and within those descriptions there are PROGRESSION STEPS.</a:t>
            </a:r>
          </a:p>
        </p:txBody>
      </p:sp>
      <p:sp>
        <p:nvSpPr>
          <p:cNvPr id="6" name="TextBox 5">
            <a:extLst>
              <a:ext uri="{FF2B5EF4-FFF2-40B4-BE49-F238E27FC236}">
                <a16:creationId xmlns:a16="http://schemas.microsoft.com/office/drawing/2014/main" id="{2C14A93E-2EDA-BA4F-B7E5-663BD362DB94}"/>
              </a:ext>
            </a:extLst>
          </p:cNvPr>
          <p:cNvSpPr txBox="1"/>
          <p:nvPr/>
        </p:nvSpPr>
        <p:spPr>
          <a:xfrm>
            <a:off x="318655" y="2374793"/>
            <a:ext cx="2523067" cy="400110"/>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Notice ……</a:t>
            </a:r>
          </a:p>
        </p:txBody>
      </p:sp>
      <p:sp>
        <p:nvSpPr>
          <p:cNvPr id="11" name="TextBox 10">
            <a:extLst>
              <a:ext uri="{FF2B5EF4-FFF2-40B4-BE49-F238E27FC236}">
                <a16:creationId xmlns:a16="http://schemas.microsoft.com/office/drawing/2014/main" id="{79399E83-DD20-014E-A5C1-7FC920B98DEB}"/>
              </a:ext>
            </a:extLst>
          </p:cNvPr>
          <p:cNvSpPr txBox="1"/>
          <p:nvPr/>
        </p:nvSpPr>
        <p:spPr>
          <a:xfrm>
            <a:off x="318655" y="3764912"/>
            <a:ext cx="2523067" cy="2554545"/>
          </a:xfrm>
          <a:prstGeom prst="rect">
            <a:avLst/>
          </a:prstGeom>
          <a:solidFill>
            <a:schemeClr val="accent2">
              <a:lumMod val="20000"/>
              <a:lumOff val="80000"/>
            </a:schemeClr>
          </a:solidFill>
          <a:ln w="57150">
            <a:solidFill>
              <a:schemeClr val="accent1"/>
            </a:solidFill>
          </a:ln>
        </p:spPr>
        <p:txBody>
          <a:bodyPr wrap="square" rtlCol="0">
            <a:spAutoFit/>
          </a:bodyPr>
          <a:lstStyle/>
          <a:p>
            <a:r>
              <a:rPr lang="en-US" sz="2000" dirty="0"/>
              <a:t>PROGRESSION STPES</a:t>
            </a:r>
          </a:p>
          <a:p>
            <a:pPr marL="457200" indent="-457200">
              <a:buAutoNum type="arabicPeriod"/>
            </a:pPr>
            <a:r>
              <a:rPr lang="en-US" sz="2000" dirty="0"/>
              <a:t>5 year old</a:t>
            </a:r>
          </a:p>
          <a:p>
            <a:pPr marL="457200" indent="-457200">
              <a:buAutoNum type="arabicPeriod"/>
            </a:pPr>
            <a:r>
              <a:rPr lang="en-US" sz="2000" dirty="0"/>
              <a:t>8 year old</a:t>
            </a:r>
          </a:p>
          <a:p>
            <a:pPr marL="457200" indent="-457200">
              <a:buAutoNum type="arabicPeriod"/>
            </a:pPr>
            <a:r>
              <a:rPr lang="en-US" sz="2000" dirty="0"/>
              <a:t>11 year old</a:t>
            </a:r>
          </a:p>
          <a:p>
            <a:pPr marL="457200" indent="-457200">
              <a:buAutoNum type="arabicPeriod"/>
            </a:pPr>
            <a:r>
              <a:rPr lang="en-US" sz="2000" dirty="0"/>
              <a:t>14 year old</a:t>
            </a:r>
          </a:p>
          <a:p>
            <a:pPr marL="457200" indent="-457200">
              <a:buAutoNum type="arabicPeriod"/>
            </a:pPr>
            <a:r>
              <a:rPr lang="en-US" sz="2000" dirty="0"/>
              <a:t>16 year old</a:t>
            </a:r>
          </a:p>
          <a:p>
            <a:endParaRPr lang="en-US" sz="2000" dirty="0"/>
          </a:p>
        </p:txBody>
      </p:sp>
      <p:pic>
        <p:nvPicPr>
          <p:cNvPr id="5" name="Picture 4">
            <a:extLst>
              <a:ext uri="{FF2B5EF4-FFF2-40B4-BE49-F238E27FC236}">
                <a16:creationId xmlns:a16="http://schemas.microsoft.com/office/drawing/2014/main" id="{BC4F10AC-3AB4-F749-A5B7-0EEEBFF8DE7D}"/>
              </a:ext>
            </a:extLst>
          </p:cNvPr>
          <p:cNvPicPr>
            <a:picLocks noChangeAspect="1"/>
          </p:cNvPicPr>
          <p:nvPr/>
        </p:nvPicPr>
        <p:blipFill rotWithShape="1">
          <a:blip r:embed="rId3"/>
          <a:srcRect l="20216" t="22715" r="21142" b="19754"/>
          <a:stretch/>
        </p:blipFill>
        <p:spPr>
          <a:xfrm>
            <a:off x="4273973" y="1788754"/>
            <a:ext cx="6754246" cy="4141420"/>
          </a:xfrm>
          <a:prstGeom prst="rect">
            <a:avLst/>
          </a:prstGeom>
          <a:ln w="57150">
            <a:solidFill>
              <a:schemeClr val="accent1"/>
            </a:solidFill>
          </a:ln>
        </p:spPr>
      </p:pic>
      <p:cxnSp>
        <p:nvCxnSpPr>
          <p:cNvPr id="14" name="Straight Arrow Connector 13">
            <a:extLst>
              <a:ext uri="{FF2B5EF4-FFF2-40B4-BE49-F238E27FC236}">
                <a16:creationId xmlns:a16="http://schemas.microsoft.com/office/drawing/2014/main" id="{4569E680-C4A6-1F46-93F1-23F29D5EDF7C}"/>
              </a:ext>
            </a:extLst>
          </p:cNvPr>
          <p:cNvCxnSpPr>
            <a:cxnSpLocks/>
          </p:cNvCxnSpPr>
          <p:nvPr/>
        </p:nvCxnSpPr>
        <p:spPr>
          <a:xfrm>
            <a:off x="2841722" y="2608571"/>
            <a:ext cx="1633296" cy="69126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AAF122F-2217-4C4C-998F-5BA854C501D0}"/>
              </a:ext>
            </a:extLst>
          </p:cNvPr>
          <p:cNvCxnSpPr>
            <a:cxnSpLocks/>
            <a:stCxn id="11" idx="3"/>
          </p:cNvCxnSpPr>
          <p:nvPr/>
        </p:nvCxnSpPr>
        <p:spPr>
          <a:xfrm flipV="1">
            <a:off x="2841722" y="4119654"/>
            <a:ext cx="1744133" cy="92253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7AAB3046-70A6-B544-A693-F3E42299D474}"/>
              </a:ext>
            </a:extLst>
          </p:cNvPr>
          <p:cNvSpPr txBox="1">
            <a:spLocks/>
          </p:cNvSpPr>
          <p:nvPr/>
        </p:nvSpPr>
        <p:spPr>
          <a:xfrm>
            <a:off x="318655" y="97639"/>
            <a:ext cx="11665527" cy="758690"/>
          </a:xfrm>
          <a:prstGeom prst="rect">
            <a:avLst/>
          </a:prstGeom>
          <a:solidFill>
            <a:schemeClr val="tx2"/>
          </a:solidFill>
          <a:ln w="28575">
            <a:solidFill>
              <a:schemeClr val="bg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dirty="0" err="1">
                <a:solidFill>
                  <a:schemeClr val="bg1"/>
                </a:solidFill>
                <a:latin typeface="+mn-lt"/>
              </a:rPr>
              <a:t>Maes</a:t>
            </a:r>
            <a:r>
              <a:rPr lang="en-US" sz="2400" b="1" dirty="0">
                <a:solidFill>
                  <a:schemeClr val="bg1"/>
                </a:solidFill>
                <a:latin typeface="+mn-lt"/>
              </a:rPr>
              <a:t> </a:t>
            </a:r>
            <a:r>
              <a:rPr lang="en-US" sz="2400" b="1" dirty="0" err="1">
                <a:solidFill>
                  <a:schemeClr val="bg1"/>
                </a:solidFill>
                <a:latin typeface="+mn-lt"/>
              </a:rPr>
              <a:t>Dysgu</a:t>
            </a:r>
            <a:r>
              <a:rPr lang="en-US" sz="2400" b="1" dirty="0">
                <a:solidFill>
                  <a:schemeClr val="bg1"/>
                </a:solidFill>
                <a:latin typeface="+mn-lt"/>
              </a:rPr>
              <a:t> a </a:t>
            </a:r>
            <a:r>
              <a:rPr lang="en-US" sz="2400" b="1" dirty="0" err="1">
                <a:solidFill>
                  <a:schemeClr val="bg1"/>
                </a:solidFill>
                <a:latin typeface="+mn-lt"/>
              </a:rPr>
              <a:t>Phrofiad</a:t>
            </a:r>
            <a:r>
              <a:rPr lang="en-US" sz="2400" b="1" dirty="0">
                <a:solidFill>
                  <a:schemeClr val="bg1"/>
                </a:solidFill>
                <a:latin typeface="+mn-lt"/>
              </a:rPr>
              <a:t> </a:t>
            </a:r>
            <a:r>
              <a:rPr lang="en-US" sz="2400" b="1" dirty="0" err="1">
                <a:solidFill>
                  <a:schemeClr val="bg1"/>
                </a:solidFill>
                <a:latin typeface="+mn-lt"/>
              </a:rPr>
              <a:t>Ieithoedd</a:t>
            </a:r>
            <a:r>
              <a:rPr lang="en-US" sz="2400" b="1" dirty="0">
                <a:solidFill>
                  <a:schemeClr val="bg1"/>
                </a:solidFill>
                <a:latin typeface="+mn-lt"/>
              </a:rPr>
              <a:t>, </a:t>
            </a:r>
            <a:r>
              <a:rPr lang="en-US" sz="2400" b="1" dirty="0" err="1">
                <a:solidFill>
                  <a:schemeClr val="bg1"/>
                </a:solidFill>
                <a:latin typeface="+mn-lt"/>
              </a:rPr>
              <a:t>Llythrennedd</a:t>
            </a:r>
            <a:r>
              <a:rPr lang="en-US" sz="2400" b="1" dirty="0">
                <a:solidFill>
                  <a:schemeClr val="bg1"/>
                </a:solidFill>
                <a:latin typeface="+mn-lt"/>
              </a:rPr>
              <a:t> a </a:t>
            </a:r>
            <a:r>
              <a:rPr lang="en-US" sz="2400" b="1" dirty="0" err="1">
                <a:solidFill>
                  <a:schemeClr val="bg1"/>
                </a:solidFill>
                <a:latin typeface="+mn-lt"/>
              </a:rPr>
              <a:t>Chyfathrebu</a:t>
            </a:r>
            <a:endParaRPr lang="en-US" sz="2400" b="1" dirty="0">
              <a:solidFill>
                <a:schemeClr val="bg1"/>
              </a:solidFill>
              <a:latin typeface="+mn-lt"/>
            </a:endParaRPr>
          </a:p>
          <a:p>
            <a:r>
              <a:rPr lang="en-US" sz="2400" b="1" i="1" dirty="0">
                <a:solidFill>
                  <a:schemeClr val="bg1"/>
                </a:solidFill>
                <a:latin typeface="+mn-lt"/>
              </a:rPr>
              <a:t>Languages, Literacy and Communication Area of Learning and Experience</a:t>
            </a:r>
          </a:p>
        </p:txBody>
      </p:sp>
      <p:pic>
        <p:nvPicPr>
          <p:cNvPr id="3" name="Picture 3" descr="Icon&#10;&#10;Description automatically generated">
            <a:extLst>
              <a:ext uri="{FF2B5EF4-FFF2-40B4-BE49-F238E27FC236}">
                <a16:creationId xmlns:a16="http://schemas.microsoft.com/office/drawing/2014/main" id="{C72B08E8-5160-F202-C557-80C760DC1C5F}"/>
              </a:ext>
            </a:extLst>
          </p:cNvPr>
          <p:cNvPicPr>
            <a:picLocks noChangeAspect="1"/>
          </p:cNvPicPr>
          <p:nvPr/>
        </p:nvPicPr>
        <p:blipFill>
          <a:blip r:embed="rId4"/>
          <a:stretch>
            <a:fillRect/>
          </a:stretch>
        </p:blipFill>
        <p:spPr>
          <a:xfrm>
            <a:off x="5347" y="6092748"/>
            <a:ext cx="12221410" cy="768504"/>
          </a:xfrm>
          <a:prstGeom prst="rect">
            <a:avLst/>
          </a:prstGeom>
        </p:spPr>
      </p:pic>
    </p:spTree>
    <p:extLst>
      <p:ext uri="{BB962C8B-B14F-4D97-AF65-F5344CB8AC3E}">
        <p14:creationId xmlns:p14="http://schemas.microsoft.com/office/powerpoint/2010/main" val="19192735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5FE26C0-452F-8E48-A19E-3FF3210926F8}"/>
              </a:ext>
            </a:extLst>
          </p:cNvPr>
          <p:cNvSpPr txBox="1"/>
          <p:nvPr/>
        </p:nvSpPr>
        <p:spPr>
          <a:xfrm>
            <a:off x="1947333" y="1931870"/>
            <a:ext cx="9008534" cy="2308324"/>
          </a:xfrm>
          <a:prstGeom prst="rect">
            <a:avLst/>
          </a:prstGeom>
          <a:solidFill>
            <a:schemeClr val="tx2"/>
          </a:solidFill>
          <a:ln w="57150">
            <a:solidFill>
              <a:schemeClr val="accent1"/>
            </a:solidFill>
          </a:ln>
        </p:spPr>
        <p:txBody>
          <a:bodyPr wrap="square" rtlCol="0" anchor="t">
            <a:spAutoFit/>
          </a:bodyPr>
          <a:lstStyle/>
          <a:p>
            <a:r>
              <a:rPr lang="en-US" sz="3600" b="1" dirty="0" err="1">
                <a:solidFill>
                  <a:schemeClr val="bg1"/>
                </a:solidFill>
              </a:rPr>
              <a:t>Rhan</a:t>
            </a:r>
            <a:r>
              <a:rPr lang="en-US" sz="3600" b="1" dirty="0">
                <a:solidFill>
                  <a:schemeClr val="bg1"/>
                </a:solidFill>
              </a:rPr>
              <a:t> 4:  </a:t>
            </a:r>
            <a:r>
              <a:rPr lang="en-US" sz="3600" b="1" dirty="0" err="1">
                <a:solidFill>
                  <a:schemeClr val="bg1"/>
                </a:solidFill>
              </a:rPr>
              <a:t>Yr</a:t>
            </a:r>
            <a:r>
              <a:rPr lang="en-US" sz="3600" b="1" dirty="0">
                <a:solidFill>
                  <a:schemeClr val="bg1"/>
                </a:solidFill>
              </a:rPr>
              <a:t> </a:t>
            </a:r>
            <a:r>
              <a:rPr lang="en-US" sz="3600" b="1" dirty="0" err="1">
                <a:solidFill>
                  <a:schemeClr val="bg1"/>
                </a:solidFill>
              </a:rPr>
              <a:t>Wyddor</a:t>
            </a:r>
            <a:r>
              <a:rPr lang="en-US" sz="3600" b="1" dirty="0">
                <a:solidFill>
                  <a:schemeClr val="bg1"/>
                </a:solidFill>
              </a:rPr>
              <a:t> </a:t>
            </a:r>
            <a:r>
              <a:rPr lang="en-US" sz="3600" b="1" dirty="0" err="1">
                <a:solidFill>
                  <a:schemeClr val="bg1"/>
                </a:solidFill>
              </a:rPr>
              <a:t>Gymraeg</a:t>
            </a:r>
            <a:r>
              <a:rPr lang="en-US" sz="3600" b="1" dirty="0">
                <a:solidFill>
                  <a:schemeClr val="bg1"/>
                </a:solidFill>
              </a:rPr>
              <a:t> ac </a:t>
            </a:r>
            <a:r>
              <a:rPr lang="en-US" sz="3600" b="1" dirty="0" err="1">
                <a:solidFill>
                  <a:schemeClr val="bg1"/>
                </a:solidFill>
              </a:rPr>
              <a:t>ynganu</a:t>
            </a:r>
            <a:endParaRPr lang="en-US" sz="3600" b="1" dirty="0">
              <a:solidFill>
                <a:schemeClr val="bg1"/>
              </a:solidFill>
            </a:endParaRPr>
          </a:p>
          <a:p>
            <a:endParaRPr lang="en-US" sz="3600" b="1" dirty="0">
              <a:solidFill>
                <a:schemeClr val="bg1"/>
              </a:solidFill>
            </a:endParaRPr>
          </a:p>
          <a:p>
            <a:r>
              <a:rPr lang="en-US" sz="3600" b="1" i="1" dirty="0">
                <a:solidFill>
                  <a:schemeClr val="bg1"/>
                </a:solidFill>
              </a:rPr>
              <a:t>Part 4:  The Welsh Alphabet and pronunciation</a:t>
            </a:r>
          </a:p>
        </p:txBody>
      </p:sp>
      <p:pic>
        <p:nvPicPr>
          <p:cNvPr id="2" name="Picture 2" descr="Icon&#10;&#10;Description automatically generated">
            <a:extLst>
              <a:ext uri="{FF2B5EF4-FFF2-40B4-BE49-F238E27FC236}">
                <a16:creationId xmlns:a16="http://schemas.microsoft.com/office/drawing/2014/main" id="{8C1DD7E6-DDBE-101B-CA22-82228E5BB3FF}"/>
              </a:ext>
            </a:extLst>
          </p:cNvPr>
          <p:cNvPicPr>
            <a:picLocks noChangeAspect="1"/>
          </p:cNvPicPr>
          <p:nvPr/>
        </p:nvPicPr>
        <p:blipFill>
          <a:blip r:embed="rId2"/>
          <a:stretch>
            <a:fillRect/>
          </a:stretch>
        </p:blipFill>
        <p:spPr>
          <a:xfrm>
            <a:off x="5347" y="6079380"/>
            <a:ext cx="12181305" cy="781872"/>
          </a:xfrm>
          <a:prstGeom prst="rect">
            <a:avLst/>
          </a:prstGeom>
        </p:spPr>
      </p:pic>
    </p:spTree>
    <p:extLst>
      <p:ext uri="{BB962C8B-B14F-4D97-AF65-F5344CB8AC3E}">
        <p14:creationId xmlns:p14="http://schemas.microsoft.com/office/powerpoint/2010/main" val="2086085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1151663"/>
              </p:ext>
            </p:extLst>
          </p:nvPr>
        </p:nvGraphicFramePr>
        <p:xfrm>
          <a:off x="1181163" y="251081"/>
          <a:ext cx="9711828" cy="5143500"/>
        </p:xfrm>
        <a:graphic>
          <a:graphicData uri="http://schemas.openxmlformats.org/drawingml/2006/table">
            <a:tbl>
              <a:tblPr firstRow="1" bandRow="1">
                <a:tableStyleId>{5C22544A-7EE6-4342-B048-85BDC9FD1C3A}</a:tableStyleId>
              </a:tblPr>
              <a:tblGrid>
                <a:gridCol w="1618638">
                  <a:extLst>
                    <a:ext uri="{9D8B030D-6E8A-4147-A177-3AD203B41FA5}">
                      <a16:colId xmlns:a16="http://schemas.microsoft.com/office/drawing/2014/main" val="20000"/>
                    </a:ext>
                  </a:extLst>
                </a:gridCol>
                <a:gridCol w="1618638">
                  <a:extLst>
                    <a:ext uri="{9D8B030D-6E8A-4147-A177-3AD203B41FA5}">
                      <a16:colId xmlns:a16="http://schemas.microsoft.com/office/drawing/2014/main" val="20001"/>
                    </a:ext>
                  </a:extLst>
                </a:gridCol>
                <a:gridCol w="1618638">
                  <a:extLst>
                    <a:ext uri="{9D8B030D-6E8A-4147-A177-3AD203B41FA5}">
                      <a16:colId xmlns:a16="http://schemas.microsoft.com/office/drawing/2014/main" val="20002"/>
                    </a:ext>
                  </a:extLst>
                </a:gridCol>
                <a:gridCol w="1618638">
                  <a:extLst>
                    <a:ext uri="{9D8B030D-6E8A-4147-A177-3AD203B41FA5}">
                      <a16:colId xmlns:a16="http://schemas.microsoft.com/office/drawing/2014/main" val="20003"/>
                    </a:ext>
                  </a:extLst>
                </a:gridCol>
                <a:gridCol w="1618638">
                  <a:extLst>
                    <a:ext uri="{9D8B030D-6E8A-4147-A177-3AD203B41FA5}">
                      <a16:colId xmlns:a16="http://schemas.microsoft.com/office/drawing/2014/main" val="20004"/>
                    </a:ext>
                  </a:extLst>
                </a:gridCol>
                <a:gridCol w="1618638">
                  <a:extLst>
                    <a:ext uri="{9D8B030D-6E8A-4147-A177-3AD203B41FA5}">
                      <a16:colId xmlns:a16="http://schemas.microsoft.com/office/drawing/2014/main" val="20005"/>
                    </a:ext>
                  </a:extLst>
                </a:gridCol>
              </a:tblGrid>
              <a:tr h="1028700">
                <a:tc>
                  <a:txBody>
                    <a:bodyPr/>
                    <a:lstStyle/>
                    <a:p>
                      <a:pPr algn="ctr"/>
                      <a:r>
                        <a:rPr lang="en-US" sz="3000" b="1" dirty="0" err="1">
                          <a:solidFill>
                            <a:schemeClr val="tx1"/>
                          </a:solidFill>
                        </a:rPr>
                        <a:t>Yr</a:t>
                      </a:r>
                      <a:r>
                        <a:rPr lang="en-US" sz="3000" b="1" dirty="0">
                          <a:solidFill>
                            <a:schemeClr val="tx1"/>
                          </a:solidFill>
                        </a:rPr>
                        <a:t> </a:t>
                      </a:r>
                      <a:r>
                        <a:rPr lang="en-US" sz="3000" b="1" dirty="0" err="1">
                          <a:solidFill>
                            <a:schemeClr val="tx1"/>
                          </a:solidFill>
                        </a:rPr>
                        <a:t>Wyddor</a:t>
                      </a:r>
                      <a:endParaRPr lang="en-US" sz="30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lgn="ctr"/>
                      <a:r>
                        <a:rPr lang="en-US" sz="4500" b="1" dirty="0">
                          <a:solidFill>
                            <a:schemeClr val="tx1"/>
                          </a:solidFill>
                        </a:rPr>
                        <a:t>a</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b</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a:solidFill>
                            <a:schemeClr val="tx1"/>
                          </a:solidFill>
                        </a:rPr>
                        <a:t>c</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ch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1028700">
                <a:tc>
                  <a:txBody>
                    <a:bodyPr/>
                    <a:lstStyle/>
                    <a:p>
                      <a:pPr algn="ctr"/>
                      <a:r>
                        <a:rPr lang="en-US" sz="4500" b="1" err="1">
                          <a:solidFill>
                            <a:schemeClr val="tx1"/>
                          </a:solidFill>
                        </a:rPr>
                        <a:t>dd</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f</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ff</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a:solidFill>
                            <a:schemeClr val="tx1"/>
                          </a:solidFill>
                        </a:rPr>
                        <a:t>ng</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1"/>
                  </a:ext>
                </a:extLst>
              </a:tr>
              <a:tr h="1028700">
                <a:tc>
                  <a:txBody>
                    <a:bodyPr/>
                    <a:lstStyle/>
                    <a:p>
                      <a:pPr algn="ctr"/>
                      <a:r>
                        <a:rPr lang="en-US" sz="4500" b="1" dirty="0">
                          <a:solidFill>
                            <a:schemeClr val="tx1"/>
                          </a:solidFill>
                        </a:rPr>
                        <a:t>h</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i</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j</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a:solidFill>
                            <a:schemeClr val="tx1"/>
                          </a:solidFill>
                        </a:rPr>
                        <a:t>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ll</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1028700">
                <a:tc>
                  <a:txBody>
                    <a:bodyPr/>
                    <a:lstStyle/>
                    <a:p>
                      <a:pPr algn="ctr"/>
                      <a:r>
                        <a:rPr lang="en-US" sz="4500" b="1" dirty="0">
                          <a:solidFill>
                            <a:schemeClr val="tx1"/>
                          </a:solidFill>
                        </a:rPr>
                        <a:t>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a:solidFill>
                            <a:schemeClr val="tx1"/>
                          </a:solidFill>
                        </a:rPr>
                        <a:t>o</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p</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ph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dirty="0">
                          <a:solidFill>
                            <a:schemeClr val="tx1"/>
                          </a:solidFill>
                        </a:rPr>
                        <a:t>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err="1">
                          <a:solidFill>
                            <a:schemeClr val="tx1"/>
                          </a:solidFill>
                        </a:rPr>
                        <a:t>rh</a:t>
                      </a:r>
                      <a:endParaRPr lang="en-US" sz="4500" b="1">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0003"/>
                  </a:ext>
                </a:extLst>
              </a:tr>
              <a:tr h="1028700">
                <a:tc>
                  <a:txBody>
                    <a:bodyPr/>
                    <a:lstStyle/>
                    <a:p>
                      <a:pPr algn="ctr"/>
                      <a:r>
                        <a:rPr lang="en-US" sz="4500" b="1" dirty="0">
                          <a:solidFill>
                            <a:schemeClr val="tx1"/>
                          </a:solidFill>
                        </a:rPr>
                        <a: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a:solidFill>
                            <a:schemeClr val="tx1"/>
                          </a:solidFill>
                        </a:rPr>
                        <a:t>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US" sz="4500" b="1" dirty="0" err="1">
                          <a:solidFill>
                            <a:schemeClr val="tx1"/>
                          </a:solidFill>
                        </a:rPr>
                        <a:t>th</a:t>
                      </a:r>
                      <a:endParaRPr lang="en-US" sz="4500"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r>
                        <a:rPr lang="en-US" sz="4500" b="1">
                          <a:solidFill>
                            <a:schemeClr val="tx1"/>
                          </a:solidFill>
                        </a:rPr>
                        <a:t>u</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a:solidFill>
                            <a:schemeClr val="tx1"/>
                          </a:solidFill>
                        </a:rPr>
                        <a:t>w</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r>
                        <a:rPr lang="en-US" sz="4500" b="1" dirty="0">
                          <a:solidFill>
                            <a:schemeClr val="tx1"/>
                          </a:solidFill>
                        </a:rPr>
                        <a: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0004"/>
                  </a:ext>
                </a:extLst>
              </a:tr>
            </a:tbl>
          </a:graphicData>
        </a:graphic>
      </p:graphicFrame>
      <p:grpSp>
        <p:nvGrpSpPr>
          <p:cNvPr id="6" name="Group 5"/>
          <p:cNvGrpSpPr/>
          <p:nvPr/>
        </p:nvGrpSpPr>
        <p:grpSpPr>
          <a:xfrm>
            <a:off x="1181163" y="5494084"/>
            <a:ext cx="4813237" cy="1216531"/>
            <a:chOff x="-130629" y="5551882"/>
            <a:chExt cx="3683726" cy="1050994"/>
          </a:xfrm>
        </p:grpSpPr>
        <p:sp>
          <p:nvSpPr>
            <p:cNvPr id="2" name="TextBox 1"/>
            <p:cNvSpPr txBox="1"/>
            <p:nvPr/>
          </p:nvSpPr>
          <p:spPr>
            <a:xfrm>
              <a:off x="-130629" y="5551882"/>
              <a:ext cx="3683726" cy="990685"/>
            </a:xfrm>
            <a:prstGeom prst="rect">
              <a:avLst/>
            </a:prstGeom>
            <a:noFill/>
          </p:spPr>
          <p:txBody>
            <a:bodyPr wrap="square" rtlCol="0">
              <a:spAutoFit/>
            </a:bodyPr>
            <a:lstStyle/>
            <a:p>
              <a:r>
                <a:rPr lang="en-US" b="1" u="sng" dirty="0" err="1"/>
                <a:t>Allwedd</a:t>
              </a:r>
              <a:r>
                <a:rPr lang="en-US" b="1" u="sng" dirty="0"/>
                <a:t> / Key:</a:t>
              </a:r>
              <a:endParaRPr lang="en-US" b="1" dirty="0"/>
            </a:p>
            <a:p>
              <a:pPr>
                <a:lnSpc>
                  <a:spcPct val="150000"/>
                </a:lnSpc>
              </a:pPr>
              <a:r>
                <a:rPr lang="en-US" b="1" dirty="0"/>
                <a:t>		</a:t>
              </a:r>
              <a:r>
                <a:rPr lang="en-US" b="1" dirty="0" err="1"/>
                <a:t>llafariaid</a:t>
              </a:r>
              <a:r>
                <a:rPr lang="en-US" b="1" dirty="0"/>
                <a:t> / vowels</a:t>
              </a:r>
            </a:p>
            <a:p>
              <a:pPr>
                <a:lnSpc>
                  <a:spcPct val="150000"/>
                </a:lnSpc>
              </a:pPr>
              <a:r>
                <a:rPr lang="en-US" b="1" dirty="0"/>
                <a:t>		</a:t>
              </a:r>
              <a:r>
                <a:rPr lang="en-US" b="1" dirty="0" err="1"/>
                <a:t>cytseiniaid</a:t>
              </a:r>
              <a:r>
                <a:rPr lang="en-US" b="1" dirty="0"/>
                <a:t> / consonants</a:t>
              </a:r>
            </a:p>
          </p:txBody>
        </p:sp>
        <p:sp>
          <p:nvSpPr>
            <p:cNvPr id="3" name="Rectangle 2"/>
            <p:cNvSpPr/>
            <p:nvPr/>
          </p:nvSpPr>
          <p:spPr>
            <a:xfrm>
              <a:off x="137160" y="5888440"/>
              <a:ext cx="326572" cy="314236"/>
            </a:xfrm>
            <a:prstGeom prst="rect">
              <a:avLst/>
            </a:prstGeom>
            <a:solidFill>
              <a:srgbClr val="00B0F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37160" y="6288640"/>
              <a:ext cx="326572" cy="314236"/>
            </a:xfrm>
            <a:prstGeom prst="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E0D22D83-B99A-5B47-B3AB-F882C074B76F}"/>
              </a:ext>
            </a:extLst>
          </p:cNvPr>
          <p:cNvSpPr/>
          <p:nvPr/>
        </p:nvSpPr>
        <p:spPr>
          <a:xfrm>
            <a:off x="6492747" y="6260551"/>
            <a:ext cx="426706" cy="363730"/>
          </a:xfrm>
          <a:prstGeom prst="rect">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bg1"/>
              </a:solidFill>
            </a:endParaRPr>
          </a:p>
        </p:txBody>
      </p:sp>
      <p:sp>
        <p:nvSpPr>
          <p:cNvPr id="8" name="Rectangle 7">
            <a:extLst>
              <a:ext uri="{FF2B5EF4-FFF2-40B4-BE49-F238E27FC236}">
                <a16:creationId xmlns:a16="http://schemas.microsoft.com/office/drawing/2014/main" id="{25F83A6F-E872-5940-A290-18EDFACBDBFB}"/>
              </a:ext>
            </a:extLst>
          </p:cNvPr>
          <p:cNvSpPr/>
          <p:nvPr/>
        </p:nvSpPr>
        <p:spPr>
          <a:xfrm>
            <a:off x="6919453" y="6217151"/>
            <a:ext cx="4224531" cy="369332"/>
          </a:xfrm>
          <a:prstGeom prst="rect">
            <a:avLst/>
          </a:prstGeom>
        </p:spPr>
        <p:txBody>
          <a:bodyPr wrap="square">
            <a:spAutoFit/>
          </a:bodyPr>
          <a:lstStyle/>
          <a:p>
            <a:r>
              <a:rPr lang="en-US" b="1" dirty="0"/>
              <a:t> </a:t>
            </a:r>
            <a:r>
              <a:rPr lang="en-US" b="1" dirty="0" err="1"/>
              <a:t>llythrennau</a:t>
            </a:r>
            <a:r>
              <a:rPr lang="en-US" b="1" dirty="0"/>
              <a:t> </a:t>
            </a:r>
            <a:r>
              <a:rPr lang="en-US" b="1" dirty="0" err="1"/>
              <a:t>dwbl</a:t>
            </a:r>
            <a:r>
              <a:rPr lang="en-US" b="1" dirty="0"/>
              <a:t> / double letters</a:t>
            </a:r>
            <a:endParaRPr lang="en-US" dirty="0"/>
          </a:p>
        </p:txBody>
      </p:sp>
    </p:spTree>
    <p:extLst>
      <p:ext uri="{BB962C8B-B14F-4D97-AF65-F5344CB8AC3E}">
        <p14:creationId xmlns:p14="http://schemas.microsoft.com/office/powerpoint/2010/main" val="158385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12997A-59C1-0A49-B5C4-F1016CC4A839}"/>
              </a:ext>
            </a:extLst>
          </p:cNvPr>
          <p:cNvSpPr>
            <a:spLocks noGrp="1"/>
          </p:cNvSpPr>
          <p:nvPr>
            <p:ph idx="1"/>
          </p:nvPr>
        </p:nvSpPr>
        <p:spPr>
          <a:xfrm>
            <a:off x="1182976" y="1749154"/>
            <a:ext cx="4816043" cy="3871480"/>
          </a:xfrm>
        </p:spPr>
        <p:txBody>
          <a:bodyPr>
            <a:normAutofit/>
          </a:bodyPr>
          <a:lstStyle/>
          <a:p>
            <a:r>
              <a:rPr lang="en-US" sz="2400" b="1" dirty="0">
                <a:solidFill>
                  <a:schemeClr val="accent2">
                    <a:lumMod val="50000"/>
                  </a:schemeClr>
                </a:solidFill>
                <a:hlinkClick r:id="rId2">
                  <a:extLst>
                    <a:ext uri="{A12FA001-AC4F-418D-AE19-62706E023703}">
                      <ahyp:hlinkClr xmlns:ahyp="http://schemas.microsoft.com/office/drawing/2018/hyperlinkcolor" val="tx"/>
                    </a:ext>
                  </a:extLst>
                </a:hlinkClick>
              </a:rPr>
              <a:t>https://youtu.be/mzQyWnG3VW0</a:t>
            </a:r>
            <a:endParaRPr lang="en-US" sz="2400" b="1" dirty="0">
              <a:solidFill>
                <a:schemeClr val="accent2">
                  <a:lumMod val="50000"/>
                </a:schemeClr>
              </a:solidFill>
            </a:endParaRPr>
          </a:p>
          <a:p>
            <a:pPr marL="0" indent="0">
              <a:buNone/>
            </a:pPr>
            <a:endParaRPr lang="en-US" sz="2400" b="1" dirty="0">
              <a:solidFill>
                <a:schemeClr val="accent2">
                  <a:lumMod val="50000"/>
                </a:schemeClr>
              </a:solidFill>
            </a:endParaRPr>
          </a:p>
          <a:p>
            <a:r>
              <a:rPr lang="en-US" sz="2400" b="1" dirty="0">
                <a:solidFill>
                  <a:schemeClr val="accent2">
                    <a:lumMod val="50000"/>
                  </a:schemeClr>
                </a:solidFill>
                <a:hlinkClick r:id="rId3">
                  <a:extLst>
                    <a:ext uri="{A12FA001-AC4F-418D-AE19-62706E023703}">
                      <ahyp:hlinkClr xmlns:ahyp="http://schemas.microsoft.com/office/drawing/2018/hyperlinkcolor" val="tx"/>
                    </a:ext>
                  </a:extLst>
                </a:hlinkClick>
              </a:rPr>
              <a:t>https://youtu.be/h-zu72YpXKY</a:t>
            </a:r>
            <a:endParaRPr lang="en-US" sz="2400" b="1" dirty="0">
              <a:solidFill>
                <a:schemeClr val="accent2">
                  <a:lumMod val="50000"/>
                </a:schemeClr>
              </a:solidFill>
            </a:endParaRPr>
          </a:p>
          <a:p>
            <a:endParaRPr lang="en-US" sz="2400" b="1" dirty="0">
              <a:solidFill>
                <a:schemeClr val="accent2">
                  <a:lumMod val="50000"/>
                </a:schemeClr>
              </a:solidFill>
            </a:endParaRPr>
          </a:p>
          <a:p>
            <a:r>
              <a:rPr lang="en-US" sz="2400" b="1" dirty="0">
                <a:solidFill>
                  <a:schemeClr val="accent2">
                    <a:lumMod val="50000"/>
                  </a:schemeClr>
                </a:solidFill>
                <a:hlinkClick r:id="rId4">
                  <a:extLst>
                    <a:ext uri="{A12FA001-AC4F-418D-AE19-62706E023703}">
                      <ahyp:hlinkClr xmlns:ahyp="http://schemas.microsoft.com/office/drawing/2018/hyperlinkcolor" val="tx"/>
                    </a:ext>
                  </a:extLst>
                </a:hlinkClick>
              </a:rPr>
              <a:t>https://youtu.be/J0f5wT9dCpY</a:t>
            </a:r>
            <a:endParaRPr lang="en-US" sz="2400" b="1" dirty="0">
              <a:solidFill>
                <a:schemeClr val="accent2">
                  <a:lumMod val="50000"/>
                </a:schemeClr>
              </a:solidFill>
            </a:endParaRPr>
          </a:p>
          <a:p>
            <a:endParaRPr lang="en-US" sz="2400" b="1" dirty="0">
              <a:solidFill>
                <a:schemeClr val="accent2">
                  <a:lumMod val="50000"/>
                </a:schemeClr>
              </a:solidFill>
            </a:endParaRPr>
          </a:p>
          <a:p>
            <a:r>
              <a:rPr lang="en-US" sz="2400" b="1" dirty="0">
                <a:solidFill>
                  <a:schemeClr val="accent2">
                    <a:lumMod val="50000"/>
                  </a:schemeClr>
                </a:solidFill>
                <a:hlinkClick r:id="rId5">
                  <a:extLst>
                    <a:ext uri="{A12FA001-AC4F-418D-AE19-62706E023703}">
                      <ahyp:hlinkClr xmlns:ahyp="http://schemas.microsoft.com/office/drawing/2018/hyperlinkcolor" val="tx"/>
                    </a:ext>
                  </a:extLst>
                </a:hlinkClick>
              </a:rPr>
              <a:t>https://youtu.be/_xlgp8PfRqw</a:t>
            </a:r>
            <a:endParaRPr lang="en-US" sz="2400" b="1" dirty="0">
              <a:solidFill>
                <a:schemeClr val="accent2">
                  <a:lumMod val="50000"/>
                </a:schemeClr>
              </a:solidFill>
            </a:endParaRPr>
          </a:p>
          <a:p>
            <a:endParaRPr lang="en-US" dirty="0"/>
          </a:p>
          <a:p>
            <a:pPr marL="0" indent="0">
              <a:buNone/>
            </a:pPr>
            <a:endParaRPr lang="en-US"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E56BE715-A6B3-904D-B390-48FE785237FE}"/>
              </a:ext>
            </a:extLst>
          </p:cNvPr>
          <p:cNvSpPr txBox="1"/>
          <p:nvPr/>
        </p:nvSpPr>
        <p:spPr>
          <a:xfrm rot="511270">
            <a:off x="6440914" y="1908533"/>
            <a:ext cx="5081062" cy="2554545"/>
          </a:xfrm>
          <a:prstGeom prst="rect">
            <a:avLst/>
          </a:prstGeom>
          <a:solidFill>
            <a:schemeClr val="accent3"/>
          </a:solidFill>
        </p:spPr>
        <p:txBody>
          <a:bodyPr wrap="square" lIns="91440" tIns="45720" rIns="91440" bIns="45720" rtlCol="0" anchor="t">
            <a:spAutoFit/>
          </a:bodyPr>
          <a:lstStyle/>
          <a:p>
            <a:r>
              <a:rPr lang="en-US" sz="2000" b="1" dirty="0" err="1">
                <a:solidFill>
                  <a:schemeClr val="bg1"/>
                </a:solidFill>
              </a:rPr>
              <a:t>Dewch</a:t>
            </a:r>
            <a:r>
              <a:rPr lang="en-US" sz="2000" b="1" dirty="0">
                <a:solidFill>
                  <a:schemeClr val="bg1"/>
                </a:solidFill>
              </a:rPr>
              <a:t> </a:t>
            </a:r>
            <a:r>
              <a:rPr lang="en-US" sz="2000" b="1" dirty="0" err="1">
                <a:solidFill>
                  <a:schemeClr val="bg1"/>
                </a:solidFill>
              </a:rPr>
              <a:t>i</a:t>
            </a:r>
            <a:r>
              <a:rPr lang="en-US" sz="2000" b="1" dirty="0">
                <a:solidFill>
                  <a:schemeClr val="bg1"/>
                </a:solidFill>
              </a:rPr>
              <a:t> </a:t>
            </a:r>
            <a:r>
              <a:rPr lang="en-US" sz="2000" b="1" dirty="0" err="1">
                <a:solidFill>
                  <a:schemeClr val="bg1"/>
                </a:solidFill>
              </a:rPr>
              <a:t>ddysgu’r</a:t>
            </a:r>
            <a:r>
              <a:rPr lang="en-US" sz="2000" b="1" dirty="0">
                <a:solidFill>
                  <a:schemeClr val="bg1"/>
                </a:solidFill>
              </a:rPr>
              <a:t> </a:t>
            </a:r>
            <a:r>
              <a:rPr lang="en-US" sz="2000" b="1" dirty="0" err="1">
                <a:solidFill>
                  <a:schemeClr val="bg1"/>
                </a:solidFill>
              </a:rPr>
              <a:t>Wyddor</a:t>
            </a:r>
            <a:r>
              <a:rPr lang="en-US" sz="2000" b="1" dirty="0">
                <a:solidFill>
                  <a:schemeClr val="bg1"/>
                </a:solidFill>
              </a:rPr>
              <a:t> </a:t>
            </a:r>
            <a:r>
              <a:rPr lang="en-US" sz="2000" b="1" dirty="0" err="1">
                <a:solidFill>
                  <a:schemeClr val="bg1"/>
                </a:solidFill>
              </a:rPr>
              <a:t>gyda</a:t>
            </a:r>
            <a:r>
              <a:rPr lang="en-US" sz="2000" b="1" dirty="0">
                <a:solidFill>
                  <a:schemeClr val="bg1"/>
                </a:solidFill>
              </a:rPr>
              <a:t> </a:t>
            </a:r>
            <a:r>
              <a:rPr lang="en-US" sz="2000" b="1" dirty="0" err="1">
                <a:solidFill>
                  <a:schemeClr val="bg1"/>
                </a:solidFill>
              </a:rPr>
              <a:t>ni</a:t>
            </a:r>
            <a:r>
              <a:rPr lang="en-US" sz="2000" b="1" dirty="0">
                <a:solidFill>
                  <a:schemeClr val="bg1"/>
                </a:solidFill>
              </a:rPr>
              <a:t>,</a:t>
            </a:r>
          </a:p>
          <a:p>
            <a:r>
              <a:rPr lang="en-US" sz="2000" b="1" dirty="0">
                <a:solidFill>
                  <a:schemeClr val="bg1"/>
                </a:solidFill>
              </a:rPr>
              <a:t>A, B, C,</a:t>
            </a:r>
          </a:p>
          <a:p>
            <a:r>
              <a:rPr lang="en-US" sz="2000" b="1" dirty="0">
                <a:solidFill>
                  <a:schemeClr val="bg1"/>
                </a:solidFill>
              </a:rPr>
              <a:t>Ac </a:t>
            </a:r>
            <a:r>
              <a:rPr lang="en-US" sz="2000" b="1" dirty="0" err="1">
                <a:solidFill>
                  <a:schemeClr val="bg1"/>
                </a:solidFill>
              </a:rPr>
              <a:t>i</a:t>
            </a:r>
            <a:r>
              <a:rPr lang="en-US" sz="2000" b="1" dirty="0">
                <a:solidFill>
                  <a:schemeClr val="bg1"/>
                </a:solidFill>
              </a:rPr>
              <a:t> </a:t>
            </a:r>
            <a:r>
              <a:rPr lang="en-US" sz="2000" b="1" dirty="0" err="1">
                <a:solidFill>
                  <a:schemeClr val="bg1"/>
                </a:solidFill>
              </a:rPr>
              <a:t>ffwrdd</a:t>
            </a:r>
            <a:r>
              <a:rPr lang="en-US" sz="2000" b="1" dirty="0">
                <a:solidFill>
                  <a:schemeClr val="bg1"/>
                </a:solidFill>
              </a:rPr>
              <a:t> â </a:t>
            </a:r>
            <a:r>
              <a:rPr lang="en-US" sz="2000" b="1" dirty="0" err="1">
                <a:solidFill>
                  <a:schemeClr val="bg1"/>
                </a:solidFill>
              </a:rPr>
              <a:t>ni</a:t>
            </a:r>
            <a:r>
              <a:rPr lang="en-US" sz="2000" b="1" dirty="0">
                <a:solidFill>
                  <a:schemeClr val="bg1"/>
                </a:solidFill>
              </a:rPr>
              <a:t> …..</a:t>
            </a:r>
            <a:endParaRPr lang="en-US" sz="2000" b="1" dirty="0">
              <a:solidFill>
                <a:schemeClr val="bg1"/>
              </a:solidFill>
              <a:cs typeface="Calibri"/>
            </a:endParaRPr>
          </a:p>
          <a:p>
            <a:endParaRPr lang="en-US" sz="2000" b="1" dirty="0">
              <a:solidFill>
                <a:schemeClr val="bg1"/>
              </a:solidFill>
            </a:endParaRPr>
          </a:p>
          <a:p>
            <a:endParaRPr lang="en-US" sz="2000" b="1" dirty="0">
              <a:solidFill>
                <a:schemeClr val="bg1"/>
              </a:solidFill>
            </a:endParaRPr>
          </a:p>
          <a:p>
            <a:r>
              <a:rPr lang="en-US" sz="2000" b="1" dirty="0">
                <a:solidFill>
                  <a:schemeClr val="bg1"/>
                </a:solidFill>
              </a:rPr>
              <a:t>learn the Alphabet with us ,</a:t>
            </a:r>
            <a:endParaRPr lang="en-US" sz="2000" b="1" dirty="0">
              <a:solidFill>
                <a:schemeClr val="bg1"/>
              </a:solidFill>
              <a:cs typeface="Calibri"/>
            </a:endParaRPr>
          </a:p>
          <a:p>
            <a:r>
              <a:rPr lang="en-US" sz="2000" b="1" dirty="0">
                <a:solidFill>
                  <a:schemeClr val="bg1"/>
                </a:solidFill>
              </a:rPr>
              <a:t>A, B, C,</a:t>
            </a:r>
          </a:p>
          <a:p>
            <a:r>
              <a:rPr lang="en-US" sz="2000" b="1" dirty="0">
                <a:solidFill>
                  <a:schemeClr val="bg1"/>
                </a:solidFill>
              </a:rPr>
              <a:t>And off we go!</a:t>
            </a:r>
          </a:p>
        </p:txBody>
      </p:sp>
      <p:pic>
        <p:nvPicPr>
          <p:cNvPr id="5" name="Picture 4">
            <a:extLst>
              <a:ext uri="{FF2B5EF4-FFF2-40B4-BE49-F238E27FC236}">
                <a16:creationId xmlns:a16="http://schemas.microsoft.com/office/drawing/2014/main" id="{F4C07653-C741-7E43-AD79-EADD0D021FE1}"/>
              </a:ext>
            </a:extLst>
          </p:cNvPr>
          <p:cNvPicPr>
            <a:picLocks noChangeAspect="1"/>
          </p:cNvPicPr>
          <p:nvPr/>
        </p:nvPicPr>
        <p:blipFill>
          <a:blip r:embed="rId6"/>
          <a:stretch>
            <a:fillRect/>
          </a:stretch>
        </p:blipFill>
        <p:spPr>
          <a:xfrm>
            <a:off x="9212318" y="4410127"/>
            <a:ext cx="2470874" cy="1107674"/>
          </a:xfrm>
          <a:prstGeom prst="rect">
            <a:avLst/>
          </a:prstGeom>
        </p:spPr>
      </p:pic>
      <p:sp>
        <p:nvSpPr>
          <p:cNvPr id="9" name="TextBox 8">
            <a:extLst>
              <a:ext uri="{FF2B5EF4-FFF2-40B4-BE49-F238E27FC236}">
                <a16:creationId xmlns:a16="http://schemas.microsoft.com/office/drawing/2014/main" id="{8D37E3CF-A986-FD42-BE84-9F02E47EDAC8}"/>
              </a:ext>
            </a:extLst>
          </p:cNvPr>
          <p:cNvSpPr txBox="1"/>
          <p:nvPr/>
        </p:nvSpPr>
        <p:spPr>
          <a:xfrm>
            <a:off x="2777067" y="241012"/>
            <a:ext cx="7005265"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Dysgu’r</a:t>
            </a:r>
            <a:r>
              <a:rPr lang="en-US" sz="3200" b="1" dirty="0">
                <a:solidFill>
                  <a:schemeClr val="bg1"/>
                </a:solidFill>
              </a:rPr>
              <a:t> </a:t>
            </a:r>
            <a:r>
              <a:rPr lang="en-US" sz="3200" b="1" dirty="0" err="1">
                <a:solidFill>
                  <a:schemeClr val="bg1"/>
                </a:solidFill>
              </a:rPr>
              <a:t>Wyddor</a:t>
            </a:r>
            <a:r>
              <a:rPr lang="en-US" sz="3200" b="1" dirty="0">
                <a:solidFill>
                  <a:schemeClr val="bg1"/>
                </a:solidFill>
              </a:rPr>
              <a:t> </a:t>
            </a:r>
            <a:r>
              <a:rPr lang="en-US" sz="3200" b="1" dirty="0" err="1">
                <a:solidFill>
                  <a:schemeClr val="bg1"/>
                </a:solidFill>
              </a:rPr>
              <a:t>Gymraeg</a:t>
            </a:r>
            <a:r>
              <a:rPr lang="en-US" sz="3200" b="1" dirty="0">
                <a:solidFill>
                  <a:schemeClr val="bg1"/>
                </a:solidFill>
              </a:rPr>
              <a:t> …</a:t>
            </a:r>
          </a:p>
          <a:p>
            <a:pPr algn="ctr"/>
            <a:r>
              <a:rPr lang="en-US" sz="3200" b="1" i="1" dirty="0">
                <a:solidFill>
                  <a:schemeClr val="bg1"/>
                </a:solidFill>
              </a:rPr>
              <a:t>Learning the Welsh Alphabet …</a:t>
            </a:r>
          </a:p>
        </p:txBody>
      </p:sp>
      <p:pic>
        <p:nvPicPr>
          <p:cNvPr id="2" name="Picture 5" descr="Icon&#10;&#10;Description automatically generated">
            <a:extLst>
              <a:ext uri="{FF2B5EF4-FFF2-40B4-BE49-F238E27FC236}">
                <a16:creationId xmlns:a16="http://schemas.microsoft.com/office/drawing/2014/main" id="{C8BEFF09-2D25-A056-09E2-4CA8C9CD9589}"/>
              </a:ext>
            </a:extLst>
          </p:cNvPr>
          <p:cNvPicPr>
            <a:picLocks noChangeAspect="1"/>
          </p:cNvPicPr>
          <p:nvPr/>
        </p:nvPicPr>
        <p:blipFill>
          <a:blip r:embed="rId7"/>
          <a:stretch>
            <a:fillRect/>
          </a:stretch>
        </p:blipFill>
        <p:spPr>
          <a:xfrm>
            <a:off x="5347" y="6413590"/>
            <a:ext cx="12181305" cy="781872"/>
          </a:xfrm>
          <a:prstGeom prst="rect">
            <a:avLst/>
          </a:prstGeom>
        </p:spPr>
      </p:pic>
    </p:spTree>
    <p:extLst>
      <p:ext uri="{BB962C8B-B14F-4D97-AF65-F5344CB8AC3E}">
        <p14:creationId xmlns:p14="http://schemas.microsoft.com/office/powerpoint/2010/main" val="20958442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53667F-E2E4-498C-8A1D-0A781C7876EE}"/>
              </a:ext>
            </a:extLst>
          </p:cNvPr>
          <p:cNvSpPr txBox="1"/>
          <p:nvPr/>
        </p:nvSpPr>
        <p:spPr>
          <a:xfrm>
            <a:off x="1238244" y="884408"/>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w</a:t>
            </a:r>
            <a:endParaRPr lang="en-US" sz="7200" b="1" dirty="0"/>
          </a:p>
        </p:txBody>
      </p:sp>
      <p:sp>
        <p:nvSpPr>
          <p:cNvPr id="5" name="TextBox 4">
            <a:extLst>
              <a:ext uri="{FF2B5EF4-FFF2-40B4-BE49-F238E27FC236}">
                <a16:creationId xmlns:a16="http://schemas.microsoft.com/office/drawing/2014/main" id="{0306CB68-A453-4432-A701-367AAD37A18D}"/>
              </a:ext>
            </a:extLst>
          </p:cNvPr>
          <p:cNvSpPr txBox="1"/>
          <p:nvPr/>
        </p:nvSpPr>
        <p:spPr>
          <a:xfrm>
            <a:off x="4010780" y="1712685"/>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b</a:t>
            </a:r>
          </a:p>
        </p:txBody>
      </p:sp>
      <p:sp>
        <p:nvSpPr>
          <p:cNvPr id="6" name="TextBox 5">
            <a:extLst>
              <a:ext uri="{FF2B5EF4-FFF2-40B4-BE49-F238E27FC236}">
                <a16:creationId xmlns:a16="http://schemas.microsoft.com/office/drawing/2014/main" id="{E01AF4D5-5837-456D-B01E-AFCE9D941CCB}"/>
              </a:ext>
            </a:extLst>
          </p:cNvPr>
          <p:cNvSpPr txBox="1"/>
          <p:nvPr/>
        </p:nvSpPr>
        <p:spPr>
          <a:xfrm>
            <a:off x="10121601" y="3928409"/>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y</a:t>
            </a:r>
          </a:p>
        </p:txBody>
      </p:sp>
      <p:sp>
        <p:nvSpPr>
          <p:cNvPr id="7" name="TextBox 6">
            <a:extLst>
              <a:ext uri="{FF2B5EF4-FFF2-40B4-BE49-F238E27FC236}">
                <a16:creationId xmlns:a16="http://schemas.microsoft.com/office/drawing/2014/main" id="{D1B110D2-548D-4B97-96CB-3DD5CDCE1B49}"/>
              </a:ext>
            </a:extLst>
          </p:cNvPr>
          <p:cNvSpPr txBox="1"/>
          <p:nvPr/>
        </p:nvSpPr>
        <p:spPr>
          <a:xfrm>
            <a:off x="6585253" y="1650148"/>
            <a:ext cx="1406675"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latin typeface="Segoe Print"/>
              </a:rPr>
              <a:t>ch</a:t>
            </a:r>
            <a:endParaRPr lang="en-GB" sz="7200" b="1" dirty="0">
              <a:latin typeface="Segoe Print"/>
            </a:endParaRPr>
          </a:p>
        </p:txBody>
      </p:sp>
      <p:sp>
        <p:nvSpPr>
          <p:cNvPr id="8" name="TextBox 7">
            <a:extLst>
              <a:ext uri="{FF2B5EF4-FFF2-40B4-BE49-F238E27FC236}">
                <a16:creationId xmlns:a16="http://schemas.microsoft.com/office/drawing/2014/main" id="{EDAA0BAB-CB9F-43E9-AF68-A82DE5793E67}"/>
              </a:ext>
            </a:extLst>
          </p:cNvPr>
          <p:cNvSpPr txBox="1"/>
          <p:nvPr/>
        </p:nvSpPr>
        <p:spPr>
          <a:xfrm>
            <a:off x="5229979" y="3214225"/>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s</a:t>
            </a:r>
          </a:p>
        </p:txBody>
      </p:sp>
      <p:sp>
        <p:nvSpPr>
          <p:cNvPr id="9" name="TextBox 8">
            <a:extLst>
              <a:ext uri="{FF2B5EF4-FFF2-40B4-BE49-F238E27FC236}">
                <a16:creationId xmlns:a16="http://schemas.microsoft.com/office/drawing/2014/main" id="{FD0F934C-A8AA-4E02-B5B3-0D16F8B6877A}"/>
              </a:ext>
            </a:extLst>
          </p:cNvPr>
          <p:cNvSpPr txBox="1"/>
          <p:nvPr/>
        </p:nvSpPr>
        <p:spPr>
          <a:xfrm>
            <a:off x="2960610" y="3928409"/>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a:latin typeface="Segoe Print"/>
              </a:rPr>
              <a:t>n</a:t>
            </a:r>
          </a:p>
        </p:txBody>
      </p:sp>
      <p:sp>
        <p:nvSpPr>
          <p:cNvPr id="10" name="TextBox 9">
            <a:extLst>
              <a:ext uri="{FF2B5EF4-FFF2-40B4-BE49-F238E27FC236}">
                <a16:creationId xmlns:a16="http://schemas.microsoft.com/office/drawing/2014/main" id="{6FF4CF3A-200D-4DC2-B86F-3535F07F305F}"/>
              </a:ext>
            </a:extLst>
          </p:cNvPr>
          <p:cNvSpPr txBox="1"/>
          <p:nvPr/>
        </p:nvSpPr>
        <p:spPr>
          <a:xfrm>
            <a:off x="8737602" y="2416025"/>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err="1">
                <a:latin typeface="Segoe Print"/>
              </a:rPr>
              <a:t>th</a:t>
            </a:r>
            <a:endParaRPr lang="en-GB" sz="7200" b="1" dirty="0">
              <a:latin typeface="Segoe Print"/>
            </a:endParaRPr>
          </a:p>
        </p:txBody>
      </p:sp>
      <p:sp>
        <p:nvSpPr>
          <p:cNvPr id="11" name="TextBox 10">
            <a:extLst>
              <a:ext uri="{FF2B5EF4-FFF2-40B4-BE49-F238E27FC236}">
                <a16:creationId xmlns:a16="http://schemas.microsoft.com/office/drawing/2014/main" id="{7C81D861-3E25-4011-9684-59627DBAFDE8}"/>
              </a:ext>
            </a:extLst>
          </p:cNvPr>
          <p:cNvSpPr txBox="1"/>
          <p:nvPr/>
        </p:nvSpPr>
        <p:spPr>
          <a:xfrm>
            <a:off x="7150705" y="3928409"/>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e</a:t>
            </a:r>
          </a:p>
        </p:txBody>
      </p:sp>
      <p:sp>
        <p:nvSpPr>
          <p:cNvPr id="12" name="TextBox 11">
            <a:extLst>
              <a:ext uri="{FF2B5EF4-FFF2-40B4-BE49-F238E27FC236}">
                <a16:creationId xmlns:a16="http://schemas.microsoft.com/office/drawing/2014/main" id="{E08B1B39-FDED-D743-9F2D-19637AF0833E}"/>
              </a:ext>
            </a:extLst>
          </p:cNvPr>
          <p:cNvSpPr txBox="1"/>
          <p:nvPr/>
        </p:nvSpPr>
        <p:spPr>
          <a:xfrm>
            <a:off x="2302631" y="2416026"/>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h</a:t>
            </a:r>
          </a:p>
        </p:txBody>
      </p:sp>
      <p:sp>
        <p:nvSpPr>
          <p:cNvPr id="13" name="TextBox 12">
            <a:extLst>
              <a:ext uri="{FF2B5EF4-FFF2-40B4-BE49-F238E27FC236}">
                <a16:creationId xmlns:a16="http://schemas.microsoft.com/office/drawing/2014/main" id="{D8E001EA-8B0C-2B4C-A9ED-BA84336D6E38}"/>
              </a:ext>
            </a:extLst>
          </p:cNvPr>
          <p:cNvSpPr txBox="1"/>
          <p:nvPr/>
        </p:nvSpPr>
        <p:spPr>
          <a:xfrm>
            <a:off x="9884836" y="809827"/>
            <a:ext cx="1219199" cy="1200329"/>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7200" b="1" dirty="0">
                <a:latin typeface="Segoe Print"/>
              </a:rPr>
              <a:t>i</a:t>
            </a:r>
          </a:p>
        </p:txBody>
      </p:sp>
      <p:pic>
        <p:nvPicPr>
          <p:cNvPr id="15" name="Picture 14">
            <a:extLst>
              <a:ext uri="{FF2B5EF4-FFF2-40B4-BE49-F238E27FC236}">
                <a16:creationId xmlns:a16="http://schemas.microsoft.com/office/drawing/2014/main" id="{EC2F9532-D6BD-F44A-A033-245C0F387BEA}"/>
              </a:ext>
            </a:extLst>
          </p:cNvPr>
          <p:cNvPicPr>
            <a:picLocks noChangeAspect="1"/>
          </p:cNvPicPr>
          <p:nvPr/>
        </p:nvPicPr>
        <p:blipFill>
          <a:blip r:embed="rId2"/>
          <a:stretch>
            <a:fillRect/>
          </a:stretch>
        </p:blipFill>
        <p:spPr>
          <a:xfrm>
            <a:off x="52464" y="2959737"/>
            <a:ext cx="2015019" cy="2878599"/>
          </a:xfrm>
          <a:prstGeom prst="rect">
            <a:avLst/>
          </a:prstGeom>
          <a:ln w="57150">
            <a:solidFill>
              <a:schemeClr val="accent2">
                <a:lumMod val="50000"/>
              </a:schemeClr>
            </a:solidFill>
          </a:ln>
        </p:spPr>
      </p:pic>
      <p:sp>
        <p:nvSpPr>
          <p:cNvPr id="17" name="TextBox 16">
            <a:extLst>
              <a:ext uri="{FF2B5EF4-FFF2-40B4-BE49-F238E27FC236}">
                <a16:creationId xmlns:a16="http://schemas.microsoft.com/office/drawing/2014/main" id="{E133759D-A04B-B846-8579-D375B6458C99}"/>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FD8DD04E-E7EF-1DEF-DE6F-8494894F013E}"/>
              </a:ext>
            </a:extLst>
          </p:cNvPr>
          <p:cNvPicPr>
            <a:picLocks noChangeAspect="1"/>
          </p:cNvPicPr>
          <p:nvPr/>
        </p:nvPicPr>
        <p:blipFill>
          <a:blip r:embed="rId3"/>
          <a:stretch>
            <a:fillRect/>
          </a:stretch>
        </p:blipFill>
        <p:spPr>
          <a:xfrm>
            <a:off x="5347" y="5624854"/>
            <a:ext cx="12314989" cy="781872"/>
          </a:xfrm>
          <a:prstGeom prst="rect">
            <a:avLst/>
          </a:prstGeom>
        </p:spPr>
      </p:pic>
    </p:spTree>
    <p:extLst>
      <p:ext uri="{BB962C8B-B14F-4D97-AF65-F5344CB8AC3E}">
        <p14:creationId xmlns:p14="http://schemas.microsoft.com/office/powerpoint/2010/main" val="282876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 calcmode="lin" valueType="num">
                                      <p:cBhvr additive="base">
                                        <p:cTn id="61" dur="500" fill="hold"/>
                                        <p:tgtEl>
                                          <p:spTgt spid="13"/>
                                        </p:tgtEl>
                                        <p:attrNameLst>
                                          <p:attrName>ppt_x</p:attrName>
                                        </p:attrNameLst>
                                      </p:cBhvr>
                                      <p:tavLst>
                                        <p:tav tm="0">
                                          <p:val>
                                            <p:strVal val="#ppt_x"/>
                                          </p:val>
                                        </p:tav>
                                        <p:tav tm="100000">
                                          <p:val>
                                            <p:strVal val="#ppt_x"/>
                                          </p:val>
                                        </p:tav>
                                      </p:tavLst>
                                    </p:anim>
                                    <p:anim calcmode="lin" valueType="num">
                                      <p:cBhvr additive="base">
                                        <p:cTn id="6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861733" y="1415548"/>
            <a:ext cx="6519334" cy="4341786"/>
          </a:xfrm>
          <a:prstGeom prst="rect">
            <a:avLst/>
          </a:prstGeom>
        </p:spPr>
        <p:txBody>
          <a:bodyPr>
            <a:normAutofit/>
          </a:bodyPr>
          <a:lstStyle/>
          <a:p>
            <a:r>
              <a:rPr lang="en-GB" sz="3600" b="1" dirty="0" err="1">
                <a:solidFill>
                  <a:schemeClr val="tx1"/>
                </a:solidFill>
              </a:rPr>
              <a:t>ai</a:t>
            </a:r>
            <a:r>
              <a:rPr lang="en-GB" sz="3600" b="1" dirty="0">
                <a:solidFill>
                  <a:schemeClr val="tx1"/>
                </a:solidFill>
              </a:rPr>
              <a:t>, ae, au</a:t>
            </a:r>
            <a:r>
              <a:rPr lang="en-GB" sz="3600" dirty="0">
                <a:solidFill>
                  <a:schemeClr val="tx1"/>
                </a:solidFill>
              </a:rPr>
              <a:t>		</a:t>
            </a:r>
            <a:r>
              <a:rPr lang="en-GB" sz="3600" i="1" dirty="0">
                <a:solidFill>
                  <a:schemeClr val="tx1"/>
                </a:solidFill>
              </a:rPr>
              <a:t>aisle</a:t>
            </a:r>
          </a:p>
          <a:p>
            <a:r>
              <a:rPr lang="en-GB" sz="3600" b="1" dirty="0">
                <a:solidFill>
                  <a:schemeClr val="tx1"/>
                </a:solidFill>
              </a:rPr>
              <a:t>aw	</a:t>
            </a:r>
            <a:r>
              <a:rPr lang="en-GB" sz="3600" dirty="0">
                <a:solidFill>
                  <a:schemeClr val="tx1"/>
                </a:solidFill>
              </a:rPr>
              <a:t>			</a:t>
            </a:r>
            <a:r>
              <a:rPr lang="en-GB" sz="3600" i="1" dirty="0">
                <a:solidFill>
                  <a:schemeClr val="tx1"/>
                </a:solidFill>
              </a:rPr>
              <a:t>cow</a:t>
            </a:r>
          </a:p>
          <a:p>
            <a:r>
              <a:rPr lang="en-GB" sz="3600" b="1" dirty="0" err="1">
                <a:solidFill>
                  <a:schemeClr val="tx1"/>
                </a:solidFill>
              </a:rPr>
              <a:t>eu</a:t>
            </a:r>
            <a:r>
              <a:rPr lang="en-GB" sz="3600" b="1" dirty="0">
                <a:solidFill>
                  <a:schemeClr val="tx1"/>
                </a:solidFill>
              </a:rPr>
              <a:t>, </a:t>
            </a:r>
            <a:r>
              <a:rPr lang="en-GB" sz="3600" b="1" dirty="0" err="1">
                <a:solidFill>
                  <a:schemeClr val="tx1"/>
                </a:solidFill>
              </a:rPr>
              <a:t>ei</a:t>
            </a:r>
            <a:r>
              <a:rPr lang="en-GB" sz="3600" b="1" dirty="0">
                <a:solidFill>
                  <a:schemeClr val="tx1"/>
                </a:solidFill>
              </a:rPr>
              <a:t>, </a:t>
            </a:r>
            <a:r>
              <a:rPr lang="en-GB" sz="3600" b="1" dirty="0" err="1">
                <a:solidFill>
                  <a:schemeClr val="tx1"/>
                </a:solidFill>
              </a:rPr>
              <a:t>ey</a:t>
            </a:r>
            <a:r>
              <a:rPr lang="en-GB" sz="3600" dirty="0">
                <a:solidFill>
                  <a:schemeClr val="tx1"/>
                </a:solidFill>
              </a:rPr>
              <a:t>		</a:t>
            </a:r>
            <a:r>
              <a:rPr lang="en-GB" sz="3600" i="1" dirty="0">
                <a:solidFill>
                  <a:schemeClr val="tx1"/>
                </a:solidFill>
              </a:rPr>
              <a:t>say</a:t>
            </a:r>
          </a:p>
          <a:p>
            <a:r>
              <a:rPr lang="en-GB" sz="3600" b="1" dirty="0" err="1">
                <a:solidFill>
                  <a:schemeClr val="tx1"/>
                </a:solidFill>
              </a:rPr>
              <a:t>oe</a:t>
            </a:r>
            <a:r>
              <a:rPr lang="en-GB" sz="3600" b="1" dirty="0">
                <a:solidFill>
                  <a:schemeClr val="tx1"/>
                </a:solidFill>
              </a:rPr>
              <a:t>, oi, </a:t>
            </a:r>
            <a:r>
              <a:rPr lang="en-GB" sz="3600" b="1" dirty="0" err="1">
                <a:solidFill>
                  <a:schemeClr val="tx1"/>
                </a:solidFill>
              </a:rPr>
              <a:t>ou</a:t>
            </a:r>
            <a:r>
              <a:rPr lang="en-GB" sz="3600" dirty="0">
                <a:solidFill>
                  <a:schemeClr val="tx1"/>
                </a:solidFill>
              </a:rPr>
              <a:t>		</a:t>
            </a:r>
            <a:r>
              <a:rPr lang="en-GB" sz="3600" i="1" dirty="0">
                <a:solidFill>
                  <a:schemeClr val="tx1"/>
                </a:solidFill>
              </a:rPr>
              <a:t>boy</a:t>
            </a:r>
          </a:p>
          <a:p>
            <a:r>
              <a:rPr lang="en-GB" sz="3600" b="1" dirty="0">
                <a:solidFill>
                  <a:schemeClr val="tx1"/>
                </a:solidFill>
              </a:rPr>
              <a:t>ow</a:t>
            </a:r>
            <a:r>
              <a:rPr lang="en-GB" sz="3600" dirty="0">
                <a:solidFill>
                  <a:schemeClr val="tx1"/>
                </a:solidFill>
              </a:rPr>
              <a:t>				</a:t>
            </a:r>
            <a:r>
              <a:rPr lang="en-GB" sz="3600" i="1" dirty="0">
                <a:solidFill>
                  <a:schemeClr val="tx1"/>
                </a:solidFill>
              </a:rPr>
              <a:t>own</a:t>
            </a:r>
          </a:p>
          <a:p>
            <a:r>
              <a:rPr lang="en-GB" sz="3600" b="1" dirty="0" err="1">
                <a:solidFill>
                  <a:schemeClr val="tx1"/>
                </a:solidFill>
              </a:rPr>
              <a:t>wy</a:t>
            </a:r>
            <a:r>
              <a:rPr lang="en-GB" sz="3600" b="1" dirty="0">
                <a:solidFill>
                  <a:schemeClr val="tx1"/>
                </a:solidFill>
              </a:rPr>
              <a:t>	</a:t>
            </a:r>
            <a:r>
              <a:rPr lang="en-GB" sz="3600" dirty="0">
                <a:solidFill>
                  <a:schemeClr val="tx1"/>
                </a:solidFill>
              </a:rPr>
              <a:t>			</a:t>
            </a:r>
            <a:r>
              <a:rPr lang="en-GB" sz="3600" dirty="0" err="1">
                <a:solidFill>
                  <a:schemeClr val="tx1"/>
                </a:solidFill>
              </a:rPr>
              <a:t>bwyd</a:t>
            </a:r>
            <a:endParaRPr lang="en-GB" sz="3600" dirty="0">
              <a:solidFill>
                <a:schemeClr val="tx1"/>
              </a:solidFill>
            </a:endParaRPr>
          </a:p>
        </p:txBody>
      </p:sp>
      <p:sp>
        <p:nvSpPr>
          <p:cNvPr id="5" name="TextBox 4">
            <a:extLst>
              <a:ext uri="{FF2B5EF4-FFF2-40B4-BE49-F238E27FC236}">
                <a16:creationId xmlns:a16="http://schemas.microsoft.com/office/drawing/2014/main" id="{9D830320-5E2D-BD40-B76F-9345285DC84C}"/>
              </a:ext>
            </a:extLst>
          </p:cNvPr>
          <p:cNvSpPr txBox="1"/>
          <p:nvPr/>
        </p:nvSpPr>
        <p:spPr>
          <a:xfrm>
            <a:off x="3294224" y="172571"/>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Llafariaid</a:t>
            </a:r>
            <a:endParaRPr lang="en-US" sz="3200" b="1" dirty="0">
              <a:solidFill>
                <a:schemeClr val="bg1"/>
              </a:solidFill>
            </a:endParaRPr>
          </a:p>
          <a:p>
            <a:pPr algn="ctr"/>
            <a:r>
              <a:rPr lang="en-US" sz="3200" b="1" i="1" dirty="0">
                <a:solidFill>
                  <a:schemeClr val="bg1"/>
                </a:solidFill>
              </a:rPr>
              <a:t>Vowels: two-letter sounds</a:t>
            </a:r>
          </a:p>
        </p:txBody>
      </p:sp>
      <p:pic>
        <p:nvPicPr>
          <p:cNvPr id="3" name="Picture 3" descr="Icon&#10;&#10;Description automatically generated">
            <a:extLst>
              <a:ext uri="{FF2B5EF4-FFF2-40B4-BE49-F238E27FC236}">
                <a16:creationId xmlns:a16="http://schemas.microsoft.com/office/drawing/2014/main" id="{D0A06C92-DF31-EB62-4DD6-1EB8339ACB4F}"/>
              </a:ext>
            </a:extLst>
          </p:cNvPr>
          <p:cNvPicPr>
            <a:picLocks noChangeAspect="1"/>
          </p:cNvPicPr>
          <p:nvPr/>
        </p:nvPicPr>
        <p:blipFill>
          <a:blip r:embed="rId2"/>
          <a:stretch>
            <a:fillRect/>
          </a:stretch>
        </p:blipFill>
        <p:spPr>
          <a:xfrm>
            <a:off x="5347" y="5758537"/>
            <a:ext cx="12181305" cy="755136"/>
          </a:xfrm>
          <a:prstGeom prst="rect">
            <a:avLst/>
          </a:prstGeom>
        </p:spPr>
      </p:pic>
    </p:spTree>
    <p:extLst>
      <p:ext uri="{BB962C8B-B14F-4D97-AF65-F5344CB8AC3E}">
        <p14:creationId xmlns:p14="http://schemas.microsoft.com/office/powerpoint/2010/main" val="162718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4294967295"/>
            <p:extLst>
              <p:ext uri="{D42A27DB-BD31-4B8C-83A1-F6EECF244321}">
                <p14:modId xmlns:p14="http://schemas.microsoft.com/office/powerpoint/2010/main" val="973267007"/>
              </p:ext>
            </p:extLst>
          </p:nvPr>
        </p:nvGraphicFramePr>
        <p:xfrm>
          <a:off x="1371600" y="1373188"/>
          <a:ext cx="10820400" cy="4779312"/>
        </p:xfrm>
        <a:graphic>
          <a:graphicData uri="http://schemas.openxmlformats.org/drawingml/2006/table">
            <a:tbl>
              <a:tblPr firstRow="1" bandRow="1">
                <a:tableStyleId>{BC89EF96-8CEA-46FF-86C4-4CE0E7609802}</a:tableStyleId>
              </a:tblPr>
              <a:tblGrid>
                <a:gridCol w="1501737">
                  <a:extLst>
                    <a:ext uri="{9D8B030D-6E8A-4147-A177-3AD203B41FA5}">
                      <a16:colId xmlns:a16="http://schemas.microsoft.com/office/drawing/2014/main" val="20000"/>
                    </a:ext>
                  </a:extLst>
                </a:gridCol>
                <a:gridCol w="3318134">
                  <a:extLst>
                    <a:ext uri="{9D8B030D-6E8A-4147-A177-3AD203B41FA5}">
                      <a16:colId xmlns:a16="http://schemas.microsoft.com/office/drawing/2014/main" val="20001"/>
                    </a:ext>
                  </a:extLst>
                </a:gridCol>
                <a:gridCol w="6000529">
                  <a:extLst>
                    <a:ext uri="{9D8B030D-6E8A-4147-A177-3AD203B41FA5}">
                      <a16:colId xmlns:a16="http://schemas.microsoft.com/office/drawing/2014/main" val="20002"/>
                    </a:ext>
                  </a:extLst>
                </a:gridCol>
              </a:tblGrid>
              <a:tr h="959559">
                <a:tc>
                  <a:txBody>
                    <a:bodyPr/>
                    <a:lstStyle/>
                    <a:p>
                      <a:pPr algn="ctr"/>
                      <a:r>
                        <a:rPr lang="en-US" i="0" err="1"/>
                        <a:t>ai</a:t>
                      </a:r>
                      <a:r>
                        <a:rPr lang="en-US" i="0" baseline="0"/>
                        <a:t>  </a:t>
                      </a:r>
                      <a:r>
                        <a:rPr lang="en-US" i="0" err="1"/>
                        <a:t>ae</a:t>
                      </a:r>
                      <a:r>
                        <a:rPr lang="en-US" i="0"/>
                        <a:t>  au</a:t>
                      </a:r>
                    </a:p>
                  </a:txBody>
                  <a:tcPr/>
                </a:tc>
                <a:tc>
                  <a:txBody>
                    <a:bodyPr/>
                    <a:lstStyle/>
                    <a:p>
                      <a:r>
                        <a:rPr lang="en-US" b="0" i="0" dirty="0"/>
                        <a:t>Similar to English </a:t>
                      </a:r>
                      <a:r>
                        <a:rPr lang="en-US" b="0" i="1" dirty="0"/>
                        <a:t>eye</a:t>
                      </a:r>
                    </a:p>
                  </a:txBody>
                  <a:tcPr/>
                </a:tc>
                <a:tc>
                  <a:txBody>
                    <a:bodyPr/>
                    <a:lstStyle/>
                    <a:p>
                      <a:r>
                        <a:rPr lang="en-US" b="0" i="0" u="none" err="1"/>
                        <a:t>gw</a:t>
                      </a:r>
                      <a:r>
                        <a:rPr lang="en-US" b="1" i="0" u="none" err="1"/>
                        <a:t>ai</a:t>
                      </a:r>
                      <a:r>
                        <a:rPr lang="en-US" b="0" i="0" u="none" err="1"/>
                        <a:t>th</a:t>
                      </a:r>
                      <a:r>
                        <a:rPr lang="en-US" b="0" i="0" u="none"/>
                        <a:t>, </a:t>
                      </a:r>
                      <a:r>
                        <a:rPr lang="en-US" b="0" i="0" u="none" err="1"/>
                        <a:t>gw</a:t>
                      </a:r>
                      <a:r>
                        <a:rPr lang="en-US" b="1" i="0" u="none" err="1"/>
                        <a:t>ai</a:t>
                      </a:r>
                      <a:r>
                        <a:rPr lang="en-US" b="0" i="0" u="none" err="1"/>
                        <a:t>r</a:t>
                      </a:r>
                      <a:r>
                        <a:rPr lang="en-US" b="0" i="0" u="none"/>
                        <a:t>, </a:t>
                      </a:r>
                      <a:r>
                        <a:rPr lang="en-US" b="0" i="0" u="none" err="1"/>
                        <a:t>cad</a:t>
                      </a:r>
                      <a:r>
                        <a:rPr lang="en-US" b="1" i="0" u="none" err="1"/>
                        <a:t>ai</a:t>
                      </a:r>
                      <a:r>
                        <a:rPr lang="en-US" b="0" i="0" u="none" err="1"/>
                        <a:t>r</a:t>
                      </a:r>
                      <a:r>
                        <a:rPr lang="en-US" b="0" i="0" u="none"/>
                        <a:t>, </a:t>
                      </a:r>
                      <a:r>
                        <a:rPr lang="en-US" b="0" i="0" u="none" err="1"/>
                        <a:t>Ow</a:t>
                      </a:r>
                      <a:r>
                        <a:rPr lang="en-US" b="1" i="0" u="none" err="1"/>
                        <a:t>ai</a:t>
                      </a:r>
                      <a:r>
                        <a:rPr lang="en-US" b="0" i="0" u="none" err="1"/>
                        <a:t>n</a:t>
                      </a:r>
                      <a:r>
                        <a:rPr lang="en-US" b="0" i="0" u="none"/>
                        <a:t>, </a:t>
                      </a:r>
                      <a:r>
                        <a:rPr lang="en-US" b="0" i="0" u="none" err="1"/>
                        <a:t>llyg</a:t>
                      </a:r>
                      <a:r>
                        <a:rPr lang="en-US" b="1" i="0" u="none" err="1"/>
                        <a:t>ai</a:t>
                      </a:r>
                      <a:r>
                        <a:rPr lang="en-US" b="0" i="0" u="none" err="1"/>
                        <a:t>d</a:t>
                      </a:r>
                      <a:r>
                        <a:rPr lang="en-US" b="0" i="0" u="none"/>
                        <a:t>, </a:t>
                      </a:r>
                      <a:r>
                        <a:rPr lang="en-US" b="0" i="0" u="none" err="1"/>
                        <a:t>bl</a:t>
                      </a:r>
                      <a:r>
                        <a:rPr lang="en-US" b="1" i="0" u="none" err="1"/>
                        <a:t>ai</a:t>
                      </a:r>
                      <a:r>
                        <a:rPr lang="en-US" b="0" i="0" u="none" err="1"/>
                        <a:t>dd</a:t>
                      </a:r>
                      <a:r>
                        <a:rPr lang="en-US" b="0" i="0" u="none"/>
                        <a:t> </a:t>
                      </a:r>
                    </a:p>
                    <a:p>
                      <a:r>
                        <a:rPr lang="en-US" b="0" i="0" u="none" err="1"/>
                        <a:t>ll</a:t>
                      </a:r>
                      <a:r>
                        <a:rPr lang="en-US" b="1" i="0" u="none" err="1"/>
                        <a:t>ae</a:t>
                      </a:r>
                      <a:r>
                        <a:rPr lang="en-US" b="0" i="0" u="none" err="1"/>
                        <a:t>th</a:t>
                      </a:r>
                      <a:r>
                        <a:rPr lang="en-US" b="0" i="0" u="none"/>
                        <a:t>, </a:t>
                      </a:r>
                      <a:r>
                        <a:rPr lang="en-US" b="0" i="0" u="none" err="1"/>
                        <a:t>penn</a:t>
                      </a:r>
                      <a:r>
                        <a:rPr lang="en-US" b="1" i="0" u="none" err="1"/>
                        <a:t>ae</a:t>
                      </a:r>
                      <a:r>
                        <a:rPr lang="en-US" b="0" i="0" u="none" err="1"/>
                        <a:t>th</a:t>
                      </a:r>
                      <a:r>
                        <a:rPr lang="en-US" b="0" i="0" u="none"/>
                        <a:t>, </a:t>
                      </a:r>
                      <a:r>
                        <a:rPr lang="en-US" b="0" i="0" u="none" err="1"/>
                        <a:t>chwar</a:t>
                      </a:r>
                      <a:r>
                        <a:rPr lang="en-US" b="1" i="0" u="none" err="1"/>
                        <a:t>ae</a:t>
                      </a:r>
                      <a:r>
                        <a:rPr lang="en-US" b="0" i="0" u="none" err="1"/>
                        <a:t>on</a:t>
                      </a:r>
                      <a:r>
                        <a:rPr lang="en-US" b="0" i="0" u="none"/>
                        <a:t>, </a:t>
                      </a:r>
                      <a:r>
                        <a:rPr lang="en-US" b="0" i="0" u="none" err="1"/>
                        <a:t>gwasan</a:t>
                      </a:r>
                      <a:r>
                        <a:rPr lang="en-US" b="1" i="0" u="none" err="1"/>
                        <a:t>ae</a:t>
                      </a:r>
                      <a:r>
                        <a:rPr lang="en-US" b="0" i="0" u="none" err="1"/>
                        <a:t>th</a:t>
                      </a:r>
                      <a:r>
                        <a:rPr lang="en-US" b="0" i="0" u="none"/>
                        <a:t>, </a:t>
                      </a:r>
                      <a:r>
                        <a:rPr lang="en-US" b="0" i="0" u="none" err="1"/>
                        <a:t>chw</a:t>
                      </a:r>
                      <a:r>
                        <a:rPr lang="en-US" b="1" i="0" u="none" err="1"/>
                        <a:t>ae</a:t>
                      </a:r>
                      <a:r>
                        <a:rPr lang="en-US" b="0" i="0" u="none" err="1"/>
                        <a:t>r</a:t>
                      </a:r>
                      <a:r>
                        <a:rPr lang="en-US" b="0" i="0" u="none"/>
                        <a:t>, </a:t>
                      </a:r>
                      <a:r>
                        <a:rPr lang="en-US" b="0" i="0" u="none" err="1"/>
                        <a:t>g</a:t>
                      </a:r>
                      <a:r>
                        <a:rPr lang="en-US" b="1" i="0" u="none" err="1"/>
                        <a:t>ae</a:t>
                      </a:r>
                      <a:r>
                        <a:rPr lang="en-US" b="0" i="0" u="none" err="1"/>
                        <a:t>af</a:t>
                      </a:r>
                      <a:endParaRPr lang="en-US" b="0" i="0" u="none"/>
                    </a:p>
                    <a:p>
                      <a:r>
                        <a:rPr lang="en-US" b="0" i="0" u="none" err="1"/>
                        <a:t>c</a:t>
                      </a:r>
                      <a:r>
                        <a:rPr lang="en-US" b="1" i="0" u="none" err="1"/>
                        <a:t>au</a:t>
                      </a:r>
                      <a:r>
                        <a:rPr lang="en-US" b="0" i="0" u="none"/>
                        <a:t>, </a:t>
                      </a:r>
                      <a:r>
                        <a:rPr lang="en-US" b="0" i="0" u="none" err="1"/>
                        <a:t>adnodd</a:t>
                      </a:r>
                      <a:r>
                        <a:rPr lang="en-US" b="1" i="0" u="none" err="1"/>
                        <a:t>au</a:t>
                      </a:r>
                      <a:r>
                        <a:rPr lang="en-US" b="0" i="0" u="none"/>
                        <a:t>, </a:t>
                      </a:r>
                      <a:r>
                        <a:rPr lang="en-US" b="0" i="0" u="none" err="1"/>
                        <a:t>bloci</a:t>
                      </a:r>
                      <a:r>
                        <a:rPr lang="en-US" b="1" i="0" u="none" err="1"/>
                        <a:t>au</a:t>
                      </a:r>
                      <a:r>
                        <a:rPr lang="en-US" b="0" i="0" u="none"/>
                        <a:t>, </a:t>
                      </a:r>
                      <a:r>
                        <a:rPr lang="en-US" b="0" i="0" u="none" err="1"/>
                        <a:t>esgidi</a:t>
                      </a:r>
                      <a:r>
                        <a:rPr lang="en-US" b="1" i="0" u="none" err="1"/>
                        <a:t>au</a:t>
                      </a:r>
                      <a:r>
                        <a:rPr lang="en-US" b="0" i="0" u="none"/>
                        <a:t>, </a:t>
                      </a:r>
                      <a:r>
                        <a:rPr lang="en-US" b="0" i="0" u="none" err="1"/>
                        <a:t>dechr</a:t>
                      </a:r>
                      <a:r>
                        <a:rPr lang="en-US" b="1" i="0" u="none" err="1"/>
                        <a:t>au</a:t>
                      </a:r>
                      <a:r>
                        <a:rPr lang="en-US" b="0" i="0" u="none"/>
                        <a:t>, </a:t>
                      </a:r>
                      <a:r>
                        <a:rPr lang="en-US" b="0" i="0" u="none" err="1"/>
                        <a:t>gol</a:t>
                      </a:r>
                      <a:r>
                        <a:rPr lang="en-US" b="1" i="0" u="none" err="1"/>
                        <a:t>au</a:t>
                      </a:r>
                      <a:r>
                        <a:rPr lang="en-US" b="0" i="0" u="none"/>
                        <a:t>, </a:t>
                      </a:r>
                      <a:r>
                        <a:rPr lang="en-US" b="0" i="0" u="none" err="1"/>
                        <a:t>llyfr</a:t>
                      </a:r>
                      <a:r>
                        <a:rPr lang="en-US" b="1" i="0" u="none" err="1"/>
                        <a:t>au</a:t>
                      </a:r>
                      <a:r>
                        <a:rPr lang="en-US" b="0" i="0" u="none"/>
                        <a:t>.</a:t>
                      </a:r>
                    </a:p>
                  </a:txBody>
                  <a:tcPr/>
                </a:tc>
                <a:extLst>
                  <a:ext uri="{0D108BD9-81ED-4DB2-BD59-A6C34878D82A}">
                    <a16:rowId xmlns:a16="http://schemas.microsoft.com/office/drawing/2014/main" val="10000"/>
                  </a:ext>
                </a:extLst>
              </a:tr>
              <a:tr h="652153">
                <a:tc>
                  <a:txBody>
                    <a:bodyPr/>
                    <a:lstStyle/>
                    <a:p>
                      <a:r>
                        <a:rPr lang="en-US" b="0" i="0" baseline="0"/>
                        <a:t>  </a:t>
                      </a:r>
                      <a:r>
                        <a:rPr lang="en-US" b="1" i="0"/>
                        <a:t>aw</a:t>
                      </a:r>
                    </a:p>
                  </a:txBody>
                  <a:tcPr/>
                </a:tc>
                <a:tc>
                  <a:txBody>
                    <a:bodyPr/>
                    <a:lstStyle/>
                    <a:p>
                      <a:r>
                        <a:rPr lang="en-US" i="0"/>
                        <a:t>Similar to English </a:t>
                      </a:r>
                      <a:r>
                        <a:rPr lang="en-US" i="1" err="1"/>
                        <a:t>ow</a:t>
                      </a:r>
                      <a:r>
                        <a:rPr lang="en-US" i="0"/>
                        <a:t> in </a:t>
                      </a:r>
                      <a:r>
                        <a:rPr lang="en-US" i="1"/>
                        <a:t>cow</a:t>
                      </a:r>
                    </a:p>
                  </a:txBody>
                  <a:tcPr/>
                </a:tc>
                <a:tc>
                  <a:txBody>
                    <a:bodyPr/>
                    <a:lstStyle/>
                    <a:p>
                      <a:r>
                        <a:rPr lang="en-US" b="1" i="0" u="none" err="1"/>
                        <a:t>aw</a:t>
                      </a:r>
                      <a:r>
                        <a:rPr lang="en-US" i="0" u="none" err="1"/>
                        <a:t>r</a:t>
                      </a:r>
                      <a:r>
                        <a:rPr lang="en-US" i="0" u="none"/>
                        <a:t>, </a:t>
                      </a:r>
                      <a:r>
                        <a:rPr lang="en-US" b="1" i="0" u="none" err="1"/>
                        <a:t>aw</a:t>
                      </a:r>
                      <a:r>
                        <a:rPr lang="en-US" i="0" u="none" err="1"/>
                        <a:t>yren</a:t>
                      </a:r>
                      <a:r>
                        <a:rPr lang="en-US" i="0" u="none"/>
                        <a:t>, c</a:t>
                      </a:r>
                      <a:r>
                        <a:rPr lang="en-US" b="1" i="0" u="none"/>
                        <a:t>aw</a:t>
                      </a:r>
                      <a:r>
                        <a:rPr lang="en-US" i="0" u="none"/>
                        <a:t>s, </a:t>
                      </a:r>
                      <a:r>
                        <a:rPr lang="en-US" i="0" u="none" err="1"/>
                        <a:t>c</a:t>
                      </a:r>
                      <a:r>
                        <a:rPr lang="en-US" b="1" i="0" u="none" err="1"/>
                        <a:t>aw</a:t>
                      </a:r>
                      <a:r>
                        <a:rPr lang="en-US" i="0" u="none" err="1"/>
                        <a:t>l</a:t>
                      </a:r>
                      <a:r>
                        <a:rPr lang="en-US" i="0" u="none"/>
                        <a:t>, d</a:t>
                      </a:r>
                      <a:r>
                        <a:rPr lang="en-US" b="1" i="0" u="none"/>
                        <a:t>aw</a:t>
                      </a:r>
                      <a:r>
                        <a:rPr lang="en-US" i="0" u="none"/>
                        <a:t>n, </a:t>
                      </a:r>
                      <a:r>
                        <a:rPr lang="en-US" i="0" u="none" err="1"/>
                        <a:t>ll</a:t>
                      </a:r>
                      <a:r>
                        <a:rPr lang="en-US" b="1" i="0" u="none" err="1"/>
                        <a:t>aw</a:t>
                      </a:r>
                      <a:r>
                        <a:rPr lang="en-US" i="0" u="none" err="1"/>
                        <a:t>n</a:t>
                      </a:r>
                      <a:r>
                        <a:rPr lang="en-US" i="0" u="none"/>
                        <a:t>, </a:t>
                      </a:r>
                      <a:r>
                        <a:rPr lang="en-US" i="0" u="none" err="1"/>
                        <a:t>rh</a:t>
                      </a:r>
                      <a:r>
                        <a:rPr lang="en-US" b="1" i="0" u="none" err="1"/>
                        <a:t>aw</a:t>
                      </a:r>
                      <a:r>
                        <a:rPr lang="en-US" i="0" u="none"/>
                        <a:t>, b</a:t>
                      </a:r>
                      <a:r>
                        <a:rPr lang="en-US" b="1" i="0" u="none"/>
                        <a:t>aw</a:t>
                      </a:r>
                      <a:r>
                        <a:rPr lang="en-US" i="0" u="none"/>
                        <a:t>d, </a:t>
                      </a:r>
                      <a:r>
                        <a:rPr lang="en-US" i="0" u="none" err="1"/>
                        <a:t>M</a:t>
                      </a:r>
                      <a:r>
                        <a:rPr lang="en-US" b="1" i="0" u="none" err="1"/>
                        <a:t>aw</a:t>
                      </a:r>
                      <a:r>
                        <a:rPr lang="en-US" i="0" u="none" err="1"/>
                        <a:t>rth</a:t>
                      </a:r>
                      <a:endParaRPr lang="en-US" i="0"/>
                    </a:p>
                  </a:txBody>
                  <a:tcPr/>
                </a:tc>
                <a:extLst>
                  <a:ext uri="{0D108BD9-81ED-4DB2-BD59-A6C34878D82A}">
                    <a16:rowId xmlns:a16="http://schemas.microsoft.com/office/drawing/2014/main" val="10001"/>
                  </a:ext>
                </a:extLst>
              </a:tr>
              <a:tr h="931647">
                <a:tc>
                  <a:txBody>
                    <a:bodyPr/>
                    <a:lstStyle/>
                    <a:p>
                      <a:r>
                        <a:rPr lang="en-US" b="0" i="0" baseline="0"/>
                        <a:t>  </a:t>
                      </a:r>
                      <a:r>
                        <a:rPr lang="en-US" b="1" i="0" err="1"/>
                        <a:t>ei</a:t>
                      </a:r>
                      <a:r>
                        <a:rPr lang="en-US" b="1" i="0"/>
                        <a:t>  </a:t>
                      </a:r>
                      <a:r>
                        <a:rPr lang="en-US" b="1" i="0" err="1"/>
                        <a:t>eu</a:t>
                      </a:r>
                      <a:r>
                        <a:rPr lang="en-US" b="1" i="0"/>
                        <a:t>  </a:t>
                      </a:r>
                      <a:r>
                        <a:rPr lang="en-US" b="1" i="0" err="1"/>
                        <a:t>ey</a:t>
                      </a:r>
                      <a:endParaRPr lang="en-US" b="1" i="0"/>
                    </a:p>
                  </a:txBody>
                  <a:tcPr/>
                </a:tc>
                <a:tc>
                  <a:txBody>
                    <a:bodyPr/>
                    <a:lstStyle/>
                    <a:p>
                      <a:r>
                        <a:rPr lang="en-US" i="0"/>
                        <a:t>Similar to English </a:t>
                      </a:r>
                      <a:r>
                        <a:rPr lang="en-US" i="1"/>
                        <a:t>say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i="0" baseline="0" err="1"/>
                        <a:t>ei</a:t>
                      </a:r>
                      <a:r>
                        <a:rPr lang="en-US" i="0" baseline="0" err="1"/>
                        <a:t>ch</a:t>
                      </a:r>
                      <a:r>
                        <a:rPr lang="en-US" i="0" baseline="0"/>
                        <a:t>, </a:t>
                      </a:r>
                      <a:r>
                        <a:rPr lang="en-US" i="0" err="1"/>
                        <a:t>gw</a:t>
                      </a:r>
                      <a:r>
                        <a:rPr lang="en-US" b="1" i="0" err="1"/>
                        <a:t>ei</a:t>
                      </a:r>
                      <a:r>
                        <a:rPr lang="en-US" i="0" err="1"/>
                        <a:t>thio</a:t>
                      </a:r>
                      <a:r>
                        <a:rPr lang="en-US" i="0"/>
                        <a:t>, </a:t>
                      </a:r>
                      <a:r>
                        <a:rPr lang="en-US" i="0" err="1"/>
                        <a:t>t</a:t>
                      </a:r>
                      <a:r>
                        <a:rPr lang="en-US" b="1" i="0" err="1"/>
                        <a:t>ei</a:t>
                      </a:r>
                      <a:r>
                        <a:rPr lang="en-US" i="0" err="1"/>
                        <a:t>thio</a:t>
                      </a:r>
                      <a:r>
                        <a:rPr lang="en-US" i="0"/>
                        <a:t>, </a:t>
                      </a:r>
                      <a:r>
                        <a:rPr lang="en-US" i="0" err="1"/>
                        <a:t>n</a:t>
                      </a:r>
                      <a:r>
                        <a:rPr lang="en-US" b="1" i="0" err="1"/>
                        <a:t>ei</a:t>
                      </a:r>
                      <a:r>
                        <a:rPr lang="en-US" i="0" err="1"/>
                        <a:t>dio</a:t>
                      </a:r>
                      <a:r>
                        <a:rPr lang="en-US" i="0"/>
                        <a:t>, </a:t>
                      </a:r>
                      <a:r>
                        <a:rPr lang="en-US" i="0" err="1"/>
                        <a:t>cyf</a:t>
                      </a:r>
                      <a:r>
                        <a:rPr lang="en-US" b="1" i="0" err="1"/>
                        <a:t>ei</a:t>
                      </a:r>
                      <a:r>
                        <a:rPr lang="en-US" i="0" err="1"/>
                        <a:t>riad</a:t>
                      </a:r>
                      <a:r>
                        <a:rPr lang="en-US" i="0"/>
                        <a:t>, </a:t>
                      </a:r>
                      <a:r>
                        <a:rPr lang="en-US" i="0" err="1"/>
                        <a:t>gw</a:t>
                      </a:r>
                      <a:r>
                        <a:rPr lang="en-US" b="1" i="0" err="1"/>
                        <a:t>ei</a:t>
                      </a:r>
                      <a:r>
                        <a:rPr lang="en-US" i="0" err="1"/>
                        <a:t>thgaredd</a:t>
                      </a:r>
                      <a:r>
                        <a:rPr lang="en-US" i="0"/>
                        <a:t>, </a:t>
                      </a:r>
                      <a:r>
                        <a:rPr lang="en-US" b="1" i="0" err="1"/>
                        <a:t>ei</a:t>
                      </a:r>
                      <a:r>
                        <a:rPr lang="en-US" i="0" err="1"/>
                        <a:t>liad</a:t>
                      </a:r>
                      <a:r>
                        <a:rPr lang="en-US" i="0"/>
                        <a:t>,  </a:t>
                      </a:r>
                      <a:r>
                        <a:rPr lang="en-US" i="0" err="1"/>
                        <a:t>dw</a:t>
                      </a:r>
                      <a:r>
                        <a:rPr lang="en-US" b="1" i="0" err="1"/>
                        <a:t>eu</a:t>
                      </a:r>
                      <a:r>
                        <a:rPr lang="en-US" i="0" err="1"/>
                        <a:t>d</a:t>
                      </a:r>
                      <a:r>
                        <a:rPr lang="en-US" i="0"/>
                        <a:t>, </a:t>
                      </a:r>
                      <a:r>
                        <a:rPr lang="en-US" i="0" err="1"/>
                        <a:t>gwn</a:t>
                      </a:r>
                      <a:r>
                        <a:rPr lang="en-US" b="1" i="0" err="1"/>
                        <a:t>eu</a:t>
                      </a:r>
                      <a:r>
                        <a:rPr lang="en-US" i="0" err="1"/>
                        <a:t>d</a:t>
                      </a:r>
                      <a:r>
                        <a:rPr lang="en-US" i="0"/>
                        <a:t>, </a:t>
                      </a:r>
                      <a:r>
                        <a:rPr lang="en-US" b="1" i="0" err="1"/>
                        <a:t>Eu</a:t>
                      </a:r>
                      <a:r>
                        <a:rPr lang="en-US" i="0" err="1"/>
                        <a:t>rwen</a:t>
                      </a:r>
                      <a:r>
                        <a:rPr lang="en-US" i="0"/>
                        <a:t>, </a:t>
                      </a:r>
                      <a:r>
                        <a:rPr lang="en-US" i="0" err="1"/>
                        <a:t>gol</a:t>
                      </a:r>
                      <a:r>
                        <a:rPr lang="en-US" b="1" i="0" err="1"/>
                        <a:t>eu</a:t>
                      </a:r>
                      <a:r>
                        <a:rPr lang="en-US" i="0" err="1"/>
                        <a:t>dy</a:t>
                      </a:r>
                      <a:r>
                        <a:rPr lang="en-US" i="0"/>
                        <a:t>, </a:t>
                      </a:r>
                      <a:r>
                        <a:rPr lang="en-US" i="0" err="1"/>
                        <a:t>Llangynd</a:t>
                      </a:r>
                      <a:r>
                        <a:rPr lang="en-US" b="1" i="0" err="1"/>
                        <a:t>ey</a:t>
                      </a:r>
                      <a:r>
                        <a:rPr lang="en-US" i="0" err="1"/>
                        <a:t>rn</a:t>
                      </a:r>
                      <a:r>
                        <a:rPr lang="en-US" i="0"/>
                        <a:t>.</a:t>
                      </a:r>
                    </a:p>
                  </a:txBody>
                  <a:tcPr/>
                </a:tc>
                <a:extLst>
                  <a:ext uri="{0D108BD9-81ED-4DB2-BD59-A6C34878D82A}">
                    <a16:rowId xmlns:a16="http://schemas.microsoft.com/office/drawing/2014/main" val="10002"/>
                  </a:ext>
                </a:extLst>
              </a:tr>
              <a:tr h="652153">
                <a:tc>
                  <a:txBody>
                    <a:bodyPr/>
                    <a:lstStyle/>
                    <a:p>
                      <a:r>
                        <a:rPr lang="en-US" i="0"/>
                        <a:t>  </a:t>
                      </a:r>
                      <a:r>
                        <a:rPr lang="en-US" b="1" i="0" err="1"/>
                        <a:t>oi</a:t>
                      </a:r>
                      <a:r>
                        <a:rPr lang="en-US" b="1" i="0"/>
                        <a:t>  </a:t>
                      </a:r>
                      <a:r>
                        <a:rPr lang="en-US" b="1" i="0" err="1"/>
                        <a:t>oe</a:t>
                      </a:r>
                      <a:r>
                        <a:rPr lang="en-US" b="1" i="0"/>
                        <a:t>  </a:t>
                      </a:r>
                      <a:r>
                        <a:rPr lang="en-US" b="1" i="0" err="1"/>
                        <a:t>ou</a:t>
                      </a:r>
                      <a:r>
                        <a:rPr lang="en-US" b="1" i="0"/>
                        <a:t> </a:t>
                      </a:r>
                    </a:p>
                  </a:txBody>
                  <a:tcPr/>
                </a:tc>
                <a:tc>
                  <a:txBody>
                    <a:bodyPr/>
                    <a:lstStyle/>
                    <a:p>
                      <a:r>
                        <a:rPr lang="en-US" i="0"/>
                        <a:t>Similar to English </a:t>
                      </a:r>
                      <a:r>
                        <a:rPr lang="en-US" i="1" err="1"/>
                        <a:t>oy</a:t>
                      </a:r>
                      <a:r>
                        <a:rPr lang="en-US" i="0"/>
                        <a:t> in </a:t>
                      </a:r>
                      <a:r>
                        <a:rPr lang="en-US" i="1"/>
                        <a:t>boy</a:t>
                      </a:r>
                    </a:p>
                  </a:txBody>
                  <a:tcPr/>
                </a:tc>
                <a:tc>
                  <a:txBody>
                    <a:bodyPr/>
                    <a:lstStyle/>
                    <a:p>
                      <a:r>
                        <a:rPr lang="en-US" i="0" dirty="0" err="1"/>
                        <a:t>cl</a:t>
                      </a:r>
                      <a:r>
                        <a:rPr lang="en-US" b="1" i="0" dirty="0" err="1"/>
                        <a:t>oi</a:t>
                      </a:r>
                      <a:r>
                        <a:rPr lang="en-US" i="0" dirty="0"/>
                        <a:t>, </a:t>
                      </a:r>
                      <a:r>
                        <a:rPr lang="en-US" i="0" dirty="0" err="1"/>
                        <a:t>tr</a:t>
                      </a:r>
                      <a:r>
                        <a:rPr lang="en-US" b="1" i="0" dirty="0" err="1"/>
                        <a:t>oi</a:t>
                      </a:r>
                      <a:r>
                        <a:rPr lang="en-US" i="0" dirty="0"/>
                        <a:t>, </a:t>
                      </a:r>
                      <a:r>
                        <a:rPr lang="en-US" i="0" dirty="0" err="1"/>
                        <a:t>rh</a:t>
                      </a:r>
                      <a:r>
                        <a:rPr lang="en-US" b="1" i="0" dirty="0" err="1"/>
                        <a:t>oi</a:t>
                      </a:r>
                      <a:r>
                        <a:rPr lang="en-US" i="0" dirty="0"/>
                        <a:t>, </a:t>
                      </a:r>
                    </a:p>
                    <a:p>
                      <a:r>
                        <a:rPr lang="en-US" b="1" i="0" dirty="0" err="1"/>
                        <a:t>oe</a:t>
                      </a:r>
                      <a:r>
                        <a:rPr lang="en-US" i="0" dirty="0" err="1"/>
                        <a:t>d</a:t>
                      </a:r>
                      <a:r>
                        <a:rPr lang="en-US" i="0" dirty="0"/>
                        <a:t>, </a:t>
                      </a:r>
                      <a:r>
                        <a:rPr lang="en-US" b="1" i="0" dirty="0" err="1"/>
                        <a:t>oe</a:t>
                      </a:r>
                      <a:r>
                        <a:rPr lang="en-US" i="0" dirty="0" err="1"/>
                        <a:t>r</a:t>
                      </a:r>
                      <a:r>
                        <a:rPr lang="en-US" i="0" dirty="0"/>
                        <a:t>, </a:t>
                      </a:r>
                      <a:r>
                        <a:rPr lang="en-US" i="0" dirty="0" err="1"/>
                        <a:t>dd</a:t>
                      </a:r>
                      <a:r>
                        <a:rPr lang="en-US" b="1" i="0" dirty="0" err="1"/>
                        <a:t>oe</a:t>
                      </a:r>
                      <a:r>
                        <a:rPr lang="en-US" i="0" dirty="0"/>
                        <a:t>, </a:t>
                      </a:r>
                      <a:r>
                        <a:rPr lang="en-US" i="0" dirty="0" err="1"/>
                        <a:t>c</a:t>
                      </a:r>
                      <a:r>
                        <a:rPr lang="en-US" b="1" i="0" dirty="0" err="1"/>
                        <a:t>oe</a:t>
                      </a:r>
                      <a:r>
                        <a:rPr lang="en-US" i="0" dirty="0" err="1"/>
                        <a:t>den</a:t>
                      </a:r>
                      <a:r>
                        <a:rPr lang="en-US" i="0" dirty="0"/>
                        <a:t>, </a:t>
                      </a:r>
                      <a:r>
                        <a:rPr lang="en-US" i="0" dirty="0" err="1"/>
                        <a:t>c</a:t>
                      </a:r>
                      <a:r>
                        <a:rPr lang="en-US" b="1" i="0" dirty="0" err="1"/>
                        <a:t>oe</a:t>
                      </a:r>
                      <a:r>
                        <a:rPr lang="en-US" i="0" dirty="0" err="1"/>
                        <a:t>s</a:t>
                      </a:r>
                      <a:r>
                        <a:rPr lang="en-US" i="0" dirty="0"/>
                        <a:t>, </a:t>
                      </a:r>
                      <a:r>
                        <a:rPr lang="en-US" i="0" dirty="0" err="1"/>
                        <a:t>cyffr</a:t>
                      </a:r>
                      <a:r>
                        <a:rPr lang="en-US" b="1" i="0" dirty="0" err="1"/>
                        <a:t>ou</a:t>
                      </a:r>
                      <a:r>
                        <a:rPr lang="en-US" i="0" dirty="0" err="1"/>
                        <a:t>s</a:t>
                      </a:r>
                      <a:r>
                        <a:rPr lang="en-US" i="0" dirty="0"/>
                        <a:t>, </a:t>
                      </a:r>
                      <a:r>
                        <a:rPr lang="en-US" i="0" dirty="0" err="1"/>
                        <a:t>cl</a:t>
                      </a:r>
                      <a:r>
                        <a:rPr lang="en-US" b="1" i="0" dirty="0" err="1"/>
                        <a:t>ou</a:t>
                      </a:r>
                      <a:r>
                        <a:rPr lang="en-US" i="0" dirty="0"/>
                        <a:t>.</a:t>
                      </a:r>
                    </a:p>
                  </a:txBody>
                  <a:tcPr/>
                </a:tc>
                <a:extLst>
                  <a:ext uri="{0D108BD9-81ED-4DB2-BD59-A6C34878D82A}">
                    <a16:rowId xmlns:a16="http://schemas.microsoft.com/office/drawing/2014/main" val="10003"/>
                  </a:ext>
                </a:extLst>
              </a:tr>
              <a:tr h="652153">
                <a:tc>
                  <a:txBody>
                    <a:bodyPr/>
                    <a:lstStyle/>
                    <a:p>
                      <a:r>
                        <a:rPr lang="en-US" b="0" i="0" baseline="0"/>
                        <a:t>  </a:t>
                      </a:r>
                      <a:r>
                        <a:rPr lang="en-US" b="1" i="0" err="1"/>
                        <a:t>ow</a:t>
                      </a:r>
                      <a:endParaRPr lang="en-US" b="1" i="0"/>
                    </a:p>
                  </a:txBody>
                  <a:tcPr/>
                </a:tc>
                <a:tc>
                  <a:txBody>
                    <a:bodyPr/>
                    <a:lstStyle/>
                    <a:p>
                      <a:r>
                        <a:rPr lang="en-US" i="0"/>
                        <a:t>Similar to English </a:t>
                      </a:r>
                      <a:r>
                        <a:rPr lang="en-US" i="1" err="1"/>
                        <a:t>ow</a:t>
                      </a:r>
                      <a:r>
                        <a:rPr lang="en-US" i="0"/>
                        <a:t> in </a:t>
                      </a:r>
                      <a:r>
                        <a:rPr lang="en-US" i="1"/>
                        <a:t>own</a:t>
                      </a:r>
                    </a:p>
                  </a:txBody>
                  <a:tcPr/>
                </a:tc>
                <a:tc>
                  <a:txBody>
                    <a:bodyPr/>
                    <a:lstStyle/>
                    <a:p>
                      <a:r>
                        <a:rPr lang="en-US" b="1" i="0"/>
                        <a:t>Ow</a:t>
                      </a:r>
                      <a:r>
                        <a:rPr lang="en-US" i="0"/>
                        <a:t>en, </a:t>
                      </a:r>
                      <a:r>
                        <a:rPr lang="en-US" i="0" err="1"/>
                        <a:t>cl</a:t>
                      </a:r>
                      <a:r>
                        <a:rPr lang="en-US" b="1" i="0" err="1"/>
                        <a:t>ow</a:t>
                      </a:r>
                      <a:r>
                        <a:rPr lang="en-US" i="0" err="1"/>
                        <a:t>ch</a:t>
                      </a:r>
                      <a:r>
                        <a:rPr lang="en-US" i="0"/>
                        <a:t>, </a:t>
                      </a:r>
                      <a:r>
                        <a:rPr lang="en-US" i="0" err="1"/>
                        <a:t>tr</a:t>
                      </a:r>
                      <a:r>
                        <a:rPr lang="en-US" b="1" i="0" err="1"/>
                        <a:t>ow</a:t>
                      </a:r>
                      <a:r>
                        <a:rPr lang="en-US" i="0" err="1"/>
                        <a:t>ch</a:t>
                      </a:r>
                      <a:r>
                        <a:rPr lang="en-US" i="0"/>
                        <a:t>, </a:t>
                      </a:r>
                      <a:r>
                        <a:rPr lang="en-US" i="0" err="1"/>
                        <a:t>rh</a:t>
                      </a:r>
                      <a:r>
                        <a:rPr lang="en-US" b="1" i="0" err="1"/>
                        <a:t>ow</a:t>
                      </a:r>
                      <a:r>
                        <a:rPr lang="en-US" i="0" err="1"/>
                        <a:t>ch</a:t>
                      </a:r>
                      <a:r>
                        <a:rPr lang="en-US" i="0"/>
                        <a:t>, </a:t>
                      </a:r>
                      <a:r>
                        <a:rPr lang="en-US" i="0" err="1"/>
                        <a:t>tr</a:t>
                      </a:r>
                      <a:r>
                        <a:rPr lang="en-US" b="1" i="0" err="1"/>
                        <a:t>ow</a:t>
                      </a:r>
                      <a:r>
                        <a:rPr lang="en-US" i="0" err="1"/>
                        <a:t>sus</a:t>
                      </a:r>
                      <a:r>
                        <a:rPr lang="en-US" i="0"/>
                        <a:t>, br</a:t>
                      </a:r>
                      <a:r>
                        <a:rPr lang="en-US" b="1" i="0"/>
                        <a:t>ow</a:t>
                      </a:r>
                      <a:r>
                        <a:rPr lang="en-US" i="0"/>
                        <a:t>n, </a:t>
                      </a:r>
                      <a:r>
                        <a:rPr lang="en-US" i="0" err="1"/>
                        <a:t>p</a:t>
                      </a:r>
                      <a:r>
                        <a:rPr lang="en-US" b="1" i="0" err="1"/>
                        <a:t>ow</a:t>
                      </a:r>
                      <a:r>
                        <a:rPr lang="en-US" i="0" err="1"/>
                        <a:t>len</a:t>
                      </a:r>
                      <a:r>
                        <a:rPr lang="en-US" i="0"/>
                        <a:t>,</a:t>
                      </a:r>
                    </a:p>
                  </a:txBody>
                  <a:tcPr/>
                </a:tc>
                <a:extLst>
                  <a:ext uri="{0D108BD9-81ED-4DB2-BD59-A6C34878D82A}">
                    <a16:rowId xmlns:a16="http://schemas.microsoft.com/office/drawing/2014/main" val="10004"/>
                  </a:ext>
                </a:extLst>
              </a:tr>
              <a:tr h="931647">
                <a:tc>
                  <a:txBody>
                    <a:bodyPr/>
                    <a:lstStyle/>
                    <a:p>
                      <a:r>
                        <a:rPr lang="en-US" b="0" i="0" baseline="0"/>
                        <a:t>  </a:t>
                      </a:r>
                      <a:r>
                        <a:rPr lang="en-US" b="1" i="0" err="1"/>
                        <a:t>wy</a:t>
                      </a:r>
                      <a:endParaRPr lang="en-US" b="1" i="0"/>
                    </a:p>
                  </a:txBody>
                  <a:tcPr/>
                </a:tc>
                <a:tc>
                  <a:txBody>
                    <a:bodyPr/>
                    <a:lstStyle/>
                    <a:p>
                      <a:r>
                        <a:rPr lang="en-US" i="0"/>
                        <a:t>This</a:t>
                      </a:r>
                      <a:r>
                        <a:rPr lang="en-US" i="0" baseline="0"/>
                        <a:t> sound doesn’t occur in English</a:t>
                      </a:r>
                      <a:endParaRPr lang="en-US" i="0"/>
                    </a:p>
                  </a:txBody>
                  <a:tcPr/>
                </a:tc>
                <a:tc>
                  <a:txBody>
                    <a:bodyPr/>
                    <a:lstStyle/>
                    <a:p>
                      <a:r>
                        <a:rPr lang="en-US" i="0" dirty="0" err="1"/>
                        <a:t>s</a:t>
                      </a:r>
                      <a:r>
                        <a:rPr lang="en-US" b="1" i="0" dirty="0" err="1"/>
                        <a:t>wy</a:t>
                      </a:r>
                      <a:r>
                        <a:rPr lang="en-US" i="0" dirty="0" err="1"/>
                        <a:t>ddfa</a:t>
                      </a:r>
                      <a:r>
                        <a:rPr lang="en-US" i="0" dirty="0"/>
                        <a:t>, </a:t>
                      </a:r>
                      <a:r>
                        <a:rPr lang="en-US" i="0" dirty="0" err="1"/>
                        <a:t>c</a:t>
                      </a:r>
                      <a:r>
                        <a:rPr lang="en-US" b="1" i="0" dirty="0" err="1"/>
                        <a:t>wy</a:t>
                      </a:r>
                      <a:r>
                        <a:rPr lang="en-US" i="0" dirty="0" err="1"/>
                        <a:t>n</a:t>
                      </a:r>
                      <a:r>
                        <a:rPr lang="en-US" i="0" dirty="0"/>
                        <a:t>, </a:t>
                      </a:r>
                      <a:r>
                        <a:rPr lang="en-US" i="0" dirty="0" err="1"/>
                        <a:t>h</a:t>
                      </a:r>
                      <a:r>
                        <a:rPr lang="en-US" b="1" i="0" dirty="0" err="1"/>
                        <a:t>wy</a:t>
                      </a:r>
                      <a:r>
                        <a:rPr lang="en-US" i="0" dirty="0" err="1"/>
                        <a:t>r</a:t>
                      </a:r>
                      <a:r>
                        <a:rPr lang="en-US" i="0" dirty="0"/>
                        <a:t>, </a:t>
                      </a:r>
                      <a:r>
                        <a:rPr lang="en-US" i="0" dirty="0" err="1"/>
                        <a:t>h</a:t>
                      </a:r>
                      <a:r>
                        <a:rPr lang="en-US" b="1" i="0" dirty="0" err="1"/>
                        <a:t>wy</a:t>
                      </a:r>
                      <a:r>
                        <a:rPr lang="en-US" i="0" dirty="0" err="1"/>
                        <a:t>l</a:t>
                      </a:r>
                      <a:r>
                        <a:rPr lang="en-US" i="0" dirty="0"/>
                        <a:t>, </a:t>
                      </a:r>
                      <a:r>
                        <a:rPr lang="en-US" i="0" dirty="0" err="1"/>
                        <a:t>h</a:t>
                      </a:r>
                      <a:r>
                        <a:rPr lang="en-US" b="1" i="0" dirty="0" err="1"/>
                        <a:t>wy</a:t>
                      </a:r>
                      <a:r>
                        <a:rPr lang="en-US" i="0" dirty="0" err="1"/>
                        <a:t>aden</a:t>
                      </a:r>
                      <a:r>
                        <a:rPr lang="en-US" i="0" dirty="0"/>
                        <a:t>, </a:t>
                      </a:r>
                      <a:r>
                        <a:rPr lang="en-US" i="0" dirty="0" err="1"/>
                        <a:t>d</a:t>
                      </a:r>
                      <a:r>
                        <a:rPr lang="en-US" b="1" i="0" dirty="0" err="1"/>
                        <a:t>wy</a:t>
                      </a:r>
                      <a:r>
                        <a:rPr lang="en-US" i="0" dirty="0"/>
                        <a:t>, </a:t>
                      </a:r>
                      <a:r>
                        <a:rPr lang="en-US" i="0" dirty="0" err="1"/>
                        <a:t>ll</a:t>
                      </a:r>
                      <a:r>
                        <a:rPr lang="en-US" b="1" i="0" dirty="0" err="1"/>
                        <a:t>wy</a:t>
                      </a:r>
                      <a:r>
                        <a:rPr lang="en-US" i="0" dirty="0"/>
                        <a:t>, </a:t>
                      </a:r>
                      <a:r>
                        <a:rPr lang="en-US" i="0" dirty="0" err="1"/>
                        <a:t>b</a:t>
                      </a:r>
                      <a:r>
                        <a:rPr lang="en-US" b="1" i="0" dirty="0" err="1"/>
                        <a:t>wy</a:t>
                      </a:r>
                      <a:r>
                        <a:rPr lang="en-US" i="0" dirty="0" err="1"/>
                        <a:t>d</a:t>
                      </a:r>
                      <a:r>
                        <a:rPr lang="en-US" i="0" dirty="0"/>
                        <a:t>, </a:t>
                      </a:r>
                      <a:r>
                        <a:rPr lang="en-US" i="0" dirty="0" err="1"/>
                        <a:t>b</a:t>
                      </a:r>
                      <a:r>
                        <a:rPr lang="en-US" b="1" i="0" dirty="0" err="1"/>
                        <a:t>wy</a:t>
                      </a:r>
                      <a:r>
                        <a:rPr lang="en-US" i="0" dirty="0" err="1"/>
                        <a:t>ta</a:t>
                      </a:r>
                      <a:r>
                        <a:rPr lang="en-US" i="0" dirty="0"/>
                        <a:t>, </a:t>
                      </a:r>
                      <a:r>
                        <a:rPr lang="en-US" i="0" dirty="0" err="1"/>
                        <a:t>rh</a:t>
                      </a:r>
                      <a:r>
                        <a:rPr lang="en-US" b="1" i="0" dirty="0" err="1"/>
                        <a:t>wy</a:t>
                      </a:r>
                      <a:r>
                        <a:rPr lang="en-US" i="0" dirty="0" err="1"/>
                        <a:t>dd</a:t>
                      </a:r>
                      <a:r>
                        <a:rPr lang="en-US" i="0" dirty="0"/>
                        <a:t>, </a:t>
                      </a:r>
                      <a:r>
                        <a:rPr lang="en-US" i="0" dirty="0" err="1"/>
                        <a:t>eg</a:t>
                      </a:r>
                      <a:r>
                        <a:rPr lang="en-US" b="1" i="0" dirty="0" err="1"/>
                        <a:t>wy</a:t>
                      </a:r>
                      <a:r>
                        <a:rPr lang="en-US" i="0" dirty="0" err="1"/>
                        <a:t>l</a:t>
                      </a:r>
                      <a:r>
                        <a:rPr lang="en-US" i="0" dirty="0"/>
                        <a:t>,</a:t>
                      </a:r>
                      <a:r>
                        <a:rPr lang="en-US" i="0" baseline="0" dirty="0"/>
                        <a:t> </a:t>
                      </a:r>
                      <a:r>
                        <a:rPr lang="en-US" i="0" baseline="0" dirty="0" err="1"/>
                        <a:t>m</a:t>
                      </a:r>
                      <a:r>
                        <a:rPr lang="en-US" b="1" i="0" baseline="0" dirty="0" err="1"/>
                        <a:t>wy</a:t>
                      </a:r>
                      <a:r>
                        <a:rPr lang="en-US" i="0" baseline="0" dirty="0" err="1"/>
                        <a:t>dyn</a:t>
                      </a:r>
                      <a:r>
                        <a:rPr lang="en-US" i="0" baseline="0" dirty="0"/>
                        <a:t>, </a:t>
                      </a:r>
                      <a:r>
                        <a:rPr lang="en-US" i="0" baseline="0" dirty="0" err="1"/>
                        <a:t>ol</a:t>
                      </a:r>
                      <a:r>
                        <a:rPr lang="en-US" b="1" i="0" baseline="0" dirty="0" err="1"/>
                        <a:t>wy</a:t>
                      </a:r>
                      <a:r>
                        <a:rPr lang="en-US" i="0" baseline="0" dirty="0" err="1"/>
                        <a:t>n</a:t>
                      </a:r>
                      <a:r>
                        <a:rPr lang="en-US" i="0" baseline="0" dirty="0"/>
                        <a:t>, </a:t>
                      </a:r>
                      <a:r>
                        <a:rPr lang="en-US" i="0" baseline="0" dirty="0" err="1"/>
                        <a:t>ll</a:t>
                      </a:r>
                      <a:r>
                        <a:rPr lang="en-US" b="1" i="0" baseline="0" dirty="0" err="1"/>
                        <a:t>wy</a:t>
                      </a:r>
                      <a:r>
                        <a:rPr lang="en-US" i="0" baseline="0" dirty="0" err="1"/>
                        <a:t>nog</a:t>
                      </a:r>
                      <a:r>
                        <a:rPr lang="en-US" i="0" baseline="0" dirty="0"/>
                        <a:t>, </a:t>
                      </a:r>
                      <a:r>
                        <a:rPr lang="en-US" i="0" baseline="0" dirty="0" err="1"/>
                        <a:t>modr</a:t>
                      </a:r>
                      <a:r>
                        <a:rPr lang="en-US" b="1" i="0" baseline="0" dirty="0" err="1"/>
                        <a:t>wy</a:t>
                      </a:r>
                      <a:r>
                        <a:rPr lang="en-US" i="0" baseline="0" dirty="0"/>
                        <a:t>.</a:t>
                      </a:r>
                      <a:endParaRPr lang="en-US" i="0" dirty="0"/>
                    </a:p>
                  </a:txBody>
                  <a:tcPr/>
                </a:tc>
                <a:extLst>
                  <a:ext uri="{0D108BD9-81ED-4DB2-BD59-A6C34878D82A}">
                    <a16:rowId xmlns:a16="http://schemas.microsoft.com/office/drawing/2014/main" val="10005"/>
                  </a:ext>
                </a:extLst>
              </a:tr>
            </a:tbl>
          </a:graphicData>
        </a:graphic>
      </p:graphicFrame>
      <p:sp>
        <p:nvSpPr>
          <p:cNvPr id="8" name="TextBox 7">
            <a:extLst>
              <a:ext uri="{FF2B5EF4-FFF2-40B4-BE49-F238E27FC236}">
                <a16:creationId xmlns:a16="http://schemas.microsoft.com/office/drawing/2014/main" id="{893E37F3-11B3-4648-A310-0E08781B4451}"/>
              </a:ext>
            </a:extLst>
          </p:cNvPr>
          <p:cNvSpPr txBox="1"/>
          <p:nvPr/>
        </p:nvSpPr>
        <p:spPr>
          <a:xfrm>
            <a:off x="3294224" y="172571"/>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Llafariaid</a:t>
            </a:r>
            <a:endParaRPr lang="en-US" sz="3200" b="1" dirty="0">
              <a:solidFill>
                <a:schemeClr val="bg1"/>
              </a:solidFill>
            </a:endParaRPr>
          </a:p>
          <a:p>
            <a:pPr algn="ctr"/>
            <a:r>
              <a:rPr lang="en-US" sz="3200" b="1" i="1" dirty="0">
                <a:solidFill>
                  <a:schemeClr val="bg1"/>
                </a:solidFill>
              </a:rPr>
              <a:t>Vowels: two-letter sounds</a:t>
            </a:r>
          </a:p>
        </p:txBody>
      </p:sp>
      <p:pic>
        <p:nvPicPr>
          <p:cNvPr id="2" name="Picture 2" descr="Icon&#10;&#10;Description automatically generated">
            <a:extLst>
              <a:ext uri="{FF2B5EF4-FFF2-40B4-BE49-F238E27FC236}">
                <a16:creationId xmlns:a16="http://schemas.microsoft.com/office/drawing/2014/main" id="{856759A6-B574-70F3-7E59-25D27C5AD962}"/>
              </a:ext>
            </a:extLst>
          </p:cNvPr>
          <p:cNvPicPr>
            <a:picLocks noChangeAspect="1"/>
          </p:cNvPicPr>
          <p:nvPr/>
        </p:nvPicPr>
        <p:blipFill>
          <a:blip r:embed="rId2"/>
          <a:stretch>
            <a:fillRect/>
          </a:stretch>
        </p:blipFill>
        <p:spPr>
          <a:xfrm>
            <a:off x="5347" y="5825380"/>
            <a:ext cx="12181305" cy="781872"/>
          </a:xfrm>
          <a:prstGeom prst="rect">
            <a:avLst/>
          </a:prstGeom>
        </p:spPr>
      </p:pic>
    </p:spTree>
    <p:extLst>
      <p:ext uri="{BB962C8B-B14F-4D97-AF65-F5344CB8AC3E}">
        <p14:creationId xmlns:p14="http://schemas.microsoft.com/office/powerpoint/2010/main" val="37455212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243100"/>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666145"/>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t>
            </a:r>
            <a:r>
              <a:rPr lang="en-GB" sz="4000" b="1" err="1">
                <a:solidFill>
                  <a:schemeClr val="tx1"/>
                </a:solidFill>
                <a:highlight>
                  <a:srgbClr val="FFFF00"/>
                </a:highlight>
                <a:latin typeface="Segoe Print"/>
              </a:rPr>
              <a:t>ai</a:t>
            </a:r>
            <a:r>
              <a:rPr lang="en-GB" sz="4000" b="1" err="1">
                <a:solidFill>
                  <a:schemeClr val="tx1"/>
                </a:solidFill>
                <a:latin typeface="Segoe Print"/>
              </a:rPr>
              <a:t>th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615980" y="154477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cad</a:t>
            </a:r>
            <a:r>
              <a:rPr lang="en-GB" sz="4000" b="1" err="1">
                <a:solidFill>
                  <a:schemeClr val="tx1"/>
                </a:solidFill>
                <a:highlight>
                  <a:srgbClr val="FFFF00"/>
                </a:highlight>
                <a:latin typeface="Segoe Print"/>
              </a:rPr>
              <a:t>ai</a:t>
            </a:r>
            <a:r>
              <a:rPr lang="en-GB" sz="4000" b="1" err="1">
                <a:solidFill>
                  <a:schemeClr val="tx1"/>
                </a:solidFill>
                <a:latin typeface="Segoe Print"/>
              </a:rPr>
              <a:t>r</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36654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t>
            </a:r>
            <a:r>
              <a:rPr lang="en-GB" sz="4000" b="1" err="1">
                <a:solidFill>
                  <a:schemeClr val="tx1"/>
                </a:solidFill>
                <a:highlight>
                  <a:srgbClr val="FFFF00"/>
                </a:highlight>
                <a:latin typeface="Segoe Print"/>
              </a:rPr>
              <a:t>ai</a:t>
            </a:r>
            <a:r>
              <a:rPr lang="en-GB" sz="4000" b="1" err="1">
                <a:solidFill>
                  <a:schemeClr val="tx1"/>
                </a:solidFill>
                <a:latin typeface="Segoe Print"/>
              </a:rPr>
              <a:t>r</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615980" y="3660303"/>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llyg</a:t>
            </a:r>
            <a:r>
              <a:rPr lang="en-GB" sz="4000" b="1" err="1">
                <a:solidFill>
                  <a:schemeClr val="tx1"/>
                </a:solidFill>
                <a:highlight>
                  <a:srgbClr val="FFFF00"/>
                </a:highlight>
                <a:latin typeface="Segoe Print"/>
              </a:rPr>
              <a:t>ai</a:t>
            </a:r>
            <a:r>
              <a:rPr lang="en-GB" sz="4000" b="1" err="1">
                <a:solidFill>
                  <a:schemeClr val="tx1"/>
                </a:solidFill>
                <a:latin typeface="Segoe Print"/>
              </a:rPr>
              <a:t>d</a:t>
            </a:r>
            <a:endParaRPr lang="en-GB" sz="4000" b="1">
              <a:solidFill>
                <a:schemeClr val="tx1"/>
              </a:solidFill>
              <a:latin typeface="Segoe Print"/>
            </a:endParaRPr>
          </a:p>
        </p:txBody>
      </p:sp>
      <p:sp>
        <p:nvSpPr>
          <p:cNvPr id="3" name="TextBox 2">
            <a:extLst>
              <a:ext uri="{FF2B5EF4-FFF2-40B4-BE49-F238E27FC236}">
                <a16:creationId xmlns:a16="http://schemas.microsoft.com/office/drawing/2014/main" id="{45415DBC-F940-064C-A030-BF9A54379C7F}"/>
              </a:ext>
            </a:extLst>
          </p:cNvPr>
          <p:cNvSpPr txBox="1"/>
          <p:nvPr/>
        </p:nvSpPr>
        <p:spPr>
          <a:xfrm>
            <a:off x="5456580" y="4523528"/>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eye</a:t>
            </a:r>
          </a:p>
        </p:txBody>
      </p:sp>
      <p:sp>
        <p:nvSpPr>
          <p:cNvPr id="10" name="TextBox 9">
            <a:extLst>
              <a:ext uri="{FF2B5EF4-FFF2-40B4-BE49-F238E27FC236}">
                <a16:creationId xmlns:a16="http://schemas.microsoft.com/office/drawing/2014/main" id="{D6C8442C-A4BD-4245-938F-E6773CE71FBB}"/>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3" descr="Icon&#10;&#10;Description automatically generated">
            <a:extLst>
              <a:ext uri="{FF2B5EF4-FFF2-40B4-BE49-F238E27FC236}">
                <a16:creationId xmlns:a16="http://schemas.microsoft.com/office/drawing/2014/main" id="{B0EA76A9-8B2B-F930-CCAF-EFD6FF35B8C1}"/>
              </a:ext>
            </a:extLst>
          </p:cNvPr>
          <p:cNvPicPr>
            <a:picLocks noChangeAspect="1"/>
          </p:cNvPicPr>
          <p:nvPr/>
        </p:nvPicPr>
        <p:blipFill>
          <a:blip r:embed="rId2"/>
          <a:stretch>
            <a:fillRect/>
          </a:stretch>
        </p:blipFill>
        <p:spPr>
          <a:xfrm>
            <a:off x="5347" y="6360116"/>
            <a:ext cx="12181305" cy="781872"/>
          </a:xfrm>
          <a:prstGeom prst="rect">
            <a:avLst/>
          </a:prstGeom>
        </p:spPr>
      </p:pic>
    </p:spTree>
    <p:extLst>
      <p:ext uri="{BB962C8B-B14F-4D97-AF65-F5344CB8AC3E}">
        <p14:creationId xmlns:p14="http://schemas.microsoft.com/office/powerpoint/2010/main" val="243034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additive="base">
                                        <p:cTn id="12" dur="500" fill="hold"/>
                                        <p:tgtEl>
                                          <p:spTgt spid="14"/>
                                        </p:tgtEl>
                                        <p:attrNameLst>
                                          <p:attrName>ppt_x</p:attrName>
                                        </p:attrNameLst>
                                      </p:cBhvr>
                                      <p:tavLst>
                                        <p:tav tm="0">
                                          <p:val>
                                            <p:strVal val="#ppt_x"/>
                                          </p:val>
                                        </p:tav>
                                        <p:tav tm="100000">
                                          <p:val>
                                            <p:strVal val="#ppt_x"/>
                                          </p:val>
                                        </p:tav>
                                      </p:tavLst>
                                    </p:anim>
                                    <p:anim calcmode="lin" valueType="num">
                                      <p:cBhvr additive="base">
                                        <p:cTn id="1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 calcmode="lin" valueType="num">
                                      <p:cBhvr additive="base">
                                        <p:cTn id="18" dur="500" fill="hold"/>
                                        <p:tgtEl>
                                          <p:spTgt spid="15"/>
                                        </p:tgtEl>
                                        <p:attrNameLst>
                                          <p:attrName>ppt_x</p:attrName>
                                        </p:attrNameLst>
                                      </p:cBhvr>
                                      <p:tavLst>
                                        <p:tav tm="0">
                                          <p:val>
                                            <p:strVal val="#ppt_x"/>
                                          </p:val>
                                        </p:tav>
                                        <p:tav tm="100000">
                                          <p:val>
                                            <p:strVal val="#ppt_x"/>
                                          </p:val>
                                        </p:tav>
                                      </p:tavLst>
                                    </p:anim>
                                    <p:anim calcmode="lin" valueType="num">
                                      <p:cBhvr additive="base">
                                        <p:cTn id="1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8"/>
                                        </p:tgtEl>
                                        <p:attrNameLst>
                                          <p:attrName>style.visibility</p:attrName>
                                        </p:attrNameLst>
                                      </p:cBhvr>
                                      <p:to>
                                        <p:strVal val="visible"/>
                                      </p:to>
                                    </p:set>
                                    <p:anim calcmode="lin" valueType="num">
                                      <p:cBhvr additive="base">
                                        <p:cTn id="24" dur="500" fill="hold"/>
                                        <p:tgtEl>
                                          <p:spTgt spid="18"/>
                                        </p:tgtEl>
                                        <p:attrNameLst>
                                          <p:attrName>ppt_x</p:attrName>
                                        </p:attrNameLst>
                                      </p:cBhvr>
                                      <p:tavLst>
                                        <p:tav tm="0">
                                          <p:val>
                                            <p:strVal val="#ppt_x"/>
                                          </p:val>
                                        </p:tav>
                                        <p:tav tm="100000">
                                          <p:val>
                                            <p:strVal val="#ppt_x"/>
                                          </p:val>
                                        </p:tav>
                                      </p:tavLst>
                                    </p:anim>
                                    <p:anim calcmode="lin" valueType="num">
                                      <p:cBhvr additive="base">
                                        <p:cTn id="25"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53179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ae</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787866" y="160666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245683" y="1601771"/>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penn</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725727" y="3989640"/>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chw</a:t>
            </a:r>
            <a:r>
              <a:rPr lang="en-GB" sz="4000" b="1" err="1">
                <a:solidFill>
                  <a:schemeClr val="tx1"/>
                </a:solidFill>
                <a:highlight>
                  <a:srgbClr val="FFFF00"/>
                </a:highlight>
                <a:latin typeface="Segoe Print"/>
              </a:rPr>
              <a:t>ae</a:t>
            </a:r>
            <a:r>
              <a:rPr lang="en-GB" sz="4000" b="1" err="1">
                <a:solidFill>
                  <a:schemeClr val="tx1"/>
                </a:solidFill>
                <a:latin typeface="Segoe Print"/>
              </a:rPr>
              <a:t>r</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076615" y="3989640"/>
            <a:ext cx="340616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gwasan</a:t>
            </a:r>
            <a:r>
              <a:rPr lang="en-GB" sz="4000" b="1" err="1">
                <a:solidFill>
                  <a:schemeClr val="tx1"/>
                </a:solidFill>
                <a:highlight>
                  <a:srgbClr val="FFFF00"/>
                </a:highlight>
                <a:latin typeface="Segoe Print"/>
              </a:rPr>
              <a:t>ae</a:t>
            </a:r>
            <a:r>
              <a:rPr lang="en-GB" sz="4000" b="1" err="1">
                <a:solidFill>
                  <a:schemeClr val="tx1"/>
                </a:solidFill>
                <a:latin typeface="Segoe Print"/>
              </a:rPr>
              <a:t>th</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DF1DC9F9-DE92-1042-8DCD-08CB0806050C}"/>
              </a:ext>
            </a:extLst>
          </p:cNvPr>
          <p:cNvSpPr txBox="1"/>
          <p:nvPr/>
        </p:nvSpPr>
        <p:spPr>
          <a:xfrm>
            <a:off x="5406191" y="4645421"/>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eye</a:t>
            </a:r>
          </a:p>
        </p:txBody>
      </p:sp>
      <p:sp>
        <p:nvSpPr>
          <p:cNvPr id="10" name="TextBox 9">
            <a:extLst>
              <a:ext uri="{FF2B5EF4-FFF2-40B4-BE49-F238E27FC236}">
                <a16:creationId xmlns:a16="http://schemas.microsoft.com/office/drawing/2014/main" id="{3F85B218-C227-814F-8BD5-A1FAC5032CF4}"/>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02A56578-C5F7-CA31-56BF-D3001B5B7116}"/>
              </a:ext>
            </a:extLst>
          </p:cNvPr>
          <p:cNvPicPr>
            <a:picLocks noChangeAspect="1"/>
          </p:cNvPicPr>
          <p:nvPr/>
        </p:nvPicPr>
        <p:blipFill>
          <a:blip r:embed="rId2"/>
          <a:stretch>
            <a:fillRect/>
          </a:stretch>
        </p:blipFill>
        <p:spPr>
          <a:xfrm>
            <a:off x="-88232" y="6159590"/>
            <a:ext cx="12274884" cy="781872"/>
          </a:xfrm>
          <a:prstGeom prst="rect">
            <a:avLst/>
          </a:prstGeom>
        </p:spPr>
      </p:pic>
    </p:spTree>
    <p:extLst>
      <p:ext uri="{BB962C8B-B14F-4D97-AF65-F5344CB8AC3E}">
        <p14:creationId xmlns:p14="http://schemas.microsoft.com/office/powerpoint/2010/main" val="396048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34852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81345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u="sng" dirty="0" err="1">
                <a:solidFill>
                  <a:srgbClr val="FFC000"/>
                </a:solidFill>
                <a:latin typeface="Segoe Print"/>
              </a:rPr>
              <a:t>au</a:t>
            </a:r>
            <a:r>
              <a:rPr lang="en-GB" sz="4000" b="1" dirty="0" err="1">
                <a:solidFill>
                  <a:schemeClr val="tx1"/>
                </a:solidFill>
                <a:latin typeface="Segoe Print"/>
              </a:rPr>
              <a:t>r</a:t>
            </a:r>
            <a:endParaRPr lang="en-GB" sz="4000" b="1" dirty="0">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724717" y="1831975"/>
            <a:ext cx="229302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chemeClr val="tx1"/>
                </a:solidFill>
                <a:latin typeface="Segoe Print"/>
              </a:rPr>
              <a:t>h</a:t>
            </a:r>
            <a:r>
              <a:rPr lang="en-GB" sz="4000" b="1" u="sng" dirty="0">
                <a:solidFill>
                  <a:srgbClr val="FFC000"/>
                </a:solidFill>
                <a:latin typeface="Segoe Print"/>
              </a:rPr>
              <a:t>au</a:t>
            </a:r>
            <a:r>
              <a:rPr lang="en-GB" sz="4000" b="1" dirty="0">
                <a:solidFill>
                  <a:schemeClr val="tx1"/>
                </a:solidFill>
                <a:latin typeface="Segoe Print"/>
              </a:rPr>
              <a:t>l</a:t>
            </a: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3564238"/>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gol</a:t>
            </a:r>
            <a:r>
              <a:rPr lang="en-GB" sz="4000" b="1" u="sng" dirty="0" err="1">
                <a:solidFill>
                  <a:srgbClr val="FFC000"/>
                </a:solidFill>
                <a:latin typeface="Segoe Print"/>
              </a:rPr>
              <a:t>au</a:t>
            </a:r>
            <a:endParaRPr lang="en-GB" sz="4000" b="1" u="sng" dirty="0">
              <a:solidFill>
                <a:srgbClr val="FFC000"/>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461906" y="3564238"/>
            <a:ext cx="2818647"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llyfr</a:t>
            </a:r>
            <a:r>
              <a:rPr lang="en-GB" sz="4000" b="1" u="sng" dirty="0" err="1">
                <a:solidFill>
                  <a:srgbClr val="FFC000"/>
                </a:solidFill>
                <a:latin typeface="Segoe Print"/>
              </a:rPr>
              <a:t>au</a:t>
            </a:r>
            <a:endParaRPr lang="en-GB" sz="4000" b="1" u="sng" dirty="0">
              <a:solidFill>
                <a:srgbClr val="FFC000"/>
              </a:solidFill>
              <a:latin typeface="Segoe Print"/>
            </a:endParaRPr>
          </a:p>
        </p:txBody>
      </p:sp>
      <p:sp>
        <p:nvSpPr>
          <p:cNvPr id="8" name="TextBox 7">
            <a:extLst>
              <a:ext uri="{FF2B5EF4-FFF2-40B4-BE49-F238E27FC236}">
                <a16:creationId xmlns:a16="http://schemas.microsoft.com/office/drawing/2014/main" id="{027CA310-E8DE-4046-9EFA-FF72AAA82393}"/>
              </a:ext>
            </a:extLst>
          </p:cNvPr>
          <p:cNvSpPr txBox="1"/>
          <p:nvPr/>
        </p:nvSpPr>
        <p:spPr>
          <a:xfrm>
            <a:off x="5456580" y="465466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eye</a:t>
            </a:r>
          </a:p>
        </p:txBody>
      </p:sp>
      <p:sp>
        <p:nvSpPr>
          <p:cNvPr id="12" name="TextBox 11">
            <a:extLst>
              <a:ext uri="{FF2B5EF4-FFF2-40B4-BE49-F238E27FC236}">
                <a16:creationId xmlns:a16="http://schemas.microsoft.com/office/drawing/2014/main" id="{30BC27D0-BEB1-5D4E-B415-9BCCE9F8B091}"/>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4902DA23-381E-C51D-DAC8-6137031F801B}"/>
              </a:ext>
            </a:extLst>
          </p:cNvPr>
          <p:cNvPicPr>
            <a:picLocks noChangeAspect="1"/>
          </p:cNvPicPr>
          <p:nvPr/>
        </p:nvPicPr>
        <p:blipFill>
          <a:blip r:embed="rId2"/>
          <a:stretch>
            <a:fillRect/>
          </a:stretch>
        </p:blipFill>
        <p:spPr>
          <a:xfrm>
            <a:off x="5347" y="6293274"/>
            <a:ext cx="12074357" cy="781872"/>
          </a:xfrm>
          <a:prstGeom prst="rect">
            <a:avLst/>
          </a:prstGeom>
        </p:spPr>
      </p:pic>
    </p:spTree>
    <p:extLst>
      <p:ext uri="{BB962C8B-B14F-4D97-AF65-F5344CB8AC3E}">
        <p14:creationId xmlns:p14="http://schemas.microsoft.com/office/powerpoint/2010/main" val="161732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917057" y="2212115"/>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aw</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51031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aw</a:t>
            </a:r>
            <a:r>
              <a:rPr lang="en-GB" sz="4000" b="1" err="1">
                <a:solidFill>
                  <a:schemeClr val="tx1"/>
                </a:solidFill>
                <a:latin typeface="Segoe Print"/>
              </a:rPr>
              <a:t>r</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279549" y="1505416"/>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aw</a:t>
            </a:r>
            <a:r>
              <a:rPr lang="en-GB" sz="4000" b="1" err="1">
                <a:solidFill>
                  <a:schemeClr val="tx1"/>
                </a:solidFill>
                <a:latin typeface="Segoe Print"/>
              </a:rPr>
              <a:t>r</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423982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c</a:t>
            </a:r>
            <a:r>
              <a:rPr lang="en-GB" sz="4000" b="1">
                <a:solidFill>
                  <a:schemeClr val="tx1"/>
                </a:solidFill>
                <a:highlight>
                  <a:srgbClr val="FFFF00"/>
                </a:highlight>
                <a:latin typeface="Segoe Print"/>
              </a:rPr>
              <a:t>aw</a:t>
            </a:r>
            <a:r>
              <a:rPr lang="en-GB" sz="4000" b="1">
                <a:solidFill>
                  <a:schemeClr val="tx1"/>
                </a:solidFill>
                <a:latin typeface="Segoe Print"/>
              </a:rPr>
              <a:t>s</a:t>
            </a:r>
          </a:p>
        </p:txBody>
      </p:sp>
      <p:sp>
        <p:nvSpPr>
          <p:cNvPr id="18" name="TextBox 17">
            <a:extLst>
              <a:ext uri="{FF2B5EF4-FFF2-40B4-BE49-F238E27FC236}">
                <a16:creationId xmlns:a16="http://schemas.microsoft.com/office/drawing/2014/main" id="{86901BC0-977F-4134-8900-FCE4DB0339E1}"/>
              </a:ext>
            </a:extLst>
          </p:cNvPr>
          <p:cNvSpPr txBox="1"/>
          <p:nvPr/>
        </p:nvSpPr>
        <p:spPr>
          <a:xfrm>
            <a:off x="8279549" y="4239822"/>
            <a:ext cx="291536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b</a:t>
            </a:r>
            <a:r>
              <a:rPr lang="en-GB" sz="4000" b="1">
                <a:solidFill>
                  <a:schemeClr val="tx1"/>
                </a:solidFill>
                <a:highlight>
                  <a:srgbClr val="FFFF00"/>
                </a:highlight>
                <a:latin typeface="Segoe Print"/>
              </a:rPr>
              <a:t>aw</a:t>
            </a:r>
            <a:r>
              <a:rPr lang="en-GB" sz="4000" b="1">
                <a:solidFill>
                  <a:schemeClr val="tx1"/>
                </a:solidFill>
                <a:latin typeface="Segoe Print"/>
              </a:rPr>
              <a:t>d</a:t>
            </a:r>
          </a:p>
        </p:txBody>
      </p:sp>
      <p:sp>
        <p:nvSpPr>
          <p:cNvPr id="8" name="TextBox 7">
            <a:extLst>
              <a:ext uri="{FF2B5EF4-FFF2-40B4-BE49-F238E27FC236}">
                <a16:creationId xmlns:a16="http://schemas.microsoft.com/office/drawing/2014/main" id="{3DF704AA-7FC7-B648-A6FB-7690A84C2B4C}"/>
              </a:ext>
            </a:extLst>
          </p:cNvPr>
          <p:cNvSpPr txBox="1"/>
          <p:nvPr/>
        </p:nvSpPr>
        <p:spPr>
          <a:xfrm>
            <a:off x="5349599" y="4749999"/>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cow</a:t>
            </a:r>
          </a:p>
        </p:txBody>
      </p:sp>
      <p:sp>
        <p:nvSpPr>
          <p:cNvPr id="17" name="TextBox 16">
            <a:extLst>
              <a:ext uri="{FF2B5EF4-FFF2-40B4-BE49-F238E27FC236}">
                <a16:creationId xmlns:a16="http://schemas.microsoft.com/office/drawing/2014/main" id="{66AB30D1-3866-E444-A50D-EC7EEA225402}"/>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60420D0D-9D2F-430C-F2BE-0B748D8B4877}"/>
              </a:ext>
            </a:extLst>
          </p:cNvPr>
          <p:cNvPicPr>
            <a:picLocks noChangeAspect="1"/>
          </p:cNvPicPr>
          <p:nvPr/>
        </p:nvPicPr>
        <p:blipFill>
          <a:blip r:embed="rId2"/>
          <a:stretch>
            <a:fillRect/>
          </a:stretch>
        </p:blipFill>
        <p:spPr>
          <a:xfrm>
            <a:off x="5347" y="5825380"/>
            <a:ext cx="12248147" cy="781872"/>
          </a:xfrm>
          <a:prstGeom prst="rect">
            <a:avLst/>
          </a:prstGeom>
        </p:spPr>
      </p:pic>
    </p:spTree>
    <p:extLst>
      <p:ext uri="{BB962C8B-B14F-4D97-AF65-F5344CB8AC3E}">
        <p14:creationId xmlns:p14="http://schemas.microsoft.com/office/powerpoint/2010/main" val="291749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326203"/>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dirty="0" err="1">
                <a:latin typeface="Segoe Print"/>
              </a:rPr>
              <a:t>ei</a:t>
            </a:r>
            <a:endParaRPr lang="en-GB" sz="9600" b="1" dirty="0">
              <a:latin typeface="Segoe Print"/>
            </a:endParaRPr>
          </a:p>
        </p:txBody>
      </p:sp>
      <p:sp>
        <p:nvSpPr>
          <p:cNvPr id="13" name="TextBox 12">
            <a:extLst>
              <a:ext uri="{FF2B5EF4-FFF2-40B4-BE49-F238E27FC236}">
                <a16:creationId xmlns:a16="http://schemas.microsoft.com/office/drawing/2014/main" id="{8E7BD583-7EF1-4558-9711-DEE2ADAA7648}"/>
              </a:ext>
            </a:extLst>
          </p:cNvPr>
          <p:cNvSpPr txBox="1"/>
          <p:nvPr/>
        </p:nvSpPr>
        <p:spPr>
          <a:xfrm>
            <a:off x="1449198" y="161514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ei</a:t>
            </a:r>
            <a:r>
              <a:rPr lang="en-GB" sz="4000" b="1" err="1">
                <a:solidFill>
                  <a:schemeClr val="tx1"/>
                </a:solidFill>
                <a:latin typeface="Segoe Print"/>
              </a:rPr>
              <a:t>ch</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279549" y="1615149"/>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a:t>
            </a:r>
            <a:r>
              <a:rPr lang="en-GB" sz="4000" b="1" err="1">
                <a:solidFill>
                  <a:schemeClr val="tx1"/>
                </a:solidFill>
                <a:highlight>
                  <a:srgbClr val="FFFF00"/>
                </a:highlight>
                <a:latin typeface="Segoe Print"/>
              </a:rPr>
              <a:t>ei</a:t>
            </a:r>
            <a:r>
              <a:rPr lang="en-GB" sz="4000" b="1" err="1">
                <a:solidFill>
                  <a:schemeClr val="tx1"/>
                </a:solidFill>
                <a:latin typeface="Segoe Print"/>
              </a:rPr>
              <a:t>thio</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449198" y="42202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n</a:t>
            </a:r>
            <a:r>
              <a:rPr lang="en-GB" sz="4000" b="1" err="1">
                <a:solidFill>
                  <a:schemeClr val="tx1"/>
                </a:solidFill>
                <a:highlight>
                  <a:srgbClr val="FFFF00"/>
                </a:highlight>
                <a:latin typeface="Segoe Print"/>
              </a:rPr>
              <a:t>ei</a:t>
            </a:r>
            <a:r>
              <a:rPr lang="en-GB" sz="4000" b="1" err="1">
                <a:solidFill>
                  <a:schemeClr val="tx1"/>
                </a:solidFill>
                <a:latin typeface="Segoe Print"/>
              </a:rPr>
              <a:t>dio</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279549" y="4220236"/>
            <a:ext cx="291536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ei</a:t>
            </a:r>
            <a:r>
              <a:rPr lang="en-GB" sz="4000" b="1" err="1">
                <a:solidFill>
                  <a:schemeClr val="tx1"/>
                </a:solidFill>
                <a:latin typeface="Segoe Print"/>
              </a:rPr>
              <a:t>liad</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C26ACE46-B652-6F49-8ED0-462D1AC92D74}"/>
              </a:ext>
            </a:extLst>
          </p:cNvPr>
          <p:cNvSpPr txBox="1"/>
          <p:nvPr/>
        </p:nvSpPr>
        <p:spPr>
          <a:xfrm>
            <a:off x="5456580" y="4523299"/>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say</a:t>
            </a:r>
          </a:p>
        </p:txBody>
      </p:sp>
      <p:sp>
        <p:nvSpPr>
          <p:cNvPr id="17" name="TextBox 16">
            <a:extLst>
              <a:ext uri="{FF2B5EF4-FFF2-40B4-BE49-F238E27FC236}">
                <a16:creationId xmlns:a16="http://schemas.microsoft.com/office/drawing/2014/main" id="{5F25A70C-501B-8242-B70C-2EC2C8245FD5}"/>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835AF73F-5C2F-0619-A921-30947E3AD747}"/>
              </a:ext>
            </a:extLst>
          </p:cNvPr>
          <p:cNvPicPr>
            <a:picLocks noChangeAspect="1"/>
          </p:cNvPicPr>
          <p:nvPr/>
        </p:nvPicPr>
        <p:blipFill>
          <a:blip r:embed="rId2"/>
          <a:stretch>
            <a:fillRect/>
          </a:stretch>
        </p:blipFill>
        <p:spPr>
          <a:xfrm>
            <a:off x="-88232" y="6293274"/>
            <a:ext cx="12355094" cy="781872"/>
          </a:xfrm>
          <a:prstGeom prst="rect">
            <a:avLst/>
          </a:prstGeom>
        </p:spPr>
      </p:pic>
    </p:spTree>
    <p:extLst>
      <p:ext uri="{BB962C8B-B14F-4D97-AF65-F5344CB8AC3E}">
        <p14:creationId xmlns:p14="http://schemas.microsoft.com/office/powerpoint/2010/main" val="2472511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854518" y="2362324"/>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eu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566472" y="1632082"/>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dw</a:t>
            </a:r>
            <a:r>
              <a:rPr lang="en-GB" sz="4000" b="1" err="1">
                <a:solidFill>
                  <a:schemeClr val="tx1"/>
                </a:solidFill>
                <a:highlight>
                  <a:srgbClr val="FFFF00"/>
                </a:highlight>
                <a:latin typeface="Segoe Print"/>
              </a:rPr>
              <a:t>eu</a:t>
            </a:r>
            <a:r>
              <a:rPr lang="en-GB" sz="4000" b="1" err="1">
                <a:solidFill>
                  <a:schemeClr val="tx1"/>
                </a:solidFill>
                <a:latin typeface="Segoe Print"/>
              </a:rPr>
              <a:t>d</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098309" y="1632082"/>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gwn</a:t>
            </a:r>
            <a:r>
              <a:rPr lang="en-GB" sz="4000" b="1" err="1">
                <a:solidFill>
                  <a:schemeClr val="tx1"/>
                </a:solidFill>
                <a:highlight>
                  <a:srgbClr val="FFFF00"/>
                </a:highlight>
                <a:latin typeface="Segoe Print"/>
              </a:rPr>
              <a:t>eu</a:t>
            </a:r>
            <a:r>
              <a:rPr lang="en-GB" sz="4000" b="1" err="1">
                <a:solidFill>
                  <a:schemeClr val="tx1"/>
                </a:solidFill>
                <a:latin typeface="Segoe Print"/>
              </a:rPr>
              <a:t>d</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566472" y="4023117"/>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gol</a:t>
            </a:r>
            <a:r>
              <a:rPr lang="en-GB" sz="4000" b="1" err="1">
                <a:solidFill>
                  <a:schemeClr val="tx1"/>
                </a:solidFill>
                <a:highlight>
                  <a:srgbClr val="FFFF00"/>
                </a:highlight>
                <a:latin typeface="Segoe Print"/>
              </a:rPr>
              <a:t>eu</a:t>
            </a:r>
            <a:r>
              <a:rPr lang="en-GB" sz="4000" b="1" err="1">
                <a:solidFill>
                  <a:schemeClr val="tx1"/>
                </a:solidFill>
                <a:latin typeface="Segoe Print"/>
              </a:rPr>
              <a:t>dy</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098309" y="4023117"/>
            <a:ext cx="309660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Eu</a:t>
            </a:r>
            <a:r>
              <a:rPr lang="en-GB" sz="4000" b="1" err="1">
                <a:solidFill>
                  <a:schemeClr val="tx1"/>
                </a:solidFill>
                <a:latin typeface="Segoe Print"/>
              </a:rPr>
              <a:t>rwen</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A7D8441E-AD2A-7540-B114-2EAA77F551FE}"/>
              </a:ext>
            </a:extLst>
          </p:cNvPr>
          <p:cNvSpPr txBox="1"/>
          <p:nvPr/>
        </p:nvSpPr>
        <p:spPr>
          <a:xfrm>
            <a:off x="5307661" y="4583140"/>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say</a:t>
            </a:r>
          </a:p>
        </p:txBody>
      </p:sp>
      <p:sp>
        <p:nvSpPr>
          <p:cNvPr id="17" name="TextBox 16">
            <a:extLst>
              <a:ext uri="{FF2B5EF4-FFF2-40B4-BE49-F238E27FC236}">
                <a16:creationId xmlns:a16="http://schemas.microsoft.com/office/drawing/2014/main" id="{CF40641B-2D79-DA43-BD90-B59C786F15B3}"/>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B0F8D427-58CA-946B-BB65-37A3C45EB14A}"/>
              </a:ext>
            </a:extLst>
          </p:cNvPr>
          <p:cNvPicPr>
            <a:picLocks noChangeAspect="1"/>
          </p:cNvPicPr>
          <p:nvPr/>
        </p:nvPicPr>
        <p:blipFill>
          <a:blip r:embed="rId2"/>
          <a:stretch>
            <a:fillRect/>
          </a:stretch>
        </p:blipFill>
        <p:spPr>
          <a:xfrm>
            <a:off x="5347" y="5678327"/>
            <a:ext cx="12248147" cy="768504"/>
          </a:xfrm>
          <a:prstGeom prst="rect">
            <a:avLst/>
          </a:prstGeom>
        </p:spPr>
      </p:pic>
    </p:spTree>
    <p:extLst>
      <p:ext uri="{BB962C8B-B14F-4D97-AF65-F5344CB8AC3E}">
        <p14:creationId xmlns:p14="http://schemas.microsoft.com/office/powerpoint/2010/main" val="1068488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905319" y="2537214"/>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oi</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634483" y="1823905"/>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cl</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365339" y="1823905"/>
            <a:ext cx="225298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rh</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634483" y="432183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tr</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365339" y="4479729"/>
            <a:ext cx="225298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oi</a:t>
            </a:r>
            <a:endParaRPr lang="en-GB" sz="4000" b="1">
              <a:solidFill>
                <a:schemeClr val="tx1"/>
              </a:solidFill>
              <a:highlight>
                <a:srgbClr val="FFFF00"/>
              </a:highlight>
              <a:latin typeface="Segoe Print"/>
            </a:endParaRPr>
          </a:p>
        </p:txBody>
      </p:sp>
      <p:sp>
        <p:nvSpPr>
          <p:cNvPr id="8" name="TextBox 7">
            <a:extLst>
              <a:ext uri="{FF2B5EF4-FFF2-40B4-BE49-F238E27FC236}">
                <a16:creationId xmlns:a16="http://schemas.microsoft.com/office/drawing/2014/main" id="{B3060F95-D472-7649-9ED5-48C911CB62C5}"/>
              </a:ext>
            </a:extLst>
          </p:cNvPr>
          <p:cNvSpPr txBox="1"/>
          <p:nvPr/>
        </p:nvSpPr>
        <p:spPr>
          <a:xfrm>
            <a:off x="5337861" y="4747289"/>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boy</a:t>
            </a:r>
          </a:p>
        </p:txBody>
      </p:sp>
      <p:sp>
        <p:nvSpPr>
          <p:cNvPr id="17" name="TextBox 16">
            <a:extLst>
              <a:ext uri="{FF2B5EF4-FFF2-40B4-BE49-F238E27FC236}">
                <a16:creationId xmlns:a16="http://schemas.microsoft.com/office/drawing/2014/main" id="{361C83E6-305A-1B46-A7AA-403B3E4B6B6D}"/>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A400B9D1-BB24-649E-5B3B-BBC1535772D8}"/>
              </a:ext>
            </a:extLst>
          </p:cNvPr>
          <p:cNvPicPr>
            <a:picLocks noChangeAspect="1"/>
          </p:cNvPicPr>
          <p:nvPr/>
        </p:nvPicPr>
        <p:blipFill>
          <a:blip r:embed="rId2"/>
          <a:stretch>
            <a:fillRect/>
          </a:stretch>
        </p:blipFill>
        <p:spPr>
          <a:xfrm>
            <a:off x="5347" y="5664959"/>
            <a:ext cx="12301621" cy="781872"/>
          </a:xfrm>
          <a:prstGeom prst="rect">
            <a:avLst/>
          </a:prstGeom>
        </p:spPr>
      </p:pic>
    </p:spTree>
    <p:extLst>
      <p:ext uri="{BB962C8B-B14F-4D97-AF65-F5344CB8AC3E}">
        <p14:creationId xmlns:p14="http://schemas.microsoft.com/office/powerpoint/2010/main" val="396668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53179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oe</a:t>
            </a:r>
          </a:p>
        </p:txBody>
      </p:sp>
      <p:sp>
        <p:nvSpPr>
          <p:cNvPr id="13" name="TextBox 12">
            <a:extLst>
              <a:ext uri="{FF2B5EF4-FFF2-40B4-BE49-F238E27FC236}">
                <a16:creationId xmlns:a16="http://schemas.microsoft.com/office/drawing/2014/main" id="{8E7BD583-7EF1-4558-9711-DEE2ADAA7648}"/>
              </a:ext>
            </a:extLst>
          </p:cNvPr>
          <p:cNvSpPr txBox="1"/>
          <p:nvPr/>
        </p:nvSpPr>
        <p:spPr>
          <a:xfrm>
            <a:off x="2133599" y="1779587"/>
            <a:ext cx="2050255"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oe</a:t>
            </a:r>
            <a:r>
              <a:rPr lang="en-GB" sz="4000" b="1" err="1">
                <a:solidFill>
                  <a:schemeClr val="tx1"/>
                </a:solidFill>
                <a:latin typeface="Segoe Print"/>
              </a:rPr>
              <a:t>r</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330349" y="1823905"/>
            <a:ext cx="2032851"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highlight>
                  <a:srgbClr val="FFFF00"/>
                </a:highlight>
                <a:latin typeface="Segoe Print"/>
              </a:rPr>
              <a:t>oe</a:t>
            </a:r>
            <a:r>
              <a:rPr lang="en-GB" sz="4000" b="1" err="1">
                <a:solidFill>
                  <a:schemeClr val="tx1"/>
                </a:solidFill>
                <a:latin typeface="Segoe Print"/>
              </a:rPr>
              <a:t>d</a:t>
            </a:r>
            <a:endParaRPr lang="en-GB" sz="4000" b="1">
              <a:solidFill>
                <a:schemeClr val="tx1"/>
              </a:solidFill>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753998" y="4324488"/>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a:t>
            </a:r>
            <a:r>
              <a:rPr lang="en-GB" sz="4000" b="1" err="1">
                <a:solidFill>
                  <a:schemeClr val="tx1"/>
                </a:solidFill>
                <a:highlight>
                  <a:srgbClr val="FFFF00"/>
                </a:highlight>
                <a:latin typeface="Segoe Print"/>
              </a:rPr>
              <a:t>oe</a:t>
            </a:r>
            <a:r>
              <a:rPr lang="en-GB" sz="4000" b="1" err="1">
                <a:solidFill>
                  <a:schemeClr val="tx1"/>
                </a:solidFill>
                <a:latin typeface="Segoe Print"/>
              </a:rPr>
              <a:t>d</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330349" y="4324488"/>
            <a:ext cx="2574452"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err="1">
                <a:solidFill>
                  <a:schemeClr val="tx1"/>
                </a:solidFill>
                <a:latin typeface="Segoe Print"/>
              </a:rPr>
              <a:t>c</a:t>
            </a:r>
            <a:r>
              <a:rPr lang="en-GB" sz="4000" b="1" dirty="0" err="1">
                <a:solidFill>
                  <a:schemeClr val="tx1"/>
                </a:solidFill>
                <a:highlight>
                  <a:srgbClr val="FFFF00"/>
                </a:highlight>
                <a:latin typeface="Segoe Print"/>
              </a:rPr>
              <a:t>oe</a:t>
            </a:r>
            <a:r>
              <a:rPr lang="en-GB" sz="4000" b="1" dirty="0" err="1">
                <a:solidFill>
                  <a:schemeClr val="tx1"/>
                </a:solidFill>
                <a:latin typeface="Segoe Print"/>
              </a:rPr>
              <a:t>den</a:t>
            </a:r>
            <a:endParaRPr lang="en-GB" sz="4000" b="1" dirty="0">
              <a:solidFill>
                <a:schemeClr val="tx1"/>
              </a:solidFill>
              <a:latin typeface="Segoe Print"/>
            </a:endParaRPr>
          </a:p>
        </p:txBody>
      </p:sp>
      <p:sp>
        <p:nvSpPr>
          <p:cNvPr id="8" name="TextBox 7">
            <a:extLst>
              <a:ext uri="{FF2B5EF4-FFF2-40B4-BE49-F238E27FC236}">
                <a16:creationId xmlns:a16="http://schemas.microsoft.com/office/drawing/2014/main" id="{67FEF349-CFED-B143-8C38-E56CBEB436E0}"/>
              </a:ext>
            </a:extLst>
          </p:cNvPr>
          <p:cNvSpPr txBox="1"/>
          <p:nvPr/>
        </p:nvSpPr>
        <p:spPr>
          <a:xfrm>
            <a:off x="5468762" y="4748615"/>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boy</a:t>
            </a:r>
          </a:p>
        </p:txBody>
      </p:sp>
      <p:sp>
        <p:nvSpPr>
          <p:cNvPr id="16" name="TextBox 15">
            <a:extLst>
              <a:ext uri="{FF2B5EF4-FFF2-40B4-BE49-F238E27FC236}">
                <a16:creationId xmlns:a16="http://schemas.microsoft.com/office/drawing/2014/main" id="{169342C3-7D2D-FC47-AF8B-82FCE76E42C4}"/>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F82A8AF7-2EF7-9A7C-C3F3-3EE66F5E70B0}"/>
              </a:ext>
            </a:extLst>
          </p:cNvPr>
          <p:cNvPicPr>
            <a:picLocks noChangeAspect="1"/>
          </p:cNvPicPr>
          <p:nvPr/>
        </p:nvPicPr>
        <p:blipFill>
          <a:blip r:embed="rId2"/>
          <a:stretch>
            <a:fillRect/>
          </a:stretch>
        </p:blipFill>
        <p:spPr>
          <a:xfrm>
            <a:off x="5347" y="5852117"/>
            <a:ext cx="12167936" cy="781872"/>
          </a:xfrm>
          <a:prstGeom prst="rect">
            <a:avLst/>
          </a:prstGeom>
        </p:spPr>
      </p:pic>
    </p:spTree>
    <p:extLst>
      <p:ext uri="{BB962C8B-B14F-4D97-AF65-F5344CB8AC3E}">
        <p14:creationId xmlns:p14="http://schemas.microsoft.com/office/powerpoint/2010/main" val="113527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157688" y="2531791"/>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ou</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918016" y="1823905"/>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cl</a:t>
            </a:r>
            <a:r>
              <a:rPr lang="en-GB" sz="4000" b="1" err="1">
                <a:solidFill>
                  <a:schemeClr val="tx1"/>
                </a:solidFill>
                <a:highlight>
                  <a:srgbClr val="FFFF00"/>
                </a:highlight>
                <a:latin typeface="Segoe Print"/>
              </a:rPr>
              <a:t>ou</a:t>
            </a:r>
            <a:endParaRPr lang="en-GB" sz="4000" b="1">
              <a:solidFill>
                <a:schemeClr val="tx1"/>
              </a:solidFill>
              <a:highlight>
                <a:srgbClr val="FFFF00"/>
              </a:highlight>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110216" y="1823905"/>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cyffr</a:t>
            </a:r>
            <a:r>
              <a:rPr lang="en-GB" sz="4000" b="1" err="1">
                <a:solidFill>
                  <a:schemeClr val="tx1"/>
                </a:solidFill>
                <a:highlight>
                  <a:srgbClr val="FFFF00"/>
                </a:highlight>
                <a:latin typeface="Segoe Print"/>
              </a:rPr>
              <a:t>ou</a:t>
            </a:r>
            <a:r>
              <a:rPr lang="en-GB" sz="4000" b="1" err="1">
                <a:solidFill>
                  <a:schemeClr val="tx1"/>
                </a:solidFill>
                <a:latin typeface="Segoe Print"/>
              </a:rPr>
              <a:t>s</a:t>
            </a:r>
            <a:endParaRPr lang="en-GB" sz="4000" b="1">
              <a:solidFill>
                <a:schemeClr val="tx1"/>
              </a:solidFill>
              <a:latin typeface="Segoe Print"/>
            </a:endParaRPr>
          </a:p>
        </p:txBody>
      </p:sp>
      <p:sp>
        <p:nvSpPr>
          <p:cNvPr id="6" name="TextBox 5">
            <a:extLst>
              <a:ext uri="{FF2B5EF4-FFF2-40B4-BE49-F238E27FC236}">
                <a16:creationId xmlns:a16="http://schemas.microsoft.com/office/drawing/2014/main" id="{89C5C7B4-EC37-144D-8A9C-7F148F522F6F}"/>
              </a:ext>
            </a:extLst>
          </p:cNvPr>
          <p:cNvSpPr txBox="1"/>
          <p:nvPr/>
        </p:nvSpPr>
        <p:spPr>
          <a:xfrm>
            <a:off x="5590230" y="4636484"/>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boy</a:t>
            </a:r>
          </a:p>
        </p:txBody>
      </p:sp>
      <p:sp>
        <p:nvSpPr>
          <p:cNvPr id="12" name="TextBox 11">
            <a:extLst>
              <a:ext uri="{FF2B5EF4-FFF2-40B4-BE49-F238E27FC236}">
                <a16:creationId xmlns:a16="http://schemas.microsoft.com/office/drawing/2014/main" id="{4E9545D7-0EA1-804A-8367-A9B444D98347}"/>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F7014A48-E8E2-6A9C-5151-1E0927195646}"/>
              </a:ext>
            </a:extLst>
          </p:cNvPr>
          <p:cNvPicPr>
            <a:picLocks noChangeAspect="1"/>
          </p:cNvPicPr>
          <p:nvPr/>
        </p:nvPicPr>
        <p:blipFill>
          <a:blip r:embed="rId2"/>
          <a:stretch>
            <a:fillRect/>
          </a:stretch>
        </p:blipFill>
        <p:spPr>
          <a:xfrm>
            <a:off x="-61495" y="5892222"/>
            <a:ext cx="12234778" cy="768504"/>
          </a:xfrm>
          <a:prstGeom prst="rect">
            <a:avLst/>
          </a:prstGeom>
        </p:spPr>
      </p:pic>
    </p:spTree>
    <p:extLst>
      <p:ext uri="{BB962C8B-B14F-4D97-AF65-F5344CB8AC3E}">
        <p14:creationId xmlns:p14="http://schemas.microsoft.com/office/powerpoint/2010/main" val="371934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5024038" y="2382387"/>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latin typeface="Segoe Print"/>
              </a:rPr>
              <a:t>ow</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797366" y="1686539"/>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cl</a:t>
            </a:r>
            <a:r>
              <a:rPr lang="en-GB" sz="4000" b="1">
                <a:solidFill>
                  <a:schemeClr val="tx1"/>
                </a:solidFill>
                <a:highlight>
                  <a:srgbClr val="FFFF00"/>
                </a:highlight>
                <a:latin typeface="Segoe Print"/>
              </a:rPr>
              <a:t>ow</a:t>
            </a:r>
            <a:r>
              <a:rPr lang="en-GB" sz="4000" b="1">
                <a:solidFill>
                  <a:schemeClr val="tx1"/>
                </a:solidFill>
                <a:latin typeface="Segoe Print"/>
              </a:rPr>
              <a:t>n</a:t>
            </a:r>
          </a:p>
        </p:txBody>
      </p:sp>
      <p:sp>
        <p:nvSpPr>
          <p:cNvPr id="14" name="TextBox 13">
            <a:extLst>
              <a:ext uri="{FF2B5EF4-FFF2-40B4-BE49-F238E27FC236}">
                <a16:creationId xmlns:a16="http://schemas.microsoft.com/office/drawing/2014/main" id="{A3A0EDC0-53E3-4EBC-B8B0-08E3EC6E0EB6}"/>
              </a:ext>
            </a:extLst>
          </p:cNvPr>
          <p:cNvSpPr txBox="1"/>
          <p:nvPr/>
        </p:nvSpPr>
        <p:spPr>
          <a:xfrm>
            <a:off x="8262616" y="1686539"/>
            <a:ext cx="2787043"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chemeClr val="tx1"/>
                </a:solidFill>
                <a:latin typeface="Segoe Print"/>
              </a:rPr>
              <a:t>br</a:t>
            </a:r>
            <a:r>
              <a:rPr lang="en-GB" sz="4000" b="1">
                <a:solidFill>
                  <a:schemeClr val="tx1"/>
                </a:solidFill>
                <a:highlight>
                  <a:srgbClr val="FFFF00"/>
                </a:highlight>
                <a:latin typeface="Segoe Print"/>
              </a:rPr>
              <a:t>ow</a:t>
            </a:r>
            <a:r>
              <a:rPr lang="en-GB" sz="4000" b="1">
                <a:solidFill>
                  <a:schemeClr val="tx1"/>
                </a:solidFill>
                <a:latin typeface="Segoe Print"/>
              </a:rPr>
              <a:t>n</a:t>
            </a:r>
          </a:p>
        </p:txBody>
      </p:sp>
      <p:sp>
        <p:nvSpPr>
          <p:cNvPr id="15" name="TextBox 14">
            <a:extLst>
              <a:ext uri="{FF2B5EF4-FFF2-40B4-BE49-F238E27FC236}">
                <a16:creationId xmlns:a16="http://schemas.microsoft.com/office/drawing/2014/main" id="{0EB6657A-26C8-4947-BEE9-A213B7D9895D}"/>
              </a:ext>
            </a:extLst>
          </p:cNvPr>
          <p:cNvSpPr txBox="1"/>
          <p:nvPr/>
        </p:nvSpPr>
        <p:spPr>
          <a:xfrm>
            <a:off x="1880193" y="4029576"/>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rh</a:t>
            </a:r>
            <a:r>
              <a:rPr lang="en-GB" sz="4000" b="1" err="1">
                <a:solidFill>
                  <a:schemeClr val="tx1"/>
                </a:solidFill>
                <a:highlight>
                  <a:srgbClr val="FFFF00"/>
                </a:highlight>
                <a:latin typeface="Segoe Print"/>
              </a:rPr>
              <a:t>ow</a:t>
            </a:r>
            <a:r>
              <a:rPr lang="en-GB" sz="4000" b="1" err="1">
                <a:solidFill>
                  <a:schemeClr val="tx1"/>
                </a:solidFill>
                <a:latin typeface="Segoe Print"/>
              </a:rPr>
              <a:t>ch</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262616" y="4029576"/>
            <a:ext cx="309660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tr</a:t>
            </a:r>
            <a:r>
              <a:rPr lang="en-GB" sz="4000" b="1" err="1">
                <a:solidFill>
                  <a:schemeClr val="tx1"/>
                </a:solidFill>
                <a:highlight>
                  <a:srgbClr val="FFFF00"/>
                </a:highlight>
                <a:latin typeface="Segoe Print"/>
              </a:rPr>
              <a:t>ow</a:t>
            </a:r>
            <a:r>
              <a:rPr lang="en-GB" sz="4000" b="1" err="1">
                <a:solidFill>
                  <a:schemeClr val="tx1"/>
                </a:solidFill>
                <a:latin typeface="Segoe Print"/>
              </a:rPr>
              <a:t>ch</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7D42B500-CD30-2A45-B2D0-D92DA86F3238}"/>
              </a:ext>
            </a:extLst>
          </p:cNvPr>
          <p:cNvSpPr txBox="1"/>
          <p:nvPr/>
        </p:nvSpPr>
        <p:spPr>
          <a:xfrm>
            <a:off x="5456580" y="4902041"/>
            <a:ext cx="1576678" cy="769441"/>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4400" b="1" i="1" dirty="0">
                <a:solidFill>
                  <a:schemeClr val="accent6"/>
                </a:solidFill>
              </a:rPr>
              <a:t>own</a:t>
            </a:r>
          </a:p>
        </p:txBody>
      </p:sp>
      <p:sp>
        <p:nvSpPr>
          <p:cNvPr id="16" name="TextBox 15">
            <a:extLst>
              <a:ext uri="{FF2B5EF4-FFF2-40B4-BE49-F238E27FC236}">
                <a16:creationId xmlns:a16="http://schemas.microsoft.com/office/drawing/2014/main" id="{7D268388-AAAF-C542-800C-7F075DC90715}"/>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732D93B0-6BDD-4B0B-6C77-01BBC39A218B}"/>
              </a:ext>
            </a:extLst>
          </p:cNvPr>
          <p:cNvPicPr>
            <a:picLocks noChangeAspect="1"/>
          </p:cNvPicPr>
          <p:nvPr/>
        </p:nvPicPr>
        <p:blipFill>
          <a:blip r:embed="rId2"/>
          <a:stretch>
            <a:fillRect/>
          </a:stretch>
        </p:blipFill>
        <p:spPr>
          <a:xfrm>
            <a:off x="5347" y="5771906"/>
            <a:ext cx="12167936" cy="768504"/>
          </a:xfrm>
          <a:prstGeom prst="rect">
            <a:avLst/>
          </a:prstGeom>
        </p:spPr>
      </p:pic>
    </p:spTree>
    <p:extLst>
      <p:ext uri="{BB962C8B-B14F-4D97-AF65-F5344CB8AC3E}">
        <p14:creationId xmlns:p14="http://schemas.microsoft.com/office/powerpoint/2010/main" val="337713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0A6EE60-0025-4829-8D3F-F2AF60CCE92F}"/>
              </a:ext>
            </a:extLst>
          </p:cNvPr>
          <p:cNvSpPr txBox="1"/>
          <p:nvPr/>
        </p:nvSpPr>
        <p:spPr>
          <a:xfrm>
            <a:off x="4905318" y="2537214"/>
            <a:ext cx="2441762" cy="15696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err="1">
                <a:latin typeface="Segoe Print"/>
              </a:rPr>
              <a:t>wy</a:t>
            </a:r>
          </a:p>
        </p:txBody>
      </p:sp>
      <p:sp>
        <p:nvSpPr>
          <p:cNvPr id="13" name="TextBox 12">
            <a:extLst>
              <a:ext uri="{FF2B5EF4-FFF2-40B4-BE49-F238E27FC236}">
                <a16:creationId xmlns:a16="http://schemas.microsoft.com/office/drawing/2014/main" id="{8E7BD583-7EF1-4558-9711-DEE2ADAA7648}"/>
              </a:ext>
            </a:extLst>
          </p:cNvPr>
          <p:cNvSpPr txBox="1"/>
          <p:nvPr/>
        </p:nvSpPr>
        <p:spPr>
          <a:xfrm>
            <a:off x="1753999" y="1813454"/>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h</a:t>
            </a:r>
            <a:r>
              <a:rPr lang="en-GB" sz="4000" b="1" err="1">
                <a:solidFill>
                  <a:schemeClr val="tx1"/>
                </a:solidFill>
                <a:highlight>
                  <a:srgbClr val="FFFF00"/>
                </a:highlight>
                <a:latin typeface="Segoe Print"/>
              </a:rPr>
              <a:t>wy</a:t>
            </a:r>
            <a:r>
              <a:rPr lang="en-GB" sz="4000" b="1" err="1">
                <a:solidFill>
                  <a:schemeClr val="tx1"/>
                </a:solidFill>
                <a:latin typeface="Segoe Print"/>
              </a:rPr>
              <a:t>l</a:t>
            </a:r>
            <a:endParaRPr lang="en-GB" sz="4000" b="1">
              <a:solidFill>
                <a:schemeClr val="tx1"/>
              </a:solidFill>
              <a:latin typeface="Segoe Print"/>
            </a:endParaRPr>
          </a:p>
        </p:txBody>
      </p:sp>
      <p:sp>
        <p:nvSpPr>
          <p:cNvPr id="14" name="TextBox 13">
            <a:extLst>
              <a:ext uri="{FF2B5EF4-FFF2-40B4-BE49-F238E27FC236}">
                <a16:creationId xmlns:a16="http://schemas.microsoft.com/office/drawing/2014/main" id="{A3A0EDC0-53E3-4EBC-B8B0-08E3EC6E0EB6}"/>
              </a:ext>
            </a:extLst>
          </p:cNvPr>
          <p:cNvSpPr txBox="1"/>
          <p:nvPr/>
        </p:nvSpPr>
        <p:spPr>
          <a:xfrm>
            <a:off x="8339939" y="1813454"/>
            <a:ext cx="230378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wy</a:t>
            </a:r>
            <a:endParaRPr lang="en-GB" sz="4000" b="1">
              <a:solidFill>
                <a:schemeClr val="tx1"/>
              </a:solidFill>
              <a:highlight>
                <a:srgbClr val="FFFF00"/>
              </a:highlight>
              <a:latin typeface="Segoe Print"/>
            </a:endParaRPr>
          </a:p>
        </p:txBody>
      </p:sp>
      <p:sp>
        <p:nvSpPr>
          <p:cNvPr id="15" name="TextBox 14">
            <a:extLst>
              <a:ext uri="{FF2B5EF4-FFF2-40B4-BE49-F238E27FC236}">
                <a16:creationId xmlns:a16="http://schemas.microsoft.com/office/drawing/2014/main" id="{0EB6657A-26C8-4947-BEE9-A213B7D9895D}"/>
              </a:ext>
            </a:extLst>
          </p:cNvPr>
          <p:cNvSpPr txBox="1"/>
          <p:nvPr/>
        </p:nvSpPr>
        <p:spPr>
          <a:xfrm>
            <a:off x="1776526" y="4231271"/>
            <a:ext cx="2429856"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ll</a:t>
            </a:r>
            <a:r>
              <a:rPr lang="en-GB" sz="4000" b="1" err="1">
                <a:solidFill>
                  <a:schemeClr val="tx1"/>
                </a:solidFill>
                <a:highlight>
                  <a:srgbClr val="FFFF00"/>
                </a:highlight>
                <a:latin typeface="Segoe Print"/>
              </a:rPr>
              <a:t>wy</a:t>
            </a:r>
            <a:r>
              <a:rPr lang="en-GB" sz="4000" b="1" err="1">
                <a:solidFill>
                  <a:schemeClr val="tx1"/>
                </a:solidFill>
                <a:latin typeface="Segoe Print"/>
              </a:rPr>
              <a:t>nog</a:t>
            </a:r>
            <a:endParaRPr lang="en-GB" sz="4000" b="1">
              <a:solidFill>
                <a:schemeClr val="tx1"/>
              </a:solidFill>
              <a:latin typeface="Segoe Print"/>
            </a:endParaRPr>
          </a:p>
        </p:txBody>
      </p:sp>
      <p:sp>
        <p:nvSpPr>
          <p:cNvPr id="18" name="TextBox 17">
            <a:extLst>
              <a:ext uri="{FF2B5EF4-FFF2-40B4-BE49-F238E27FC236}">
                <a16:creationId xmlns:a16="http://schemas.microsoft.com/office/drawing/2014/main" id="{86901BC0-977F-4134-8900-FCE4DB0339E1}"/>
              </a:ext>
            </a:extLst>
          </p:cNvPr>
          <p:cNvSpPr txBox="1"/>
          <p:nvPr/>
        </p:nvSpPr>
        <p:spPr>
          <a:xfrm>
            <a:off x="8339939" y="4231271"/>
            <a:ext cx="2446594" cy="7078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chemeClr val="tx1"/>
                </a:solidFill>
                <a:latin typeface="Segoe Print"/>
              </a:rPr>
              <a:t>b</a:t>
            </a:r>
            <a:r>
              <a:rPr lang="en-GB" sz="4000" b="1" err="1">
                <a:solidFill>
                  <a:schemeClr val="tx1"/>
                </a:solidFill>
                <a:highlight>
                  <a:srgbClr val="FFFF00"/>
                </a:highlight>
                <a:latin typeface="Segoe Print"/>
              </a:rPr>
              <a:t>wy</a:t>
            </a:r>
            <a:r>
              <a:rPr lang="en-GB" sz="4000" b="1" err="1">
                <a:solidFill>
                  <a:schemeClr val="tx1"/>
                </a:solidFill>
                <a:latin typeface="Segoe Print"/>
              </a:rPr>
              <a:t>ta</a:t>
            </a:r>
            <a:endParaRPr lang="en-GB" sz="4000" b="1">
              <a:solidFill>
                <a:schemeClr val="tx1"/>
              </a:solidFill>
              <a:latin typeface="Segoe Print"/>
            </a:endParaRPr>
          </a:p>
        </p:txBody>
      </p:sp>
      <p:sp>
        <p:nvSpPr>
          <p:cNvPr id="8" name="TextBox 7">
            <a:extLst>
              <a:ext uri="{FF2B5EF4-FFF2-40B4-BE49-F238E27FC236}">
                <a16:creationId xmlns:a16="http://schemas.microsoft.com/office/drawing/2014/main" id="{D1463D1D-EAF3-274E-A051-A66324D9E533}"/>
              </a:ext>
            </a:extLst>
          </p:cNvPr>
          <p:cNvSpPr txBox="1"/>
          <p:nvPr/>
        </p:nvSpPr>
        <p:spPr>
          <a:xfrm>
            <a:off x="4369126" y="5267980"/>
            <a:ext cx="3751586" cy="584775"/>
          </a:xfrm>
          <a:prstGeom prst="rect">
            <a:avLst/>
          </a:prstGeom>
          <a:solidFill>
            <a:schemeClr val="accent6">
              <a:lumMod val="20000"/>
              <a:lumOff val="80000"/>
            </a:schemeClr>
          </a:solidFill>
          <a:ln>
            <a:solidFill>
              <a:schemeClr val="accent3"/>
            </a:solidFill>
          </a:ln>
        </p:spPr>
        <p:txBody>
          <a:bodyPr wrap="square" rtlCol="0">
            <a:spAutoFit/>
          </a:bodyPr>
          <a:lstStyle/>
          <a:p>
            <a:pPr algn="ctr"/>
            <a:r>
              <a:rPr lang="en-US" sz="3200" b="1" i="1" dirty="0">
                <a:solidFill>
                  <a:schemeClr val="accent6"/>
                </a:solidFill>
              </a:rPr>
              <a:t>no English sound</a:t>
            </a:r>
          </a:p>
        </p:txBody>
      </p:sp>
      <p:sp>
        <p:nvSpPr>
          <p:cNvPr id="16" name="TextBox 15">
            <a:extLst>
              <a:ext uri="{FF2B5EF4-FFF2-40B4-BE49-F238E27FC236}">
                <a16:creationId xmlns:a16="http://schemas.microsoft.com/office/drawing/2014/main" id="{B0C9E13E-D86C-894B-9F33-EA95B499C268}"/>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Sut</a:t>
            </a:r>
            <a:r>
              <a:rPr lang="en-US" sz="3200" b="1" dirty="0">
                <a:solidFill>
                  <a:schemeClr val="bg1"/>
                </a:solidFill>
              </a:rPr>
              <a:t> </a:t>
            </a:r>
            <a:r>
              <a:rPr lang="en-US" sz="3200" b="1" dirty="0" err="1">
                <a:solidFill>
                  <a:schemeClr val="bg1"/>
                </a:solidFill>
              </a:rPr>
              <a:t>mae</a:t>
            </a:r>
            <a:r>
              <a:rPr lang="en-US" sz="3200" b="1" dirty="0">
                <a:solidFill>
                  <a:schemeClr val="bg1"/>
                </a:solidFill>
              </a:rPr>
              <a:t> </a:t>
            </a:r>
            <a:r>
              <a:rPr lang="en-US" sz="3200" b="1" dirty="0" err="1">
                <a:solidFill>
                  <a:schemeClr val="bg1"/>
                </a:solidFill>
              </a:rPr>
              <a:t>dweud</a:t>
            </a:r>
            <a:r>
              <a:rPr lang="en-US" sz="3200" b="1" dirty="0">
                <a:solidFill>
                  <a:schemeClr val="bg1"/>
                </a:solidFill>
              </a:rPr>
              <a:t> …?</a:t>
            </a:r>
          </a:p>
          <a:p>
            <a:pPr algn="ctr"/>
            <a:r>
              <a:rPr lang="en-US" sz="3200" b="1" i="1" dirty="0">
                <a:solidFill>
                  <a:schemeClr val="bg1"/>
                </a:solidFill>
              </a:rPr>
              <a:t>How do we say …?</a:t>
            </a:r>
          </a:p>
        </p:txBody>
      </p:sp>
      <p:pic>
        <p:nvPicPr>
          <p:cNvPr id="2" name="Picture 2" descr="Icon&#10;&#10;Description automatically generated">
            <a:extLst>
              <a:ext uri="{FF2B5EF4-FFF2-40B4-BE49-F238E27FC236}">
                <a16:creationId xmlns:a16="http://schemas.microsoft.com/office/drawing/2014/main" id="{6D98A383-D43E-0CDE-98DD-FC14CB656796}"/>
              </a:ext>
            </a:extLst>
          </p:cNvPr>
          <p:cNvPicPr>
            <a:picLocks noChangeAspect="1"/>
          </p:cNvPicPr>
          <p:nvPr/>
        </p:nvPicPr>
        <p:blipFill>
          <a:blip r:embed="rId2"/>
          <a:stretch>
            <a:fillRect/>
          </a:stretch>
        </p:blipFill>
        <p:spPr>
          <a:xfrm>
            <a:off x="5347" y="5785275"/>
            <a:ext cx="12181305" cy="781872"/>
          </a:xfrm>
          <a:prstGeom prst="rect">
            <a:avLst/>
          </a:prstGeom>
        </p:spPr>
      </p:pic>
    </p:spTree>
    <p:extLst>
      <p:ext uri="{BB962C8B-B14F-4D97-AF65-F5344CB8AC3E}">
        <p14:creationId xmlns:p14="http://schemas.microsoft.com/office/powerpoint/2010/main" val="1410552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82C58F-D244-014D-B735-C617AFD535E9}"/>
              </a:ext>
            </a:extLst>
          </p:cNvPr>
          <p:cNvSpPr txBox="1"/>
          <p:nvPr/>
        </p:nvSpPr>
        <p:spPr>
          <a:xfrm>
            <a:off x="479684" y="1502557"/>
            <a:ext cx="4856814" cy="1384995"/>
          </a:xfrm>
          <a:prstGeom prst="rect">
            <a:avLst/>
          </a:prstGeom>
          <a:solidFill>
            <a:schemeClr val="bg1"/>
          </a:solidFill>
          <a:ln w="76200">
            <a:solidFill>
              <a:schemeClr val="tx2"/>
            </a:solidFill>
          </a:ln>
        </p:spPr>
        <p:txBody>
          <a:bodyPr wrap="square" rtlCol="0">
            <a:spAutoFit/>
          </a:bodyPr>
          <a:lstStyle/>
          <a:p>
            <a:r>
              <a:rPr lang="en-US" sz="2800" b="1" dirty="0" err="1"/>
              <a:t>Yn</a:t>
            </a:r>
            <a:r>
              <a:rPr lang="en-US" sz="2800" b="1" dirty="0"/>
              <a:t> y </a:t>
            </a:r>
            <a:r>
              <a:rPr lang="en-US" sz="2800" b="1" dirty="0" err="1"/>
              <a:t>Gymraeg</a:t>
            </a:r>
            <a:r>
              <a:rPr lang="en-US" sz="2800" b="1" dirty="0"/>
              <a:t> </a:t>
            </a:r>
            <a:r>
              <a:rPr lang="en-US" sz="2800" b="1" dirty="0" err="1"/>
              <a:t>mae’r</a:t>
            </a:r>
            <a:r>
              <a:rPr lang="en-US" sz="2800" b="1" dirty="0"/>
              <a:t> </a:t>
            </a:r>
            <a:r>
              <a:rPr lang="en-US" sz="2800" b="1" dirty="0" err="1"/>
              <a:t>pwyslais</a:t>
            </a:r>
            <a:r>
              <a:rPr lang="en-US" sz="2800" b="1" dirty="0"/>
              <a:t>, </a:t>
            </a:r>
            <a:r>
              <a:rPr lang="en-US" sz="2800" b="1" dirty="0" err="1"/>
              <a:t>fel</a:t>
            </a:r>
            <a:r>
              <a:rPr lang="en-US" sz="2800" b="1" dirty="0"/>
              <a:t> </a:t>
            </a:r>
            <a:r>
              <a:rPr lang="en-US" sz="2800" b="1" dirty="0" err="1"/>
              <a:t>arfer</a:t>
            </a:r>
            <a:r>
              <a:rPr lang="en-US" sz="2800" b="1" dirty="0"/>
              <a:t>, </a:t>
            </a:r>
            <a:r>
              <a:rPr lang="en-US" sz="2800" b="1" dirty="0" err="1"/>
              <a:t>ar</a:t>
            </a:r>
            <a:r>
              <a:rPr lang="en-US" sz="2800" b="1" dirty="0"/>
              <a:t> y </a:t>
            </a:r>
            <a:r>
              <a:rPr lang="en-US" sz="2800" b="1" dirty="0" err="1"/>
              <a:t>sillaf</a:t>
            </a:r>
            <a:r>
              <a:rPr lang="en-US" sz="2800" b="1" dirty="0"/>
              <a:t> </a:t>
            </a:r>
            <a:r>
              <a:rPr lang="en-US" sz="2800" b="1" dirty="0" err="1"/>
              <a:t>olaf</a:t>
            </a:r>
            <a:r>
              <a:rPr lang="en-US" sz="2800" b="1" dirty="0"/>
              <a:t> </a:t>
            </a:r>
            <a:r>
              <a:rPr lang="en-US" sz="2800" b="1" dirty="0" err="1"/>
              <a:t>ond</a:t>
            </a:r>
            <a:r>
              <a:rPr lang="en-US" sz="2800" b="1" dirty="0"/>
              <a:t> un.</a:t>
            </a:r>
          </a:p>
        </p:txBody>
      </p:sp>
      <p:sp>
        <p:nvSpPr>
          <p:cNvPr id="5" name="TextBox 4">
            <a:extLst>
              <a:ext uri="{FF2B5EF4-FFF2-40B4-BE49-F238E27FC236}">
                <a16:creationId xmlns:a16="http://schemas.microsoft.com/office/drawing/2014/main" id="{BDA74214-5F20-BD4C-BD9A-2BD04913FA8E}"/>
              </a:ext>
            </a:extLst>
          </p:cNvPr>
          <p:cNvSpPr txBox="1"/>
          <p:nvPr/>
        </p:nvSpPr>
        <p:spPr>
          <a:xfrm>
            <a:off x="6662787" y="1536078"/>
            <a:ext cx="5029539" cy="1384995"/>
          </a:xfrm>
          <a:prstGeom prst="rect">
            <a:avLst/>
          </a:prstGeom>
          <a:solidFill>
            <a:schemeClr val="bg1"/>
          </a:solidFill>
          <a:ln w="76200">
            <a:solidFill>
              <a:schemeClr val="tx2"/>
            </a:solidFill>
          </a:ln>
        </p:spPr>
        <p:txBody>
          <a:bodyPr wrap="square" rtlCol="0">
            <a:spAutoFit/>
          </a:bodyPr>
          <a:lstStyle/>
          <a:p>
            <a:r>
              <a:rPr lang="en-US" sz="2800" b="1" dirty="0"/>
              <a:t>In Welsh, the emphasis is almost always on the last but one syllable.</a:t>
            </a:r>
          </a:p>
        </p:txBody>
      </p:sp>
      <p:sp>
        <p:nvSpPr>
          <p:cNvPr id="6" name="TextBox 5">
            <a:extLst>
              <a:ext uri="{FF2B5EF4-FFF2-40B4-BE49-F238E27FC236}">
                <a16:creationId xmlns:a16="http://schemas.microsoft.com/office/drawing/2014/main" id="{865DF44F-FEA2-544C-B0AC-A9419341FAC9}"/>
              </a:ext>
            </a:extLst>
          </p:cNvPr>
          <p:cNvSpPr txBox="1"/>
          <p:nvPr/>
        </p:nvSpPr>
        <p:spPr>
          <a:xfrm>
            <a:off x="5336498" y="3169182"/>
            <a:ext cx="1576678" cy="769441"/>
          </a:xfrm>
          <a:prstGeom prst="rect">
            <a:avLst/>
          </a:prstGeom>
          <a:solidFill>
            <a:schemeClr val="tx2"/>
          </a:solidFill>
          <a:ln>
            <a:solidFill>
              <a:schemeClr val="accent3"/>
            </a:solidFill>
          </a:ln>
        </p:spPr>
        <p:txBody>
          <a:bodyPr wrap="square" rtlCol="0">
            <a:spAutoFit/>
          </a:bodyPr>
          <a:lstStyle/>
          <a:p>
            <a:pPr algn="ctr"/>
            <a:r>
              <a:rPr lang="en-US" sz="4400" b="1" dirty="0">
                <a:solidFill>
                  <a:schemeClr val="bg1"/>
                </a:solidFill>
              </a:rPr>
              <a:t>fi</a:t>
            </a:r>
          </a:p>
        </p:txBody>
      </p:sp>
      <p:sp>
        <p:nvSpPr>
          <p:cNvPr id="7" name="TextBox 6">
            <a:extLst>
              <a:ext uri="{FF2B5EF4-FFF2-40B4-BE49-F238E27FC236}">
                <a16:creationId xmlns:a16="http://schemas.microsoft.com/office/drawing/2014/main" id="{F16AFED0-A107-1643-8F1F-DAB3877B8D79}"/>
              </a:ext>
            </a:extLst>
          </p:cNvPr>
          <p:cNvSpPr txBox="1"/>
          <p:nvPr/>
        </p:nvSpPr>
        <p:spPr>
          <a:xfrm>
            <a:off x="1763458" y="3195962"/>
            <a:ext cx="1576678"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NIa</a:t>
            </a:r>
            <a:endParaRPr lang="en-US" sz="4400" b="1" dirty="0">
              <a:solidFill>
                <a:schemeClr val="bg1"/>
              </a:solidFill>
            </a:endParaRPr>
          </a:p>
        </p:txBody>
      </p:sp>
      <p:sp>
        <p:nvSpPr>
          <p:cNvPr id="8" name="TextBox 7">
            <a:extLst>
              <a:ext uri="{FF2B5EF4-FFF2-40B4-BE49-F238E27FC236}">
                <a16:creationId xmlns:a16="http://schemas.microsoft.com/office/drawing/2014/main" id="{A67C49CD-2207-2843-A66F-5FA425A12DE0}"/>
              </a:ext>
            </a:extLst>
          </p:cNvPr>
          <p:cNvSpPr txBox="1"/>
          <p:nvPr/>
        </p:nvSpPr>
        <p:spPr>
          <a:xfrm>
            <a:off x="8405912" y="4182147"/>
            <a:ext cx="2662111"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PAPur</a:t>
            </a:r>
            <a:endParaRPr lang="en-US" sz="4400" b="1" dirty="0">
              <a:solidFill>
                <a:schemeClr val="bg1"/>
              </a:solidFill>
            </a:endParaRPr>
          </a:p>
        </p:txBody>
      </p:sp>
      <p:sp>
        <p:nvSpPr>
          <p:cNvPr id="9" name="TextBox 8">
            <a:extLst>
              <a:ext uri="{FF2B5EF4-FFF2-40B4-BE49-F238E27FC236}">
                <a16:creationId xmlns:a16="http://schemas.microsoft.com/office/drawing/2014/main" id="{C91F352E-5B26-FE43-BDE7-D3680EE1D408}"/>
              </a:ext>
            </a:extLst>
          </p:cNvPr>
          <p:cNvSpPr txBox="1"/>
          <p:nvPr/>
        </p:nvSpPr>
        <p:spPr>
          <a:xfrm>
            <a:off x="4876148" y="4182147"/>
            <a:ext cx="2737542"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BETHan</a:t>
            </a:r>
            <a:endParaRPr lang="en-US" sz="4400" b="1" dirty="0">
              <a:solidFill>
                <a:schemeClr val="bg1"/>
              </a:solidFill>
            </a:endParaRPr>
          </a:p>
        </p:txBody>
      </p:sp>
      <p:sp>
        <p:nvSpPr>
          <p:cNvPr id="10" name="TextBox 9">
            <a:extLst>
              <a:ext uri="{FF2B5EF4-FFF2-40B4-BE49-F238E27FC236}">
                <a16:creationId xmlns:a16="http://schemas.microsoft.com/office/drawing/2014/main" id="{ED83AEEF-64D3-C84C-9154-BAB9992A7418}"/>
              </a:ext>
            </a:extLst>
          </p:cNvPr>
          <p:cNvSpPr txBox="1"/>
          <p:nvPr/>
        </p:nvSpPr>
        <p:spPr>
          <a:xfrm>
            <a:off x="4389894" y="5107666"/>
            <a:ext cx="3856570"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ysgrifENNu</a:t>
            </a:r>
            <a:endParaRPr lang="en-US" sz="4400" b="1" dirty="0">
              <a:solidFill>
                <a:schemeClr val="bg1"/>
              </a:solidFill>
            </a:endParaRPr>
          </a:p>
        </p:txBody>
      </p:sp>
      <p:sp>
        <p:nvSpPr>
          <p:cNvPr id="11" name="TextBox 10">
            <a:extLst>
              <a:ext uri="{FF2B5EF4-FFF2-40B4-BE49-F238E27FC236}">
                <a16:creationId xmlns:a16="http://schemas.microsoft.com/office/drawing/2014/main" id="{08BC31BF-0D8C-3F4E-8419-2F5CFE7A74D4}"/>
              </a:ext>
            </a:extLst>
          </p:cNvPr>
          <p:cNvSpPr txBox="1"/>
          <p:nvPr/>
        </p:nvSpPr>
        <p:spPr>
          <a:xfrm>
            <a:off x="8639957" y="3166889"/>
            <a:ext cx="2194023"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YSgol</a:t>
            </a:r>
            <a:endParaRPr lang="en-US" sz="4400" b="1" dirty="0">
              <a:solidFill>
                <a:schemeClr val="bg1"/>
              </a:solidFill>
            </a:endParaRPr>
          </a:p>
        </p:txBody>
      </p:sp>
      <p:sp>
        <p:nvSpPr>
          <p:cNvPr id="12" name="TextBox 11">
            <a:extLst>
              <a:ext uri="{FF2B5EF4-FFF2-40B4-BE49-F238E27FC236}">
                <a16:creationId xmlns:a16="http://schemas.microsoft.com/office/drawing/2014/main" id="{2926DCF9-2E4E-D84E-A08B-4551F692AD75}"/>
              </a:ext>
            </a:extLst>
          </p:cNvPr>
          <p:cNvSpPr txBox="1"/>
          <p:nvPr/>
        </p:nvSpPr>
        <p:spPr>
          <a:xfrm>
            <a:off x="921061" y="4182147"/>
            <a:ext cx="3261472" cy="769441"/>
          </a:xfrm>
          <a:prstGeom prst="rect">
            <a:avLst/>
          </a:prstGeom>
          <a:solidFill>
            <a:schemeClr val="tx2"/>
          </a:solidFill>
          <a:ln>
            <a:solidFill>
              <a:schemeClr val="accent3"/>
            </a:solidFill>
          </a:ln>
        </p:spPr>
        <p:txBody>
          <a:bodyPr wrap="square" rtlCol="0">
            <a:spAutoFit/>
          </a:bodyPr>
          <a:lstStyle/>
          <a:p>
            <a:pPr algn="ctr"/>
            <a:r>
              <a:rPr lang="en-US" sz="4400" b="1" dirty="0" err="1">
                <a:solidFill>
                  <a:schemeClr val="bg1"/>
                </a:solidFill>
              </a:rPr>
              <a:t>DOSbarth</a:t>
            </a:r>
            <a:endParaRPr lang="en-US" sz="4400" b="1" dirty="0">
              <a:solidFill>
                <a:schemeClr val="bg1"/>
              </a:solidFill>
            </a:endParaRPr>
          </a:p>
        </p:txBody>
      </p:sp>
      <p:sp>
        <p:nvSpPr>
          <p:cNvPr id="15" name="TextBox 14">
            <a:extLst>
              <a:ext uri="{FF2B5EF4-FFF2-40B4-BE49-F238E27FC236}">
                <a16:creationId xmlns:a16="http://schemas.microsoft.com/office/drawing/2014/main" id="{5C966BBB-B522-7B4E-8C1B-D7F8F60EAC17}"/>
              </a:ext>
            </a:extLst>
          </p:cNvPr>
          <p:cNvSpPr txBox="1"/>
          <p:nvPr/>
        </p:nvSpPr>
        <p:spPr>
          <a:xfrm>
            <a:off x="3435343" y="150099"/>
            <a:ext cx="5619152" cy="1077218"/>
          </a:xfrm>
          <a:prstGeom prst="rect">
            <a:avLst/>
          </a:prstGeom>
          <a:solidFill>
            <a:schemeClr val="tx2"/>
          </a:solidFill>
          <a:ln w="57150">
            <a:solidFill>
              <a:schemeClr val="accent1"/>
            </a:solidFill>
          </a:ln>
        </p:spPr>
        <p:txBody>
          <a:bodyPr wrap="square" rtlCol="0" anchor="t">
            <a:spAutoFit/>
          </a:bodyPr>
          <a:lstStyle/>
          <a:p>
            <a:pPr algn="ctr"/>
            <a:r>
              <a:rPr lang="en-US" sz="3200" b="1" dirty="0" err="1">
                <a:solidFill>
                  <a:schemeClr val="bg1"/>
                </a:solidFill>
              </a:rPr>
              <a:t>Pwyslais</a:t>
            </a:r>
            <a:r>
              <a:rPr lang="en-US" sz="3200" b="1" dirty="0">
                <a:solidFill>
                  <a:schemeClr val="bg1"/>
                </a:solidFill>
              </a:rPr>
              <a:t> …</a:t>
            </a:r>
          </a:p>
          <a:p>
            <a:pPr algn="ctr"/>
            <a:r>
              <a:rPr lang="en-US" sz="3200" b="1" i="1" dirty="0">
                <a:solidFill>
                  <a:schemeClr val="bg1"/>
                </a:solidFill>
              </a:rPr>
              <a:t>Emphasis …</a:t>
            </a:r>
          </a:p>
        </p:txBody>
      </p:sp>
      <p:pic>
        <p:nvPicPr>
          <p:cNvPr id="2" name="Picture 2" descr="Icon&#10;&#10;Description automatically generated">
            <a:extLst>
              <a:ext uri="{FF2B5EF4-FFF2-40B4-BE49-F238E27FC236}">
                <a16:creationId xmlns:a16="http://schemas.microsoft.com/office/drawing/2014/main" id="{574997BA-909F-A135-A4E7-8924A2C6AD33}"/>
              </a:ext>
            </a:extLst>
          </p:cNvPr>
          <p:cNvPicPr>
            <a:picLocks noChangeAspect="1"/>
          </p:cNvPicPr>
          <p:nvPr/>
        </p:nvPicPr>
        <p:blipFill>
          <a:blip r:embed="rId2"/>
          <a:stretch>
            <a:fillRect/>
          </a:stretch>
        </p:blipFill>
        <p:spPr>
          <a:xfrm>
            <a:off x="-61495" y="5945696"/>
            <a:ext cx="12248147" cy="768504"/>
          </a:xfrm>
          <a:prstGeom prst="rect">
            <a:avLst/>
          </a:prstGeom>
        </p:spPr>
      </p:pic>
    </p:spTree>
    <p:extLst>
      <p:ext uri="{BB962C8B-B14F-4D97-AF65-F5344CB8AC3E}">
        <p14:creationId xmlns:p14="http://schemas.microsoft.com/office/powerpoint/2010/main" val="20836920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D36591-C8B8-2744-87DA-FF5083A3F8DA}"/>
              </a:ext>
            </a:extLst>
          </p:cNvPr>
          <p:cNvPicPr>
            <a:picLocks noChangeAspect="1"/>
          </p:cNvPicPr>
          <p:nvPr/>
        </p:nvPicPr>
        <p:blipFill>
          <a:blip r:embed="rId2"/>
          <a:stretch>
            <a:fillRect/>
          </a:stretch>
        </p:blipFill>
        <p:spPr>
          <a:xfrm>
            <a:off x="1371600" y="1524002"/>
            <a:ext cx="2898242" cy="2898242"/>
          </a:xfrm>
          <a:prstGeom prst="rect">
            <a:avLst/>
          </a:prstGeom>
        </p:spPr>
      </p:pic>
      <p:sp>
        <p:nvSpPr>
          <p:cNvPr id="5" name="TextBox 4">
            <a:extLst>
              <a:ext uri="{FF2B5EF4-FFF2-40B4-BE49-F238E27FC236}">
                <a16:creationId xmlns:a16="http://schemas.microsoft.com/office/drawing/2014/main" id="{3835CFA0-9C85-FC49-8F5B-C36B20DF61B0}"/>
              </a:ext>
            </a:extLst>
          </p:cNvPr>
          <p:cNvSpPr txBox="1"/>
          <p:nvPr/>
        </p:nvSpPr>
        <p:spPr>
          <a:xfrm>
            <a:off x="4751493" y="156967"/>
            <a:ext cx="6864774" cy="1754326"/>
          </a:xfrm>
          <a:prstGeom prst="rect">
            <a:avLst/>
          </a:prstGeom>
          <a:solidFill>
            <a:schemeClr val="bg1"/>
          </a:solidFill>
          <a:ln w="76200">
            <a:solidFill>
              <a:schemeClr val="accent1"/>
            </a:solidFill>
          </a:ln>
        </p:spPr>
        <p:txBody>
          <a:bodyPr wrap="square" lIns="91440" tIns="45720" rIns="91440" bIns="45720" rtlCol="0" anchor="t">
            <a:spAutoFit/>
          </a:bodyPr>
          <a:lstStyle/>
          <a:p>
            <a:pPr algn="ctr"/>
            <a:r>
              <a:rPr lang="en-US" sz="3600" b="1" dirty="0" err="1">
                <a:solidFill>
                  <a:srgbClr val="00B050"/>
                </a:solidFill>
              </a:rPr>
              <a:t>Bydd</a:t>
            </a:r>
            <a:r>
              <a:rPr lang="en-US" sz="3600" b="1" dirty="0">
                <a:solidFill>
                  <a:srgbClr val="00B050"/>
                </a:solidFill>
              </a:rPr>
              <a:t> </a:t>
            </a:r>
            <a:r>
              <a:rPr lang="en-US" sz="3600" b="1" dirty="0" err="1">
                <a:solidFill>
                  <a:srgbClr val="00B050"/>
                </a:solidFill>
              </a:rPr>
              <a:t>eich</a:t>
            </a:r>
            <a:r>
              <a:rPr lang="en-US" sz="3600" b="1" dirty="0">
                <a:solidFill>
                  <a:srgbClr val="00B050"/>
                </a:solidFill>
              </a:rPr>
              <a:t> </a:t>
            </a:r>
            <a:r>
              <a:rPr lang="en-US" sz="3600" b="1" dirty="0" err="1">
                <a:solidFill>
                  <a:srgbClr val="00B050"/>
                </a:solidFill>
              </a:rPr>
              <a:t>darlith</a:t>
            </a:r>
            <a:r>
              <a:rPr lang="en-US" sz="3600" b="1" dirty="0">
                <a:solidFill>
                  <a:srgbClr val="00B050"/>
                </a:solidFill>
              </a:rPr>
              <a:t> </a:t>
            </a:r>
            <a:r>
              <a:rPr lang="en-US" sz="3600" b="1" dirty="0" err="1">
                <a:solidFill>
                  <a:srgbClr val="00B050"/>
                </a:solidFill>
              </a:rPr>
              <a:t>nesaf</a:t>
            </a:r>
            <a:r>
              <a:rPr lang="en-US" sz="3600" b="1" dirty="0">
                <a:solidFill>
                  <a:srgbClr val="00B050"/>
                </a:solidFill>
              </a:rPr>
              <a:t> </a:t>
            </a:r>
            <a:r>
              <a:rPr lang="en-US" sz="3600" b="1" dirty="0" err="1">
                <a:solidFill>
                  <a:srgbClr val="00B050"/>
                </a:solidFill>
              </a:rPr>
              <a:t>ar</a:t>
            </a:r>
            <a:r>
              <a:rPr lang="en-US" sz="3600" b="1" dirty="0">
                <a:solidFill>
                  <a:srgbClr val="00B050"/>
                </a:solidFill>
              </a:rPr>
              <a:t>:</a:t>
            </a:r>
          </a:p>
          <a:p>
            <a:pPr algn="ctr"/>
            <a:r>
              <a:rPr lang="en-US" sz="3600" b="1" i="1" dirty="0">
                <a:solidFill>
                  <a:srgbClr val="00B050"/>
                </a:solidFill>
              </a:rPr>
              <a:t>Your next lecture will be on:</a:t>
            </a:r>
          </a:p>
          <a:p>
            <a:pPr algn="ctr"/>
            <a:r>
              <a:rPr lang="en-US" sz="3600" b="1" i="1" dirty="0">
                <a:solidFill>
                  <a:srgbClr val="00B050"/>
                </a:solidFill>
                <a:cs typeface="Calibri"/>
              </a:rPr>
              <a:t>24.11.2022</a:t>
            </a:r>
            <a:endParaRPr lang="en-US" sz="3600" b="1" i="1" dirty="0">
              <a:solidFill>
                <a:srgbClr val="00B050"/>
              </a:solidFill>
            </a:endParaRPr>
          </a:p>
        </p:txBody>
      </p:sp>
      <p:pic>
        <p:nvPicPr>
          <p:cNvPr id="2" name="Picture 2" descr="Icon&#10;&#10;Description automatically generated">
            <a:extLst>
              <a:ext uri="{FF2B5EF4-FFF2-40B4-BE49-F238E27FC236}">
                <a16:creationId xmlns:a16="http://schemas.microsoft.com/office/drawing/2014/main" id="{AB6DA380-B3F9-C661-165A-8F9ABA950463}"/>
              </a:ext>
            </a:extLst>
          </p:cNvPr>
          <p:cNvPicPr>
            <a:picLocks noChangeAspect="1"/>
          </p:cNvPicPr>
          <p:nvPr/>
        </p:nvPicPr>
        <p:blipFill>
          <a:blip r:embed="rId3"/>
          <a:stretch>
            <a:fillRect/>
          </a:stretch>
        </p:blipFill>
        <p:spPr>
          <a:xfrm>
            <a:off x="58821" y="5798643"/>
            <a:ext cx="12127831" cy="768504"/>
          </a:xfrm>
          <a:prstGeom prst="rect">
            <a:avLst/>
          </a:prstGeom>
        </p:spPr>
      </p:pic>
    </p:spTree>
    <p:extLst>
      <p:ext uri="{BB962C8B-B14F-4D97-AF65-F5344CB8AC3E}">
        <p14:creationId xmlns:p14="http://schemas.microsoft.com/office/powerpoint/2010/main" val="30674803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942F94E-AEED-344C-ABF6-57B8AAAD4F6B}"/>
              </a:ext>
            </a:extLst>
          </p:cNvPr>
          <p:cNvPicPr>
            <a:picLocks noChangeAspect="1"/>
          </p:cNvPicPr>
          <p:nvPr/>
        </p:nvPicPr>
        <p:blipFill rotWithShape="1">
          <a:blip r:embed="rId2"/>
          <a:srcRect l="2663" t="3228" r="3074" b="3144"/>
          <a:stretch/>
        </p:blipFill>
        <p:spPr>
          <a:xfrm>
            <a:off x="2370667" y="186267"/>
            <a:ext cx="8180020" cy="5672666"/>
          </a:xfrm>
          <a:prstGeom prst="rect">
            <a:avLst/>
          </a:prstGeom>
          <a:ln w="76200">
            <a:solidFill>
              <a:schemeClr val="tx1"/>
            </a:solidFill>
          </a:ln>
        </p:spPr>
      </p:pic>
      <p:pic>
        <p:nvPicPr>
          <p:cNvPr id="3" name="Picture 3" descr="Icon&#10;&#10;Description automatically generated">
            <a:extLst>
              <a:ext uri="{FF2B5EF4-FFF2-40B4-BE49-F238E27FC236}">
                <a16:creationId xmlns:a16="http://schemas.microsoft.com/office/drawing/2014/main" id="{FA127217-A19A-ED0C-9979-9BC8626E7FC0}"/>
              </a:ext>
            </a:extLst>
          </p:cNvPr>
          <p:cNvPicPr>
            <a:picLocks noChangeAspect="1"/>
          </p:cNvPicPr>
          <p:nvPr/>
        </p:nvPicPr>
        <p:blipFill>
          <a:blip r:embed="rId3"/>
          <a:stretch>
            <a:fillRect/>
          </a:stretch>
        </p:blipFill>
        <p:spPr>
          <a:xfrm>
            <a:off x="5347" y="5865485"/>
            <a:ext cx="12221410" cy="795241"/>
          </a:xfrm>
          <a:prstGeom prst="rect">
            <a:avLst/>
          </a:prstGeom>
        </p:spPr>
      </p:pic>
    </p:spTree>
    <p:extLst>
      <p:ext uri="{BB962C8B-B14F-4D97-AF65-F5344CB8AC3E}">
        <p14:creationId xmlns:p14="http://schemas.microsoft.com/office/powerpoint/2010/main" val="3544797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467</TotalTime>
  <Words>2450</Words>
  <Application>Microsoft Office PowerPoint</Application>
  <PresentationFormat>Widescreen</PresentationFormat>
  <Paragraphs>461</Paragraphs>
  <Slides>56</Slides>
  <Notes>15</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Pwysig!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Nia Evans</cp:lastModifiedBy>
  <cp:revision>227</cp:revision>
  <dcterms:created xsi:type="dcterms:W3CDTF">2020-09-08T09:10:01Z</dcterms:created>
  <dcterms:modified xsi:type="dcterms:W3CDTF">2022-11-13T16:50:40Z</dcterms:modified>
</cp:coreProperties>
</file>