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handoutMasterIdLst>
    <p:handoutMasterId r:id="rId29"/>
  </p:handoutMasterIdLst>
  <p:sldIdLst>
    <p:sldId id="277" r:id="rId2"/>
    <p:sldId id="287" r:id="rId3"/>
    <p:sldId id="298" r:id="rId4"/>
    <p:sldId id="299" r:id="rId5"/>
    <p:sldId id="300" r:id="rId6"/>
    <p:sldId id="301" r:id="rId7"/>
    <p:sldId id="302" r:id="rId8"/>
    <p:sldId id="304" r:id="rId9"/>
    <p:sldId id="303" r:id="rId10"/>
    <p:sldId id="305" r:id="rId11"/>
    <p:sldId id="306" r:id="rId12"/>
    <p:sldId id="307" r:id="rId13"/>
    <p:sldId id="308" r:id="rId14"/>
    <p:sldId id="309" r:id="rId15"/>
    <p:sldId id="310" r:id="rId16"/>
    <p:sldId id="311" r:id="rId17"/>
    <p:sldId id="313" r:id="rId18"/>
    <p:sldId id="312" r:id="rId19"/>
    <p:sldId id="314" r:id="rId20"/>
    <p:sldId id="315" r:id="rId21"/>
    <p:sldId id="316" r:id="rId22"/>
    <p:sldId id="317" r:id="rId23"/>
    <p:sldId id="318" r:id="rId24"/>
    <p:sldId id="319" r:id="rId25"/>
    <p:sldId id="320" r:id="rId26"/>
    <p:sldId id="297" r:id="rId27"/>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40" autoAdjust="0"/>
    <p:restoredTop sz="93333" autoAdjust="0"/>
  </p:normalViewPr>
  <p:slideViewPr>
    <p:cSldViewPr>
      <p:cViewPr varScale="1">
        <p:scale>
          <a:sx n="67" d="100"/>
          <a:sy n="67" d="100"/>
        </p:scale>
        <p:origin x="744" y="7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28/09/2020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28/09/2020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28/09/2020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28/09/2020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28/09/2020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28/09/2020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28/09/2020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28/09/2020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28/09/2020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28/09/2020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28/09/2020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28/09/2020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dirty="0"/>
              <a:t>BMSW5105</a:t>
            </a:r>
            <a:endParaRPr lang="en-GB" altLang="en-US" b="1" dirty="0">
              <a:solidFill>
                <a:schemeClr val="accent2"/>
              </a:solidFill>
            </a:endParaRPr>
          </a:p>
        </p:txBody>
      </p:sp>
      <p:sp>
        <p:nvSpPr>
          <p:cNvPr id="6147" name="Subtitle 4"/>
          <p:cNvSpPr>
            <a:spLocks noGrp="1"/>
          </p:cNvSpPr>
          <p:nvPr>
            <p:ph type="subTitle" idx="1"/>
          </p:nvPr>
        </p:nvSpPr>
        <p:spPr>
          <a:xfrm>
            <a:off x="191344" y="1928802"/>
            <a:ext cx="11737304" cy="4164494"/>
          </a:xfrm>
        </p:spPr>
        <p:txBody>
          <a:bodyPr/>
          <a:lstStyle/>
          <a:p>
            <a:pPr eaLnBrk="1" hangingPunct="1"/>
            <a:r>
              <a:rPr lang="en-GB" sz="3600" dirty="0"/>
              <a:t>Workplace Culture and its impact on Organisation Efficiency</a:t>
            </a:r>
            <a:endParaRPr lang="en-GB" altLang="en-US" sz="3600" b="1" dirty="0">
              <a:solidFill>
                <a:schemeClr val="accent2"/>
              </a:solidFill>
            </a:endParaRPr>
          </a:p>
          <a:p>
            <a:pPr eaLnBrk="1" hangingPunct="1"/>
            <a:r>
              <a:rPr lang="en-GB" altLang="en-US" sz="4800" b="1" dirty="0">
                <a:solidFill>
                  <a:schemeClr val="accent2"/>
                </a:solidFill>
              </a:rPr>
              <a:t>Focus on America and Australasia Cultures: Business culture in the Western world, Multiculturalism and its impact on organisational efficiency.</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5BD16-7373-4B95-8FA0-DFF557446375}"/>
              </a:ext>
            </a:extLst>
          </p:cNvPr>
          <p:cNvSpPr>
            <a:spLocks noGrp="1"/>
          </p:cNvSpPr>
          <p:nvPr>
            <p:ph type="title"/>
          </p:nvPr>
        </p:nvSpPr>
        <p:spPr>
          <a:xfrm>
            <a:off x="609600" y="0"/>
            <a:ext cx="10972800" cy="692696"/>
          </a:xfrm>
        </p:spPr>
        <p:txBody>
          <a:bodyPr/>
          <a:lstStyle/>
          <a:p>
            <a:r>
              <a:rPr lang="en-GB" dirty="0"/>
              <a:t>Learning outcomes</a:t>
            </a:r>
          </a:p>
        </p:txBody>
      </p:sp>
      <p:sp>
        <p:nvSpPr>
          <p:cNvPr id="3" name="Content Placeholder 2">
            <a:extLst>
              <a:ext uri="{FF2B5EF4-FFF2-40B4-BE49-F238E27FC236}">
                <a16:creationId xmlns:a16="http://schemas.microsoft.com/office/drawing/2014/main" id="{0E4ACC55-1FC2-44CF-9242-8BA63138668F}"/>
              </a:ext>
            </a:extLst>
          </p:cNvPr>
          <p:cNvSpPr>
            <a:spLocks noGrp="1"/>
          </p:cNvSpPr>
          <p:nvPr>
            <p:ph idx="1"/>
          </p:nvPr>
        </p:nvSpPr>
        <p:spPr>
          <a:xfrm>
            <a:off x="0" y="692696"/>
            <a:ext cx="12000656" cy="5112568"/>
          </a:xfrm>
        </p:spPr>
        <p:txBody>
          <a:bodyPr/>
          <a:lstStyle/>
          <a:p>
            <a:r>
              <a:rPr lang="en-GB" dirty="0"/>
              <a:t>After the studies, the student is expected to understand the following:</a:t>
            </a:r>
          </a:p>
          <a:p>
            <a:r>
              <a:rPr lang="en-GB" dirty="0"/>
              <a:t>Discover the cultural characteristics of Americas, Australia and New Zealand where European colonists established trading settlements which evolved into formal colonies and eventually achieved independence. </a:t>
            </a:r>
          </a:p>
          <a:p>
            <a:r>
              <a:rPr lang="en-GB" dirty="0"/>
              <a:t>How these influences and affects the efficiency and performance of businesses.  </a:t>
            </a:r>
          </a:p>
        </p:txBody>
      </p:sp>
      <p:sp>
        <p:nvSpPr>
          <p:cNvPr id="4" name="Date Placeholder 3">
            <a:extLst>
              <a:ext uri="{FF2B5EF4-FFF2-40B4-BE49-F238E27FC236}">
                <a16:creationId xmlns:a16="http://schemas.microsoft.com/office/drawing/2014/main" id="{03AFDF9D-C5AD-4136-AF10-29FAC3371E80}"/>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D24615A1-B78B-48AB-A15E-E439B6B6362B}"/>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4038156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BC457-811B-4577-A6B6-ED024BF4D506}"/>
              </a:ext>
            </a:extLst>
          </p:cNvPr>
          <p:cNvSpPr>
            <a:spLocks noGrp="1"/>
          </p:cNvSpPr>
          <p:nvPr>
            <p:ph type="title"/>
          </p:nvPr>
        </p:nvSpPr>
        <p:spPr>
          <a:xfrm>
            <a:off x="609600" y="274638"/>
            <a:ext cx="10972800" cy="634082"/>
          </a:xfrm>
        </p:spPr>
        <p:txBody>
          <a:bodyPr/>
          <a:lstStyle/>
          <a:p>
            <a:r>
              <a:rPr lang="en-GB" dirty="0"/>
              <a:t>United States of America</a:t>
            </a:r>
          </a:p>
        </p:txBody>
      </p:sp>
      <p:sp>
        <p:nvSpPr>
          <p:cNvPr id="3" name="Content Placeholder 2">
            <a:extLst>
              <a:ext uri="{FF2B5EF4-FFF2-40B4-BE49-F238E27FC236}">
                <a16:creationId xmlns:a16="http://schemas.microsoft.com/office/drawing/2014/main" id="{D00731E5-6831-4EF1-982E-FE7ED8F1276C}"/>
              </a:ext>
            </a:extLst>
          </p:cNvPr>
          <p:cNvSpPr>
            <a:spLocks noGrp="1"/>
          </p:cNvSpPr>
          <p:nvPr>
            <p:ph idx="1"/>
          </p:nvPr>
        </p:nvSpPr>
        <p:spPr>
          <a:xfrm>
            <a:off x="334433" y="908720"/>
            <a:ext cx="11522207" cy="4608513"/>
          </a:xfrm>
        </p:spPr>
        <p:txBody>
          <a:bodyPr/>
          <a:lstStyle/>
          <a:p>
            <a:r>
              <a:rPr lang="en-GB" sz="2800" dirty="0"/>
              <a:t>This country was formerly 13 colonies of the UK. </a:t>
            </a:r>
          </a:p>
          <a:p>
            <a:r>
              <a:rPr lang="en-GB" sz="2800" dirty="0"/>
              <a:t>After declaring their independence, they created a constitution based on the principle of equality and established a system with a balance of power and institutions that promote checks and balance.</a:t>
            </a:r>
          </a:p>
          <a:p>
            <a:r>
              <a:rPr lang="en-GB" sz="2800" dirty="0"/>
              <a:t>Within the government itself the notion of equality was reflected in the way a number of institutions checked and balanced each other.</a:t>
            </a:r>
          </a:p>
          <a:p>
            <a:r>
              <a:rPr lang="en-GB" sz="2800" dirty="0"/>
              <a:t>The president was to check the power of Congress and Congress to check the power of the president, and the Supreme Court to check the power of both by referring to the rule-book of the Constitution. </a:t>
            </a:r>
          </a:p>
          <a:p>
            <a:endParaRPr lang="en-GB" dirty="0"/>
          </a:p>
          <a:p>
            <a:endParaRPr lang="en-GB" dirty="0"/>
          </a:p>
        </p:txBody>
      </p:sp>
      <p:sp>
        <p:nvSpPr>
          <p:cNvPr id="4" name="Date Placeholder 3">
            <a:extLst>
              <a:ext uri="{FF2B5EF4-FFF2-40B4-BE49-F238E27FC236}">
                <a16:creationId xmlns:a16="http://schemas.microsoft.com/office/drawing/2014/main" id="{37531E36-4329-4E4A-97F9-261E63D40A3B}"/>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31B4BBFF-9FF3-488D-B96A-FDE42BFA238B}"/>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4671837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AD2D7-76FB-48B5-A5B4-FF5C5D064269}"/>
              </a:ext>
            </a:extLst>
          </p:cNvPr>
          <p:cNvSpPr>
            <a:spLocks noGrp="1"/>
          </p:cNvSpPr>
          <p:nvPr>
            <p:ph type="title"/>
          </p:nvPr>
        </p:nvSpPr>
        <p:spPr>
          <a:xfrm>
            <a:off x="609600" y="136524"/>
            <a:ext cx="10972800" cy="556172"/>
          </a:xfrm>
        </p:spPr>
        <p:txBody>
          <a:bodyPr/>
          <a:lstStyle/>
          <a:p>
            <a:r>
              <a:rPr lang="en-GB" dirty="0"/>
              <a:t>United States of America</a:t>
            </a:r>
          </a:p>
        </p:txBody>
      </p:sp>
      <p:sp>
        <p:nvSpPr>
          <p:cNvPr id="3" name="Content Placeholder 2">
            <a:extLst>
              <a:ext uri="{FF2B5EF4-FFF2-40B4-BE49-F238E27FC236}">
                <a16:creationId xmlns:a16="http://schemas.microsoft.com/office/drawing/2014/main" id="{6F63FEE1-83EB-4207-B2DB-955EA5F720E5}"/>
              </a:ext>
            </a:extLst>
          </p:cNvPr>
          <p:cNvSpPr>
            <a:spLocks noGrp="1"/>
          </p:cNvSpPr>
          <p:nvPr>
            <p:ph idx="1"/>
          </p:nvPr>
        </p:nvSpPr>
        <p:spPr>
          <a:xfrm>
            <a:off x="119336" y="692696"/>
            <a:ext cx="11881320" cy="4968552"/>
          </a:xfrm>
        </p:spPr>
        <p:txBody>
          <a:bodyPr/>
          <a:lstStyle/>
          <a:p>
            <a:r>
              <a:rPr lang="en-GB" dirty="0"/>
              <a:t>The ‘pursuit of happiness’ was also enshrined in the Declaration of Independence. </a:t>
            </a:r>
          </a:p>
          <a:p>
            <a:r>
              <a:rPr lang="en-GB" dirty="0"/>
              <a:t>This essentially reflected the desire of future Americans for a better, richer and happier life. This is what James Adams called ‘the American dream’, which reflects the essential optimism which many Americans still have regarding their personal progress in life as well as the progress of their nation. </a:t>
            </a:r>
          </a:p>
          <a:p>
            <a:r>
              <a:rPr lang="en-GB" dirty="0"/>
              <a:t>Realising this dream entailed hard work, however, and the early settlers and those immigrants who followed had the ‘work ethic’ needed. </a:t>
            </a:r>
          </a:p>
        </p:txBody>
      </p:sp>
      <p:sp>
        <p:nvSpPr>
          <p:cNvPr id="4" name="Date Placeholder 3">
            <a:extLst>
              <a:ext uri="{FF2B5EF4-FFF2-40B4-BE49-F238E27FC236}">
                <a16:creationId xmlns:a16="http://schemas.microsoft.com/office/drawing/2014/main" id="{BB669BF2-E920-4822-9AAC-7CFC0ABBB33D}"/>
              </a:ext>
            </a:extLst>
          </p:cNvPr>
          <p:cNvSpPr>
            <a:spLocks noGrp="1"/>
          </p:cNvSpPr>
          <p:nvPr>
            <p:ph type="dt" sz="half" idx="10"/>
          </p:nvPr>
        </p:nvSpPr>
        <p:spPr/>
        <p:txBody>
          <a:bodyPr/>
          <a:lstStyle/>
          <a:p>
            <a:pPr>
              <a:defRPr/>
            </a:pPr>
            <a:fld id="{2303D31F-598B-47EE-BA37-93F097A3D676}" type="datetime1">
              <a:rPr lang="en-GB" altLang="en-US" smtClean="0"/>
              <a:pPr>
                <a:defRPr/>
              </a:pPr>
              <a:t>28/09/2020</a:t>
            </a:fld>
            <a:endParaRPr lang="en-GB" altLang="en-US"/>
          </a:p>
        </p:txBody>
      </p:sp>
      <p:sp>
        <p:nvSpPr>
          <p:cNvPr id="5" name="Slide Number Placeholder 4">
            <a:extLst>
              <a:ext uri="{FF2B5EF4-FFF2-40B4-BE49-F238E27FC236}">
                <a16:creationId xmlns:a16="http://schemas.microsoft.com/office/drawing/2014/main" id="{F6EA1137-D896-455B-BD83-DAA5B50A57FE}"/>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24610957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D6631-92D5-4C78-B676-1E566A9DD191}"/>
              </a:ext>
            </a:extLst>
          </p:cNvPr>
          <p:cNvSpPr>
            <a:spLocks noGrp="1"/>
          </p:cNvSpPr>
          <p:nvPr>
            <p:ph type="title"/>
          </p:nvPr>
        </p:nvSpPr>
        <p:spPr>
          <a:xfrm>
            <a:off x="609600" y="136524"/>
            <a:ext cx="10972800" cy="772196"/>
          </a:xfrm>
        </p:spPr>
        <p:txBody>
          <a:bodyPr/>
          <a:lstStyle/>
          <a:p>
            <a:r>
              <a:rPr lang="en-GB" dirty="0"/>
              <a:t>United States of America</a:t>
            </a:r>
          </a:p>
        </p:txBody>
      </p:sp>
      <p:sp>
        <p:nvSpPr>
          <p:cNvPr id="3" name="Content Placeholder 2">
            <a:extLst>
              <a:ext uri="{FF2B5EF4-FFF2-40B4-BE49-F238E27FC236}">
                <a16:creationId xmlns:a16="http://schemas.microsoft.com/office/drawing/2014/main" id="{6011FCA8-659A-4D59-8807-1A0C2E4C8BEF}"/>
              </a:ext>
            </a:extLst>
          </p:cNvPr>
          <p:cNvSpPr>
            <a:spLocks noGrp="1"/>
          </p:cNvSpPr>
          <p:nvPr>
            <p:ph idx="1"/>
          </p:nvPr>
        </p:nvSpPr>
        <p:spPr>
          <a:xfrm>
            <a:off x="0" y="764704"/>
            <a:ext cx="12072664" cy="4968552"/>
          </a:xfrm>
        </p:spPr>
        <p:txBody>
          <a:bodyPr/>
          <a:lstStyle/>
          <a:p>
            <a:r>
              <a:rPr lang="en-GB" dirty="0"/>
              <a:t>The early immigrants adopted what Max Weber referred to as the Protestant work ethic. In his influential book “The Protestant Ethic and the Spirit of Capitalism”, first published in German in 1905 and translated into English in 1930, Weber studied the psychological conditions underpinning the development of capitalist civilisation. </a:t>
            </a:r>
          </a:p>
          <a:p>
            <a:r>
              <a:rPr lang="en-GB" dirty="0"/>
              <a:t>It was this work ethic which spurred on the first Americans and other immigrants to realise the ‘American Dream’. </a:t>
            </a:r>
          </a:p>
          <a:p>
            <a:r>
              <a:rPr lang="en-GB" dirty="0"/>
              <a:t>The US constitutions also ensures that businesses works for the interest of individuals. </a:t>
            </a:r>
          </a:p>
        </p:txBody>
      </p:sp>
      <p:sp>
        <p:nvSpPr>
          <p:cNvPr id="4" name="Date Placeholder 3">
            <a:extLst>
              <a:ext uri="{FF2B5EF4-FFF2-40B4-BE49-F238E27FC236}">
                <a16:creationId xmlns:a16="http://schemas.microsoft.com/office/drawing/2014/main" id="{A01250AB-B7F2-4CE4-9665-B7161A82FD7E}"/>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E67D2A59-6AAF-4E47-8E84-2116EEC430F6}"/>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2430202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36796-5A44-4D3C-9EF1-9FC7C29C6DDD}"/>
              </a:ext>
            </a:extLst>
          </p:cNvPr>
          <p:cNvSpPr>
            <a:spLocks noGrp="1"/>
          </p:cNvSpPr>
          <p:nvPr>
            <p:ph type="title"/>
          </p:nvPr>
        </p:nvSpPr>
        <p:spPr>
          <a:xfrm>
            <a:off x="609600" y="274638"/>
            <a:ext cx="10972800" cy="706090"/>
          </a:xfrm>
        </p:spPr>
        <p:txBody>
          <a:bodyPr/>
          <a:lstStyle/>
          <a:p>
            <a:r>
              <a:rPr lang="en-GB" dirty="0"/>
              <a:t>United States of America</a:t>
            </a:r>
          </a:p>
        </p:txBody>
      </p:sp>
      <p:sp>
        <p:nvSpPr>
          <p:cNvPr id="3" name="Content Placeholder 2">
            <a:extLst>
              <a:ext uri="{FF2B5EF4-FFF2-40B4-BE49-F238E27FC236}">
                <a16:creationId xmlns:a16="http://schemas.microsoft.com/office/drawing/2014/main" id="{3C96B957-CE1E-42E1-8D22-A56B03176F2C}"/>
              </a:ext>
            </a:extLst>
          </p:cNvPr>
          <p:cNvSpPr>
            <a:spLocks noGrp="1"/>
          </p:cNvSpPr>
          <p:nvPr>
            <p:ph idx="1"/>
          </p:nvPr>
        </p:nvSpPr>
        <p:spPr>
          <a:xfrm>
            <a:off x="191344" y="980728"/>
            <a:ext cx="11391056" cy="4536505"/>
          </a:xfrm>
        </p:spPr>
        <p:txBody>
          <a:bodyPr/>
          <a:lstStyle/>
          <a:p>
            <a:r>
              <a:rPr lang="en-GB" dirty="0"/>
              <a:t>Businesses adopt a common sense, pragmatic approach to deal with uncertainty (Hickson and Pugh, 2001: 50). </a:t>
            </a:r>
          </a:p>
          <a:p>
            <a:r>
              <a:rPr lang="en-GB" dirty="0"/>
              <a:t>There may be a clearly defined hierarchy with explicit responsibilities for all concerned, but those higher on the ladder can be addressed by those on the lower ranks and the rules questioned. </a:t>
            </a:r>
          </a:p>
          <a:p>
            <a:r>
              <a:rPr lang="en-GB" dirty="0"/>
              <a:t>The overriding concern is the advancement of the company; without it, self-advancement is itself in danger. </a:t>
            </a:r>
          </a:p>
        </p:txBody>
      </p:sp>
      <p:sp>
        <p:nvSpPr>
          <p:cNvPr id="4" name="Date Placeholder 3">
            <a:extLst>
              <a:ext uri="{FF2B5EF4-FFF2-40B4-BE49-F238E27FC236}">
                <a16:creationId xmlns:a16="http://schemas.microsoft.com/office/drawing/2014/main" id="{9C1EE22C-C41B-44DF-B5D3-A0DC5327232A}"/>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7C924A33-7624-4506-B543-DD22E3694077}"/>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8805148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216E4-FBC4-415C-8EC8-35C928A4063F}"/>
              </a:ext>
            </a:extLst>
          </p:cNvPr>
          <p:cNvSpPr>
            <a:spLocks noGrp="1"/>
          </p:cNvSpPr>
          <p:nvPr>
            <p:ph type="title"/>
          </p:nvPr>
        </p:nvSpPr>
        <p:spPr/>
        <p:txBody>
          <a:bodyPr/>
          <a:lstStyle/>
          <a:p>
            <a:r>
              <a:rPr lang="en-GB" dirty="0"/>
              <a:t>United States of America</a:t>
            </a:r>
          </a:p>
        </p:txBody>
      </p:sp>
      <p:sp>
        <p:nvSpPr>
          <p:cNvPr id="3" name="Content Placeholder 2">
            <a:extLst>
              <a:ext uri="{FF2B5EF4-FFF2-40B4-BE49-F238E27FC236}">
                <a16:creationId xmlns:a16="http://schemas.microsoft.com/office/drawing/2014/main" id="{6CAB9727-8624-4FA2-8C54-C51B0A7303BF}"/>
              </a:ext>
            </a:extLst>
          </p:cNvPr>
          <p:cNvSpPr>
            <a:spLocks noGrp="1"/>
          </p:cNvSpPr>
          <p:nvPr>
            <p:ph idx="1"/>
          </p:nvPr>
        </p:nvSpPr>
        <p:spPr>
          <a:xfrm>
            <a:off x="263352" y="1600201"/>
            <a:ext cx="11737304" cy="3917032"/>
          </a:xfrm>
        </p:spPr>
        <p:txBody>
          <a:bodyPr/>
          <a:lstStyle/>
          <a:p>
            <a:r>
              <a:rPr lang="en-GB" dirty="0"/>
              <a:t>A vital indicator of success for US businesses is the ‘bottom-line’. Although financial results are crucial to all those pursuing business in the Anglo-Saxon way, Americans are much more concerned about the bottom-line in the short term. </a:t>
            </a:r>
          </a:p>
          <a:p>
            <a:r>
              <a:rPr lang="en-GB" dirty="0"/>
              <a:t>Many believe that investments of whatever kind often need time to bear fruit. On the other hand, US companies are continually aware of the interests of shareholders. </a:t>
            </a:r>
          </a:p>
        </p:txBody>
      </p:sp>
      <p:sp>
        <p:nvSpPr>
          <p:cNvPr id="4" name="Date Placeholder 3">
            <a:extLst>
              <a:ext uri="{FF2B5EF4-FFF2-40B4-BE49-F238E27FC236}">
                <a16:creationId xmlns:a16="http://schemas.microsoft.com/office/drawing/2014/main" id="{1A5D2B8D-F7C5-4D72-A415-8472E19539B0}"/>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D2190553-0A7E-4CCD-BCDD-57643069A7F3}"/>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24689909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F1E6B-9B73-4C6E-AC1A-F62548D0D040}"/>
              </a:ext>
            </a:extLst>
          </p:cNvPr>
          <p:cNvSpPr>
            <a:spLocks noGrp="1"/>
          </p:cNvSpPr>
          <p:nvPr>
            <p:ph type="title"/>
          </p:nvPr>
        </p:nvSpPr>
        <p:spPr>
          <a:xfrm>
            <a:off x="0" y="0"/>
            <a:ext cx="11582400" cy="980728"/>
          </a:xfrm>
        </p:spPr>
        <p:txBody>
          <a:bodyPr/>
          <a:lstStyle/>
          <a:p>
            <a:r>
              <a:rPr lang="en-GB" sz="3600" dirty="0"/>
              <a:t>United States of America – The New Immigrants</a:t>
            </a:r>
          </a:p>
        </p:txBody>
      </p:sp>
      <p:sp>
        <p:nvSpPr>
          <p:cNvPr id="3" name="Content Placeholder 2">
            <a:extLst>
              <a:ext uri="{FF2B5EF4-FFF2-40B4-BE49-F238E27FC236}">
                <a16:creationId xmlns:a16="http://schemas.microsoft.com/office/drawing/2014/main" id="{CDB7D983-B67A-4238-89DA-40CD2A0A286D}"/>
              </a:ext>
            </a:extLst>
          </p:cNvPr>
          <p:cNvSpPr>
            <a:spLocks noGrp="1"/>
          </p:cNvSpPr>
          <p:nvPr>
            <p:ph idx="1"/>
          </p:nvPr>
        </p:nvSpPr>
        <p:spPr>
          <a:xfrm>
            <a:off x="0" y="836712"/>
            <a:ext cx="12192000" cy="4680521"/>
          </a:xfrm>
        </p:spPr>
        <p:txBody>
          <a:bodyPr/>
          <a:lstStyle/>
          <a:p>
            <a:r>
              <a:rPr lang="en-GB" sz="2800" dirty="0"/>
              <a:t>Before the 1960s the main source of immigrants had been Europe. From then on, there was an easing of immigration laws and removal of national quotas because of the need of labour due to the expanding economy and Latin America became the larger source. </a:t>
            </a:r>
          </a:p>
          <a:p>
            <a:r>
              <a:rPr lang="en-GB" sz="2800" dirty="0"/>
              <a:t>Latin American immigrants made up over 16 per cent of the US population in 2011, equivalent to 52 million inhabitants (Motel and Patten, 2013). </a:t>
            </a:r>
          </a:p>
          <a:p>
            <a:r>
              <a:rPr lang="en-GB" sz="2800" dirty="0"/>
              <a:t>Before this period, the numbers of immigrants from Asia, especially India, Japan and South Korea, exceed even those of Latin America. </a:t>
            </a:r>
          </a:p>
        </p:txBody>
      </p:sp>
      <p:sp>
        <p:nvSpPr>
          <p:cNvPr id="4" name="Date Placeholder 3">
            <a:extLst>
              <a:ext uri="{FF2B5EF4-FFF2-40B4-BE49-F238E27FC236}">
                <a16:creationId xmlns:a16="http://schemas.microsoft.com/office/drawing/2014/main" id="{35ADA50C-851D-40A6-A1A7-515AEE917F2D}"/>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6EA1D29E-C1B7-4A7E-9318-3CB1644272BF}"/>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3272192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9AA2D-2B30-4D73-879E-ECEBC6D356C2}"/>
              </a:ext>
            </a:extLst>
          </p:cNvPr>
          <p:cNvSpPr>
            <a:spLocks noGrp="1"/>
          </p:cNvSpPr>
          <p:nvPr>
            <p:ph type="title"/>
          </p:nvPr>
        </p:nvSpPr>
        <p:spPr/>
        <p:txBody>
          <a:bodyPr/>
          <a:lstStyle/>
          <a:p>
            <a:r>
              <a:rPr lang="en-GB" sz="3600" dirty="0"/>
              <a:t>United States of America – The New Immigrants</a:t>
            </a:r>
          </a:p>
        </p:txBody>
      </p:sp>
      <p:sp>
        <p:nvSpPr>
          <p:cNvPr id="3" name="Content Placeholder 2">
            <a:extLst>
              <a:ext uri="{FF2B5EF4-FFF2-40B4-BE49-F238E27FC236}">
                <a16:creationId xmlns:a16="http://schemas.microsoft.com/office/drawing/2014/main" id="{2E8C64E1-7AA3-4069-8D21-D1D3AB90ED37}"/>
              </a:ext>
            </a:extLst>
          </p:cNvPr>
          <p:cNvSpPr>
            <a:spLocks noGrp="1"/>
          </p:cNvSpPr>
          <p:nvPr>
            <p:ph idx="1"/>
          </p:nvPr>
        </p:nvSpPr>
        <p:spPr>
          <a:xfrm>
            <a:off x="334433" y="1124744"/>
            <a:ext cx="11247967" cy="4392489"/>
          </a:xfrm>
        </p:spPr>
        <p:txBody>
          <a:bodyPr/>
          <a:lstStyle/>
          <a:p>
            <a:r>
              <a:rPr lang="en-GB" dirty="0"/>
              <a:t>Well over half of the Mexican immigrants are to be found in California and Texas, and there has been a considerable social and economic impacts and complaints. </a:t>
            </a:r>
          </a:p>
          <a:p>
            <a:r>
              <a:rPr lang="en-GB" dirty="0"/>
              <a:t>Prior to this, large waves of German and Irish immigrants were thought to be a major threat to US society due to the need to undergo the process of assimilation. </a:t>
            </a:r>
          </a:p>
          <a:p>
            <a:r>
              <a:rPr lang="en-GB" dirty="0"/>
              <a:t>Mexican immigrants live close to their mother country and always strive to maintain cultural ties with home. </a:t>
            </a:r>
          </a:p>
        </p:txBody>
      </p:sp>
      <p:sp>
        <p:nvSpPr>
          <p:cNvPr id="4" name="Date Placeholder 3">
            <a:extLst>
              <a:ext uri="{FF2B5EF4-FFF2-40B4-BE49-F238E27FC236}">
                <a16:creationId xmlns:a16="http://schemas.microsoft.com/office/drawing/2014/main" id="{11177AEA-7651-4812-907A-47EDB07C2E6D}"/>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68A38303-DD58-4836-9638-094C8458574F}"/>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1597322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2DCE3-D10D-4DFD-9378-8673DE046A31}"/>
              </a:ext>
            </a:extLst>
          </p:cNvPr>
          <p:cNvSpPr>
            <a:spLocks noGrp="1"/>
          </p:cNvSpPr>
          <p:nvPr>
            <p:ph type="title"/>
          </p:nvPr>
        </p:nvSpPr>
        <p:spPr>
          <a:xfrm>
            <a:off x="191344" y="114300"/>
            <a:ext cx="11809312" cy="500064"/>
          </a:xfrm>
        </p:spPr>
        <p:txBody>
          <a:bodyPr/>
          <a:lstStyle/>
          <a:p>
            <a:r>
              <a:rPr lang="en-GB" sz="3600" dirty="0"/>
              <a:t>United States of America – The New Immigrants</a:t>
            </a:r>
          </a:p>
        </p:txBody>
      </p:sp>
      <p:sp>
        <p:nvSpPr>
          <p:cNvPr id="3" name="Content Placeholder 2">
            <a:extLst>
              <a:ext uri="{FF2B5EF4-FFF2-40B4-BE49-F238E27FC236}">
                <a16:creationId xmlns:a16="http://schemas.microsoft.com/office/drawing/2014/main" id="{36575B53-0835-480C-A6BC-1573C8EAD36F}"/>
              </a:ext>
            </a:extLst>
          </p:cNvPr>
          <p:cNvSpPr>
            <a:spLocks noGrp="1"/>
          </p:cNvSpPr>
          <p:nvPr>
            <p:ph idx="1"/>
          </p:nvPr>
        </p:nvSpPr>
        <p:spPr>
          <a:xfrm>
            <a:off x="0" y="614364"/>
            <a:ext cx="12000656" cy="4902869"/>
          </a:xfrm>
        </p:spPr>
        <p:txBody>
          <a:bodyPr/>
          <a:lstStyle/>
          <a:p>
            <a:r>
              <a:rPr lang="en-GB" sz="2800" dirty="0"/>
              <a:t>There is an abundance of Spanish-language media and even US companies make full use of these to promote their products and services. </a:t>
            </a:r>
          </a:p>
          <a:p>
            <a:r>
              <a:rPr lang="en-GB" sz="2800" dirty="0"/>
              <a:t>Mexican – and even Brazilian – companies have entered the US market, taking advantage of the economic boom in their domestic markets. They have poured billions of dollars into the USA to start up and take over businesses in the USA which not only cater for the needs of their fellow countrymen but for Americans generally. </a:t>
            </a:r>
          </a:p>
          <a:p>
            <a:r>
              <a:rPr lang="en-GB" sz="2800" dirty="0"/>
              <a:t>They own a number of banks, TV stations and construction companies now being run by Latin Americans, all kinds of federal and state agencies, as well as service industries now have to deal with the Latin American way of doing business. </a:t>
            </a:r>
          </a:p>
        </p:txBody>
      </p:sp>
      <p:sp>
        <p:nvSpPr>
          <p:cNvPr id="4" name="Date Placeholder 3">
            <a:extLst>
              <a:ext uri="{FF2B5EF4-FFF2-40B4-BE49-F238E27FC236}">
                <a16:creationId xmlns:a16="http://schemas.microsoft.com/office/drawing/2014/main" id="{3C02E049-89B8-4638-AD98-6B95CBD93479}"/>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65949761-1496-46A6-8EB0-A12A6EDB3ED3}"/>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0645755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4B4CD-1EAB-4C3C-9804-5135FEE2C00E}"/>
              </a:ext>
            </a:extLst>
          </p:cNvPr>
          <p:cNvSpPr>
            <a:spLocks noGrp="1"/>
          </p:cNvSpPr>
          <p:nvPr>
            <p:ph type="title"/>
          </p:nvPr>
        </p:nvSpPr>
        <p:spPr>
          <a:xfrm>
            <a:off x="609600" y="136524"/>
            <a:ext cx="10972800" cy="700188"/>
          </a:xfrm>
        </p:spPr>
        <p:txBody>
          <a:bodyPr/>
          <a:lstStyle/>
          <a:p>
            <a:r>
              <a:rPr lang="en-GB" dirty="0"/>
              <a:t>Canada</a:t>
            </a:r>
          </a:p>
        </p:txBody>
      </p:sp>
      <p:sp>
        <p:nvSpPr>
          <p:cNvPr id="3" name="Content Placeholder 2">
            <a:extLst>
              <a:ext uri="{FF2B5EF4-FFF2-40B4-BE49-F238E27FC236}">
                <a16:creationId xmlns:a16="http://schemas.microsoft.com/office/drawing/2014/main" id="{1E8E46AE-BB68-4759-91FD-987F7DCFB8BE}"/>
              </a:ext>
            </a:extLst>
          </p:cNvPr>
          <p:cNvSpPr>
            <a:spLocks noGrp="1"/>
          </p:cNvSpPr>
          <p:nvPr>
            <p:ph idx="1"/>
          </p:nvPr>
        </p:nvSpPr>
        <p:spPr>
          <a:xfrm>
            <a:off x="191344" y="836712"/>
            <a:ext cx="11737304" cy="4680521"/>
          </a:xfrm>
        </p:spPr>
        <p:txBody>
          <a:bodyPr/>
          <a:lstStyle/>
          <a:p>
            <a:r>
              <a:rPr lang="en-GB" sz="2800" dirty="0"/>
              <a:t>Canada was originally the territory of the Indians and Inuit, and it was first explored by the French who set up their first colony around Quebec. </a:t>
            </a:r>
          </a:p>
          <a:p>
            <a:r>
              <a:rPr lang="en-GB" sz="2800" dirty="0"/>
              <a:t>The British also set up colonies and it was they who eventually took control of Canada through settlement, warfare and the Treaty of Paris in 1763. </a:t>
            </a:r>
          </a:p>
          <a:p>
            <a:r>
              <a:rPr lang="en-GB" sz="2800" dirty="0"/>
              <a:t>The British were to reign over a francophone majority for 80 years, they formally granted these ‘</a:t>
            </a:r>
            <a:r>
              <a:rPr lang="en-GB" sz="2800" dirty="0" err="1"/>
              <a:t>Canadiens</a:t>
            </a:r>
            <a:r>
              <a:rPr lang="en-GB" sz="2800" dirty="0"/>
              <a:t>’ the right to practice Catholicism as well as French civil law through the Act of Quebec (1774) (Dufour, 1990: 42)</a:t>
            </a:r>
          </a:p>
        </p:txBody>
      </p:sp>
      <p:sp>
        <p:nvSpPr>
          <p:cNvPr id="4" name="Date Placeholder 3">
            <a:extLst>
              <a:ext uri="{FF2B5EF4-FFF2-40B4-BE49-F238E27FC236}">
                <a16:creationId xmlns:a16="http://schemas.microsoft.com/office/drawing/2014/main" id="{56B34251-507D-4449-9733-B96BB3D058F0}"/>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38291C47-0920-45EC-92B8-3ACA2B46DEED}"/>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4792209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B7E8F-046E-4903-863C-8E23F0F72D20}"/>
              </a:ext>
            </a:extLst>
          </p:cNvPr>
          <p:cNvSpPr>
            <a:spLocks noGrp="1"/>
          </p:cNvSpPr>
          <p:nvPr>
            <p:ph type="title"/>
          </p:nvPr>
        </p:nvSpPr>
        <p:spPr>
          <a:xfrm>
            <a:off x="609600" y="274638"/>
            <a:ext cx="10972800" cy="461045"/>
          </a:xfrm>
        </p:spPr>
        <p:txBody>
          <a:bodyPr/>
          <a:lstStyle/>
          <a:p>
            <a:r>
              <a:rPr lang="en-GB" dirty="0"/>
              <a:t>Canada</a:t>
            </a:r>
          </a:p>
        </p:txBody>
      </p:sp>
      <p:sp>
        <p:nvSpPr>
          <p:cNvPr id="3" name="Content Placeholder 2">
            <a:extLst>
              <a:ext uri="{FF2B5EF4-FFF2-40B4-BE49-F238E27FC236}">
                <a16:creationId xmlns:a16="http://schemas.microsoft.com/office/drawing/2014/main" id="{8564AFC3-E755-4162-93EC-E27747403CED}"/>
              </a:ext>
            </a:extLst>
          </p:cNvPr>
          <p:cNvSpPr>
            <a:spLocks noGrp="1"/>
          </p:cNvSpPr>
          <p:nvPr>
            <p:ph idx="1"/>
          </p:nvPr>
        </p:nvSpPr>
        <p:spPr>
          <a:xfrm>
            <a:off x="609600" y="908720"/>
            <a:ext cx="10972800" cy="4608513"/>
          </a:xfrm>
        </p:spPr>
        <p:txBody>
          <a:bodyPr/>
          <a:lstStyle/>
          <a:p>
            <a:r>
              <a:rPr lang="en-GB" sz="2800" dirty="0"/>
              <a:t>French Canadian and Anglo Canadian identities French and English are the two official languages of Canada, with the province of Quebec containing the majority of French speakers. </a:t>
            </a:r>
          </a:p>
          <a:p>
            <a:r>
              <a:rPr lang="en-GB" sz="2800" dirty="0"/>
              <a:t>There have been frequent political clashes between Quebec and central government and it was the </a:t>
            </a:r>
            <a:r>
              <a:rPr lang="en-GB" sz="2800" dirty="0" err="1"/>
              <a:t>Québecois</a:t>
            </a:r>
            <a:r>
              <a:rPr lang="en-GB" sz="2800" dirty="0"/>
              <a:t> who almost succeeded in getting the province separated from the rest of Canada in 1995. </a:t>
            </a:r>
          </a:p>
          <a:p>
            <a:r>
              <a:rPr lang="en-GB" sz="2800" dirty="0"/>
              <a:t>Since 1971 the country has implemented a number of policies to address the increasing plurality of cultures that has resulted from the waves of immigrants coming from many parts of the world</a:t>
            </a:r>
          </a:p>
        </p:txBody>
      </p:sp>
      <p:sp>
        <p:nvSpPr>
          <p:cNvPr id="4" name="Date Placeholder 3">
            <a:extLst>
              <a:ext uri="{FF2B5EF4-FFF2-40B4-BE49-F238E27FC236}">
                <a16:creationId xmlns:a16="http://schemas.microsoft.com/office/drawing/2014/main" id="{03EEA051-EF78-4917-AF66-C73158163ED2}"/>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20972A94-615C-43D1-8DE3-070A22D19B78}"/>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5644832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BD985-F2B3-40C0-B43D-A0051B6B18BB}"/>
              </a:ext>
            </a:extLst>
          </p:cNvPr>
          <p:cNvSpPr>
            <a:spLocks noGrp="1"/>
          </p:cNvSpPr>
          <p:nvPr>
            <p:ph type="title"/>
          </p:nvPr>
        </p:nvSpPr>
        <p:spPr>
          <a:xfrm>
            <a:off x="609600" y="0"/>
            <a:ext cx="10972800" cy="764704"/>
          </a:xfrm>
        </p:spPr>
        <p:txBody>
          <a:bodyPr/>
          <a:lstStyle/>
          <a:p>
            <a:r>
              <a:rPr lang="en-GB" dirty="0"/>
              <a:t>Canada</a:t>
            </a:r>
          </a:p>
        </p:txBody>
      </p:sp>
      <p:sp>
        <p:nvSpPr>
          <p:cNvPr id="3" name="Content Placeholder 2">
            <a:extLst>
              <a:ext uri="{FF2B5EF4-FFF2-40B4-BE49-F238E27FC236}">
                <a16:creationId xmlns:a16="http://schemas.microsoft.com/office/drawing/2014/main" id="{62A7480D-E497-4FF0-BBB2-9A101127B220}"/>
              </a:ext>
            </a:extLst>
          </p:cNvPr>
          <p:cNvSpPr>
            <a:spLocks noGrp="1"/>
          </p:cNvSpPr>
          <p:nvPr>
            <p:ph idx="1"/>
          </p:nvPr>
        </p:nvSpPr>
        <p:spPr>
          <a:xfrm>
            <a:off x="334433" y="764704"/>
            <a:ext cx="11594215" cy="4752529"/>
          </a:xfrm>
        </p:spPr>
        <p:txBody>
          <a:bodyPr/>
          <a:lstStyle/>
          <a:p>
            <a:r>
              <a:rPr lang="en-GB" dirty="0"/>
              <a:t>In 1971, Prime Minister, Pierre Elliott Trudeau proclaimed that: </a:t>
            </a:r>
          </a:p>
          <a:p>
            <a:pPr marL="0" indent="0">
              <a:buNone/>
            </a:pPr>
            <a:r>
              <a:rPr lang="en-GB" dirty="0"/>
              <a:t>“There is no official culture, nor does any ethnic group take precedence over any other. No citizen or group of citizens is other than Canadian, and all should be treated fairly.”</a:t>
            </a:r>
          </a:p>
          <a:p>
            <a:pPr marL="0" indent="0">
              <a:buNone/>
            </a:pPr>
            <a:r>
              <a:rPr lang="en-GB" dirty="0"/>
              <a:t>Canada has cultural diversity and cultural pluralism which was eventually enshrined in the Canadian Multiculturalism Act of 1988. Th is legislation has been a source of inspiration for other countries coming to terms with a diversity of cultures. </a:t>
            </a:r>
          </a:p>
          <a:p>
            <a:pPr marL="0" indent="0">
              <a:buNone/>
            </a:pPr>
            <a:endParaRPr lang="en-GB" dirty="0"/>
          </a:p>
        </p:txBody>
      </p:sp>
      <p:sp>
        <p:nvSpPr>
          <p:cNvPr id="4" name="Date Placeholder 3">
            <a:extLst>
              <a:ext uri="{FF2B5EF4-FFF2-40B4-BE49-F238E27FC236}">
                <a16:creationId xmlns:a16="http://schemas.microsoft.com/office/drawing/2014/main" id="{B6F23084-CBBF-485E-A4F5-210272B431D8}"/>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6BB1CC98-671F-4CBC-9126-96E9A1B8EFFB}"/>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15774851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6A345-2ADD-4C06-B7A9-1AD8C4CEF971}"/>
              </a:ext>
            </a:extLst>
          </p:cNvPr>
          <p:cNvSpPr>
            <a:spLocks noGrp="1"/>
          </p:cNvSpPr>
          <p:nvPr>
            <p:ph type="title"/>
          </p:nvPr>
        </p:nvSpPr>
        <p:spPr/>
        <p:txBody>
          <a:bodyPr/>
          <a:lstStyle/>
          <a:p>
            <a:r>
              <a:rPr lang="en-GB" dirty="0"/>
              <a:t>Canada</a:t>
            </a:r>
          </a:p>
        </p:txBody>
      </p:sp>
      <p:sp>
        <p:nvSpPr>
          <p:cNvPr id="3" name="Content Placeholder 2">
            <a:extLst>
              <a:ext uri="{FF2B5EF4-FFF2-40B4-BE49-F238E27FC236}">
                <a16:creationId xmlns:a16="http://schemas.microsoft.com/office/drawing/2014/main" id="{A8239EAC-7CEF-438A-A4CA-A63C9388056A}"/>
              </a:ext>
            </a:extLst>
          </p:cNvPr>
          <p:cNvSpPr>
            <a:spLocks noGrp="1"/>
          </p:cNvSpPr>
          <p:nvPr>
            <p:ph idx="1"/>
          </p:nvPr>
        </p:nvSpPr>
        <p:spPr>
          <a:xfrm>
            <a:off x="609600" y="1268760"/>
            <a:ext cx="10972800" cy="4248473"/>
          </a:xfrm>
        </p:spPr>
        <p:txBody>
          <a:bodyPr/>
          <a:lstStyle/>
          <a:p>
            <a:r>
              <a:rPr lang="en-GB" dirty="0"/>
              <a:t>Many Canadians are still concerned about who they actually are and have been questioning if Canada can be said to have a single national identity?</a:t>
            </a:r>
          </a:p>
          <a:p>
            <a:r>
              <a:rPr lang="en-GB" dirty="0"/>
              <a:t>One way Canadians try to clarify who they are is to try and ascertain who you are not. Canadians as a result when dealing with Americans like to stand their grounds and to prove their differences even though the two speak the same language, have similar lifestyles and have the same culture. </a:t>
            </a:r>
          </a:p>
        </p:txBody>
      </p:sp>
      <p:sp>
        <p:nvSpPr>
          <p:cNvPr id="4" name="Date Placeholder 3">
            <a:extLst>
              <a:ext uri="{FF2B5EF4-FFF2-40B4-BE49-F238E27FC236}">
                <a16:creationId xmlns:a16="http://schemas.microsoft.com/office/drawing/2014/main" id="{FCEB625E-6AC0-46C3-AD86-426EBCE4033D}"/>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6E3743F7-0283-42AD-B649-3F0180CBA91F}"/>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22346255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654EF-171F-4C34-9849-223EC5B5B711}"/>
              </a:ext>
            </a:extLst>
          </p:cNvPr>
          <p:cNvSpPr>
            <a:spLocks noGrp="1"/>
          </p:cNvSpPr>
          <p:nvPr>
            <p:ph type="title"/>
          </p:nvPr>
        </p:nvSpPr>
        <p:spPr/>
        <p:txBody>
          <a:bodyPr/>
          <a:lstStyle/>
          <a:p>
            <a:r>
              <a:rPr lang="en-GB" dirty="0"/>
              <a:t>Canada </a:t>
            </a:r>
          </a:p>
        </p:txBody>
      </p:sp>
      <p:sp>
        <p:nvSpPr>
          <p:cNvPr id="3" name="Content Placeholder 2">
            <a:extLst>
              <a:ext uri="{FF2B5EF4-FFF2-40B4-BE49-F238E27FC236}">
                <a16:creationId xmlns:a16="http://schemas.microsoft.com/office/drawing/2014/main" id="{C63E349F-D2A5-4136-8920-A0F428111F27}"/>
              </a:ext>
            </a:extLst>
          </p:cNvPr>
          <p:cNvSpPr>
            <a:spLocks noGrp="1"/>
          </p:cNvSpPr>
          <p:nvPr>
            <p:ph idx="1"/>
          </p:nvPr>
        </p:nvSpPr>
        <p:spPr>
          <a:xfrm>
            <a:off x="609600" y="1340768"/>
            <a:ext cx="10972800" cy="4176465"/>
          </a:xfrm>
        </p:spPr>
        <p:txBody>
          <a:bodyPr/>
          <a:lstStyle/>
          <a:p>
            <a:r>
              <a:rPr lang="en-GB" dirty="0"/>
              <a:t>The Canadian style of management contrasts strongly to that of the USA in that it is less formalised, less driven by individual goals and more aware of society as a whole. </a:t>
            </a:r>
          </a:p>
          <a:p>
            <a:r>
              <a:rPr lang="en-GB" dirty="0"/>
              <a:t>It is often considered to be more conservative in fiscal issues and have great expertise in financial management which is well-regarded internationally.</a:t>
            </a:r>
          </a:p>
        </p:txBody>
      </p:sp>
      <p:sp>
        <p:nvSpPr>
          <p:cNvPr id="4" name="Date Placeholder 3">
            <a:extLst>
              <a:ext uri="{FF2B5EF4-FFF2-40B4-BE49-F238E27FC236}">
                <a16:creationId xmlns:a16="http://schemas.microsoft.com/office/drawing/2014/main" id="{C6577DAE-B4E6-4A04-A510-6A6E56F1AB93}"/>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7DE605C9-7CCA-44BD-AC7D-8BC67A533F37}"/>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1020000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8EFBB-8BD4-4385-876E-31A15C9EC052}"/>
              </a:ext>
            </a:extLst>
          </p:cNvPr>
          <p:cNvSpPr>
            <a:spLocks noGrp="1"/>
          </p:cNvSpPr>
          <p:nvPr>
            <p:ph type="title"/>
          </p:nvPr>
        </p:nvSpPr>
        <p:spPr>
          <a:xfrm>
            <a:off x="609600" y="274638"/>
            <a:ext cx="10972800" cy="634082"/>
          </a:xfrm>
        </p:spPr>
        <p:txBody>
          <a:bodyPr/>
          <a:lstStyle/>
          <a:p>
            <a:r>
              <a:rPr lang="en-GB" dirty="0"/>
              <a:t>Australia and New Zealand</a:t>
            </a:r>
          </a:p>
        </p:txBody>
      </p:sp>
      <p:sp>
        <p:nvSpPr>
          <p:cNvPr id="3" name="Content Placeholder 2">
            <a:extLst>
              <a:ext uri="{FF2B5EF4-FFF2-40B4-BE49-F238E27FC236}">
                <a16:creationId xmlns:a16="http://schemas.microsoft.com/office/drawing/2014/main" id="{61A674C3-7AD1-49D3-AB85-1DD2DC449B61}"/>
              </a:ext>
            </a:extLst>
          </p:cNvPr>
          <p:cNvSpPr>
            <a:spLocks noGrp="1"/>
          </p:cNvSpPr>
          <p:nvPr>
            <p:ph idx="1"/>
          </p:nvPr>
        </p:nvSpPr>
        <p:spPr>
          <a:xfrm>
            <a:off x="609600" y="1052736"/>
            <a:ext cx="10972800" cy="4464497"/>
          </a:xfrm>
        </p:spPr>
        <p:txBody>
          <a:bodyPr/>
          <a:lstStyle/>
          <a:p>
            <a:r>
              <a:rPr lang="en-GB" sz="2800" dirty="0"/>
              <a:t>Australia and New Zealand were both colonies of the UK. Britain claimed Australia as a colony in 1788 and New Zealand became a separate UK colony in 1840 after first being administered by the Australian state of New South Wales. </a:t>
            </a:r>
          </a:p>
          <a:p>
            <a:r>
              <a:rPr lang="en-GB" sz="2800" dirty="0"/>
              <a:t>Apart from the aboriginal people, Australia was inhabited first by convicts from the UK and later free immigrants. In New Zealand these were predominantly UK whalers and traders. </a:t>
            </a:r>
          </a:p>
          <a:p>
            <a:r>
              <a:rPr lang="en-GB" sz="2800" dirty="0"/>
              <a:t>Both countries retained their Anglo </a:t>
            </a:r>
            <a:r>
              <a:rPr lang="en-GB" sz="2800" dirty="0" err="1"/>
              <a:t>saxon</a:t>
            </a:r>
            <a:r>
              <a:rPr lang="en-GB" sz="2800" dirty="0"/>
              <a:t> identity after independence </a:t>
            </a:r>
          </a:p>
        </p:txBody>
      </p:sp>
      <p:sp>
        <p:nvSpPr>
          <p:cNvPr id="4" name="Date Placeholder 3">
            <a:extLst>
              <a:ext uri="{FF2B5EF4-FFF2-40B4-BE49-F238E27FC236}">
                <a16:creationId xmlns:a16="http://schemas.microsoft.com/office/drawing/2014/main" id="{DA34559F-B233-4B28-A49B-FAE7A5419276}"/>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6B3E7A1C-4832-4FCF-B480-5634402BD27B}"/>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28973196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D3248-68C3-4708-AFDE-D6F12CD3F6AC}"/>
              </a:ext>
            </a:extLst>
          </p:cNvPr>
          <p:cNvSpPr>
            <a:spLocks noGrp="1"/>
          </p:cNvSpPr>
          <p:nvPr>
            <p:ph type="title"/>
          </p:nvPr>
        </p:nvSpPr>
        <p:spPr>
          <a:xfrm>
            <a:off x="609600" y="114299"/>
            <a:ext cx="10972800" cy="650405"/>
          </a:xfrm>
        </p:spPr>
        <p:txBody>
          <a:bodyPr/>
          <a:lstStyle/>
          <a:p>
            <a:r>
              <a:rPr lang="en-GB" dirty="0"/>
              <a:t>Australia and New Zealand</a:t>
            </a:r>
          </a:p>
        </p:txBody>
      </p:sp>
      <p:sp>
        <p:nvSpPr>
          <p:cNvPr id="3" name="Content Placeholder 2">
            <a:extLst>
              <a:ext uri="{FF2B5EF4-FFF2-40B4-BE49-F238E27FC236}">
                <a16:creationId xmlns:a16="http://schemas.microsoft.com/office/drawing/2014/main" id="{FF7EF374-628E-4FA2-A742-AA6E7DE5BBB6}"/>
              </a:ext>
            </a:extLst>
          </p:cNvPr>
          <p:cNvSpPr>
            <a:spLocks noGrp="1"/>
          </p:cNvSpPr>
          <p:nvPr>
            <p:ph idx="1"/>
          </p:nvPr>
        </p:nvSpPr>
        <p:spPr>
          <a:xfrm>
            <a:off x="263352" y="764704"/>
            <a:ext cx="11665296" cy="4752529"/>
          </a:xfrm>
        </p:spPr>
        <p:txBody>
          <a:bodyPr/>
          <a:lstStyle/>
          <a:p>
            <a:r>
              <a:rPr lang="en-GB" sz="2800" dirty="0"/>
              <a:t>These countries are predominantly British in terms of culture, but after independence, further waves of British migrants were welcomed, while other Europeans of non-British origin were expected to shed their particular cultural identities and integrate with the host population. </a:t>
            </a:r>
          </a:p>
          <a:p>
            <a:r>
              <a:rPr lang="en-GB" sz="2800" dirty="0"/>
              <a:t>Australia, however, has been the first to acknowledge the increasing ethnic diversity created by more recent waves of immigration from other non-European countries, particularly from countries in South-East Asia. </a:t>
            </a:r>
          </a:p>
          <a:p>
            <a:r>
              <a:rPr lang="en-GB" sz="2800" dirty="0"/>
              <a:t>With its present population of circa 23.5 million, Australia now sees multiculturalism as being at the heart of its society. </a:t>
            </a:r>
          </a:p>
        </p:txBody>
      </p:sp>
      <p:sp>
        <p:nvSpPr>
          <p:cNvPr id="4" name="Date Placeholder 3">
            <a:extLst>
              <a:ext uri="{FF2B5EF4-FFF2-40B4-BE49-F238E27FC236}">
                <a16:creationId xmlns:a16="http://schemas.microsoft.com/office/drawing/2014/main" id="{A2168CE8-C937-458B-837B-999147A5BDE1}"/>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A3084046-B205-459B-BC1E-CFCAC5A60F59}"/>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0660893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8F4B0-E4AF-44DC-840E-F7D1C8D3DEAF}"/>
              </a:ext>
            </a:extLst>
          </p:cNvPr>
          <p:cNvSpPr>
            <a:spLocks noGrp="1"/>
          </p:cNvSpPr>
          <p:nvPr>
            <p:ph type="title"/>
          </p:nvPr>
        </p:nvSpPr>
        <p:spPr>
          <a:xfrm>
            <a:off x="609600" y="136524"/>
            <a:ext cx="10972800" cy="916212"/>
          </a:xfrm>
        </p:spPr>
        <p:txBody>
          <a:bodyPr/>
          <a:lstStyle/>
          <a:p>
            <a:r>
              <a:rPr lang="en-GB" dirty="0"/>
              <a:t>Australia and New Zealand</a:t>
            </a:r>
          </a:p>
        </p:txBody>
      </p:sp>
      <p:sp>
        <p:nvSpPr>
          <p:cNvPr id="3" name="Content Placeholder 2">
            <a:extLst>
              <a:ext uri="{FF2B5EF4-FFF2-40B4-BE49-F238E27FC236}">
                <a16:creationId xmlns:a16="http://schemas.microsoft.com/office/drawing/2014/main" id="{E41E9AA7-09C2-449C-A896-991CF5072C59}"/>
              </a:ext>
            </a:extLst>
          </p:cNvPr>
          <p:cNvSpPr>
            <a:spLocks noGrp="1"/>
          </p:cNvSpPr>
          <p:nvPr>
            <p:ph idx="1"/>
          </p:nvPr>
        </p:nvSpPr>
        <p:spPr>
          <a:xfrm>
            <a:off x="0" y="908720"/>
            <a:ext cx="12072664" cy="4608513"/>
          </a:xfrm>
        </p:spPr>
        <p:txBody>
          <a:bodyPr/>
          <a:lstStyle/>
          <a:p>
            <a:r>
              <a:rPr lang="en-GB" sz="2800" dirty="0"/>
              <a:t>Both Australia and New Zealand continue to increase their involvement in South East Asia at a number of levels, to help shape the future prosperity of the region. e.g. the establishment of a free trade area, completed in 2013, between Australia and New Zealand and ASEAN countries. </a:t>
            </a:r>
          </a:p>
          <a:p>
            <a:r>
              <a:rPr lang="en-GB" sz="2800" dirty="0"/>
              <a:t>The impact has been increased interregional trade in goods and services to be liberalised, investment to be facilitated and investment in the educational sector to be developed. </a:t>
            </a:r>
          </a:p>
          <a:p>
            <a:r>
              <a:rPr lang="en-GB" sz="2800" dirty="0"/>
              <a:t>Along with this increased engagement has come increased liberalisation in the immigration rules for both Australia and New Zealand, thereby making both societies more multi-ethnic and multi-cultural. </a:t>
            </a:r>
          </a:p>
        </p:txBody>
      </p:sp>
      <p:sp>
        <p:nvSpPr>
          <p:cNvPr id="4" name="Date Placeholder 3">
            <a:extLst>
              <a:ext uri="{FF2B5EF4-FFF2-40B4-BE49-F238E27FC236}">
                <a16:creationId xmlns:a16="http://schemas.microsoft.com/office/drawing/2014/main" id="{29F2B1BE-CB7D-44EA-90D5-3D91FF68B20D}"/>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5DB028DB-B456-4756-B44C-F90D26446508}"/>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0481685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C52F5-49EA-4B32-B63A-DF389F659071}"/>
              </a:ext>
            </a:extLst>
          </p:cNvPr>
          <p:cNvSpPr>
            <a:spLocks noGrp="1"/>
          </p:cNvSpPr>
          <p:nvPr>
            <p:ph type="title"/>
          </p:nvPr>
        </p:nvSpPr>
        <p:spPr>
          <a:xfrm>
            <a:off x="609600" y="114299"/>
            <a:ext cx="10972800" cy="722413"/>
          </a:xfrm>
        </p:spPr>
        <p:txBody>
          <a:bodyPr/>
          <a:lstStyle/>
          <a:p>
            <a:r>
              <a:rPr lang="en-GB" dirty="0"/>
              <a:t>Australia and New Zealand</a:t>
            </a:r>
          </a:p>
        </p:txBody>
      </p:sp>
      <p:sp>
        <p:nvSpPr>
          <p:cNvPr id="3" name="Content Placeholder 2">
            <a:extLst>
              <a:ext uri="{FF2B5EF4-FFF2-40B4-BE49-F238E27FC236}">
                <a16:creationId xmlns:a16="http://schemas.microsoft.com/office/drawing/2014/main" id="{2FBBFEB2-6488-4713-A7CD-D931BB1E607A}"/>
              </a:ext>
            </a:extLst>
          </p:cNvPr>
          <p:cNvSpPr>
            <a:spLocks noGrp="1"/>
          </p:cNvSpPr>
          <p:nvPr>
            <p:ph idx="1"/>
          </p:nvPr>
        </p:nvSpPr>
        <p:spPr>
          <a:xfrm>
            <a:off x="334433" y="980728"/>
            <a:ext cx="11247967" cy="4536505"/>
          </a:xfrm>
        </p:spPr>
        <p:txBody>
          <a:bodyPr/>
          <a:lstStyle/>
          <a:p>
            <a:r>
              <a:rPr lang="en-GB" sz="2800" dirty="0"/>
              <a:t>The business culture in Australia and New Zealand remains very much Anglo-Saxon in nature. However, the work environment tends to be more collaborative than in the UK or US, which means decision-making can be rather slow and drawn-out. </a:t>
            </a:r>
          </a:p>
          <a:p>
            <a:r>
              <a:rPr lang="en-GB" sz="2800" dirty="0"/>
              <a:t>Hierarchies are in place in most organisations, but since there is a general distrust of authority, a modest, egalitarian approach is preferred when colleagues are dealing with each other. </a:t>
            </a:r>
          </a:p>
          <a:p>
            <a:r>
              <a:rPr lang="en-GB" sz="2800" dirty="0"/>
              <a:t>Humour is an indispensable ingredient of communication, with a preference for teasing others</a:t>
            </a:r>
          </a:p>
        </p:txBody>
      </p:sp>
      <p:sp>
        <p:nvSpPr>
          <p:cNvPr id="4" name="Date Placeholder 3">
            <a:extLst>
              <a:ext uri="{FF2B5EF4-FFF2-40B4-BE49-F238E27FC236}">
                <a16:creationId xmlns:a16="http://schemas.microsoft.com/office/drawing/2014/main" id="{BF382F7E-B836-423B-AC75-88EC16C3A561}"/>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48982DE1-D50A-46A4-BA7E-14F3A3D94B0D}"/>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16634178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4E8B1-D322-460B-AEE5-F4F955E9A9D9}"/>
              </a:ext>
            </a:extLst>
          </p:cNvPr>
          <p:cNvSpPr>
            <a:spLocks noGrp="1"/>
          </p:cNvSpPr>
          <p:nvPr>
            <p:ph type="title"/>
          </p:nvPr>
        </p:nvSpPr>
        <p:spPr>
          <a:xfrm>
            <a:off x="609600" y="274638"/>
            <a:ext cx="10972800" cy="461045"/>
          </a:xfrm>
        </p:spPr>
        <p:txBody>
          <a:bodyPr/>
          <a:lstStyle/>
          <a:p>
            <a:r>
              <a:rPr lang="en-GB" dirty="0"/>
              <a:t>Latin America</a:t>
            </a:r>
          </a:p>
        </p:txBody>
      </p:sp>
      <p:sp>
        <p:nvSpPr>
          <p:cNvPr id="3" name="Content Placeholder 2">
            <a:extLst>
              <a:ext uri="{FF2B5EF4-FFF2-40B4-BE49-F238E27FC236}">
                <a16:creationId xmlns:a16="http://schemas.microsoft.com/office/drawing/2014/main" id="{9E9B2774-EEE3-4B28-AB24-2A15E3182DCD}"/>
              </a:ext>
            </a:extLst>
          </p:cNvPr>
          <p:cNvSpPr>
            <a:spLocks noGrp="1"/>
          </p:cNvSpPr>
          <p:nvPr>
            <p:ph idx="1"/>
          </p:nvPr>
        </p:nvSpPr>
        <p:spPr>
          <a:xfrm>
            <a:off x="191344" y="836712"/>
            <a:ext cx="11737304" cy="4680521"/>
          </a:xfrm>
        </p:spPr>
        <p:txBody>
          <a:bodyPr/>
          <a:lstStyle/>
          <a:p>
            <a:r>
              <a:rPr lang="en-GB" dirty="0"/>
              <a:t>The arrival of colonists from Spain and Portugal, and to a smaller extent from France, brought their cultures to Central and Southern America, and implanted them in foreign soil. </a:t>
            </a:r>
          </a:p>
          <a:p>
            <a:r>
              <a:rPr lang="en-GB" dirty="0"/>
              <a:t>The common linguistic, cultural and religious heritage is still strong and is seen in the many activities shared between the ‘mother country’ Spain and its former colonies, ranging from intensive trade to football tournaments.</a:t>
            </a:r>
          </a:p>
          <a:p>
            <a:r>
              <a:rPr lang="en-GB" dirty="0"/>
              <a:t>Many Latin American companies choose Spain as the base to expand globally because of this cultural ties. </a:t>
            </a:r>
          </a:p>
        </p:txBody>
      </p:sp>
      <p:sp>
        <p:nvSpPr>
          <p:cNvPr id="4" name="Date Placeholder 3">
            <a:extLst>
              <a:ext uri="{FF2B5EF4-FFF2-40B4-BE49-F238E27FC236}">
                <a16:creationId xmlns:a16="http://schemas.microsoft.com/office/drawing/2014/main" id="{07127C94-BDFB-4C90-AB63-3165AA78253D}"/>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DDB15E39-7598-4B64-AA7A-99CF311BD8EF}"/>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36727832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A33A9-FFAC-4F26-946D-9255096F879F}"/>
              </a:ext>
            </a:extLst>
          </p:cNvPr>
          <p:cNvSpPr>
            <a:spLocks noGrp="1"/>
          </p:cNvSpPr>
          <p:nvPr>
            <p:ph type="title"/>
          </p:nvPr>
        </p:nvSpPr>
        <p:spPr>
          <a:xfrm>
            <a:off x="609600" y="0"/>
            <a:ext cx="10972800" cy="692696"/>
          </a:xfrm>
        </p:spPr>
        <p:txBody>
          <a:bodyPr/>
          <a:lstStyle/>
          <a:p>
            <a:r>
              <a:rPr lang="en-GB" dirty="0"/>
              <a:t>Latin America</a:t>
            </a:r>
          </a:p>
        </p:txBody>
      </p:sp>
      <p:sp>
        <p:nvSpPr>
          <p:cNvPr id="3" name="Content Placeholder 2">
            <a:extLst>
              <a:ext uri="{FF2B5EF4-FFF2-40B4-BE49-F238E27FC236}">
                <a16:creationId xmlns:a16="http://schemas.microsoft.com/office/drawing/2014/main" id="{229544BB-5BFD-423B-ADD0-DA25DEE01ED5}"/>
              </a:ext>
            </a:extLst>
          </p:cNvPr>
          <p:cNvSpPr>
            <a:spLocks noGrp="1"/>
          </p:cNvSpPr>
          <p:nvPr>
            <p:ph idx="1"/>
          </p:nvPr>
        </p:nvSpPr>
        <p:spPr>
          <a:xfrm>
            <a:off x="119336" y="548680"/>
            <a:ext cx="11809312" cy="4968553"/>
          </a:xfrm>
        </p:spPr>
        <p:txBody>
          <a:bodyPr/>
          <a:lstStyle/>
          <a:p>
            <a:r>
              <a:rPr lang="en-GB" dirty="0"/>
              <a:t>Th e term ‘Latin’ is believed to have been devised by the French in the nineteenth century to reflect the difference between Anglo-Saxon North America and Spanish/ Portuguese South America. </a:t>
            </a:r>
          </a:p>
          <a:p>
            <a:r>
              <a:rPr lang="en-GB" dirty="0"/>
              <a:t>The term allowed for France, also a Latin country, to claim a role in the development of a continent where a number of countries were demanding independence from their Spanish masters. </a:t>
            </a:r>
          </a:p>
          <a:p>
            <a:r>
              <a:rPr lang="en-GB" dirty="0"/>
              <a:t>Latin America is deeply divided but there has been some efforts to promote unity amongst the varying groups. </a:t>
            </a:r>
          </a:p>
        </p:txBody>
      </p:sp>
      <p:sp>
        <p:nvSpPr>
          <p:cNvPr id="4" name="Date Placeholder 3">
            <a:extLst>
              <a:ext uri="{FF2B5EF4-FFF2-40B4-BE49-F238E27FC236}">
                <a16:creationId xmlns:a16="http://schemas.microsoft.com/office/drawing/2014/main" id="{4B6D687D-67FD-43A7-8BB9-9191178C7E9F}"/>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BD766C35-5010-4A3A-A814-19FCF1F0AED9}"/>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40071106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FE9C8-446B-427C-9EA2-F8D06196D6DA}"/>
              </a:ext>
            </a:extLst>
          </p:cNvPr>
          <p:cNvSpPr>
            <a:spLocks noGrp="1"/>
          </p:cNvSpPr>
          <p:nvPr>
            <p:ph type="title"/>
          </p:nvPr>
        </p:nvSpPr>
        <p:spPr>
          <a:xfrm>
            <a:off x="609600" y="136524"/>
            <a:ext cx="10972800" cy="599159"/>
          </a:xfrm>
        </p:spPr>
        <p:txBody>
          <a:bodyPr/>
          <a:lstStyle/>
          <a:p>
            <a:r>
              <a:rPr lang="en-GB" dirty="0"/>
              <a:t>Latin America</a:t>
            </a:r>
          </a:p>
        </p:txBody>
      </p:sp>
      <p:sp>
        <p:nvSpPr>
          <p:cNvPr id="3" name="Content Placeholder 2">
            <a:extLst>
              <a:ext uri="{FF2B5EF4-FFF2-40B4-BE49-F238E27FC236}">
                <a16:creationId xmlns:a16="http://schemas.microsoft.com/office/drawing/2014/main" id="{3BABEC6D-E2C6-4C12-A8EB-709DC7B69B6E}"/>
              </a:ext>
            </a:extLst>
          </p:cNvPr>
          <p:cNvSpPr>
            <a:spLocks noGrp="1"/>
          </p:cNvSpPr>
          <p:nvPr>
            <p:ph idx="1"/>
          </p:nvPr>
        </p:nvSpPr>
        <p:spPr>
          <a:xfrm>
            <a:off x="191344" y="836712"/>
            <a:ext cx="12000656" cy="4680521"/>
          </a:xfrm>
        </p:spPr>
        <p:txBody>
          <a:bodyPr/>
          <a:lstStyle/>
          <a:p>
            <a:r>
              <a:rPr lang="en-GB" sz="2800" dirty="0"/>
              <a:t>The Community of Latin American and Caribbean States (CELAC), founded in 2011 and comprising 33 states, is seen as a further attempt to foster unity in the region, observers see it as an attempt to stand up to the United States in its own ‘backyard’. </a:t>
            </a:r>
          </a:p>
          <a:p>
            <a:r>
              <a:rPr lang="en-GB" sz="2800" dirty="0"/>
              <a:t>In many respects it can be seen as an alternative to the OAS (Th e Organization of American States), founded in 1948 to promote solidarity and collaboration between Latin American countries, and to defend their sovereignty, their territorial integrity, and their independence. </a:t>
            </a:r>
          </a:p>
          <a:p>
            <a:r>
              <a:rPr lang="en-GB" sz="2800" dirty="0"/>
              <a:t>The major difference, however, is that two OAS members, the United States and Canada, do not belong to the CELAC organisation. </a:t>
            </a:r>
          </a:p>
        </p:txBody>
      </p:sp>
      <p:sp>
        <p:nvSpPr>
          <p:cNvPr id="4" name="Date Placeholder 3">
            <a:extLst>
              <a:ext uri="{FF2B5EF4-FFF2-40B4-BE49-F238E27FC236}">
                <a16:creationId xmlns:a16="http://schemas.microsoft.com/office/drawing/2014/main" id="{698D0AD8-60F0-4E8B-A5A5-20E991542A4E}"/>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B0370AB5-628F-4725-9AF0-FE3617017D59}"/>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28138857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BA698-7E02-4EB6-8216-7D5FD87DD6B2}"/>
              </a:ext>
            </a:extLst>
          </p:cNvPr>
          <p:cNvSpPr>
            <a:spLocks noGrp="1"/>
          </p:cNvSpPr>
          <p:nvPr>
            <p:ph type="title"/>
          </p:nvPr>
        </p:nvSpPr>
        <p:spPr>
          <a:xfrm>
            <a:off x="609600" y="274638"/>
            <a:ext cx="10972800" cy="461045"/>
          </a:xfrm>
        </p:spPr>
        <p:txBody>
          <a:bodyPr/>
          <a:lstStyle/>
          <a:p>
            <a:r>
              <a:rPr lang="en-GB" dirty="0"/>
              <a:t>Latin America</a:t>
            </a:r>
          </a:p>
        </p:txBody>
      </p:sp>
      <p:sp>
        <p:nvSpPr>
          <p:cNvPr id="3" name="Content Placeholder 2">
            <a:extLst>
              <a:ext uri="{FF2B5EF4-FFF2-40B4-BE49-F238E27FC236}">
                <a16:creationId xmlns:a16="http://schemas.microsoft.com/office/drawing/2014/main" id="{B7D50761-AEDC-4EB3-BF6B-5E1E3847CA85}"/>
              </a:ext>
            </a:extLst>
          </p:cNvPr>
          <p:cNvSpPr>
            <a:spLocks noGrp="1"/>
          </p:cNvSpPr>
          <p:nvPr>
            <p:ph idx="1"/>
          </p:nvPr>
        </p:nvSpPr>
        <p:spPr>
          <a:xfrm>
            <a:off x="263352" y="836712"/>
            <a:ext cx="11665296" cy="4680521"/>
          </a:xfrm>
        </p:spPr>
        <p:txBody>
          <a:bodyPr/>
          <a:lstStyle/>
          <a:p>
            <a:r>
              <a:rPr lang="en-GB" dirty="0"/>
              <a:t>Cultural values are shared and there is a strong belief in the Catholic religion with the importance of the family as well as the distinct male and female roles in society emphasised.</a:t>
            </a:r>
          </a:p>
          <a:p>
            <a:r>
              <a:rPr lang="en-GB" dirty="0"/>
              <a:t> The gulf between rich and poor is considerable and difficult to bridge. Those in the lower social classes are poorly educated and lack the skills that countries still in the throes of industrialisation badly need.</a:t>
            </a:r>
          </a:p>
          <a:p>
            <a:endParaRPr lang="en-GB" dirty="0"/>
          </a:p>
        </p:txBody>
      </p:sp>
      <p:sp>
        <p:nvSpPr>
          <p:cNvPr id="4" name="Date Placeholder 3">
            <a:extLst>
              <a:ext uri="{FF2B5EF4-FFF2-40B4-BE49-F238E27FC236}">
                <a16:creationId xmlns:a16="http://schemas.microsoft.com/office/drawing/2014/main" id="{66D02774-DC7F-4E68-B92D-4DD02C16AF5C}"/>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6B2B580E-87BC-4B42-A62C-F04A13C498A8}"/>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23305852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FCA18-35E7-46D5-BCF8-79F6478DB913}"/>
              </a:ext>
            </a:extLst>
          </p:cNvPr>
          <p:cNvSpPr>
            <a:spLocks noGrp="1"/>
          </p:cNvSpPr>
          <p:nvPr>
            <p:ph type="title"/>
          </p:nvPr>
        </p:nvSpPr>
        <p:spPr>
          <a:xfrm>
            <a:off x="609600" y="136524"/>
            <a:ext cx="10972800" cy="700188"/>
          </a:xfrm>
        </p:spPr>
        <p:txBody>
          <a:bodyPr/>
          <a:lstStyle/>
          <a:p>
            <a:r>
              <a:rPr lang="en-GB" dirty="0"/>
              <a:t>Latin America</a:t>
            </a:r>
          </a:p>
        </p:txBody>
      </p:sp>
      <p:sp>
        <p:nvSpPr>
          <p:cNvPr id="3" name="Content Placeholder 2">
            <a:extLst>
              <a:ext uri="{FF2B5EF4-FFF2-40B4-BE49-F238E27FC236}">
                <a16:creationId xmlns:a16="http://schemas.microsoft.com/office/drawing/2014/main" id="{02F76F89-FD09-4B83-8D08-989DB3D1B85C}"/>
              </a:ext>
            </a:extLst>
          </p:cNvPr>
          <p:cNvSpPr>
            <a:spLocks noGrp="1"/>
          </p:cNvSpPr>
          <p:nvPr>
            <p:ph idx="1"/>
          </p:nvPr>
        </p:nvSpPr>
        <p:spPr>
          <a:xfrm>
            <a:off x="119337" y="836712"/>
            <a:ext cx="12072664" cy="4680521"/>
          </a:xfrm>
        </p:spPr>
        <p:txBody>
          <a:bodyPr/>
          <a:lstStyle/>
          <a:p>
            <a:r>
              <a:rPr lang="en-GB" sz="2800" dirty="0"/>
              <a:t>The essentially authoritarian nature of Latin American society is still present: the patron in whatever form still exerts considerable power in all aspects of daily life, whether it be in politics, the church, agriculture or business generally. </a:t>
            </a:r>
          </a:p>
          <a:p>
            <a:r>
              <a:rPr lang="en-GB" sz="2800" dirty="0"/>
              <a:t>Due to his high status, he can command unquestioning loyalty from those beneath him. </a:t>
            </a:r>
          </a:p>
          <a:p>
            <a:r>
              <a:rPr lang="en-GB" sz="2800" dirty="0"/>
              <a:t>The ‘patron’ is the traditional Latin American leader who can be described as autocratic and directive and is expected to be assertive and aggressive. He seldom delegates work or uses teams, prefers a formal top-town communication as the normal mode of communication while being very relationship-oriented and </a:t>
            </a:r>
            <a:r>
              <a:rPr lang="en-GB" sz="2800" dirty="0" err="1"/>
              <a:t>confl</a:t>
            </a:r>
            <a:r>
              <a:rPr lang="en-GB" sz="2800" dirty="0"/>
              <a:t> </a:t>
            </a:r>
            <a:r>
              <a:rPr lang="en-GB" sz="2800" dirty="0" err="1"/>
              <a:t>ict</a:t>
            </a:r>
            <a:r>
              <a:rPr lang="en-GB" sz="2800" dirty="0"/>
              <a:t>-avoiding (Romero, 2004). </a:t>
            </a:r>
          </a:p>
        </p:txBody>
      </p:sp>
      <p:sp>
        <p:nvSpPr>
          <p:cNvPr id="4" name="Date Placeholder 3">
            <a:extLst>
              <a:ext uri="{FF2B5EF4-FFF2-40B4-BE49-F238E27FC236}">
                <a16:creationId xmlns:a16="http://schemas.microsoft.com/office/drawing/2014/main" id="{88FB8169-A548-4F24-BA8D-C83B68E9276E}"/>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F7EE5CB0-2375-4B89-9F92-BCB2246CCEF0}"/>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27764285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B6565-2630-4C5D-BBC0-AE22A1E40FEF}"/>
              </a:ext>
            </a:extLst>
          </p:cNvPr>
          <p:cNvSpPr>
            <a:spLocks noGrp="1"/>
          </p:cNvSpPr>
          <p:nvPr>
            <p:ph type="title"/>
          </p:nvPr>
        </p:nvSpPr>
        <p:spPr>
          <a:xfrm>
            <a:off x="609600" y="274638"/>
            <a:ext cx="10972800" cy="922114"/>
          </a:xfrm>
        </p:spPr>
        <p:txBody>
          <a:bodyPr/>
          <a:lstStyle/>
          <a:p>
            <a:r>
              <a:rPr lang="en-GB" dirty="0"/>
              <a:t>In Class Exercise</a:t>
            </a:r>
          </a:p>
        </p:txBody>
      </p:sp>
      <p:sp>
        <p:nvSpPr>
          <p:cNvPr id="3" name="Content Placeholder 2">
            <a:extLst>
              <a:ext uri="{FF2B5EF4-FFF2-40B4-BE49-F238E27FC236}">
                <a16:creationId xmlns:a16="http://schemas.microsoft.com/office/drawing/2014/main" id="{4D3E2251-7B5C-4E44-B73E-680B276C5531}"/>
              </a:ext>
            </a:extLst>
          </p:cNvPr>
          <p:cNvSpPr>
            <a:spLocks noGrp="1"/>
          </p:cNvSpPr>
          <p:nvPr>
            <p:ph idx="1"/>
          </p:nvPr>
        </p:nvSpPr>
        <p:spPr>
          <a:xfrm>
            <a:off x="191344" y="1196752"/>
            <a:ext cx="11665296" cy="4320481"/>
          </a:xfrm>
        </p:spPr>
        <p:txBody>
          <a:bodyPr/>
          <a:lstStyle/>
          <a:p>
            <a:r>
              <a:rPr lang="en-GB" dirty="0"/>
              <a:t>1) It has been argued that, since both countries span the continents of Europe and Asia, Russia and Turkey are each in fact two countries: one belonging to Europe, the other belonging to Asia. Can Russia and Turkey, therefore, each be assigned to a particular cultural cluster? Give arguments to explain your answer.</a:t>
            </a:r>
          </a:p>
          <a:p>
            <a:r>
              <a:rPr lang="en-GB" dirty="0"/>
              <a:t>2) Do you think the whole continent of America could be seen as having one business culture?</a:t>
            </a:r>
          </a:p>
        </p:txBody>
      </p:sp>
      <p:sp>
        <p:nvSpPr>
          <p:cNvPr id="4" name="Date Placeholder 3">
            <a:extLst>
              <a:ext uri="{FF2B5EF4-FFF2-40B4-BE49-F238E27FC236}">
                <a16:creationId xmlns:a16="http://schemas.microsoft.com/office/drawing/2014/main" id="{05350296-DF99-4F95-883E-3A75D84459A3}"/>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2179C8EB-8C7F-421B-93C6-342DE71DB014}"/>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10198375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46145-1179-426A-A83C-F2C03390D406}"/>
              </a:ext>
            </a:extLst>
          </p:cNvPr>
          <p:cNvSpPr>
            <a:spLocks noGrp="1"/>
          </p:cNvSpPr>
          <p:nvPr>
            <p:ph type="title"/>
          </p:nvPr>
        </p:nvSpPr>
        <p:spPr>
          <a:xfrm>
            <a:off x="609600" y="114299"/>
            <a:ext cx="10972800" cy="578397"/>
          </a:xfrm>
        </p:spPr>
        <p:txBody>
          <a:bodyPr/>
          <a:lstStyle/>
          <a:p>
            <a:r>
              <a:rPr lang="en-GB" dirty="0"/>
              <a:t>References.</a:t>
            </a:r>
          </a:p>
        </p:txBody>
      </p:sp>
      <p:sp>
        <p:nvSpPr>
          <p:cNvPr id="3" name="Content Placeholder 2">
            <a:extLst>
              <a:ext uri="{FF2B5EF4-FFF2-40B4-BE49-F238E27FC236}">
                <a16:creationId xmlns:a16="http://schemas.microsoft.com/office/drawing/2014/main" id="{BF89E757-72B7-4427-B752-745CB064D84E}"/>
              </a:ext>
            </a:extLst>
          </p:cNvPr>
          <p:cNvSpPr>
            <a:spLocks noGrp="1"/>
          </p:cNvSpPr>
          <p:nvPr>
            <p:ph idx="1"/>
          </p:nvPr>
        </p:nvSpPr>
        <p:spPr>
          <a:xfrm>
            <a:off x="119336" y="692696"/>
            <a:ext cx="12072663" cy="4824537"/>
          </a:xfrm>
        </p:spPr>
        <p:txBody>
          <a:bodyPr/>
          <a:lstStyle/>
          <a:p>
            <a:r>
              <a:rPr lang="en-GB" sz="2400" dirty="0"/>
              <a:t>Dufour, C. (1990) A Canadian Challenge – le </a:t>
            </a:r>
            <a:r>
              <a:rPr lang="en-GB" sz="2400" dirty="0" err="1"/>
              <a:t>défi</a:t>
            </a:r>
            <a:r>
              <a:rPr lang="en-GB" sz="2400" dirty="0"/>
              <a:t> </a:t>
            </a:r>
            <a:r>
              <a:rPr lang="en-GB" sz="2400" dirty="0" err="1"/>
              <a:t>québecois</a:t>
            </a:r>
            <a:r>
              <a:rPr lang="en-GB" sz="2400" dirty="0"/>
              <a:t> , </a:t>
            </a:r>
            <a:r>
              <a:rPr lang="en-GB" sz="2400" dirty="0" err="1"/>
              <a:t>Lanzville</a:t>
            </a:r>
            <a:r>
              <a:rPr lang="en-GB" sz="2400" dirty="0"/>
              <a:t>, BC: </a:t>
            </a:r>
            <a:r>
              <a:rPr lang="en-GB" sz="2400" dirty="0" err="1"/>
              <a:t>Oolichan</a:t>
            </a:r>
            <a:r>
              <a:rPr lang="en-GB" sz="2400" dirty="0"/>
              <a:t> Books &amp; Halifax NS: Institute for Research on Public Policy.</a:t>
            </a:r>
          </a:p>
          <a:p>
            <a:r>
              <a:rPr lang="en-GB" sz="2400" dirty="0"/>
              <a:t>Hickson, D.J. and Pugh, D.S. (2001) Management Worldwide , London: Penguin.</a:t>
            </a:r>
          </a:p>
          <a:p>
            <a:r>
              <a:rPr lang="en-GB" sz="2400" dirty="0"/>
              <a:t>Motel, S. and Patten E. (2013) Statistical Portrait of Hispanics in the United States, 2011 , Pew Research Hispanic </a:t>
            </a:r>
            <a:r>
              <a:rPr lang="en-GB" sz="2400" dirty="0" err="1"/>
              <a:t>Center</a:t>
            </a:r>
            <a:r>
              <a:rPr lang="en-GB" sz="2400" dirty="0"/>
              <a:t>, http://www.pewhispanic.org/2013/02/15/statistical-portrait-ofhispanics-in-the-united-states-2011/ , accessed 10.3.2013.</a:t>
            </a:r>
          </a:p>
          <a:p>
            <a:r>
              <a:rPr lang="en-GB" sz="2400" dirty="0"/>
              <a:t>Romero, E.J. (2004) ‘Latin American leadership: el </a:t>
            </a:r>
            <a:r>
              <a:rPr lang="en-GB" sz="2400" dirty="0" err="1"/>
              <a:t>patrón</a:t>
            </a:r>
            <a:r>
              <a:rPr lang="en-GB" sz="2400" dirty="0"/>
              <a:t> &amp; el </a:t>
            </a:r>
            <a:r>
              <a:rPr lang="en-GB" sz="2400" dirty="0" err="1"/>
              <a:t>líder</a:t>
            </a:r>
            <a:r>
              <a:rPr lang="en-GB" sz="2400" dirty="0"/>
              <a:t> </a:t>
            </a:r>
            <a:r>
              <a:rPr lang="en-GB" sz="2400" dirty="0" err="1"/>
              <a:t>moderno</a:t>
            </a:r>
            <a:r>
              <a:rPr lang="en-GB" sz="2400" dirty="0"/>
              <a:t>’, Cross Cultural Management: An International Journal , 11(3): 25–37. </a:t>
            </a:r>
          </a:p>
          <a:p>
            <a:endParaRPr lang="en-GB" sz="2400" dirty="0"/>
          </a:p>
        </p:txBody>
      </p:sp>
      <p:sp>
        <p:nvSpPr>
          <p:cNvPr id="4" name="Date Placeholder 3">
            <a:extLst>
              <a:ext uri="{FF2B5EF4-FFF2-40B4-BE49-F238E27FC236}">
                <a16:creationId xmlns:a16="http://schemas.microsoft.com/office/drawing/2014/main" id="{49CBC5E9-80C0-4EC0-878A-0ED840EC9560}"/>
              </a:ext>
            </a:extLst>
          </p:cNvPr>
          <p:cNvSpPr>
            <a:spLocks noGrp="1"/>
          </p:cNvSpPr>
          <p:nvPr>
            <p:ph type="dt" sz="half" idx="10"/>
          </p:nvPr>
        </p:nvSpPr>
        <p:spPr/>
        <p:txBody>
          <a:bodyPr/>
          <a:lstStyle/>
          <a:p>
            <a:pPr>
              <a:defRPr/>
            </a:pPr>
            <a:fld id="{2303D31F-598B-47EE-BA37-93F097A3D676}" type="datetime1">
              <a:rPr lang="en-GB" altLang="en-US" smtClean="0"/>
              <a:pPr>
                <a:defRPr/>
              </a:pPr>
              <a:t>29/09/2020</a:t>
            </a:fld>
            <a:endParaRPr lang="en-GB" altLang="en-US"/>
          </a:p>
        </p:txBody>
      </p:sp>
      <p:sp>
        <p:nvSpPr>
          <p:cNvPr id="5" name="Slide Number Placeholder 4">
            <a:extLst>
              <a:ext uri="{FF2B5EF4-FFF2-40B4-BE49-F238E27FC236}">
                <a16:creationId xmlns:a16="http://schemas.microsoft.com/office/drawing/2014/main" id="{196004E8-8E81-49D0-A902-B855BF470F33}"/>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402242536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4001</TotalTime>
  <Words>2458</Words>
  <Application>Microsoft Office PowerPoint</Application>
  <PresentationFormat>Widescreen</PresentationFormat>
  <Paragraphs>151</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Myriad Pro</vt:lpstr>
      <vt:lpstr>Verdana</vt:lpstr>
      <vt:lpstr>20140311PresentationUWTSDTemplate</vt:lpstr>
      <vt:lpstr>BMSW5105</vt:lpstr>
      <vt:lpstr>Learning outcomes</vt:lpstr>
      <vt:lpstr>United States of America</vt:lpstr>
      <vt:lpstr>United States of America</vt:lpstr>
      <vt:lpstr>United States of America</vt:lpstr>
      <vt:lpstr>United States of America</vt:lpstr>
      <vt:lpstr>United States of America</vt:lpstr>
      <vt:lpstr>United States of America – The New Immigrants</vt:lpstr>
      <vt:lpstr>United States of America – The New Immigrants</vt:lpstr>
      <vt:lpstr>United States of America – The New Immigrants</vt:lpstr>
      <vt:lpstr>Canada</vt:lpstr>
      <vt:lpstr>Canada</vt:lpstr>
      <vt:lpstr>Canada</vt:lpstr>
      <vt:lpstr>Canada</vt:lpstr>
      <vt:lpstr>Canada </vt:lpstr>
      <vt:lpstr>Australia and New Zealand</vt:lpstr>
      <vt:lpstr>Australia and New Zealand</vt:lpstr>
      <vt:lpstr>Australia and New Zealand</vt:lpstr>
      <vt:lpstr>Australia and New Zealand</vt:lpstr>
      <vt:lpstr>Latin America</vt:lpstr>
      <vt:lpstr>Latin America</vt:lpstr>
      <vt:lpstr>Latin America</vt:lpstr>
      <vt:lpstr>Latin America</vt:lpstr>
      <vt:lpstr>Latin America</vt:lpstr>
      <vt:lpstr>In Class Exercise</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Microsoft Security</cp:lastModifiedBy>
  <cp:revision>236</cp:revision>
  <cp:lastPrinted>2018-07-09T15:27:01Z</cp:lastPrinted>
  <dcterms:created xsi:type="dcterms:W3CDTF">2002-10-07T19:43:58Z</dcterms:created>
  <dcterms:modified xsi:type="dcterms:W3CDTF">2020-09-29T00:18:03Z</dcterms:modified>
</cp:coreProperties>
</file>