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358" r:id="rId2"/>
    <p:sldId id="256" r:id="rId3"/>
    <p:sldId id="337" r:id="rId4"/>
    <p:sldId id="257" r:id="rId5"/>
    <p:sldId id="355" r:id="rId6"/>
    <p:sldId id="356" r:id="rId7"/>
    <p:sldId id="338" r:id="rId8"/>
    <p:sldId id="339" r:id="rId9"/>
    <p:sldId id="340" r:id="rId10"/>
    <p:sldId id="341" r:id="rId11"/>
    <p:sldId id="342" r:id="rId12"/>
    <p:sldId id="343" r:id="rId13"/>
    <p:sldId id="330" r:id="rId14"/>
    <p:sldId id="344" r:id="rId15"/>
    <p:sldId id="346" r:id="rId16"/>
    <p:sldId id="347" r:id="rId17"/>
    <p:sldId id="348" r:id="rId18"/>
    <p:sldId id="349" r:id="rId19"/>
    <p:sldId id="357" r:id="rId20"/>
    <p:sldId id="350" r:id="rId21"/>
    <p:sldId id="351" r:id="rId22"/>
    <p:sldId id="352" r:id="rId23"/>
    <p:sldId id="353" r:id="rId24"/>
    <p:sldId id="354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" y="147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237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8D411F-9842-4B77-867E-C0F3793CC675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399BAA-81E6-40E6-AD67-E7490C18ED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545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DE5947D-1017-45BE-9ACA-184CFFACAEA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65CA72A-7E7E-4691-BF45-4D55F87D05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5947D-1017-45BE-9ACA-184CFFACAEA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CA72A-7E7E-4691-BF45-4D55F87D050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5947D-1017-45BE-9ACA-184CFFACAEA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CA72A-7E7E-4691-BF45-4D55F87D050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5947D-1017-45BE-9ACA-184CFFACAEA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CA72A-7E7E-4691-BF45-4D55F87D050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5947D-1017-45BE-9ACA-184CFFACAEA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CA72A-7E7E-4691-BF45-4D55F87D0509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5947D-1017-45BE-9ACA-184CFFACAEA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CA72A-7E7E-4691-BF45-4D55F87D0509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5947D-1017-45BE-9ACA-184CFFACAEA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CA72A-7E7E-4691-BF45-4D55F87D05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DE5947D-1017-45BE-9ACA-184CFFACAEA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CA72A-7E7E-4691-BF45-4D55F87D0509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DE5947D-1017-45BE-9ACA-184CFFACAEA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65CA72A-7E7E-4691-BF45-4D55F87D050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5947D-1017-45BE-9ACA-184CFFACAEA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CA72A-7E7E-4691-BF45-4D55F87D05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5947D-1017-45BE-9ACA-184CFFACAEA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CA72A-7E7E-4691-BF45-4D55F87D05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DE5947D-1017-45BE-9ACA-184CFFACAEA3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65CA72A-7E7E-4691-BF45-4D55F87D050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open.oregonstate.education/aandp/chapter/23-1-overview-of-the-digestive-syste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0AFF64-57C2-7840-88A4-C3DB5661A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>
                <a:latin typeface="Arial Black" panose="020B0604020202020204" pitchFamily="34" charset="0"/>
                <a:cs typeface="Arial Black" panose="020B0604020202020204" pitchFamily="34" charset="0"/>
              </a:rPr>
              <a:t>Module code: BMHP5003-BIRM </a:t>
            </a:r>
          </a:p>
          <a:p>
            <a:r>
              <a:rPr lang="en-GB" sz="2000">
                <a:latin typeface="Arial Black" panose="020B0604020202020204" pitchFamily="34" charset="0"/>
                <a:cs typeface="Arial Black" panose="020B0604020202020204" pitchFamily="34" charset="0"/>
              </a:rPr>
              <a:t>Module Title: Introduction to physiology </a:t>
            </a:r>
          </a:p>
          <a:p>
            <a:r>
              <a:rPr lang="en-GB" sz="2000">
                <a:latin typeface="Arial Black" panose="020B0604020202020204" pitchFamily="34" charset="0"/>
                <a:cs typeface="Arial Black" panose="020B0604020202020204" pitchFamily="34" charset="0"/>
              </a:rPr>
              <a:t>Lecture: Mumtaz Goolam </a:t>
            </a:r>
          </a:p>
          <a:p>
            <a:r>
              <a:rPr lang="en-GB" sz="2000">
                <a:latin typeface="Arial Black" panose="020B0604020202020204" pitchFamily="34" charset="0"/>
                <a:cs typeface="Arial Black" panose="020B0604020202020204" pitchFamily="34" charset="0"/>
              </a:rPr>
              <a:t>Assignment Title:health assessment report</a:t>
            </a:r>
          </a:p>
          <a:p>
            <a:r>
              <a:rPr lang="en-GB" sz="2000">
                <a:latin typeface="Arial Black" panose="020B0604020202020204" pitchFamily="34" charset="0"/>
                <a:cs typeface="Arial Black" panose="020B0604020202020204" pitchFamily="34" charset="0"/>
              </a:rPr>
              <a:t>Student name: Petea kaye Davis </a:t>
            </a:r>
          </a:p>
          <a:p>
            <a:r>
              <a:rPr lang="en-GB" sz="2000">
                <a:latin typeface="Arial Black" panose="020B0604020202020204" pitchFamily="34" charset="0"/>
                <a:cs typeface="Arial Black" panose="020B0604020202020204" pitchFamily="34" charset="0"/>
              </a:rPr>
              <a:t>Student ID: 1911491</a:t>
            </a:r>
          </a:p>
          <a:p>
            <a:endParaRPr lang="en-GB" sz="2000"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endParaRPr lang="en-US" sz="2000"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F10BF42-8940-604F-8DAD-270A71D48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Digestive system 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4877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1000" y="914400"/>
            <a:ext cx="8068662" cy="3556107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Digestive System</a:t>
            </a:r>
            <a:br>
              <a:rPr lang="en-US" sz="3200" dirty="0"/>
            </a:br>
            <a:r>
              <a:rPr lang="en-US" sz="1800" dirty="0">
                <a:solidFill>
                  <a:schemeClr val="bg1">
                    <a:lumMod val="50000"/>
                  </a:schemeClr>
                </a:solidFill>
              </a:rPr>
              <a:t>Presented </a:t>
            </a:r>
            <a:r>
              <a:rPr lang="en-US" sz="1800">
                <a:solidFill>
                  <a:schemeClr val="bg1">
                    <a:lumMod val="50000"/>
                  </a:schemeClr>
                </a:solidFill>
              </a:rPr>
              <a:t>by:</a:t>
            </a:r>
            <a:r>
              <a:rPr lang="en-GB" sz="1800">
                <a:solidFill>
                  <a:schemeClr val="bg1">
                    <a:lumMod val="50000"/>
                  </a:schemeClr>
                </a:solidFill>
              </a:rPr>
              <a:t> petea kaye Davis 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864291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4200" b="1" u="sng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Location:</a:t>
            </a:r>
            <a:r>
              <a:rPr lang="en-US" sz="4200" b="1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</a:t>
            </a: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Head, neck, thoracic and abdominal cavities and pelvic region (</a:t>
            </a:r>
            <a:r>
              <a:rPr lang="en-US" sz="42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Biga</a:t>
            </a: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et al., 2019).  </a:t>
            </a:r>
            <a:endParaRPr lang="en-US" sz="3800" dirty="0">
              <a:latin typeface="+mj-lt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Cephalic end: Mouth</a:t>
            </a:r>
            <a:endParaRPr lang="en-US" sz="3800" dirty="0">
              <a:latin typeface="+mj-lt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Caudal end: Anus</a:t>
            </a:r>
            <a:endParaRPr lang="en-US" sz="3800" dirty="0">
              <a:latin typeface="+mj-lt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4200" b="1" u="sng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Parts:</a:t>
            </a:r>
            <a:r>
              <a:rPr lang="en-US" sz="4200" b="1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</a:t>
            </a: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Digestive system consists of two parts (</a:t>
            </a:r>
            <a:r>
              <a:rPr lang="en-US" sz="42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Biga</a:t>
            </a: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et al., 2019):</a:t>
            </a:r>
            <a:endParaRPr lang="en-US" sz="3800" dirty="0">
              <a:latin typeface="+mj-lt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109728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1. Gastrointestinal/ alimentary tract: </a:t>
            </a:r>
            <a:endParaRPr lang="en-US" sz="3800" dirty="0">
              <a:latin typeface="+mj-lt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Consists of organs that are actively involved in digestion of food and absorption of nutrients</a:t>
            </a:r>
            <a:endParaRPr lang="en-US" sz="3800" dirty="0">
              <a:latin typeface="+mj-lt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Length: Varies in humans; approximately 8 to 10 meters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2. Accessory organs (</a:t>
            </a:r>
            <a:r>
              <a:rPr lang="en-US" sz="42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Biga</a:t>
            </a: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et al., 2019):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Consists of organs that either store or secrete chemical substances that are passed into the alimentary canal via ducts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42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Salivary glands, liver, gall bladder and biliary duct and pancreas are the accessory organs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US" sz="2400" dirty="0">
              <a:latin typeface="MT Extra" panose="05050102010205020202" pitchFamily="18" charset="2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Location and Parts of Digestive System</a:t>
            </a:r>
          </a:p>
        </p:txBody>
      </p:sp>
    </p:spTree>
    <p:extLst>
      <p:ext uri="{BB962C8B-B14F-4D97-AF65-F5344CB8AC3E}">
        <p14:creationId xmlns:p14="http://schemas.microsoft.com/office/powerpoint/2010/main" val="330872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/>
              <a:t>Digestion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/>
              <a:t>Absorption of nutrients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/>
              <a:t>Excretion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Functions of Digestive System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Gastrointestinal tract is divided into two parts (</a:t>
            </a:r>
            <a:r>
              <a:rPr lang="en-US" sz="28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Biga</a:t>
            </a: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et al., 2019): </a:t>
            </a:r>
            <a:endParaRPr lang="en-US" sz="2400" dirty="0">
              <a:latin typeface="+mj-lt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800" b="1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Upper gastrointestinal tract: </a:t>
            </a: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Consists of mouth (oral cavity), esophagus, stomach and duodenum (first part of small intestine)</a:t>
            </a:r>
            <a:endParaRPr lang="en-US" sz="2400" dirty="0">
              <a:latin typeface="+mj-lt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800" b="1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Lower gastrointestinal tract: </a:t>
            </a: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Extends from Jejunum (second part of small intestine) to the anus</a:t>
            </a:r>
            <a:endParaRPr lang="en-US" sz="2400" dirty="0">
              <a:latin typeface="+mj-lt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The suspensory muscle of duodenum marks the division between upper and lower GITs (</a:t>
            </a:r>
            <a:r>
              <a:rPr lang="en-US" sz="28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Biga</a:t>
            </a: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et al., 2019). </a:t>
            </a:r>
            <a:endParaRPr lang="en-US" sz="2400" dirty="0">
              <a:latin typeface="+mj-lt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Parts of Gastrointestinal Tract</a:t>
            </a:r>
          </a:p>
        </p:txBody>
      </p:sp>
    </p:spTree>
    <p:extLst>
      <p:ext uri="{BB962C8B-B14F-4D97-AF65-F5344CB8AC3E}">
        <p14:creationId xmlns:p14="http://schemas.microsoft.com/office/powerpoint/2010/main" val="78931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Parts of Gastrointestinal Tract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481328"/>
            <a:ext cx="6096000" cy="469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466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First part of gastrointestinal tract which consists of (</a:t>
            </a:r>
            <a:r>
              <a:rPr lang="en-US" sz="2800" dirty="0" err="1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Treuting</a:t>
            </a: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Arends</a:t>
            </a: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 and </a:t>
            </a:r>
            <a:r>
              <a:rPr lang="en-US" sz="2800" dirty="0" err="1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Dintzis</a:t>
            </a: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, 2018):</a:t>
            </a:r>
            <a:endParaRPr lang="en-US" sz="2400" dirty="0">
              <a:latin typeface="MT Extra" panose="05050102010205020202" pitchFamily="18" charset="2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Oral vestibule: Formed by lips, gums, cheeks and teeth</a:t>
            </a:r>
            <a:endParaRPr lang="en-US" sz="2400" dirty="0">
              <a:latin typeface="MT Extra" panose="05050102010205020202" pitchFamily="18" charset="2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Oral cavity proper: Consists of tongue, hard and soft palate and salivary glands</a:t>
            </a:r>
            <a:endParaRPr lang="en-US" sz="2400" dirty="0">
              <a:latin typeface="MT Extra" panose="05050102010205020202" pitchFamily="18" charset="2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Mouth</a:t>
            </a:r>
          </a:p>
        </p:txBody>
      </p:sp>
    </p:spTree>
    <p:extLst>
      <p:ext uri="{BB962C8B-B14F-4D97-AF65-F5344CB8AC3E}">
        <p14:creationId xmlns:p14="http://schemas.microsoft.com/office/powerpoint/2010/main" val="368736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These glands produce and secrete saliva which lubricates and softens the food when it is inserted into mouth. There are two types of salivary glands (</a:t>
            </a:r>
            <a:r>
              <a:rPr lang="en-US" sz="2800" dirty="0" err="1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Treuting</a:t>
            </a: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Arends</a:t>
            </a: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 and </a:t>
            </a:r>
            <a:r>
              <a:rPr lang="en-US" sz="2800" dirty="0" err="1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Dintzis</a:t>
            </a: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, 2018).</a:t>
            </a:r>
            <a:endParaRPr lang="en-US" sz="2400" dirty="0">
              <a:latin typeface="MT Extra" panose="05050102010205020202" pitchFamily="18" charset="2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109728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2800" b="1" u="sng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1. Major salivary glands: </a:t>
            </a: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Include three paired exocrine glands.</a:t>
            </a:r>
            <a:endParaRPr lang="en-US" sz="2400" dirty="0">
              <a:latin typeface="MT Extra" panose="05050102010205020202" pitchFamily="18" charset="2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Parotid glands-Produce serous secretions</a:t>
            </a:r>
            <a:endParaRPr lang="en-US" sz="2400" dirty="0">
              <a:latin typeface="MT Extra" panose="05050102010205020202" pitchFamily="18" charset="2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Sub-mandibular glands-Produce </a:t>
            </a:r>
            <a:r>
              <a:rPr lang="en-US" sz="2800" dirty="0" err="1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sero</a:t>
            </a: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-mucous secretions</a:t>
            </a:r>
            <a:endParaRPr lang="en-US" sz="2400" dirty="0">
              <a:latin typeface="MT Extra" panose="05050102010205020202" pitchFamily="18" charset="2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Sub-lingual glands-Secrete mucous fluid</a:t>
            </a:r>
            <a:endParaRPr lang="en-US" sz="2400" dirty="0">
              <a:latin typeface="MT Extra" panose="05050102010205020202" pitchFamily="18" charset="2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109728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2800" b="1" u="sng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2. Minor salivary glands: 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800-1000 glands located in oral mucosa, tongue, soft and hard palate and floor of mouth. 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The secretion of all of these glands is mucus that mainly functions in lubrication of oral cavity (</a:t>
            </a:r>
            <a:r>
              <a:rPr lang="en-US" sz="2800" dirty="0" err="1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Biga</a:t>
            </a: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 et al., 2019). </a:t>
            </a:r>
            <a:endParaRPr lang="en-US" sz="2400" dirty="0">
              <a:latin typeface="MT Extra" panose="05050102010205020202" pitchFamily="18" charset="2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Salivary Glands</a:t>
            </a:r>
          </a:p>
        </p:txBody>
      </p:sp>
    </p:spTree>
    <p:extLst>
      <p:ext uri="{BB962C8B-B14F-4D97-AF65-F5344CB8AC3E}">
        <p14:creationId xmlns:p14="http://schemas.microsoft.com/office/powerpoint/2010/main" val="1417768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The first phase of digestion, also called </a:t>
            </a:r>
            <a:r>
              <a:rPr lang="en-US" sz="2800" b="1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cephalic</a:t>
            </a: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digestion, occurs in the oral cavity and involves both mechanical and chemical procession of food (</a:t>
            </a:r>
            <a:r>
              <a:rPr lang="en-US" sz="28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Biga</a:t>
            </a: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et al., 2019).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Mechanical digestion occurs due to action of teeth which are involved in mastication (or chewing of food). In mechanical digestion.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Tongue acts to manipulate the food, continually moving it between the teeth hence, facilitating chewing.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Major salivary glands and some serous glands on tongue release two digestive enzymes into saliva; amylase and lipase. Both of these enzymes are involved in chemical digestion of food: amylase breaks down carbohydrates into polysaccharides and lipase is involved in catabolism of fats or lipids (</a:t>
            </a:r>
            <a:r>
              <a:rPr lang="en-US" sz="28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Biga</a:t>
            </a: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et al., 2019).</a:t>
            </a:r>
            <a:endParaRPr lang="en-US" dirty="0">
              <a:latin typeface="+mj-lt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Cephalic Digestion </a:t>
            </a:r>
          </a:p>
        </p:txBody>
      </p:sp>
    </p:spTree>
    <p:extLst>
      <p:ext uri="{BB962C8B-B14F-4D97-AF65-F5344CB8AC3E}">
        <p14:creationId xmlns:p14="http://schemas.microsoft.com/office/powerpoint/2010/main" val="319962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It is a part of pharynx which functions to push the ‘bolus’ of food via muscular contractions.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In this way, oropharynx facilitates the swallowing process (</a:t>
            </a:r>
            <a:r>
              <a:rPr lang="en-US" sz="28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Treuting</a:t>
            </a: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, </a:t>
            </a:r>
            <a:r>
              <a:rPr lang="en-US" sz="28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Arends</a:t>
            </a: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and </a:t>
            </a:r>
            <a:r>
              <a:rPr lang="en-US" sz="28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Dintzis</a:t>
            </a:r>
            <a:r>
              <a:rPr lang="en-US" sz="28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, 2018).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Oropharynx</a:t>
            </a:r>
          </a:p>
        </p:txBody>
      </p:sp>
    </p:spTree>
    <p:extLst>
      <p:ext uri="{BB962C8B-B14F-4D97-AF65-F5344CB8AC3E}">
        <p14:creationId xmlns:p14="http://schemas.microsoft.com/office/powerpoint/2010/main" val="1867637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It is a 25 cm long tube which pushes the food bolus from mouth to stomach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 Via rhythmic contractions of muscles called peristalsis (</a:t>
            </a:r>
            <a:r>
              <a:rPr lang="en-US" sz="2800" dirty="0" err="1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Biga</a:t>
            </a:r>
            <a:r>
              <a:rPr lang="en-US" sz="2800" dirty="0">
                <a:latin typeface="Calibri" panose="020F0502020204030204" pitchFamily="34" charset="0"/>
                <a:ea typeface="MT Extra" panose="05050102010205020202" pitchFamily="18" charset="2"/>
                <a:cs typeface="Times New Roman" panose="02020603050405020304" pitchFamily="18" charset="0"/>
              </a:rPr>
              <a:t> et al., 2019).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Esophagus</a:t>
            </a:r>
          </a:p>
        </p:txBody>
      </p:sp>
    </p:spTree>
    <p:extLst>
      <p:ext uri="{BB962C8B-B14F-4D97-AF65-F5344CB8AC3E}">
        <p14:creationId xmlns:p14="http://schemas.microsoft.com/office/powerpoint/2010/main" val="2591018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169091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9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It is a J-shaped organ with esophagus at its upper end and duodenum at its lower end. Four types of secretions are produced in stomach (</a:t>
            </a:r>
            <a:r>
              <a:rPr lang="en-US" sz="29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Biga</a:t>
            </a:r>
            <a:r>
              <a:rPr lang="en-US" sz="29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et al., 2019).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9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Gastrin hormone: Produced by G cells within the gastric glands and stimulates the production of gastric juice. The secretion of this hormone is neuron-mediated in response to sight and smell of food (</a:t>
            </a:r>
            <a:r>
              <a:rPr lang="en-US" sz="29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Biga</a:t>
            </a:r>
            <a:r>
              <a:rPr lang="en-US" sz="29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et al., 2019).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9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Gastric juice: Consists of sodium chloride and hydrochloric acid and is produced by inner lining of gastric mucosa.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9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Digestive enzymes: Two types of digestive enzymes are produced in stomach.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9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1.	Pepsinogen (zymogen): Inactive enzyme produced by chief cells in gastric mucosa. After being converted into active form, pepsin, due to action of </a:t>
            </a:r>
            <a:r>
              <a:rPr lang="en-US" sz="29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HCl</a:t>
            </a:r>
            <a:r>
              <a:rPr lang="en-US" sz="29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in gastric juice, it breaks down proteins into polypeptides.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9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2.	Gastric lipase: Produced by chief cells, it acts to hydrolyze fats into fatty acids and glycerol (less than 30% of lipid hydrolysis occurs in stomach)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9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Mucus: Produced by gastric glands in stomach, it forms a thick slimy layer along the walls of stomach to protect them from being damaged due to action of chemicals produced in the organ (Johansson, </a:t>
            </a:r>
            <a:r>
              <a:rPr lang="en-US" sz="2900" dirty="0" err="1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Sjövall</a:t>
            </a:r>
            <a:r>
              <a:rPr lang="en-US" sz="2900" dirty="0">
                <a:latin typeface="+mj-lt"/>
                <a:ea typeface="MT Extra" panose="05050102010205020202" pitchFamily="18" charset="2"/>
                <a:cs typeface="Times New Roman" panose="02020603050405020304" pitchFamily="18" charset="0"/>
              </a:rPr>
              <a:t> and Hansson, 2013).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Autofit/>
          </a:bodyPr>
          <a:lstStyle/>
          <a:p>
            <a:r>
              <a:rPr lang="en-US" sz="2400" dirty="0"/>
              <a:t>Stomach</a:t>
            </a:r>
          </a:p>
        </p:txBody>
      </p:sp>
    </p:spTree>
    <p:extLst>
      <p:ext uri="{BB962C8B-B14F-4D97-AF65-F5344CB8AC3E}">
        <p14:creationId xmlns:p14="http://schemas.microsoft.com/office/powerpoint/2010/main" val="3548585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 fontScale="92500"/>
          </a:bodyPr>
          <a:lstStyle/>
          <a:p>
            <a:r>
              <a:rPr lang="en-US" dirty="0"/>
              <a:t> Second phase of digestion occurring in stomach is called gastric digestion (</a:t>
            </a:r>
            <a:r>
              <a:rPr lang="en-US" dirty="0" err="1"/>
              <a:t>Biga</a:t>
            </a:r>
            <a:r>
              <a:rPr lang="en-US" dirty="0"/>
              <a:t> et al., 2019).</a:t>
            </a:r>
          </a:p>
          <a:p>
            <a:r>
              <a:rPr lang="en-US" dirty="0"/>
              <a:t> Thick muscular walls of stomach undergo muscular contractions and relaxations to result in mechanical churning, a process which mixes digestive stomach enzymes with food (</a:t>
            </a:r>
            <a:r>
              <a:rPr lang="en-US" dirty="0" err="1"/>
              <a:t>Biga</a:t>
            </a:r>
            <a:r>
              <a:rPr lang="en-US" dirty="0"/>
              <a:t> et al., 2019). </a:t>
            </a:r>
          </a:p>
          <a:p>
            <a:r>
              <a:rPr lang="en-US" dirty="0"/>
              <a:t>pH of stomach is acidic (1.5-3.5). </a:t>
            </a:r>
          </a:p>
          <a:p>
            <a:r>
              <a:rPr lang="en-US" dirty="0"/>
              <a:t>This low pH kills bacteria in food and ‘unravels’ proteins making it easier for pepsin to act on them. Partially digested food in stomach is called </a:t>
            </a:r>
            <a:r>
              <a:rPr lang="en-US" dirty="0" err="1"/>
              <a:t>chyme</a:t>
            </a:r>
            <a:r>
              <a:rPr lang="en-US" dirty="0"/>
              <a:t>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Gastric Digestion</a:t>
            </a:r>
          </a:p>
        </p:txBody>
      </p:sp>
    </p:spTree>
    <p:extLst>
      <p:ext uri="{BB962C8B-B14F-4D97-AF65-F5344CB8AC3E}">
        <p14:creationId xmlns:p14="http://schemas.microsoft.com/office/powerpoint/2010/main" val="20919137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/>
          </a:bodyPr>
          <a:lstStyle/>
          <a:p>
            <a:r>
              <a:rPr lang="en-US" dirty="0"/>
              <a:t>Small intestine is divided into three parts:</a:t>
            </a:r>
          </a:p>
          <a:p>
            <a:pPr marL="624078" indent="-514350">
              <a:buAutoNum type="arabicPeriod"/>
            </a:pPr>
            <a:r>
              <a:rPr lang="en-US" dirty="0"/>
              <a:t>Duodenum</a:t>
            </a:r>
          </a:p>
          <a:p>
            <a:pPr marL="624078" indent="-514350">
              <a:buAutoNum type="arabicPeriod"/>
            </a:pPr>
            <a:r>
              <a:rPr lang="en-US" dirty="0"/>
              <a:t>Jejunum</a:t>
            </a:r>
          </a:p>
          <a:p>
            <a:pPr marL="624078" indent="-514350">
              <a:buAutoNum type="arabicPeriod"/>
            </a:pPr>
            <a:r>
              <a:rPr lang="en-US" dirty="0"/>
              <a:t>Ileum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Small Intestine</a:t>
            </a:r>
          </a:p>
        </p:txBody>
      </p:sp>
    </p:spTree>
    <p:extLst>
      <p:ext uri="{BB962C8B-B14F-4D97-AF65-F5344CB8AC3E}">
        <p14:creationId xmlns:p14="http://schemas.microsoft.com/office/powerpoint/2010/main" val="40389862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/>
          </a:bodyPr>
          <a:lstStyle/>
          <a:p>
            <a:r>
              <a:rPr lang="en-US" dirty="0"/>
              <a:t>The third phase of digestion, intestinal phase, initiates in duodenum.</a:t>
            </a:r>
          </a:p>
          <a:p>
            <a:r>
              <a:rPr lang="en-US" dirty="0"/>
              <a:t> Fats present in </a:t>
            </a:r>
            <a:r>
              <a:rPr lang="en-US" dirty="0" err="1"/>
              <a:t>chyme</a:t>
            </a:r>
            <a:r>
              <a:rPr lang="en-US" dirty="0"/>
              <a:t> activate endocrine cells of inner duodenal lining to produce a hormone called cholecystokinin (</a:t>
            </a:r>
            <a:r>
              <a:rPr lang="en-US" dirty="0" err="1"/>
              <a:t>Biga</a:t>
            </a:r>
            <a:r>
              <a:rPr lang="en-US" dirty="0"/>
              <a:t> et al., 2019). </a:t>
            </a:r>
          </a:p>
          <a:p>
            <a:r>
              <a:rPr lang="en-US" dirty="0"/>
              <a:t>This hormone acts on gall bladder releasing bile (produced by liver and stored in gall bladder) along the bile duct in the duodenum.</a:t>
            </a:r>
          </a:p>
          <a:p>
            <a:r>
              <a:rPr lang="en-US" dirty="0"/>
              <a:t> Bile emulsifies (forming small globules) fats.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err="1"/>
              <a:t>Dudenum</a:t>
            </a:r>
            <a:r>
              <a:rPr lang="en-US" sz="2800" dirty="0"/>
              <a:t> and Intestinal Digestion</a:t>
            </a:r>
          </a:p>
        </p:txBody>
      </p:sp>
    </p:spTree>
    <p:extLst>
      <p:ext uri="{BB962C8B-B14F-4D97-AF65-F5344CB8AC3E}">
        <p14:creationId xmlns:p14="http://schemas.microsoft.com/office/powerpoint/2010/main" val="5213519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Duodenum also receives digestive enzymes from pancreas via pancreatic duct. </a:t>
            </a:r>
          </a:p>
          <a:p>
            <a:r>
              <a:rPr lang="en-US" dirty="0"/>
              <a:t>These include amylases, lipase and proteases (inactive enzymes: trypsinogen and </a:t>
            </a:r>
            <a:r>
              <a:rPr lang="en-US" dirty="0" err="1"/>
              <a:t>chymotripsinogen</a:t>
            </a:r>
            <a:r>
              <a:rPr lang="en-US" dirty="0"/>
              <a:t> and elastase) and several other enzymes (Freitas et al., 2018). </a:t>
            </a:r>
          </a:p>
          <a:p>
            <a:r>
              <a:rPr lang="en-US" dirty="0"/>
              <a:t>As </a:t>
            </a:r>
            <a:r>
              <a:rPr lang="en-US" dirty="0" err="1"/>
              <a:t>chyme</a:t>
            </a:r>
            <a:r>
              <a:rPr lang="en-US" dirty="0"/>
              <a:t> enters into duodenum, it is highly acidic. </a:t>
            </a:r>
          </a:p>
          <a:p>
            <a:r>
              <a:rPr lang="en-US" dirty="0"/>
              <a:t>For activation of digestive enzymes, it is made alkaline via action of bile, bicarbonate ions present in pancreatic secretions and </a:t>
            </a:r>
            <a:r>
              <a:rPr lang="en-US" dirty="0" err="1"/>
              <a:t>biocarbonate</a:t>
            </a:r>
            <a:r>
              <a:rPr lang="en-US" dirty="0"/>
              <a:t>-rich mucus released by Brunner’s glands in the duodenal lining.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Intestinal Digestion</a:t>
            </a:r>
          </a:p>
        </p:txBody>
      </p:sp>
    </p:spTree>
    <p:extLst>
      <p:ext uri="{BB962C8B-B14F-4D97-AF65-F5344CB8AC3E}">
        <p14:creationId xmlns:p14="http://schemas.microsoft.com/office/powerpoint/2010/main" val="245025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/>
          </a:bodyPr>
          <a:lstStyle/>
          <a:p>
            <a:r>
              <a:rPr lang="en-US" dirty="0"/>
              <a:t>Segmental contractions of small intestine mix </a:t>
            </a:r>
            <a:r>
              <a:rPr lang="en-US" dirty="0" err="1"/>
              <a:t>chyme</a:t>
            </a:r>
            <a:r>
              <a:rPr lang="en-US" dirty="0"/>
              <a:t> with digestive enzymes which act as: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Intestinal Digestion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8288586"/>
              </p:ext>
            </p:extLst>
          </p:nvPr>
        </p:nvGraphicFramePr>
        <p:xfrm>
          <a:off x="685800" y="2057401"/>
          <a:ext cx="8001000" cy="430371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67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7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67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251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Food Content</a:t>
                      </a:r>
                      <a:endParaRPr lang="en-US" sz="140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Enzymes</a:t>
                      </a:r>
                      <a:endParaRPr lang="en-US" sz="140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Covert ------ to --------</a:t>
                      </a:r>
                      <a:endParaRPr lang="en-US" sz="140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2841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Carbohydrates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Maltose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Sucrose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Lactase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Amylase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Maltase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 err="1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Sucrase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Lactose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Carbohydrates to polysaccharides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Glucose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Glucose and Fructose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Glucose and Galactose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51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Proteins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Polypeptides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Trypsin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Chymotrypsin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Elastase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Proteins into polypeptides and then polypeptides into amino acids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51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Fats</a:t>
                      </a:r>
                      <a:endParaRPr lang="en-US" sz="1200" b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Lipases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Co-Lipases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latin typeface="+mj-lt"/>
                          <a:ea typeface="MT Extra" panose="05050102010205020202" pitchFamily="18" charset="2"/>
                          <a:cs typeface="Arial" panose="020B0604020202020204" pitchFamily="34" charset="0"/>
                        </a:rPr>
                        <a:t>Fatty acids and glycerol</a:t>
                      </a:r>
                      <a:endParaRPr lang="en-US" sz="1200" b="0" dirty="0">
                        <a:effectLst/>
                        <a:latin typeface="+mj-lt"/>
                        <a:ea typeface="MT Extra" panose="05050102010205020202" pitchFamily="18" charset="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91127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/>
          </a:bodyPr>
          <a:lstStyle/>
          <a:p>
            <a:r>
              <a:rPr lang="en-US" dirty="0"/>
              <a:t>Duodenal lining consists of epithelial cells with minute, slender projections called villi. </a:t>
            </a:r>
          </a:p>
          <a:p>
            <a:r>
              <a:rPr lang="en-US" dirty="0"/>
              <a:t>These villi, in turn, contain microvilli and increase the surface area of duodenal lining for absorption of nutrients. </a:t>
            </a:r>
          </a:p>
          <a:p>
            <a:r>
              <a:rPr lang="en-US" dirty="0"/>
              <a:t>The digested food material in small duodenum is called </a:t>
            </a:r>
            <a:r>
              <a:rPr lang="en-US" dirty="0" err="1"/>
              <a:t>chyle</a:t>
            </a:r>
            <a:r>
              <a:rPr lang="en-US" dirty="0"/>
              <a:t>. </a:t>
            </a:r>
          </a:p>
          <a:p>
            <a:r>
              <a:rPr lang="en-US" dirty="0"/>
              <a:t>Absorption of contents of </a:t>
            </a:r>
            <a:r>
              <a:rPr lang="en-US" dirty="0" err="1"/>
              <a:t>chyle</a:t>
            </a:r>
            <a:r>
              <a:rPr lang="en-US" dirty="0"/>
              <a:t> including glucose, amino acids and fatty acids, vitamins and minerals begins in duodenum.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Absorption of Nutrients</a:t>
            </a:r>
          </a:p>
        </p:txBody>
      </p:sp>
    </p:spTree>
    <p:extLst>
      <p:ext uri="{BB962C8B-B14F-4D97-AF65-F5344CB8AC3E}">
        <p14:creationId xmlns:p14="http://schemas.microsoft.com/office/powerpoint/2010/main" val="2759725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Structure of Villus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019175"/>
            <a:ext cx="7772400" cy="481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0329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/>
          </a:bodyPr>
          <a:lstStyle/>
          <a:p>
            <a:r>
              <a:rPr lang="en-US" dirty="0" err="1"/>
              <a:t>Chyle</a:t>
            </a:r>
            <a:r>
              <a:rPr lang="en-US" dirty="0"/>
              <a:t> moves via peristaltic movements from duodenum into jejunum</a:t>
            </a:r>
          </a:p>
          <a:p>
            <a:r>
              <a:rPr lang="en-US" dirty="0"/>
              <a:t> Further absorption of food components occurs in jejunum (</a:t>
            </a:r>
            <a:r>
              <a:rPr lang="en-US" dirty="0" err="1"/>
              <a:t>Biga</a:t>
            </a:r>
            <a:r>
              <a:rPr lang="en-US" dirty="0"/>
              <a:t> et al., 2019).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Jejunum</a:t>
            </a:r>
          </a:p>
        </p:txBody>
      </p:sp>
    </p:spTree>
    <p:extLst>
      <p:ext uri="{BB962C8B-B14F-4D97-AF65-F5344CB8AC3E}">
        <p14:creationId xmlns:p14="http://schemas.microsoft.com/office/powerpoint/2010/main" val="19828939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/>
          </a:bodyPr>
          <a:lstStyle/>
          <a:p>
            <a:r>
              <a:rPr lang="en-US" dirty="0"/>
              <a:t>Last part of small intestine.</a:t>
            </a:r>
          </a:p>
          <a:p>
            <a:r>
              <a:rPr lang="en-US" dirty="0"/>
              <a:t>It is involved in absorption of residual food components, water and bile acids and vitamin B12 (</a:t>
            </a:r>
            <a:r>
              <a:rPr lang="en-US" dirty="0" err="1"/>
              <a:t>Biga</a:t>
            </a:r>
            <a:r>
              <a:rPr lang="en-US" dirty="0"/>
              <a:t> et al., 2019).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Ileum</a:t>
            </a:r>
          </a:p>
        </p:txBody>
      </p:sp>
    </p:spTree>
    <p:extLst>
      <p:ext uri="{BB962C8B-B14F-4D97-AF65-F5344CB8AC3E}">
        <p14:creationId xmlns:p14="http://schemas.microsoft.com/office/powerpoint/2010/main" val="28222468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/>
          </a:bodyPr>
          <a:lstStyle/>
          <a:p>
            <a:r>
              <a:rPr lang="en-US" dirty="0"/>
              <a:t>Large intestine consists of:</a:t>
            </a:r>
          </a:p>
          <a:p>
            <a:pPr marL="624078" indent="-514350">
              <a:buAutoNum type="arabicPeriod"/>
            </a:pPr>
            <a:r>
              <a:rPr lang="en-US" dirty="0"/>
              <a:t>Ascending colon</a:t>
            </a:r>
          </a:p>
          <a:p>
            <a:pPr marL="624078" indent="-514350">
              <a:buAutoNum type="arabicPeriod"/>
            </a:pPr>
            <a:r>
              <a:rPr lang="en-US" dirty="0"/>
              <a:t>Transverse colon</a:t>
            </a:r>
          </a:p>
          <a:p>
            <a:pPr marL="624078" indent="-514350">
              <a:buAutoNum type="arabicPeriod"/>
            </a:pPr>
            <a:r>
              <a:rPr lang="en-US" dirty="0"/>
              <a:t>Descending colon</a:t>
            </a:r>
          </a:p>
          <a:p>
            <a:pPr marL="624078" indent="-514350">
              <a:buAutoNum type="arabicPeriod"/>
            </a:pPr>
            <a:r>
              <a:rPr lang="en-US" dirty="0"/>
              <a:t>Sigmoid colon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Large Intestine</a:t>
            </a:r>
          </a:p>
        </p:txBody>
      </p:sp>
    </p:spTree>
    <p:extLst>
      <p:ext uri="{BB962C8B-B14F-4D97-AF65-F5344CB8AC3E}">
        <p14:creationId xmlns:p14="http://schemas.microsoft.com/office/powerpoint/2010/main" val="25458530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/>
          </a:bodyPr>
          <a:lstStyle/>
          <a:p>
            <a:r>
              <a:rPr lang="en-US" dirty="0"/>
              <a:t>The undigested and unabsorbed contents of food enter into large intestine via ileocecal valve.</a:t>
            </a:r>
          </a:p>
          <a:p>
            <a:r>
              <a:rPr lang="en-US" dirty="0"/>
              <a:t> Any remaining nutrients and water are absorbed here and unabsorbed material is stored in semi-solid form called feces in sigmoid colon and rectum. </a:t>
            </a:r>
          </a:p>
          <a:p>
            <a:r>
              <a:rPr lang="en-US" dirty="0"/>
              <a:t>The peristaltic movements of intestinal wall propel this excrete from anus via defecation (</a:t>
            </a:r>
            <a:r>
              <a:rPr lang="en-US" dirty="0" err="1"/>
              <a:t>Biga</a:t>
            </a:r>
            <a:r>
              <a:rPr lang="en-US" dirty="0"/>
              <a:t> et al., 2019).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Excretion</a:t>
            </a:r>
          </a:p>
        </p:txBody>
      </p:sp>
    </p:spTree>
    <p:extLst>
      <p:ext uri="{BB962C8B-B14F-4D97-AF65-F5344CB8AC3E}">
        <p14:creationId xmlns:p14="http://schemas.microsoft.com/office/powerpoint/2010/main" val="10785043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40491"/>
          </a:xfrm>
        </p:spPr>
        <p:txBody>
          <a:bodyPr>
            <a:normAutofit fontScale="70000" lnSpcReduction="20000"/>
          </a:bodyPr>
          <a:lstStyle/>
          <a:p>
            <a:endParaRPr lang="en-US" dirty="0"/>
          </a:p>
          <a:p>
            <a:r>
              <a:rPr lang="en-US" dirty="0" err="1"/>
              <a:t>Biga</a:t>
            </a:r>
            <a:r>
              <a:rPr lang="en-US" dirty="0"/>
              <a:t>, L.M., Dawson, S., Harwell, A., Hopkins, R., Kaufmann, J., </a:t>
            </a:r>
            <a:r>
              <a:rPr lang="en-US" dirty="0" err="1"/>
              <a:t>LeMaster</a:t>
            </a:r>
            <a:r>
              <a:rPr lang="en-US" dirty="0"/>
              <a:t>, M., </a:t>
            </a:r>
            <a:r>
              <a:rPr lang="en-US" dirty="0" err="1"/>
              <a:t>Matern</a:t>
            </a:r>
            <a:r>
              <a:rPr lang="en-US" dirty="0"/>
              <a:t>, P., Morrison-Graham, K., Quick, D. and </a:t>
            </a:r>
            <a:r>
              <a:rPr lang="en-US" dirty="0" err="1"/>
              <a:t>Runyeon</a:t>
            </a:r>
            <a:r>
              <a:rPr lang="en-US" dirty="0"/>
              <a:t>, J. (2019). 23.1 Overview of the Digestive System. [online] </a:t>
            </a:r>
            <a:r>
              <a:rPr lang="en-US" dirty="0" err="1"/>
              <a:t>open.oregonstate.education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https://open.oregonstate.education/aandp/chapter/23-1-overview-of-the-digestive-system/</a:t>
            </a:r>
            <a:r>
              <a:rPr lang="en-US" dirty="0"/>
              <a:t>.</a:t>
            </a:r>
          </a:p>
          <a:p>
            <a:r>
              <a:rPr lang="en-US" dirty="0"/>
              <a:t>Freitas, D., Le </a:t>
            </a:r>
            <a:r>
              <a:rPr lang="en-US" dirty="0" err="1"/>
              <a:t>Feunteun</a:t>
            </a:r>
            <a:r>
              <a:rPr lang="en-US" dirty="0"/>
              <a:t>, S., </a:t>
            </a:r>
            <a:r>
              <a:rPr lang="en-US" dirty="0" err="1"/>
              <a:t>Panouillé</a:t>
            </a:r>
            <a:r>
              <a:rPr lang="en-US" dirty="0"/>
              <a:t>, M. and </a:t>
            </a:r>
            <a:r>
              <a:rPr lang="en-US" dirty="0" err="1"/>
              <a:t>Souchon</a:t>
            </a:r>
            <a:r>
              <a:rPr lang="en-US" dirty="0"/>
              <a:t>, I. (2018). The important role of salivary </a:t>
            </a:r>
            <a:r>
              <a:rPr lang="el-GR" dirty="0"/>
              <a:t>α-</a:t>
            </a:r>
            <a:r>
              <a:rPr lang="en-US" dirty="0"/>
              <a:t>amylase in the gastric digestion of wheat bread starch. Food &amp; Function, 9(1), pp.200–208.</a:t>
            </a:r>
          </a:p>
          <a:p>
            <a:r>
              <a:rPr lang="en-US" dirty="0"/>
              <a:t>Johansson, M.E.V., </a:t>
            </a:r>
            <a:r>
              <a:rPr lang="en-US" dirty="0" err="1"/>
              <a:t>Sjövall</a:t>
            </a:r>
            <a:r>
              <a:rPr lang="en-US" dirty="0"/>
              <a:t>, H. and Hansson, G.C. (2013). The gastrointestinal mucus system in health and disease. Nature Reviews Gastroenterology &amp; Hepatology, 10(6), pp.352–361.</a:t>
            </a:r>
          </a:p>
          <a:p>
            <a:r>
              <a:rPr lang="en-US" dirty="0" err="1"/>
              <a:t>Treuting</a:t>
            </a:r>
            <a:r>
              <a:rPr lang="en-US" dirty="0"/>
              <a:t>, P.M., </a:t>
            </a:r>
            <a:r>
              <a:rPr lang="en-US" dirty="0" err="1"/>
              <a:t>Arends</a:t>
            </a:r>
            <a:r>
              <a:rPr lang="en-US" dirty="0"/>
              <a:t>, M.J. and </a:t>
            </a:r>
            <a:r>
              <a:rPr lang="en-US" dirty="0" err="1"/>
              <a:t>Dintzis</a:t>
            </a:r>
            <a:r>
              <a:rPr lang="en-US" dirty="0"/>
              <a:t>, S.M. (2018). Upper Gastrointestinal Tract. Comparative Anatomy and Histology, [online] pp.191–211. Available at: https://www.sciencedirect.com/science/article/pii/B9780128029008000117.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0889923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1275</TotalTime>
  <Words>1608</Words>
  <Application>Microsoft Office PowerPoint</Application>
  <PresentationFormat>On-screen Show (4:3)</PresentationFormat>
  <Paragraphs>184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Arial</vt:lpstr>
      <vt:lpstr>Arial Black</vt:lpstr>
      <vt:lpstr>Calibri</vt:lpstr>
      <vt:lpstr>Lucida Sans Unicode</vt:lpstr>
      <vt:lpstr>MT Extra</vt:lpstr>
      <vt:lpstr>Symbol</vt:lpstr>
      <vt:lpstr>Verdana</vt:lpstr>
      <vt:lpstr>Wingdings 2</vt:lpstr>
      <vt:lpstr>Wingdings 3</vt:lpstr>
      <vt:lpstr>Concourse</vt:lpstr>
      <vt:lpstr>Digestive system </vt:lpstr>
      <vt:lpstr>Digestive System Presented by: petea kaye Davis </vt:lpstr>
      <vt:lpstr>Location and Parts of Digestive System</vt:lpstr>
      <vt:lpstr>Functions of Digestive System</vt:lpstr>
      <vt:lpstr>Parts of Gastrointestinal Tract</vt:lpstr>
      <vt:lpstr>Parts of Gastrointestinal Tract</vt:lpstr>
      <vt:lpstr>Mouth</vt:lpstr>
      <vt:lpstr>Salivary Glands</vt:lpstr>
      <vt:lpstr>Cephalic Digestion </vt:lpstr>
      <vt:lpstr>Oropharynx</vt:lpstr>
      <vt:lpstr>Esophagus</vt:lpstr>
      <vt:lpstr>Stomach</vt:lpstr>
      <vt:lpstr>Gastric Digestion</vt:lpstr>
      <vt:lpstr>Small Intestine</vt:lpstr>
      <vt:lpstr>Dudenum and Intestinal Digestion</vt:lpstr>
      <vt:lpstr>Intestinal Digestion</vt:lpstr>
      <vt:lpstr>Intestinal Digestion</vt:lpstr>
      <vt:lpstr>Absorption of Nutrients</vt:lpstr>
      <vt:lpstr>Structure of Villus</vt:lpstr>
      <vt:lpstr>Jejunum</vt:lpstr>
      <vt:lpstr>Ileum</vt:lpstr>
      <vt:lpstr>Large Intestine</vt:lpstr>
      <vt:lpstr>Excretion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INFLUENCE OF ORGANIZATIONAL CULTURE ON STUDENT LEARNING</dc:title>
  <dc:creator>Windows User</dc:creator>
  <cp:lastModifiedBy>petea kaye davis</cp:lastModifiedBy>
  <cp:revision>81</cp:revision>
  <dcterms:created xsi:type="dcterms:W3CDTF">2021-01-13T14:55:01Z</dcterms:created>
  <dcterms:modified xsi:type="dcterms:W3CDTF">2021-11-19T13:45:58Z</dcterms:modified>
</cp:coreProperties>
</file>