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sldIdLst>
    <p:sldId id="256" r:id="rId5"/>
  </p:sldIdLst>
  <p:sldSz cx="21240750" cy="30240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09CF14-79EE-4560-8F45-9272779F89D2}" v="34" dt="2025-12-18T19:43:58.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958"/>
    <p:restoredTop sz="93447" autoAdjust="0"/>
  </p:normalViewPr>
  <p:slideViewPr>
    <p:cSldViewPr snapToGrid="0">
      <p:cViewPr>
        <p:scale>
          <a:sx n="27" d="100"/>
          <a:sy n="27" d="100"/>
        </p:scale>
        <p:origin x="1172" y="2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528103-49F2-D348-AB74-2BFFDC29A526}" type="datetimeFigureOut">
              <a:rPr lang="en-US" smtClean="0"/>
              <a:t>12/18/2025</a:t>
            </a:fld>
            <a:endParaRPr lang="en-US" dirty="0"/>
          </a:p>
        </p:txBody>
      </p:sp>
      <p:sp>
        <p:nvSpPr>
          <p:cNvPr id="4" name="Slide Image Placeholder 3"/>
          <p:cNvSpPr>
            <a:spLocks noGrp="1" noRot="1" noChangeAspect="1"/>
          </p:cNvSpPr>
          <p:nvPr>
            <p:ph type="sldImg" idx="2"/>
          </p:nvPr>
        </p:nvSpPr>
        <p:spPr>
          <a:xfrm>
            <a:off x="2344738" y="1143000"/>
            <a:ext cx="216852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5D110C-2D98-D949-B040-51AEA55ED1F8}" type="slidenum">
              <a:rPr lang="en-US" smtClean="0"/>
              <a:t>‹#›</a:t>
            </a:fld>
            <a:endParaRPr lang="en-US" dirty="0"/>
          </a:p>
        </p:txBody>
      </p:sp>
    </p:spTree>
    <p:extLst>
      <p:ext uri="{BB962C8B-B14F-4D97-AF65-F5344CB8AC3E}">
        <p14:creationId xmlns:p14="http://schemas.microsoft.com/office/powerpoint/2010/main" val="3426046924"/>
      </p:ext>
    </p:extLst>
  </p:cSld>
  <p:clrMap bg1="lt1" tx1="dk1" bg2="lt2" tx2="dk2" accent1="accent1" accent2="accent2" accent3="accent3" accent4="accent4" accent5="accent5" accent6="accent6" hlink="hlink" folHlink="folHlink"/>
  <p:notesStyle>
    <a:lvl1pPr marL="0" algn="l" defTabSz="2471075" rtl="0" eaLnBrk="1" latinLnBrk="0" hangingPunct="1">
      <a:defRPr sz="3243" kern="1200">
        <a:solidFill>
          <a:schemeClr val="tx1"/>
        </a:solidFill>
        <a:latin typeface="+mn-lt"/>
        <a:ea typeface="+mn-ea"/>
        <a:cs typeface="+mn-cs"/>
      </a:defRPr>
    </a:lvl1pPr>
    <a:lvl2pPr marL="1235537" algn="l" defTabSz="2471075" rtl="0" eaLnBrk="1" latinLnBrk="0" hangingPunct="1">
      <a:defRPr sz="3243" kern="1200">
        <a:solidFill>
          <a:schemeClr val="tx1"/>
        </a:solidFill>
        <a:latin typeface="+mn-lt"/>
        <a:ea typeface="+mn-ea"/>
        <a:cs typeface="+mn-cs"/>
      </a:defRPr>
    </a:lvl2pPr>
    <a:lvl3pPr marL="2471075" algn="l" defTabSz="2471075" rtl="0" eaLnBrk="1" latinLnBrk="0" hangingPunct="1">
      <a:defRPr sz="3243" kern="1200">
        <a:solidFill>
          <a:schemeClr val="tx1"/>
        </a:solidFill>
        <a:latin typeface="+mn-lt"/>
        <a:ea typeface="+mn-ea"/>
        <a:cs typeface="+mn-cs"/>
      </a:defRPr>
    </a:lvl3pPr>
    <a:lvl4pPr marL="3706612" algn="l" defTabSz="2471075" rtl="0" eaLnBrk="1" latinLnBrk="0" hangingPunct="1">
      <a:defRPr sz="3243" kern="1200">
        <a:solidFill>
          <a:schemeClr val="tx1"/>
        </a:solidFill>
        <a:latin typeface="+mn-lt"/>
        <a:ea typeface="+mn-ea"/>
        <a:cs typeface="+mn-cs"/>
      </a:defRPr>
    </a:lvl4pPr>
    <a:lvl5pPr marL="4942149" algn="l" defTabSz="2471075" rtl="0" eaLnBrk="1" latinLnBrk="0" hangingPunct="1">
      <a:defRPr sz="3243" kern="1200">
        <a:solidFill>
          <a:schemeClr val="tx1"/>
        </a:solidFill>
        <a:latin typeface="+mn-lt"/>
        <a:ea typeface="+mn-ea"/>
        <a:cs typeface="+mn-cs"/>
      </a:defRPr>
    </a:lvl5pPr>
    <a:lvl6pPr marL="6177686" algn="l" defTabSz="2471075" rtl="0" eaLnBrk="1" latinLnBrk="0" hangingPunct="1">
      <a:defRPr sz="3243" kern="1200">
        <a:solidFill>
          <a:schemeClr val="tx1"/>
        </a:solidFill>
        <a:latin typeface="+mn-lt"/>
        <a:ea typeface="+mn-ea"/>
        <a:cs typeface="+mn-cs"/>
      </a:defRPr>
    </a:lvl6pPr>
    <a:lvl7pPr marL="7413224" algn="l" defTabSz="2471075" rtl="0" eaLnBrk="1" latinLnBrk="0" hangingPunct="1">
      <a:defRPr sz="3243" kern="1200">
        <a:solidFill>
          <a:schemeClr val="tx1"/>
        </a:solidFill>
        <a:latin typeface="+mn-lt"/>
        <a:ea typeface="+mn-ea"/>
        <a:cs typeface="+mn-cs"/>
      </a:defRPr>
    </a:lvl7pPr>
    <a:lvl8pPr marL="8648761" algn="l" defTabSz="2471075" rtl="0" eaLnBrk="1" latinLnBrk="0" hangingPunct="1">
      <a:defRPr sz="3243" kern="1200">
        <a:solidFill>
          <a:schemeClr val="tx1"/>
        </a:solidFill>
        <a:latin typeface="+mn-lt"/>
        <a:ea typeface="+mn-ea"/>
        <a:cs typeface="+mn-cs"/>
      </a:defRPr>
    </a:lvl8pPr>
    <a:lvl9pPr marL="9884298" algn="l" defTabSz="2471075" rtl="0" eaLnBrk="1" latinLnBrk="0" hangingPunct="1">
      <a:defRPr sz="324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5D110C-2D98-D949-B040-51AEA55ED1F8}" type="slidenum">
              <a:rPr lang="en-US" smtClean="0"/>
              <a:t>1</a:t>
            </a:fld>
            <a:endParaRPr lang="en-US" dirty="0"/>
          </a:p>
        </p:txBody>
      </p:sp>
    </p:spTree>
    <p:extLst>
      <p:ext uri="{BB962C8B-B14F-4D97-AF65-F5344CB8AC3E}">
        <p14:creationId xmlns:p14="http://schemas.microsoft.com/office/powerpoint/2010/main" val="1547096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3056" y="4949049"/>
            <a:ext cx="18054638" cy="10528100"/>
          </a:xfrm>
        </p:spPr>
        <p:txBody>
          <a:bodyPr anchor="b"/>
          <a:lstStyle>
            <a:lvl1pPr algn="ctr">
              <a:defRPr sz="13937"/>
            </a:lvl1pPr>
          </a:lstStyle>
          <a:p>
            <a:r>
              <a:rPr lang="en-GB"/>
              <a:t>Click to edit Master title style</a:t>
            </a:r>
            <a:endParaRPr lang="en-US" dirty="0"/>
          </a:p>
        </p:txBody>
      </p:sp>
      <p:sp>
        <p:nvSpPr>
          <p:cNvPr id="3" name="Subtitle 2"/>
          <p:cNvSpPr>
            <a:spLocks noGrp="1"/>
          </p:cNvSpPr>
          <p:nvPr>
            <p:ph type="subTitle" idx="1"/>
          </p:nvPr>
        </p:nvSpPr>
        <p:spPr>
          <a:xfrm>
            <a:off x="2655094" y="15883154"/>
            <a:ext cx="15930563" cy="7301067"/>
          </a:xfrm>
        </p:spPr>
        <p:txBody>
          <a:bodyPr/>
          <a:lstStyle>
            <a:lvl1pPr marL="0" indent="0" algn="ctr">
              <a:buNone/>
              <a:defRPr sz="5575"/>
            </a:lvl1pPr>
            <a:lvl2pPr marL="1062030" indent="0" algn="ctr">
              <a:buNone/>
              <a:defRPr sz="4646"/>
            </a:lvl2pPr>
            <a:lvl3pPr marL="2124060" indent="0" algn="ctr">
              <a:buNone/>
              <a:defRPr sz="4181"/>
            </a:lvl3pPr>
            <a:lvl4pPr marL="3186090" indent="0" algn="ctr">
              <a:buNone/>
              <a:defRPr sz="3717"/>
            </a:lvl4pPr>
            <a:lvl5pPr marL="4248120" indent="0" algn="ctr">
              <a:buNone/>
              <a:defRPr sz="3717"/>
            </a:lvl5pPr>
            <a:lvl6pPr marL="5310149" indent="0" algn="ctr">
              <a:buNone/>
              <a:defRPr sz="3717"/>
            </a:lvl6pPr>
            <a:lvl7pPr marL="6372179" indent="0" algn="ctr">
              <a:buNone/>
              <a:defRPr sz="3717"/>
            </a:lvl7pPr>
            <a:lvl8pPr marL="7434209" indent="0" algn="ctr">
              <a:buNone/>
              <a:defRPr sz="3717"/>
            </a:lvl8pPr>
            <a:lvl9pPr marL="8496239" indent="0" algn="ctr">
              <a:buNone/>
              <a:defRPr sz="371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2129021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105925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9240" y="7539080"/>
            <a:ext cx="18320147" cy="12579118"/>
          </a:xfrm>
        </p:spPr>
        <p:txBody>
          <a:bodyPr anchor="b"/>
          <a:lstStyle>
            <a:lvl1pPr>
              <a:defRPr sz="13937"/>
            </a:lvl1pPr>
          </a:lstStyle>
          <a:p>
            <a:r>
              <a:rPr lang="en-GB"/>
              <a:t>Click to edit Master title style</a:t>
            </a:r>
            <a:endParaRPr lang="en-US" dirty="0"/>
          </a:p>
        </p:txBody>
      </p:sp>
      <p:sp>
        <p:nvSpPr>
          <p:cNvPr id="3" name="Text Placeholder 2"/>
          <p:cNvSpPr>
            <a:spLocks noGrp="1"/>
          </p:cNvSpPr>
          <p:nvPr>
            <p:ph type="body" idx="1"/>
          </p:nvPr>
        </p:nvSpPr>
        <p:spPr>
          <a:xfrm>
            <a:off x="1449240" y="20237201"/>
            <a:ext cx="18320147" cy="6615061"/>
          </a:xfrm>
        </p:spPr>
        <p:txBody>
          <a:bodyPr/>
          <a:lstStyle>
            <a:lvl1pPr marL="0" indent="0">
              <a:buNone/>
              <a:defRPr sz="5575">
                <a:solidFill>
                  <a:schemeClr val="tx1">
                    <a:tint val="82000"/>
                  </a:schemeClr>
                </a:solidFill>
              </a:defRPr>
            </a:lvl1pPr>
            <a:lvl2pPr marL="1062030" indent="0">
              <a:buNone/>
              <a:defRPr sz="4646">
                <a:solidFill>
                  <a:schemeClr val="tx1">
                    <a:tint val="82000"/>
                  </a:schemeClr>
                </a:solidFill>
              </a:defRPr>
            </a:lvl2pPr>
            <a:lvl3pPr marL="2124060" indent="0">
              <a:buNone/>
              <a:defRPr sz="4181">
                <a:solidFill>
                  <a:schemeClr val="tx1">
                    <a:tint val="82000"/>
                  </a:schemeClr>
                </a:solidFill>
              </a:defRPr>
            </a:lvl3pPr>
            <a:lvl4pPr marL="3186090" indent="0">
              <a:buNone/>
              <a:defRPr sz="3717">
                <a:solidFill>
                  <a:schemeClr val="tx1">
                    <a:tint val="82000"/>
                  </a:schemeClr>
                </a:solidFill>
              </a:defRPr>
            </a:lvl4pPr>
            <a:lvl5pPr marL="4248120" indent="0">
              <a:buNone/>
              <a:defRPr sz="3717">
                <a:solidFill>
                  <a:schemeClr val="tx1">
                    <a:tint val="82000"/>
                  </a:schemeClr>
                </a:solidFill>
              </a:defRPr>
            </a:lvl5pPr>
            <a:lvl6pPr marL="5310149" indent="0">
              <a:buNone/>
              <a:defRPr sz="3717">
                <a:solidFill>
                  <a:schemeClr val="tx1">
                    <a:tint val="82000"/>
                  </a:schemeClr>
                </a:solidFill>
              </a:defRPr>
            </a:lvl6pPr>
            <a:lvl7pPr marL="6372179" indent="0">
              <a:buNone/>
              <a:defRPr sz="3717">
                <a:solidFill>
                  <a:schemeClr val="tx1">
                    <a:tint val="82000"/>
                  </a:schemeClr>
                </a:solidFill>
              </a:defRPr>
            </a:lvl7pPr>
            <a:lvl8pPr marL="7434209" indent="0">
              <a:buNone/>
              <a:defRPr sz="3717">
                <a:solidFill>
                  <a:schemeClr val="tx1">
                    <a:tint val="82000"/>
                  </a:schemeClr>
                </a:solidFill>
              </a:defRPr>
            </a:lvl8pPr>
            <a:lvl9pPr marL="8496239" indent="0">
              <a:buNone/>
              <a:defRPr sz="3717">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104454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60301" y="8050077"/>
            <a:ext cx="9027319" cy="191871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753130" y="8050077"/>
            <a:ext cx="9027319" cy="191871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28684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63068" y="1610022"/>
            <a:ext cx="18320147" cy="584505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63071" y="7413073"/>
            <a:ext cx="8985831" cy="3633032"/>
          </a:xfrm>
        </p:spPr>
        <p:txBody>
          <a:bodyPr anchor="b"/>
          <a:lstStyle>
            <a:lvl1pPr marL="0" indent="0">
              <a:buNone/>
              <a:defRPr sz="5575" b="1"/>
            </a:lvl1pPr>
            <a:lvl2pPr marL="1062030" indent="0">
              <a:buNone/>
              <a:defRPr sz="4646" b="1"/>
            </a:lvl2pPr>
            <a:lvl3pPr marL="2124060" indent="0">
              <a:buNone/>
              <a:defRPr sz="4181" b="1"/>
            </a:lvl3pPr>
            <a:lvl4pPr marL="3186090" indent="0">
              <a:buNone/>
              <a:defRPr sz="3717" b="1"/>
            </a:lvl4pPr>
            <a:lvl5pPr marL="4248120" indent="0">
              <a:buNone/>
              <a:defRPr sz="3717" b="1"/>
            </a:lvl5pPr>
            <a:lvl6pPr marL="5310149" indent="0">
              <a:buNone/>
              <a:defRPr sz="3717" b="1"/>
            </a:lvl6pPr>
            <a:lvl7pPr marL="6372179" indent="0">
              <a:buNone/>
              <a:defRPr sz="3717" b="1"/>
            </a:lvl7pPr>
            <a:lvl8pPr marL="7434209" indent="0">
              <a:buNone/>
              <a:defRPr sz="3717" b="1"/>
            </a:lvl8pPr>
            <a:lvl9pPr marL="8496239" indent="0">
              <a:buNone/>
              <a:defRPr sz="3717" b="1"/>
            </a:lvl9pPr>
          </a:lstStyle>
          <a:p>
            <a:pPr lvl="0"/>
            <a:r>
              <a:rPr lang="en-GB"/>
              <a:t>Click to edit Master text styles</a:t>
            </a:r>
          </a:p>
        </p:txBody>
      </p:sp>
      <p:sp>
        <p:nvSpPr>
          <p:cNvPr id="4" name="Content Placeholder 3"/>
          <p:cNvSpPr>
            <a:spLocks noGrp="1"/>
          </p:cNvSpPr>
          <p:nvPr>
            <p:ph sz="half" idx="2"/>
          </p:nvPr>
        </p:nvSpPr>
        <p:spPr>
          <a:xfrm>
            <a:off x="1463071" y="11046105"/>
            <a:ext cx="8985831" cy="162471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753131" y="7413073"/>
            <a:ext cx="9030085" cy="3633032"/>
          </a:xfrm>
        </p:spPr>
        <p:txBody>
          <a:bodyPr anchor="b"/>
          <a:lstStyle>
            <a:lvl1pPr marL="0" indent="0">
              <a:buNone/>
              <a:defRPr sz="5575" b="1"/>
            </a:lvl1pPr>
            <a:lvl2pPr marL="1062030" indent="0">
              <a:buNone/>
              <a:defRPr sz="4646" b="1"/>
            </a:lvl2pPr>
            <a:lvl3pPr marL="2124060" indent="0">
              <a:buNone/>
              <a:defRPr sz="4181" b="1"/>
            </a:lvl3pPr>
            <a:lvl4pPr marL="3186090" indent="0">
              <a:buNone/>
              <a:defRPr sz="3717" b="1"/>
            </a:lvl4pPr>
            <a:lvl5pPr marL="4248120" indent="0">
              <a:buNone/>
              <a:defRPr sz="3717" b="1"/>
            </a:lvl5pPr>
            <a:lvl6pPr marL="5310149" indent="0">
              <a:buNone/>
              <a:defRPr sz="3717" b="1"/>
            </a:lvl6pPr>
            <a:lvl7pPr marL="6372179" indent="0">
              <a:buNone/>
              <a:defRPr sz="3717" b="1"/>
            </a:lvl7pPr>
            <a:lvl8pPr marL="7434209" indent="0">
              <a:buNone/>
              <a:defRPr sz="3717" b="1"/>
            </a:lvl8pPr>
            <a:lvl9pPr marL="8496239" indent="0">
              <a:buNone/>
              <a:defRPr sz="3717" b="1"/>
            </a:lvl9pPr>
          </a:lstStyle>
          <a:p>
            <a:pPr lvl="0"/>
            <a:r>
              <a:rPr lang="en-GB"/>
              <a:t>Click to edit Master text styles</a:t>
            </a:r>
          </a:p>
        </p:txBody>
      </p:sp>
      <p:sp>
        <p:nvSpPr>
          <p:cNvPr id="6" name="Content Placeholder 5"/>
          <p:cNvSpPr>
            <a:spLocks noGrp="1"/>
          </p:cNvSpPr>
          <p:nvPr>
            <p:ph sz="quarter" idx="4"/>
          </p:nvPr>
        </p:nvSpPr>
        <p:spPr>
          <a:xfrm>
            <a:off x="10753131" y="11046105"/>
            <a:ext cx="9030085" cy="162471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5523144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1455072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2213002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63068" y="2016019"/>
            <a:ext cx="6850695" cy="7056067"/>
          </a:xfrm>
        </p:spPr>
        <p:txBody>
          <a:bodyPr anchor="b"/>
          <a:lstStyle>
            <a:lvl1pPr>
              <a:defRPr sz="7433"/>
            </a:lvl1pPr>
          </a:lstStyle>
          <a:p>
            <a:r>
              <a:rPr lang="en-GB"/>
              <a:t>Click to edit Master title style</a:t>
            </a:r>
            <a:endParaRPr lang="en-US" dirty="0"/>
          </a:p>
        </p:txBody>
      </p:sp>
      <p:sp>
        <p:nvSpPr>
          <p:cNvPr id="3" name="Content Placeholder 2"/>
          <p:cNvSpPr>
            <a:spLocks noGrp="1"/>
          </p:cNvSpPr>
          <p:nvPr>
            <p:ph idx="1"/>
          </p:nvPr>
        </p:nvSpPr>
        <p:spPr>
          <a:xfrm>
            <a:off x="9030085" y="4354048"/>
            <a:ext cx="10753130" cy="21490205"/>
          </a:xfrm>
        </p:spPr>
        <p:txBody>
          <a:bodyPr/>
          <a:lstStyle>
            <a:lvl1pPr>
              <a:defRPr sz="7433"/>
            </a:lvl1pPr>
            <a:lvl2pPr>
              <a:defRPr sz="6504"/>
            </a:lvl2pPr>
            <a:lvl3pPr>
              <a:defRPr sz="5575"/>
            </a:lvl3pPr>
            <a:lvl4pPr>
              <a:defRPr sz="4646"/>
            </a:lvl4pPr>
            <a:lvl5pPr>
              <a:defRPr sz="4646"/>
            </a:lvl5pPr>
            <a:lvl6pPr>
              <a:defRPr sz="4646"/>
            </a:lvl6pPr>
            <a:lvl7pPr>
              <a:defRPr sz="4646"/>
            </a:lvl7pPr>
            <a:lvl8pPr>
              <a:defRPr sz="4646"/>
            </a:lvl8pPr>
            <a:lvl9pPr>
              <a:defRPr sz="464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63068" y="9072087"/>
            <a:ext cx="6850695" cy="16807162"/>
          </a:xfrm>
        </p:spPr>
        <p:txBody>
          <a:bodyPr/>
          <a:lstStyle>
            <a:lvl1pPr marL="0" indent="0">
              <a:buNone/>
              <a:defRPr sz="3717"/>
            </a:lvl1pPr>
            <a:lvl2pPr marL="1062030" indent="0">
              <a:buNone/>
              <a:defRPr sz="3252"/>
            </a:lvl2pPr>
            <a:lvl3pPr marL="2124060" indent="0">
              <a:buNone/>
              <a:defRPr sz="2787"/>
            </a:lvl3pPr>
            <a:lvl4pPr marL="3186090" indent="0">
              <a:buNone/>
              <a:defRPr sz="2323"/>
            </a:lvl4pPr>
            <a:lvl5pPr marL="4248120" indent="0">
              <a:buNone/>
              <a:defRPr sz="2323"/>
            </a:lvl5pPr>
            <a:lvl6pPr marL="5310149" indent="0">
              <a:buNone/>
              <a:defRPr sz="2323"/>
            </a:lvl6pPr>
            <a:lvl7pPr marL="6372179" indent="0">
              <a:buNone/>
              <a:defRPr sz="2323"/>
            </a:lvl7pPr>
            <a:lvl8pPr marL="7434209" indent="0">
              <a:buNone/>
              <a:defRPr sz="2323"/>
            </a:lvl8pPr>
            <a:lvl9pPr marL="8496239" indent="0">
              <a:buNone/>
              <a:defRPr sz="2323"/>
            </a:lvl9pPr>
          </a:lstStyle>
          <a:p>
            <a:pPr lvl="0"/>
            <a:r>
              <a:rPr lang="en-GB"/>
              <a:t>Click to edit Master text styles</a:t>
            </a:r>
          </a:p>
        </p:txBody>
      </p:sp>
      <p:sp>
        <p:nvSpPr>
          <p:cNvPr id="5" name="Date Placeholder 4"/>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711445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63068" y="2016019"/>
            <a:ext cx="6850695" cy="7056067"/>
          </a:xfrm>
        </p:spPr>
        <p:txBody>
          <a:bodyPr anchor="b"/>
          <a:lstStyle>
            <a:lvl1pPr>
              <a:defRPr sz="743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30085" y="4354048"/>
            <a:ext cx="10753130" cy="21490205"/>
          </a:xfrm>
        </p:spPr>
        <p:txBody>
          <a:bodyPr anchor="t"/>
          <a:lstStyle>
            <a:lvl1pPr marL="0" indent="0">
              <a:buNone/>
              <a:defRPr sz="7433"/>
            </a:lvl1pPr>
            <a:lvl2pPr marL="1062030" indent="0">
              <a:buNone/>
              <a:defRPr sz="6504"/>
            </a:lvl2pPr>
            <a:lvl3pPr marL="2124060" indent="0">
              <a:buNone/>
              <a:defRPr sz="5575"/>
            </a:lvl3pPr>
            <a:lvl4pPr marL="3186090" indent="0">
              <a:buNone/>
              <a:defRPr sz="4646"/>
            </a:lvl4pPr>
            <a:lvl5pPr marL="4248120" indent="0">
              <a:buNone/>
              <a:defRPr sz="4646"/>
            </a:lvl5pPr>
            <a:lvl6pPr marL="5310149" indent="0">
              <a:buNone/>
              <a:defRPr sz="4646"/>
            </a:lvl6pPr>
            <a:lvl7pPr marL="6372179" indent="0">
              <a:buNone/>
              <a:defRPr sz="4646"/>
            </a:lvl7pPr>
            <a:lvl8pPr marL="7434209" indent="0">
              <a:buNone/>
              <a:defRPr sz="4646"/>
            </a:lvl8pPr>
            <a:lvl9pPr marL="8496239" indent="0">
              <a:buNone/>
              <a:defRPr sz="4646"/>
            </a:lvl9pPr>
          </a:lstStyle>
          <a:p>
            <a:r>
              <a:rPr lang="en-GB" dirty="0"/>
              <a:t>Click icon to add picture</a:t>
            </a:r>
            <a:endParaRPr lang="en-US" dirty="0"/>
          </a:p>
        </p:txBody>
      </p:sp>
      <p:sp>
        <p:nvSpPr>
          <p:cNvPr id="4" name="Text Placeholder 3"/>
          <p:cNvSpPr>
            <a:spLocks noGrp="1"/>
          </p:cNvSpPr>
          <p:nvPr>
            <p:ph type="body" sz="half" idx="2"/>
          </p:nvPr>
        </p:nvSpPr>
        <p:spPr>
          <a:xfrm>
            <a:off x="1463068" y="9072087"/>
            <a:ext cx="6850695" cy="16807162"/>
          </a:xfrm>
        </p:spPr>
        <p:txBody>
          <a:bodyPr/>
          <a:lstStyle>
            <a:lvl1pPr marL="0" indent="0">
              <a:buNone/>
              <a:defRPr sz="3717"/>
            </a:lvl1pPr>
            <a:lvl2pPr marL="1062030" indent="0">
              <a:buNone/>
              <a:defRPr sz="3252"/>
            </a:lvl2pPr>
            <a:lvl3pPr marL="2124060" indent="0">
              <a:buNone/>
              <a:defRPr sz="2787"/>
            </a:lvl3pPr>
            <a:lvl4pPr marL="3186090" indent="0">
              <a:buNone/>
              <a:defRPr sz="2323"/>
            </a:lvl4pPr>
            <a:lvl5pPr marL="4248120" indent="0">
              <a:buNone/>
              <a:defRPr sz="2323"/>
            </a:lvl5pPr>
            <a:lvl6pPr marL="5310149" indent="0">
              <a:buNone/>
              <a:defRPr sz="2323"/>
            </a:lvl6pPr>
            <a:lvl7pPr marL="6372179" indent="0">
              <a:buNone/>
              <a:defRPr sz="2323"/>
            </a:lvl7pPr>
            <a:lvl8pPr marL="7434209" indent="0">
              <a:buNone/>
              <a:defRPr sz="2323"/>
            </a:lvl8pPr>
            <a:lvl9pPr marL="8496239" indent="0">
              <a:buNone/>
              <a:defRPr sz="2323"/>
            </a:lvl9pPr>
          </a:lstStyle>
          <a:p>
            <a:pPr lvl="0"/>
            <a:r>
              <a:rPr lang="en-GB"/>
              <a:t>Click to edit Master text styles</a:t>
            </a:r>
          </a:p>
        </p:txBody>
      </p:sp>
      <p:sp>
        <p:nvSpPr>
          <p:cNvPr id="5" name="Date Placeholder 4"/>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3772476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171839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00413" y="1610015"/>
            <a:ext cx="4580037" cy="2562724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60303" y="1610015"/>
            <a:ext cx="13474601" cy="2562724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143655-3FD1-9E47-8EEA-DE1732EAEAA3}" type="datetimeFigureOut">
              <a:rPr lang="en-US" smtClean="0"/>
              <a:t>12/18/2025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0F43E76-E5E4-3948-B621-FA1D9E6EEFAD}" type="slidenum">
              <a:rPr lang="en-US" smtClean="0"/>
              <a:t>‹#›</a:t>
            </a:fld>
            <a:endParaRPr lang="en-US" dirty="0"/>
          </a:p>
        </p:txBody>
      </p:sp>
    </p:spTree>
    <p:extLst>
      <p:ext uri="{BB962C8B-B14F-4D97-AF65-F5344CB8AC3E}">
        <p14:creationId xmlns:p14="http://schemas.microsoft.com/office/powerpoint/2010/main" val="1459377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60302" y="1610022"/>
            <a:ext cx="18320147" cy="584505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60302" y="8050077"/>
            <a:ext cx="18320147" cy="19187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60301" y="28028274"/>
            <a:ext cx="4779169" cy="1610015"/>
          </a:xfrm>
          <a:prstGeom prst="rect">
            <a:avLst/>
          </a:prstGeom>
        </p:spPr>
        <p:txBody>
          <a:bodyPr vert="horz" lIns="91440" tIns="45720" rIns="91440" bIns="45720" rtlCol="0" anchor="ctr"/>
          <a:lstStyle>
            <a:lvl1pPr algn="l">
              <a:defRPr sz="2787">
                <a:solidFill>
                  <a:schemeClr val="tx1">
                    <a:tint val="82000"/>
                  </a:schemeClr>
                </a:solidFill>
              </a:defRPr>
            </a:lvl1pPr>
          </a:lstStyle>
          <a:p>
            <a:fld id="{69143655-3FD1-9E47-8EEA-DE1732EAEAA3}" type="datetimeFigureOut">
              <a:rPr lang="en-US" smtClean="0"/>
              <a:t>12/18/2025</a:t>
            </a:fld>
            <a:endParaRPr lang="en-US" dirty="0"/>
          </a:p>
        </p:txBody>
      </p:sp>
      <p:sp>
        <p:nvSpPr>
          <p:cNvPr id="5" name="Footer Placeholder 4"/>
          <p:cNvSpPr>
            <a:spLocks noGrp="1"/>
          </p:cNvSpPr>
          <p:nvPr>
            <p:ph type="ftr" sz="quarter" idx="3"/>
          </p:nvPr>
        </p:nvSpPr>
        <p:spPr>
          <a:xfrm>
            <a:off x="7035999" y="28028274"/>
            <a:ext cx="7168753" cy="1610015"/>
          </a:xfrm>
          <a:prstGeom prst="rect">
            <a:avLst/>
          </a:prstGeom>
        </p:spPr>
        <p:txBody>
          <a:bodyPr vert="horz" lIns="91440" tIns="45720" rIns="91440" bIns="45720" rtlCol="0" anchor="ctr"/>
          <a:lstStyle>
            <a:lvl1pPr algn="ctr">
              <a:defRPr sz="2787">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15001280" y="28028274"/>
            <a:ext cx="4779169" cy="1610015"/>
          </a:xfrm>
          <a:prstGeom prst="rect">
            <a:avLst/>
          </a:prstGeom>
        </p:spPr>
        <p:txBody>
          <a:bodyPr vert="horz" lIns="91440" tIns="45720" rIns="91440" bIns="45720" rtlCol="0" anchor="ctr"/>
          <a:lstStyle>
            <a:lvl1pPr algn="r">
              <a:defRPr sz="2787">
                <a:solidFill>
                  <a:schemeClr val="tx1">
                    <a:tint val="82000"/>
                  </a:schemeClr>
                </a:solidFill>
              </a:defRPr>
            </a:lvl1pPr>
          </a:lstStyle>
          <a:p>
            <a:fld id="{00F43E76-E5E4-3948-B621-FA1D9E6EEFAD}" type="slidenum">
              <a:rPr lang="en-US" smtClean="0"/>
              <a:t>‹#›</a:t>
            </a:fld>
            <a:endParaRPr lang="en-US" dirty="0"/>
          </a:p>
        </p:txBody>
      </p:sp>
    </p:spTree>
    <p:extLst>
      <p:ext uri="{BB962C8B-B14F-4D97-AF65-F5344CB8AC3E}">
        <p14:creationId xmlns:p14="http://schemas.microsoft.com/office/powerpoint/2010/main" val="38073437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24060" rtl="0" eaLnBrk="1" latinLnBrk="0" hangingPunct="1">
        <a:lnSpc>
          <a:spcPct val="90000"/>
        </a:lnSpc>
        <a:spcBef>
          <a:spcPct val="0"/>
        </a:spcBef>
        <a:buNone/>
        <a:defRPr sz="10221" kern="1200">
          <a:solidFill>
            <a:schemeClr val="tx1"/>
          </a:solidFill>
          <a:latin typeface="+mj-lt"/>
          <a:ea typeface="+mj-ea"/>
          <a:cs typeface="+mj-cs"/>
        </a:defRPr>
      </a:lvl1pPr>
    </p:titleStyle>
    <p:bodyStyle>
      <a:lvl1pPr marL="531015" indent="-531015" algn="l" defTabSz="2124060" rtl="0" eaLnBrk="1" latinLnBrk="0" hangingPunct="1">
        <a:lnSpc>
          <a:spcPct val="90000"/>
        </a:lnSpc>
        <a:spcBef>
          <a:spcPts val="2323"/>
        </a:spcBef>
        <a:buFont typeface="Arial" panose="020B0604020202020204" pitchFamily="34" charset="0"/>
        <a:buChar char="•"/>
        <a:defRPr sz="6504" kern="1200">
          <a:solidFill>
            <a:schemeClr val="tx1"/>
          </a:solidFill>
          <a:latin typeface="+mn-lt"/>
          <a:ea typeface="+mn-ea"/>
          <a:cs typeface="+mn-cs"/>
        </a:defRPr>
      </a:lvl1pPr>
      <a:lvl2pPr marL="1593045" indent="-531015" algn="l" defTabSz="2124060" rtl="0" eaLnBrk="1" latinLnBrk="0" hangingPunct="1">
        <a:lnSpc>
          <a:spcPct val="90000"/>
        </a:lnSpc>
        <a:spcBef>
          <a:spcPts val="1161"/>
        </a:spcBef>
        <a:buFont typeface="Arial" panose="020B0604020202020204" pitchFamily="34" charset="0"/>
        <a:buChar char="•"/>
        <a:defRPr sz="5575" kern="1200">
          <a:solidFill>
            <a:schemeClr val="tx1"/>
          </a:solidFill>
          <a:latin typeface="+mn-lt"/>
          <a:ea typeface="+mn-ea"/>
          <a:cs typeface="+mn-cs"/>
        </a:defRPr>
      </a:lvl2pPr>
      <a:lvl3pPr marL="2655075" indent="-531015" algn="l" defTabSz="2124060" rtl="0" eaLnBrk="1" latinLnBrk="0" hangingPunct="1">
        <a:lnSpc>
          <a:spcPct val="90000"/>
        </a:lnSpc>
        <a:spcBef>
          <a:spcPts val="1161"/>
        </a:spcBef>
        <a:buFont typeface="Arial" panose="020B0604020202020204" pitchFamily="34" charset="0"/>
        <a:buChar char="•"/>
        <a:defRPr sz="4646" kern="1200">
          <a:solidFill>
            <a:schemeClr val="tx1"/>
          </a:solidFill>
          <a:latin typeface="+mn-lt"/>
          <a:ea typeface="+mn-ea"/>
          <a:cs typeface="+mn-cs"/>
        </a:defRPr>
      </a:lvl3pPr>
      <a:lvl4pPr marL="3717105"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4pPr>
      <a:lvl5pPr marL="477913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5pPr>
      <a:lvl6pPr marL="584116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6pPr>
      <a:lvl7pPr marL="690319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7pPr>
      <a:lvl8pPr marL="796522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8pPr>
      <a:lvl9pPr marL="9027254" indent="-531015" algn="l" defTabSz="2124060" rtl="0" eaLnBrk="1" latinLnBrk="0" hangingPunct="1">
        <a:lnSpc>
          <a:spcPct val="90000"/>
        </a:lnSpc>
        <a:spcBef>
          <a:spcPts val="1161"/>
        </a:spcBef>
        <a:buFont typeface="Arial" panose="020B0604020202020204" pitchFamily="34" charset="0"/>
        <a:buChar char="•"/>
        <a:defRPr sz="4181" kern="1200">
          <a:solidFill>
            <a:schemeClr val="tx1"/>
          </a:solidFill>
          <a:latin typeface="+mn-lt"/>
          <a:ea typeface="+mn-ea"/>
          <a:cs typeface="+mn-cs"/>
        </a:defRPr>
      </a:lvl9pPr>
    </p:bodyStyle>
    <p:otherStyle>
      <a:defPPr>
        <a:defRPr lang="en-US"/>
      </a:defPPr>
      <a:lvl1pPr marL="0" algn="l" defTabSz="2124060" rtl="0" eaLnBrk="1" latinLnBrk="0" hangingPunct="1">
        <a:defRPr sz="4181" kern="1200">
          <a:solidFill>
            <a:schemeClr val="tx1"/>
          </a:solidFill>
          <a:latin typeface="+mn-lt"/>
          <a:ea typeface="+mn-ea"/>
          <a:cs typeface="+mn-cs"/>
        </a:defRPr>
      </a:lvl1pPr>
      <a:lvl2pPr marL="1062030" algn="l" defTabSz="2124060" rtl="0" eaLnBrk="1" latinLnBrk="0" hangingPunct="1">
        <a:defRPr sz="4181" kern="1200">
          <a:solidFill>
            <a:schemeClr val="tx1"/>
          </a:solidFill>
          <a:latin typeface="+mn-lt"/>
          <a:ea typeface="+mn-ea"/>
          <a:cs typeface="+mn-cs"/>
        </a:defRPr>
      </a:lvl2pPr>
      <a:lvl3pPr marL="2124060" algn="l" defTabSz="2124060" rtl="0" eaLnBrk="1" latinLnBrk="0" hangingPunct="1">
        <a:defRPr sz="4181" kern="1200">
          <a:solidFill>
            <a:schemeClr val="tx1"/>
          </a:solidFill>
          <a:latin typeface="+mn-lt"/>
          <a:ea typeface="+mn-ea"/>
          <a:cs typeface="+mn-cs"/>
        </a:defRPr>
      </a:lvl3pPr>
      <a:lvl4pPr marL="3186090" algn="l" defTabSz="2124060" rtl="0" eaLnBrk="1" latinLnBrk="0" hangingPunct="1">
        <a:defRPr sz="4181" kern="1200">
          <a:solidFill>
            <a:schemeClr val="tx1"/>
          </a:solidFill>
          <a:latin typeface="+mn-lt"/>
          <a:ea typeface="+mn-ea"/>
          <a:cs typeface="+mn-cs"/>
        </a:defRPr>
      </a:lvl4pPr>
      <a:lvl5pPr marL="4248120" algn="l" defTabSz="2124060" rtl="0" eaLnBrk="1" latinLnBrk="0" hangingPunct="1">
        <a:defRPr sz="4181" kern="1200">
          <a:solidFill>
            <a:schemeClr val="tx1"/>
          </a:solidFill>
          <a:latin typeface="+mn-lt"/>
          <a:ea typeface="+mn-ea"/>
          <a:cs typeface="+mn-cs"/>
        </a:defRPr>
      </a:lvl5pPr>
      <a:lvl6pPr marL="5310149" algn="l" defTabSz="2124060" rtl="0" eaLnBrk="1" latinLnBrk="0" hangingPunct="1">
        <a:defRPr sz="4181" kern="1200">
          <a:solidFill>
            <a:schemeClr val="tx1"/>
          </a:solidFill>
          <a:latin typeface="+mn-lt"/>
          <a:ea typeface="+mn-ea"/>
          <a:cs typeface="+mn-cs"/>
        </a:defRPr>
      </a:lvl6pPr>
      <a:lvl7pPr marL="6372179" algn="l" defTabSz="2124060" rtl="0" eaLnBrk="1" latinLnBrk="0" hangingPunct="1">
        <a:defRPr sz="4181" kern="1200">
          <a:solidFill>
            <a:schemeClr val="tx1"/>
          </a:solidFill>
          <a:latin typeface="+mn-lt"/>
          <a:ea typeface="+mn-ea"/>
          <a:cs typeface="+mn-cs"/>
        </a:defRPr>
      </a:lvl7pPr>
      <a:lvl8pPr marL="7434209" algn="l" defTabSz="2124060" rtl="0" eaLnBrk="1" latinLnBrk="0" hangingPunct="1">
        <a:defRPr sz="4181" kern="1200">
          <a:solidFill>
            <a:schemeClr val="tx1"/>
          </a:solidFill>
          <a:latin typeface="+mn-lt"/>
          <a:ea typeface="+mn-ea"/>
          <a:cs typeface="+mn-cs"/>
        </a:defRPr>
      </a:lvl8pPr>
      <a:lvl9pPr marL="8496239" algn="l" defTabSz="2124060" rtl="0" eaLnBrk="1" latinLnBrk="0" hangingPunct="1">
        <a:defRPr sz="418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image" Target="../media/image1.png"/><Relationship Id="rId7"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auctoresonline.org/article/design-and-manufacture-a-smart-reminder-device-based-on-arduino-mega-to-inform-patients-for-taking-accurate-and-timely-of-medical-drug" TargetMode="External"/><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niversity of Wales Trinity Saint David | Swansea">
            <a:extLst>
              <a:ext uri="{FF2B5EF4-FFF2-40B4-BE49-F238E27FC236}">
                <a16:creationId xmlns:a16="http://schemas.microsoft.com/office/drawing/2014/main" id="{318E0372-53C7-6B29-801F-E44644446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23" y="88435"/>
            <a:ext cx="2857500" cy="211557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A6CB83A-3653-E8CF-38BD-773AD0EF63DE}"/>
              </a:ext>
            </a:extLst>
          </p:cNvPr>
          <p:cNvSpPr txBox="1"/>
          <p:nvPr/>
        </p:nvSpPr>
        <p:spPr>
          <a:xfrm>
            <a:off x="3766366" y="-19411"/>
            <a:ext cx="16459200" cy="1508105"/>
          </a:xfrm>
          <a:prstGeom prst="rect">
            <a:avLst/>
          </a:prstGeom>
          <a:noFill/>
        </p:spPr>
        <p:txBody>
          <a:bodyPr wrap="square" rtlCol="0">
            <a:spAutoFit/>
          </a:bodyPr>
          <a:lstStyle/>
          <a:p>
            <a:r>
              <a:rPr lang="en-US" sz="2800" dirty="0"/>
              <a:t> Name:  Edwina Kadie Kamara                                              Lecturer: Caroline Salami</a:t>
            </a:r>
          </a:p>
          <a:p>
            <a:r>
              <a:rPr lang="en-US" sz="3200" dirty="0"/>
              <a:t>Student Number:   2336793                                      Topic : Component 2 Assignment Postal report</a:t>
            </a:r>
          </a:p>
          <a:p>
            <a:r>
              <a:rPr lang="en-US" sz="3200" dirty="0"/>
              <a:t>Module:  BMHP5014                               </a:t>
            </a:r>
          </a:p>
        </p:txBody>
      </p:sp>
      <p:sp>
        <p:nvSpPr>
          <p:cNvPr id="12" name="TextBox 11">
            <a:extLst>
              <a:ext uri="{FF2B5EF4-FFF2-40B4-BE49-F238E27FC236}">
                <a16:creationId xmlns:a16="http://schemas.microsoft.com/office/drawing/2014/main" id="{607CE860-8CB1-8FF1-B4B9-51893E1E39B4}"/>
              </a:ext>
            </a:extLst>
          </p:cNvPr>
          <p:cNvSpPr txBox="1"/>
          <p:nvPr/>
        </p:nvSpPr>
        <p:spPr>
          <a:xfrm>
            <a:off x="288758" y="16574026"/>
            <a:ext cx="20997051" cy="5632311"/>
          </a:xfrm>
          <a:prstGeom prst="rect">
            <a:avLst/>
          </a:prstGeom>
          <a:solidFill>
            <a:schemeClr val="tx1"/>
          </a:solidFill>
        </p:spPr>
        <p:txBody>
          <a:bodyPr wrap="square" rtlCol="0">
            <a:spAutoFit/>
          </a:bodyPr>
          <a:lstStyle/>
          <a:p>
            <a:r>
              <a:rPr lang="en-US" sz="2400" dirty="0">
                <a:solidFill>
                  <a:schemeClr val="bg1"/>
                </a:solidFill>
                <a:latin typeface="Arial" panose="020B0604020202020204" pitchFamily="34" charset="0"/>
                <a:cs typeface="Arial" panose="020B0604020202020204" pitchFamily="34" charset="0"/>
              </a:rPr>
              <a:t>Reference</a:t>
            </a:r>
          </a:p>
          <a:p>
            <a:r>
              <a:rPr lang="en-US" sz="2400" dirty="0">
                <a:solidFill>
                  <a:schemeClr val="bg1"/>
                </a:solidFill>
                <a:latin typeface="Arial" panose="020B0604020202020204" pitchFamily="34" charset="0"/>
                <a:cs typeface="Arial" panose="020B0604020202020204" pitchFamily="34" charset="0"/>
              </a:rPr>
              <a:t>Age UK (2021</a:t>
            </a:r>
            <a:r>
              <a:rPr lang="en-US" sz="2400" i="1" dirty="0">
                <a:solidFill>
                  <a:schemeClr val="bg1"/>
                </a:solidFill>
                <a:latin typeface="Arial" panose="020B0604020202020204" pitchFamily="34" charset="0"/>
                <a:cs typeface="Arial" panose="020B0604020202020204" pitchFamily="34" charset="0"/>
              </a:rPr>
              <a:t>). Later Life in the United Kingdom</a:t>
            </a:r>
            <a:r>
              <a:rPr lang="en-US" sz="2400" dirty="0">
                <a:solidFill>
                  <a:schemeClr val="bg1"/>
                </a:solidFill>
                <a:latin typeface="Arial" panose="020B0604020202020204" pitchFamily="34" charset="0"/>
                <a:cs typeface="Arial" panose="020B0604020202020204" pitchFamily="34" charset="0"/>
              </a:rPr>
              <a:t>. 	London: Age UK.</a:t>
            </a:r>
          </a:p>
          <a:p>
            <a:r>
              <a:rPr lang="en-US" sz="2400" dirty="0">
                <a:solidFill>
                  <a:schemeClr val="bg1"/>
                </a:solidFill>
                <a:latin typeface="Arial" panose="020B0604020202020204" pitchFamily="34" charset="0"/>
                <a:cs typeface="Arial" panose="020B0604020202020204" pitchFamily="34" charset="0"/>
              </a:rPr>
              <a:t>Carers UK (2022). </a:t>
            </a:r>
            <a:r>
              <a:rPr lang="en-US" sz="2400" i="1" dirty="0">
                <a:solidFill>
                  <a:schemeClr val="bg1"/>
                </a:solidFill>
                <a:latin typeface="Arial" panose="020B0604020202020204" pitchFamily="34" charset="0"/>
                <a:cs typeface="Arial" panose="020B0604020202020204" pitchFamily="34" charset="0"/>
              </a:rPr>
              <a:t>State of Caring Report 2022</a:t>
            </a:r>
            <a:r>
              <a:rPr lang="en-US" sz="2400" dirty="0">
                <a:solidFill>
                  <a:schemeClr val="bg1"/>
                </a:solidFill>
                <a:latin typeface="Arial" panose="020B0604020202020204" pitchFamily="34" charset="0"/>
                <a:cs typeface="Arial" panose="020B0604020202020204" pitchFamily="34" charset="0"/>
              </a:rPr>
              <a:t>. London: Carers UK.</a:t>
            </a:r>
          </a:p>
          <a:p>
            <a:r>
              <a:rPr lang="en-US" sz="2400" dirty="0">
                <a:solidFill>
                  <a:schemeClr val="bg1"/>
                </a:solidFill>
                <a:latin typeface="Arial" panose="020B0604020202020204" pitchFamily="34" charset="0"/>
                <a:cs typeface="Arial" panose="020B0604020202020204" pitchFamily="34" charset="0"/>
              </a:rPr>
              <a:t>Leicestershire County Council (2022). </a:t>
            </a:r>
            <a:r>
              <a:rPr lang="en-US" sz="2400" i="1" dirty="0">
                <a:solidFill>
                  <a:schemeClr val="bg1"/>
                </a:solidFill>
                <a:latin typeface="Arial" panose="020B0604020202020204" pitchFamily="34" charset="0"/>
                <a:cs typeface="Arial" panose="020B0604020202020204" pitchFamily="34" charset="0"/>
              </a:rPr>
              <a:t>Joint Strategic Needs Assessment</a:t>
            </a:r>
            <a:r>
              <a:rPr lang="en-US" sz="2400" dirty="0">
                <a:solidFill>
                  <a:schemeClr val="bg1"/>
                </a:solidFill>
                <a:latin typeface="Arial" panose="020B0604020202020204" pitchFamily="34" charset="0"/>
                <a:cs typeface="Arial" panose="020B0604020202020204" pitchFamily="34" charset="0"/>
              </a:rPr>
              <a:t>. Leicestershire: LCC</a:t>
            </a:r>
          </a:p>
          <a:p>
            <a:r>
              <a:rPr lang="en-US" sz="2400" dirty="0">
                <a:solidFill>
                  <a:schemeClr val="bg1"/>
                </a:solidFill>
                <a:latin typeface="Arial" panose="020B0604020202020204" pitchFamily="34" charset="0"/>
                <a:cs typeface="Arial" panose="020B0604020202020204" pitchFamily="34" charset="0"/>
              </a:rPr>
              <a:t>Mira, J. et al. (2020) ‘Effectiveness of Digital reminders for medication adherence’, </a:t>
            </a:r>
            <a:r>
              <a:rPr lang="en-US" sz="2400" i="1" dirty="0">
                <a:solidFill>
                  <a:schemeClr val="bg1"/>
                </a:solidFill>
                <a:latin typeface="Arial" panose="020B0604020202020204" pitchFamily="34" charset="0"/>
                <a:cs typeface="Arial" panose="020B0604020202020204" pitchFamily="34" charset="0"/>
              </a:rPr>
              <a:t>Journal of  Medical Internet Research</a:t>
            </a:r>
            <a:r>
              <a:rPr lang="en-US" sz="2400" dirty="0">
                <a:solidFill>
                  <a:schemeClr val="bg1"/>
                </a:solidFill>
                <a:latin typeface="Arial" panose="020B0604020202020204" pitchFamily="34" charset="0"/>
                <a:cs typeface="Arial" panose="020B0604020202020204" pitchFamily="34" charset="0"/>
              </a:rPr>
              <a:t>, 22(3), pp. 1-12. Accessed: 17</a:t>
            </a:r>
            <a:r>
              <a:rPr lang="en-US" sz="2400" baseline="30000" dirty="0">
                <a:solidFill>
                  <a:schemeClr val="bg1"/>
                </a:solidFill>
                <a:latin typeface="Arial" panose="020B0604020202020204" pitchFamily="34" charset="0"/>
                <a:cs typeface="Arial" panose="020B0604020202020204" pitchFamily="34" charset="0"/>
              </a:rPr>
              <a:t>th</a:t>
            </a:r>
            <a:r>
              <a:rPr lang="en-US" sz="2400" dirty="0">
                <a:solidFill>
                  <a:schemeClr val="bg1"/>
                </a:solidFill>
                <a:latin typeface="Arial" panose="020B0604020202020204" pitchFamily="34" charset="0"/>
                <a:cs typeface="Arial" panose="020B0604020202020204" pitchFamily="34" charset="0"/>
              </a:rPr>
              <a:t> December 2025.                                                                                                                                                                                                                               </a:t>
            </a:r>
          </a:p>
          <a:p>
            <a:r>
              <a:rPr lang="en-US" sz="2400" dirty="0">
                <a:solidFill>
                  <a:schemeClr val="bg1"/>
                </a:solidFill>
                <a:latin typeface="Arial" panose="020B0604020202020204" pitchFamily="34" charset="0"/>
                <a:cs typeface="Arial" panose="020B0604020202020204" pitchFamily="34" charset="0"/>
              </a:rPr>
              <a:t>NHS Digital (2021) </a:t>
            </a:r>
            <a:r>
              <a:rPr lang="en-US" sz="2400" i="1" dirty="0">
                <a:solidFill>
                  <a:schemeClr val="bg1"/>
                </a:solidFill>
                <a:latin typeface="Arial" panose="020B0604020202020204" pitchFamily="34" charset="0"/>
                <a:cs typeface="Arial" panose="020B0604020202020204" pitchFamily="34" charset="0"/>
              </a:rPr>
              <a:t>Medication Safety </a:t>
            </a:r>
            <a:r>
              <a:rPr lang="en-US" sz="2400" i="1" dirty="0" err="1">
                <a:solidFill>
                  <a:schemeClr val="bg1"/>
                </a:solidFill>
                <a:latin typeface="Arial" panose="020B0604020202020204" pitchFamily="34" charset="0"/>
                <a:cs typeface="Arial" panose="020B0604020202020204" pitchFamily="34" charset="0"/>
              </a:rPr>
              <a:t>Programme</a:t>
            </a:r>
            <a:r>
              <a:rPr lang="en-US" sz="2400" i="1" dirty="0">
                <a:solidFill>
                  <a:schemeClr val="bg1"/>
                </a:solidFill>
                <a:latin typeface="Arial" panose="020B0604020202020204" pitchFamily="34" charset="0"/>
                <a:cs typeface="Arial" panose="020B0604020202020204" pitchFamily="34" charset="0"/>
              </a:rPr>
              <a:t> Data</a:t>
            </a:r>
            <a:r>
              <a:rPr lang="en-US" sz="2400" dirty="0">
                <a:solidFill>
                  <a:schemeClr val="bg1"/>
                </a:solidFill>
                <a:latin typeface="Arial" panose="020B0604020202020204" pitchFamily="34" charset="0"/>
                <a:cs typeface="Arial" panose="020B0604020202020204" pitchFamily="34" charset="0"/>
              </a:rPr>
              <a:t>. LEEDS: NHS Digital.</a:t>
            </a:r>
          </a:p>
          <a:p>
            <a:r>
              <a:rPr lang="en-US" sz="2400" dirty="0">
                <a:solidFill>
                  <a:schemeClr val="bg1"/>
                </a:solidFill>
                <a:latin typeface="Arial" panose="020B0604020202020204" pitchFamily="34" charset="0"/>
                <a:cs typeface="Arial" panose="020B0604020202020204" pitchFamily="34" charset="0"/>
              </a:rPr>
              <a:t>NHS  London (2020) </a:t>
            </a:r>
            <a:r>
              <a:rPr lang="en-US" sz="2400" i="1" dirty="0">
                <a:solidFill>
                  <a:schemeClr val="bg1"/>
                </a:solidFill>
                <a:latin typeface="Arial" panose="020B0604020202020204" pitchFamily="34" charset="0"/>
                <a:cs typeface="Arial" panose="020B0604020202020204" pitchFamily="34" charset="0"/>
              </a:rPr>
              <a:t>Improving Medication Adherence</a:t>
            </a:r>
            <a:r>
              <a:rPr lang="en-US" sz="2400" dirty="0">
                <a:solidFill>
                  <a:schemeClr val="bg1"/>
                </a:solidFill>
                <a:latin typeface="Arial" panose="020B0604020202020204" pitchFamily="34" charset="0"/>
                <a:cs typeface="Arial" panose="020B0604020202020204" pitchFamily="34" charset="0"/>
              </a:rPr>
              <a:t>. London: NHS England.</a:t>
            </a:r>
          </a:p>
          <a:p>
            <a:r>
              <a:rPr lang="en-US" sz="2400" dirty="0">
                <a:solidFill>
                  <a:schemeClr val="bg1"/>
                </a:solidFill>
                <a:latin typeface="Arial" panose="020B0604020202020204" pitchFamily="34" charset="0"/>
                <a:cs typeface="Arial" panose="020B0604020202020204" pitchFamily="34" charset="0"/>
              </a:rPr>
              <a:t>NHS England  (2019) </a:t>
            </a:r>
            <a:r>
              <a:rPr lang="en-US" sz="2400" i="1" dirty="0">
                <a:solidFill>
                  <a:schemeClr val="bg1"/>
                </a:solidFill>
                <a:latin typeface="Arial" panose="020B0604020202020204" pitchFamily="34" charset="0"/>
                <a:cs typeface="Arial" panose="020B0604020202020204" pitchFamily="34" charset="0"/>
              </a:rPr>
              <a:t>The NHS Long Term Plan</a:t>
            </a:r>
            <a:r>
              <a:rPr lang="en-US" sz="2400" dirty="0">
                <a:solidFill>
                  <a:schemeClr val="bg1"/>
                </a:solidFill>
                <a:latin typeface="Arial" panose="020B0604020202020204" pitchFamily="34" charset="0"/>
                <a:cs typeface="Arial" panose="020B0604020202020204" pitchFamily="34" charset="0"/>
              </a:rPr>
              <a:t>. London: Department of Health.</a:t>
            </a:r>
          </a:p>
          <a:p>
            <a:r>
              <a:rPr lang="en-US" sz="2400" dirty="0">
                <a:solidFill>
                  <a:schemeClr val="bg1"/>
                </a:solidFill>
                <a:latin typeface="Arial" panose="020B0604020202020204" pitchFamily="34" charset="0"/>
                <a:cs typeface="Arial" panose="020B0604020202020204" pitchFamily="34" charset="0"/>
              </a:rPr>
              <a:t>NICE (2022) </a:t>
            </a:r>
            <a:r>
              <a:rPr lang="en-US" sz="2400" i="1" dirty="0">
                <a:solidFill>
                  <a:schemeClr val="bg1"/>
                </a:solidFill>
                <a:latin typeface="Arial" panose="020B0604020202020204" pitchFamily="34" charset="0"/>
                <a:cs typeface="Arial" panose="020B0604020202020204" pitchFamily="34" charset="0"/>
              </a:rPr>
              <a:t>Medicine Adherence Guidelines</a:t>
            </a:r>
            <a:r>
              <a:rPr lang="en-US" sz="2400" dirty="0">
                <a:solidFill>
                  <a:schemeClr val="bg1"/>
                </a:solidFill>
                <a:latin typeface="Arial" panose="020B0604020202020204" pitchFamily="34" charset="0"/>
                <a:cs typeface="Arial" panose="020B0604020202020204" pitchFamily="34" charset="0"/>
              </a:rPr>
              <a:t>. London: National Institute for Health and Care Excellence.</a:t>
            </a:r>
          </a:p>
          <a:p>
            <a:r>
              <a:rPr lang="en-US" sz="2400" dirty="0">
                <a:solidFill>
                  <a:schemeClr val="bg1"/>
                </a:solidFill>
                <a:latin typeface="Arial" panose="020B0604020202020204" pitchFamily="34" charset="0"/>
                <a:cs typeface="Arial" panose="020B0604020202020204" pitchFamily="34" charset="0"/>
              </a:rPr>
              <a:t>Ofcom (2020) </a:t>
            </a:r>
            <a:r>
              <a:rPr lang="en-US" sz="2400" i="1" dirty="0">
                <a:solidFill>
                  <a:schemeClr val="bg1"/>
                </a:solidFill>
                <a:latin typeface="Arial" panose="020B0604020202020204" pitchFamily="34" charset="0"/>
                <a:cs typeface="Arial" panose="020B0604020202020204" pitchFamily="34" charset="0"/>
              </a:rPr>
              <a:t>Adults’ Media Use and Attitudes Report</a:t>
            </a:r>
            <a:r>
              <a:rPr lang="en-US" sz="2400" dirty="0">
                <a:solidFill>
                  <a:schemeClr val="bg1"/>
                </a:solidFill>
                <a:latin typeface="Arial" panose="020B0604020202020204" pitchFamily="34" charset="0"/>
                <a:cs typeface="Arial" panose="020B0604020202020204" pitchFamily="34" charset="0"/>
              </a:rPr>
              <a:t>. London: Ofcom.</a:t>
            </a:r>
          </a:p>
          <a:p>
            <a:r>
              <a:rPr lang="en-US" sz="2400" dirty="0">
                <a:solidFill>
                  <a:schemeClr val="bg1"/>
                </a:solidFill>
                <a:latin typeface="Arial" panose="020B0604020202020204" pitchFamily="34" charset="0"/>
                <a:cs typeface="Arial" panose="020B0604020202020204" pitchFamily="34" charset="0"/>
              </a:rPr>
              <a:t>Public Health England (2021) </a:t>
            </a:r>
            <a:r>
              <a:rPr lang="en-US" sz="2400" i="1" dirty="0">
                <a:solidFill>
                  <a:schemeClr val="bg1"/>
                </a:solidFill>
                <a:latin typeface="Arial" panose="020B0604020202020204" pitchFamily="34" charset="0"/>
                <a:cs typeface="Arial" panose="020B0604020202020204" pitchFamily="34" charset="0"/>
              </a:rPr>
              <a:t>Local Health Profiles: Southwark, Tower Hamlets</a:t>
            </a:r>
            <a:r>
              <a:rPr lang="en-US" sz="2400" dirty="0">
                <a:solidFill>
                  <a:schemeClr val="bg1"/>
                </a:solidFill>
                <a:latin typeface="Arial" panose="020B0604020202020204" pitchFamily="34" charset="0"/>
                <a:cs typeface="Arial" panose="020B0604020202020204" pitchFamily="34" charset="0"/>
              </a:rPr>
              <a:t>. London: PHE.</a:t>
            </a:r>
          </a:p>
          <a:p>
            <a:r>
              <a:rPr lang="en-US" sz="2400" dirty="0">
                <a:solidFill>
                  <a:schemeClr val="bg1"/>
                </a:solidFill>
                <a:latin typeface="Arial" panose="020B0604020202020204" pitchFamily="34" charset="0"/>
                <a:cs typeface="Arial" panose="020B0604020202020204" pitchFamily="34" charset="0"/>
              </a:rPr>
              <a:t>Santo , K. et al. (2019) ‘Mobile reminders and adherence’, The BMJ, 364, pp. 1-10.</a:t>
            </a:r>
          </a:p>
          <a:p>
            <a:endParaRPr lang="en-US" sz="2400" dirty="0">
              <a:solidFill>
                <a:schemeClr val="bg1"/>
              </a:solidFill>
              <a:latin typeface="Arial" panose="020B0604020202020204" pitchFamily="34" charset="0"/>
              <a:cs typeface="Arial" panose="020B0604020202020204" pitchFamily="34" charset="0"/>
            </a:endParaRPr>
          </a:p>
          <a:p>
            <a:endParaRPr lang="en-US" sz="2400" dirty="0">
              <a:solidFill>
                <a:schemeClr val="bg1"/>
              </a:solidFill>
              <a:latin typeface="Arial" panose="020B0604020202020204" pitchFamily="34" charset="0"/>
              <a:cs typeface="Arial" panose="020B0604020202020204" pitchFamily="34" charset="0"/>
            </a:endParaRPr>
          </a:p>
        </p:txBody>
      </p:sp>
      <p:grpSp>
        <p:nvGrpSpPr>
          <p:cNvPr id="1031" name="Group 1030">
            <a:extLst>
              <a:ext uri="{FF2B5EF4-FFF2-40B4-BE49-F238E27FC236}">
                <a16:creationId xmlns:a16="http://schemas.microsoft.com/office/drawing/2014/main" id="{A6E91008-2A37-B3C4-2D87-7B1AF7D0AC38}"/>
              </a:ext>
            </a:extLst>
          </p:cNvPr>
          <p:cNvGrpSpPr/>
          <p:nvPr/>
        </p:nvGrpSpPr>
        <p:grpSpPr>
          <a:xfrm>
            <a:off x="-3067" y="2728090"/>
            <a:ext cx="21240750" cy="13845936"/>
            <a:chOff x="-3557417" y="1826862"/>
            <a:chExt cx="21240750" cy="13938356"/>
          </a:xfrm>
        </p:grpSpPr>
        <p:sp>
          <p:nvSpPr>
            <p:cNvPr id="15" name="TextBox 14">
              <a:extLst>
                <a:ext uri="{FF2B5EF4-FFF2-40B4-BE49-F238E27FC236}">
                  <a16:creationId xmlns:a16="http://schemas.microsoft.com/office/drawing/2014/main" id="{E132AEA2-7693-E6CF-48EB-12D367200596}"/>
                </a:ext>
              </a:extLst>
            </p:cNvPr>
            <p:cNvSpPr txBox="1"/>
            <p:nvPr/>
          </p:nvSpPr>
          <p:spPr>
            <a:xfrm>
              <a:off x="-3487301" y="13734249"/>
              <a:ext cx="9729799" cy="1837239"/>
            </a:xfrm>
            <a:prstGeom prst="rect">
              <a:avLst/>
            </a:prstGeom>
            <a:solidFill>
              <a:schemeClr val="accent3">
                <a:lumMod val="75000"/>
                <a:alpha val="28862"/>
              </a:schemeClr>
            </a:solidFill>
          </p:spPr>
          <p:txBody>
            <a:bodyPr wrap="square" rtlCol="0">
              <a:spAutoFit/>
            </a:bodyPr>
            <a:lstStyle/>
            <a:p>
              <a:r>
                <a:rPr lang="en-US" sz="2800" b="1" dirty="0"/>
                <a:t>Conclusion</a:t>
              </a:r>
            </a:p>
            <a:p>
              <a:r>
                <a:rPr lang="en-US" sz="1400" dirty="0"/>
                <a:t>Med Minder is a realistic, user-friendly app, an impactful innovation for improving medication adherence among adult aged 65+ years in the UK. It provides personalization reminder, dosage tracking and caregiver access. With strong policy aligning, stake holders  support and evidence backed benefits,  the app offer a sustainable solution for empowers elderlies to manage their medication effectively, improving health outcome, enhance carer wellbeing, quality of life and reducing the pressure on NHS services.  It addresses inequalities in Southwark, Towel Hamlets and Leicestershire while supporting prevention and independence.</a:t>
              </a:r>
            </a:p>
          </p:txBody>
        </p:sp>
        <p:sp>
          <p:nvSpPr>
            <p:cNvPr id="13" name="TextBox 12">
              <a:extLst>
                <a:ext uri="{FF2B5EF4-FFF2-40B4-BE49-F238E27FC236}">
                  <a16:creationId xmlns:a16="http://schemas.microsoft.com/office/drawing/2014/main" id="{87230351-936E-8876-6121-31CB8C208888}"/>
                </a:ext>
              </a:extLst>
            </p:cNvPr>
            <p:cNvSpPr txBox="1"/>
            <p:nvPr/>
          </p:nvSpPr>
          <p:spPr>
            <a:xfrm>
              <a:off x="6212225" y="11365619"/>
              <a:ext cx="11442299" cy="4399599"/>
            </a:xfrm>
            <a:prstGeom prst="rect">
              <a:avLst/>
            </a:prstGeom>
            <a:solidFill>
              <a:schemeClr val="accent2">
                <a:lumMod val="40000"/>
                <a:lumOff val="60000"/>
                <a:alpha val="85124"/>
              </a:schemeClr>
            </a:solidFill>
          </p:spPr>
          <p:txBody>
            <a:bodyPr wrap="square" rtlCol="0">
              <a:spAutoFit/>
            </a:bodyPr>
            <a:lstStyle/>
            <a:p>
              <a:r>
                <a:rPr lang="en-US" sz="2400" b="1" dirty="0"/>
                <a:t>Policy and Stakeholder Involvement</a:t>
              </a:r>
            </a:p>
            <a:p>
              <a:r>
                <a:rPr lang="en-US" sz="1600" dirty="0"/>
                <a:t>NHS – Engagement with NHS trusts and clinical commissioning group. Alings with NHS priorities on medication management and digital health solutions. </a:t>
              </a:r>
            </a:p>
            <a:p>
              <a:r>
                <a:rPr lang="en-US" sz="1600" dirty="0"/>
                <a:t>NICE  Guidance – Compliant with NICE guideline on supporting medication adherence.</a:t>
              </a:r>
            </a:p>
            <a:p>
              <a:r>
                <a:rPr lang="en-US" sz="1600" dirty="0"/>
                <a:t>Successful implementation requires meaningful engagement with wide range of stakeholders. In such areas as Southwark and Tower Hamlets, collaboration with local voluntary organizations and community health advocates is essential to address digital inclusion and build trust. Collaboration </a:t>
              </a:r>
            </a:p>
            <a:p>
              <a:r>
                <a:rPr lang="en-US" sz="1600" dirty="0"/>
                <a:t>Public engagement- involve user consultation , feedback workshops with older service users. This align with NHS England’s  principles of shared decision-making and patient voice. </a:t>
              </a:r>
            </a:p>
            <a:p>
              <a:r>
                <a:rPr lang="en-US" sz="1600" dirty="0"/>
                <a:t>Health and social care professionals including GPs, pharmacists, district nurses and social workers will help refine clinical safety, integration with existing services and referral pathways. Community pharmacies in Leicestershire,  where access barrier exist, may use the app as part of medication review consultations.</a:t>
              </a:r>
            </a:p>
            <a:p>
              <a:r>
                <a:rPr lang="en-US" sz="1600" dirty="0"/>
                <a:t>Advocacy efforts will focus on raising awareness of digital medication support among vulnerable older adults, promoting digital literacy training, and ensuring equitable access. Local authority engagement and integrated care systems will support commissioning and scalability. </a:t>
              </a:r>
            </a:p>
            <a:p>
              <a:r>
                <a:rPr lang="en-US" sz="1600" dirty="0"/>
                <a:t>Through partnership working, the innovation ensure it is not only technologically sound but socially inclusive, culturally sensitive and aligned with professional practice.</a:t>
              </a:r>
            </a:p>
          </p:txBody>
        </p:sp>
        <p:grpSp>
          <p:nvGrpSpPr>
            <p:cNvPr id="30" name="Group 29">
              <a:extLst>
                <a:ext uri="{FF2B5EF4-FFF2-40B4-BE49-F238E27FC236}">
                  <a16:creationId xmlns:a16="http://schemas.microsoft.com/office/drawing/2014/main" id="{3FF7343A-10A6-A415-4621-2B463FAE0D67}"/>
                </a:ext>
              </a:extLst>
            </p:cNvPr>
            <p:cNvGrpSpPr/>
            <p:nvPr/>
          </p:nvGrpSpPr>
          <p:grpSpPr>
            <a:xfrm>
              <a:off x="-3557417" y="1826862"/>
              <a:ext cx="21240750" cy="11861813"/>
              <a:chOff x="-3514501" y="2746627"/>
              <a:chExt cx="21240750" cy="11861813"/>
            </a:xfrm>
          </p:grpSpPr>
          <p:grpSp>
            <p:nvGrpSpPr>
              <p:cNvPr id="29" name="Group 28">
                <a:extLst>
                  <a:ext uri="{FF2B5EF4-FFF2-40B4-BE49-F238E27FC236}">
                    <a16:creationId xmlns:a16="http://schemas.microsoft.com/office/drawing/2014/main" id="{F8AB3262-98F4-681D-E793-9DCD80C549B4}"/>
                  </a:ext>
                </a:extLst>
              </p:cNvPr>
              <p:cNvGrpSpPr/>
              <p:nvPr/>
            </p:nvGrpSpPr>
            <p:grpSpPr>
              <a:xfrm>
                <a:off x="-3479558" y="7806368"/>
                <a:ext cx="21205806" cy="6802072"/>
                <a:chOff x="-3479558" y="7777540"/>
                <a:chExt cx="21205806" cy="6802072"/>
              </a:xfrm>
            </p:grpSpPr>
            <p:sp>
              <p:nvSpPr>
                <p:cNvPr id="14" name="TextBox 13">
                  <a:extLst>
                    <a:ext uri="{FF2B5EF4-FFF2-40B4-BE49-F238E27FC236}">
                      <a16:creationId xmlns:a16="http://schemas.microsoft.com/office/drawing/2014/main" id="{EFABEA55-7272-D768-7BB4-6B70973848B5}"/>
                    </a:ext>
                  </a:extLst>
                </p:cNvPr>
                <p:cNvSpPr txBox="1"/>
                <p:nvPr/>
              </p:nvSpPr>
              <p:spPr>
                <a:xfrm>
                  <a:off x="-3479558" y="10861640"/>
                  <a:ext cx="9729799" cy="3717972"/>
                </a:xfrm>
                <a:prstGeom prst="rect">
                  <a:avLst/>
                </a:prstGeom>
                <a:solidFill>
                  <a:srgbClr val="FF0000">
                    <a:alpha val="47628"/>
                  </a:srgbClr>
                </a:solidFill>
              </p:spPr>
              <p:txBody>
                <a:bodyPr wrap="square" rtlCol="0">
                  <a:spAutoFit/>
                </a:bodyPr>
                <a:lstStyle/>
                <a:p>
                  <a:r>
                    <a:rPr lang="en-US" sz="2400" b="1" dirty="0"/>
                    <a:t>Policies, Services, Professional and Links</a:t>
                  </a:r>
                </a:p>
                <a:p>
                  <a:r>
                    <a:rPr lang="en-US" sz="2000" dirty="0"/>
                    <a:t>The </a:t>
                  </a:r>
                  <a:r>
                    <a:rPr lang="en-US" sz="1400" dirty="0"/>
                    <a:t>innovation aligns closely with UK legislation  and national policy frameworks.</a:t>
                  </a:r>
                </a:p>
                <a:p>
                  <a:r>
                    <a:rPr lang="en-US" sz="1400" dirty="0"/>
                    <a:t>Care Act 2014 –This act emphasizes prevention, personalization and wellbeing. Support independency , reduce risks, and </a:t>
                  </a:r>
                  <a:r>
                    <a:rPr lang="en-US" sz="1600" dirty="0"/>
                    <a:t>provides relative support, fulfilling local authority duties to promote autonomy and prevent deterioration.</a:t>
                  </a:r>
                </a:p>
                <a:p>
                  <a:r>
                    <a:rPr lang="en-US" sz="1600" dirty="0"/>
                    <a:t>Equality Act 2010 – accessibility features like large fonts, voice prompt and multi-language support for language barriers and disable users. It is a reasonable  adjustable tool  to use.</a:t>
                  </a:r>
                </a:p>
                <a:p>
                  <a:r>
                    <a:rPr lang="en-US" sz="1600" dirty="0"/>
                    <a:t>Health and Social Care Act 2012/2022 – It support integrated care by enabling communication through health and social care teams, promoting joined-up working  and digital transformation agendas.</a:t>
                  </a:r>
                </a:p>
                <a:p>
                  <a:r>
                    <a:rPr lang="en-US" sz="1600" dirty="0"/>
                    <a:t>NICE Guideline on Medicine Adherence 2022 – provide guidance on medication including polypharmacy and endorses reminders tailored adherence tools.</a:t>
                  </a:r>
                </a:p>
                <a:p>
                  <a:r>
                    <a:rPr lang="en-US" sz="1600" dirty="0"/>
                    <a:t>Professionals  – Nurses and carers, social workers, mental health practitioners, pharmacists, </a:t>
                  </a:r>
                </a:p>
                <a:p>
                  <a:r>
                    <a:rPr lang="en-US" sz="1600" dirty="0"/>
                    <a:t>Service Integration – GPs and community pharmacist for medication reconciliation. District nurse for distant monitoring, social worker teams for safeguarding and wellbeing, voluntary organization for digital literacy. This innovation strengthens  multi-agency working, reduce duplication and support integrated care systems.</a:t>
                  </a:r>
                </a:p>
              </p:txBody>
            </p:sp>
            <p:grpSp>
              <p:nvGrpSpPr>
                <p:cNvPr id="23" name="Group 22">
                  <a:extLst>
                    <a:ext uri="{FF2B5EF4-FFF2-40B4-BE49-F238E27FC236}">
                      <a16:creationId xmlns:a16="http://schemas.microsoft.com/office/drawing/2014/main" id="{1046329B-8121-6DBB-9573-1AA98D34CC53}"/>
                    </a:ext>
                  </a:extLst>
                </p:cNvPr>
                <p:cNvGrpSpPr/>
                <p:nvPr/>
              </p:nvGrpSpPr>
              <p:grpSpPr>
                <a:xfrm>
                  <a:off x="6028710" y="7777540"/>
                  <a:ext cx="11697538" cy="4577527"/>
                  <a:chOff x="5210571" y="4495444"/>
                  <a:chExt cx="12285357" cy="5552108"/>
                </a:xfrm>
              </p:grpSpPr>
              <p:sp>
                <p:nvSpPr>
                  <p:cNvPr id="9" name="TextBox 8">
                    <a:extLst>
                      <a:ext uri="{FF2B5EF4-FFF2-40B4-BE49-F238E27FC236}">
                        <a16:creationId xmlns:a16="http://schemas.microsoft.com/office/drawing/2014/main" id="{E6D17095-096C-6485-8EA4-6F4E63365E5A}"/>
                      </a:ext>
                    </a:extLst>
                  </p:cNvPr>
                  <p:cNvSpPr txBox="1"/>
                  <p:nvPr/>
                </p:nvSpPr>
                <p:spPr>
                  <a:xfrm>
                    <a:off x="5210571" y="4495444"/>
                    <a:ext cx="12285357" cy="5552108"/>
                  </a:xfrm>
                  <a:prstGeom prst="rect">
                    <a:avLst/>
                  </a:prstGeom>
                  <a:solidFill>
                    <a:schemeClr val="bg1">
                      <a:lumMod val="85000"/>
                    </a:schemeClr>
                  </a:solidFill>
                </p:spPr>
                <p:txBody>
                  <a:bodyPr wrap="square" rtlCol="0">
                    <a:spAutoFit/>
                  </a:bodyPr>
                  <a:lstStyle/>
                  <a:p>
                    <a:r>
                      <a:rPr lang="en-GB" sz="2400" b="1" dirty="0"/>
                      <a:t>Innovation</a:t>
                    </a:r>
                  </a:p>
                  <a:p>
                    <a:r>
                      <a:rPr lang="en-GB" sz="2000" dirty="0">
                        <a:latin typeface="Arial" panose="020B0604020202020204" pitchFamily="34" charset="0"/>
                        <a:cs typeface="Arial" panose="020B0604020202020204" pitchFamily="34" charset="0"/>
                      </a:rPr>
                      <a:t>This innovation tool is designed using principles of accessibility</a:t>
                    </a:r>
                  </a:p>
                  <a:p>
                    <a:r>
                      <a:rPr lang="en-GB" sz="1400" dirty="0">
                        <a:latin typeface="Arial" panose="020B0604020202020204" pitchFamily="34" charset="0"/>
                        <a:cs typeface="Arial" panose="020B0604020202020204" pitchFamily="34" charset="0"/>
                      </a:rPr>
                      <a:t>With person-centred care, simplicity and clinical safety. It </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Customizable alerts for medication schedules.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Easy logging and monitoring of medication intake.</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Alert for missed doses, potential duplication and medication expiry.</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Notification for medication refills.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Participate with NHS repeat prescription services.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Large-front, high-contrast interface to support users with visual </a:t>
                    </a:r>
                  </a:p>
                  <a:p>
                    <a:r>
                      <a:rPr lang="en-GB" sz="1400" dirty="0">
                        <a:latin typeface="Arial" panose="020B0604020202020204" pitchFamily="34" charset="0"/>
                        <a:cs typeface="Arial" panose="020B0604020202020204" pitchFamily="34" charset="0"/>
                      </a:rPr>
                      <a:t>impairments.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Secure data-sharing option for carers and health professionals.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Prompt voice-assistant for individuals with low literacy or dexterity difficulties.</a:t>
                    </a:r>
                  </a:p>
                  <a:p>
                    <a:r>
                      <a:rPr lang="en-GB" sz="1400" dirty="0">
                        <a:latin typeface="Arial" panose="020B0604020202020204" pitchFamily="34" charset="0"/>
                        <a:cs typeface="Arial" panose="020B0604020202020204" pitchFamily="34" charset="0"/>
                      </a:rPr>
                      <a:t>The app aims to empower elderly to manage their medications effectively, improve health outcomes and quality of life, and reducing healthcare cost and burden on the NHS. This tailored approach ensure that elderly can use the technology easily and consistently.</a:t>
                    </a:r>
                  </a:p>
                  <a:p>
                    <a:r>
                      <a:rPr lang="en-GB" sz="1400" dirty="0">
                        <a:latin typeface="Arial" panose="020B0604020202020204" pitchFamily="34" charset="0"/>
                        <a:cs typeface="Arial" panose="020B0604020202020204" pitchFamily="34" charset="0"/>
                      </a:rPr>
                      <a:t>Primarily it supports medication adherence, thereby reducing clinical deterioration, emergency admission and dependency on carers. It also enhance autonomy and dignity for older adults which is the key principes in the Care Act 2014.</a:t>
                    </a:r>
                  </a:p>
                  <a:p>
                    <a:r>
                      <a:rPr lang="en-GB" sz="1400" dirty="0">
                        <a:latin typeface="Arial" panose="020B0604020202020204" pitchFamily="34" charset="0"/>
                        <a:cs typeface="Arial" panose="020B0604020202020204" pitchFamily="34" charset="0"/>
                      </a:rPr>
                      <a:t>A study by Santo el al. (2019) found that digital reminder improve adherence by up to 15-17% in older adults. Similar research shows in community setting that reminders significantly reduce medication errors and improve chronic disease outcomes (Mira et al., 2020). This innovation tools supports with national digital health strategies and joint care through </a:t>
                    </a:r>
                    <a:r>
                      <a:rPr lang="en-GB" sz="2000" dirty="0">
                        <a:latin typeface="Arial" panose="020B0604020202020204" pitchFamily="34" charset="0"/>
                        <a:cs typeface="Arial" panose="020B0604020202020204" pitchFamily="34" charset="0"/>
                      </a:rPr>
                      <a:t>data sharing and continuity across services.</a:t>
                    </a:r>
                  </a:p>
                </p:txBody>
              </p:sp>
              <p:pic>
                <p:nvPicPr>
                  <p:cNvPr id="17" name="Picture 16" descr="A close-up of a chart">
                    <a:extLst>
                      <a:ext uri="{FF2B5EF4-FFF2-40B4-BE49-F238E27FC236}">
                        <a16:creationId xmlns:a16="http://schemas.microsoft.com/office/drawing/2014/main" id="{2C83991F-DD36-7DD3-269C-A6F0633BE7F6}"/>
                      </a:ext>
                    </a:extLst>
                  </p:cNvPr>
                  <p:cNvPicPr>
                    <a:picLocks noChangeAspect="1"/>
                  </p:cNvPicPr>
                  <p:nvPr/>
                </p:nvPicPr>
                <p:blipFill>
                  <a:blip r:embed="rId4"/>
                  <a:srcRect t="23135" b="27958"/>
                  <a:stretch>
                    <a:fillRect/>
                  </a:stretch>
                </p:blipFill>
                <p:spPr>
                  <a:xfrm>
                    <a:off x="13441875" y="4788488"/>
                    <a:ext cx="3599414" cy="2964484"/>
                  </a:xfrm>
                  <a:prstGeom prst="rect">
                    <a:avLst/>
                  </a:prstGeom>
                </p:spPr>
              </p:pic>
            </p:grpSp>
          </p:grpSp>
          <p:grpSp>
            <p:nvGrpSpPr>
              <p:cNvPr id="28" name="Group 27">
                <a:extLst>
                  <a:ext uri="{FF2B5EF4-FFF2-40B4-BE49-F238E27FC236}">
                    <a16:creationId xmlns:a16="http://schemas.microsoft.com/office/drawing/2014/main" id="{0F80E452-AF19-03BF-8044-86911C5D8B15}"/>
                  </a:ext>
                </a:extLst>
              </p:cNvPr>
              <p:cNvGrpSpPr/>
              <p:nvPr/>
            </p:nvGrpSpPr>
            <p:grpSpPr>
              <a:xfrm>
                <a:off x="-3514501" y="2746627"/>
                <a:ext cx="21240750" cy="5133664"/>
                <a:chOff x="-3658763" y="2650039"/>
                <a:chExt cx="21240750" cy="5133664"/>
              </a:xfrm>
            </p:grpSpPr>
            <p:grpSp>
              <p:nvGrpSpPr>
                <p:cNvPr id="27" name="Group 26">
                  <a:extLst>
                    <a:ext uri="{FF2B5EF4-FFF2-40B4-BE49-F238E27FC236}">
                      <a16:creationId xmlns:a16="http://schemas.microsoft.com/office/drawing/2014/main" id="{DC11D191-6F29-0FE3-1A0E-4402709BB7AF}"/>
                    </a:ext>
                  </a:extLst>
                </p:cNvPr>
                <p:cNvGrpSpPr/>
                <p:nvPr/>
              </p:nvGrpSpPr>
              <p:grpSpPr>
                <a:xfrm>
                  <a:off x="5884449" y="2676802"/>
                  <a:ext cx="11697538" cy="5106901"/>
                  <a:chOff x="6038213" y="2514671"/>
                  <a:chExt cx="11697538" cy="5106901"/>
                </a:xfrm>
              </p:grpSpPr>
              <p:sp>
                <p:nvSpPr>
                  <p:cNvPr id="8" name="TextBox 7">
                    <a:extLst>
                      <a:ext uri="{FF2B5EF4-FFF2-40B4-BE49-F238E27FC236}">
                        <a16:creationId xmlns:a16="http://schemas.microsoft.com/office/drawing/2014/main" id="{42132565-D7B3-5A00-1F7D-29814F56FA64}"/>
                      </a:ext>
                    </a:extLst>
                  </p:cNvPr>
                  <p:cNvSpPr txBox="1"/>
                  <p:nvPr/>
                </p:nvSpPr>
                <p:spPr>
                  <a:xfrm>
                    <a:off x="6038213" y="2514671"/>
                    <a:ext cx="11697538" cy="5106901"/>
                  </a:xfrm>
                  <a:prstGeom prst="rect">
                    <a:avLst/>
                  </a:prstGeom>
                  <a:solidFill>
                    <a:schemeClr val="accent1">
                      <a:lumMod val="40000"/>
                      <a:lumOff val="60000"/>
                      <a:alpha val="70898"/>
                    </a:schemeClr>
                  </a:solidFill>
                </p:spPr>
                <p:txBody>
                  <a:bodyPr wrap="square" rtlCol="0">
                    <a:spAutoFit/>
                  </a:bodyPr>
                  <a:lstStyle/>
                  <a:p>
                    <a:r>
                      <a:rPr lang="en-US" sz="2800" b="1" dirty="0"/>
                      <a:t>Background</a:t>
                    </a:r>
                    <a:endParaRPr lang="en-GB" sz="2800" i="1" dirty="0"/>
                  </a:p>
                  <a:p>
                    <a:r>
                      <a:rPr lang="en-GB" sz="1400" dirty="0">
                        <a:latin typeface="Arial" panose="020B0604020202020204" pitchFamily="34" charset="0"/>
                        <a:cs typeface="Arial" panose="020B0604020202020204" pitchFamily="34" charset="0"/>
                      </a:rPr>
                      <a:t>Medication adherence among older adults is a determined, significant issue in the UK  and well-documented challenge. In the UK, about 50% of medicines for long-term conditions are not taken as prescribed., which contribute to poor health outcomes, and increased morbidity and unnecessary strain on health services (NHS England, 2020). Older adults are disproportionately (extremely) affected, with over two-thirds taking multiple medications daily due to multimorbidity (Age UK, 2021). According to study published in community-dwelling older patients with multimorbidity and polypharmacy experience medication failing to follow agreed recommendation, where behaviour does not match instruction. Complex administer medicine schedule, memory weakening and limited carers support are major contribution to non-adherence or failing to comply with medication.</a:t>
                    </a:r>
                  </a:p>
                  <a:p>
                    <a:r>
                      <a:rPr lang="en-GB" sz="1400" dirty="0">
                        <a:latin typeface="Arial" panose="020B0604020202020204" pitchFamily="34" charset="0"/>
                        <a:cs typeface="Arial" panose="020B0604020202020204" pitchFamily="34" charset="0"/>
                      </a:rPr>
                      <a:t>Policy and evidence confirm the scale and urgency o the issue (NICE, 2022). NICE emphasis the important of supporting adult with medication management, especially those with complex regiment to leasing the impact to non-adherence including medication expenses, inability to self-administer medication. This issue concerning in some council like Southwark – documented inequality that linked to deprivation and ethnicity, Tower Hamlet (highest rates of long-term illness, were resident experience high rates of cardiovascular disease, diabetes and chronic respiratory. While like Leicestershire faced barriers such as reduced access to pharmacy services and social isolation , which heighten the risk of medication errors.</a:t>
                    </a:r>
                  </a:p>
                  <a:p>
                    <a:r>
                      <a:rPr lang="en-GB" sz="1400" dirty="0">
                        <a:latin typeface="Arial" panose="020B0604020202020204" pitchFamily="34" charset="0"/>
                        <a:cs typeface="Arial" panose="020B0604020202020204" pitchFamily="34" charset="0"/>
                      </a:rPr>
                      <a:t>A regular review found that medication adherence rates vary widely, some studies reporting rate about 28-57% in older populations. </a:t>
                    </a:r>
                  </a:p>
                  <a:p>
                    <a:r>
                      <a:rPr lang="en-GB" sz="1400" dirty="0">
                        <a:latin typeface="Arial" panose="020B0604020202020204" pitchFamily="34" charset="0"/>
                        <a:cs typeface="Arial" panose="020B0604020202020204" pitchFamily="34" charset="0"/>
                      </a:rPr>
                      <a:t>These results of  non-adherence are substantial, with</a:t>
                    </a:r>
                  </a:p>
                  <a:p>
                    <a:r>
                      <a:rPr lang="en-GB" sz="1400" dirty="0">
                        <a:latin typeface="Arial" panose="020B0604020202020204" pitchFamily="34" charset="0"/>
                        <a:cs typeface="Arial" panose="020B0604020202020204" pitchFamily="34" charset="0"/>
                      </a:rPr>
                      <a:t> increased risk of hospitalization, morbidity and mortality.</a:t>
                    </a:r>
                  </a:p>
                  <a:p>
                    <a:r>
                      <a:rPr lang="en-GB" sz="1400" dirty="0">
                        <a:latin typeface="Arial" panose="020B0604020202020204" pitchFamily="34" charset="0"/>
                        <a:cs typeface="Arial" panose="020B0604020202020204" pitchFamily="34" charset="0"/>
                      </a:rPr>
                      <a:t>Carer Uk (2022) reported that over 4.5 million</a:t>
                    </a:r>
                  </a:p>
                  <a:p>
                    <a:r>
                      <a:rPr lang="en-GB" sz="1400" dirty="0">
                        <a:latin typeface="Arial" panose="020B0604020202020204" pitchFamily="34" charset="0"/>
                        <a:cs typeface="Arial" panose="020B0604020202020204" pitchFamily="34" charset="0"/>
                      </a:rPr>
                      <a:t> unpaid carers assisting with medication </a:t>
                    </a:r>
                  </a:p>
                  <a:p>
                    <a:r>
                      <a:rPr lang="en-GB" sz="1400" dirty="0">
                        <a:latin typeface="Arial" panose="020B0604020202020204" pitchFamily="34" charset="0"/>
                        <a:cs typeface="Arial" panose="020B0604020202020204" pitchFamily="34" charset="0"/>
                      </a:rPr>
                      <a:t>management often experienced stress and burnout.</a:t>
                    </a:r>
                  </a:p>
                  <a:p>
                    <a:r>
                      <a:rPr lang="en-GB" sz="1400" dirty="0">
                        <a:latin typeface="Arial" panose="020B0604020202020204" pitchFamily="34" charset="0"/>
                        <a:cs typeface="Arial" panose="020B0604020202020204" pitchFamily="34" charset="0"/>
                      </a:rPr>
                      <a:t> To address this issue the digital reminder app system </a:t>
                    </a:r>
                  </a:p>
                  <a:p>
                    <a:r>
                      <a:rPr lang="en-GB" sz="1400" dirty="0">
                        <a:latin typeface="Arial" panose="020B0604020202020204" pitchFamily="34" charset="0"/>
                        <a:cs typeface="Arial" panose="020B0604020202020204" pitchFamily="34" charset="0"/>
                      </a:rPr>
                      <a:t>can reduce, improve efficiency and increase safety</a:t>
                    </a:r>
                    <a:endParaRPr lang="en-US" sz="1400" b="1" dirty="0">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1112D0E5-7620-FC1F-8677-50DD5684F65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3610047" y="6034198"/>
                    <a:ext cx="3958443" cy="1345771"/>
                  </a:xfrm>
                  <a:prstGeom prst="rect">
                    <a:avLst/>
                  </a:prstGeom>
                </p:spPr>
              </p:pic>
            </p:grpSp>
            <p:sp>
              <p:nvSpPr>
                <p:cNvPr id="6" name="TextBox 5">
                  <a:extLst>
                    <a:ext uri="{FF2B5EF4-FFF2-40B4-BE49-F238E27FC236}">
                      <a16:creationId xmlns:a16="http://schemas.microsoft.com/office/drawing/2014/main" id="{3D211B3B-56B9-5AE1-B1F3-1751AB5C34E3}"/>
                    </a:ext>
                  </a:extLst>
                </p:cNvPr>
                <p:cNvSpPr txBox="1"/>
                <p:nvPr/>
              </p:nvSpPr>
              <p:spPr>
                <a:xfrm>
                  <a:off x="-3658763" y="2650039"/>
                  <a:ext cx="9508269" cy="4826645"/>
                </a:xfrm>
                <a:prstGeom prst="rect">
                  <a:avLst/>
                </a:prstGeom>
                <a:solidFill>
                  <a:schemeClr val="accent6">
                    <a:lumMod val="60000"/>
                    <a:lumOff val="40000"/>
                  </a:schemeClr>
                </a:solidFill>
              </p:spPr>
              <p:txBody>
                <a:bodyPr wrap="square" rtlCol="0">
                  <a:spAutoFit/>
                </a:bodyPr>
                <a:lstStyle/>
                <a:p>
                  <a:r>
                    <a:rPr lang="en-GB" sz="2400" b="1" dirty="0"/>
                    <a:t>Introduction: MEDMINDER</a:t>
                  </a:r>
                </a:p>
                <a:p>
                  <a:r>
                    <a:rPr lang="en-GB" sz="1400" dirty="0"/>
                    <a:t>Med Minder: Is a game changing mobile app designed to tackle Medication nob-adherence in elderly (65+ years) in the UK.</a:t>
                  </a:r>
                </a:p>
                <a:p>
                  <a:r>
                    <a:rPr lang="en-GB" sz="1400" dirty="0"/>
                    <a:t>Elderly on a regular basis, manage prescribed (NHS England</a:t>
                  </a:r>
                </a:p>
                <a:p>
                  <a:r>
                    <a:rPr lang="en-GB" sz="1400" dirty="0"/>
                    <a:t>, 2020). This Innovation proposes Digital  Medication Remainder</a:t>
                  </a:r>
                </a:p>
                <a:p>
                  <a:r>
                    <a:rPr lang="en-GB" sz="1400" dirty="0"/>
                    <a:t> Mobile App  designed for elderly to support safe and timely  </a:t>
                  </a:r>
                </a:p>
                <a:p>
                  <a:r>
                    <a:rPr lang="en-GB" sz="1400" dirty="0"/>
                    <a:t>Medication use. </a:t>
                  </a:r>
                </a:p>
                <a:p>
                  <a:r>
                    <a:rPr lang="en-GB" sz="1400" dirty="0"/>
                    <a:t>Non-adherence medication leads to: </a:t>
                  </a:r>
                </a:p>
                <a:p>
                  <a:pPr marL="285750" indent="-285750">
                    <a:buFont typeface="Wingdings" panose="05000000000000000000" pitchFamily="2" charset="2"/>
                    <a:buChar char="§"/>
                  </a:pPr>
                  <a:r>
                    <a:rPr lang="en-GB" sz="1400" dirty="0"/>
                    <a:t>poor health outcomes, </a:t>
                  </a:r>
                </a:p>
                <a:p>
                  <a:pPr marL="3486150" lvl="7"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Increase hospitalizations </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rising healthcare costs. </a:t>
                  </a:r>
                </a:p>
                <a:p>
                  <a:r>
                    <a:rPr lang="en-GB" sz="1400" dirty="0">
                      <a:latin typeface="Arial" panose="020B0604020202020204" pitchFamily="34" charset="0"/>
                      <a:cs typeface="Arial" panose="020B0604020202020204" pitchFamily="34" charset="0"/>
                    </a:rPr>
                    <a:t>Simply absent-mindedness or complexity of medication often cause</a:t>
                  </a:r>
                </a:p>
                <a:p>
                  <a:r>
                    <a:rPr lang="en-GB" sz="1400" dirty="0">
                      <a:latin typeface="Arial" panose="020B0604020202020204" pitchFamily="34" charset="0"/>
                      <a:cs typeface="Arial" panose="020B0604020202020204" pitchFamily="34" charset="0"/>
                    </a:rPr>
                    <a:t>elderly to miss doses or take incorrect amount. Individuals </a:t>
                  </a:r>
                </a:p>
                <a:p>
                  <a:r>
                    <a:rPr lang="en-GB" sz="1400" dirty="0">
                      <a:latin typeface="Arial" panose="020B0604020202020204" pitchFamily="34" charset="0"/>
                      <a:cs typeface="Arial" panose="020B0604020202020204" pitchFamily="34" charset="0"/>
                    </a:rPr>
                    <a:t>Aged 65 and over are more likely to have multiple long-term</a:t>
                  </a:r>
                </a:p>
                <a:p>
                  <a:r>
                    <a:rPr lang="en-GB" sz="1400" dirty="0">
                      <a:latin typeface="Arial" panose="020B0604020202020204" pitchFamily="34" charset="0"/>
                      <a:cs typeface="Arial" panose="020B0604020202020204" pitchFamily="34" charset="0"/>
                    </a:rPr>
                    <a:t>Conditions requiring complex medication regimens, placing them at increased risk of missed doses, </a:t>
                  </a:r>
                </a:p>
                <a:p>
                  <a:r>
                    <a:rPr lang="en-GB" sz="1400" dirty="0">
                      <a:latin typeface="Arial" panose="020B0604020202020204" pitchFamily="34" charset="0"/>
                      <a:cs typeface="Arial" panose="020B0604020202020204" pitchFamily="34" charset="0"/>
                    </a:rPr>
                    <a:t>Medication errors and hospital readmissions (NICE, 2022).</a:t>
                  </a:r>
                </a:p>
                <a:p>
                  <a:r>
                    <a:rPr lang="en-GB" sz="1400" dirty="0">
                      <a:latin typeface="Arial" panose="020B0604020202020204" pitchFamily="34" charset="0"/>
                      <a:cs typeface="Arial" panose="020B0604020202020204" pitchFamily="34" charset="0"/>
                    </a:rPr>
                    <a:t>The innovation addresses a documented gap in accessible, user-friendly digital tools that improve independence, benefit elderly who live independently, carers who provide medication support, and frontline professionals who are responsible for while reducing  pressure on health and social care structure.</a:t>
                  </a:r>
                </a:p>
                <a:p>
                  <a:r>
                    <a:rPr lang="en-GB" sz="1400" dirty="0">
                      <a:latin typeface="Arial" panose="020B0604020202020204" pitchFamily="34" charset="0"/>
                      <a:cs typeface="Arial" panose="020B0604020202020204" pitchFamily="34" charset="0"/>
                    </a:rPr>
                    <a:t>It improve devotion and strengthens self-management for elderly, improve medication management which enhance quality of life and person-centred care. It support prevention agendas, prevent deteriorations,  reduces avoidable hospital admissions whiles reducing healthcare costs and burden on the NHS. </a:t>
                  </a:r>
                  <a:r>
                    <a:rPr lang="en-US" sz="1400" dirty="0">
                      <a:latin typeface="Arial" panose="020B0604020202020204" pitchFamily="34" charset="0"/>
                      <a:cs typeface="Arial" panose="020B0604020202020204" pitchFamily="34" charset="0"/>
                    </a:rPr>
                    <a:t>  </a:t>
                  </a:r>
                </a:p>
              </p:txBody>
            </p:sp>
          </p:grpSp>
        </p:grpSp>
        <p:sp>
          <p:nvSpPr>
            <p:cNvPr id="1030" name="TextBox 1029">
              <a:extLst>
                <a:ext uri="{FF2B5EF4-FFF2-40B4-BE49-F238E27FC236}">
                  <a16:creationId xmlns:a16="http://schemas.microsoft.com/office/drawing/2014/main" id="{6524F4F2-74E9-4183-24EF-12DFC03DB321}"/>
                </a:ext>
              </a:extLst>
            </p:cNvPr>
            <p:cNvSpPr txBox="1"/>
            <p:nvPr/>
          </p:nvSpPr>
          <p:spPr>
            <a:xfrm>
              <a:off x="-3557417" y="6653508"/>
              <a:ext cx="9543212" cy="3300802"/>
            </a:xfrm>
            <a:prstGeom prst="rect">
              <a:avLst/>
            </a:prstGeom>
            <a:solidFill>
              <a:srgbClr val="FFC000"/>
            </a:solidFill>
          </p:spPr>
          <p:txBody>
            <a:bodyPr wrap="square" rtlCol="0">
              <a:spAutoFit/>
            </a:bodyPr>
            <a:lstStyle/>
            <a:p>
              <a:r>
                <a:rPr lang="en-US" sz="2400" b="1" dirty="0"/>
                <a:t>Impact on Health &amp; Social Care</a:t>
              </a:r>
            </a:p>
            <a:p>
              <a:pPr marL="342900" indent="-342900">
                <a:buFont typeface="Wingdings" panose="05000000000000000000" pitchFamily="2" charset="2"/>
                <a:buChar char="§"/>
              </a:pPr>
              <a:r>
                <a:rPr lang="en-US" sz="1400" dirty="0"/>
                <a:t>Benefit: </a:t>
              </a:r>
            </a:p>
            <a:p>
              <a:pPr marL="342900" indent="-342900">
                <a:buFont typeface="Wingdings" panose="05000000000000000000" pitchFamily="2" charset="2"/>
                <a:buChar char="§"/>
              </a:pPr>
              <a:r>
                <a:rPr lang="en-US" sz="1400" dirty="0"/>
                <a:t>Adults 65+</a:t>
              </a:r>
            </a:p>
            <a:p>
              <a:pPr marL="342900" indent="-342900">
                <a:buFont typeface="Wingdings" panose="05000000000000000000" pitchFamily="2" charset="2"/>
                <a:buChar char="§"/>
              </a:pPr>
              <a:r>
                <a:rPr lang="en-US" sz="1400" dirty="0"/>
                <a:t>People with long-term condition (diabetes, COPD)</a:t>
              </a:r>
            </a:p>
            <a:p>
              <a:pPr marL="342900" indent="-342900">
                <a:buFont typeface="Wingdings" panose="05000000000000000000" pitchFamily="2" charset="2"/>
                <a:buChar char="§"/>
              </a:pPr>
              <a:r>
                <a:rPr lang="en-US" sz="1400" dirty="0"/>
                <a:t>BAME communities in UK.</a:t>
              </a:r>
            </a:p>
            <a:p>
              <a:pPr marL="342900" indent="-342900">
                <a:buFont typeface="Wingdings" panose="05000000000000000000" pitchFamily="2" charset="2"/>
                <a:buChar char="§"/>
              </a:pPr>
              <a:r>
                <a:rPr lang="en-US" sz="1400" dirty="0"/>
                <a:t>Rural older adults in UK</a:t>
              </a:r>
            </a:p>
            <a:p>
              <a:r>
                <a:rPr lang="en-US" sz="1400" dirty="0"/>
                <a:t>Quality improvements and impact:</a:t>
              </a:r>
            </a:p>
            <a:p>
              <a:pPr marL="342900" indent="-342900">
                <a:buFont typeface="Arial" panose="020B0604020202020204" pitchFamily="34" charset="0"/>
                <a:buChar char="•"/>
              </a:pPr>
              <a:r>
                <a:rPr lang="en-US" sz="1400" dirty="0"/>
                <a:t>Reduce medication errors – non-adherence leads duplication of medication dosage, worse health outcomes, reduce quality of life and increase hospitalization (5-8% on admission)..</a:t>
              </a:r>
            </a:p>
            <a:p>
              <a:pPr marL="342900" indent="-342900">
                <a:buFont typeface="Arial" panose="020B0604020202020204" pitchFamily="34" charset="0"/>
                <a:buChar char="•"/>
              </a:pPr>
              <a:r>
                <a:rPr lang="en-US" sz="1400" dirty="0"/>
                <a:t>Increase independence - reduce person-</a:t>
              </a:r>
              <a:r>
                <a:rPr lang="en-US" sz="1400" dirty="0" err="1"/>
                <a:t>centred</a:t>
              </a:r>
              <a:r>
                <a:rPr lang="en-US" sz="1400" dirty="0"/>
                <a:t> care, privacy of users</a:t>
              </a:r>
            </a:p>
            <a:p>
              <a:pPr marL="342900" indent="-342900">
                <a:buFont typeface="Arial" panose="020B0604020202020204" pitchFamily="34" charset="0"/>
                <a:buChar char="•"/>
              </a:pPr>
              <a:r>
                <a:rPr lang="en-US" sz="1400" dirty="0"/>
                <a:t>Less strain on healthcare resources and services  – impact on service delivery and waiting times.</a:t>
              </a:r>
            </a:p>
            <a:p>
              <a:pPr marL="342900" indent="-342900">
                <a:buFont typeface="Arial" panose="020B0604020202020204" pitchFamily="34" charset="0"/>
                <a:buChar char="•"/>
              </a:pPr>
              <a:r>
                <a:rPr lang="en-US" sz="1400" dirty="0"/>
                <a:t>Early detection of deterioration – quality of life </a:t>
              </a:r>
            </a:p>
            <a:p>
              <a:pPr marL="342900" indent="-342900">
                <a:buFont typeface="Arial" panose="020B0604020202020204" pitchFamily="34" charset="0"/>
                <a:buChar char="•"/>
              </a:pPr>
              <a:r>
                <a:rPr lang="en-US" sz="1400" dirty="0"/>
                <a:t>Potential for premature institutionalization – strain on healthcare resources and services.</a:t>
              </a:r>
            </a:p>
            <a:p>
              <a:pPr marL="342900" indent="-342900">
                <a:buFont typeface="Arial" panose="020B0604020202020204" pitchFamily="34" charset="0"/>
                <a:buChar char="•"/>
              </a:pPr>
              <a:r>
                <a:rPr lang="en-US" sz="1400" dirty="0"/>
                <a:t>Support healthier ageing, prevent crisis, reduce inequalities and enhances carer wellbeing.</a:t>
              </a:r>
            </a:p>
          </p:txBody>
        </p:sp>
      </p:grpSp>
      <p:pic>
        <p:nvPicPr>
          <p:cNvPr id="3" name="Picture 2" descr="An advertisement for an elderly home">
            <a:extLst>
              <a:ext uri="{FF2B5EF4-FFF2-40B4-BE49-F238E27FC236}">
                <a16:creationId xmlns:a16="http://schemas.microsoft.com/office/drawing/2014/main" id="{0751B9F1-0479-A016-89E6-BA29B9C308F2}"/>
              </a:ext>
            </a:extLst>
          </p:cNvPr>
          <p:cNvPicPr>
            <a:picLocks noChangeAspect="1"/>
          </p:cNvPicPr>
          <p:nvPr/>
        </p:nvPicPr>
        <p:blipFill>
          <a:blip r:embed="rId7"/>
          <a:srcRect t="14902" r="1143" b="12176"/>
          <a:stretch>
            <a:fillRect/>
          </a:stretch>
        </p:blipFill>
        <p:spPr>
          <a:xfrm>
            <a:off x="7089757" y="3715204"/>
            <a:ext cx="2222057" cy="2585323"/>
          </a:xfrm>
          <a:prstGeom prst="rect">
            <a:avLst/>
          </a:prstGeom>
        </p:spPr>
      </p:pic>
      <p:pic>
        <p:nvPicPr>
          <p:cNvPr id="11" name="Picture 10" descr="A poster of a prescription bottle">
            <a:extLst>
              <a:ext uri="{FF2B5EF4-FFF2-40B4-BE49-F238E27FC236}">
                <a16:creationId xmlns:a16="http://schemas.microsoft.com/office/drawing/2014/main" id="{EA5355AC-B4EB-A20A-FE58-689C378B3A4B}"/>
              </a:ext>
            </a:extLst>
          </p:cNvPr>
          <p:cNvPicPr>
            <a:picLocks noChangeAspect="1"/>
          </p:cNvPicPr>
          <p:nvPr/>
        </p:nvPicPr>
        <p:blipFill>
          <a:blip r:embed="rId8"/>
          <a:srcRect l="1" t="19986" r="6785" b="23399"/>
          <a:stretch>
            <a:fillRect/>
          </a:stretch>
        </p:blipFill>
        <p:spPr>
          <a:xfrm rot="10800000" flipH="1" flipV="1">
            <a:off x="6469940" y="7678655"/>
            <a:ext cx="3038329" cy="1597057"/>
          </a:xfrm>
          <a:prstGeom prst="rect">
            <a:avLst/>
          </a:prstGeom>
        </p:spPr>
      </p:pic>
    </p:spTree>
    <p:extLst>
      <p:ext uri="{BB962C8B-B14F-4D97-AF65-F5344CB8AC3E}">
        <p14:creationId xmlns:p14="http://schemas.microsoft.com/office/powerpoint/2010/main" val="11937620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74F9AC8A53AC34BAF7C2C36A66B8887" ma:contentTypeVersion="11" ma:contentTypeDescription="Create a new document." ma:contentTypeScope="" ma:versionID="e794727a4f5d6cda2f2ddacaa0ae6590">
  <xsd:schema xmlns:xsd="http://www.w3.org/2001/XMLSchema" xmlns:xs="http://www.w3.org/2001/XMLSchema" xmlns:p="http://schemas.microsoft.com/office/2006/metadata/properties" xmlns:ns3="9c9529bf-c7ef-4b08-96bb-bac4f53910d7" targetNamespace="http://schemas.microsoft.com/office/2006/metadata/properties" ma:root="true" ma:fieldsID="105a9f6dc59a7fae06909c2e3eadb47a" ns3:_="">
    <xsd:import namespace="9c9529bf-c7ef-4b08-96bb-bac4f53910d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OCR"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9529bf-c7ef-4b08-96bb-bac4f53910d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c9529bf-c7ef-4b08-96bb-bac4f53910d7" xsi:nil="true"/>
  </documentManagement>
</p:properties>
</file>

<file path=customXml/itemProps1.xml><?xml version="1.0" encoding="utf-8"?>
<ds:datastoreItem xmlns:ds="http://schemas.openxmlformats.org/officeDocument/2006/customXml" ds:itemID="{E3383B8B-A14E-48E5-8EA9-F305B2E1DD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9529bf-c7ef-4b08-96bb-bac4f53910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CCB1D64-ED89-49E0-A7D7-37777E9597CD}">
  <ds:schemaRefs>
    <ds:schemaRef ds:uri="http://schemas.microsoft.com/sharepoint/v3/contenttype/forms"/>
  </ds:schemaRefs>
</ds:datastoreItem>
</file>

<file path=customXml/itemProps3.xml><?xml version="1.0" encoding="utf-8"?>
<ds:datastoreItem xmlns:ds="http://schemas.openxmlformats.org/officeDocument/2006/customXml" ds:itemID="{8CA278C1-D216-49F6-A497-62227D302978}">
  <ds:schemaRefs>
    <ds:schemaRef ds:uri="http://schemas.microsoft.com/office/2006/metadata/propertie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9c9529bf-c7ef-4b08-96bb-bac4f53910d7"/>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10102</TotalTime>
  <Words>1657</Words>
  <Application>Microsoft Office PowerPoint</Application>
  <PresentationFormat>Custom</PresentationFormat>
  <Paragraphs>90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Salami</dc:creator>
  <cp:lastModifiedBy>Edwina Kadie Kamara (2336793)</cp:lastModifiedBy>
  <cp:revision>3</cp:revision>
  <dcterms:created xsi:type="dcterms:W3CDTF">2025-11-27T16:20:00Z</dcterms:created>
  <dcterms:modified xsi:type="dcterms:W3CDTF">2025-12-18T21:00:59Z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0x010100174F9AC8A53AC34BAF7C2C36A66B8887</vt:lpwstr>
  </property>
</Properties>
</file>