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  <p:sldId id="272" r:id="rId6"/>
    <p:sldId id="273" r:id="rId7"/>
    <p:sldId id="262" r:id="rId8"/>
    <p:sldId id="278" r:id="rId9"/>
    <p:sldId id="280" r:id="rId10"/>
    <p:sldId id="283" r:id="rId11"/>
    <p:sldId id="279" r:id="rId12"/>
    <p:sldId id="276" r:id="rId13"/>
    <p:sldId id="277" r:id="rId14"/>
    <p:sldId id="263" r:id="rId15"/>
    <p:sldId id="264" r:id="rId16"/>
    <p:sldId id="266" r:id="rId17"/>
    <p:sldId id="281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5EE2BAD-EAE2-E4A1-3C6F-CA3DCC17C56B}" v="806" dt="2019-11-19T07:58:19.72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976" autoAdjust="0"/>
    <p:restoredTop sz="94660"/>
  </p:normalViewPr>
  <p:slideViewPr>
    <p:cSldViewPr snapToGrid="0">
      <p:cViewPr varScale="1">
        <p:scale>
          <a:sx n="77" d="100"/>
          <a:sy n="77" d="100"/>
        </p:scale>
        <p:origin x="12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 Williams (IMH)" userId="S::s.r.williams@uwtsd.ac.uk::acfce3dd-66c2-4b6d-8e85-a3a71175ae38" providerId="AD" clId="Web-{75EE2BAD-EAE2-E4A1-3C6F-CA3DCC17C56B}"/>
    <pc:docChg chg="addSld delSld modSld sldOrd">
      <pc:chgData name="Simon Williams (IMH)" userId="S::s.r.williams@uwtsd.ac.uk::acfce3dd-66c2-4b6d-8e85-a3a71175ae38" providerId="AD" clId="Web-{75EE2BAD-EAE2-E4A1-3C6F-CA3DCC17C56B}" dt="2019-11-19T07:58:19.729" v="802"/>
      <pc:docMkLst>
        <pc:docMk/>
      </pc:docMkLst>
      <pc:sldChg chg="del">
        <pc:chgData name="Simon Williams (IMH)" userId="S::s.r.williams@uwtsd.ac.uk::acfce3dd-66c2-4b6d-8e85-a3a71175ae38" providerId="AD" clId="Web-{75EE2BAD-EAE2-E4A1-3C6F-CA3DCC17C56B}" dt="2019-11-19T07:58:17.479" v="801"/>
        <pc:sldMkLst>
          <pc:docMk/>
          <pc:sldMk cId="2936090090" sldId="260"/>
        </pc:sldMkLst>
      </pc:sldChg>
      <pc:sldChg chg="del">
        <pc:chgData name="Simon Williams (IMH)" userId="S::s.r.williams@uwtsd.ac.uk::acfce3dd-66c2-4b6d-8e85-a3a71175ae38" providerId="AD" clId="Web-{75EE2BAD-EAE2-E4A1-3C6F-CA3DCC17C56B}" dt="2019-11-19T07:58:19.729" v="802"/>
        <pc:sldMkLst>
          <pc:docMk/>
          <pc:sldMk cId="3971733614" sldId="261"/>
        </pc:sldMkLst>
      </pc:sldChg>
      <pc:sldChg chg="ord">
        <pc:chgData name="Simon Williams (IMH)" userId="S::s.r.williams@uwtsd.ac.uk::acfce3dd-66c2-4b6d-8e85-a3a71175ae38" providerId="AD" clId="Web-{75EE2BAD-EAE2-E4A1-3C6F-CA3DCC17C56B}" dt="2019-11-19T07:28:15.886" v="229"/>
        <pc:sldMkLst>
          <pc:docMk/>
          <pc:sldMk cId="1308229665" sldId="262"/>
        </pc:sldMkLst>
      </pc:sldChg>
      <pc:sldChg chg="modSp">
        <pc:chgData name="Simon Williams (IMH)" userId="S::s.r.williams@uwtsd.ac.uk::acfce3dd-66c2-4b6d-8e85-a3a71175ae38" providerId="AD" clId="Web-{75EE2BAD-EAE2-E4A1-3C6F-CA3DCC17C56B}" dt="2019-11-19T07:38:54.810" v="600" actId="14100"/>
        <pc:sldMkLst>
          <pc:docMk/>
          <pc:sldMk cId="3974535509" sldId="263"/>
        </pc:sldMkLst>
        <pc:spChg chg="mod">
          <ac:chgData name="Simon Williams (IMH)" userId="S::s.r.williams@uwtsd.ac.uk::acfce3dd-66c2-4b6d-8e85-a3a71175ae38" providerId="AD" clId="Web-{75EE2BAD-EAE2-E4A1-3C6F-CA3DCC17C56B}" dt="2019-11-19T07:38:54.810" v="600" actId="14100"/>
          <ac:spMkLst>
            <pc:docMk/>
            <pc:sldMk cId="3974535509" sldId="263"/>
            <ac:spMk id="6147" creationId="{00000000-0000-0000-0000-000000000000}"/>
          </ac:spMkLst>
        </pc:spChg>
      </pc:sldChg>
      <pc:sldChg chg="del">
        <pc:chgData name="Simon Williams (IMH)" userId="S::s.r.williams@uwtsd.ac.uk::acfce3dd-66c2-4b6d-8e85-a3a71175ae38" providerId="AD" clId="Web-{75EE2BAD-EAE2-E4A1-3C6F-CA3DCC17C56B}" dt="2019-11-19T07:58:02.417" v="800"/>
        <pc:sldMkLst>
          <pc:docMk/>
          <pc:sldMk cId="80933223" sldId="265"/>
        </pc:sldMkLst>
      </pc:sldChg>
      <pc:sldChg chg="modSp">
        <pc:chgData name="Simon Williams (IMH)" userId="S::s.r.williams@uwtsd.ac.uk::acfce3dd-66c2-4b6d-8e85-a3a71175ae38" providerId="AD" clId="Web-{75EE2BAD-EAE2-E4A1-3C6F-CA3DCC17C56B}" dt="2019-11-19T07:19:07.374" v="0" actId="20577"/>
        <pc:sldMkLst>
          <pc:docMk/>
          <pc:sldMk cId="4063719010" sldId="272"/>
        </pc:sldMkLst>
        <pc:spChg chg="mod">
          <ac:chgData name="Simon Williams (IMH)" userId="S::s.r.williams@uwtsd.ac.uk::acfce3dd-66c2-4b6d-8e85-a3a71175ae38" providerId="AD" clId="Web-{75EE2BAD-EAE2-E4A1-3C6F-CA3DCC17C56B}" dt="2019-11-19T07:19:07.374" v="0" actId="20577"/>
          <ac:spMkLst>
            <pc:docMk/>
            <pc:sldMk cId="4063719010" sldId="272"/>
            <ac:spMk id="3" creationId="{00000000-0000-0000-0000-000000000000}"/>
          </ac:spMkLst>
        </pc:spChg>
      </pc:sldChg>
      <pc:sldChg chg="ord">
        <pc:chgData name="Simon Williams (IMH)" userId="S::s.r.williams@uwtsd.ac.uk::acfce3dd-66c2-4b6d-8e85-a3a71175ae38" providerId="AD" clId="Web-{75EE2BAD-EAE2-E4A1-3C6F-CA3DCC17C56B}" dt="2019-11-19T07:29:14.699" v="230"/>
        <pc:sldMkLst>
          <pc:docMk/>
          <pc:sldMk cId="2839638760" sldId="278"/>
        </pc:sldMkLst>
      </pc:sldChg>
      <pc:sldChg chg="addSp modSp new">
        <pc:chgData name="Simon Williams (IMH)" userId="S::s.r.williams@uwtsd.ac.uk::acfce3dd-66c2-4b6d-8e85-a3a71175ae38" providerId="AD" clId="Web-{75EE2BAD-EAE2-E4A1-3C6F-CA3DCC17C56B}" dt="2019-11-19T07:56:56.074" v="798" actId="20577"/>
        <pc:sldMkLst>
          <pc:docMk/>
          <pc:sldMk cId="3513192610" sldId="280"/>
        </pc:sldMkLst>
        <pc:spChg chg="add mod">
          <ac:chgData name="Simon Williams (IMH)" userId="S::s.r.williams@uwtsd.ac.uk::acfce3dd-66c2-4b6d-8e85-a3a71175ae38" providerId="AD" clId="Web-{75EE2BAD-EAE2-E4A1-3C6F-CA3DCC17C56B}" dt="2019-11-19T07:56:56.074" v="798" actId="20577"/>
          <ac:spMkLst>
            <pc:docMk/>
            <pc:sldMk cId="3513192610" sldId="280"/>
            <ac:spMk id="4" creationId="{A17E13F9-E868-454C-BE2C-9F6AA9947071}"/>
          </ac:spMkLst>
        </pc:spChg>
        <pc:spChg chg="add mod">
          <ac:chgData name="Simon Williams (IMH)" userId="S::s.r.williams@uwtsd.ac.uk::acfce3dd-66c2-4b6d-8e85-a3a71175ae38" providerId="AD" clId="Web-{75EE2BAD-EAE2-E4A1-3C6F-CA3DCC17C56B}" dt="2019-11-19T07:55:55.917" v="730" actId="1076"/>
          <ac:spMkLst>
            <pc:docMk/>
            <pc:sldMk cId="3513192610" sldId="280"/>
            <ac:spMk id="6" creationId="{5F1DA78E-870F-43ED-A8C4-31C8475DC0BE}"/>
          </ac:spMkLst>
        </pc:spChg>
        <pc:picChg chg="add mod">
          <ac:chgData name="Simon Williams (IMH)" userId="S::s.r.williams@uwtsd.ac.uk::acfce3dd-66c2-4b6d-8e85-a3a71175ae38" providerId="AD" clId="Web-{75EE2BAD-EAE2-E4A1-3C6F-CA3DCC17C56B}" dt="2019-11-19T07:55:38.511" v="729" actId="1076"/>
          <ac:picMkLst>
            <pc:docMk/>
            <pc:sldMk cId="3513192610" sldId="280"/>
            <ac:picMk id="2" creationId="{BF2F880A-78F1-476D-A8A9-56D9F9B49C1E}"/>
          </ac:picMkLst>
        </pc:picChg>
      </pc:sldChg>
      <pc:sldChg chg="modSp new">
        <pc:chgData name="Simon Williams (IMH)" userId="S::s.r.williams@uwtsd.ac.uk::acfce3dd-66c2-4b6d-8e85-a3a71175ae38" providerId="AD" clId="Web-{75EE2BAD-EAE2-E4A1-3C6F-CA3DCC17C56B}" dt="2019-11-19T07:40:28.591" v="702" actId="20577"/>
        <pc:sldMkLst>
          <pc:docMk/>
          <pc:sldMk cId="4291785210" sldId="281"/>
        </pc:sldMkLst>
        <pc:spChg chg="mod">
          <ac:chgData name="Simon Williams (IMH)" userId="S::s.r.williams@uwtsd.ac.uk::acfce3dd-66c2-4b6d-8e85-a3a71175ae38" providerId="AD" clId="Web-{75EE2BAD-EAE2-E4A1-3C6F-CA3DCC17C56B}" dt="2019-11-19T07:32:01.276" v="242" actId="20577"/>
          <ac:spMkLst>
            <pc:docMk/>
            <pc:sldMk cId="4291785210" sldId="281"/>
            <ac:spMk id="2" creationId="{EB00F735-31EF-4480-81A8-0AC46F4E4400}"/>
          </ac:spMkLst>
        </pc:spChg>
        <pc:spChg chg="mod">
          <ac:chgData name="Simon Williams (IMH)" userId="S::s.r.williams@uwtsd.ac.uk::acfce3dd-66c2-4b6d-8e85-a3a71175ae38" providerId="AD" clId="Web-{75EE2BAD-EAE2-E4A1-3C6F-CA3DCC17C56B}" dt="2019-11-19T07:40:28.591" v="702" actId="20577"/>
          <ac:spMkLst>
            <pc:docMk/>
            <pc:sldMk cId="4291785210" sldId="281"/>
            <ac:spMk id="3" creationId="{9CD1D311-F426-4150-AB1C-2EAF9321046C}"/>
          </ac:spMkLst>
        </pc:spChg>
      </pc:sldChg>
      <pc:sldChg chg="addSp new del">
        <pc:chgData name="Simon Williams (IMH)" userId="S::s.r.williams@uwtsd.ac.uk::acfce3dd-66c2-4b6d-8e85-a3a71175ae38" providerId="AD" clId="Web-{75EE2BAD-EAE2-E4A1-3C6F-CA3DCC17C56B}" dt="2019-11-19T07:53:36.822" v="707"/>
        <pc:sldMkLst>
          <pc:docMk/>
          <pc:sldMk cId="987783968" sldId="282"/>
        </pc:sldMkLst>
        <pc:spChg chg="add">
          <ac:chgData name="Simon Williams (IMH)" userId="S::s.r.williams@uwtsd.ac.uk::acfce3dd-66c2-4b6d-8e85-a3a71175ae38" providerId="AD" clId="Web-{75EE2BAD-EAE2-E4A1-3C6F-CA3DCC17C56B}" dt="2019-11-19T07:53:23.494" v="705"/>
          <ac:spMkLst>
            <pc:docMk/>
            <pc:sldMk cId="987783968" sldId="282"/>
            <ac:spMk id="2" creationId="{3301801A-D9E6-4F81-B5F2-E84AD8970BF4}"/>
          </ac:spMkLst>
        </pc:spChg>
      </pc:sldChg>
      <pc:sldChg chg="addSp modSp add replId">
        <pc:chgData name="Simon Williams (IMH)" userId="S::s.r.williams@uwtsd.ac.uk::acfce3dd-66c2-4b6d-8e85-a3a71175ae38" providerId="AD" clId="Web-{75EE2BAD-EAE2-E4A1-3C6F-CA3DCC17C56B}" dt="2019-11-19T07:55:15.011" v="726"/>
        <pc:sldMkLst>
          <pc:docMk/>
          <pc:sldMk cId="3831333789" sldId="283"/>
        </pc:sldMkLst>
        <pc:spChg chg="add mod">
          <ac:chgData name="Simon Williams (IMH)" userId="S::s.r.williams@uwtsd.ac.uk::acfce3dd-66c2-4b6d-8e85-a3a71175ae38" providerId="AD" clId="Web-{75EE2BAD-EAE2-E4A1-3C6F-CA3DCC17C56B}" dt="2019-11-19T07:55:15.011" v="726"/>
          <ac:spMkLst>
            <pc:docMk/>
            <pc:sldMk cId="3831333789" sldId="283"/>
            <ac:spMk id="3" creationId="{D9C97198-29C2-4825-AAA8-EBBD61A304EA}"/>
          </ac:spMkLst>
        </pc:spChg>
        <pc:spChg chg="mod">
          <ac:chgData name="Simon Williams (IMH)" userId="S::s.r.williams@uwtsd.ac.uk::acfce3dd-66c2-4b6d-8e85-a3a71175ae38" providerId="AD" clId="Web-{75EE2BAD-EAE2-E4A1-3C6F-CA3DCC17C56B}" dt="2019-11-19T07:54:17.838" v="718" actId="20577"/>
          <ac:spMkLst>
            <pc:docMk/>
            <pc:sldMk cId="3831333789" sldId="283"/>
            <ac:spMk id="4" creationId="{A17E13F9-E868-454C-BE2C-9F6AA9947071}"/>
          </ac:spMkLst>
        </pc:spChg>
        <pc:picChg chg="mod">
          <ac:chgData name="Simon Williams (IMH)" userId="S::s.r.williams@uwtsd.ac.uk::acfce3dd-66c2-4b6d-8e85-a3a71175ae38" providerId="AD" clId="Web-{75EE2BAD-EAE2-E4A1-3C6F-CA3DCC17C56B}" dt="2019-11-19T07:54:43.384" v="721" actId="1076"/>
          <ac:picMkLst>
            <pc:docMk/>
            <pc:sldMk cId="3831333789" sldId="283"/>
            <ac:picMk id="2" creationId="{BF2F880A-78F1-476D-A8A9-56D9F9B49C1E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09812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86169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4914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108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27327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0235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6695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8049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942975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6856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82359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729658E-309E-4C51-BE13-737E0D354BFD}" type="datetimeFigureOut">
              <a:rPr lang="en-GB" smtClean="0"/>
              <a:t>18/11/2019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5999E4-BF30-424E-854E-DF433371C3A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7060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ing.com/videos/search?q=the+action+potential&amp;&amp;view=detail&amp;mid=DC394D753C38430D1A7EDC394D753C38430D1A7E&amp;&amp;FORM=VRDGAR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311" y="1426226"/>
            <a:ext cx="6250488" cy="3980492"/>
          </a:xfrm>
        </p:spPr>
        <p:txBody>
          <a:bodyPr>
            <a:normAutofit fontScale="90000"/>
          </a:bodyPr>
          <a:lstStyle/>
          <a:p>
            <a:r>
              <a:rPr lang="en-GB" dirty="0"/>
              <a:t>Overview of the Nervous System</a:t>
            </a:r>
            <a:br>
              <a:rPr lang="en-GB" dirty="0"/>
            </a:br>
            <a:r>
              <a:rPr lang="en-GB" dirty="0"/>
              <a:t>and the Action Potential (nerve impulse)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51112" y="187889"/>
            <a:ext cx="5486399" cy="64571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88113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Lecture Aims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3600" dirty="0"/>
              <a:t>Consider the organisation of the nervous system into its different branches</a:t>
            </a:r>
            <a:endParaRPr lang="en-GB" sz="3600" dirty="0">
              <a:cs typeface="Calibri"/>
            </a:endParaRPr>
          </a:p>
          <a:p>
            <a:r>
              <a:rPr lang="en-GB" sz="3600" dirty="0"/>
              <a:t>Consider the anatomy of a neuron or nerve</a:t>
            </a:r>
            <a:endParaRPr lang="en-GB" sz="3600" dirty="0">
              <a:cs typeface="Calibri"/>
            </a:endParaRPr>
          </a:p>
          <a:p>
            <a:r>
              <a:rPr lang="en-GB" sz="3600" dirty="0"/>
              <a:t>Understand the action potential</a:t>
            </a:r>
            <a:endParaRPr lang="en-GB" sz="3600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0637190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4" name="Picture 10" descr="M:\USERS\STUART\WILMOREP\MORENEW\FIG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57750" y="609600"/>
            <a:ext cx="3829050" cy="5848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3" name="Picture 9" descr="M:\USERS\STUART\WILMOREP\MORENEW\FIG2.TIF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52" t="8046"/>
          <a:stretch>
            <a:fillRect/>
          </a:stretch>
        </p:blipFill>
        <p:spPr bwMode="auto">
          <a:xfrm>
            <a:off x="7010400" y="1600200"/>
            <a:ext cx="226695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6" name="Picture 12" descr="M:\USERS\STUART\WILMOREP\MORENEW\FIG200.TIF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7601" y="3124200"/>
            <a:ext cx="1514475" cy="1104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7" name="Picture 13" descr="M:\USERS\STUART\WILMOREP\MORENEW\FIG2000.TIF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204"/>
          <a:stretch>
            <a:fillRect/>
          </a:stretch>
        </p:blipFill>
        <p:spPr bwMode="auto">
          <a:xfrm>
            <a:off x="7172326" y="4191000"/>
            <a:ext cx="2352675" cy="1466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38" name="Picture 14" descr="M:\USERS\STUART\WILMOREP\MORENEW\FIG20000.TIF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871"/>
          <a:stretch>
            <a:fillRect/>
          </a:stretch>
        </p:blipFill>
        <p:spPr bwMode="auto">
          <a:xfrm>
            <a:off x="6515100" y="5638800"/>
            <a:ext cx="2857500" cy="838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6632" name="Text Box 8"/>
          <p:cNvSpPr txBox="1">
            <a:spLocks noChangeArrowheads="1"/>
          </p:cNvSpPr>
          <p:nvPr/>
        </p:nvSpPr>
        <p:spPr bwMode="auto">
          <a:xfrm>
            <a:off x="1905000" y="533400"/>
            <a:ext cx="4191000" cy="920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8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NERVOUS SYSTEMS</a:t>
            </a:r>
            <a:endParaRPr lang="en-US" altLang="en-US" b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0950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66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66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66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66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66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3" presetClass="entr" presetSubtype="52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266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32" grpId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M:\USERS\STUART\WILMOREP\NEWART\PSE02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9400" y="609600"/>
            <a:ext cx="6591300" cy="5873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905000" y="533401"/>
            <a:ext cx="4038600" cy="10341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THE STRUCTURE OF A NEURON</a:t>
            </a:r>
            <a:endParaRPr lang="en-US" altLang="en-US" b="1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082296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1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4" grpId="0" autoUpdateAnimBg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04163" y="1515649"/>
            <a:ext cx="8573667" cy="3933174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63672" y="182388"/>
            <a:ext cx="109514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Afferent Input: Nerve Impulses Heading Towards the Brain</a:t>
            </a:r>
          </a:p>
          <a:p>
            <a:r>
              <a:rPr lang="en-GB" sz="3600" dirty="0">
                <a:solidFill>
                  <a:srgbClr val="FF0000"/>
                </a:solidFill>
              </a:rPr>
              <a:t>And Spinal Cord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651354" y="5448823"/>
            <a:ext cx="1008353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>
                <a:solidFill>
                  <a:srgbClr val="FF0000"/>
                </a:solidFill>
              </a:rPr>
              <a:t>Efferent Output: Nerve Impulses Heading Away From</a:t>
            </a:r>
          </a:p>
          <a:p>
            <a:r>
              <a:rPr lang="en-GB" sz="3600" dirty="0">
                <a:solidFill>
                  <a:srgbClr val="FF0000"/>
                </a:solidFill>
              </a:rPr>
              <a:t>the Brain and Spinal Cord</a:t>
            </a:r>
          </a:p>
        </p:txBody>
      </p:sp>
    </p:spTree>
    <p:extLst>
      <p:ext uri="{BB962C8B-B14F-4D97-AF65-F5344CB8AC3E}">
        <p14:creationId xmlns:p14="http://schemas.microsoft.com/office/powerpoint/2010/main" val="283963876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fruit, food&#10;&#10;Description generated with very high confidence">
            <a:extLst>
              <a:ext uri="{FF2B5EF4-FFF2-40B4-BE49-F238E27FC236}">
                <a16:creationId xmlns:a16="http://schemas.microsoft.com/office/drawing/2014/main" id="{BF2F880A-78F1-476D-A8A9-56D9F9B49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2757" y="484881"/>
            <a:ext cx="6155139" cy="55334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7E13F9-E868-454C-BE2C-9F6AA9947071}"/>
              </a:ext>
            </a:extLst>
          </p:cNvPr>
          <p:cNvSpPr txBox="1"/>
          <p:nvPr/>
        </p:nvSpPr>
        <p:spPr>
          <a:xfrm>
            <a:off x="321734" y="565149"/>
            <a:ext cx="5325533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dirty="0">
                <a:ea typeface="+mn-lt"/>
                <a:cs typeface="+mn-lt"/>
              </a:rPr>
              <a:t>One of the largest and most complex organs in the human body.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&gt; 100 billion nerves that communicate in trillions of connections called synapses.</a:t>
            </a:r>
            <a:br>
              <a:rPr lang="en-GB" sz="2000" dirty="0">
                <a:ea typeface="+mn-lt"/>
                <a:cs typeface="+mn-lt"/>
              </a:rPr>
            </a:b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Many specialized areas that work together: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• The cortex is the outermost layer of brain cells; thinking and voluntary movements begin in the cortex.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• The brain stem is between the spinal cord and the rest of the brain; controls basic functions like breathing and sleep.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• The basal ganglia are a cluster of structures in the centre of the brain; coordinates messages between multiple other brain areas.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• The cerebellum is at the base and the back of the brain; responsible for coordination and balance.</a:t>
            </a:r>
            <a:endParaRPr lang="en-GB" sz="2000">
              <a:cs typeface="Calibri" panose="020F0502020204030204"/>
            </a:endParaRPr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5F1DA78E-870F-43ED-A8C4-31C8475DC0BE}"/>
              </a:ext>
            </a:extLst>
          </p:cNvPr>
          <p:cNvSpPr/>
          <p:nvPr/>
        </p:nvSpPr>
        <p:spPr>
          <a:xfrm>
            <a:off x="5342467" y="1849967"/>
            <a:ext cx="3968749" cy="392641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31926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A picture containing fruit, food&#10;&#10;Description generated with very high confidence">
            <a:extLst>
              <a:ext uri="{FF2B5EF4-FFF2-40B4-BE49-F238E27FC236}">
                <a16:creationId xmlns:a16="http://schemas.microsoft.com/office/drawing/2014/main" id="{BF2F880A-78F1-476D-A8A9-56D9F9B49C1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9840" y="569547"/>
            <a:ext cx="6155139" cy="55334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17E13F9-E868-454C-BE2C-9F6AA9947071}"/>
              </a:ext>
            </a:extLst>
          </p:cNvPr>
          <p:cNvSpPr txBox="1"/>
          <p:nvPr/>
        </p:nvSpPr>
        <p:spPr>
          <a:xfrm>
            <a:off x="321734" y="565149"/>
            <a:ext cx="5325533" cy="61247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800" dirty="0">
                <a:ea typeface="+mn-lt"/>
                <a:cs typeface="+mn-lt"/>
              </a:rPr>
              <a:t>The brain is also divided into several lobes:</a:t>
            </a:r>
            <a:br>
              <a:rPr lang="en-GB" sz="2800" dirty="0">
                <a:ea typeface="+mn-lt"/>
                <a:cs typeface="+mn-lt"/>
              </a:rPr>
            </a:br>
            <a:r>
              <a:rPr lang="en-GB" sz="2800" dirty="0">
                <a:ea typeface="+mn-lt"/>
                <a:cs typeface="+mn-lt"/>
              </a:rPr>
              <a:t> • The frontal lobes are responsible for problem solving and judgment and motor function.</a:t>
            </a:r>
            <a:br>
              <a:rPr lang="en-GB" sz="2800" dirty="0">
                <a:ea typeface="+mn-lt"/>
                <a:cs typeface="+mn-lt"/>
              </a:rPr>
            </a:br>
            <a:r>
              <a:rPr lang="en-GB" sz="2800" dirty="0">
                <a:ea typeface="+mn-lt"/>
                <a:cs typeface="+mn-lt"/>
              </a:rPr>
              <a:t> • The parietal lobes manage sensation, handwriting, and body position.</a:t>
            </a:r>
            <a:br>
              <a:rPr lang="en-GB" sz="2800" dirty="0">
                <a:ea typeface="+mn-lt"/>
                <a:cs typeface="+mn-lt"/>
              </a:rPr>
            </a:br>
            <a:r>
              <a:rPr lang="en-GB" sz="2800" dirty="0">
                <a:ea typeface="+mn-lt"/>
                <a:cs typeface="+mn-lt"/>
              </a:rPr>
              <a:t> • The temporal lobes are involved with memory and hearing.</a:t>
            </a:r>
            <a:br>
              <a:rPr lang="en-GB" sz="2800" dirty="0">
                <a:ea typeface="+mn-lt"/>
                <a:cs typeface="+mn-lt"/>
              </a:rPr>
            </a:br>
            <a:r>
              <a:rPr lang="en-GB" sz="2800" dirty="0">
                <a:ea typeface="+mn-lt"/>
                <a:cs typeface="+mn-lt"/>
              </a:rPr>
              <a:t> • The occipital lobes contain the brain's visual processing system.</a:t>
            </a:r>
            <a:endParaRPr lang="en-GB" sz="2800">
              <a:cs typeface="Calibri" panose="020F0502020204030204"/>
            </a:endParaRPr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9C97198-29C2-4825-AAA8-EBBD61A304EA}"/>
              </a:ext>
            </a:extLst>
          </p:cNvPr>
          <p:cNvSpPr/>
          <p:nvPr/>
        </p:nvSpPr>
        <p:spPr>
          <a:xfrm>
            <a:off x="8210550" y="675217"/>
            <a:ext cx="3968749" cy="3926416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3133378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64082" y="363254"/>
            <a:ext cx="93966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dirty="0"/>
              <a:t>Spinal Cord and Nerves projecting from the Spine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42159" y="1152311"/>
            <a:ext cx="7427934" cy="54803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96769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A:\Backgrounds\Contents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9699" name="Text Box 3"/>
          <p:cNvSpPr txBox="1">
            <a:spLocks noChangeArrowheads="1"/>
          </p:cNvSpPr>
          <p:nvPr/>
        </p:nvSpPr>
        <p:spPr bwMode="auto">
          <a:xfrm>
            <a:off x="1800226" y="260350"/>
            <a:ext cx="88677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Sympathetic Nervous System</a:t>
            </a:r>
          </a:p>
        </p:txBody>
      </p:sp>
      <p:sp>
        <p:nvSpPr>
          <p:cNvPr id="29700" name="Text Box 4"/>
          <p:cNvSpPr txBox="1">
            <a:spLocks noChangeArrowheads="1"/>
          </p:cNvSpPr>
          <p:nvPr/>
        </p:nvSpPr>
        <p:spPr bwMode="auto">
          <a:xfrm>
            <a:off x="2133600" y="1731963"/>
            <a:ext cx="8305800" cy="341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b="1">
                <a:solidFill>
                  <a:schemeClr val="accent2"/>
                </a:solidFill>
                <a:latin typeface="Arial" panose="020B0604020202020204" pitchFamily="34" charset="0"/>
              </a:rPr>
              <a:t>Fight-or-flight</a:t>
            </a:r>
            <a:r>
              <a:rPr lang="en-US" altLang="en-US">
                <a:latin typeface="Arial" panose="020B0604020202020204" pitchFamily="34" charset="0"/>
              </a:rPr>
              <a:t>—prepares you for acute stress or physical activity</a:t>
            </a:r>
          </a:p>
        </p:txBody>
      </p:sp>
      <p:sp>
        <p:nvSpPr>
          <p:cNvPr id="29701" name="Text Box 5"/>
          <p:cNvSpPr txBox="1">
            <a:spLocks noChangeArrowheads="1"/>
          </p:cNvSpPr>
          <p:nvPr/>
        </p:nvSpPr>
        <p:spPr bwMode="auto">
          <a:xfrm>
            <a:off x="2133600" y="2278275"/>
            <a:ext cx="8305800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b="1" dirty="0">
                <a:solidFill>
                  <a:schemeClr val="accent2"/>
                </a:solidFill>
                <a:latin typeface="Arial" panose="020B0604020202020204" pitchFamily="34" charset="0"/>
              </a:rPr>
              <a:t>Facilitates your motor response with increases in</a:t>
            </a:r>
          </a:p>
        </p:txBody>
      </p:sp>
      <p:grpSp>
        <p:nvGrpSpPr>
          <p:cNvPr id="29702" name="Group 6"/>
          <p:cNvGrpSpPr>
            <a:grpSpLocks/>
          </p:cNvGrpSpPr>
          <p:nvPr/>
        </p:nvGrpSpPr>
        <p:grpSpPr bwMode="auto">
          <a:xfrm>
            <a:off x="2133600" y="2903643"/>
            <a:ext cx="8305800" cy="3631037"/>
            <a:chOff x="384" y="1662"/>
            <a:chExt cx="5232" cy="1855"/>
          </a:xfrm>
        </p:grpSpPr>
        <p:sp>
          <p:nvSpPr>
            <p:cNvPr id="29703" name="Text Box 7"/>
            <p:cNvSpPr txBox="1">
              <a:spLocks noChangeArrowheads="1"/>
            </p:cNvSpPr>
            <p:nvPr/>
          </p:nvSpPr>
          <p:spPr bwMode="auto">
            <a:xfrm>
              <a:off x="384" y="1662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Wingdings" panose="05000000000000000000" pitchFamily="2" charset="2"/>
                </a:rPr>
                <a:t>w</a:t>
              </a:r>
              <a:r>
                <a:rPr lang="en-US" altLang="en-US">
                  <a:latin typeface="Arial" panose="020B0604020202020204" pitchFamily="34" charset="0"/>
                </a:rPr>
                <a:t> Heart rate and strength of heart contraction</a:t>
              </a:r>
            </a:p>
          </p:txBody>
        </p:sp>
        <p:sp>
          <p:nvSpPr>
            <p:cNvPr id="29704" name="Text Box 8"/>
            <p:cNvSpPr txBox="1">
              <a:spLocks noChangeArrowheads="1"/>
            </p:cNvSpPr>
            <p:nvPr/>
          </p:nvSpPr>
          <p:spPr bwMode="auto">
            <a:xfrm>
              <a:off x="384" y="1974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Wingdings" panose="05000000000000000000" pitchFamily="2" charset="2"/>
                </a:rPr>
                <a:t>w</a:t>
              </a:r>
              <a:r>
                <a:rPr lang="en-US" altLang="en-US">
                  <a:latin typeface="Arial" panose="020B0604020202020204" pitchFamily="34" charset="0"/>
                </a:rPr>
                <a:t> Blood supply to the heart and active muscles</a:t>
              </a:r>
            </a:p>
          </p:txBody>
        </p:sp>
        <p:sp>
          <p:nvSpPr>
            <p:cNvPr id="29705" name="Text Box 9"/>
            <p:cNvSpPr txBox="1">
              <a:spLocks noChangeArrowheads="1"/>
            </p:cNvSpPr>
            <p:nvPr/>
          </p:nvSpPr>
          <p:spPr bwMode="auto">
            <a:xfrm>
              <a:off x="384" y="2286"/>
              <a:ext cx="5232" cy="387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Wingdings" panose="05000000000000000000" pitchFamily="2" charset="2"/>
                </a:rPr>
                <a:t>w</a:t>
              </a:r>
              <a:r>
                <a:rPr lang="en-US" altLang="en-US" dirty="0">
                  <a:latin typeface="Arial" panose="020B0604020202020204" pitchFamily="34" charset="0"/>
                </a:rPr>
                <a:t> Metabolic rate and release of glucose by the liver and       	fatty acids from adipose tissue</a:t>
              </a:r>
            </a:p>
          </p:txBody>
        </p:sp>
        <p:sp>
          <p:nvSpPr>
            <p:cNvPr id="29706" name="Text Box 10"/>
            <p:cNvSpPr txBox="1">
              <a:spLocks noChangeArrowheads="1"/>
            </p:cNvSpPr>
            <p:nvPr/>
          </p:nvSpPr>
          <p:spPr bwMode="auto">
            <a:xfrm>
              <a:off x="384" y="2717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Wingdings" panose="05000000000000000000" pitchFamily="2" charset="2"/>
                </a:rPr>
                <a:t>w</a:t>
              </a:r>
              <a:r>
                <a:rPr lang="en-US" altLang="en-US" dirty="0">
                  <a:latin typeface="Arial" panose="020B0604020202020204" pitchFamily="34" charset="0"/>
                </a:rPr>
                <a:t> Blood pressure</a:t>
              </a:r>
            </a:p>
          </p:txBody>
        </p:sp>
        <p:sp>
          <p:nvSpPr>
            <p:cNvPr id="29707" name="Text Box 11"/>
            <p:cNvSpPr txBox="1">
              <a:spLocks noChangeArrowheads="1"/>
            </p:cNvSpPr>
            <p:nvPr/>
          </p:nvSpPr>
          <p:spPr bwMode="auto">
            <a:xfrm>
              <a:off x="384" y="2987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Wingdings" panose="05000000000000000000" pitchFamily="2" charset="2"/>
                </a:rPr>
                <a:t>w</a:t>
              </a:r>
              <a:r>
                <a:rPr lang="en-US" altLang="en-US" dirty="0">
                  <a:latin typeface="Arial" panose="020B0604020202020204" pitchFamily="34" charset="0"/>
                </a:rPr>
                <a:t> Rate of gas exchange between lungs and blood</a:t>
              </a:r>
            </a:p>
          </p:txBody>
        </p:sp>
        <p:sp>
          <p:nvSpPr>
            <p:cNvPr id="29708" name="Text Box 12"/>
            <p:cNvSpPr txBox="1">
              <a:spLocks noChangeArrowheads="1"/>
            </p:cNvSpPr>
            <p:nvPr/>
          </p:nvSpPr>
          <p:spPr bwMode="auto">
            <a:xfrm>
              <a:off x="384" y="3252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 dirty="0">
                  <a:latin typeface="Wingdings" panose="05000000000000000000" pitchFamily="2" charset="2"/>
                </a:rPr>
                <a:t>w</a:t>
              </a:r>
              <a:r>
                <a:rPr lang="en-US" altLang="en-US" dirty="0">
                  <a:latin typeface="Arial" panose="020B0604020202020204" pitchFamily="34" charset="0"/>
                </a:rPr>
                <a:t> Mental activity and quickness of response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2152570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296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97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297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297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699" grpId="0" autoUpdateAnimBg="0"/>
      <p:bldP spid="29700" grpId="0" autoUpdateAnimBg="0"/>
      <p:bldP spid="29701" grpId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2" descr="A:\Backgrounds\Contents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0723" name="Text Box 3"/>
          <p:cNvSpPr txBox="1">
            <a:spLocks noChangeArrowheads="1"/>
          </p:cNvSpPr>
          <p:nvPr/>
        </p:nvSpPr>
        <p:spPr bwMode="auto">
          <a:xfrm>
            <a:off x="1800226" y="260350"/>
            <a:ext cx="88677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Parasympathetic Nervous System</a:t>
            </a:r>
          </a:p>
        </p:txBody>
      </p:sp>
      <p:sp>
        <p:nvSpPr>
          <p:cNvPr id="30724" name="Text Box 4"/>
          <p:cNvSpPr txBox="1">
            <a:spLocks noChangeArrowheads="1"/>
          </p:cNvSpPr>
          <p:nvPr/>
        </p:nvSpPr>
        <p:spPr bwMode="auto">
          <a:xfrm>
            <a:off x="2133600" y="1731964"/>
            <a:ext cx="8305800" cy="5909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</a:pPr>
            <a:r>
              <a:rPr lang="en-US" altLang="en-US" b="1">
                <a:solidFill>
                  <a:schemeClr val="accent2"/>
                </a:solidFill>
                <a:latin typeface="Arial" panose="020B0604020202020204" pitchFamily="34" charset="0"/>
              </a:rPr>
              <a:t>Housekeeping</a:t>
            </a:r>
            <a:r>
              <a:rPr lang="en-US" altLang="en-US">
                <a:latin typeface="Arial" panose="020B0604020202020204" pitchFamily="34" charset="0"/>
              </a:rPr>
              <a:t>—digestion, urination, glandular secretion, and energy conservation</a:t>
            </a:r>
          </a:p>
        </p:txBody>
      </p:sp>
      <p:sp>
        <p:nvSpPr>
          <p:cNvPr id="30725" name="Text Box 5"/>
          <p:cNvSpPr txBox="1">
            <a:spLocks noChangeArrowheads="1"/>
          </p:cNvSpPr>
          <p:nvPr/>
        </p:nvSpPr>
        <p:spPr bwMode="auto">
          <a:xfrm>
            <a:off x="2133600" y="2557464"/>
            <a:ext cx="8305800" cy="420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6921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>
              <a:lnSpc>
                <a:spcPct val="90000"/>
              </a:lnSpc>
            </a:pPr>
            <a:r>
              <a:rPr lang="en-US" altLang="en-US" b="1">
                <a:solidFill>
                  <a:schemeClr val="accent2"/>
                </a:solidFill>
                <a:latin typeface="Arial" panose="020B0604020202020204" pitchFamily="34" charset="0"/>
              </a:rPr>
              <a:t>Actions oppose those of the sympathetic system</a:t>
            </a:r>
          </a:p>
        </p:txBody>
      </p:sp>
      <p:grpSp>
        <p:nvGrpSpPr>
          <p:cNvPr id="30726" name="Group 6"/>
          <p:cNvGrpSpPr>
            <a:grpSpLocks/>
          </p:cNvGrpSpPr>
          <p:nvPr/>
        </p:nvGrpSpPr>
        <p:grpSpPr bwMode="auto">
          <a:xfrm>
            <a:off x="2133600" y="3055939"/>
            <a:ext cx="8305800" cy="1411287"/>
            <a:chOff x="384" y="1662"/>
            <a:chExt cx="5232" cy="889"/>
          </a:xfrm>
        </p:grpSpPr>
        <p:sp>
          <p:nvSpPr>
            <p:cNvPr id="30727" name="Text Box 7"/>
            <p:cNvSpPr txBox="1">
              <a:spLocks noChangeArrowheads="1"/>
            </p:cNvSpPr>
            <p:nvPr/>
          </p:nvSpPr>
          <p:spPr bwMode="auto">
            <a:xfrm>
              <a:off x="384" y="1662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Wingdings" panose="05000000000000000000" pitchFamily="2" charset="2"/>
                </a:rPr>
                <a:t>w</a:t>
              </a:r>
              <a:r>
                <a:rPr lang="en-US" altLang="en-US">
                  <a:latin typeface="Arial" panose="020B0604020202020204" pitchFamily="34" charset="0"/>
                </a:rPr>
                <a:t> Decreases heart rate</a:t>
              </a:r>
            </a:p>
          </p:txBody>
        </p:sp>
        <p:sp>
          <p:nvSpPr>
            <p:cNvPr id="30728" name="Text Box 8"/>
            <p:cNvSpPr txBox="1">
              <a:spLocks noChangeArrowheads="1"/>
            </p:cNvSpPr>
            <p:nvPr/>
          </p:nvSpPr>
          <p:spPr bwMode="auto">
            <a:xfrm>
              <a:off x="384" y="1974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Wingdings" panose="05000000000000000000" pitchFamily="2" charset="2"/>
                </a:rPr>
                <a:t>w</a:t>
              </a:r>
              <a:r>
                <a:rPr lang="en-US" altLang="en-US">
                  <a:latin typeface="Arial" panose="020B0604020202020204" pitchFamily="34" charset="0"/>
                </a:rPr>
                <a:t> Constricts coronary vessels</a:t>
              </a:r>
            </a:p>
          </p:txBody>
        </p:sp>
        <p:sp>
          <p:nvSpPr>
            <p:cNvPr id="30729" name="Text Box 9"/>
            <p:cNvSpPr txBox="1">
              <a:spLocks noChangeArrowheads="1"/>
            </p:cNvSpPr>
            <p:nvPr/>
          </p:nvSpPr>
          <p:spPr bwMode="auto">
            <a:xfrm>
              <a:off x="384" y="2286"/>
              <a:ext cx="5232" cy="265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6921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>
                <a:lnSpc>
                  <a:spcPct val="90000"/>
                </a:lnSpc>
              </a:pPr>
              <a:r>
                <a:rPr lang="en-US" altLang="en-US">
                  <a:latin typeface="Wingdings" panose="05000000000000000000" pitchFamily="2" charset="2"/>
                </a:rPr>
                <a:t>w</a:t>
              </a:r>
              <a:r>
                <a:rPr lang="en-US" altLang="en-US">
                  <a:latin typeface="Arial" panose="020B0604020202020204" pitchFamily="34" charset="0"/>
                </a:rPr>
                <a:t> Constricts tissues in the lungs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053018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07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307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07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07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3" grpId="0" autoUpdateAnimBg="0"/>
      <p:bldP spid="30724" grpId="0" autoUpdateAnimBg="0"/>
      <p:bldP spid="30725" grpId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A:\Backgrounds\Contents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47" name="Text Box 3"/>
          <p:cNvSpPr txBox="1">
            <a:spLocks noChangeArrowheads="1"/>
          </p:cNvSpPr>
          <p:nvPr/>
        </p:nvSpPr>
        <p:spPr bwMode="auto">
          <a:xfrm>
            <a:off x="1558926" y="1600201"/>
            <a:ext cx="8880475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 anchor="t"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4000" dirty="0">
                <a:latin typeface="Arial"/>
                <a:cs typeface="Arial"/>
              </a:rPr>
              <a:t>An electrical charge that passes from one neuron to the next and finally to an end organ, such as a group of muscle fibers.</a:t>
            </a:r>
          </a:p>
        </p:txBody>
      </p:sp>
      <p:sp>
        <p:nvSpPr>
          <p:cNvPr id="6148" name="Text Box 4"/>
          <p:cNvSpPr txBox="1">
            <a:spLocks noChangeArrowheads="1"/>
          </p:cNvSpPr>
          <p:nvPr/>
        </p:nvSpPr>
        <p:spPr bwMode="auto">
          <a:xfrm>
            <a:off x="1800226" y="260350"/>
            <a:ext cx="8410575" cy="609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Nerve Impulse</a:t>
            </a:r>
            <a:endParaRPr lang="en-US" altLang="en-US" b="1">
              <a:latin typeface="Arial" panose="020B0604020202020204" pitchFamily="34" charset="0"/>
            </a:endParaRPr>
          </a:p>
        </p:txBody>
      </p:sp>
      <p:pic>
        <p:nvPicPr>
          <p:cNvPr id="6149" name="Picture 5" descr="D:\Alternate Chapter Clipart\Chapter 02\ElectricalCharge.tif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29601" y="4506914"/>
            <a:ext cx="2284413" cy="21986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745355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 nodeType="clickPar">
                      <p:stCondLst>
                        <p:cond delay="indefinite"/>
                      </p:stCondLst>
                      <p:childTnLst>
                        <p:par>
                          <p:cTn id="1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autoUpdateAnimBg="0"/>
      <p:bldP spid="6148" grpId="0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New Backgrounds\Illustration Backgrounds\Illustration.tif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243" name="Text Box 3"/>
          <p:cNvSpPr txBox="1">
            <a:spLocks noChangeArrowheads="1"/>
          </p:cNvSpPr>
          <p:nvPr/>
        </p:nvSpPr>
        <p:spPr bwMode="auto">
          <a:xfrm>
            <a:off x="1905000" y="533401"/>
            <a:ext cx="8458200" cy="5632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lnSpc>
                <a:spcPct val="90000"/>
              </a:lnSpc>
              <a:spcBef>
                <a:spcPct val="50000"/>
              </a:spcBef>
            </a:pPr>
            <a:r>
              <a:rPr lang="en-US" altLang="en-US" sz="3400" b="1">
                <a:solidFill>
                  <a:schemeClr val="accent2"/>
                </a:solidFill>
                <a:latin typeface="Arial" panose="020B0604020202020204" pitchFamily="34" charset="0"/>
              </a:rPr>
              <a:t>RESTING STATE</a:t>
            </a:r>
            <a:endParaRPr lang="en-US" altLang="en-US" b="1">
              <a:latin typeface="Arial" panose="020B0604020202020204" pitchFamily="34" charset="0"/>
            </a:endParaRPr>
          </a:p>
        </p:txBody>
      </p:sp>
      <p:pic>
        <p:nvPicPr>
          <p:cNvPr id="10245" name="Picture 5" descr="M:\USERS\STUART\WILMOREP\NEWART\PSE020.T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2265364"/>
            <a:ext cx="9144000" cy="29543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35684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3" presetClass="entr" presetSubtype="52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1853851" y="2503872"/>
            <a:ext cx="77536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hlinkClick r:id="rId2"/>
              </a:rPr>
              <a:t>https://www.bing.com/videos/search?q=the+action+potential&amp;&amp;view=detail&amp;mid=DC394D753C38430D1A7EDC394D753C38430D1A7E&amp;&amp;FORM=VRDGAR</a:t>
            </a:r>
            <a:endParaRPr lang="en-GB" dirty="0"/>
          </a:p>
          <a:p>
            <a:endParaRPr lang="en-GB" dirty="0"/>
          </a:p>
        </p:txBody>
      </p:sp>
      <p:sp>
        <p:nvSpPr>
          <p:cNvPr id="3" name="Rectangle 2"/>
          <p:cNvSpPr/>
          <p:nvPr/>
        </p:nvSpPr>
        <p:spPr>
          <a:xfrm>
            <a:off x="1841325" y="712650"/>
            <a:ext cx="7753611" cy="98488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4000" dirty="0"/>
              <a:t>The Action Potential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749020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00F735-31EF-4480-81A8-0AC46F4E44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Calibri Light"/>
              </a:rPr>
              <a:t>Next week...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D1D311-F426-4150-AB1C-2EAF932104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783292"/>
            <a:ext cx="10515600" cy="439367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>
                <a:cs typeface="Calibri"/>
              </a:rPr>
              <a:t>Closer look at sympathetic and parasympathetic nervous systems, nervous system receptors (e.g. the beta-adrenergic receptor) and what happens when receptors are activated or blocked</a:t>
            </a:r>
          </a:p>
          <a:p>
            <a:r>
              <a:rPr lang="en-GB" dirty="0">
                <a:cs typeface="Calibri"/>
              </a:rPr>
              <a:t>The nervous system and muscle contraction</a:t>
            </a:r>
          </a:p>
          <a:p>
            <a:r>
              <a:rPr lang="en-GB" dirty="0">
                <a:cs typeface="Calibri"/>
              </a:rPr>
              <a:t>Examples of nervous system and endocrine system integration</a:t>
            </a:r>
          </a:p>
        </p:txBody>
      </p:sp>
    </p:spTree>
    <p:extLst>
      <p:ext uri="{BB962C8B-B14F-4D97-AF65-F5344CB8AC3E}">
        <p14:creationId xmlns:p14="http://schemas.microsoft.com/office/powerpoint/2010/main" val="429178521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7CBB502496A1146A491A9F165EDE067" ma:contentTypeVersion="6" ma:contentTypeDescription="Create a new document." ma:contentTypeScope="" ma:versionID="71706c1ebe4c787b66fa7281891c1f3d">
  <xsd:schema xmlns:xsd="http://www.w3.org/2001/XMLSchema" xmlns:xs="http://www.w3.org/2001/XMLSchema" xmlns:p="http://schemas.microsoft.com/office/2006/metadata/properties" xmlns:ns3="c05bfcf6-161a-4012-bab6-aa68b8b9ab0d" targetNamespace="http://schemas.microsoft.com/office/2006/metadata/properties" ma:root="true" ma:fieldsID="a4a13745e0c57fba22766d83a050c591" ns3:_="">
    <xsd:import namespace="c05bfcf6-161a-4012-bab6-aa68b8b9ab0d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5bfcf6-161a-4012-bab6-aa68b8b9ab0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1" nillable="true" ma:displayName="Tags" ma:internalName="MediaServiceAutoTag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79CFEFE8-5C6A-443F-9EC0-E8EF5BCCE9B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7D78A894-5DBC-4C8C-83E8-6AB487121C86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5bfcf6-161a-4012-bab6-aa68b8b9ab0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350747-BD73-42C8-8C38-DBBB9AFB1778}">
  <ds:schemaRefs>
    <ds:schemaRef ds:uri="http://purl.org/dc/elements/1.1/"/>
    <ds:schemaRef ds:uri="http://schemas.microsoft.com/office/2006/metadata/properties"/>
    <ds:schemaRef ds:uri="c05bfcf6-161a-4012-bab6-aa68b8b9ab0d"/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134</TotalTime>
  <Words>317</Words>
  <Application>Microsoft Office PowerPoint</Application>
  <PresentationFormat>Widescreen</PresentationFormat>
  <Paragraphs>43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Office Theme</vt:lpstr>
      <vt:lpstr>Overview of the Nervous System and the Action Potential (nerve impulse)</vt:lpstr>
      <vt:lpstr>Lecture Aims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Next week...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Overview of The Nervous System</dc:title>
  <dc:creator>Simon Williams (IMH)</dc:creator>
  <cp:lastModifiedBy>Simon Williams (IMH)</cp:lastModifiedBy>
  <cp:revision>144</cp:revision>
  <dcterms:created xsi:type="dcterms:W3CDTF">2019-11-18T16:03:48Z</dcterms:created>
  <dcterms:modified xsi:type="dcterms:W3CDTF">2019-11-19T07:58:22Z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0x01010087CBB502496A1146A491A9F165EDE067</vt:lpwstr>
  </property>
</Properties>
</file>