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8" r:id="rId6"/>
    <p:sldId id="269" r:id="rId7"/>
    <p:sldId id="270" r:id="rId8"/>
    <p:sldId id="271" r:id="rId9"/>
    <p:sldId id="272" r:id="rId10"/>
    <p:sldId id="273" r:id="rId11"/>
    <p:sldId id="274"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CB870E9-7189-4EA5-8243-EE38E9C1BA20}">
          <p14:sldIdLst>
            <p14:sldId id="256"/>
            <p14:sldId id="258"/>
            <p14:sldId id="269"/>
            <p14:sldId id="270"/>
            <p14:sldId id="271"/>
            <p14:sldId id="272"/>
            <p14:sldId id="273"/>
            <p14:sldId id="274"/>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CB629B-20F3-4F29-B786-3F0E47BDCD41}" v="2" dt="2023-03-11T10:55:15.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91" autoAdjust="0"/>
  </p:normalViewPr>
  <p:slideViewPr>
    <p:cSldViewPr snapToGrid="0">
      <p:cViewPr>
        <p:scale>
          <a:sx n="69" d="100"/>
          <a:sy n="69" d="100"/>
        </p:scale>
        <p:origin x="4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5C4AE1-26B0-4F59-8A69-10534402F96A}" type="datetimeFigureOut">
              <a:rPr lang="en-US" smtClean="0"/>
              <a:t>3/11/2023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3D083A-F370-494B-B477-17736961E3F3}" type="slidenum">
              <a:rPr lang="en-US" smtClean="0"/>
              <a:t>‹#›</a:t>
            </a:fld>
            <a:endParaRPr lang="en-US"/>
          </a:p>
        </p:txBody>
      </p:sp>
    </p:spTree>
    <p:extLst>
      <p:ext uri="{BB962C8B-B14F-4D97-AF65-F5344CB8AC3E}">
        <p14:creationId xmlns:p14="http://schemas.microsoft.com/office/powerpoint/2010/main" val="4199452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This presentation aims at discussing the key skill in Health and social care settings. One of the most crucial skills in HSC is communication. The presentation will start by giving types of communication, outline the relevance of this communication skill to Health and social care settings, and give barriers to communication.  In this presentation, a practical example of how communication skills can be used in the n HSC  context is given. Lastly, a relevant model of communication is discussed herein. </a:t>
            </a:r>
          </a:p>
        </p:txBody>
      </p:sp>
      <p:sp>
        <p:nvSpPr>
          <p:cNvPr id="4" name="Slide Number Placeholder 3"/>
          <p:cNvSpPr>
            <a:spLocks noGrp="1"/>
          </p:cNvSpPr>
          <p:nvPr>
            <p:ph type="sldNum" sz="quarter" idx="5"/>
          </p:nvPr>
        </p:nvSpPr>
        <p:spPr/>
        <p:txBody>
          <a:bodyPr/>
          <a:lstStyle/>
          <a:p>
            <a:fld id="{623D083A-F370-494B-B477-17736961E3F3}" type="slidenum">
              <a:rPr lang="en-US" smtClean="0"/>
              <a:t>2</a:t>
            </a:fld>
            <a:endParaRPr lang="en-US"/>
          </a:p>
        </p:txBody>
      </p:sp>
    </p:spTree>
    <p:extLst>
      <p:ext uri="{BB962C8B-B14F-4D97-AF65-F5344CB8AC3E}">
        <p14:creationId xmlns:p14="http://schemas.microsoft.com/office/powerpoint/2010/main" val="3377017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Times New Roman" panose="02020603050405020304" pitchFamily="18" charset="0"/>
                <a:cs typeface="Times New Roman" panose="02020603050405020304" pitchFamily="18" charset="0"/>
              </a:rPr>
              <a:t>As mentioned, communication is a key skill in Health and Social Care settings. When communicating, mostly a nurse should know how to keep the conversation going. When attending to the patient, it is very important for a nurse to know the kind of questions to ask the patient and find a way to keep the conversation going so as to understand more about the patient’s needs. Both the nurse and patient need to make contact and ensure they are understood (</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Chen et al., 2013)</a:t>
            </a:r>
            <a:r>
              <a:rPr lang="en-US" sz="1200" dirty="0">
                <a:latin typeface="Times New Roman" panose="02020603050405020304" pitchFamily="18" charset="0"/>
                <a:cs typeface="Times New Roman" panose="02020603050405020304" pitchFamily="18" charset="0"/>
              </a:rPr>
              <a:t>. It is also very important to organize the conversation. For example, a nurse can not start asking the patient what they are suffering from without first getting their details such as names, ages, and other important details. Also, in health and social care settings, it is important to understand cultural differences whether between the nurses or a nurse and patients. To check to understand, one should use listening skills. Lastly, it is very vital to understand the impact of disability and mental and physical conditions on communication. </a:t>
            </a:r>
          </a:p>
        </p:txBody>
      </p:sp>
      <p:sp>
        <p:nvSpPr>
          <p:cNvPr id="4" name="Slide Number Placeholder 3"/>
          <p:cNvSpPr>
            <a:spLocks noGrp="1"/>
          </p:cNvSpPr>
          <p:nvPr>
            <p:ph type="sldNum" sz="quarter" idx="5"/>
          </p:nvPr>
        </p:nvSpPr>
        <p:spPr/>
        <p:txBody>
          <a:bodyPr/>
          <a:lstStyle/>
          <a:p>
            <a:fld id="{623D083A-F370-494B-B477-17736961E3F3}" type="slidenum">
              <a:rPr lang="en-US" smtClean="0"/>
              <a:t>3</a:t>
            </a:fld>
            <a:endParaRPr lang="en-US"/>
          </a:p>
        </p:txBody>
      </p:sp>
    </p:spTree>
    <p:extLst>
      <p:ext uri="{BB962C8B-B14F-4D97-AF65-F5344CB8AC3E}">
        <p14:creationId xmlns:p14="http://schemas.microsoft.com/office/powerpoint/2010/main" val="3735950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Communication seems to be complex in health and social care settings. Therefore, the staff should understand that each person has a unique way of understanding and passing information. However, effective communication can be more than just transferring information from one person to another. It may mean involving other persons whom health care staff is communicating with and making them understand.  Some of the common types of communication include; verbal, non-verbal, written, and Visual communication (</a:t>
            </a:r>
            <a:r>
              <a:rPr lang="en-US" sz="1200" dirty="0" err="1">
                <a:solidFill>
                  <a:srgbClr val="222222"/>
                </a:solidFill>
                <a:effectLst/>
                <a:latin typeface="Arial" panose="020B0604020202020204" pitchFamily="34" charset="0"/>
                <a:ea typeface="Calibri" panose="020F0502020204030204" pitchFamily="34" charset="0"/>
              </a:rPr>
              <a:t>Kurniadi</a:t>
            </a:r>
            <a:r>
              <a:rPr lang="en-US" sz="1200" dirty="0">
                <a:solidFill>
                  <a:srgbClr val="222222"/>
                </a:solidFill>
                <a:latin typeface="Arial" panose="020B0604020202020204" pitchFamily="34" charset="0"/>
                <a:ea typeface="Calibri" panose="020F0502020204030204" pitchFamily="34" charset="0"/>
              </a:rPr>
              <a:t> </a:t>
            </a:r>
            <a:r>
              <a:rPr lang="en-US" sz="1200" dirty="0">
                <a:solidFill>
                  <a:srgbClr val="222222"/>
                </a:solidFill>
                <a:effectLst/>
                <a:latin typeface="Arial" panose="020B0604020202020204" pitchFamily="34" charset="0"/>
                <a:ea typeface="Calibri" panose="020F0502020204030204" pitchFamily="34" charset="0"/>
              </a:rPr>
              <a:t>and </a:t>
            </a:r>
            <a:r>
              <a:rPr lang="en-US" sz="1200" dirty="0" err="1">
                <a:solidFill>
                  <a:srgbClr val="222222"/>
                </a:solidFill>
                <a:effectLst/>
                <a:latin typeface="Arial" panose="020B0604020202020204" pitchFamily="34" charset="0"/>
                <a:ea typeface="Calibri" panose="020F0502020204030204" pitchFamily="34" charset="0"/>
              </a:rPr>
              <a:t>Mahaputra</a:t>
            </a:r>
            <a:r>
              <a:rPr lang="en-US" sz="1200" dirty="0">
                <a:solidFill>
                  <a:srgbClr val="222222"/>
                </a:solidFill>
                <a:effectLst/>
                <a:latin typeface="Arial" panose="020B0604020202020204" pitchFamily="34" charset="0"/>
                <a:ea typeface="Calibri" panose="020F0502020204030204" pitchFamily="34" charset="0"/>
              </a:rPr>
              <a:t>, 2021)</a:t>
            </a:r>
            <a:r>
              <a:rPr lang="en-US"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623D083A-F370-494B-B477-17736961E3F3}" type="slidenum">
              <a:rPr lang="en-US" smtClean="0"/>
              <a:t>4</a:t>
            </a:fld>
            <a:endParaRPr lang="en-US"/>
          </a:p>
        </p:txBody>
      </p:sp>
    </p:spTree>
    <p:extLst>
      <p:ext uri="{BB962C8B-B14F-4D97-AF65-F5344CB8AC3E}">
        <p14:creationId xmlns:p14="http://schemas.microsoft.com/office/powerpoint/2010/main" val="1268634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quality of communication in HSC is crucial as it influences the quality of care that patients receive from social care workers (</a:t>
            </a:r>
            <a:r>
              <a:rPr lang="en-US" sz="1800" dirty="0">
                <a:solidFill>
                  <a:srgbClr val="222222"/>
                </a:solidFill>
                <a:effectLst/>
                <a:latin typeface="Arial" panose="020B0604020202020204" pitchFamily="34" charset="0"/>
                <a:ea typeface="Calibri" panose="020F0502020204030204" pitchFamily="34" charset="0"/>
              </a:rPr>
              <a:t>Davis Boykins, 2014)</a:t>
            </a:r>
            <a:r>
              <a:rPr lang="en-US" dirty="0">
                <a:latin typeface="Times New Roman" panose="02020603050405020304" pitchFamily="18" charset="0"/>
                <a:cs typeface="Times New Roman" panose="02020603050405020304" pitchFamily="18" charset="0"/>
              </a:rPr>
              <a:t>. Therefore, healthcare workers find it important to use communication skills to provide emotional support to patients, teach new workers how to provide care, and protect patients’ privacy. Also, the skill helps in saving money and avoiding errors, and easing the patient’s anxiety. When people find themselves in the care system, they may feel like they have lost control of their lives, and thus, good communication can help a patient stop this feeling. Being depressed or anxious has become more prevalent in care homes also. Therefore, since a student may have fear of the unknown or not see their families often, good communication can help keep them calm. Communication is not always about patients and thus poor communication skills among nurses or co-workers can lead to errors like mistakes on tests and wrong administering or prescription of medicines.</a:t>
            </a:r>
          </a:p>
        </p:txBody>
      </p:sp>
      <p:sp>
        <p:nvSpPr>
          <p:cNvPr id="4" name="Slide Number Placeholder 3"/>
          <p:cNvSpPr>
            <a:spLocks noGrp="1"/>
          </p:cNvSpPr>
          <p:nvPr>
            <p:ph type="sldNum" sz="quarter" idx="5"/>
          </p:nvPr>
        </p:nvSpPr>
        <p:spPr/>
        <p:txBody>
          <a:bodyPr/>
          <a:lstStyle/>
          <a:p>
            <a:fld id="{623D083A-F370-494B-B477-17736961E3F3}" type="slidenum">
              <a:rPr lang="en-US" smtClean="0"/>
              <a:t>5</a:t>
            </a:fld>
            <a:endParaRPr lang="en-US"/>
          </a:p>
        </p:txBody>
      </p:sp>
    </p:spTree>
    <p:extLst>
      <p:ext uri="{BB962C8B-B14F-4D97-AF65-F5344CB8AC3E}">
        <p14:creationId xmlns:p14="http://schemas.microsoft.com/office/powerpoint/2010/main" val="3991995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 good example of how communication skills can be used in the health and social care sector is the use of verbal communication in discussing a treatment plan with a patient. Verbal communication is commonly used in the health and social care sector and involves communicating through speech. To communicate verbally, one should use concise and clear language and speak at a pace that the receiver can easily understand. When doing physical therapy, the nurse must first get information about the patient’s disease, treatment options for the disease, the goal for treatment, and the expected length of treatment. </a:t>
            </a:r>
          </a:p>
        </p:txBody>
      </p:sp>
      <p:sp>
        <p:nvSpPr>
          <p:cNvPr id="4" name="Slide Number Placeholder 3"/>
          <p:cNvSpPr>
            <a:spLocks noGrp="1"/>
          </p:cNvSpPr>
          <p:nvPr>
            <p:ph type="sldNum" sz="quarter" idx="5"/>
          </p:nvPr>
        </p:nvSpPr>
        <p:spPr/>
        <p:txBody>
          <a:bodyPr/>
          <a:lstStyle/>
          <a:p>
            <a:fld id="{623D083A-F370-494B-B477-17736961E3F3}" type="slidenum">
              <a:rPr lang="en-US" smtClean="0"/>
              <a:t>6</a:t>
            </a:fld>
            <a:endParaRPr lang="en-US"/>
          </a:p>
        </p:txBody>
      </p:sp>
    </p:spTree>
    <p:extLst>
      <p:ext uri="{BB962C8B-B14F-4D97-AF65-F5344CB8AC3E}">
        <p14:creationId xmlns:p14="http://schemas.microsoft.com/office/powerpoint/2010/main" val="288867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transactional model of communication is the most effective. It describes communication as a way in which communicators generate social realities within relational, cultural, and social contexts. The aim of this process is not just to pass a message but create relationships, engage with others, and shape the individuals’ self-concepts. The roles of the receiver and sender differ significantly in this model compared to other models. Instead of labeling the participants as receivers and senders, they are referred as communicators (</a:t>
            </a:r>
            <a:r>
              <a:rPr lang="en-US" sz="1800" dirty="0" err="1">
                <a:solidFill>
                  <a:srgbClr val="222222"/>
                </a:solidFill>
                <a:effectLst/>
                <a:latin typeface="Arial" panose="020B0604020202020204" pitchFamily="34" charset="0"/>
                <a:ea typeface="Calibri" panose="020F0502020204030204" pitchFamily="34" charset="0"/>
              </a:rPr>
              <a:t>Parackal</a:t>
            </a:r>
            <a:r>
              <a:rPr lang="en-US" sz="1800" dirty="0">
                <a:solidFill>
                  <a:srgbClr val="222222"/>
                </a:solidFill>
                <a:effectLst/>
                <a:latin typeface="Arial" panose="020B0604020202020204" pitchFamily="34" charset="0"/>
                <a:ea typeface="Calibri" panose="020F0502020204030204" pitchFamily="34" charset="0"/>
              </a:rPr>
              <a:t> and </a:t>
            </a:r>
            <a:r>
              <a:rPr lang="en-US" sz="1800" dirty="0" err="1">
                <a:solidFill>
                  <a:srgbClr val="222222"/>
                </a:solidFill>
                <a:effectLst/>
                <a:latin typeface="Arial" panose="020B0604020202020204" pitchFamily="34" charset="0"/>
                <a:ea typeface="Calibri" panose="020F0502020204030204" pitchFamily="34" charset="0"/>
              </a:rPr>
              <a:t>Parackal</a:t>
            </a:r>
            <a:r>
              <a:rPr lang="en-US" sz="1800" dirty="0">
                <a:solidFill>
                  <a:srgbClr val="222222"/>
                </a:solidFill>
                <a:effectLst/>
                <a:latin typeface="Arial" panose="020B0604020202020204" pitchFamily="34" charset="0"/>
                <a:ea typeface="Calibri" panose="020F0502020204030204" pitchFamily="34" charset="0"/>
              </a:rPr>
              <a:t>, 2019)</a:t>
            </a:r>
            <a:r>
              <a:rPr lang="en-US" dirty="0"/>
              <a:t>. </a:t>
            </a:r>
          </a:p>
        </p:txBody>
      </p:sp>
      <p:sp>
        <p:nvSpPr>
          <p:cNvPr id="4" name="Slide Number Placeholder 3"/>
          <p:cNvSpPr>
            <a:spLocks noGrp="1"/>
          </p:cNvSpPr>
          <p:nvPr>
            <p:ph type="sldNum" sz="quarter" idx="5"/>
          </p:nvPr>
        </p:nvSpPr>
        <p:spPr/>
        <p:txBody>
          <a:bodyPr/>
          <a:lstStyle/>
          <a:p>
            <a:fld id="{623D083A-F370-494B-B477-17736961E3F3}" type="slidenum">
              <a:rPr lang="en-US" smtClean="0"/>
              <a:t>7</a:t>
            </a:fld>
            <a:endParaRPr lang="en-US"/>
          </a:p>
        </p:txBody>
      </p:sp>
    </p:spTree>
    <p:extLst>
      <p:ext uri="{BB962C8B-B14F-4D97-AF65-F5344CB8AC3E}">
        <p14:creationId xmlns:p14="http://schemas.microsoft.com/office/powerpoint/2010/main" val="48197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Communication barrier is common not only in the HSC sector but also in other areas of life. In healthcare and social care settings, a lack of common or shared language can be a major cause of poor communication. The use of Jargon and slang may be only appropriate for people with specialist knowledge. Also, due to the mix of different ethnic groups, English can be an official language for communication although some groups may not understand it. Also, attitude, emotion, and patience may contribute a lot to communication barriers in HSC. When social care workers treat and handle patients in an uncaring way, the patients may not voice out their concerns in most of the time due to frustrations and so on. Other factors may include; differences in beliefs, competing demands, background noise, and lack of privacy (</a:t>
            </a:r>
            <a:r>
              <a:rPr lang="en-US" sz="1800" dirty="0">
                <a:solidFill>
                  <a:srgbClr val="222222"/>
                </a:solidFill>
                <a:effectLst/>
                <a:latin typeface="Arial" panose="020B0604020202020204" pitchFamily="34" charset="0"/>
                <a:ea typeface="Calibri" panose="020F0502020204030204" pitchFamily="34" charset="0"/>
              </a:rPr>
              <a:t>Al-Zahrani et al., 2015)</a:t>
            </a:r>
            <a:r>
              <a:rPr lang="en-US"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623D083A-F370-494B-B477-17736961E3F3}" type="slidenum">
              <a:rPr lang="en-US" smtClean="0"/>
              <a:t>8</a:t>
            </a:fld>
            <a:endParaRPr lang="en-US"/>
          </a:p>
        </p:txBody>
      </p:sp>
    </p:spTree>
    <p:extLst>
      <p:ext uri="{BB962C8B-B14F-4D97-AF65-F5344CB8AC3E}">
        <p14:creationId xmlns:p14="http://schemas.microsoft.com/office/powerpoint/2010/main" val="1098643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Communication is a crucial skill in HSC settings as discussed in this presentation. There are different types of communication in HSC such as; verbal, non-verbal, written, and visual communication. The relevance of communication in the HSC context is that it provides emotional support to patients, teaches new workers how to provide care, and protects patients’ privacy. A good practical example of using communication skills in the HSC setting is the use of verbal communication in discussing a treatment plan with a patient. The transaction model is the most effective model of communication and is mainly about creating relationships rather than just exchanging messages. Some barriers to communication in the HSC include; a lack of common language, differences in cultural beliefs, lack of privacy, attitudes, emotions, and patience, and competing demands among others. </a:t>
            </a:r>
          </a:p>
        </p:txBody>
      </p:sp>
      <p:sp>
        <p:nvSpPr>
          <p:cNvPr id="4" name="Slide Number Placeholder 3"/>
          <p:cNvSpPr>
            <a:spLocks noGrp="1"/>
          </p:cNvSpPr>
          <p:nvPr>
            <p:ph type="sldNum" sz="quarter" idx="5"/>
          </p:nvPr>
        </p:nvSpPr>
        <p:spPr/>
        <p:txBody>
          <a:bodyPr/>
          <a:lstStyle/>
          <a:p>
            <a:fld id="{623D083A-F370-494B-B477-17736961E3F3}" type="slidenum">
              <a:rPr lang="en-US" smtClean="0"/>
              <a:t>9</a:t>
            </a:fld>
            <a:endParaRPr lang="en-US"/>
          </a:p>
        </p:txBody>
      </p:sp>
    </p:spTree>
    <p:extLst>
      <p:ext uri="{BB962C8B-B14F-4D97-AF65-F5344CB8AC3E}">
        <p14:creationId xmlns:p14="http://schemas.microsoft.com/office/powerpoint/2010/main" val="19591545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25A4A57B-2CDC-4832-864C-A3C6547BC795}"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7552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3068813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7064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207F5B-22FA-4F7D-9C8D-CCFE8FD1EBFB}"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2744297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207F5B-22FA-4F7D-9C8D-CCFE8FD1EBFB}" type="datetimeFigureOut">
              <a:rPr lang="en-US" smtClean="0"/>
              <a:t>3/11/2023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4A57B-2CDC-4832-864C-A3C6547BC795}"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6439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207F5B-22FA-4F7D-9C8D-CCFE8FD1EBFB}" type="datetimeFigureOut">
              <a:rPr lang="en-US" smtClean="0"/>
              <a:t>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A4A57B-2CDC-4832-864C-A3C6547BC79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16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07F5B-22FA-4F7D-9C8D-CCFE8FD1EBFB}" type="datetimeFigureOut">
              <a:rPr lang="en-US" smtClean="0"/>
              <a:t>3/11/2023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651781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207F5B-22FA-4F7D-9C8D-CCFE8FD1EBFB}"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A4A57B-2CDC-4832-864C-A3C6547BC795}"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779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207F5B-22FA-4F7D-9C8D-CCFE8FD1EBFB}"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3386419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207F5B-22FA-4F7D-9C8D-CCFE8FD1EBFB}"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333611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1630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5421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spTree>
    <p:extLst>
      <p:ext uri="{BB962C8B-B14F-4D97-AF65-F5344CB8AC3E}">
        <p14:creationId xmlns:p14="http://schemas.microsoft.com/office/powerpoint/2010/main" val="2236108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0649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3345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9746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207F5B-22FA-4F7D-9C8D-CCFE8FD1EBFB}"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4A57B-2CDC-4832-864C-A3C6547BC795}"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8240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207F5B-22FA-4F7D-9C8D-CCFE8FD1EBFB}" type="datetimeFigureOut">
              <a:rPr lang="en-US" smtClean="0"/>
              <a:t>3/11/2023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5A4A57B-2CDC-4832-864C-A3C6547BC795}" type="slidenum">
              <a:rPr lang="en-US" smtClean="0"/>
              <a:t>‹#›</a:t>
            </a:fld>
            <a:endParaRPr lang="en-US"/>
          </a:p>
        </p:txBody>
      </p:sp>
    </p:spTree>
    <p:extLst>
      <p:ext uri="{BB962C8B-B14F-4D97-AF65-F5344CB8AC3E}">
        <p14:creationId xmlns:p14="http://schemas.microsoft.com/office/powerpoint/2010/main" val="3150227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2">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a:extLst>
              <a:ext uri="{FF2B5EF4-FFF2-40B4-BE49-F238E27FC236}">
                <a16:creationId xmlns:a16="http://schemas.microsoft.com/office/drawing/2014/main" id="{E0A1EDFC-3340-5B51-FFDD-23FD539DCB74}"/>
              </a:ext>
            </a:extLst>
          </p:cNvPr>
          <p:cNvSpPr>
            <a:spLocks noGrp="1"/>
          </p:cNvSpPr>
          <p:nvPr>
            <p:ph type="title"/>
          </p:nvPr>
        </p:nvSpPr>
        <p:spPr>
          <a:xfrm>
            <a:off x="6094412" y="982132"/>
            <a:ext cx="4802185" cy="1303867"/>
          </a:xfrm>
        </p:spPr>
        <p:txBody>
          <a:bodyPr>
            <a:normAutofit/>
          </a:bodyPr>
          <a:lstStyle/>
          <a:p>
            <a:pPr>
              <a:lnSpc>
                <a:spcPct val="90000"/>
              </a:lnSpc>
            </a:pPr>
            <a:r>
              <a:rPr lang="en-US" sz="31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in Health and social care setting</a:t>
            </a:r>
          </a:p>
        </p:txBody>
      </p:sp>
      <p:sp>
        <p:nvSpPr>
          <p:cNvPr id="24" name="Rectangle 18">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38197B6-FAF9-FD41-B1FB-9C605AA9A76D}"/>
              </a:ext>
            </a:extLst>
          </p:cNvPr>
          <p:cNvPicPr>
            <a:picLocks noChangeAspect="1"/>
          </p:cNvPicPr>
          <p:nvPr/>
        </p:nvPicPr>
        <p:blipFill rotWithShape="1">
          <a:blip r:embed="rId5"/>
          <a:srcRect l="16047" r="28975"/>
          <a:stretch/>
        </p:blipFill>
        <p:spPr>
          <a:xfrm>
            <a:off x="1412683" y="1410208"/>
            <a:ext cx="3876801" cy="3858780"/>
          </a:xfrm>
          <a:prstGeom prst="rect">
            <a:avLst/>
          </a:prstGeom>
        </p:spPr>
      </p:pic>
      <p:cxnSp>
        <p:nvCxnSpPr>
          <p:cNvPr id="21" name="Straight Connector 20">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Content Placeholder 4">
            <a:extLst>
              <a:ext uri="{FF2B5EF4-FFF2-40B4-BE49-F238E27FC236}">
                <a16:creationId xmlns:a16="http://schemas.microsoft.com/office/drawing/2014/main" id="{EA6F4832-0D3C-EF6F-EC74-095B4F8321B1}"/>
              </a:ext>
            </a:extLst>
          </p:cNvPr>
          <p:cNvSpPr>
            <a:spLocks noGrp="1"/>
          </p:cNvSpPr>
          <p:nvPr>
            <p:ph idx="1"/>
          </p:nvPr>
        </p:nvSpPr>
        <p:spPr>
          <a:xfrm>
            <a:off x="6094412" y="2556932"/>
            <a:ext cx="4802184" cy="3318936"/>
          </a:xfrm>
        </p:spPr>
        <p:txBody>
          <a:bodyPr>
            <a:normAutofit/>
          </a:bodyPr>
          <a:lstStyle/>
          <a:p>
            <a:pPr marL="0" indent="0">
              <a:lnSpc>
                <a:spcPct val="90000"/>
              </a:lnSpc>
              <a:buNone/>
            </a:pPr>
            <a:endParaRPr lang="en-US" sz="1900"/>
          </a:p>
          <a:p>
            <a:pPr marL="0" indent="0">
              <a:lnSpc>
                <a:spcPct val="90000"/>
              </a:lnSpc>
              <a:buNone/>
            </a:pPr>
            <a:r>
              <a:rPr lang="en-US" sz="1900"/>
              <a:t>Student’ Name: Fatima Al Hassan</a:t>
            </a:r>
          </a:p>
          <a:p>
            <a:pPr marL="0" indent="0">
              <a:lnSpc>
                <a:spcPct val="90000"/>
              </a:lnSpc>
              <a:buNone/>
            </a:pPr>
            <a:r>
              <a:rPr lang="en-US" sz="1900"/>
              <a:t>Student’s Number: 2129080</a:t>
            </a:r>
          </a:p>
          <a:p>
            <a:pPr marL="0" indent="0">
              <a:lnSpc>
                <a:spcPct val="90000"/>
              </a:lnSpc>
              <a:buNone/>
            </a:pPr>
            <a:r>
              <a:rPr lang="en-US" sz="1900"/>
              <a:t>Lecturer’s Name : Opeyemil Odejimi</a:t>
            </a:r>
          </a:p>
          <a:p>
            <a:pPr marL="0" indent="0">
              <a:lnSpc>
                <a:spcPct val="90000"/>
              </a:lnSpc>
              <a:buNone/>
            </a:pPr>
            <a:r>
              <a:rPr lang="en-US" sz="1900"/>
              <a:t>Module Code: LCHS4005</a:t>
            </a:r>
          </a:p>
          <a:p>
            <a:pPr marL="0" indent="0">
              <a:lnSpc>
                <a:spcPct val="90000"/>
              </a:lnSpc>
              <a:buNone/>
            </a:pPr>
            <a:r>
              <a:rPr lang="en-US" sz="1900"/>
              <a:t>Assignment Component: 1</a:t>
            </a:r>
          </a:p>
          <a:p>
            <a:pPr marL="0" indent="0">
              <a:lnSpc>
                <a:spcPct val="90000"/>
              </a:lnSpc>
              <a:buNone/>
            </a:pPr>
            <a:r>
              <a:rPr lang="en-US" sz="1900"/>
              <a:t>Course Name: Professional Development within</a:t>
            </a:r>
          </a:p>
          <a:p>
            <a:pPr marL="0" indent="0">
              <a:lnSpc>
                <a:spcPct val="90000"/>
              </a:lnSpc>
              <a:buNone/>
            </a:pPr>
            <a:r>
              <a:rPr lang="en-US" sz="1900"/>
              <a:t>Health and Social Care</a:t>
            </a:r>
          </a:p>
        </p:txBody>
      </p:sp>
    </p:spTree>
    <p:extLst>
      <p:ext uri="{BB962C8B-B14F-4D97-AF65-F5344CB8AC3E}">
        <p14:creationId xmlns:p14="http://schemas.microsoft.com/office/powerpoint/2010/main" val="19030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2">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7ACCC78-07AA-4CFF-3B61-C3DAA803157D}"/>
              </a:ext>
            </a:extLst>
          </p:cNvPr>
          <p:cNvSpPr>
            <a:spLocks noGrp="1"/>
          </p:cNvSpPr>
          <p:nvPr>
            <p:ph type="title"/>
          </p:nvPr>
        </p:nvSpPr>
        <p:spPr>
          <a:xfrm>
            <a:off x="6094412" y="982132"/>
            <a:ext cx="4802185" cy="1303867"/>
          </a:xfrm>
        </p:spPr>
        <p:txBody>
          <a:bodyPr>
            <a:normAutofit/>
          </a:bodyPr>
          <a:lstStyle/>
          <a:p>
            <a:pPr>
              <a:lnSpc>
                <a:spcPct val="90000"/>
              </a:lnSpc>
            </a:pPr>
            <a:r>
              <a:rPr lang="en-US" b="1">
                <a:solidFill>
                  <a:srgbClr val="26262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br>
              <a:rPr lang="en-US" b="1">
                <a:solidFill>
                  <a:srgbClr val="26262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b="1">
              <a:solidFill>
                <a:srgbClr val="26262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5" name="Rectangle 18">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EA2A203-9609-70C3-4A3A-5B22EE5FB43D}"/>
              </a:ext>
            </a:extLst>
          </p:cNvPr>
          <p:cNvPicPr>
            <a:picLocks noChangeAspect="1"/>
          </p:cNvPicPr>
          <p:nvPr/>
        </p:nvPicPr>
        <p:blipFill>
          <a:blip r:embed="rId6"/>
          <a:stretch>
            <a:fillRect/>
          </a:stretch>
        </p:blipFill>
        <p:spPr>
          <a:xfrm>
            <a:off x="1412683" y="2120971"/>
            <a:ext cx="3876801" cy="2437253"/>
          </a:xfrm>
          <a:prstGeom prst="rect">
            <a:avLst/>
          </a:prstGeom>
        </p:spPr>
      </p:pic>
      <p:cxnSp>
        <p:nvCxnSpPr>
          <p:cNvPr id="26" name="Straight Connector 20">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6683E86-634D-68CD-4224-07FDE22693F9}"/>
              </a:ext>
            </a:extLst>
          </p:cNvPr>
          <p:cNvSpPr>
            <a:spLocks noGrp="1"/>
          </p:cNvSpPr>
          <p:nvPr>
            <p:ph idx="1"/>
          </p:nvPr>
        </p:nvSpPr>
        <p:spPr>
          <a:xfrm>
            <a:off x="6094412" y="2556932"/>
            <a:ext cx="4802184" cy="3318936"/>
          </a:xfrm>
        </p:spPr>
        <p:txBody>
          <a:bodyPr>
            <a:normAutofit/>
          </a:bodyPr>
          <a:lstStyle/>
          <a:p>
            <a:pPr>
              <a:lnSpc>
                <a:spcPct val="90000"/>
              </a:lnSpc>
            </a:pPr>
            <a:r>
              <a:rPr lang="en-US" sz="1900">
                <a:solidFill>
                  <a:srgbClr val="262626"/>
                </a:solidFill>
                <a:latin typeface="Times New Roman" panose="02020603050405020304" pitchFamily="18" charset="0"/>
                <a:cs typeface="Times New Roman" panose="02020603050405020304" pitchFamily="18" charset="0"/>
              </a:rPr>
              <a:t>This presentation will discuss the following;</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The key skill in Health and Social care setting</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Types of communication</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Outlining the relevance of the skills</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Barriers to communication</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Practical example</a:t>
            </a:r>
          </a:p>
          <a:p>
            <a:pPr>
              <a:lnSpc>
                <a:spcPct val="90000"/>
              </a:lnSpc>
            </a:pPr>
            <a:r>
              <a:rPr lang="en-US" sz="1900">
                <a:solidFill>
                  <a:srgbClr val="262626"/>
                </a:solidFill>
                <a:latin typeface="Times New Roman" panose="02020603050405020304" pitchFamily="18" charset="0"/>
                <a:cs typeface="Times New Roman" panose="02020603050405020304" pitchFamily="18" charset="0"/>
              </a:rPr>
              <a:t>Use of a relevant model </a:t>
            </a:r>
          </a:p>
          <a:p>
            <a:pPr>
              <a:lnSpc>
                <a:spcPct val="90000"/>
              </a:lnSpc>
            </a:pPr>
            <a:endParaRPr lang="en-US" sz="1900">
              <a:solidFill>
                <a:srgbClr val="26262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7034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33F8083-AE19-6FE8-A927-5414F5CE109A}"/>
              </a:ext>
            </a:extLst>
          </p:cNvPr>
          <p:cNvSpPr>
            <a:spLocks noGrp="1"/>
          </p:cNvSpPr>
          <p:nvPr>
            <p:ph type="title"/>
          </p:nvPr>
        </p:nvSpPr>
        <p:spPr>
          <a:xfrm>
            <a:off x="6094412" y="982132"/>
            <a:ext cx="4802185" cy="1303867"/>
          </a:xfrm>
        </p:spPr>
        <p:txBody>
          <a:bodyPr>
            <a:normAutofit/>
          </a:bodyPr>
          <a:lstStyle/>
          <a:p>
            <a:pPr>
              <a:lnSpc>
                <a:spcPct val="90000"/>
              </a:lnSpc>
            </a:pPr>
            <a: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Skill</a:t>
            </a:r>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BFA6ABA-82B0-33CC-9C15-EA0CD4E073C2}"/>
              </a:ext>
            </a:extLst>
          </p:cNvPr>
          <p:cNvPicPr>
            <a:picLocks noChangeAspect="1"/>
          </p:cNvPicPr>
          <p:nvPr/>
        </p:nvPicPr>
        <p:blipFill rotWithShape="1">
          <a:blip r:embed="rId6"/>
          <a:srcRect l="25758" r="31759" b="1"/>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B8DEE0A-6753-A28B-6395-11371C2AE4DC}"/>
              </a:ext>
            </a:extLst>
          </p:cNvPr>
          <p:cNvSpPr>
            <a:spLocks noGrp="1"/>
          </p:cNvSpPr>
          <p:nvPr>
            <p:ph idx="1"/>
          </p:nvPr>
        </p:nvSpPr>
        <p:spPr>
          <a:xfrm>
            <a:off x="6094412" y="2556932"/>
            <a:ext cx="4802184" cy="3318936"/>
          </a:xfrm>
        </p:spPr>
        <p:txBody>
          <a:bodyPr>
            <a:normAutofit/>
          </a:bodyPr>
          <a:lstStyle/>
          <a:p>
            <a:pPr>
              <a:lnSpc>
                <a:spcPct val="90000"/>
              </a:lnSpc>
            </a:pPr>
            <a:r>
              <a:rPr lang="en-US" sz="1700">
                <a:latin typeface="Times New Roman" panose="02020603050405020304" pitchFamily="18" charset="0"/>
                <a:cs typeface="Times New Roman" panose="02020603050405020304" pitchFamily="18" charset="0"/>
              </a:rPr>
              <a:t>Communication is a key skill in HSC</a:t>
            </a:r>
          </a:p>
          <a:p>
            <a:pPr>
              <a:lnSpc>
                <a:spcPct val="90000"/>
              </a:lnSpc>
            </a:pPr>
            <a:r>
              <a:rPr lang="en-US" sz="1700">
                <a:latin typeface="Times New Roman" panose="02020603050405020304" pitchFamily="18" charset="0"/>
                <a:cs typeface="Times New Roman" panose="02020603050405020304" pitchFamily="18" charset="0"/>
              </a:rPr>
              <a:t>It involves;</a:t>
            </a:r>
          </a:p>
          <a:p>
            <a:pPr>
              <a:lnSpc>
                <a:spcPct val="90000"/>
              </a:lnSpc>
            </a:pPr>
            <a:r>
              <a:rPr lang="en-US" sz="1700">
                <a:latin typeface="Times New Roman" panose="02020603050405020304" pitchFamily="18" charset="0"/>
                <a:cs typeface="Times New Roman" panose="02020603050405020304" pitchFamily="18" charset="0"/>
              </a:rPr>
              <a:t>Knowing how to keep the conversation going</a:t>
            </a:r>
          </a:p>
          <a:p>
            <a:pPr>
              <a:lnSpc>
                <a:spcPct val="90000"/>
              </a:lnSpc>
            </a:pPr>
            <a:r>
              <a:rPr lang="en-US" sz="1700">
                <a:latin typeface="Times New Roman" panose="02020603050405020304" pitchFamily="18" charset="0"/>
                <a:cs typeface="Times New Roman" panose="02020603050405020304" pitchFamily="18" charset="0"/>
              </a:rPr>
              <a:t>Making contact and understanding each other</a:t>
            </a:r>
          </a:p>
          <a:p>
            <a:pPr>
              <a:lnSpc>
                <a:spcPct val="90000"/>
              </a:lnSpc>
            </a:pPr>
            <a:r>
              <a:rPr lang="en-US" sz="1700">
                <a:latin typeface="Times New Roman" panose="02020603050405020304" pitchFamily="18" charset="0"/>
                <a:cs typeface="Times New Roman" panose="02020603050405020304" pitchFamily="18" charset="0"/>
              </a:rPr>
              <a:t>Organize a conversation</a:t>
            </a:r>
          </a:p>
          <a:p>
            <a:pPr>
              <a:lnSpc>
                <a:spcPct val="90000"/>
              </a:lnSpc>
            </a:pPr>
            <a:r>
              <a:rPr lang="en-US" sz="1700">
                <a:latin typeface="Times New Roman" panose="02020603050405020304" pitchFamily="18" charset="0"/>
                <a:cs typeface="Times New Roman" panose="02020603050405020304" pitchFamily="18" charset="0"/>
              </a:rPr>
              <a:t>Understand cultural differences</a:t>
            </a:r>
          </a:p>
          <a:p>
            <a:pPr>
              <a:lnSpc>
                <a:spcPct val="90000"/>
              </a:lnSpc>
            </a:pPr>
            <a:r>
              <a:rPr lang="en-US" sz="1700">
                <a:latin typeface="Times New Roman" panose="02020603050405020304" pitchFamily="18" charset="0"/>
                <a:cs typeface="Times New Roman" panose="02020603050405020304" pitchFamily="18" charset="0"/>
              </a:rPr>
              <a:t>Understand the impact of disability and physical and mental conditions on the communication</a:t>
            </a:r>
          </a:p>
          <a:p>
            <a:pPr>
              <a:lnSpc>
                <a:spcPct val="90000"/>
              </a:lnSpc>
            </a:pPr>
            <a:r>
              <a:rPr lang="en-US" sz="1700">
                <a:latin typeface="Times New Roman" panose="02020603050405020304" pitchFamily="18" charset="0"/>
                <a:cs typeface="Times New Roman" panose="02020603050405020304" pitchFamily="18" charset="0"/>
              </a:rPr>
              <a:t>Use listening skills to monitor understanding</a:t>
            </a:r>
          </a:p>
        </p:txBody>
      </p:sp>
    </p:spTree>
    <p:extLst>
      <p:ext uri="{BB962C8B-B14F-4D97-AF65-F5344CB8AC3E}">
        <p14:creationId xmlns:p14="http://schemas.microsoft.com/office/powerpoint/2010/main" val="3135421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81A182A-1639-8863-A906-D57D1623D51F}"/>
              </a:ext>
            </a:extLst>
          </p:cNvPr>
          <p:cNvSpPr>
            <a:spLocks noGrp="1"/>
          </p:cNvSpPr>
          <p:nvPr>
            <p:ph type="title"/>
          </p:nvPr>
        </p:nvSpPr>
        <p:spPr>
          <a:xfrm>
            <a:off x="6094412" y="982132"/>
            <a:ext cx="4802185" cy="1303867"/>
          </a:xfrm>
        </p:spPr>
        <p:txBody>
          <a:bodyPr>
            <a:normAutofit/>
          </a:bodyPr>
          <a:lstStyle/>
          <a:p>
            <a:pPr>
              <a:lnSpc>
                <a:spcPct val="90000"/>
              </a:lnSpc>
            </a:pPr>
            <a:r>
              <a:rPr lang="en-US" sz="34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communication in HSC</a:t>
            </a:r>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3DB7679-33B5-9FFE-91DC-539F0A84F1C9}"/>
              </a:ext>
            </a:extLst>
          </p:cNvPr>
          <p:cNvPicPr>
            <a:picLocks noChangeAspect="1"/>
          </p:cNvPicPr>
          <p:nvPr/>
        </p:nvPicPr>
        <p:blipFill rotWithShape="1">
          <a:blip r:embed="rId6"/>
          <a:srcRect l="15105" r="22607" b="3"/>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02AD683-6A5C-8672-A979-850C568CEFA2}"/>
              </a:ext>
            </a:extLst>
          </p:cNvPr>
          <p:cNvSpPr>
            <a:spLocks noGrp="1"/>
          </p:cNvSpPr>
          <p:nvPr>
            <p:ph idx="1"/>
          </p:nvPr>
        </p:nvSpPr>
        <p:spPr>
          <a:xfrm>
            <a:off x="6094412" y="2556932"/>
            <a:ext cx="4802184" cy="3318936"/>
          </a:xfrm>
        </p:spPr>
        <p:txBody>
          <a:bodyPr>
            <a:normAutofit/>
          </a:bodyPr>
          <a:lstStyle/>
          <a:p>
            <a:r>
              <a:rPr lang="en-US">
                <a:latin typeface="Times New Roman" panose="02020603050405020304" pitchFamily="18" charset="0"/>
                <a:cs typeface="Times New Roman" panose="02020603050405020304" pitchFamily="18" charset="0"/>
              </a:rPr>
              <a:t>Verbal</a:t>
            </a:r>
          </a:p>
          <a:p>
            <a:r>
              <a:rPr lang="en-US">
                <a:latin typeface="Times New Roman" panose="02020603050405020304" pitchFamily="18" charset="0"/>
                <a:cs typeface="Times New Roman" panose="02020603050405020304" pitchFamily="18" charset="0"/>
              </a:rPr>
              <a:t>Non-verbal</a:t>
            </a:r>
          </a:p>
          <a:p>
            <a:r>
              <a:rPr lang="en-US">
                <a:latin typeface="Times New Roman" panose="02020603050405020304" pitchFamily="18" charset="0"/>
                <a:cs typeface="Times New Roman" panose="02020603050405020304" pitchFamily="18" charset="0"/>
              </a:rPr>
              <a:t>Visual  </a:t>
            </a:r>
          </a:p>
          <a:p>
            <a:r>
              <a:rPr lang="en-US">
                <a:latin typeface="Times New Roman" panose="02020603050405020304" pitchFamily="18" charset="0"/>
                <a:cs typeface="Times New Roman" panose="02020603050405020304" pitchFamily="18" charset="0"/>
              </a:rPr>
              <a:t>Written (</a:t>
            </a:r>
            <a:r>
              <a:rPr lang="en-US" err="1">
                <a:effectLst/>
                <a:latin typeface="Times New Roman" panose="02020603050405020304" pitchFamily="18" charset="0"/>
                <a:ea typeface="Calibri" panose="020F0502020204030204" pitchFamily="34" charset="0"/>
                <a:cs typeface="Times New Roman" panose="02020603050405020304" pitchFamily="18" charset="0"/>
              </a:rPr>
              <a:t>Kurniadi</a:t>
            </a:r>
            <a:r>
              <a:rPr lang="en-US">
                <a:latin typeface="Times New Roman" panose="02020603050405020304" pitchFamily="18" charset="0"/>
                <a:ea typeface="Calibri" panose="020F0502020204030204" pitchFamily="34" charset="0"/>
                <a:cs typeface="Times New Roman" panose="02020603050405020304" pitchFamily="18" charset="0"/>
              </a:rPr>
              <a:t> </a:t>
            </a:r>
            <a:r>
              <a:rPr lang="en-US">
                <a:effectLst/>
                <a:latin typeface="Times New Roman" panose="02020603050405020304" pitchFamily="18" charset="0"/>
                <a:ea typeface="Calibri" panose="020F0502020204030204" pitchFamily="34" charset="0"/>
                <a:cs typeface="Times New Roman" panose="02020603050405020304" pitchFamily="18" charset="0"/>
              </a:rPr>
              <a:t>and </a:t>
            </a:r>
            <a:r>
              <a:rPr lang="en-US" err="1">
                <a:effectLst/>
                <a:latin typeface="Times New Roman" panose="02020603050405020304" pitchFamily="18" charset="0"/>
                <a:ea typeface="Calibri" panose="020F0502020204030204" pitchFamily="34" charset="0"/>
                <a:cs typeface="Times New Roman" panose="02020603050405020304" pitchFamily="18" charset="0"/>
              </a:rPr>
              <a:t>Mahaputra</a:t>
            </a:r>
            <a:r>
              <a:rPr lang="en-US">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226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7B64393-5EA4-C170-DA48-0C94CDDB420F}"/>
              </a:ext>
            </a:extLst>
          </p:cNvPr>
          <p:cNvSpPr>
            <a:spLocks noGrp="1"/>
          </p:cNvSpPr>
          <p:nvPr>
            <p:ph type="title"/>
          </p:nvPr>
        </p:nvSpPr>
        <p:spPr>
          <a:xfrm>
            <a:off x="6094412" y="982132"/>
            <a:ext cx="4802185" cy="1303867"/>
          </a:xfrm>
        </p:spPr>
        <p:txBody>
          <a:bodyPr>
            <a:normAutofit/>
          </a:bodyPr>
          <a:lstStyle/>
          <a:p>
            <a:pPr>
              <a:lnSpc>
                <a:spcPct val="90000"/>
              </a:lnSpc>
            </a:pPr>
            <a:r>
              <a:rPr lang="en-US" sz="28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Relevance of communication skills in HSC</a:t>
            </a:r>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6B7A94-35E7-8349-6649-895C1FBEDF38}"/>
              </a:ext>
            </a:extLst>
          </p:cNvPr>
          <p:cNvPicPr>
            <a:picLocks noChangeAspect="1"/>
          </p:cNvPicPr>
          <p:nvPr/>
        </p:nvPicPr>
        <p:blipFill rotWithShape="1">
          <a:blip r:embed="rId6"/>
          <a:srcRect l="9486" r="28156" b="2"/>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447AB0F-093A-0ED8-5B4E-AD033E658067}"/>
              </a:ext>
            </a:extLst>
          </p:cNvPr>
          <p:cNvSpPr>
            <a:spLocks noGrp="1"/>
          </p:cNvSpPr>
          <p:nvPr>
            <p:ph idx="1"/>
          </p:nvPr>
        </p:nvSpPr>
        <p:spPr>
          <a:xfrm>
            <a:off x="6094412" y="2556932"/>
            <a:ext cx="4802184" cy="3318936"/>
          </a:xfrm>
        </p:spPr>
        <p:txBody>
          <a:bodyPr>
            <a:normAutofit/>
          </a:bodyPr>
          <a:lstStyle/>
          <a:p>
            <a:r>
              <a:rPr lang="en-US" dirty="0"/>
              <a:t>Help patients feel in control </a:t>
            </a:r>
          </a:p>
          <a:p>
            <a:r>
              <a:rPr lang="en-US" dirty="0"/>
              <a:t>Ease the patient’s anxiety</a:t>
            </a:r>
          </a:p>
          <a:p>
            <a:r>
              <a:rPr lang="en-US" dirty="0"/>
              <a:t>Save money and avoid errors</a:t>
            </a:r>
          </a:p>
          <a:p>
            <a:r>
              <a:rPr lang="en-US" dirty="0"/>
              <a:t>Promote relationships and offer support</a:t>
            </a:r>
          </a:p>
          <a:p>
            <a:r>
              <a:rPr lang="en-US" dirty="0"/>
              <a:t>To explain procedures </a:t>
            </a:r>
          </a:p>
        </p:txBody>
      </p:sp>
    </p:spTree>
    <p:extLst>
      <p:ext uri="{BB962C8B-B14F-4D97-AF65-F5344CB8AC3E}">
        <p14:creationId xmlns:p14="http://schemas.microsoft.com/office/powerpoint/2010/main" val="2783399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41C0FC9-D1A4-02F1-73B4-327914CC8EDE}"/>
              </a:ext>
            </a:extLst>
          </p:cNvPr>
          <p:cNvSpPr>
            <a:spLocks noGrp="1"/>
          </p:cNvSpPr>
          <p:nvPr>
            <p:ph type="title"/>
          </p:nvPr>
        </p:nvSpPr>
        <p:spPr>
          <a:xfrm>
            <a:off x="7535825" y="982132"/>
            <a:ext cx="3360772" cy="1303867"/>
          </a:xfrm>
        </p:spPr>
        <p:txBody>
          <a:bodyPr>
            <a:normAutofit/>
          </a:bodyPr>
          <a:lstStyle/>
          <a:p>
            <a:pPr>
              <a:lnSpc>
                <a:spcPct val="90000"/>
              </a:lnSpc>
            </a:pPr>
            <a:r>
              <a:rPr lang="en-US" sz="28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practical example of Communication skills in HSC Sector</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FAE5AA8-410B-5C04-E4BE-3ED963302B6C}"/>
              </a:ext>
            </a:extLst>
          </p:cNvPr>
          <p:cNvPicPr>
            <a:picLocks noChangeAspect="1"/>
          </p:cNvPicPr>
          <p:nvPr/>
        </p:nvPicPr>
        <p:blipFill rotWithShape="1">
          <a:blip r:embed="rId6"/>
          <a:srcRect l="16204" r="1" b="1"/>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CE34E5A-F919-9970-80A7-DFE4F8DA9CF6}"/>
              </a:ext>
            </a:extLst>
          </p:cNvPr>
          <p:cNvSpPr>
            <a:spLocks noGrp="1"/>
          </p:cNvSpPr>
          <p:nvPr>
            <p:ph idx="1"/>
          </p:nvPr>
        </p:nvSpPr>
        <p:spPr>
          <a:xfrm>
            <a:off x="7535824" y="2556932"/>
            <a:ext cx="3360771" cy="3318936"/>
          </a:xfrm>
        </p:spPr>
        <p:txBody>
          <a:bodyPr>
            <a:normAutofit/>
          </a:bodyPr>
          <a:lstStyle/>
          <a:p>
            <a:r>
              <a:rPr lang="en-US">
                <a:latin typeface="Times New Roman" panose="02020603050405020304" pitchFamily="18" charset="0"/>
                <a:cs typeface="Times New Roman" panose="02020603050405020304" pitchFamily="18" charset="0"/>
              </a:rPr>
              <a:t>Use of verbal communication</a:t>
            </a:r>
          </a:p>
          <a:p>
            <a:r>
              <a:rPr lang="en-US">
                <a:latin typeface="Times New Roman" panose="02020603050405020304" pitchFamily="18" charset="0"/>
                <a:cs typeface="Times New Roman" panose="02020603050405020304" pitchFamily="18" charset="0"/>
              </a:rPr>
              <a:t>In discussing a treatment plan with a Patient</a:t>
            </a:r>
          </a:p>
          <a:p>
            <a:r>
              <a:rPr lang="en-US">
                <a:latin typeface="Times New Roman" panose="02020603050405020304" pitchFamily="18" charset="0"/>
                <a:cs typeface="Times New Roman" panose="02020603050405020304" pitchFamily="18" charset="0"/>
              </a:rPr>
              <a:t>Example can be procedure before Surgery</a:t>
            </a:r>
          </a:p>
        </p:txBody>
      </p:sp>
    </p:spTree>
    <p:extLst>
      <p:ext uri="{BB962C8B-B14F-4D97-AF65-F5344CB8AC3E}">
        <p14:creationId xmlns:p14="http://schemas.microsoft.com/office/powerpoint/2010/main" val="1401402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3">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3F3628A-BABC-E433-9940-194AE2F3EA6F}"/>
              </a:ext>
            </a:extLst>
          </p:cNvPr>
          <p:cNvSpPr>
            <a:spLocks noGrp="1"/>
          </p:cNvSpPr>
          <p:nvPr>
            <p:ph type="title"/>
          </p:nvPr>
        </p:nvSpPr>
        <p:spPr>
          <a:xfrm>
            <a:off x="6094412" y="982132"/>
            <a:ext cx="4802185" cy="1303867"/>
          </a:xfrm>
        </p:spPr>
        <p:txBody>
          <a:bodyPr>
            <a:normAutofit/>
          </a:bodyPr>
          <a:lstStyle/>
          <a:p>
            <a:pPr>
              <a:lnSpc>
                <a:spcPct val="90000"/>
              </a:lnSpc>
            </a:pPr>
            <a:r>
              <a:rPr lang="en-US" sz="4100" b="1">
                <a:solidFill>
                  <a:srgbClr val="26262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Transactional model of communication</a:t>
            </a:r>
          </a:p>
        </p:txBody>
      </p:sp>
      <p:sp>
        <p:nvSpPr>
          <p:cNvPr id="26" name="Rectangle 19">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A8E766A-27E4-30C2-E95C-98423493E2EF}"/>
              </a:ext>
            </a:extLst>
          </p:cNvPr>
          <p:cNvPicPr>
            <a:picLocks noChangeAspect="1"/>
          </p:cNvPicPr>
          <p:nvPr/>
        </p:nvPicPr>
        <p:blipFill>
          <a:blip r:embed="rId6"/>
          <a:stretch>
            <a:fillRect/>
          </a:stretch>
        </p:blipFill>
        <p:spPr>
          <a:xfrm>
            <a:off x="1412683" y="2510932"/>
            <a:ext cx="3876801" cy="1657331"/>
          </a:xfrm>
          <a:prstGeom prst="rect">
            <a:avLst/>
          </a:prstGeom>
        </p:spPr>
      </p:pic>
      <p:cxnSp>
        <p:nvCxnSpPr>
          <p:cNvPr id="27" name="Straight Connector 21">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8D1D4E5-7F3C-10E2-22F4-A8D2A37EDF9B}"/>
              </a:ext>
            </a:extLst>
          </p:cNvPr>
          <p:cNvSpPr>
            <a:spLocks noGrp="1"/>
          </p:cNvSpPr>
          <p:nvPr>
            <p:ph idx="1"/>
          </p:nvPr>
        </p:nvSpPr>
        <p:spPr>
          <a:xfrm>
            <a:off x="6094412" y="2556932"/>
            <a:ext cx="4802184" cy="3318936"/>
          </a:xfrm>
        </p:spPr>
        <p:txBody>
          <a:bodyPr>
            <a:normAutofit/>
          </a:bodyPr>
          <a:lstStyle/>
          <a:p>
            <a:pPr>
              <a:lnSpc>
                <a:spcPct val="90000"/>
              </a:lnSpc>
            </a:pPr>
            <a:r>
              <a:rPr lang="en-US" sz="2000">
                <a:solidFill>
                  <a:srgbClr val="262626"/>
                </a:solidFill>
              </a:rPr>
              <a:t>This is the most effective mode of communication</a:t>
            </a:r>
          </a:p>
          <a:p>
            <a:pPr>
              <a:lnSpc>
                <a:spcPct val="90000"/>
              </a:lnSpc>
            </a:pPr>
            <a:r>
              <a:rPr lang="en-US" sz="2000">
                <a:solidFill>
                  <a:srgbClr val="262626"/>
                </a:solidFill>
              </a:rPr>
              <a:t>Involves; </a:t>
            </a:r>
          </a:p>
          <a:p>
            <a:pPr>
              <a:lnSpc>
                <a:spcPct val="90000"/>
              </a:lnSpc>
            </a:pPr>
            <a:r>
              <a:rPr lang="en-US" sz="2000">
                <a:solidFill>
                  <a:srgbClr val="262626"/>
                </a:solidFill>
              </a:rPr>
              <a:t>Sender</a:t>
            </a:r>
          </a:p>
          <a:p>
            <a:pPr>
              <a:lnSpc>
                <a:spcPct val="90000"/>
              </a:lnSpc>
            </a:pPr>
            <a:r>
              <a:rPr lang="en-US" sz="2000">
                <a:solidFill>
                  <a:srgbClr val="262626"/>
                </a:solidFill>
              </a:rPr>
              <a:t>Receiver</a:t>
            </a:r>
          </a:p>
          <a:p>
            <a:pPr>
              <a:lnSpc>
                <a:spcPct val="90000"/>
              </a:lnSpc>
            </a:pPr>
            <a:r>
              <a:rPr lang="en-US" sz="2000">
                <a:solidFill>
                  <a:srgbClr val="262626"/>
                </a:solidFill>
              </a:rPr>
              <a:t>Message</a:t>
            </a:r>
          </a:p>
          <a:p>
            <a:pPr>
              <a:lnSpc>
                <a:spcPct val="90000"/>
              </a:lnSpc>
            </a:pPr>
            <a:r>
              <a:rPr lang="en-US" sz="2000">
                <a:solidFill>
                  <a:srgbClr val="262626"/>
                </a:solidFill>
              </a:rPr>
              <a:t>Channel</a:t>
            </a:r>
          </a:p>
          <a:p>
            <a:pPr>
              <a:lnSpc>
                <a:spcPct val="90000"/>
              </a:lnSpc>
            </a:pPr>
            <a:r>
              <a:rPr lang="en-US" sz="2000">
                <a:solidFill>
                  <a:srgbClr val="262626"/>
                </a:solidFill>
              </a:rPr>
              <a:t>Feedback </a:t>
            </a:r>
          </a:p>
        </p:txBody>
      </p:sp>
    </p:spTree>
    <p:extLst>
      <p:ext uri="{BB962C8B-B14F-4D97-AF65-F5344CB8AC3E}">
        <p14:creationId xmlns:p14="http://schemas.microsoft.com/office/powerpoint/2010/main" val="2358223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6FBBE-2B77-DEC8-C7EC-F1F6627C2129}"/>
              </a:ext>
            </a:extLst>
          </p:cNvPr>
          <p:cNvSpPr>
            <a:spLocks noGrp="1"/>
          </p:cNvSpPr>
          <p:nvPr>
            <p:ph type="title"/>
          </p:nvPr>
        </p:nvSpPr>
        <p:spPr/>
        <p:txBody>
          <a:bodyPr>
            <a:normAutofit fontScale="90000"/>
          </a:bodyPr>
          <a:lstStyle/>
          <a:p>
            <a:r>
              <a:rPr lang="en-US"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Barriers to Effective communication in HSC Sector</a:t>
            </a:r>
          </a:p>
        </p:txBody>
      </p:sp>
      <p:sp>
        <p:nvSpPr>
          <p:cNvPr id="3" name="Content Placeholder 2">
            <a:extLst>
              <a:ext uri="{FF2B5EF4-FFF2-40B4-BE49-F238E27FC236}">
                <a16:creationId xmlns:a16="http://schemas.microsoft.com/office/drawing/2014/main" id="{E7332994-FE77-60A8-C275-D588AA51A9BD}"/>
              </a:ext>
            </a:extLst>
          </p:cNvPr>
          <p:cNvSpPr>
            <a:spLocks noGrp="1"/>
          </p:cNvSpPr>
          <p:nvPr>
            <p:ph idx="1"/>
          </p:nvPr>
        </p:nvSpPr>
        <p:spPr/>
        <p:txBody>
          <a:bodyPr/>
          <a:lstStyle/>
          <a:p>
            <a:r>
              <a:rPr lang="en-US" dirty="0"/>
              <a:t>Lack of common language</a:t>
            </a:r>
          </a:p>
          <a:p>
            <a:r>
              <a:rPr lang="en-US" dirty="0"/>
              <a:t>Attitudes, patience, and emotions</a:t>
            </a:r>
          </a:p>
          <a:p>
            <a:r>
              <a:rPr lang="en-US" dirty="0"/>
              <a:t>Differences in Cultural beliefs </a:t>
            </a:r>
          </a:p>
          <a:p>
            <a:r>
              <a:rPr lang="en-US" dirty="0"/>
              <a:t>Competing demands</a:t>
            </a:r>
          </a:p>
          <a:p>
            <a:r>
              <a:rPr lang="en-US" dirty="0"/>
              <a:t>Lack of privacy </a:t>
            </a:r>
          </a:p>
          <a:p>
            <a:r>
              <a:rPr lang="en-US" dirty="0"/>
              <a:t>Background noise</a:t>
            </a:r>
          </a:p>
        </p:txBody>
      </p:sp>
      <p:pic>
        <p:nvPicPr>
          <p:cNvPr id="5" name="Picture 4">
            <a:extLst>
              <a:ext uri="{FF2B5EF4-FFF2-40B4-BE49-F238E27FC236}">
                <a16:creationId xmlns:a16="http://schemas.microsoft.com/office/drawing/2014/main" id="{38556A6D-A144-0349-DC42-55AE9D6685E1}"/>
              </a:ext>
            </a:extLst>
          </p:cNvPr>
          <p:cNvPicPr>
            <a:picLocks noChangeAspect="1"/>
          </p:cNvPicPr>
          <p:nvPr/>
        </p:nvPicPr>
        <p:blipFill>
          <a:blip r:embed="rId3"/>
          <a:stretch>
            <a:fillRect/>
          </a:stretch>
        </p:blipFill>
        <p:spPr>
          <a:xfrm>
            <a:off x="5840963" y="2687388"/>
            <a:ext cx="5298230" cy="3058023"/>
          </a:xfrm>
          <a:prstGeom prst="rect">
            <a:avLst/>
          </a:prstGeom>
        </p:spPr>
      </p:pic>
    </p:spTree>
    <p:extLst>
      <p:ext uri="{BB962C8B-B14F-4D97-AF65-F5344CB8AC3E}">
        <p14:creationId xmlns:p14="http://schemas.microsoft.com/office/powerpoint/2010/main" val="3810285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17ED-F323-F645-55AC-DD38F7024F40}"/>
              </a:ext>
            </a:extLst>
          </p:cNvPr>
          <p:cNvSpPr>
            <a:spLocks noGrp="1"/>
          </p:cNvSpPr>
          <p:nvPr>
            <p:ph type="title"/>
          </p:nvPr>
        </p:nvSpPr>
        <p:spPr/>
        <p:txBody>
          <a:bodyPr/>
          <a:lstStyle/>
          <a:p>
            <a:r>
              <a:rPr lang="en-US" b="1" dirty="0">
                <a:solidFill>
                  <a:schemeClr val="accent3"/>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0DB77765-3A99-42F8-43D7-28FBF0B46B91}"/>
              </a:ext>
            </a:extLst>
          </p:cNvPr>
          <p:cNvSpPr>
            <a:spLocks noGrp="1"/>
          </p:cNvSpPr>
          <p:nvPr>
            <p:ph idx="1"/>
          </p:nvPr>
        </p:nvSpPr>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Communication skill is very important in HSC settings</a:t>
            </a:r>
          </a:p>
          <a:p>
            <a:r>
              <a:rPr lang="en-US" dirty="0">
                <a:latin typeface="Times New Roman" panose="02020603050405020304" pitchFamily="18" charset="0"/>
                <a:cs typeface="Times New Roman" panose="02020603050405020304" pitchFamily="18" charset="0"/>
              </a:rPr>
              <a:t>Types of communication in HSC include; verbal, non-verbal, written, and visual communication.</a:t>
            </a:r>
          </a:p>
          <a:p>
            <a:r>
              <a:rPr lang="en-US" dirty="0">
                <a:latin typeface="Times New Roman" panose="02020603050405020304" pitchFamily="18" charset="0"/>
                <a:cs typeface="Times New Roman" panose="02020603050405020304" pitchFamily="18" charset="0"/>
              </a:rPr>
              <a:t>Communication provides emotional support to patients, teaches new workers how to provide care, and protects patients’ </a:t>
            </a:r>
            <a:r>
              <a:rPr lang="en-US" sz="2800" dirty="0">
                <a:latin typeface="Times New Roman" panose="02020603050405020304" pitchFamily="18" charset="0"/>
                <a:cs typeface="Times New Roman" panose="02020603050405020304" pitchFamily="18" charset="0"/>
              </a:rPr>
              <a:t>privacy</a:t>
            </a:r>
          </a:p>
          <a:p>
            <a:r>
              <a:rPr lang="en-US" dirty="0">
                <a:latin typeface="Times New Roman" panose="02020603050405020304" pitchFamily="18" charset="0"/>
                <a:cs typeface="Times New Roman" panose="02020603050405020304" pitchFamily="18" charset="0"/>
              </a:rPr>
              <a:t>Discussing a treatment plan with a patient is an example of using communication skills in the HSC context</a:t>
            </a:r>
          </a:p>
          <a:p>
            <a:r>
              <a:rPr lang="en-US" dirty="0">
                <a:latin typeface="Times New Roman" panose="02020603050405020304" pitchFamily="18" charset="0"/>
                <a:cs typeface="Times New Roman" panose="02020603050405020304" pitchFamily="18" charset="0"/>
              </a:rPr>
              <a:t>Transactional model of communication is the most effective</a:t>
            </a:r>
          </a:p>
          <a:p>
            <a:r>
              <a:rPr lang="en-US" dirty="0">
                <a:latin typeface="Times New Roman" panose="02020603050405020304" pitchFamily="18" charset="0"/>
                <a:cs typeface="Times New Roman" panose="02020603050405020304" pitchFamily="18" charset="0"/>
              </a:rPr>
              <a:t>Barriers to communication in HSC may include; a lack of common language, cultural differences, lack of privacy, competing demands, and attitudes, emotions, and peace.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691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0764-810D-E1CA-78ED-0EDECED90987}"/>
              </a:ext>
            </a:extLst>
          </p:cNvPr>
          <p:cNvSpPr>
            <a:spLocks noGrp="1"/>
          </p:cNvSpPr>
          <p:nvPr>
            <p:ph type="title"/>
          </p:nvPr>
        </p:nvSpPr>
        <p:spPr/>
        <p:txBody>
          <a:bodyPr/>
          <a:lstStyle/>
          <a:p>
            <a:r>
              <a:rPr lang="en-US" b="1" dirty="0">
                <a:solidFill>
                  <a:schemeClr val="accent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CB5F5887-AEBA-3C74-DD32-5E57A3201577}"/>
              </a:ext>
            </a:extLst>
          </p:cNvPr>
          <p:cNvSpPr>
            <a:spLocks noGrp="1"/>
          </p:cNvSpPr>
          <p:nvPr>
            <p:ph idx="1"/>
          </p:nvPr>
        </p:nvSpPr>
        <p:spPr>
          <a:xfrm>
            <a:off x="1295401" y="2556932"/>
            <a:ext cx="9601196" cy="3671590"/>
          </a:xfrm>
        </p:spPr>
        <p:txBody>
          <a:bodyPr>
            <a:noAutofit/>
          </a:bodyPr>
          <a:lstStyle/>
          <a:p>
            <a:pPr marL="457200" marR="0" indent="-457200" algn="just">
              <a:lnSpc>
                <a:spcPct val="200000"/>
              </a:lnSpc>
              <a:spcBef>
                <a:spcPts val="0"/>
              </a:spcBef>
              <a:spcAft>
                <a:spcPts val="0"/>
              </a:spcAft>
            </a:pP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Al-Zahrani, B.S., Al-</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Misfer</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M.F. and Al-Hazmi, A.M., 2015. Knowledge, attitude, practice and barriers of effective communication skills during medical consultation among general practitioner national guard primary health care center, Riyadh, Saudi Arabia.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Middle East J Fam Med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(10), pp.4-17.</a:t>
            </a:r>
          </a:p>
          <a:p>
            <a:pPr marL="457200" marR="0" indent="-457200" algn="just">
              <a:lnSpc>
                <a:spcPct val="200000"/>
              </a:lnSpc>
              <a:spcBef>
                <a:spcPts val="0"/>
              </a:spcBef>
              <a:spcAft>
                <a:spcPts val="0"/>
              </a:spcAft>
            </a:pP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Chen, F.S.,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Minson</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J.A.,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Schöne</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Heinrichs, M., 2013. In the eye of the beholder: Eye contact increases resistance to persuasion.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Psychological science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(11), pp.2254-2261.</a:t>
            </a:r>
          </a:p>
          <a:p>
            <a:pPr marL="457200" marR="0" indent="-457200" algn="just">
              <a:lnSpc>
                <a:spcPct val="200000"/>
              </a:lnSpc>
              <a:spcBef>
                <a:spcPts val="0"/>
              </a:spcBef>
              <a:spcAft>
                <a:spcPts val="0"/>
              </a:spcAft>
            </a:pP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Davis Boykins, A., 2014. Core communication competencies in patient-centered care.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ABNF Journal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(2).</a:t>
            </a:r>
          </a:p>
          <a:p>
            <a:pPr marL="457200" marR="0" indent="-457200" algn="just">
              <a:lnSpc>
                <a:spcPct val="200000"/>
              </a:lnSpc>
              <a:spcBef>
                <a:spcPts val="0"/>
              </a:spcBef>
              <a:spcAft>
                <a:spcPts val="0"/>
              </a:spcAft>
            </a:pP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Kurniadi</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and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Mahaputra</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M.R., 2021. Determination of Communication in the Organization: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NonVerbal</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Oral and Written (Literature Review).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Journal of Law, Politic and Humanities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(4), pp.164-172.</a:t>
            </a:r>
          </a:p>
          <a:p>
            <a:pPr marL="457200" marR="0" indent="-457200" algn="just">
              <a:lnSpc>
                <a:spcPct val="200000"/>
              </a:lnSpc>
              <a:spcBef>
                <a:spcPts val="0"/>
              </a:spcBef>
              <a:spcAft>
                <a:spcPts val="0"/>
              </a:spcAft>
            </a:pP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Parackal</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Parackal</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2019. A renewed media-mix, based on the dynamic transactional model, for communicating the harms of alcohol to women in New Zealand.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Health promotion international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(5), pp.921-930.</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10196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8" ma:contentTypeDescription="Create a new document." ma:contentTypeScope="" ma:versionID="82402cbc78e57c238657508cfb4e8a2f">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8fca443dfeefe5506b3a97cd93199972"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35B253E-E865-4BB5-8CAF-7CD1A44677CD}">
  <ds:schemaRefs>
    <ds:schemaRef ds:uri="http://schemas.microsoft.com/sharepoint/v3/contenttype/forms"/>
  </ds:schemaRefs>
</ds:datastoreItem>
</file>

<file path=customXml/itemProps2.xml><?xml version="1.0" encoding="utf-8"?>
<ds:datastoreItem xmlns:ds="http://schemas.openxmlformats.org/officeDocument/2006/customXml" ds:itemID="{9BA6CA2C-5146-4F81-A26B-8B8FBC3396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FA4340-89D2-4FA0-9175-E0B8EBEE9AAF}">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purl.org/dc/elements/1.1/"/>
    <ds:schemaRef ds:uri="http://schemas.openxmlformats.org/package/2006/metadata/core-properties"/>
    <ds:schemaRef ds:uri="8ecffad1-7cd6-4418-bee0-2d8591d139cb"/>
    <ds:schemaRef ds:uri="http://www.w3.org/XML/1998/namespace"/>
    <ds:schemaRef ds:uri="ac030f0c-32f4-4761-8968-de7f208a415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1577</TotalTime>
  <Words>1644</Words>
  <Application>Microsoft Office PowerPoint</Application>
  <PresentationFormat>Widescreen</PresentationFormat>
  <Paragraphs>88</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Garamond</vt:lpstr>
      <vt:lpstr>Times New Roman</vt:lpstr>
      <vt:lpstr>Organic</vt:lpstr>
      <vt:lpstr>Communication in Health and social care setting</vt:lpstr>
      <vt:lpstr>Introduction </vt:lpstr>
      <vt:lpstr>Communication Skill</vt:lpstr>
      <vt:lpstr>Types of communication in HSC</vt:lpstr>
      <vt:lpstr>Relevance of communication skills in HSC</vt:lpstr>
      <vt:lpstr>A practical example of Communication skills in HSC Sector</vt:lpstr>
      <vt:lpstr>Transactional model of communication</vt:lpstr>
      <vt:lpstr>Barriers to Effective communication in HSC Sector</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Policy</dc:title>
  <dc:creator>User</dc:creator>
  <cp:lastModifiedBy>Fatima</cp:lastModifiedBy>
  <cp:revision>20</cp:revision>
  <dcterms:created xsi:type="dcterms:W3CDTF">2023-02-15T09:49:06Z</dcterms:created>
  <dcterms:modified xsi:type="dcterms:W3CDTF">2023-03-11T12:31:08Z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