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79" r:id="rId3"/>
    <p:sldId id="280" r:id="rId4"/>
    <p:sldId id="281" r:id="rId5"/>
    <p:sldId id="282" r:id="rId6"/>
    <p:sldId id="283" r:id="rId7"/>
    <p:sldId id="284" r:id="rId8"/>
    <p:sldId id="285" r:id="rId9"/>
    <p:sldId id="286" r:id="rId10"/>
    <p:sldId id="289" r:id="rId11"/>
    <p:sldId id="290" r:id="rId12"/>
    <p:sldId id="291" r:id="rId13"/>
    <p:sldId id="292" r:id="rId14"/>
    <p:sldId id="293" r:id="rId15"/>
    <p:sldId id="262" r:id="rId16"/>
    <p:sldId id="263" r:id="rId17"/>
    <p:sldId id="264" r:id="rId18"/>
    <p:sldId id="265" r:id="rId19"/>
    <p:sldId id="266" r:id="rId20"/>
    <p:sldId id="267" r:id="rId21"/>
    <p:sldId id="303" r:id="rId22"/>
    <p:sldId id="269" r:id="rId23"/>
    <p:sldId id="304" r:id="rId24"/>
    <p:sldId id="270" r:id="rId25"/>
    <p:sldId id="294" r:id="rId26"/>
    <p:sldId id="295" r:id="rId27"/>
    <p:sldId id="296" r:id="rId28"/>
    <p:sldId id="271" r:id="rId29"/>
    <p:sldId id="272" r:id="rId30"/>
    <p:sldId id="297" r:id="rId31"/>
    <p:sldId id="298" r:id="rId32"/>
    <p:sldId id="299" r:id="rId33"/>
    <p:sldId id="300" r:id="rId34"/>
    <p:sldId id="301" r:id="rId35"/>
    <p:sldId id="302" r:id="rId36"/>
    <p:sldId id="274" r:id="rId37"/>
    <p:sldId id="278"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9" d="100"/>
          <a:sy n="79" d="100"/>
        </p:scale>
        <p:origin x="-1302" y="-26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09442" y="3307355"/>
            <a:ext cx="7117180" cy="1470025"/>
          </a:xfrm>
        </p:spPr>
        <p:txBody>
          <a:bodyPr anchor="b"/>
          <a:lstStyle>
            <a:lvl1pPr>
              <a:defRPr sz="4000"/>
            </a:lvl1pPr>
          </a:lstStyle>
          <a:p>
            <a:r>
              <a:rPr lang="en-US" smtClean="0"/>
              <a:t>Click to edit Master title style</a:t>
            </a:r>
            <a:endParaRPr lang="en-US" dirty="0"/>
          </a:p>
        </p:txBody>
      </p:sp>
      <p:sp>
        <p:nvSpPr>
          <p:cNvPr id="3" name="Subtitle 2"/>
          <p:cNvSpPr>
            <a:spLocks noGrp="1"/>
          </p:cNvSpPr>
          <p:nvPr>
            <p:ph type="subTitle" idx="1"/>
          </p:nvPr>
        </p:nvSpPr>
        <p:spPr>
          <a:xfrm>
            <a:off x="1009442" y="4777380"/>
            <a:ext cx="7117180" cy="861420"/>
          </a:xfrm>
        </p:spPr>
        <p:txBody>
          <a:bodyPr anchor="t">
            <a:normAutofit/>
          </a:bodyPr>
          <a:lstStyle>
            <a:lvl1pPr marL="0" indent="0" algn="l">
              <a:buNone/>
              <a:defRPr sz="20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2E0ADAD-7309-480B-852A-06364D1DBAD9}" type="datetimeFigureOut">
              <a:rPr lang="en-GB" smtClean="0"/>
              <a:t>20/02/2017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69CF48-8678-4EB5-A0B4-87D993012307}"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10"/>
          </p:nvPr>
        </p:nvSpPr>
        <p:spPr/>
        <p:txBody>
          <a:bodyPr/>
          <a:lstStyle/>
          <a:p>
            <a:fld id="{82E0ADAD-7309-480B-852A-06364D1DBAD9}" type="datetimeFigureOut">
              <a:rPr lang="en-GB" smtClean="0"/>
              <a:t>20/02/2017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69CF48-8678-4EB5-A0B4-87D993012307}"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09443" y="3308581"/>
            <a:ext cx="7117178" cy="1468800"/>
          </a:xfrm>
        </p:spPr>
        <p:txBody>
          <a:bodyPr anchor="b"/>
          <a:lstStyle>
            <a:lvl1pPr algn="r">
              <a:defRPr sz="3200" b="0" cap="none"/>
            </a:lvl1pPr>
          </a:lstStyle>
          <a:p>
            <a:r>
              <a:rPr lang="en-US" smtClean="0"/>
              <a:t>Click to edit Master title style</a:t>
            </a:r>
            <a:endParaRPr lang="en-US"/>
          </a:p>
        </p:txBody>
      </p:sp>
      <p:sp>
        <p:nvSpPr>
          <p:cNvPr id="3" name="Text Placeholder 2"/>
          <p:cNvSpPr>
            <a:spLocks noGrp="1"/>
          </p:cNvSpPr>
          <p:nvPr>
            <p:ph type="body" idx="1"/>
          </p:nvPr>
        </p:nvSpPr>
        <p:spPr>
          <a:xfrm>
            <a:off x="1009443" y="4777381"/>
            <a:ext cx="7117178" cy="860400"/>
          </a:xfrm>
        </p:spPr>
        <p:txBody>
          <a:bodyPr anchor="t">
            <a:normAutofit/>
          </a:bodyPr>
          <a:lstStyle>
            <a:lvl1pPr marL="0" indent="0" algn="r">
              <a:buNone/>
              <a:defRPr sz="1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2E0ADAD-7309-480B-852A-06364D1DBAD9}" type="datetimeFigureOut">
              <a:rPr lang="en-GB" smtClean="0"/>
              <a:t>20/02/2017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69CF48-8678-4EB5-A0B4-87D993012307}"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09443" y="675724"/>
            <a:ext cx="7123080" cy="924475"/>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1009442" y="1809749"/>
            <a:ext cx="3471277" cy="405130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63281" y="1809749"/>
            <a:ext cx="3469242" cy="4051302"/>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2E0ADAD-7309-480B-852A-06364D1DBAD9}" type="datetimeFigureOut">
              <a:rPr lang="en-GB" smtClean="0"/>
              <a:t>20/02/2017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69CF48-8678-4EB5-A0B4-87D993012307}"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009442" y="1812927"/>
            <a:ext cx="3471277"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09442" y="2389189"/>
            <a:ext cx="3471277"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63280" y="1812927"/>
            <a:ext cx="3471275"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280" y="2389189"/>
            <a:ext cx="3471275"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2E0ADAD-7309-480B-852A-06364D1DBAD9}" type="datetimeFigureOut">
              <a:rPr lang="en-GB" smtClean="0"/>
              <a:t>20/02/2017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69CF48-8678-4EB5-A0B4-87D993012307}"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2E0ADAD-7309-480B-852A-06364D1DBAD9}" type="datetimeFigureOut">
              <a:rPr lang="en-GB" smtClean="0"/>
              <a:t>20/02/2017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69CF48-8678-4EB5-A0B4-87D993012307}"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E0ADAD-7309-480B-852A-06364D1DBAD9}" type="datetimeFigureOut">
              <a:rPr lang="en-GB" smtClean="0"/>
              <a:t>20/02/2017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69CF48-8678-4EB5-A0B4-87D993012307}"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9442" y="446087"/>
            <a:ext cx="2660650" cy="1185861"/>
          </a:xfrm>
        </p:spPr>
        <p:txBody>
          <a:bodyPr anchor="b"/>
          <a:lstStyle>
            <a:lvl1pPr algn="l">
              <a:defRPr sz="2400" b="0"/>
            </a:lvl1pPr>
          </a:lstStyle>
          <a:p>
            <a:r>
              <a:rPr lang="en-US" smtClean="0"/>
              <a:t>Click to edit Master title style</a:t>
            </a:r>
            <a:endParaRPr lang="en-US"/>
          </a:p>
        </p:txBody>
      </p:sp>
      <p:sp>
        <p:nvSpPr>
          <p:cNvPr id="3" name="Content Placeholder 2"/>
          <p:cNvSpPr>
            <a:spLocks noGrp="1"/>
          </p:cNvSpPr>
          <p:nvPr>
            <p:ph idx="1"/>
          </p:nvPr>
        </p:nvSpPr>
        <p:spPr>
          <a:xfrm>
            <a:off x="3852654" y="446087"/>
            <a:ext cx="4279869" cy="5414963"/>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009442" y="1631949"/>
            <a:ext cx="2660650" cy="4229099"/>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2E0ADAD-7309-480B-852A-06364D1DBAD9}" type="datetimeFigureOut">
              <a:rPr lang="en-GB" smtClean="0"/>
              <a:t>20/02/2017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69CF48-8678-4EB5-A0B4-87D993012307}"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9443" y="1387058"/>
            <a:ext cx="3297953" cy="1113254"/>
          </a:xfrm>
        </p:spPr>
        <p:txBody>
          <a:bodyPr anchor="b">
            <a:normAutofit/>
          </a:bodyPr>
          <a:lstStyle>
            <a:lvl1pPr algn="l">
              <a:defRPr sz="2400" b="0"/>
            </a:lvl1pPr>
          </a:lstStyle>
          <a:p>
            <a:r>
              <a:rPr lang="en-US" smtClean="0"/>
              <a:t>Click to edit Master title style</a:t>
            </a:r>
            <a:endParaRPr lang="en-US"/>
          </a:p>
        </p:txBody>
      </p:sp>
      <p:sp>
        <p:nvSpPr>
          <p:cNvPr id="4" name="Text Placeholder 3"/>
          <p:cNvSpPr>
            <a:spLocks noGrp="1"/>
          </p:cNvSpPr>
          <p:nvPr>
            <p:ph type="body" sz="half" idx="2"/>
          </p:nvPr>
        </p:nvSpPr>
        <p:spPr>
          <a:xfrm>
            <a:off x="1009443" y="2500312"/>
            <a:ext cx="3297954" cy="2530200"/>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2E0ADAD-7309-480B-852A-06364D1DBAD9}" type="datetimeFigureOut">
              <a:rPr lang="en-GB" smtClean="0"/>
              <a:t>20/02/2017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69CF48-8678-4EB5-A0B4-87D993012307}" type="slidenum">
              <a:rPr lang="en-GB" smtClean="0"/>
              <a:t>‹#›</a:t>
            </a:fld>
            <a:endParaRPr lang="en-GB"/>
          </a:p>
        </p:txBody>
      </p:sp>
      <p:grpSp>
        <p:nvGrpSpPr>
          <p:cNvPr id="16" name="Group 15"/>
          <p:cNvGrpSpPr/>
          <p:nvPr/>
        </p:nvGrpSpPr>
        <p:grpSpPr>
          <a:xfrm>
            <a:off x="4516154" y="994387"/>
            <a:ext cx="1847138" cy="1530439"/>
            <a:chOff x="4718762" y="993075"/>
            <a:chExt cx="1847138" cy="1530439"/>
          </a:xfrm>
        </p:grpSpPr>
        <p:sp>
          <p:nvSpPr>
            <p:cNvPr id="32" name="Oval 31"/>
            <p:cNvSpPr/>
            <p:nvPr/>
          </p:nvSpPr>
          <p:spPr>
            <a:xfrm>
              <a:off x="5479247" y="1436861"/>
              <a:ext cx="1086653" cy="1086653"/>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Oval 32"/>
            <p:cNvSpPr/>
            <p:nvPr/>
          </p:nvSpPr>
          <p:spPr>
            <a:xfrm>
              <a:off x="5650541" y="1411791"/>
              <a:ext cx="830365" cy="830365"/>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Oval 28"/>
            <p:cNvSpPr/>
            <p:nvPr/>
          </p:nvSpPr>
          <p:spPr>
            <a:xfrm>
              <a:off x="5256184" y="1894454"/>
              <a:ext cx="602364" cy="602364"/>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Oval 30"/>
            <p:cNvSpPr/>
            <p:nvPr/>
          </p:nvSpPr>
          <p:spPr>
            <a:xfrm>
              <a:off x="5424145" y="1811313"/>
              <a:ext cx="489588" cy="489588"/>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Oval 27"/>
            <p:cNvSpPr/>
            <p:nvPr/>
          </p:nvSpPr>
          <p:spPr>
            <a:xfrm>
              <a:off x="4718762" y="2083426"/>
              <a:ext cx="256601" cy="256601"/>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Oval 29"/>
            <p:cNvSpPr/>
            <p:nvPr/>
          </p:nvSpPr>
          <p:spPr>
            <a:xfrm>
              <a:off x="6132091" y="993075"/>
              <a:ext cx="256601" cy="256601"/>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 name="Oval 33"/>
            <p:cNvSpPr/>
            <p:nvPr/>
          </p:nvSpPr>
          <p:spPr>
            <a:xfrm>
              <a:off x="5059596" y="1894454"/>
              <a:ext cx="197439" cy="197439"/>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Oval 34"/>
            <p:cNvSpPr/>
            <p:nvPr/>
          </p:nvSpPr>
          <p:spPr>
            <a:xfrm>
              <a:off x="6148801" y="1060593"/>
              <a:ext cx="197439" cy="197439"/>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8" name="Picture Placeholder 17"/>
          <p:cNvSpPr>
            <a:spLocks noGrp="1"/>
          </p:cNvSpPr>
          <p:nvPr>
            <p:ph type="pic" sz="quarter" idx="14"/>
          </p:nvPr>
        </p:nvSpPr>
        <p:spPr>
          <a:xfrm>
            <a:off x="4674192" y="1601512"/>
            <a:ext cx="3429000" cy="3429000"/>
          </a:xfrm>
          <a:prstGeom prst="ellipse">
            <a:avLst/>
          </a:prstGeom>
          <a:ln w="76200">
            <a:solidFill>
              <a:schemeClr val="tx2">
                <a:lumMod val="75000"/>
              </a:schemeClr>
            </a:solidFill>
          </a:ln>
        </p:spPr>
        <p:txBody>
          <a:bodyPr/>
          <a:lstStyle/>
          <a:p>
            <a:r>
              <a:rPr lang="en-US" smtClean="0"/>
              <a:t>Click icon to add picture</a:t>
            </a:r>
            <a:endParaRPr lang="en-US"/>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009443" y="1807361"/>
            <a:ext cx="7123080" cy="40514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2E0ADAD-7309-480B-852A-06364D1DBAD9}" type="datetimeFigureOut">
              <a:rPr lang="en-GB" smtClean="0"/>
              <a:t>20/02/2017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69CF48-8678-4EB5-A0B4-87D993012307}"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9561" y="675723"/>
            <a:ext cx="1472962" cy="518532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09442" y="675723"/>
            <a:ext cx="5467557" cy="518532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2E0ADAD-7309-480B-852A-06364D1DBAD9}" type="datetimeFigureOut">
              <a:rPr lang="en-GB" smtClean="0"/>
              <a:t>20/02/2017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69CF48-8678-4EB5-A0B4-87D993012307}" type="slidenum">
              <a:rPr lang="en-GB" smtClean="0"/>
              <a:t>‹#›</a:t>
            </a:fld>
            <a:endParaRPr lang="en-GB"/>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56" name="Oval 55"/>
          <p:cNvSpPr>
            <a:spLocks noChangeAspect="1"/>
          </p:cNvSpPr>
          <p:nvPr/>
        </p:nvSpPr>
        <p:spPr>
          <a:xfrm>
            <a:off x="-69625" y="4042576"/>
            <a:ext cx="1743945" cy="1909234"/>
          </a:xfrm>
          <a:custGeom>
            <a:avLst/>
            <a:gdLst/>
            <a:ahLst/>
            <a:cxnLst/>
            <a:rect l="l" t="t" r="r" b="b"/>
            <a:pathLst>
              <a:path w="1743945" h="1909234">
                <a:moveTo>
                  <a:pt x="789328" y="0"/>
                </a:moveTo>
                <a:cubicBezTo>
                  <a:pt x="1316548" y="0"/>
                  <a:pt x="1743945" y="427397"/>
                  <a:pt x="1743945" y="954617"/>
                </a:cubicBezTo>
                <a:cubicBezTo>
                  <a:pt x="1743945" y="1481837"/>
                  <a:pt x="1316548" y="1909234"/>
                  <a:pt x="789328" y="1909234"/>
                </a:cubicBezTo>
                <a:cubicBezTo>
                  <a:pt x="461080" y="1909234"/>
                  <a:pt x="171527" y="1743562"/>
                  <a:pt x="0" y="1491086"/>
                </a:cubicBezTo>
                <a:lnTo>
                  <a:pt x="0" y="418149"/>
                </a:lnTo>
                <a:cubicBezTo>
                  <a:pt x="171527" y="165673"/>
                  <a:pt x="461080" y="0"/>
                  <a:pt x="789328" y="0"/>
                </a:cubicBezTo>
                <a:close/>
              </a:path>
            </a:pathLst>
          </a:custGeom>
          <a:solidFill>
            <a:schemeClr val="tx2">
              <a:lumMod val="75000"/>
              <a:alpha val="8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53" name="Oval 52"/>
          <p:cNvSpPr>
            <a:spLocks noChangeAspect="1"/>
          </p:cNvSpPr>
          <p:nvPr/>
        </p:nvSpPr>
        <p:spPr>
          <a:xfrm>
            <a:off x="520638" y="1095310"/>
            <a:ext cx="1909233" cy="1909233"/>
          </a:xfrm>
          <a:prstGeom prst="ellipse">
            <a:avLst/>
          </a:prstGeom>
          <a:solidFill>
            <a:schemeClr val="tx2">
              <a:lumMod val="75000"/>
              <a:alpha val="10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52" name="Oval 51"/>
          <p:cNvSpPr>
            <a:spLocks noChangeAspect="1"/>
          </p:cNvSpPr>
          <p:nvPr/>
        </p:nvSpPr>
        <p:spPr>
          <a:xfrm>
            <a:off x="1878729" y="282933"/>
            <a:ext cx="1909233" cy="1909233"/>
          </a:xfrm>
          <a:prstGeom prst="ellipse">
            <a:avLst/>
          </a:prstGeom>
          <a:solidFill>
            <a:schemeClr val="tx2">
              <a:lumMod val="75000"/>
              <a:alpha val="10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54" name="Oval 53"/>
          <p:cNvSpPr>
            <a:spLocks noChangeAspect="1"/>
          </p:cNvSpPr>
          <p:nvPr/>
        </p:nvSpPr>
        <p:spPr>
          <a:xfrm>
            <a:off x="520637" y="5729135"/>
            <a:ext cx="1909234" cy="1193756"/>
          </a:xfrm>
          <a:custGeom>
            <a:avLst/>
            <a:gdLst/>
            <a:ahLst/>
            <a:cxnLst/>
            <a:rect l="l" t="t" r="r" b="b"/>
            <a:pathLst>
              <a:path w="1909234" h="1193756">
                <a:moveTo>
                  <a:pt x="954617" y="0"/>
                </a:moveTo>
                <a:cubicBezTo>
                  <a:pt x="1481837" y="0"/>
                  <a:pt x="1909234" y="427397"/>
                  <a:pt x="1909234" y="954617"/>
                </a:cubicBezTo>
                <a:cubicBezTo>
                  <a:pt x="1909234" y="1037305"/>
                  <a:pt x="1898721" y="1117537"/>
                  <a:pt x="1877819" y="1193756"/>
                </a:cubicBezTo>
                <a:lnTo>
                  <a:pt x="31415" y="1193756"/>
                </a:lnTo>
                <a:cubicBezTo>
                  <a:pt x="10513" y="1117537"/>
                  <a:pt x="0" y="1037305"/>
                  <a:pt x="0" y="954617"/>
                </a:cubicBezTo>
                <a:cubicBezTo>
                  <a:pt x="0" y="427397"/>
                  <a:pt x="427397" y="0"/>
                  <a:pt x="954617" y="0"/>
                </a:cubicBezTo>
                <a:close/>
              </a:path>
            </a:pathLst>
          </a:custGeom>
          <a:solidFill>
            <a:schemeClr val="tx2">
              <a:lumMod val="75000"/>
              <a:alpha val="16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130" name="Oval 129"/>
          <p:cNvSpPr>
            <a:spLocks noChangeAspect="1"/>
          </p:cNvSpPr>
          <p:nvPr/>
        </p:nvSpPr>
        <p:spPr>
          <a:xfrm>
            <a:off x="-46711" y="-61709"/>
            <a:ext cx="1449107" cy="1677064"/>
          </a:xfrm>
          <a:custGeom>
            <a:avLst/>
            <a:gdLst/>
            <a:ahLst/>
            <a:cxnLst/>
            <a:rect l="l" t="t" r="r" b="b"/>
            <a:pathLst>
              <a:path w="1449107" h="1677064">
                <a:moveTo>
                  <a:pt x="0" y="0"/>
                </a:moveTo>
                <a:lnTo>
                  <a:pt x="1112019" y="0"/>
                </a:lnTo>
                <a:cubicBezTo>
                  <a:pt x="1319407" y="171874"/>
                  <a:pt x="1449107" y="432014"/>
                  <a:pt x="1449107" y="722447"/>
                </a:cubicBezTo>
                <a:cubicBezTo>
                  <a:pt x="1449107" y="1249667"/>
                  <a:pt x="1021710" y="1677064"/>
                  <a:pt x="494490" y="1677064"/>
                </a:cubicBezTo>
                <a:cubicBezTo>
                  <a:pt x="313232" y="1677064"/>
                  <a:pt x="143772" y="1626546"/>
                  <a:pt x="0" y="1537872"/>
                </a:cubicBezTo>
                <a:close/>
              </a:path>
            </a:pathLst>
          </a:custGeom>
          <a:solidFill>
            <a:schemeClr val="tx2">
              <a:lumMod val="75000"/>
              <a:alpha val="14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131" name="Oval 130"/>
          <p:cNvSpPr>
            <a:spLocks noChangeAspect="1"/>
          </p:cNvSpPr>
          <p:nvPr/>
        </p:nvSpPr>
        <p:spPr>
          <a:xfrm>
            <a:off x="924113" y="-161623"/>
            <a:ext cx="1909233" cy="1909233"/>
          </a:xfrm>
          <a:prstGeom prst="ellipse">
            <a:avLst/>
          </a:prstGeom>
          <a:solidFill>
            <a:schemeClr val="tx2">
              <a:lumMod val="75000"/>
              <a:alpha val="20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132" name="Oval 131"/>
          <p:cNvSpPr>
            <a:spLocks noChangeAspect="1"/>
          </p:cNvSpPr>
          <p:nvPr/>
        </p:nvSpPr>
        <p:spPr>
          <a:xfrm>
            <a:off x="0" y="660738"/>
            <a:ext cx="1909233" cy="1909233"/>
          </a:xfrm>
          <a:prstGeom prst="ellipse">
            <a:avLst/>
          </a:prstGeom>
          <a:solidFill>
            <a:schemeClr val="tx2">
              <a:lumMod val="75000"/>
              <a:alpha val="15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133" name="Oval 132"/>
          <p:cNvSpPr>
            <a:spLocks noChangeAspect="1"/>
          </p:cNvSpPr>
          <p:nvPr/>
        </p:nvSpPr>
        <p:spPr>
          <a:xfrm>
            <a:off x="7497531" y="-61709"/>
            <a:ext cx="1694467" cy="1677064"/>
          </a:xfrm>
          <a:custGeom>
            <a:avLst/>
            <a:gdLst/>
            <a:ahLst/>
            <a:cxnLst/>
            <a:rect l="l" t="t" r="r" b="b"/>
            <a:pathLst>
              <a:path w="1694467" h="1677064">
                <a:moveTo>
                  <a:pt x="337088" y="0"/>
                </a:moveTo>
                <a:lnTo>
                  <a:pt x="1573463" y="0"/>
                </a:lnTo>
                <a:cubicBezTo>
                  <a:pt x="1618202" y="37449"/>
                  <a:pt x="1658454" y="79950"/>
                  <a:pt x="1694467" y="126010"/>
                </a:cubicBezTo>
                <a:lnTo>
                  <a:pt x="1694467" y="1318884"/>
                </a:lnTo>
                <a:cubicBezTo>
                  <a:pt x="1522840" y="1538397"/>
                  <a:pt x="1254922" y="1677064"/>
                  <a:pt x="954617" y="1677064"/>
                </a:cubicBezTo>
                <a:cubicBezTo>
                  <a:pt x="427397" y="1677064"/>
                  <a:pt x="0" y="1249667"/>
                  <a:pt x="0" y="722447"/>
                </a:cubicBezTo>
                <a:cubicBezTo>
                  <a:pt x="0" y="432014"/>
                  <a:pt x="129700" y="171874"/>
                  <a:pt x="337088" y="0"/>
                </a:cubicBezTo>
                <a:close/>
              </a:path>
            </a:pathLst>
          </a:custGeom>
          <a:solidFill>
            <a:schemeClr val="accent3">
              <a:lumMod val="60000"/>
              <a:lumOff val="40000"/>
              <a:alpha val="10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134" name="Oval 133"/>
          <p:cNvSpPr>
            <a:spLocks noChangeAspect="1"/>
          </p:cNvSpPr>
          <p:nvPr/>
        </p:nvSpPr>
        <p:spPr>
          <a:xfrm>
            <a:off x="6117502" y="-61708"/>
            <a:ext cx="1909234" cy="1705448"/>
          </a:xfrm>
          <a:custGeom>
            <a:avLst/>
            <a:gdLst/>
            <a:ahLst/>
            <a:cxnLst/>
            <a:rect l="l" t="t" r="r" b="b"/>
            <a:pathLst>
              <a:path w="1909234" h="1705448">
                <a:moveTo>
                  <a:pt x="371490" y="0"/>
                </a:moveTo>
                <a:lnTo>
                  <a:pt x="1537745" y="0"/>
                </a:lnTo>
                <a:cubicBezTo>
                  <a:pt x="1764760" y="171517"/>
                  <a:pt x="1909234" y="444302"/>
                  <a:pt x="1909234" y="750831"/>
                </a:cubicBezTo>
                <a:cubicBezTo>
                  <a:pt x="1909234" y="1278051"/>
                  <a:pt x="1481837" y="1705448"/>
                  <a:pt x="954617" y="1705448"/>
                </a:cubicBezTo>
                <a:cubicBezTo>
                  <a:pt x="427397" y="1705448"/>
                  <a:pt x="0" y="1278051"/>
                  <a:pt x="0" y="750831"/>
                </a:cubicBezTo>
                <a:cubicBezTo>
                  <a:pt x="0" y="444302"/>
                  <a:pt x="144474" y="171517"/>
                  <a:pt x="371490" y="0"/>
                </a:cubicBezTo>
                <a:close/>
              </a:path>
            </a:pathLst>
          </a:custGeom>
          <a:solidFill>
            <a:schemeClr val="tx2">
              <a:lumMod val="75000"/>
              <a:alpha val="10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135" name="Oval 134"/>
          <p:cNvSpPr>
            <a:spLocks noChangeAspect="1"/>
          </p:cNvSpPr>
          <p:nvPr/>
        </p:nvSpPr>
        <p:spPr>
          <a:xfrm>
            <a:off x="7494454" y="1095309"/>
            <a:ext cx="1697544" cy="1909234"/>
          </a:xfrm>
          <a:custGeom>
            <a:avLst/>
            <a:gdLst/>
            <a:ahLst/>
            <a:cxnLst/>
            <a:rect l="l" t="t" r="r" b="b"/>
            <a:pathLst>
              <a:path w="1697544" h="1909234">
                <a:moveTo>
                  <a:pt x="954617" y="0"/>
                </a:moveTo>
                <a:cubicBezTo>
                  <a:pt x="1256666" y="0"/>
                  <a:pt x="1525952" y="140283"/>
                  <a:pt x="1697544" y="361910"/>
                </a:cubicBezTo>
                <a:lnTo>
                  <a:pt x="1697544" y="1547324"/>
                </a:lnTo>
                <a:cubicBezTo>
                  <a:pt x="1525952" y="1768951"/>
                  <a:pt x="1256666" y="1909234"/>
                  <a:pt x="954617" y="1909234"/>
                </a:cubicBezTo>
                <a:cubicBezTo>
                  <a:pt x="427397" y="1909234"/>
                  <a:pt x="0" y="1481837"/>
                  <a:pt x="0" y="954617"/>
                </a:cubicBezTo>
                <a:cubicBezTo>
                  <a:pt x="0" y="427397"/>
                  <a:pt x="427397" y="0"/>
                  <a:pt x="954617" y="0"/>
                </a:cubicBezTo>
                <a:close/>
              </a:path>
            </a:pathLst>
          </a:custGeom>
          <a:solidFill>
            <a:schemeClr val="tx2">
              <a:lumMod val="75000"/>
              <a:alpha val="15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136" name="Oval 135"/>
          <p:cNvSpPr>
            <a:spLocks noChangeAspect="1"/>
          </p:cNvSpPr>
          <p:nvPr/>
        </p:nvSpPr>
        <p:spPr>
          <a:xfrm>
            <a:off x="8056674" y="5140346"/>
            <a:ext cx="1137194" cy="1759729"/>
          </a:xfrm>
          <a:custGeom>
            <a:avLst/>
            <a:gdLst/>
            <a:ahLst/>
            <a:cxnLst/>
            <a:rect l="l" t="t" r="r" b="b"/>
            <a:pathLst>
              <a:path w="1137194" h="1759729">
                <a:moveTo>
                  <a:pt x="954617" y="0"/>
                </a:moveTo>
                <a:cubicBezTo>
                  <a:pt x="1017088" y="0"/>
                  <a:pt x="1078157" y="6001"/>
                  <a:pt x="1137194" y="17897"/>
                </a:cubicBezTo>
                <a:lnTo>
                  <a:pt x="1137194" y="1759729"/>
                </a:lnTo>
                <a:lnTo>
                  <a:pt x="443151" y="1759729"/>
                </a:lnTo>
                <a:cubicBezTo>
                  <a:pt x="176544" y="1591075"/>
                  <a:pt x="0" y="1293463"/>
                  <a:pt x="0" y="954617"/>
                </a:cubicBezTo>
                <a:cubicBezTo>
                  <a:pt x="0" y="427397"/>
                  <a:pt x="427397" y="0"/>
                  <a:pt x="954617" y="0"/>
                </a:cubicBezTo>
                <a:close/>
              </a:path>
            </a:pathLst>
          </a:custGeom>
          <a:solidFill>
            <a:schemeClr val="tx2">
              <a:lumMod val="75000"/>
              <a:alpha val="16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137" name="Oval 136"/>
          <p:cNvSpPr>
            <a:spLocks noChangeAspect="1"/>
          </p:cNvSpPr>
          <p:nvPr/>
        </p:nvSpPr>
        <p:spPr>
          <a:xfrm>
            <a:off x="6661711" y="4362912"/>
            <a:ext cx="1909233" cy="1909233"/>
          </a:xfrm>
          <a:prstGeom prst="ellipse">
            <a:avLst/>
          </a:prstGeom>
          <a:solidFill>
            <a:schemeClr val="tx2">
              <a:lumMod val="75000"/>
              <a:alpha val="5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138" name="Oval 137"/>
          <p:cNvSpPr>
            <a:spLocks noChangeAspect="1"/>
          </p:cNvSpPr>
          <p:nvPr/>
        </p:nvSpPr>
        <p:spPr>
          <a:xfrm>
            <a:off x="-69625" y="4948766"/>
            <a:ext cx="1353860" cy="1909234"/>
          </a:xfrm>
          <a:custGeom>
            <a:avLst/>
            <a:gdLst/>
            <a:ahLst/>
            <a:cxnLst/>
            <a:rect l="l" t="t" r="r" b="b"/>
            <a:pathLst>
              <a:path w="1353860" h="1909234">
                <a:moveTo>
                  <a:pt x="399243" y="0"/>
                </a:moveTo>
                <a:cubicBezTo>
                  <a:pt x="926463" y="0"/>
                  <a:pt x="1353860" y="427397"/>
                  <a:pt x="1353860" y="954617"/>
                </a:cubicBezTo>
                <a:cubicBezTo>
                  <a:pt x="1353860" y="1481837"/>
                  <a:pt x="926463" y="1909234"/>
                  <a:pt x="399243" y="1909234"/>
                </a:cubicBezTo>
                <a:cubicBezTo>
                  <a:pt x="256544" y="1909234"/>
                  <a:pt x="121158" y="1877924"/>
                  <a:pt x="0" y="1820890"/>
                </a:cubicBezTo>
                <a:lnTo>
                  <a:pt x="0" y="88345"/>
                </a:lnTo>
                <a:cubicBezTo>
                  <a:pt x="121158" y="31311"/>
                  <a:pt x="256544" y="0"/>
                  <a:pt x="399243" y="0"/>
                </a:cubicBezTo>
                <a:close/>
              </a:path>
            </a:pathLst>
          </a:custGeom>
          <a:solidFill>
            <a:schemeClr val="tx2">
              <a:lumMod val="75000"/>
              <a:alpha val="16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139" name="Oval 138"/>
          <p:cNvSpPr>
            <a:spLocks noChangeAspect="1"/>
          </p:cNvSpPr>
          <p:nvPr/>
        </p:nvSpPr>
        <p:spPr>
          <a:xfrm>
            <a:off x="708471" y="4790336"/>
            <a:ext cx="1909233" cy="1909233"/>
          </a:xfrm>
          <a:prstGeom prst="ellipse">
            <a:avLst/>
          </a:prstGeom>
          <a:solidFill>
            <a:schemeClr val="tx2">
              <a:lumMod val="75000"/>
              <a:alpha val="8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140" name="Oval 139"/>
          <p:cNvSpPr>
            <a:spLocks noChangeAspect="1"/>
          </p:cNvSpPr>
          <p:nvPr/>
        </p:nvSpPr>
        <p:spPr>
          <a:xfrm>
            <a:off x="6117503" y="783988"/>
            <a:ext cx="1909233" cy="1909233"/>
          </a:xfrm>
          <a:prstGeom prst="ellipse">
            <a:avLst/>
          </a:prstGeom>
          <a:solidFill>
            <a:schemeClr val="tx2">
              <a:lumMod val="75000"/>
              <a:alpha val="15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141" name="Oval 140"/>
          <p:cNvSpPr>
            <a:spLocks noChangeAspect="1"/>
          </p:cNvSpPr>
          <p:nvPr/>
        </p:nvSpPr>
        <p:spPr>
          <a:xfrm>
            <a:off x="6459053" y="5140346"/>
            <a:ext cx="1909233" cy="1909233"/>
          </a:xfrm>
          <a:prstGeom prst="ellipse">
            <a:avLst/>
          </a:prstGeom>
          <a:solidFill>
            <a:schemeClr val="tx2">
              <a:lumMod val="75000"/>
              <a:alpha val="10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118" name="Oval 117"/>
          <p:cNvSpPr>
            <a:spLocks noChangeAspect="1"/>
          </p:cNvSpPr>
          <p:nvPr/>
        </p:nvSpPr>
        <p:spPr>
          <a:xfrm>
            <a:off x="8398204" y="597861"/>
            <a:ext cx="793794" cy="1252918"/>
          </a:xfrm>
          <a:custGeom>
            <a:avLst/>
            <a:gdLst/>
            <a:ahLst/>
            <a:cxnLst/>
            <a:rect l="l" t="t" r="r" b="b"/>
            <a:pathLst>
              <a:path w="793794" h="1252918">
                <a:moveTo>
                  <a:pt x="626459" y="0"/>
                </a:moveTo>
                <a:cubicBezTo>
                  <a:pt x="684682" y="0"/>
                  <a:pt x="741049" y="7943"/>
                  <a:pt x="793794" y="25480"/>
                </a:cubicBezTo>
                <a:lnTo>
                  <a:pt x="793794" y="1227438"/>
                </a:lnTo>
                <a:cubicBezTo>
                  <a:pt x="741049" y="1244975"/>
                  <a:pt x="684682" y="1252918"/>
                  <a:pt x="626459" y="1252918"/>
                </a:cubicBezTo>
                <a:cubicBezTo>
                  <a:pt x="280475" y="1252918"/>
                  <a:pt x="0" y="972443"/>
                  <a:pt x="0" y="626459"/>
                </a:cubicBezTo>
                <a:cubicBezTo>
                  <a:pt x="0" y="280475"/>
                  <a:pt x="280475" y="0"/>
                  <a:pt x="626459" y="0"/>
                </a:cubicBezTo>
                <a:close/>
              </a:path>
            </a:pathLst>
          </a:cu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19" name="Oval 118"/>
          <p:cNvSpPr>
            <a:spLocks noChangeAspect="1"/>
          </p:cNvSpPr>
          <p:nvPr/>
        </p:nvSpPr>
        <p:spPr>
          <a:xfrm>
            <a:off x="6350100" y="206512"/>
            <a:ext cx="1041276" cy="1041276"/>
          </a:xfrm>
          <a:prstGeom prst="ellipse">
            <a:avLst/>
          </a:pr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20" name="Oval 119"/>
          <p:cNvSpPr>
            <a:spLocks noChangeAspect="1"/>
          </p:cNvSpPr>
          <p:nvPr/>
        </p:nvSpPr>
        <p:spPr>
          <a:xfrm>
            <a:off x="6872127" y="1450645"/>
            <a:ext cx="1218253" cy="1218253"/>
          </a:xfrm>
          <a:prstGeom prst="ellipse">
            <a:avLst/>
          </a:pr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21" name="Oval 120"/>
          <p:cNvSpPr>
            <a:spLocks noChangeAspect="1"/>
          </p:cNvSpPr>
          <p:nvPr/>
        </p:nvSpPr>
        <p:spPr>
          <a:xfrm>
            <a:off x="7219068" y="2049927"/>
            <a:ext cx="1041276" cy="1041276"/>
          </a:xfrm>
          <a:prstGeom prst="ellipse">
            <a:avLst/>
          </a:pr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22" name="Oval 121"/>
          <p:cNvSpPr>
            <a:spLocks noChangeAspect="1"/>
          </p:cNvSpPr>
          <p:nvPr/>
        </p:nvSpPr>
        <p:spPr>
          <a:xfrm>
            <a:off x="7749416" y="2661634"/>
            <a:ext cx="721308" cy="721308"/>
          </a:xfrm>
          <a:prstGeom prst="ellipse">
            <a:avLst/>
          </a:pr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23" name="Oval 122"/>
          <p:cNvSpPr>
            <a:spLocks noChangeAspect="1"/>
          </p:cNvSpPr>
          <p:nvPr/>
        </p:nvSpPr>
        <p:spPr>
          <a:xfrm>
            <a:off x="685054" y="-100976"/>
            <a:ext cx="1193676" cy="697815"/>
          </a:xfrm>
          <a:custGeom>
            <a:avLst/>
            <a:gdLst/>
            <a:ahLst/>
            <a:cxnLst/>
            <a:rect l="l" t="t" r="r" b="b"/>
            <a:pathLst>
              <a:path w="1193676" h="697815">
                <a:moveTo>
                  <a:pt x="10179" y="0"/>
                </a:moveTo>
                <a:lnTo>
                  <a:pt x="1183497" y="0"/>
                </a:lnTo>
                <a:cubicBezTo>
                  <a:pt x="1190746" y="32633"/>
                  <a:pt x="1193676" y="66463"/>
                  <a:pt x="1193676" y="100977"/>
                </a:cubicBezTo>
                <a:cubicBezTo>
                  <a:pt x="1193676" y="430602"/>
                  <a:pt x="926463" y="697815"/>
                  <a:pt x="596838" y="697815"/>
                </a:cubicBezTo>
                <a:cubicBezTo>
                  <a:pt x="267213" y="697815"/>
                  <a:pt x="0" y="430602"/>
                  <a:pt x="0" y="100977"/>
                </a:cubicBezTo>
                <a:close/>
              </a:path>
            </a:pathLst>
          </a:cu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24" name="Oval 123"/>
          <p:cNvSpPr>
            <a:spLocks noChangeAspect="1"/>
          </p:cNvSpPr>
          <p:nvPr/>
        </p:nvSpPr>
        <p:spPr>
          <a:xfrm>
            <a:off x="1502638" y="-100976"/>
            <a:ext cx="1029028" cy="459889"/>
          </a:xfrm>
          <a:custGeom>
            <a:avLst/>
            <a:gdLst/>
            <a:ahLst/>
            <a:cxnLst/>
            <a:rect l="l" t="t" r="r" b="b"/>
            <a:pathLst>
              <a:path w="1029028" h="459889">
                <a:moveTo>
                  <a:pt x="0" y="0"/>
                </a:moveTo>
                <a:lnTo>
                  <a:pt x="1029028" y="0"/>
                </a:lnTo>
                <a:cubicBezTo>
                  <a:pt x="1001386" y="259074"/>
                  <a:pt x="781401" y="459889"/>
                  <a:pt x="514514" y="459889"/>
                </a:cubicBezTo>
                <a:cubicBezTo>
                  <a:pt x="247627" y="459889"/>
                  <a:pt x="27642" y="259074"/>
                  <a:pt x="0" y="0"/>
                </a:cubicBezTo>
                <a:close/>
              </a:path>
            </a:pathLst>
          </a:cu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25" name="Oval 124"/>
          <p:cNvSpPr>
            <a:spLocks noChangeAspect="1"/>
          </p:cNvSpPr>
          <p:nvPr/>
        </p:nvSpPr>
        <p:spPr>
          <a:xfrm>
            <a:off x="-69624" y="-100976"/>
            <a:ext cx="590263" cy="612289"/>
          </a:xfrm>
          <a:custGeom>
            <a:avLst/>
            <a:gdLst/>
            <a:ahLst/>
            <a:cxnLst/>
            <a:rect l="l" t="t" r="r" b="b"/>
            <a:pathLst>
              <a:path w="590263" h="612289">
                <a:moveTo>
                  <a:pt x="0" y="0"/>
                </a:moveTo>
                <a:lnTo>
                  <a:pt x="581024" y="0"/>
                </a:lnTo>
                <a:cubicBezTo>
                  <a:pt x="587493" y="29611"/>
                  <a:pt x="590263" y="60308"/>
                  <a:pt x="590263" y="91651"/>
                </a:cubicBezTo>
                <a:cubicBezTo>
                  <a:pt x="590263" y="379191"/>
                  <a:pt x="357165" y="612289"/>
                  <a:pt x="69625" y="612289"/>
                </a:cubicBezTo>
                <a:lnTo>
                  <a:pt x="0" y="605270"/>
                </a:lnTo>
                <a:close/>
              </a:path>
            </a:pathLst>
          </a:cu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26" name="Oval 125"/>
          <p:cNvSpPr>
            <a:spLocks noChangeAspect="1"/>
          </p:cNvSpPr>
          <p:nvPr/>
        </p:nvSpPr>
        <p:spPr>
          <a:xfrm>
            <a:off x="277432" y="4321783"/>
            <a:ext cx="1396887" cy="1396887"/>
          </a:xfrm>
          <a:prstGeom prst="ellipse">
            <a:avLst/>
          </a:prstGeom>
          <a:solidFill>
            <a:schemeClr val="tx2">
              <a:lumMod val="75000"/>
              <a:alpha val="6000"/>
            </a:schemeClr>
          </a:solidFill>
          <a:ln w="177800" cap="rnd" cmpd="sng" algn="ctr">
            <a:solidFill>
              <a:schemeClr val="tx2">
                <a:lumMod val="60000"/>
                <a:lumOff val="40000"/>
                <a:alpha val="4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27" name="Oval 126"/>
          <p:cNvSpPr>
            <a:spLocks noChangeAspect="1"/>
          </p:cNvSpPr>
          <p:nvPr/>
        </p:nvSpPr>
        <p:spPr>
          <a:xfrm>
            <a:off x="5792131" y="6489965"/>
            <a:ext cx="1115939" cy="443769"/>
          </a:xfrm>
          <a:custGeom>
            <a:avLst/>
            <a:gdLst/>
            <a:ahLst/>
            <a:cxnLst/>
            <a:rect l="l" t="t" r="r" b="b"/>
            <a:pathLst>
              <a:path w="1115939" h="443769">
                <a:moveTo>
                  <a:pt x="557969" y="0"/>
                </a:moveTo>
                <a:cubicBezTo>
                  <a:pt x="830120" y="0"/>
                  <a:pt x="1058049" y="189335"/>
                  <a:pt x="1115939" y="443769"/>
                </a:cubicBezTo>
                <a:lnTo>
                  <a:pt x="0" y="443769"/>
                </a:lnTo>
                <a:cubicBezTo>
                  <a:pt x="57889" y="189335"/>
                  <a:pt x="285818" y="0"/>
                  <a:pt x="557969" y="0"/>
                </a:cubicBezTo>
                <a:close/>
              </a:path>
            </a:pathLst>
          </a:custGeom>
          <a:solidFill>
            <a:schemeClr val="tx2">
              <a:lumMod val="75000"/>
              <a:alpha val="6000"/>
            </a:schemeClr>
          </a:solidFill>
          <a:ln w="177800" cap="rnd" cmpd="sng" algn="ctr">
            <a:solidFill>
              <a:schemeClr val="tx2">
                <a:lumMod val="60000"/>
                <a:lumOff val="40000"/>
                <a:alpha val="4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28" name="Oval 127"/>
          <p:cNvSpPr>
            <a:spLocks noChangeAspect="1"/>
          </p:cNvSpPr>
          <p:nvPr/>
        </p:nvSpPr>
        <p:spPr>
          <a:xfrm>
            <a:off x="6127999" y="6408840"/>
            <a:ext cx="1237019" cy="524894"/>
          </a:xfrm>
          <a:custGeom>
            <a:avLst/>
            <a:gdLst/>
            <a:ahLst/>
            <a:cxnLst/>
            <a:rect l="l" t="t" r="r" b="b"/>
            <a:pathLst>
              <a:path w="1237019" h="524894">
                <a:moveTo>
                  <a:pt x="618509" y="0"/>
                </a:moveTo>
                <a:cubicBezTo>
                  <a:pt x="930325" y="0"/>
                  <a:pt x="1189147" y="226891"/>
                  <a:pt x="1237019" y="524894"/>
                </a:cubicBezTo>
                <a:lnTo>
                  <a:pt x="0" y="524894"/>
                </a:lnTo>
                <a:cubicBezTo>
                  <a:pt x="47872" y="226891"/>
                  <a:pt x="306694" y="0"/>
                  <a:pt x="618509" y="0"/>
                </a:cubicBezTo>
                <a:close/>
              </a:path>
            </a:pathLst>
          </a:custGeom>
          <a:solidFill>
            <a:schemeClr val="tx2">
              <a:lumMod val="75000"/>
              <a:alpha val="6000"/>
            </a:schemeClr>
          </a:solidFill>
          <a:ln w="177800" cap="rnd" cmpd="sng" algn="ctr">
            <a:solidFill>
              <a:schemeClr val="tx2">
                <a:lumMod val="60000"/>
                <a:lumOff val="40000"/>
                <a:alpha val="4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29" name="Oval 128"/>
          <p:cNvSpPr>
            <a:spLocks noChangeAspect="1"/>
          </p:cNvSpPr>
          <p:nvPr/>
        </p:nvSpPr>
        <p:spPr>
          <a:xfrm>
            <a:off x="7577655" y="6408841"/>
            <a:ext cx="1211408" cy="524893"/>
          </a:xfrm>
          <a:custGeom>
            <a:avLst/>
            <a:gdLst/>
            <a:ahLst/>
            <a:cxnLst/>
            <a:rect l="l" t="t" r="r" b="b"/>
            <a:pathLst>
              <a:path w="1211408" h="524893">
                <a:moveTo>
                  <a:pt x="605704" y="0"/>
                </a:moveTo>
                <a:cubicBezTo>
                  <a:pt x="914574" y="0"/>
                  <a:pt x="1170243" y="227782"/>
                  <a:pt x="1211408" y="524893"/>
                </a:cubicBezTo>
                <a:lnTo>
                  <a:pt x="0" y="524893"/>
                </a:lnTo>
                <a:cubicBezTo>
                  <a:pt x="41165" y="227782"/>
                  <a:pt x="296834" y="0"/>
                  <a:pt x="605704" y="0"/>
                </a:cubicBezTo>
                <a:close/>
              </a:path>
            </a:pathLst>
          </a:custGeom>
          <a:solidFill>
            <a:schemeClr val="tx2">
              <a:lumMod val="75000"/>
              <a:alpha val="6000"/>
            </a:schemeClr>
          </a:solidFill>
          <a:ln w="177800" cap="rnd" cmpd="sng" algn="ctr">
            <a:solidFill>
              <a:schemeClr val="tx2">
                <a:lumMod val="60000"/>
                <a:lumOff val="40000"/>
                <a:alpha val="4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97" name="Oval 96"/>
          <p:cNvSpPr>
            <a:spLocks noChangeAspect="1"/>
          </p:cNvSpPr>
          <p:nvPr/>
        </p:nvSpPr>
        <p:spPr>
          <a:xfrm>
            <a:off x="11073" y="4941986"/>
            <a:ext cx="611230" cy="611230"/>
          </a:xfrm>
          <a:prstGeom prst="ellipse">
            <a:avLst/>
          </a:prstGeom>
          <a:solidFill>
            <a:schemeClr val="accent3">
              <a:lumMod val="60000"/>
              <a:lumOff val="40000"/>
              <a:alpha val="5000"/>
            </a:schemeClr>
          </a:solidFill>
          <a:ln w="12700" cap="rnd" cmpd="sng" algn="ctr">
            <a:solidFill>
              <a:schemeClr val="accent3">
                <a:lumMod val="60000"/>
                <a:lumOff val="40000"/>
                <a:alpha val="15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98" name="Oval 97"/>
          <p:cNvSpPr>
            <a:spLocks noChangeAspect="1"/>
          </p:cNvSpPr>
          <p:nvPr/>
        </p:nvSpPr>
        <p:spPr>
          <a:xfrm>
            <a:off x="-69625" y="6172569"/>
            <a:ext cx="778097" cy="750322"/>
          </a:xfrm>
          <a:custGeom>
            <a:avLst/>
            <a:gdLst/>
            <a:ahLst/>
            <a:cxnLst/>
            <a:rect l="l" t="t" r="r" b="b"/>
            <a:pathLst>
              <a:path w="778097" h="750322">
                <a:moveTo>
                  <a:pt x="261411" y="0"/>
                </a:moveTo>
                <a:cubicBezTo>
                  <a:pt x="546769" y="0"/>
                  <a:pt x="778097" y="231328"/>
                  <a:pt x="778097" y="516686"/>
                </a:cubicBezTo>
                <a:cubicBezTo>
                  <a:pt x="778097" y="601179"/>
                  <a:pt x="757816" y="680934"/>
                  <a:pt x="719843" y="750322"/>
                </a:cubicBezTo>
                <a:lnTo>
                  <a:pt x="0" y="750322"/>
                </a:lnTo>
                <a:lnTo>
                  <a:pt x="0" y="73330"/>
                </a:lnTo>
                <a:cubicBezTo>
                  <a:pt x="75863" y="26083"/>
                  <a:pt x="165591" y="0"/>
                  <a:pt x="261411" y="0"/>
                </a:cubicBezTo>
                <a:close/>
              </a:path>
            </a:pathLst>
          </a:cu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99" name="Oval 98"/>
          <p:cNvSpPr>
            <a:spLocks noChangeAspect="1"/>
          </p:cNvSpPr>
          <p:nvPr/>
        </p:nvSpPr>
        <p:spPr>
          <a:xfrm>
            <a:off x="-69625" y="5158575"/>
            <a:ext cx="563524" cy="897560"/>
          </a:xfrm>
          <a:custGeom>
            <a:avLst/>
            <a:gdLst/>
            <a:ahLst/>
            <a:cxnLst/>
            <a:rect l="l" t="t" r="r" b="b"/>
            <a:pathLst>
              <a:path w="563524" h="897560">
                <a:moveTo>
                  <a:pt x="114744" y="0"/>
                </a:moveTo>
                <a:cubicBezTo>
                  <a:pt x="362598" y="0"/>
                  <a:pt x="563524" y="200926"/>
                  <a:pt x="563524" y="448780"/>
                </a:cubicBezTo>
                <a:cubicBezTo>
                  <a:pt x="563524" y="696634"/>
                  <a:pt x="362598" y="897560"/>
                  <a:pt x="114744" y="897560"/>
                </a:cubicBezTo>
                <a:cubicBezTo>
                  <a:pt x="74918" y="897560"/>
                  <a:pt x="36304" y="892373"/>
                  <a:pt x="0" y="880900"/>
                </a:cubicBezTo>
                <a:lnTo>
                  <a:pt x="0" y="16661"/>
                </a:lnTo>
                <a:cubicBezTo>
                  <a:pt x="36304" y="5188"/>
                  <a:pt x="74918" y="0"/>
                  <a:pt x="114744" y="0"/>
                </a:cubicBezTo>
                <a:close/>
              </a:path>
            </a:pathLst>
          </a:cu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00" name="Oval 99"/>
          <p:cNvSpPr>
            <a:spLocks noChangeAspect="1"/>
          </p:cNvSpPr>
          <p:nvPr/>
        </p:nvSpPr>
        <p:spPr>
          <a:xfrm>
            <a:off x="-25758" y="482386"/>
            <a:ext cx="598416" cy="905704"/>
          </a:xfrm>
          <a:custGeom>
            <a:avLst/>
            <a:gdLst/>
            <a:ahLst/>
            <a:cxnLst/>
            <a:rect l="l" t="t" r="r" b="b"/>
            <a:pathLst>
              <a:path w="598416" h="905704">
                <a:moveTo>
                  <a:pt x="145564" y="0"/>
                </a:moveTo>
                <a:cubicBezTo>
                  <a:pt x="395667" y="0"/>
                  <a:pt x="598416" y="202749"/>
                  <a:pt x="598416" y="452852"/>
                </a:cubicBezTo>
                <a:cubicBezTo>
                  <a:pt x="598416" y="702955"/>
                  <a:pt x="395667" y="905704"/>
                  <a:pt x="145564" y="905704"/>
                </a:cubicBezTo>
                <a:cubicBezTo>
                  <a:pt x="94398" y="905704"/>
                  <a:pt x="45214" y="897218"/>
                  <a:pt x="0" y="879648"/>
                </a:cubicBezTo>
                <a:lnTo>
                  <a:pt x="0" y="26056"/>
                </a:lnTo>
                <a:cubicBezTo>
                  <a:pt x="45214" y="8486"/>
                  <a:pt x="94398" y="0"/>
                  <a:pt x="145564" y="0"/>
                </a:cubicBezTo>
                <a:close/>
              </a:path>
            </a:pathLst>
          </a:custGeom>
          <a:solidFill>
            <a:schemeClr val="accent3">
              <a:lumMod val="60000"/>
              <a:lumOff val="40000"/>
              <a:alpha val="5000"/>
            </a:schemeClr>
          </a:solidFill>
          <a:ln w="12700" cap="rnd" cmpd="sng" algn="ctr">
            <a:solidFill>
              <a:schemeClr val="accent3">
                <a:lumMod val="60000"/>
                <a:lumOff val="40000"/>
                <a:alpha val="30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01" name="Oval 100"/>
          <p:cNvSpPr>
            <a:spLocks noChangeAspect="1"/>
          </p:cNvSpPr>
          <p:nvPr/>
        </p:nvSpPr>
        <p:spPr>
          <a:xfrm>
            <a:off x="474208" y="836793"/>
            <a:ext cx="910817" cy="910817"/>
          </a:xfrm>
          <a:prstGeom prst="ellipse">
            <a:avLst/>
          </a:prstGeom>
          <a:solidFill>
            <a:schemeClr val="accent3">
              <a:lumMod val="60000"/>
              <a:lumOff val="40000"/>
              <a:alpha val="5000"/>
            </a:schemeClr>
          </a:solidFill>
          <a:ln w="63500" cap="rnd" cmpd="sng" algn="ctr">
            <a:solidFill>
              <a:schemeClr val="accent3">
                <a:lumMod val="60000"/>
                <a:lumOff val="40000"/>
                <a:alpha val="30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02" name="Oval 101"/>
          <p:cNvSpPr>
            <a:spLocks noChangeAspect="1"/>
          </p:cNvSpPr>
          <p:nvPr/>
        </p:nvSpPr>
        <p:spPr>
          <a:xfrm>
            <a:off x="319223" y="1452260"/>
            <a:ext cx="772993" cy="772993"/>
          </a:xfrm>
          <a:prstGeom prst="ellipse">
            <a:avLst/>
          </a:prstGeom>
          <a:solidFill>
            <a:schemeClr val="accent3">
              <a:lumMod val="60000"/>
              <a:lumOff val="40000"/>
              <a:alpha val="5000"/>
            </a:schemeClr>
          </a:solidFill>
          <a:ln w="63500" cap="rnd" cmpd="sng" algn="ctr">
            <a:solidFill>
              <a:schemeClr val="accent3">
                <a:lumMod val="60000"/>
                <a:lumOff val="40000"/>
                <a:alpha val="30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03" name="Oval 102"/>
          <p:cNvSpPr>
            <a:spLocks noChangeAspect="1"/>
          </p:cNvSpPr>
          <p:nvPr/>
        </p:nvSpPr>
        <p:spPr>
          <a:xfrm>
            <a:off x="371257" y="1886983"/>
            <a:ext cx="610366" cy="610366"/>
          </a:xfrm>
          <a:prstGeom prst="ellipse">
            <a:avLst/>
          </a:prstGeom>
          <a:solidFill>
            <a:schemeClr val="accent3">
              <a:lumMod val="60000"/>
              <a:lumOff val="40000"/>
              <a:alpha val="5000"/>
            </a:schemeClr>
          </a:solidFill>
          <a:ln w="12700" cap="rnd" cmpd="sng" algn="ctr">
            <a:solidFill>
              <a:schemeClr val="accent3">
                <a:lumMod val="60000"/>
                <a:lumOff val="40000"/>
                <a:alpha val="30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04" name="Oval 103"/>
          <p:cNvSpPr>
            <a:spLocks noChangeAspect="1"/>
          </p:cNvSpPr>
          <p:nvPr/>
        </p:nvSpPr>
        <p:spPr>
          <a:xfrm>
            <a:off x="154676" y="1919682"/>
            <a:ext cx="521764" cy="521764"/>
          </a:xfrm>
          <a:prstGeom prst="ellipse">
            <a:avLst/>
          </a:prstGeom>
          <a:solidFill>
            <a:schemeClr val="accent3">
              <a:lumMod val="60000"/>
              <a:lumOff val="40000"/>
              <a:alpha val="5000"/>
            </a:schemeClr>
          </a:solidFill>
          <a:ln w="63500" cap="rnd" cmpd="sng" algn="ctr">
            <a:solidFill>
              <a:schemeClr val="accent3">
                <a:lumMod val="60000"/>
                <a:lumOff val="40000"/>
                <a:alpha val="30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05" name="Oval 104"/>
          <p:cNvSpPr>
            <a:spLocks noChangeAspect="1"/>
          </p:cNvSpPr>
          <p:nvPr/>
        </p:nvSpPr>
        <p:spPr>
          <a:xfrm>
            <a:off x="7302517" y="-61709"/>
            <a:ext cx="910818" cy="750833"/>
          </a:xfrm>
          <a:custGeom>
            <a:avLst/>
            <a:gdLst/>
            <a:ahLst/>
            <a:cxnLst/>
            <a:rect l="l" t="t" r="r" b="b"/>
            <a:pathLst>
              <a:path w="910818" h="750833">
                <a:moveTo>
                  <a:pt x="111441" y="0"/>
                </a:moveTo>
                <a:lnTo>
                  <a:pt x="799378" y="0"/>
                </a:lnTo>
                <a:cubicBezTo>
                  <a:pt x="869408" y="78400"/>
                  <a:pt x="910818" y="182076"/>
                  <a:pt x="910818" y="295424"/>
                </a:cubicBezTo>
                <a:cubicBezTo>
                  <a:pt x="910818" y="546939"/>
                  <a:pt x="706924" y="750833"/>
                  <a:pt x="455409" y="750833"/>
                </a:cubicBezTo>
                <a:cubicBezTo>
                  <a:pt x="203894" y="750833"/>
                  <a:pt x="0" y="546939"/>
                  <a:pt x="0" y="295424"/>
                </a:cubicBezTo>
                <a:cubicBezTo>
                  <a:pt x="0" y="182076"/>
                  <a:pt x="41410" y="78400"/>
                  <a:pt x="111441" y="0"/>
                </a:cubicBezTo>
                <a:close/>
              </a:path>
            </a:pathLst>
          </a:custGeom>
          <a:solidFill>
            <a:schemeClr val="accent3">
              <a:lumMod val="60000"/>
              <a:lumOff val="40000"/>
              <a:alpha val="5000"/>
            </a:schemeClr>
          </a:solidFill>
          <a:ln w="63500" cap="rnd" cmpd="sng" algn="ctr">
            <a:solidFill>
              <a:schemeClr val="accent3">
                <a:lumMod val="60000"/>
                <a:lumOff val="40000"/>
                <a:alpha val="30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06" name="Oval 105"/>
          <p:cNvSpPr>
            <a:spLocks noChangeAspect="1"/>
          </p:cNvSpPr>
          <p:nvPr/>
        </p:nvSpPr>
        <p:spPr>
          <a:xfrm>
            <a:off x="8718124" y="-61709"/>
            <a:ext cx="473874" cy="613011"/>
          </a:xfrm>
          <a:custGeom>
            <a:avLst/>
            <a:gdLst/>
            <a:ahLst/>
            <a:cxnLst/>
            <a:rect l="l" t="t" r="r" b="b"/>
            <a:pathLst>
              <a:path w="473874" h="613011">
                <a:moveTo>
                  <a:pt x="29684" y="0"/>
                </a:moveTo>
                <a:lnTo>
                  <a:pt x="473874" y="0"/>
                </a:lnTo>
                <a:lnTo>
                  <a:pt x="473874" y="611150"/>
                </a:lnTo>
                <a:cubicBezTo>
                  <a:pt x="467789" y="612887"/>
                  <a:pt x="461614" y="613011"/>
                  <a:pt x="455409" y="613011"/>
                </a:cubicBezTo>
                <a:cubicBezTo>
                  <a:pt x="203894" y="613011"/>
                  <a:pt x="0" y="409117"/>
                  <a:pt x="0" y="157602"/>
                </a:cubicBezTo>
                <a:cubicBezTo>
                  <a:pt x="0" y="101995"/>
                  <a:pt x="9966" y="48716"/>
                  <a:pt x="29684" y="0"/>
                </a:cubicBezTo>
                <a:close/>
              </a:path>
            </a:pathLst>
          </a:custGeom>
          <a:solidFill>
            <a:schemeClr val="accent3">
              <a:lumMod val="60000"/>
              <a:lumOff val="40000"/>
              <a:alpha val="5000"/>
            </a:schemeClr>
          </a:solidFill>
          <a:ln w="63500" cap="rnd" cmpd="sng" algn="ctr">
            <a:solidFill>
              <a:schemeClr val="accent3">
                <a:lumMod val="60000"/>
                <a:lumOff val="40000"/>
                <a:alpha val="30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07" name="Oval 106"/>
          <p:cNvSpPr>
            <a:spLocks noChangeAspect="1"/>
          </p:cNvSpPr>
          <p:nvPr/>
        </p:nvSpPr>
        <p:spPr>
          <a:xfrm>
            <a:off x="7748238" y="282933"/>
            <a:ext cx="1128521" cy="1128521"/>
          </a:xfrm>
          <a:prstGeom prst="ellipse">
            <a:avLst/>
          </a:prstGeom>
          <a:solidFill>
            <a:schemeClr val="accent3">
              <a:lumMod val="60000"/>
              <a:lumOff val="40000"/>
              <a:alpha val="5000"/>
            </a:schemeClr>
          </a:solidFill>
          <a:ln w="12700" cap="rnd" cmpd="sng" algn="ctr">
            <a:solidFill>
              <a:schemeClr val="accent3">
                <a:lumMod val="60000"/>
                <a:lumOff val="40000"/>
                <a:alpha val="30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08" name="Oval 107"/>
          <p:cNvSpPr>
            <a:spLocks noChangeAspect="1"/>
          </p:cNvSpPr>
          <p:nvPr/>
        </p:nvSpPr>
        <p:spPr>
          <a:xfrm>
            <a:off x="8914718" y="749603"/>
            <a:ext cx="277280" cy="907992"/>
          </a:xfrm>
          <a:custGeom>
            <a:avLst/>
            <a:gdLst/>
            <a:ahLst/>
            <a:cxnLst/>
            <a:rect l="l" t="t" r="r" b="b"/>
            <a:pathLst>
              <a:path w="277280" h="907992">
                <a:moveTo>
                  <a:pt x="277280" y="0"/>
                </a:moveTo>
                <a:lnTo>
                  <a:pt x="277280" y="907992"/>
                </a:lnTo>
                <a:cubicBezTo>
                  <a:pt x="112021" y="824131"/>
                  <a:pt x="0" y="652146"/>
                  <a:pt x="0" y="453996"/>
                </a:cubicBezTo>
                <a:cubicBezTo>
                  <a:pt x="0" y="255847"/>
                  <a:pt x="112021" y="83861"/>
                  <a:pt x="277280" y="0"/>
                </a:cubicBezTo>
                <a:close/>
              </a:path>
            </a:pathLst>
          </a:custGeom>
          <a:solidFill>
            <a:schemeClr val="accent3">
              <a:lumMod val="60000"/>
              <a:lumOff val="40000"/>
              <a:alpha val="5000"/>
            </a:schemeClr>
          </a:solidFill>
          <a:ln w="63500" cap="rnd" cmpd="sng" algn="ctr">
            <a:solidFill>
              <a:schemeClr val="accent3">
                <a:lumMod val="60000"/>
                <a:lumOff val="40000"/>
                <a:alpha val="30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09" name="Oval 108"/>
          <p:cNvSpPr>
            <a:spLocks noChangeAspect="1"/>
          </p:cNvSpPr>
          <p:nvPr/>
        </p:nvSpPr>
        <p:spPr>
          <a:xfrm>
            <a:off x="7590871" y="728498"/>
            <a:ext cx="969734" cy="969734"/>
          </a:xfrm>
          <a:prstGeom prst="ellipse">
            <a:avLst/>
          </a:prstGeom>
          <a:solidFill>
            <a:schemeClr val="accent3">
              <a:lumMod val="60000"/>
              <a:lumOff val="40000"/>
              <a:alpha val="5000"/>
            </a:schemeClr>
          </a:solidFill>
          <a:ln w="63500" cap="rnd" cmpd="sng" algn="ctr">
            <a:solidFill>
              <a:schemeClr val="accent3">
                <a:lumMod val="60000"/>
                <a:lumOff val="40000"/>
                <a:alpha val="30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10" name="Oval 109"/>
          <p:cNvSpPr>
            <a:spLocks noChangeAspect="1"/>
          </p:cNvSpPr>
          <p:nvPr/>
        </p:nvSpPr>
        <p:spPr>
          <a:xfrm>
            <a:off x="7470041" y="1326476"/>
            <a:ext cx="608190" cy="608190"/>
          </a:xfrm>
          <a:prstGeom prst="ellipse">
            <a:avLst/>
          </a:prstGeom>
          <a:solidFill>
            <a:schemeClr val="accent3">
              <a:lumMod val="60000"/>
              <a:lumOff val="40000"/>
              <a:alpha val="5000"/>
            </a:schemeClr>
          </a:solidFill>
          <a:ln w="12700" cap="rnd" cmpd="sng" algn="ctr">
            <a:solidFill>
              <a:schemeClr val="accent3">
                <a:lumMod val="60000"/>
                <a:lumOff val="40000"/>
                <a:alpha val="30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11" name="Oval 110"/>
          <p:cNvSpPr>
            <a:spLocks noChangeAspect="1"/>
          </p:cNvSpPr>
          <p:nvPr/>
        </p:nvSpPr>
        <p:spPr>
          <a:xfrm>
            <a:off x="7629941" y="5611427"/>
            <a:ext cx="738345" cy="738345"/>
          </a:xfrm>
          <a:prstGeom prst="ellipse">
            <a:avLst/>
          </a:prstGeom>
          <a:solidFill>
            <a:schemeClr val="accent3">
              <a:lumMod val="60000"/>
              <a:lumOff val="40000"/>
              <a:alpha val="5000"/>
            </a:schemeClr>
          </a:solidFill>
          <a:ln w="12700" cap="rnd" cmpd="sng" algn="ctr">
            <a:solidFill>
              <a:schemeClr val="accent3">
                <a:lumMod val="60000"/>
                <a:lumOff val="40000"/>
                <a:alpha val="15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12" name="Oval 111"/>
          <p:cNvSpPr>
            <a:spLocks noChangeAspect="1"/>
          </p:cNvSpPr>
          <p:nvPr/>
        </p:nvSpPr>
        <p:spPr>
          <a:xfrm>
            <a:off x="6972882" y="5242254"/>
            <a:ext cx="738345" cy="738345"/>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13" name="Oval 112"/>
          <p:cNvSpPr>
            <a:spLocks noChangeAspect="1"/>
          </p:cNvSpPr>
          <p:nvPr/>
        </p:nvSpPr>
        <p:spPr>
          <a:xfrm>
            <a:off x="7494454" y="4928166"/>
            <a:ext cx="738345" cy="738345"/>
          </a:xfrm>
          <a:prstGeom prst="ellipse">
            <a:avLst/>
          </a:prstGeom>
          <a:solidFill>
            <a:schemeClr val="accent3">
              <a:lumMod val="60000"/>
              <a:lumOff val="40000"/>
              <a:alpha val="5000"/>
            </a:schemeClr>
          </a:solidFill>
          <a:ln w="12700" cap="rnd" cmpd="sng" algn="ctr">
            <a:solidFill>
              <a:schemeClr val="accent3">
                <a:lumMod val="60000"/>
                <a:lumOff val="40000"/>
                <a:alpha val="15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14" name="Oval 113"/>
          <p:cNvSpPr>
            <a:spLocks noChangeAspect="1"/>
          </p:cNvSpPr>
          <p:nvPr/>
        </p:nvSpPr>
        <p:spPr>
          <a:xfrm>
            <a:off x="8229034" y="5666511"/>
            <a:ext cx="605634" cy="605634"/>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15" name="Oval 114"/>
          <p:cNvSpPr>
            <a:spLocks noChangeAspect="1"/>
          </p:cNvSpPr>
          <p:nvPr/>
        </p:nvSpPr>
        <p:spPr>
          <a:xfrm>
            <a:off x="8078231" y="4097842"/>
            <a:ext cx="553549" cy="553549"/>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16" name="Oval 115"/>
          <p:cNvSpPr>
            <a:spLocks noChangeAspect="1"/>
          </p:cNvSpPr>
          <p:nvPr/>
        </p:nvSpPr>
        <p:spPr>
          <a:xfrm>
            <a:off x="8411816" y="5057878"/>
            <a:ext cx="553549" cy="553549"/>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17" name="Oval 116"/>
          <p:cNvSpPr>
            <a:spLocks noChangeAspect="1"/>
          </p:cNvSpPr>
          <p:nvPr/>
        </p:nvSpPr>
        <p:spPr>
          <a:xfrm>
            <a:off x="8688590" y="4790335"/>
            <a:ext cx="503408" cy="553550"/>
          </a:xfrm>
          <a:custGeom>
            <a:avLst/>
            <a:gdLst/>
            <a:ahLst/>
            <a:cxnLst/>
            <a:rect l="l" t="t" r="r" b="b"/>
            <a:pathLst>
              <a:path w="503408" h="553550">
                <a:moveTo>
                  <a:pt x="276775" y="0"/>
                </a:moveTo>
                <a:cubicBezTo>
                  <a:pt x="370698" y="0"/>
                  <a:pt x="453694" y="46784"/>
                  <a:pt x="503408" y="118545"/>
                </a:cubicBezTo>
                <a:lnTo>
                  <a:pt x="503408" y="435005"/>
                </a:lnTo>
                <a:cubicBezTo>
                  <a:pt x="453694" y="506767"/>
                  <a:pt x="370698" y="553550"/>
                  <a:pt x="276775" y="553550"/>
                </a:cubicBezTo>
                <a:cubicBezTo>
                  <a:pt x="123916" y="553550"/>
                  <a:pt x="0" y="429634"/>
                  <a:pt x="0" y="276775"/>
                </a:cubicBezTo>
                <a:cubicBezTo>
                  <a:pt x="0" y="123916"/>
                  <a:pt x="123916" y="0"/>
                  <a:pt x="276775" y="0"/>
                </a:cubicBezTo>
                <a:close/>
              </a:path>
            </a:pathLst>
          </a:cu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09442" y="675724"/>
            <a:ext cx="7125113" cy="924475"/>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009443" y="1807361"/>
            <a:ext cx="7125112" cy="4051437"/>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437344" y="5951810"/>
            <a:ext cx="2133600" cy="365125"/>
          </a:xfrm>
          <a:prstGeom prst="rect">
            <a:avLst/>
          </a:prstGeom>
        </p:spPr>
        <p:txBody>
          <a:bodyPr vert="horz" lIns="91440" tIns="45720" rIns="91440" bIns="45720" rtlCol="0" anchor="b"/>
          <a:lstStyle>
            <a:lvl1pPr algn="r">
              <a:defRPr sz="900">
                <a:solidFill>
                  <a:schemeClr val="tx1">
                    <a:tint val="75000"/>
                  </a:schemeClr>
                </a:solidFill>
              </a:defRPr>
            </a:lvl1pPr>
          </a:lstStyle>
          <a:p>
            <a:fld id="{82E0ADAD-7309-480B-852A-06364D1DBAD9}" type="datetimeFigureOut">
              <a:rPr lang="en-GB" smtClean="0"/>
              <a:t>20/02/2017</a:t>
            </a:fld>
            <a:endParaRPr lang="en-GB"/>
          </a:p>
        </p:txBody>
      </p:sp>
      <p:sp>
        <p:nvSpPr>
          <p:cNvPr id="5" name="Footer Placeholder 4"/>
          <p:cNvSpPr>
            <a:spLocks noGrp="1"/>
          </p:cNvSpPr>
          <p:nvPr>
            <p:ph type="ftr" sz="quarter" idx="3"/>
          </p:nvPr>
        </p:nvSpPr>
        <p:spPr>
          <a:xfrm>
            <a:off x="1180945" y="5951810"/>
            <a:ext cx="5256399" cy="365125"/>
          </a:xfrm>
          <a:prstGeom prst="rect">
            <a:avLst/>
          </a:prstGeom>
        </p:spPr>
        <p:txBody>
          <a:bodyPr vert="horz" lIns="91440" tIns="45720" rIns="91440" bIns="45720" rtlCol="0" anchor="b"/>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572658" y="5951810"/>
            <a:ext cx="608287" cy="365125"/>
          </a:xfrm>
          <a:prstGeom prst="rect">
            <a:avLst/>
          </a:prstGeom>
        </p:spPr>
        <p:txBody>
          <a:bodyPr vert="horz" lIns="91440" tIns="45720" rIns="91440" bIns="45720" rtlCol="0" anchor="b"/>
          <a:lstStyle>
            <a:lvl1pPr algn="l">
              <a:defRPr sz="1800">
                <a:solidFill>
                  <a:schemeClr val="tx1">
                    <a:tint val="75000"/>
                  </a:schemeClr>
                </a:solidFill>
              </a:defRPr>
            </a:lvl1pPr>
          </a:lstStyle>
          <a:p>
            <a:fld id="{9469CF48-8678-4EB5-A0B4-87D993012307}" type="slidenum">
              <a:rPr lang="en-GB" smtClean="0"/>
              <a:t>‹#›</a:t>
            </a:fld>
            <a:endParaRPr lang="en-GB"/>
          </a:p>
        </p:txBody>
      </p:sp>
      <p:sp>
        <p:nvSpPr>
          <p:cNvPr id="55" name="Oval 54"/>
          <p:cNvSpPr>
            <a:spLocks noChangeAspect="1"/>
          </p:cNvSpPr>
          <p:nvPr/>
        </p:nvSpPr>
        <p:spPr>
          <a:xfrm>
            <a:off x="1583172" y="5454223"/>
            <a:ext cx="1909234" cy="1468668"/>
          </a:xfrm>
          <a:custGeom>
            <a:avLst/>
            <a:gdLst/>
            <a:ahLst/>
            <a:cxnLst/>
            <a:rect l="l" t="t" r="r" b="b"/>
            <a:pathLst>
              <a:path w="1909234" h="1468668">
                <a:moveTo>
                  <a:pt x="954617" y="0"/>
                </a:moveTo>
                <a:cubicBezTo>
                  <a:pt x="1481837" y="0"/>
                  <a:pt x="1909234" y="427397"/>
                  <a:pt x="1909234" y="954617"/>
                </a:cubicBezTo>
                <a:cubicBezTo>
                  <a:pt x="1909234" y="1144075"/>
                  <a:pt x="1854043" y="1320642"/>
                  <a:pt x="1758159" y="1468668"/>
                </a:cubicBezTo>
                <a:lnTo>
                  <a:pt x="151075" y="1468668"/>
                </a:lnTo>
                <a:cubicBezTo>
                  <a:pt x="55192" y="1320642"/>
                  <a:pt x="0" y="1144075"/>
                  <a:pt x="0" y="954617"/>
                </a:cubicBezTo>
                <a:cubicBezTo>
                  <a:pt x="0" y="427397"/>
                  <a:pt x="427397" y="0"/>
                  <a:pt x="954617" y="0"/>
                </a:cubicBezTo>
                <a:close/>
              </a:path>
            </a:pathLst>
          </a:custGeom>
          <a:solidFill>
            <a:schemeClr val="tx2">
              <a:lumMod val="75000"/>
              <a:alpha val="8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57" name="Oval 56"/>
          <p:cNvSpPr>
            <a:spLocks noChangeAspect="1"/>
          </p:cNvSpPr>
          <p:nvPr/>
        </p:nvSpPr>
        <p:spPr>
          <a:xfrm>
            <a:off x="8570944" y="3382942"/>
            <a:ext cx="306310" cy="306310"/>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58" name="Oval 57"/>
          <p:cNvSpPr>
            <a:spLocks noChangeAspect="1"/>
          </p:cNvSpPr>
          <p:nvPr/>
        </p:nvSpPr>
        <p:spPr>
          <a:xfrm>
            <a:off x="8398204" y="3536097"/>
            <a:ext cx="306310" cy="306310"/>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59" name="Oval 58"/>
          <p:cNvSpPr>
            <a:spLocks noChangeAspect="1"/>
          </p:cNvSpPr>
          <p:nvPr/>
        </p:nvSpPr>
        <p:spPr>
          <a:xfrm>
            <a:off x="8608408" y="3688497"/>
            <a:ext cx="306310" cy="306310"/>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60" name="Oval 59"/>
          <p:cNvSpPr>
            <a:spLocks noChangeAspect="1"/>
          </p:cNvSpPr>
          <p:nvPr/>
        </p:nvSpPr>
        <p:spPr>
          <a:xfrm>
            <a:off x="154676" y="2698928"/>
            <a:ext cx="467627" cy="467627"/>
          </a:xfrm>
          <a:prstGeom prst="ellipse">
            <a:avLst/>
          </a:prstGeom>
          <a:solidFill>
            <a:schemeClr val="accent3">
              <a:lumMod val="60000"/>
              <a:lumOff val="40000"/>
              <a:alpha val="5000"/>
            </a:schemeClr>
          </a:solidFill>
          <a:ln w="12700" cap="rnd" cmpd="sng" algn="ctr">
            <a:solidFill>
              <a:schemeClr val="accent3">
                <a:lumMod val="60000"/>
                <a:lumOff val="40000"/>
                <a:alpha val="15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61" name="Oval 60"/>
          <p:cNvSpPr>
            <a:spLocks noChangeAspect="1"/>
          </p:cNvSpPr>
          <p:nvPr/>
        </p:nvSpPr>
        <p:spPr>
          <a:xfrm>
            <a:off x="474208" y="3166555"/>
            <a:ext cx="458770" cy="458770"/>
          </a:xfrm>
          <a:prstGeom prst="ellipse">
            <a:avLst/>
          </a:prstGeom>
          <a:solidFill>
            <a:schemeClr val="accent3">
              <a:lumMod val="60000"/>
              <a:lumOff val="40000"/>
              <a:alpha val="5000"/>
            </a:schemeClr>
          </a:solidFill>
          <a:ln w="12700" cap="rnd" cmpd="sng" algn="ctr">
            <a:solidFill>
              <a:schemeClr val="accent3">
                <a:lumMod val="60000"/>
                <a:lumOff val="40000"/>
                <a:alpha val="15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62" name="Oval 61"/>
          <p:cNvSpPr>
            <a:spLocks noChangeAspect="1"/>
          </p:cNvSpPr>
          <p:nvPr/>
        </p:nvSpPr>
        <p:spPr>
          <a:xfrm>
            <a:off x="270258" y="3382942"/>
            <a:ext cx="352045" cy="352045"/>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63" name="Oval 62"/>
          <p:cNvSpPr>
            <a:spLocks noChangeAspect="1"/>
          </p:cNvSpPr>
          <p:nvPr/>
        </p:nvSpPr>
        <p:spPr>
          <a:xfrm>
            <a:off x="-86601" y="2581479"/>
            <a:ext cx="1360441" cy="1909234"/>
          </a:xfrm>
          <a:custGeom>
            <a:avLst/>
            <a:gdLst/>
            <a:ahLst/>
            <a:cxnLst/>
            <a:rect l="l" t="t" r="r" b="b"/>
            <a:pathLst>
              <a:path w="1360441" h="1909234">
                <a:moveTo>
                  <a:pt x="405824" y="0"/>
                </a:moveTo>
                <a:cubicBezTo>
                  <a:pt x="933044" y="0"/>
                  <a:pt x="1360441" y="427397"/>
                  <a:pt x="1360441" y="954617"/>
                </a:cubicBezTo>
                <a:cubicBezTo>
                  <a:pt x="1360441" y="1481837"/>
                  <a:pt x="933044" y="1909234"/>
                  <a:pt x="405824" y="1909234"/>
                </a:cubicBezTo>
                <a:cubicBezTo>
                  <a:pt x="260527" y="1909234"/>
                  <a:pt x="122812" y="1876773"/>
                  <a:pt x="0" y="1817719"/>
                </a:cubicBezTo>
                <a:lnTo>
                  <a:pt x="0" y="91515"/>
                </a:lnTo>
                <a:cubicBezTo>
                  <a:pt x="122812" y="32461"/>
                  <a:pt x="260527" y="0"/>
                  <a:pt x="405824" y="0"/>
                </a:cubicBezTo>
                <a:close/>
              </a:path>
            </a:pathLst>
          </a:custGeom>
          <a:solidFill>
            <a:schemeClr val="tx2">
              <a:lumMod val="75000"/>
              <a:alpha val="8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64" name="Oval 63"/>
          <p:cNvSpPr>
            <a:spLocks noChangeAspect="1"/>
          </p:cNvSpPr>
          <p:nvPr/>
        </p:nvSpPr>
        <p:spPr>
          <a:xfrm>
            <a:off x="6173123" y="2395416"/>
            <a:ext cx="1218253" cy="1218253"/>
          </a:xfrm>
          <a:prstGeom prst="ellipse">
            <a:avLst/>
          </a:prstGeom>
          <a:solidFill>
            <a:schemeClr val="tx2">
              <a:lumMod val="75000"/>
              <a:alpha val="10000"/>
            </a:schemeClr>
          </a:solidFill>
          <a:ln w="177800" cap="rnd" cmpd="sng" algn="ctr">
            <a:solidFill>
              <a:schemeClr val="tx2">
                <a:lumMod val="60000"/>
                <a:lumOff val="40000"/>
                <a:alpha val="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iming>
    <p:tnLst>
      <p:par>
        <p:cTn id="1" dur="indefinite" restart="never" nodeType="tmRoot"/>
      </p:par>
    </p:tnLst>
  </p:timing>
  <p:txStyles>
    <p:titleStyle>
      <a:lvl1pPr algn="l" defTabSz="457200" rtl="0" eaLnBrk="1" latinLnBrk="0" hangingPunct="1">
        <a:spcBef>
          <a:spcPct val="0"/>
        </a:spcBef>
        <a:buNone/>
        <a:defRPr sz="3200" kern="1200">
          <a:solidFill>
            <a:schemeClr val="tx1"/>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tx2"/>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tx2"/>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tx2"/>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tx2"/>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tx2"/>
        </a:buClr>
        <a:buFont typeface="Wingdings 2" charset="2"/>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jpg"/></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biblehub.com/esv/genesis/1.htm" TargetMode="External"/><Relationship Id="rId2" Type="http://schemas.openxmlformats.org/officeDocument/2006/relationships/hyperlink" Target="http://biblehub.com/niv/genesis/1.htm" TargetMode="External"/><Relationship Id="rId1" Type="http://schemas.openxmlformats.org/officeDocument/2006/relationships/slideLayout" Target="../slideLayouts/slideLayout2.xml"/><Relationship Id="rId4" Type="http://schemas.openxmlformats.org/officeDocument/2006/relationships/hyperlink" Target="http://biblehub.com/kjv/genesis/1.htm" TargetMode="External"/></Relationships>
</file>

<file path=ppt/slides/_rels/slide28.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Ecology in the New Age</a:t>
            </a:r>
            <a:endParaRPr lang="en-GB" dirty="0"/>
          </a:p>
        </p:txBody>
      </p:sp>
      <p:sp>
        <p:nvSpPr>
          <p:cNvPr id="3" name="Subtitle 2"/>
          <p:cNvSpPr>
            <a:spLocks noGrp="1"/>
          </p:cNvSpPr>
          <p:nvPr>
            <p:ph type="subTitle" idx="1"/>
          </p:nvPr>
        </p:nvSpPr>
        <p:spPr/>
        <p:txBody>
          <a:bodyPr/>
          <a:lstStyle/>
          <a:p>
            <a:r>
              <a:rPr lang="en-GB" dirty="0" smtClean="0"/>
              <a:t>TRRS5008 Sects, Self and Society</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32031" y="116632"/>
            <a:ext cx="3764136" cy="376413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8022907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5" y="2476751"/>
            <a:ext cx="7056784" cy="4120601"/>
          </a:xfrm>
        </p:spPr>
        <p:txBody>
          <a:bodyPr/>
          <a:lstStyle/>
          <a:p>
            <a:r>
              <a:rPr lang="en-GB" dirty="0"/>
              <a:t>According to the Oxford English Dictionary, ecology is “</a:t>
            </a:r>
            <a:r>
              <a:rPr lang="en-US" dirty="0"/>
              <a:t>The branch of biology that deals with the relations of organisms to one another and to their physical surroundings”.  </a:t>
            </a:r>
            <a:endParaRPr lang="en-GB" dirty="0"/>
          </a:p>
          <a:p>
            <a:r>
              <a:rPr lang="en-US" dirty="0"/>
              <a:t>So, it’s a branch of a science (a hard science), ‘based on careful observation and repeatable research.  Most broadly, ecology in this sense is the study of organisms in their living and nonliving contexts’ (Bauman et all, 2011, 51).  </a:t>
            </a:r>
            <a:endParaRPr lang="en-GB" dirty="0"/>
          </a:p>
          <a:p>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60484" y="7858"/>
            <a:ext cx="2349833" cy="3133110"/>
          </a:xfrm>
          <a:prstGeom prst="rect">
            <a:avLst/>
          </a:prstGeom>
        </p:spPr>
      </p:pic>
    </p:spTree>
    <p:extLst>
      <p:ext uri="{BB962C8B-B14F-4D97-AF65-F5344CB8AC3E}">
        <p14:creationId xmlns:p14="http://schemas.microsoft.com/office/powerpoint/2010/main" val="626051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48264" y="476672"/>
            <a:ext cx="1618342" cy="924475"/>
          </a:xfrm>
        </p:spPr>
        <p:txBody>
          <a:bodyPr/>
          <a:lstStyle/>
          <a:p>
            <a:r>
              <a:rPr lang="el-GR" dirty="0">
                <a:solidFill>
                  <a:srgbClr val="FF0000"/>
                </a:solidFill>
              </a:rPr>
              <a:t>οἶκος</a:t>
            </a:r>
            <a:endParaRPr lang="en-US" dirty="0">
              <a:solidFill>
                <a:srgbClr val="FF0000"/>
              </a:solidFill>
            </a:endParaRPr>
          </a:p>
        </p:txBody>
      </p:sp>
      <p:sp>
        <p:nvSpPr>
          <p:cNvPr id="3" name="Content Placeholder 2"/>
          <p:cNvSpPr>
            <a:spLocks noGrp="1"/>
          </p:cNvSpPr>
          <p:nvPr>
            <p:ph idx="1"/>
          </p:nvPr>
        </p:nvSpPr>
        <p:spPr/>
        <p:txBody>
          <a:bodyPr/>
          <a:lstStyle/>
          <a:p>
            <a:r>
              <a:rPr lang="en-GB" dirty="0"/>
              <a:t>Ecology comes from the Greek </a:t>
            </a:r>
            <a:r>
              <a:rPr lang="en-GB" i="1" dirty="0" err="1"/>
              <a:t>oikos</a:t>
            </a:r>
            <a:r>
              <a:rPr lang="en-GB" dirty="0"/>
              <a:t> – household.  The study of organisms in their ‘houses’ (Bauman et al, 2011, 49).  </a:t>
            </a:r>
          </a:p>
          <a:p>
            <a:r>
              <a:rPr lang="en-GB" dirty="0"/>
              <a:t>‘ology’ – study of</a:t>
            </a:r>
          </a:p>
          <a:p>
            <a:pPr marL="0" indent="0">
              <a:buNone/>
            </a:pPr>
            <a:endParaRPr lang="en-GB" dirty="0"/>
          </a:p>
          <a:p>
            <a:r>
              <a:rPr lang="en-GB" dirty="0"/>
              <a:t>Bauman notes that </a:t>
            </a:r>
            <a:r>
              <a:rPr lang="en-GB" i="1" dirty="0" err="1"/>
              <a:t>oikos</a:t>
            </a:r>
            <a:r>
              <a:rPr lang="en-GB" dirty="0"/>
              <a:t> also led to ‘</a:t>
            </a:r>
            <a:r>
              <a:rPr lang="en-GB" dirty="0" err="1"/>
              <a:t>ecomonics</a:t>
            </a:r>
            <a:r>
              <a:rPr lang="en-GB" dirty="0"/>
              <a:t>’ (how humans’ manage households and systems’) and ‘</a:t>
            </a:r>
            <a:r>
              <a:rPr lang="en-GB" dirty="0" smtClean="0"/>
              <a:t>ecumenism</a:t>
            </a:r>
            <a:r>
              <a:rPr lang="en-GB" dirty="0"/>
              <a:t>’ (attempt to promote understanding between belief systems)  And, says Bauman, ‘ecology is and always has been both a project of scientific research and a broader pursuit with social and religions implications’ (2011, 49).</a:t>
            </a:r>
          </a:p>
          <a:p>
            <a:endParaRPr lang="en-US" dirty="0"/>
          </a:p>
        </p:txBody>
      </p:sp>
    </p:spTree>
    <p:extLst>
      <p:ext uri="{BB962C8B-B14F-4D97-AF65-F5344CB8AC3E}">
        <p14:creationId xmlns:p14="http://schemas.microsoft.com/office/powerpoint/2010/main" val="1574435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5" y="3501007"/>
            <a:ext cx="5256584" cy="3356993"/>
          </a:xfrm>
        </p:spPr>
        <p:txBody>
          <a:bodyPr>
            <a:normAutofit fontScale="85000" lnSpcReduction="10000"/>
          </a:bodyPr>
          <a:lstStyle/>
          <a:p>
            <a:r>
              <a:rPr lang="en-GB" dirty="0"/>
              <a:t>“Like religion, ecology is best understood as a broad idea that covers a lot of territory and can be bent and shaped in various ways” (Bauman et al, 2011, 49).  </a:t>
            </a:r>
          </a:p>
          <a:p>
            <a:pPr marL="0" indent="0">
              <a:buNone/>
            </a:pPr>
            <a:endParaRPr lang="en-GB" dirty="0"/>
          </a:p>
          <a:p>
            <a:r>
              <a:rPr lang="en-GB" dirty="0"/>
              <a:t>German biologist - Ernst </a:t>
            </a:r>
            <a:r>
              <a:rPr lang="en-GB" dirty="0" err="1"/>
              <a:t>Haechel</a:t>
            </a:r>
            <a:r>
              <a:rPr lang="en-GB" dirty="0"/>
              <a:t> (1895) - need to think, post Darwin, of the relationship of organisms with their environments.  But went a step further – yes ecology gives us data but it will also teach us about the order of the cosmos.  </a:t>
            </a:r>
          </a:p>
          <a:p>
            <a:pPr marL="0" indent="0">
              <a:buNone/>
            </a:pPr>
            <a:endParaRPr lang="en-GB" dirty="0"/>
          </a:p>
          <a:p>
            <a:r>
              <a:rPr lang="en-GB" dirty="0" err="1"/>
              <a:t>Christianities</a:t>
            </a:r>
            <a:r>
              <a:rPr lang="en-GB" dirty="0"/>
              <a:t>’, “Hinduisms”, </a:t>
            </a:r>
            <a:r>
              <a:rPr lang="en-GB" dirty="0" err="1"/>
              <a:t>etc</a:t>
            </a:r>
            <a:r>
              <a:rPr lang="en-GB" dirty="0"/>
              <a:t>, we need to think in terms of “ecologies”.</a:t>
            </a: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04" y="24789"/>
            <a:ext cx="1847850" cy="246697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51920" y="188640"/>
            <a:ext cx="2232273" cy="3141718"/>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6216" y="3068960"/>
            <a:ext cx="2533925" cy="3635632"/>
          </a:xfrm>
          <a:prstGeom prst="rect">
            <a:avLst/>
          </a:prstGeom>
        </p:spPr>
      </p:pic>
    </p:spTree>
    <p:extLst>
      <p:ext uri="{BB962C8B-B14F-4D97-AF65-F5344CB8AC3E}">
        <p14:creationId xmlns:p14="http://schemas.microsoft.com/office/powerpoint/2010/main" val="38284003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5" y="116632"/>
            <a:ext cx="5832648" cy="6591551"/>
          </a:xfrm>
        </p:spPr>
        <p:txBody>
          <a:bodyPr/>
          <a:lstStyle/>
          <a:p>
            <a:r>
              <a:rPr lang="en-GB" dirty="0"/>
              <a:t>Who has the authority to ‘do ecology’? (Bauman et al, 2011, 51). </a:t>
            </a:r>
          </a:p>
          <a:p>
            <a:pPr marL="0" indent="0">
              <a:buNone/>
            </a:pPr>
            <a:endParaRPr lang="en-GB" dirty="0"/>
          </a:p>
          <a:p>
            <a:r>
              <a:rPr lang="en-GB" dirty="0"/>
              <a:t>What does ecology tell us about nature? </a:t>
            </a:r>
          </a:p>
          <a:p>
            <a:pPr marL="0" indent="0">
              <a:buNone/>
            </a:pPr>
            <a:endParaRPr lang="en-GB" dirty="0"/>
          </a:p>
          <a:p>
            <a:r>
              <a:rPr lang="en-GB" dirty="0"/>
              <a:t>How does ecology influence religion? Is ecology something within religions or is it a challenge to religion (Bauman et al, 2011, 51).  </a:t>
            </a:r>
          </a:p>
          <a:p>
            <a:pPr marL="0" indent="0">
              <a:buNone/>
            </a:pPr>
            <a:endParaRPr lang="en-GB" dirty="0"/>
          </a:p>
          <a:p>
            <a:r>
              <a:rPr lang="en-GB" dirty="0"/>
              <a:t>Tackle environmental problems through religion or despite religion? </a:t>
            </a: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88224" y="1412776"/>
            <a:ext cx="2387724" cy="3351192"/>
          </a:xfrm>
          <a:prstGeom prst="rect">
            <a:avLst/>
          </a:prstGeom>
        </p:spPr>
      </p:pic>
    </p:spTree>
    <p:extLst>
      <p:ext uri="{BB962C8B-B14F-4D97-AF65-F5344CB8AC3E}">
        <p14:creationId xmlns:p14="http://schemas.microsoft.com/office/powerpoint/2010/main" val="9966696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GB" dirty="0"/>
              <a:t>Ro (1998 in Bauman) says that ‘Ecology, thus, must be based on a reciprocal receptivity with nature and the universe by “seeing” and “listening” to the wonder, mystery and pain of the universe… [H]</a:t>
            </a:r>
            <a:r>
              <a:rPr lang="en-GB" dirty="0" err="1"/>
              <a:t>uman</a:t>
            </a:r>
            <a:r>
              <a:rPr lang="en-GB" dirty="0"/>
              <a:t> beings must be understood in light of the universe rather than the human rationality or </a:t>
            </a:r>
            <a:r>
              <a:rPr lang="en-GB" i="1" dirty="0"/>
              <a:t>logos</a:t>
            </a:r>
            <a:r>
              <a:rPr lang="en-GB" dirty="0"/>
              <a:t> being imposed on the universe’.  </a:t>
            </a:r>
          </a:p>
          <a:p>
            <a:endParaRPr lang="en-US" dirty="0"/>
          </a:p>
        </p:txBody>
      </p:sp>
    </p:spTree>
    <p:extLst>
      <p:ext uri="{BB962C8B-B14F-4D97-AF65-F5344CB8AC3E}">
        <p14:creationId xmlns:p14="http://schemas.microsoft.com/office/powerpoint/2010/main" val="28746267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9443" y="2743200"/>
            <a:ext cx="7125112" cy="3998168"/>
          </a:xfrm>
        </p:spPr>
        <p:txBody>
          <a:bodyPr/>
          <a:lstStyle/>
          <a:p>
            <a:r>
              <a:rPr lang="en-GB" dirty="0"/>
              <a:t>We can also think in terms of what different religions have to say about ecology (and ‘nature’) </a:t>
            </a:r>
          </a:p>
          <a:p>
            <a:r>
              <a:rPr lang="en-GB" dirty="0"/>
              <a:t>about humanity’s relationship to the environment</a:t>
            </a:r>
          </a:p>
          <a:p>
            <a:r>
              <a:rPr lang="en-GB" dirty="0"/>
              <a:t>of the responses to the ‘environmental crisis’.  World-wide religions, indigenous religions and new religious movements, and differences </a:t>
            </a:r>
            <a:r>
              <a:rPr lang="en-GB" dirty="0" smtClean="0"/>
              <a:t>within </a:t>
            </a:r>
            <a:r>
              <a:rPr lang="en-GB" dirty="0"/>
              <a:t>them.  So, lots of possible aspects to look at.  </a:t>
            </a:r>
          </a:p>
          <a:p>
            <a:endParaRPr lang="en-US" dirty="0" smtClean="0"/>
          </a:p>
          <a:p>
            <a:r>
              <a:rPr lang="en-US" smtClean="0"/>
              <a:t>Yale </a:t>
            </a:r>
            <a:r>
              <a:rPr lang="en-US" dirty="0" smtClean="0"/>
              <a:t>Forum on Religion and Ecology</a:t>
            </a:r>
            <a:r>
              <a:rPr lang="en-US"/>
              <a:t>: http://fore.yale.edu/religion/</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790700" cy="274320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03195" y="9672"/>
            <a:ext cx="1940805" cy="2733528"/>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15298"/>
            <a:ext cx="1845131" cy="2733528"/>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77290" y="-12548"/>
            <a:ext cx="1790654" cy="2755747"/>
          </a:xfrm>
          <a:prstGeom prst="rect">
            <a:avLst/>
          </a:prstGeom>
        </p:spPr>
      </p:pic>
    </p:spTree>
    <p:extLst>
      <p:ext uri="{BB962C8B-B14F-4D97-AF65-F5344CB8AC3E}">
        <p14:creationId xmlns:p14="http://schemas.microsoft.com/office/powerpoint/2010/main" val="2181453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3861047"/>
            <a:ext cx="8712968" cy="2880321"/>
          </a:xfrm>
        </p:spPr>
        <p:txBody>
          <a:bodyPr/>
          <a:lstStyle/>
          <a:p>
            <a:pPr marL="0" indent="0">
              <a:buNone/>
            </a:pPr>
            <a:endParaRPr lang="en-GB" dirty="0"/>
          </a:p>
          <a:p>
            <a:r>
              <a:rPr lang="en-GB" dirty="0"/>
              <a:t>The earth once existed without human beings.  “’…trees fell and made sounds long before humans appeared’ (Bauman et al, 2011, 57).  </a:t>
            </a:r>
          </a:p>
          <a:p>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35696" y="332656"/>
            <a:ext cx="5404092" cy="3741295"/>
          </a:xfrm>
          <a:prstGeom prst="rect">
            <a:avLst/>
          </a:prstGeom>
        </p:spPr>
      </p:pic>
    </p:spTree>
    <p:extLst>
      <p:ext uri="{BB962C8B-B14F-4D97-AF65-F5344CB8AC3E}">
        <p14:creationId xmlns:p14="http://schemas.microsoft.com/office/powerpoint/2010/main" val="34654657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GB" dirty="0"/>
              <a:t>So there are environmental issues to address – through science or through religion? Solve through science or solve through changing the way that people think? If religions respond do they ‘recover’, ‘reform’ or ‘replace’? (Bauman et al, 2011, 59)</a:t>
            </a:r>
          </a:p>
          <a:p>
            <a:endParaRPr lang="en-US" dirty="0"/>
          </a:p>
        </p:txBody>
      </p:sp>
    </p:spTree>
    <p:extLst>
      <p:ext uri="{BB962C8B-B14F-4D97-AF65-F5344CB8AC3E}">
        <p14:creationId xmlns:p14="http://schemas.microsoft.com/office/powerpoint/2010/main" val="23025245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9443" y="1340767"/>
            <a:ext cx="7125112" cy="4518031"/>
          </a:xfrm>
        </p:spPr>
        <p:txBody>
          <a:bodyPr>
            <a:normAutofit/>
          </a:bodyPr>
          <a:lstStyle/>
          <a:p>
            <a:r>
              <a:rPr lang="en-GB" dirty="0" smtClean="0"/>
              <a:t>Are </a:t>
            </a:r>
            <a:r>
              <a:rPr lang="en-GB" dirty="0"/>
              <a:t>humans natural or separate form what is natural? (Bauman, 2011, 55).  ‘… there are important differences between our species and all others  We have taken a dominant role on the planet in a way no other creature has managed.  Human beings create technologies and profoundly transform the world and its materials in unprecedented ways… we are capable of self-reflection…’ </a:t>
            </a:r>
            <a:endParaRPr lang="en-GB" dirty="0" smtClean="0"/>
          </a:p>
          <a:p>
            <a:endParaRPr lang="en-GB" dirty="0"/>
          </a:p>
          <a:p>
            <a:endParaRPr lang="en-US" dirty="0"/>
          </a:p>
        </p:txBody>
      </p:sp>
      <p:sp>
        <p:nvSpPr>
          <p:cNvPr id="4" name="TextBox 3"/>
          <p:cNvSpPr txBox="1"/>
          <p:nvPr/>
        </p:nvSpPr>
        <p:spPr>
          <a:xfrm>
            <a:off x="2051720" y="548680"/>
            <a:ext cx="4337621" cy="369332"/>
          </a:xfrm>
          <a:prstGeom prst="rect">
            <a:avLst/>
          </a:prstGeom>
          <a:noFill/>
        </p:spPr>
        <p:txBody>
          <a:bodyPr wrap="none" rtlCol="0">
            <a:spAutoFit/>
          </a:bodyPr>
          <a:lstStyle/>
          <a:p>
            <a:r>
              <a:rPr lang="en-US" dirty="0" smtClean="0"/>
              <a:t>What is nature and what is natural?</a:t>
            </a:r>
            <a:endParaRPr lang="en-US" dirty="0"/>
          </a:p>
        </p:txBody>
      </p:sp>
    </p:spTree>
    <p:extLst>
      <p:ext uri="{BB962C8B-B14F-4D97-AF65-F5344CB8AC3E}">
        <p14:creationId xmlns:p14="http://schemas.microsoft.com/office/powerpoint/2010/main" val="30635853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GB" dirty="0"/>
              <a:t>Deane-Drummond (1996, 70):</a:t>
            </a:r>
          </a:p>
          <a:p>
            <a:pPr marL="0" indent="0">
              <a:buNone/>
            </a:pPr>
            <a:r>
              <a:rPr lang="en-GB" dirty="0"/>
              <a:t>Human beings are a part of ‘nature’ in that we share in the biochemical and physiological processes in common with animals and all living beings.  We are also ‘apart’ from nature in that we are self-aware and have the power to make conscious decisions about how to chance the natural world around us.  The debate in environmental ethics is how we, as human beings, should give value to the natural world.  If we regard nature as a resource to be managed for human interests, it has </a:t>
            </a:r>
            <a:r>
              <a:rPr lang="en-GB" i="1" dirty="0"/>
              <a:t>instrumental</a:t>
            </a:r>
            <a:r>
              <a:rPr lang="en-GB" dirty="0"/>
              <a:t> value.  If we regard nature as having value in itself and of itself it has </a:t>
            </a:r>
            <a:r>
              <a:rPr lang="en-GB" i="1" dirty="0"/>
              <a:t>inherent</a:t>
            </a:r>
            <a:r>
              <a:rPr lang="en-GB" dirty="0"/>
              <a:t> value…If we regard nature as having </a:t>
            </a:r>
            <a:r>
              <a:rPr lang="en-GB" i="1" dirty="0"/>
              <a:t>intrinsic</a:t>
            </a:r>
            <a:r>
              <a:rPr lang="en-GB" dirty="0"/>
              <a:t> value, this is independent of humans…</a:t>
            </a:r>
          </a:p>
          <a:p>
            <a:endParaRPr lang="en-US" dirty="0"/>
          </a:p>
        </p:txBody>
      </p:sp>
    </p:spTree>
    <p:extLst>
      <p:ext uri="{BB962C8B-B14F-4D97-AF65-F5344CB8AC3E}">
        <p14:creationId xmlns:p14="http://schemas.microsoft.com/office/powerpoint/2010/main" val="42755370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GB" dirty="0"/>
              <a:t>Bauman et al note that ‘…the </a:t>
            </a:r>
            <a:r>
              <a:rPr lang="en-GB" i="1" dirty="0"/>
              <a:t>idea</a:t>
            </a:r>
            <a:r>
              <a:rPr lang="en-GB" dirty="0"/>
              <a:t> of nature is indisputably a product of human culture.  When we talk about the natural world, we reflect the values and assumptions of our societies.  This means that nature has social implications, and that discussions of nature reveal much about the ways we justify and understand cultural systems and human actions.  “Nature” … is a word which has been frequently misunderstood by those with power against those without it’ (Bauman et al, 2011, 56).</a:t>
            </a:r>
          </a:p>
          <a:p>
            <a:endParaRPr lang="en-US" dirty="0" smtClean="0"/>
          </a:p>
        </p:txBody>
      </p:sp>
    </p:spTree>
    <p:extLst>
      <p:ext uri="{BB962C8B-B14F-4D97-AF65-F5344CB8AC3E}">
        <p14:creationId xmlns:p14="http://schemas.microsoft.com/office/powerpoint/2010/main" val="4975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Christianity in the nineteenth century</a:t>
            </a:r>
          </a:p>
          <a:p>
            <a:r>
              <a:rPr lang="en-US" dirty="0"/>
              <a:t>Ecofeminism </a:t>
            </a:r>
            <a:endParaRPr lang="en-US" dirty="0" smtClean="0"/>
          </a:p>
          <a:p>
            <a:r>
              <a:rPr lang="en-US" dirty="0" smtClean="0"/>
              <a:t>‘natural’ equated with ‘uncivilized’, justification for doing harm</a:t>
            </a:r>
          </a:p>
          <a:p>
            <a:r>
              <a:rPr lang="en-US" dirty="0" smtClean="0"/>
              <a:t>A view that some people are ‘closer to nature’?</a:t>
            </a:r>
            <a:endParaRPr lang="en-US" dirty="0"/>
          </a:p>
          <a:p>
            <a:endParaRPr lang="en-US" dirty="0"/>
          </a:p>
        </p:txBody>
      </p:sp>
    </p:spTree>
    <p:extLst>
      <p:ext uri="{BB962C8B-B14F-4D97-AF65-F5344CB8AC3E}">
        <p14:creationId xmlns:p14="http://schemas.microsoft.com/office/powerpoint/2010/main" val="2560529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1009443" y="2348880"/>
            <a:ext cx="6442877" cy="3509918"/>
          </a:xfrm>
        </p:spPr>
        <p:txBody>
          <a:bodyPr>
            <a:normAutofit lnSpcReduction="10000"/>
          </a:bodyPr>
          <a:lstStyle/>
          <a:p>
            <a:r>
              <a:rPr lang="en-GB" dirty="0"/>
              <a:t>Steve Bruce </a:t>
            </a:r>
            <a:r>
              <a:rPr lang="en-GB" dirty="0" smtClean="0"/>
              <a:t>(2005, 210) </a:t>
            </a:r>
            <a:r>
              <a:rPr lang="en-GB" dirty="0"/>
              <a:t>New Agers are Green and that New Age environmentalism and its “mundane counterpart” differ in 2 respects, first, environmental problems are linked to personal problems and second, the planet is seen as an organism.  “The secular Green protects the environment out of self-interest; the New Age Green does so out of respect for a superior being</a:t>
            </a:r>
            <a:r>
              <a:rPr lang="en-GB" dirty="0" smtClean="0"/>
              <a:t>”. </a:t>
            </a:r>
          </a:p>
          <a:p>
            <a:r>
              <a:rPr lang="en-GB" dirty="0"/>
              <a:t>Partridge (2005, 42), “There can be little doubt that there has been a significant greening of the Western consciousness”. Environmentalism is a key part of </a:t>
            </a:r>
            <a:r>
              <a:rPr lang="en-GB" dirty="0" err="1"/>
              <a:t>occulture</a:t>
            </a:r>
            <a:r>
              <a:rPr lang="en-GB" dirty="0"/>
              <a:t>, and increasingly not for selfish reasons.  </a:t>
            </a: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48264" y="0"/>
            <a:ext cx="2195736" cy="2195736"/>
          </a:xfrm>
          <a:prstGeom prst="rect">
            <a:avLst/>
          </a:prstGeom>
        </p:spPr>
      </p:pic>
    </p:spTree>
    <p:extLst>
      <p:ext uri="{BB962C8B-B14F-4D97-AF65-F5344CB8AC3E}">
        <p14:creationId xmlns:p14="http://schemas.microsoft.com/office/powerpoint/2010/main" val="21565147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1009443" y="764704"/>
            <a:ext cx="5218741" cy="5094094"/>
          </a:xfrm>
        </p:spPr>
        <p:txBody>
          <a:bodyPr>
            <a:normAutofit/>
          </a:bodyPr>
          <a:lstStyle/>
          <a:p>
            <a:r>
              <a:rPr lang="en-GB" dirty="0" smtClean="0"/>
              <a:t>Bloom (2005, 105) </a:t>
            </a:r>
            <a:r>
              <a:rPr lang="en-GB" dirty="0"/>
              <a:t>write of “deep ecology”, and our “cellular and emotional solidarity with landscape, soil and all living creatures”.  “</a:t>
            </a:r>
            <a:r>
              <a:rPr lang="en-GB" dirty="0" err="1"/>
              <a:t>Biophilia</a:t>
            </a:r>
            <a:r>
              <a:rPr lang="en-GB" dirty="0"/>
              <a:t>” – the instinct to connect with the natural world.  </a:t>
            </a:r>
          </a:p>
          <a:p>
            <a:pPr marL="0" indent="0">
              <a:buNone/>
            </a:pPr>
            <a:endParaRPr lang="en-GB" dirty="0"/>
          </a:p>
          <a:p>
            <a:r>
              <a:rPr lang="en-GB" dirty="0" err="1" smtClean="0"/>
              <a:t>Satish</a:t>
            </a:r>
            <a:r>
              <a:rPr lang="en-GB" dirty="0" smtClean="0"/>
              <a:t> Kumar’s (2005) notion of “soil, soul and society”.</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36296" y="260648"/>
            <a:ext cx="1790700" cy="28575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32954" y="3284984"/>
            <a:ext cx="2410167" cy="3235657"/>
          </a:xfrm>
          <a:prstGeom prst="rect">
            <a:avLst/>
          </a:prstGeom>
        </p:spPr>
      </p:pic>
    </p:spTree>
    <p:extLst>
      <p:ext uri="{BB962C8B-B14F-4D97-AF65-F5344CB8AC3E}">
        <p14:creationId xmlns:p14="http://schemas.microsoft.com/office/powerpoint/2010/main" val="387400920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dirty="0"/>
              <a:t>Kemp says that there is an overlap between the New Age and the environmental or ecological movement, although now it is inaccurate to think of environmental concerns as “alternative”.  </a:t>
            </a:r>
          </a:p>
          <a:p>
            <a:pPr marL="0" indent="0">
              <a:buNone/>
            </a:pPr>
            <a:endParaRPr lang="en-GB" dirty="0"/>
          </a:p>
          <a:p>
            <a:r>
              <a:rPr lang="en-GB" dirty="0"/>
              <a:t>Barker says that ecological issues take a high priority for New Agers.  She says that most tend to be vegetarian, (</a:t>
            </a:r>
            <a:r>
              <a:rPr lang="en-GB" dirty="0" err="1"/>
              <a:t>cf</a:t>
            </a:r>
            <a:r>
              <a:rPr lang="en-GB" dirty="0"/>
              <a:t> Marion Bowman) they are involved in back-to-the-earth communes, organic farming, home-spun textiles, cottage industries, alternative technology, emphasis on the feminine and their politics are green. </a:t>
            </a:r>
          </a:p>
          <a:p>
            <a:pPr marL="0" indent="0">
              <a:buNone/>
            </a:pPr>
            <a:r>
              <a:rPr lang="en-GB" sz="1100" dirty="0"/>
              <a:t>Kemp, D (2004) </a:t>
            </a:r>
            <a:r>
              <a:rPr lang="en-GB" sz="1100" i="1" dirty="0"/>
              <a:t>New Age: A Guide</a:t>
            </a:r>
            <a:r>
              <a:rPr lang="en-GB" sz="1100" dirty="0"/>
              <a:t>, Edinburgh, Edinburgh University Press, 31.</a:t>
            </a:r>
          </a:p>
          <a:p>
            <a:pPr marL="0" indent="0">
              <a:buNone/>
            </a:pPr>
            <a:r>
              <a:rPr lang="en-GB" sz="1100" dirty="0"/>
              <a:t>Barker, E (1992) </a:t>
            </a:r>
            <a:r>
              <a:rPr lang="en-GB" sz="1100" i="1" dirty="0"/>
              <a:t>New Religious Movements: A Practical Introduction</a:t>
            </a:r>
            <a:r>
              <a:rPr lang="en-GB" sz="1100" dirty="0"/>
              <a:t>, London, HMSO.</a:t>
            </a:r>
          </a:p>
          <a:p>
            <a:endParaRPr lang="en-GB" dirty="0"/>
          </a:p>
        </p:txBody>
      </p:sp>
    </p:spTree>
    <p:extLst>
      <p:ext uri="{BB962C8B-B14F-4D97-AF65-F5344CB8AC3E}">
        <p14:creationId xmlns:p14="http://schemas.microsoft.com/office/powerpoint/2010/main" val="343964178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lnSpcReduction="10000"/>
          </a:bodyPr>
          <a:lstStyle/>
          <a:p>
            <a:pPr marL="0" indent="0">
              <a:buNone/>
            </a:pPr>
            <a:r>
              <a:rPr lang="en-GB" dirty="0"/>
              <a:t>Bloom says</a:t>
            </a:r>
          </a:p>
          <a:p>
            <a:endParaRPr lang="en-GB" dirty="0"/>
          </a:p>
          <a:p>
            <a:r>
              <a:rPr lang="en-GB" dirty="0"/>
              <a:t>Many…tribal peoples have demonstrated a high level of ecological morality, recognizing their intimate communion with the web of life…In this ‘primitive’ environment, all aspects of life – plant, animal, rock, river – have character and importance…Many religions caution against the killing and eating of animals, but in tribal societies animal flesh is often a necessity of survival.  Even this hunting and killing is done with a full acknowledgement of the interdependence and the sanctity of the animal.  Grateful and respectful prayers are communicated to the souls of the animals.  In some cultures, the hunters sense that the animals’ souls reincarnate to be hunted by them again.  </a:t>
            </a:r>
          </a:p>
          <a:p>
            <a:pPr marL="0" indent="0">
              <a:buNone/>
            </a:pPr>
            <a:r>
              <a:rPr lang="en-GB" sz="1100" dirty="0"/>
              <a:t>Bloom, William (2005) </a:t>
            </a:r>
            <a:r>
              <a:rPr lang="en-GB" sz="1100" i="1" dirty="0" err="1"/>
              <a:t>Soulution</a:t>
            </a:r>
            <a:r>
              <a:rPr lang="en-GB" sz="1100" i="1" dirty="0"/>
              <a:t>, The Holistic Manifesto</a:t>
            </a:r>
            <a:r>
              <a:rPr lang="en-GB" sz="1100" dirty="0"/>
              <a:t>, London, Hay House UK Ltd, 138.</a:t>
            </a:r>
          </a:p>
          <a:p>
            <a:endParaRPr lang="en-GB" dirty="0"/>
          </a:p>
        </p:txBody>
      </p:sp>
    </p:spTree>
    <p:extLst>
      <p:ext uri="{BB962C8B-B14F-4D97-AF65-F5344CB8AC3E}">
        <p14:creationId xmlns:p14="http://schemas.microsoft.com/office/powerpoint/2010/main" val="123596932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85000" lnSpcReduction="20000"/>
          </a:bodyPr>
          <a:lstStyle/>
          <a:p>
            <a:pPr marL="0" indent="0">
              <a:buNone/>
            </a:pPr>
            <a:r>
              <a:rPr lang="en-GB" dirty="0" smtClean="0"/>
              <a:t>Heelas </a:t>
            </a:r>
            <a:r>
              <a:rPr lang="en-GB" dirty="0"/>
              <a:t>notes</a:t>
            </a:r>
          </a:p>
          <a:p>
            <a:pPr marL="0" indent="0">
              <a:buNone/>
            </a:pPr>
            <a:r>
              <a:rPr lang="en-GB" dirty="0"/>
              <a:t> </a:t>
            </a:r>
          </a:p>
          <a:p>
            <a:r>
              <a:rPr lang="en-GB" dirty="0"/>
              <a:t>With regard to more obviously counter-cultural renderings of right livelihoods, an indeterminate number of people (not all of whom will be fully-fledged New Age spiritual seekers) endeavour to make their living by engaging in practices which are good for nature (and the soul).  They might live – as much as possible – directly off the land, working smallholdings, practicing permaculture or living in green communities.  They might produce arts and crafts, using natural</a:t>
            </a:r>
            <a:r>
              <a:rPr lang="en-GB" i="1" dirty="0"/>
              <a:t> </a:t>
            </a:r>
            <a:r>
              <a:rPr lang="en-GB" dirty="0"/>
              <a:t>products when feasible.  They might work for the New Age, enlightening people, and, in the process, often encouraging them to revere nature.  Then there are all those New Agers who practise green consumption, are involved in new Social Movements such as Friends of the Earth, who are involved with local exchange or ‘barter’ schemes, or who use ethical investment companies.  And finally, there are those who perform rituals to energize or otherwise affirm the earth.</a:t>
            </a:r>
          </a:p>
          <a:p>
            <a:pPr marL="0" indent="0">
              <a:buNone/>
            </a:pPr>
            <a:r>
              <a:rPr lang="en-GB" sz="1200" dirty="0"/>
              <a:t>Heelas, P (1996) </a:t>
            </a:r>
            <a:r>
              <a:rPr lang="en-GB" sz="1200" i="1" dirty="0"/>
              <a:t>The New Age</a:t>
            </a:r>
            <a:r>
              <a:rPr lang="en-GB" sz="1200" dirty="0"/>
              <a:t>, Oxford: Blackwell, 86-7.</a:t>
            </a:r>
          </a:p>
          <a:p>
            <a:endParaRPr lang="en-GB" dirty="0"/>
          </a:p>
        </p:txBody>
      </p:sp>
    </p:spTree>
    <p:extLst>
      <p:ext uri="{BB962C8B-B14F-4D97-AF65-F5344CB8AC3E}">
        <p14:creationId xmlns:p14="http://schemas.microsoft.com/office/powerpoint/2010/main" val="39953169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err="1" smtClean="0"/>
              <a:t>Heelas</a:t>
            </a:r>
            <a:r>
              <a:rPr lang="en-GB" dirty="0" smtClean="0"/>
              <a:t> (1996, 84): </a:t>
            </a:r>
            <a:r>
              <a:rPr lang="en-GB" dirty="0"/>
              <a:t>‘Counter-cultural New Agers seek new ways of relating to the environment: ways which will save the earth from the ravages of capitalist modernity, through adopting ways of living that are environmentally sound or nurturing.</a:t>
            </a:r>
            <a:r>
              <a:rPr lang="en-GB" baseline="30000" dirty="0"/>
              <a:t> </a:t>
            </a:r>
            <a:endParaRPr lang="en-GB" dirty="0"/>
          </a:p>
          <a:p>
            <a:endParaRPr lang="en-GB" dirty="0"/>
          </a:p>
          <a:p>
            <a:r>
              <a:rPr lang="en-GB" dirty="0"/>
              <a:t>He argues that the 1970s saw a number of significant contributions to the development of New Age environmentalism. </a:t>
            </a:r>
          </a:p>
          <a:p>
            <a:endParaRPr lang="en-GB" dirty="0"/>
          </a:p>
        </p:txBody>
      </p:sp>
    </p:spTree>
    <p:extLst>
      <p:ext uri="{BB962C8B-B14F-4D97-AF65-F5344CB8AC3E}">
        <p14:creationId xmlns:p14="http://schemas.microsoft.com/office/powerpoint/2010/main" val="389349176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1009443" y="1807361"/>
            <a:ext cx="7667013" cy="4717983"/>
          </a:xfrm>
        </p:spPr>
        <p:txBody>
          <a:bodyPr>
            <a:normAutofit/>
          </a:bodyPr>
          <a:lstStyle/>
          <a:p>
            <a:pPr marL="0" indent="0">
              <a:buNone/>
            </a:pPr>
            <a:r>
              <a:rPr lang="en-GB" dirty="0" smtClean="0"/>
              <a:t>Heelas: </a:t>
            </a:r>
          </a:p>
          <a:p>
            <a:pPr marL="0" indent="0">
              <a:buNone/>
            </a:pPr>
            <a:r>
              <a:rPr lang="en-GB" dirty="0" smtClean="0"/>
              <a:t>1 </a:t>
            </a:r>
            <a:r>
              <a:rPr lang="en-GB" dirty="0"/>
              <a:t>Arne </a:t>
            </a:r>
            <a:r>
              <a:rPr lang="en-GB" dirty="0" err="1"/>
              <a:t>Naess</a:t>
            </a:r>
            <a:r>
              <a:rPr lang="en-GB" dirty="0"/>
              <a:t>’ 1972 </a:t>
            </a:r>
            <a:r>
              <a:rPr lang="en-GB" dirty="0" smtClean="0"/>
              <a:t>lecture coined </a:t>
            </a:r>
            <a:r>
              <a:rPr lang="en-GB" dirty="0"/>
              <a:t>“deep ecology”.</a:t>
            </a:r>
          </a:p>
          <a:p>
            <a:pPr marL="0" indent="0">
              <a:buNone/>
            </a:pPr>
            <a:r>
              <a:rPr lang="en-GB" dirty="0"/>
              <a:t>2 EF Schumacher’s </a:t>
            </a:r>
            <a:r>
              <a:rPr lang="en-GB" i="1" dirty="0"/>
              <a:t>Small is Beautiful.  A Study of Economics as if People Mattered</a:t>
            </a:r>
            <a:r>
              <a:rPr lang="en-GB" dirty="0"/>
              <a:t>, in 1973. “Intermediate Technology</a:t>
            </a:r>
            <a:r>
              <a:rPr lang="en-GB" dirty="0" smtClean="0"/>
              <a:t>”.  “</a:t>
            </a:r>
            <a:r>
              <a:rPr lang="en-GB" dirty="0"/>
              <a:t>Production by the masses, not mass production”. Schumacher, EF (1993) </a:t>
            </a:r>
            <a:r>
              <a:rPr lang="en-GB" i="1" dirty="0"/>
              <a:t>Small is Beautiful: a study of </a:t>
            </a:r>
            <a:r>
              <a:rPr lang="en-GB" i="1" dirty="0" err="1"/>
              <a:t>ecomonics</a:t>
            </a:r>
            <a:r>
              <a:rPr lang="en-GB" i="1" dirty="0"/>
              <a:t> as if people mattered</a:t>
            </a:r>
            <a:r>
              <a:rPr lang="en-GB" dirty="0"/>
              <a:t>, London, Vintage (1</a:t>
            </a:r>
            <a:r>
              <a:rPr lang="en-GB" baseline="30000" dirty="0"/>
              <a:t>st</a:t>
            </a:r>
            <a:r>
              <a:rPr lang="en-GB" dirty="0"/>
              <a:t> pub 1973), 126.</a:t>
            </a:r>
          </a:p>
          <a:p>
            <a:pPr marL="0" indent="0">
              <a:buNone/>
            </a:pPr>
            <a:r>
              <a:rPr lang="en-GB" dirty="0" smtClean="0"/>
              <a:t>3 Françoise </a:t>
            </a:r>
            <a:r>
              <a:rPr lang="en-GB" dirty="0" err="1"/>
              <a:t>d’Eaubonne’s</a:t>
            </a:r>
            <a:r>
              <a:rPr lang="en-GB" dirty="0"/>
              <a:t> coining of the term ‘eco-feminism’, in 1974. </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93396" y="116632"/>
            <a:ext cx="2520280" cy="2520280"/>
          </a:xfrm>
          <a:prstGeom prst="rect">
            <a:avLst/>
          </a:prstGeom>
        </p:spPr>
      </p:pic>
    </p:spTree>
    <p:extLst>
      <p:ext uri="{BB962C8B-B14F-4D97-AF65-F5344CB8AC3E}">
        <p14:creationId xmlns:p14="http://schemas.microsoft.com/office/powerpoint/2010/main" val="409527100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1996</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94018" y="1806575"/>
            <a:ext cx="2755963" cy="4052888"/>
          </a:xfrm>
        </p:spPr>
      </p:pic>
    </p:spTree>
    <p:extLst>
      <p:ext uri="{BB962C8B-B14F-4D97-AF65-F5344CB8AC3E}">
        <p14:creationId xmlns:p14="http://schemas.microsoft.com/office/powerpoint/2010/main" val="171591692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dirty="0"/>
              <a:t>James Lovelock’s </a:t>
            </a:r>
            <a:r>
              <a:rPr lang="en-GB" dirty="0" smtClean="0"/>
              <a:t>(1979) Gaia </a:t>
            </a:r>
            <a:r>
              <a:rPr lang="en-GB" dirty="0"/>
              <a:t>hypothesis, or theory.  Lovelock adopted the term “Gaia” to refer to his belief that the planet is a living system, behaving as a unified organism. </a:t>
            </a:r>
          </a:p>
          <a:p>
            <a:r>
              <a:rPr lang="en-GB" dirty="0"/>
              <a:t>Thanks to the concept of Gaia we now see that our planet is entirely different from its dead siblings Mars and Venus.  Like one of us, it controls its temperature and composition so as always to be comfortable, and it has done this even since life began three billion years ago.  To put it bluntly, dead planets are like stone statues, which if put in an oven and heated to 80˚C remain unchanged.  I would die and so would you if heated that hot and so would the </a:t>
            </a:r>
            <a:r>
              <a:rPr lang="en-GB" dirty="0" smtClean="0"/>
              <a:t>earth (2006, 2).</a:t>
            </a:r>
            <a:endParaRPr lang="en-GB" dirty="0"/>
          </a:p>
          <a:p>
            <a:endParaRPr lang="en-GB" dirty="0"/>
          </a:p>
        </p:txBody>
      </p:sp>
    </p:spTree>
    <p:extLst>
      <p:ext uri="{BB962C8B-B14F-4D97-AF65-F5344CB8AC3E}">
        <p14:creationId xmlns:p14="http://schemas.microsoft.com/office/powerpoint/2010/main" val="339626027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21213" y="1806575"/>
            <a:ext cx="4501574" cy="4052888"/>
          </a:xfrm>
        </p:spPr>
      </p:pic>
    </p:spTree>
    <p:extLst>
      <p:ext uri="{BB962C8B-B14F-4D97-AF65-F5344CB8AC3E}">
        <p14:creationId xmlns:p14="http://schemas.microsoft.com/office/powerpoint/2010/main" val="2503937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pPr marL="0" indent="0">
              <a:buNone/>
            </a:pPr>
            <a:r>
              <a:rPr lang="en-GB" dirty="0" smtClean="0"/>
              <a:t>2006, </a:t>
            </a:r>
            <a:r>
              <a:rPr lang="en-GB" i="1" dirty="0" smtClean="0"/>
              <a:t>The </a:t>
            </a:r>
            <a:r>
              <a:rPr lang="en-GB" i="1" dirty="0"/>
              <a:t>Revenge of Gaia</a:t>
            </a:r>
            <a:r>
              <a:rPr lang="en-GB" dirty="0"/>
              <a:t> in which he argues that Gaia will look after itself and do what is necessary to survive, even destroy humanity.  He talks of hearing of the 2004 tsunami when writing this book and says </a:t>
            </a:r>
          </a:p>
          <a:p>
            <a:pPr marL="0" indent="0">
              <a:buNone/>
            </a:pPr>
            <a:endParaRPr lang="en-GB" dirty="0"/>
          </a:p>
          <a:p>
            <a:r>
              <a:rPr lang="en-GB" dirty="0"/>
              <a:t>That awful event starkly revealed the power of the Earth to kill.  The planet we live on has merely to </a:t>
            </a:r>
            <a:r>
              <a:rPr lang="en-GB" dirty="0" err="1"/>
              <a:t>shryg</a:t>
            </a:r>
            <a:r>
              <a:rPr lang="en-GB" dirty="0"/>
              <a:t> to take some fraction of a million people to their death.  But this is nothing compared with what may soon happen; we are now so abusing the Earth that it many rise and move back to the hot state it was in fifty-five millions years ago, and if it does most of us, and our descendants, will </a:t>
            </a:r>
            <a:r>
              <a:rPr lang="en-GB" dirty="0" smtClean="0"/>
              <a:t>die (2006, 1).</a:t>
            </a:r>
            <a:endParaRPr lang="en-GB" dirty="0"/>
          </a:p>
          <a:p>
            <a:endParaRPr lang="en-GB" dirty="0"/>
          </a:p>
        </p:txBody>
      </p:sp>
    </p:spTree>
    <p:extLst>
      <p:ext uri="{BB962C8B-B14F-4D97-AF65-F5344CB8AC3E}">
        <p14:creationId xmlns:p14="http://schemas.microsoft.com/office/powerpoint/2010/main" val="147499045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Christianity and Ecology	</a:t>
            </a:r>
            <a:endParaRPr lang="en-US" dirty="0"/>
          </a:p>
        </p:txBody>
      </p:sp>
      <p:sp>
        <p:nvSpPr>
          <p:cNvPr id="3" name="Content Placeholder 2"/>
          <p:cNvSpPr>
            <a:spLocks noGrp="1"/>
          </p:cNvSpPr>
          <p:nvPr>
            <p:ph idx="1"/>
          </p:nvPr>
        </p:nvSpPr>
        <p:spPr>
          <a:xfrm>
            <a:off x="1009443" y="1556793"/>
            <a:ext cx="2338421" cy="4302006"/>
          </a:xfrm>
        </p:spPr>
        <p:txBody>
          <a:bodyPr/>
          <a:lstStyle/>
          <a:p>
            <a:r>
              <a:rPr lang="en-GB" dirty="0" smtClean="0"/>
              <a:t>RECOVER?</a:t>
            </a:r>
          </a:p>
          <a:p>
            <a:r>
              <a:rPr lang="en-GB" dirty="0" smtClean="0"/>
              <a:t>REFORM?</a:t>
            </a:r>
            <a:endParaRPr lang="en-GB" dirty="0"/>
          </a:p>
          <a:p>
            <a:r>
              <a:rPr lang="en-GB" dirty="0" smtClean="0"/>
              <a:t>REPLACE?</a:t>
            </a:r>
            <a:endParaRPr lang="en-GB" b="1" dirty="0"/>
          </a:p>
          <a:p>
            <a:endParaRPr lang="en-US" b="1"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48064" y="1628800"/>
            <a:ext cx="3659105" cy="4725144"/>
          </a:xfrm>
          <a:prstGeom prst="rect">
            <a:avLst/>
          </a:prstGeom>
        </p:spPr>
      </p:pic>
    </p:spTree>
    <p:extLst>
      <p:ext uri="{BB962C8B-B14F-4D97-AF65-F5344CB8AC3E}">
        <p14:creationId xmlns:p14="http://schemas.microsoft.com/office/powerpoint/2010/main" val="215958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t>Partridge (2005, 45) with monotheism (Judaism first) came a distinction between the sacred and the profane, a dualism, a “them and us” </a:t>
            </a:r>
            <a:r>
              <a:rPr lang="en-GB" dirty="0" smtClean="0"/>
              <a:t>attitude: </a:t>
            </a:r>
          </a:p>
          <a:p>
            <a:r>
              <a:rPr lang="en-GB" dirty="0" smtClean="0"/>
              <a:t>…</a:t>
            </a:r>
            <a:r>
              <a:rPr lang="en-GB" dirty="0"/>
              <a:t>a single system of religious ethics evolved, humanity was ‘liberated’ from a dependence on magic and the natural world, which in turn was evacuated of animistic spirits and sacred forces, becoming simply the physical arena in which one obeyed God.  The natural world was the creation of a good and loving God, but it was not itself </a:t>
            </a:r>
            <a:r>
              <a:rPr lang="en-GB" dirty="0" err="1" smtClean="0"/>
              <a:t>sacralizing</a:t>
            </a:r>
            <a:r>
              <a:rPr lang="en-GB" dirty="0" smtClean="0"/>
              <a:t> (2005, 45).</a:t>
            </a:r>
            <a:endParaRPr lang="en-GB" dirty="0"/>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38462" y="404664"/>
            <a:ext cx="3267075" cy="1400175"/>
          </a:xfrm>
          <a:prstGeom prst="rect">
            <a:avLst/>
          </a:prstGeom>
        </p:spPr>
      </p:pic>
    </p:spTree>
    <p:extLst>
      <p:ext uri="{BB962C8B-B14F-4D97-AF65-F5344CB8AC3E}">
        <p14:creationId xmlns:p14="http://schemas.microsoft.com/office/powerpoint/2010/main" val="20036053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85000" lnSpcReduction="20000"/>
          </a:bodyPr>
          <a:lstStyle/>
          <a:p>
            <a:r>
              <a:rPr lang="en-GB" dirty="0"/>
              <a:t>Richard Roberts (1998, 65) - Genesis 1:28 –has been used to legitimate the destructive exploitation of nature.     </a:t>
            </a:r>
          </a:p>
          <a:p>
            <a:r>
              <a:rPr lang="en-US" dirty="0">
                <a:hlinkClick r:id="rId2"/>
              </a:rPr>
              <a:t>New International Version</a:t>
            </a:r>
            <a:endParaRPr lang="en-GB" dirty="0"/>
          </a:p>
          <a:p>
            <a:pPr marL="0" indent="0">
              <a:buNone/>
            </a:pPr>
            <a:r>
              <a:rPr lang="en-US" dirty="0"/>
              <a:t>God blessed them and said to them, "Be fruitful and increase in number; fill the earth and subdue it. Rule over the fish in the sea and the birds in the sky and over every living creature that moves on the ground</a:t>
            </a:r>
            <a:r>
              <a:rPr lang="en-US" dirty="0" smtClean="0"/>
              <a:t>.”</a:t>
            </a:r>
            <a:r>
              <a:rPr lang="en-US" dirty="0"/>
              <a:t> </a:t>
            </a:r>
            <a:endParaRPr lang="en-GB" dirty="0"/>
          </a:p>
          <a:p>
            <a:r>
              <a:rPr lang="en-US" dirty="0">
                <a:hlinkClick r:id="rId3"/>
              </a:rPr>
              <a:t>English Standard Version</a:t>
            </a:r>
            <a:endParaRPr lang="en-GB" dirty="0"/>
          </a:p>
          <a:p>
            <a:pPr marL="0" indent="0">
              <a:buNone/>
            </a:pPr>
            <a:r>
              <a:rPr lang="en-US" dirty="0"/>
              <a:t>And God blessed them. And God said to them, “Be fruitful and multiply and fill the earth and subdue it, and have dominion over the fish of the sea and over the birds of the heavens and over every living thing that moves on the earth.</a:t>
            </a:r>
            <a:r>
              <a:rPr lang="en-US" dirty="0" smtClean="0"/>
              <a:t>”</a:t>
            </a:r>
            <a:endParaRPr lang="en-GB" dirty="0"/>
          </a:p>
          <a:p>
            <a:r>
              <a:rPr lang="en-US" dirty="0">
                <a:hlinkClick r:id="rId4"/>
              </a:rPr>
              <a:t>King James </a:t>
            </a:r>
            <a:r>
              <a:rPr lang="en-US" dirty="0" smtClean="0">
                <a:hlinkClick r:id="rId4"/>
              </a:rPr>
              <a:t>Bible</a:t>
            </a:r>
            <a:endParaRPr lang="en-GB" dirty="0"/>
          </a:p>
          <a:p>
            <a:pPr marL="0" indent="0">
              <a:buNone/>
            </a:pPr>
            <a:r>
              <a:rPr lang="en-US" dirty="0" smtClean="0"/>
              <a:t>And </a:t>
            </a:r>
            <a:r>
              <a:rPr lang="en-US" dirty="0"/>
              <a:t>God blessed them, and God said unto them, Be fruitful, and multiply, and replenish the earth, and subdue it: and have dominion over the fish of the sea, and over the fowl of the air, and over every living thing that </a:t>
            </a:r>
            <a:r>
              <a:rPr lang="en-US" dirty="0" err="1"/>
              <a:t>moveth</a:t>
            </a:r>
            <a:r>
              <a:rPr lang="en-US" dirty="0"/>
              <a:t> upon the earth.</a:t>
            </a:r>
            <a:endParaRPr lang="en-GB" dirty="0"/>
          </a:p>
          <a:p>
            <a:endParaRPr lang="en-US" dirty="0"/>
          </a:p>
        </p:txBody>
      </p:sp>
    </p:spTree>
    <p:extLst>
      <p:ext uri="{BB962C8B-B14F-4D97-AF65-F5344CB8AC3E}">
        <p14:creationId xmlns:p14="http://schemas.microsoft.com/office/powerpoint/2010/main" val="31195292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1009443" y="1807361"/>
            <a:ext cx="6298861" cy="4051437"/>
          </a:xfrm>
        </p:spPr>
        <p:txBody>
          <a:bodyPr>
            <a:normAutofit fontScale="92500" lnSpcReduction="10000"/>
          </a:bodyPr>
          <a:lstStyle/>
          <a:p>
            <a:r>
              <a:rPr lang="en-GB" dirty="0"/>
              <a:t>Lynn White - professor of medieval historian at Princeton -  entitled, ‘The Historical Roots of Our Ecological Crisis’ (1967), is usually identified as inaugurating modern eco-theological discourse. </a:t>
            </a:r>
          </a:p>
          <a:p>
            <a:pPr marL="0" indent="0">
              <a:buNone/>
            </a:pPr>
            <a:endParaRPr lang="en-GB" dirty="0"/>
          </a:p>
          <a:p>
            <a:r>
              <a:rPr lang="en-GB" dirty="0"/>
              <a:t>“exploiter of nature”. </a:t>
            </a:r>
          </a:p>
          <a:p>
            <a:pPr marL="0" indent="0">
              <a:buNone/>
            </a:pPr>
            <a:endParaRPr lang="en-GB" dirty="0"/>
          </a:p>
          <a:p>
            <a:r>
              <a:rPr lang="en-GB" dirty="0" smtClean="0"/>
              <a:t>Christianity - </a:t>
            </a:r>
            <a:r>
              <a:rPr lang="en-GB" dirty="0"/>
              <a:t>removed the lingering vestiges of a pagan animism, replacing a deep reverence for the natural world with distinct indifference</a:t>
            </a:r>
          </a:p>
          <a:p>
            <a:r>
              <a:rPr lang="en-GB" dirty="0"/>
              <a:t> “Especially in its Western form, Christianity is the most anthropocentric religion the world has seen”. Christianity “bears a huge burden of guilt” for the contemporary ecological </a:t>
            </a:r>
            <a:r>
              <a:rPr lang="en-GB" dirty="0" smtClean="0"/>
              <a:t>crisis</a:t>
            </a:r>
            <a:r>
              <a:rPr lang="en-GB" sz="1200" dirty="0" smtClean="0"/>
              <a:t>.</a:t>
            </a:r>
            <a:endParaRPr lang="en-GB" sz="12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08304" y="260648"/>
            <a:ext cx="1666875" cy="2362200"/>
          </a:xfrm>
          <a:prstGeom prst="rect">
            <a:avLst/>
          </a:prstGeom>
        </p:spPr>
      </p:pic>
    </p:spTree>
    <p:extLst>
      <p:ext uri="{BB962C8B-B14F-4D97-AF65-F5344CB8AC3E}">
        <p14:creationId xmlns:p14="http://schemas.microsoft.com/office/powerpoint/2010/main" val="277045082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692696"/>
            <a:ext cx="7125113" cy="924475"/>
          </a:xfrm>
        </p:spPr>
        <p:txBody>
          <a:bodyPr/>
          <a:lstStyle/>
          <a:p>
            <a:r>
              <a:rPr lang="en-GB" dirty="0" smtClean="0"/>
              <a:t>Reform - </a:t>
            </a:r>
            <a:endParaRPr lang="en-GB" dirty="0"/>
          </a:p>
        </p:txBody>
      </p:sp>
      <p:sp>
        <p:nvSpPr>
          <p:cNvPr id="3" name="Content Placeholder 2"/>
          <p:cNvSpPr>
            <a:spLocks noGrp="1"/>
          </p:cNvSpPr>
          <p:nvPr>
            <p:ph idx="1"/>
          </p:nvPr>
        </p:nvSpPr>
        <p:spPr>
          <a:xfrm>
            <a:off x="1009443" y="3212976"/>
            <a:ext cx="7125112" cy="3384376"/>
          </a:xfrm>
        </p:spPr>
        <p:txBody>
          <a:bodyPr>
            <a:normAutofit/>
          </a:bodyPr>
          <a:lstStyle/>
          <a:p>
            <a:r>
              <a:rPr lang="en-GB" dirty="0"/>
              <a:t>Rosemary Radford </a:t>
            </a:r>
            <a:r>
              <a:rPr lang="en-GB" dirty="0" err="1"/>
              <a:t>Ruether</a:t>
            </a:r>
            <a:r>
              <a:rPr lang="en-GB" dirty="0"/>
              <a:t> (</a:t>
            </a:r>
            <a:r>
              <a:rPr lang="en-GB" dirty="0" smtClean="0"/>
              <a:t>1994) - Christianity </a:t>
            </a:r>
            <a:r>
              <a:rPr lang="en-GB" dirty="0"/>
              <a:t>forbids us from seeking knowledge of nature outside of the Church's control.  </a:t>
            </a:r>
            <a:endParaRPr lang="en-GB" dirty="0" smtClean="0"/>
          </a:p>
          <a:p>
            <a:r>
              <a:rPr lang="en-GB" dirty="0" smtClean="0"/>
              <a:t>Feminisation of nature.  ‘Mother nature’</a:t>
            </a:r>
          </a:p>
          <a:p>
            <a:r>
              <a:rPr lang="en-GB" dirty="0" smtClean="0"/>
              <a:t>Eco-feminism</a:t>
            </a:r>
          </a:p>
          <a:p>
            <a:endParaRPr lang="en-GB" b="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68571" y="0"/>
            <a:ext cx="6561220" cy="3087633"/>
          </a:xfrm>
          <a:prstGeom prst="rect">
            <a:avLst/>
          </a:prstGeom>
        </p:spPr>
      </p:pic>
    </p:spTree>
    <p:extLst>
      <p:ext uri="{BB962C8B-B14F-4D97-AF65-F5344CB8AC3E}">
        <p14:creationId xmlns:p14="http://schemas.microsoft.com/office/powerpoint/2010/main" val="253638218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Recover - </a:t>
            </a:r>
            <a:endParaRPr lang="en-US" dirty="0"/>
          </a:p>
        </p:txBody>
      </p:sp>
      <p:sp>
        <p:nvSpPr>
          <p:cNvPr id="3" name="Content Placeholder 2"/>
          <p:cNvSpPr>
            <a:spLocks noGrp="1"/>
          </p:cNvSpPr>
          <p:nvPr>
            <p:ph idx="1"/>
          </p:nvPr>
        </p:nvSpPr>
        <p:spPr>
          <a:xfrm>
            <a:off x="107504" y="1628800"/>
            <a:ext cx="6408712" cy="5002882"/>
          </a:xfrm>
        </p:spPr>
        <p:txBody>
          <a:bodyPr/>
          <a:lstStyle/>
          <a:p>
            <a:r>
              <a:rPr lang="en-GB" dirty="0"/>
              <a:t>Calvin DeWitt (2000, 297) if we look carefully at the Bible we will see it tells us how to treat creation – </a:t>
            </a:r>
            <a:r>
              <a:rPr lang="en-GB" dirty="0" err="1"/>
              <a:t>ie</a:t>
            </a:r>
            <a:r>
              <a:rPr lang="en-GB" dirty="0"/>
              <a:t> not to harm it (but this is because he thinks creation isn’t humanities but God’s). ‘… disgrace to their Creator’.  Also, that within the Bible is the guidance on how to heal earth. </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96563" y="802382"/>
            <a:ext cx="2466975" cy="2914650"/>
          </a:xfrm>
          <a:prstGeom prst="rect">
            <a:avLst/>
          </a:prstGeom>
        </p:spPr>
      </p:pic>
    </p:spTree>
    <p:extLst>
      <p:ext uri="{BB962C8B-B14F-4D97-AF65-F5344CB8AC3E}">
        <p14:creationId xmlns:p14="http://schemas.microsoft.com/office/powerpoint/2010/main" val="11948771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Replace - </a:t>
            </a:r>
            <a:endParaRPr lang="en-US" dirty="0"/>
          </a:p>
        </p:txBody>
      </p:sp>
      <p:sp>
        <p:nvSpPr>
          <p:cNvPr id="3" name="Content Placeholder 2"/>
          <p:cNvSpPr>
            <a:spLocks noGrp="1"/>
          </p:cNvSpPr>
          <p:nvPr>
            <p:ph idx="1"/>
          </p:nvPr>
        </p:nvSpPr>
        <p:spPr/>
        <p:txBody>
          <a:bodyPr/>
          <a:lstStyle/>
          <a:p>
            <a:r>
              <a:rPr lang="en-GB" dirty="0" err="1" smtClean="0"/>
              <a:t>Bron</a:t>
            </a:r>
            <a:r>
              <a:rPr lang="en-GB" dirty="0" smtClean="0"/>
              <a:t> </a:t>
            </a:r>
            <a:r>
              <a:rPr lang="en-GB" dirty="0"/>
              <a:t>Taylor ‘dark green religions’ ‘new spirituality’ – replace Christianity.  ‘…develop from a deep sense of belonging to and connectedness in nature, while perceiving the earth and its living systems to be sacred and interconnected’ (2009, 13). </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28184" y="188640"/>
            <a:ext cx="1905000" cy="2886075"/>
          </a:xfrm>
          <a:prstGeom prst="rect">
            <a:avLst/>
          </a:prstGeom>
        </p:spPr>
      </p:pic>
    </p:spTree>
    <p:extLst>
      <p:ext uri="{BB962C8B-B14F-4D97-AF65-F5344CB8AC3E}">
        <p14:creationId xmlns:p14="http://schemas.microsoft.com/office/powerpoint/2010/main" val="17376085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GB" dirty="0" err="1"/>
              <a:t>Starhawk</a:t>
            </a:r>
            <a:r>
              <a:rPr lang="en-GB" dirty="0"/>
              <a:t> (2000, 217) </a:t>
            </a:r>
          </a:p>
          <a:p>
            <a:pPr marL="0" indent="0">
              <a:buNone/>
            </a:pPr>
            <a:r>
              <a:rPr lang="en-GB" dirty="0"/>
              <a:t>Our relationship to the earth and the other species that share it has also been conditioned by our religious models.  The image of God as outside of nature has given us a rationale for our own destruction of the natural order, and justified our plunder of the earth’s resources.  We have attempted to ‘conquer’ nature as we have tried to conquer sin.</a:t>
            </a:r>
          </a:p>
          <a:p>
            <a:endParaRPr lang="en-US" dirty="0"/>
          </a:p>
        </p:txBody>
      </p:sp>
    </p:spTree>
    <p:extLst>
      <p:ext uri="{BB962C8B-B14F-4D97-AF65-F5344CB8AC3E}">
        <p14:creationId xmlns:p14="http://schemas.microsoft.com/office/powerpoint/2010/main" val="22233779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GB" smtClean="0"/>
              <a:t>Vivianne</a:t>
            </a:r>
            <a:r>
              <a:rPr lang="en-GB" dirty="0" smtClean="0"/>
              <a:t> </a:t>
            </a:r>
            <a:r>
              <a:rPr lang="en-GB" dirty="0"/>
              <a:t>Crowley (1998</a:t>
            </a:r>
            <a:r>
              <a:rPr lang="en-GB" dirty="0" smtClean="0"/>
              <a:t>)</a:t>
            </a:r>
          </a:p>
          <a:p>
            <a:pPr marL="0" indent="0">
              <a:buNone/>
            </a:pPr>
            <a:r>
              <a:rPr lang="en-GB" dirty="0" smtClean="0"/>
              <a:t>a </a:t>
            </a:r>
            <a:r>
              <a:rPr lang="en-GB" dirty="0"/>
              <a:t>nature religion implies a nature to worship.  The idea that nature was being exploited, </a:t>
            </a:r>
            <a:r>
              <a:rPr lang="en-GB" dirty="0" err="1"/>
              <a:t>desouled</a:t>
            </a:r>
            <a:r>
              <a:rPr lang="en-GB" dirty="0"/>
              <a:t> and </a:t>
            </a:r>
            <a:r>
              <a:rPr lang="en-GB" dirty="0" err="1"/>
              <a:t>desacralised</a:t>
            </a:r>
            <a:r>
              <a:rPr lang="en-GB" dirty="0"/>
              <a:t> and that our environment was in danger was not new to the 1970s.  This was a common theme of artists, writers, poets, philosophers, religious thinkers and others from the eighteenth century onwards.  However, with the increased pace of industrialisation throughout the nineteenth and into the twentieth centuries, it was a matter of increasing concern.</a:t>
            </a:r>
          </a:p>
          <a:p>
            <a:endParaRPr lang="en-US" dirty="0"/>
          </a:p>
        </p:txBody>
      </p:sp>
    </p:spTree>
    <p:extLst>
      <p:ext uri="{BB962C8B-B14F-4D97-AF65-F5344CB8AC3E}">
        <p14:creationId xmlns:p14="http://schemas.microsoft.com/office/powerpoint/2010/main" val="14816555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GB" dirty="0"/>
              <a:t>In earlier times, when plague and famine regulated our numbers , it seemed fair and fitting to try by every means to heal the sick and preserve human life.  This attitude later crystallized into the rigidly uncompromising belief that the Earth was made for man and his needs and desires were paramount.  In authoritarian societies and institutions, it seemed absurd to doubt the wisdom or propriety of razing a forest, damming a river, or building an urban complex.  If it was for the material good of human beings, then it must be right.  No moral question was involved, other than the need to prevent bribery and corruption and to ensure fair shares among the beneficiaries (Lovelock, 1995, 136).</a:t>
            </a:r>
          </a:p>
          <a:p>
            <a:endParaRPr lang="en-US" dirty="0"/>
          </a:p>
        </p:txBody>
      </p:sp>
    </p:spTree>
    <p:extLst>
      <p:ext uri="{BB962C8B-B14F-4D97-AF65-F5344CB8AC3E}">
        <p14:creationId xmlns:p14="http://schemas.microsoft.com/office/powerpoint/2010/main" val="30205060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GB" dirty="0"/>
              <a:t>‘Is ‘nature’ separate from or part of human culture? Is ecology for science or everyone? Is the best approach a pluralistic one or is one approach better as we try to address the environmental crisis? Further, they emphasise the need to ‘ recognize the strength of each position and therefore the complexity of thinking about how diverse groups of believers and scholars are responding to ecological realities.  Recognizing the appreciating the diversity of responses available to ecology, the natural </a:t>
            </a:r>
            <a:r>
              <a:rPr lang="en-GB" dirty="0" err="1"/>
              <a:t>worldm</a:t>
            </a:r>
            <a:r>
              <a:rPr lang="en-GB"/>
              <a:t> and environmental degradation is a vitally important part of understanding both religion and ecology’ (Bauman et al, 2011, 62).</a:t>
            </a:r>
          </a:p>
          <a:p>
            <a:endParaRPr lang="en-US"/>
          </a:p>
        </p:txBody>
      </p:sp>
    </p:spTree>
    <p:extLst>
      <p:ext uri="{BB962C8B-B14F-4D97-AF65-F5344CB8AC3E}">
        <p14:creationId xmlns:p14="http://schemas.microsoft.com/office/powerpoint/2010/main" val="7646928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188640"/>
            <a:ext cx="7125113" cy="924475"/>
          </a:xfrm>
        </p:spPr>
        <p:txBody>
          <a:bodyPr/>
          <a:lstStyle/>
          <a:p>
            <a:r>
              <a:rPr lang="en-US" dirty="0" smtClean="0"/>
              <a:t>Bibliography</a:t>
            </a:r>
            <a:endParaRPr lang="en-US" dirty="0"/>
          </a:p>
        </p:txBody>
      </p:sp>
      <p:sp>
        <p:nvSpPr>
          <p:cNvPr id="3" name="Content Placeholder 2"/>
          <p:cNvSpPr>
            <a:spLocks noGrp="1"/>
          </p:cNvSpPr>
          <p:nvPr>
            <p:ph idx="1"/>
          </p:nvPr>
        </p:nvSpPr>
        <p:spPr>
          <a:xfrm>
            <a:off x="1009443" y="908720"/>
            <a:ext cx="7125112" cy="5688631"/>
          </a:xfrm>
        </p:spPr>
        <p:txBody>
          <a:bodyPr>
            <a:normAutofit fontScale="77500" lnSpcReduction="20000"/>
          </a:bodyPr>
          <a:lstStyle/>
          <a:p>
            <a:r>
              <a:rPr lang="en-GB" dirty="0"/>
              <a:t>Barker, Eileen (1992) </a:t>
            </a:r>
            <a:r>
              <a:rPr lang="en-GB" i="1" dirty="0"/>
              <a:t>New Religious Movements: A Practical Introduction</a:t>
            </a:r>
            <a:r>
              <a:rPr lang="en-GB" dirty="0"/>
              <a:t>, London, HMSO.</a:t>
            </a:r>
          </a:p>
          <a:p>
            <a:r>
              <a:rPr lang="en-GB" dirty="0"/>
              <a:t>Bauman, Whitney A, Richard R Bohannon II and Kevin J O’Brien </a:t>
            </a:r>
            <a:r>
              <a:rPr lang="en-GB" dirty="0" err="1"/>
              <a:t>eds</a:t>
            </a:r>
            <a:r>
              <a:rPr lang="en-GB" dirty="0"/>
              <a:t> (2011), </a:t>
            </a:r>
            <a:r>
              <a:rPr lang="en-GB" i="1" dirty="0"/>
              <a:t>Grounding Religion: A Field Guide to the Study of Religion and Ecology</a:t>
            </a:r>
            <a:r>
              <a:rPr lang="en-GB" dirty="0"/>
              <a:t> (Abingdon: </a:t>
            </a:r>
            <a:r>
              <a:rPr lang="en-GB" dirty="0" err="1"/>
              <a:t>Routledge</a:t>
            </a:r>
            <a:r>
              <a:rPr lang="en-GB" dirty="0"/>
              <a:t>).</a:t>
            </a:r>
          </a:p>
          <a:p>
            <a:r>
              <a:rPr lang="en-GB" dirty="0"/>
              <a:t>Bloom, William </a:t>
            </a:r>
            <a:r>
              <a:rPr lang="en-GB" dirty="0" err="1"/>
              <a:t>ed</a:t>
            </a:r>
            <a:r>
              <a:rPr lang="en-GB" dirty="0"/>
              <a:t> (2000) </a:t>
            </a:r>
            <a:r>
              <a:rPr lang="en-GB" i="1" dirty="0"/>
              <a:t>The Penguin Book of New Age and Holistic Writing</a:t>
            </a:r>
            <a:r>
              <a:rPr lang="en-GB" dirty="0"/>
              <a:t>, London, Penguin.  Bloom, William (2005) </a:t>
            </a:r>
            <a:r>
              <a:rPr lang="en-GB" i="1" dirty="0" err="1"/>
              <a:t>Soulution</a:t>
            </a:r>
            <a:r>
              <a:rPr lang="en-GB" i="1" dirty="0"/>
              <a:t>, The Holistic Manifesto</a:t>
            </a:r>
            <a:r>
              <a:rPr lang="en-GB" dirty="0"/>
              <a:t>, London, Hay House UK Ltd.</a:t>
            </a:r>
          </a:p>
          <a:p>
            <a:r>
              <a:rPr lang="en-GB" dirty="0"/>
              <a:t>Bruce S (2005) </a:t>
            </a:r>
            <a:r>
              <a:rPr lang="en-GB" i="1" dirty="0"/>
              <a:t>Religion in the Modern World, from Cathedrals to Cults</a:t>
            </a:r>
            <a:r>
              <a:rPr lang="en-GB" dirty="0"/>
              <a:t>, Oxford: Oxford University Press.</a:t>
            </a:r>
          </a:p>
          <a:p>
            <a:r>
              <a:rPr lang="en-GB" dirty="0"/>
              <a:t>Crowley, </a:t>
            </a:r>
            <a:r>
              <a:rPr lang="en-GB" dirty="0" err="1"/>
              <a:t>Vivianne</a:t>
            </a:r>
            <a:r>
              <a:rPr lang="en-GB" dirty="0"/>
              <a:t>, ‘Wicca as Nature Religion’, in in Pearson, Roberts &amp; Samuel </a:t>
            </a:r>
            <a:r>
              <a:rPr lang="en-GB" dirty="0" err="1"/>
              <a:t>eds</a:t>
            </a:r>
            <a:r>
              <a:rPr lang="en-GB" dirty="0"/>
              <a:t> (1998), </a:t>
            </a:r>
            <a:r>
              <a:rPr lang="en-GB" i="1" dirty="0"/>
              <a:t>Nature Religion Today</a:t>
            </a:r>
            <a:r>
              <a:rPr lang="en-GB" dirty="0"/>
              <a:t>, Edinburgh: Edinburgh University Press.</a:t>
            </a:r>
          </a:p>
          <a:p>
            <a:r>
              <a:rPr lang="en-GB" dirty="0"/>
              <a:t>Deane-Drummond, Celia (1996) </a:t>
            </a:r>
            <a:r>
              <a:rPr lang="en-GB" i="1" dirty="0"/>
              <a:t>A Handbook in Theology and Ecology</a:t>
            </a:r>
            <a:r>
              <a:rPr lang="en-GB" dirty="0"/>
              <a:t>, London, SCM Press Ltd.</a:t>
            </a:r>
          </a:p>
          <a:p>
            <a:r>
              <a:rPr lang="en-GB" dirty="0"/>
              <a:t>DeWitt, C (2000) “Behemoth and batrachians in the Eye of God: Responsibility to Other Kinds in Biblical Perspective”, in D </a:t>
            </a:r>
            <a:r>
              <a:rPr lang="en-GB" dirty="0" err="1"/>
              <a:t>Hessel</a:t>
            </a:r>
            <a:r>
              <a:rPr lang="en-GB" dirty="0"/>
              <a:t> and R Reuther (</a:t>
            </a:r>
            <a:r>
              <a:rPr lang="en-GB" dirty="0" err="1"/>
              <a:t>eds</a:t>
            </a:r>
            <a:r>
              <a:rPr lang="en-GB" dirty="0"/>
              <a:t>) </a:t>
            </a:r>
            <a:r>
              <a:rPr lang="en-GB" i="1" dirty="0"/>
              <a:t>Christianity and Ecology: Seeking the Well-Being of Earth and Humans</a:t>
            </a:r>
            <a:r>
              <a:rPr lang="en-GB" dirty="0"/>
              <a:t>, Cambridge, HA: Harvard University Press.</a:t>
            </a:r>
          </a:p>
          <a:p>
            <a:r>
              <a:rPr lang="en-GB" dirty="0"/>
              <a:t>Henderson, Hazel, “Beyond the Information Age: Paradigms in progress”, in Bloom, W </a:t>
            </a:r>
            <a:r>
              <a:rPr lang="en-GB" dirty="0" err="1"/>
              <a:t>ed</a:t>
            </a:r>
            <a:r>
              <a:rPr lang="en-GB" dirty="0"/>
              <a:t> (2000) </a:t>
            </a:r>
            <a:r>
              <a:rPr lang="en-GB" i="1" dirty="0"/>
              <a:t>The Penguin Book of New Age and Holistic Writing</a:t>
            </a:r>
            <a:r>
              <a:rPr lang="en-GB" dirty="0"/>
              <a:t>, London, Penguin.</a:t>
            </a:r>
          </a:p>
          <a:p>
            <a:r>
              <a:rPr lang="en-GB" dirty="0" err="1"/>
              <a:t>Heelas</a:t>
            </a:r>
            <a:r>
              <a:rPr lang="en-GB" dirty="0"/>
              <a:t>, Paul (1996) </a:t>
            </a:r>
            <a:r>
              <a:rPr lang="en-GB" i="1" dirty="0"/>
              <a:t>The New Age</a:t>
            </a:r>
            <a:r>
              <a:rPr lang="en-GB" dirty="0"/>
              <a:t>, Oxford: Blackwell.</a:t>
            </a:r>
          </a:p>
          <a:p>
            <a:r>
              <a:rPr lang="en-GB" dirty="0"/>
              <a:t>Kemp, Daren (2004) </a:t>
            </a:r>
            <a:r>
              <a:rPr lang="en-GB" i="1" dirty="0"/>
              <a:t>New Age: A Guide</a:t>
            </a:r>
            <a:r>
              <a:rPr lang="en-GB" dirty="0"/>
              <a:t>, Edinburgh, Edinburgh University Press.</a:t>
            </a:r>
          </a:p>
          <a:p>
            <a:endParaRPr lang="en-US" dirty="0"/>
          </a:p>
        </p:txBody>
      </p:sp>
    </p:spTree>
    <p:extLst>
      <p:ext uri="{BB962C8B-B14F-4D97-AF65-F5344CB8AC3E}">
        <p14:creationId xmlns:p14="http://schemas.microsoft.com/office/powerpoint/2010/main" val="23060129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9443" y="188641"/>
            <a:ext cx="7125112" cy="5670158"/>
          </a:xfrm>
        </p:spPr>
        <p:txBody>
          <a:bodyPr>
            <a:normAutofit fontScale="70000" lnSpcReduction="20000"/>
          </a:bodyPr>
          <a:lstStyle/>
          <a:p>
            <a:r>
              <a:rPr lang="en-GB" dirty="0"/>
              <a:t>Kumar, </a:t>
            </a:r>
            <a:r>
              <a:rPr lang="en-GB" dirty="0" err="1"/>
              <a:t>Satish</a:t>
            </a:r>
            <a:r>
              <a:rPr lang="en-GB" dirty="0"/>
              <a:t> (2005) </a:t>
            </a:r>
            <a:r>
              <a:rPr lang="en-GB" i="1" dirty="0"/>
              <a:t>You Are Therefore I Am</a:t>
            </a:r>
            <a:r>
              <a:rPr lang="en-GB" dirty="0"/>
              <a:t>, Totnes, Green Books.</a:t>
            </a:r>
          </a:p>
          <a:p>
            <a:r>
              <a:rPr lang="en-GB" dirty="0"/>
              <a:t>Lovelock, James (1995) </a:t>
            </a:r>
            <a:r>
              <a:rPr lang="en-GB" i="1" dirty="0"/>
              <a:t>Gaia, A New Look at Life on Earth</a:t>
            </a:r>
            <a:r>
              <a:rPr lang="en-GB" dirty="0"/>
              <a:t>, Oxford, Oxford University Press (1</a:t>
            </a:r>
            <a:r>
              <a:rPr lang="en-GB" baseline="30000" dirty="0"/>
              <a:t>st</a:t>
            </a:r>
            <a:r>
              <a:rPr lang="en-GB" dirty="0"/>
              <a:t> pub 1979).  </a:t>
            </a:r>
          </a:p>
          <a:p>
            <a:r>
              <a:rPr lang="en-GB" dirty="0"/>
              <a:t>Lovelock, James (2006) </a:t>
            </a:r>
            <a:r>
              <a:rPr lang="en-GB" i="1" dirty="0"/>
              <a:t>The Revenge of Gaia</a:t>
            </a:r>
            <a:r>
              <a:rPr lang="en-GB" dirty="0"/>
              <a:t>, London, Allen Lane.</a:t>
            </a:r>
          </a:p>
          <a:p>
            <a:r>
              <a:rPr lang="en-GB" dirty="0"/>
              <a:t>Macy, Joanna, “Greening the Self – A Buddhist Approach”, in Bloom, W </a:t>
            </a:r>
            <a:r>
              <a:rPr lang="en-GB" dirty="0" err="1"/>
              <a:t>ed</a:t>
            </a:r>
            <a:r>
              <a:rPr lang="en-GB" dirty="0"/>
              <a:t> (2000) </a:t>
            </a:r>
            <a:r>
              <a:rPr lang="en-GB" i="1" dirty="0"/>
              <a:t>The Penguin Book of New Age and Holistic Writing</a:t>
            </a:r>
            <a:r>
              <a:rPr lang="en-GB" dirty="0"/>
              <a:t>, London, Penguin.</a:t>
            </a:r>
          </a:p>
          <a:p>
            <a:r>
              <a:rPr lang="en-GB" dirty="0"/>
              <a:t>Partridge, C (2005) </a:t>
            </a:r>
            <a:r>
              <a:rPr lang="en-GB" i="1" dirty="0"/>
              <a:t>The Re-Enchantment of the </a:t>
            </a:r>
            <a:r>
              <a:rPr lang="en-GB" dirty="0"/>
              <a:t>West, </a:t>
            </a:r>
            <a:r>
              <a:rPr lang="en-GB" dirty="0" err="1"/>
              <a:t>vol</a:t>
            </a:r>
            <a:r>
              <a:rPr lang="en-GB" dirty="0"/>
              <a:t> 2, London, T&amp;T Clark.</a:t>
            </a:r>
          </a:p>
          <a:p>
            <a:r>
              <a:rPr lang="en-GB" dirty="0"/>
              <a:t>Pearson, Roberts &amp; Samuel </a:t>
            </a:r>
            <a:r>
              <a:rPr lang="en-GB" dirty="0" err="1"/>
              <a:t>eds</a:t>
            </a:r>
            <a:r>
              <a:rPr lang="en-GB" dirty="0"/>
              <a:t> (1998), </a:t>
            </a:r>
            <a:r>
              <a:rPr lang="en-GB" i="1" dirty="0"/>
              <a:t>Nature Religion Today</a:t>
            </a:r>
            <a:r>
              <a:rPr lang="en-GB" dirty="0"/>
              <a:t>, Edinburgh: Edinburgh University Press.</a:t>
            </a:r>
          </a:p>
          <a:p>
            <a:r>
              <a:rPr lang="en-GB" dirty="0"/>
              <a:t>Richard Roberts, ‘Gender, Religion and the Battle for the Earth’, in Pearson, Roberts &amp; Samuel </a:t>
            </a:r>
            <a:r>
              <a:rPr lang="en-GB" dirty="0" err="1"/>
              <a:t>eds</a:t>
            </a:r>
            <a:r>
              <a:rPr lang="en-GB" dirty="0"/>
              <a:t> (1998), </a:t>
            </a:r>
            <a:r>
              <a:rPr lang="en-GB" i="1" dirty="0"/>
              <a:t>Nature Religion Today</a:t>
            </a:r>
            <a:r>
              <a:rPr lang="en-GB" dirty="0"/>
              <a:t>, Edinburgh: Edinburgh University Press.</a:t>
            </a:r>
          </a:p>
          <a:p>
            <a:r>
              <a:rPr lang="en-GB" dirty="0" err="1"/>
              <a:t>Ruether</a:t>
            </a:r>
            <a:r>
              <a:rPr lang="en-GB" dirty="0"/>
              <a:t>, Rosemary Radford (1994) </a:t>
            </a:r>
            <a:r>
              <a:rPr lang="en-GB" i="1" dirty="0"/>
              <a:t>Gaia and God</a:t>
            </a:r>
            <a:r>
              <a:rPr lang="en-GB" dirty="0"/>
              <a:t>, San Francisco, Harper.</a:t>
            </a:r>
          </a:p>
          <a:p>
            <a:r>
              <a:rPr lang="en-GB" dirty="0"/>
              <a:t>Schumacher, EF (1993) </a:t>
            </a:r>
            <a:r>
              <a:rPr lang="en-GB" i="1" dirty="0"/>
              <a:t>Small is Beautiful: a study of </a:t>
            </a:r>
            <a:r>
              <a:rPr lang="en-GB" i="1" dirty="0" err="1"/>
              <a:t>ecomonics</a:t>
            </a:r>
            <a:r>
              <a:rPr lang="en-GB" i="1" dirty="0"/>
              <a:t> as if people mattered</a:t>
            </a:r>
            <a:r>
              <a:rPr lang="en-GB" dirty="0"/>
              <a:t>, London, Vintage (1</a:t>
            </a:r>
            <a:r>
              <a:rPr lang="en-GB" baseline="30000" dirty="0"/>
              <a:t>st</a:t>
            </a:r>
            <a:r>
              <a:rPr lang="en-GB" dirty="0"/>
              <a:t> pub 1973).</a:t>
            </a:r>
          </a:p>
          <a:p>
            <a:r>
              <a:rPr lang="en-GB" dirty="0" err="1"/>
              <a:t>Starhawk</a:t>
            </a:r>
            <a:r>
              <a:rPr lang="en-GB" dirty="0"/>
              <a:t>, “Feminism and Witchcraft”, in Bloom, W </a:t>
            </a:r>
            <a:r>
              <a:rPr lang="en-GB" dirty="0" err="1"/>
              <a:t>ed</a:t>
            </a:r>
            <a:r>
              <a:rPr lang="en-GB" dirty="0"/>
              <a:t> (2000) </a:t>
            </a:r>
            <a:r>
              <a:rPr lang="en-GB" i="1" dirty="0"/>
              <a:t>The Penguin Book of New Age and Holistic Writing</a:t>
            </a:r>
            <a:r>
              <a:rPr lang="en-GB" dirty="0"/>
              <a:t>, London, Penguin.</a:t>
            </a:r>
          </a:p>
          <a:p>
            <a:r>
              <a:rPr lang="en-GB" dirty="0"/>
              <a:t>Taylor, B (2009) “From the Ground Up: Dark Green </a:t>
            </a:r>
            <a:r>
              <a:rPr lang="en-GB" dirty="0" err="1"/>
              <a:t>Religiona</a:t>
            </a:r>
            <a:r>
              <a:rPr lang="en-GB" dirty="0"/>
              <a:t> </a:t>
            </a:r>
            <a:r>
              <a:rPr lang="en-GB" dirty="0" err="1"/>
              <a:t>nd</a:t>
            </a:r>
            <a:r>
              <a:rPr lang="en-GB" dirty="0"/>
              <a:t> the Environmental </a:t>
            </a:r>
            <a:r>
              <a:rPr lang="en-GB" dirty="0" err="1"/>
              <a:t>Cuture</a:t>
            </a:r>
            <a:r>
              <a:rPr lang="en-GB" dirty="0"/>
              <a:t>” in DK Swearer (</a:t>
            </a:r>
            <a:r>
              <a:rPr lang="en-GB" dirty="0" err="1"/>
              <a:t>ed</a:t>
            </a:r>
            <a:r>
              <a:rPr lang="en-GB" dirty="0"/>
              <a:t>) </a:t>
            </a:r>
            <a:r>
              <a:rPr lang="en-GB" i="1" dirty="0"/>
              <a:t>Ecology and the Environment: Perspectives from the Humanities</a:t>
            </a:r>
            <a:r>
              <a:rPr lang="en-GB" dirty="0"/>
              <a:t>, Cambridge MA: Harvard University Press. </a:t>
            </a:r>
          </a:p>
          <a:p>
            <a:r>
              <a:rPr lang="en-GB" dirty="0"/>
              <a:t>White, Lynn (1967) “The Historic Roots of our Ecologic Crisis”, </a:t>
            </a:r>
            <a:r>
              <a:rPr lang="en-GB" i="1" dirty="0"/>
              <a:t>Science</a:t>
            </a:r>
            <a:r>
              <a:rPr lang="en-GB" dirty="0"/>
              <a:t>, 1203-1207, in Deane-Drummond, C (1996) </a:t>
            </a:r>
            <a:r>
              <a:rPr lang="en-GB" i="1" dirty="0"/>
              <a:t>A Handbook in Theology and Ecology</a:t>
            </a:r>
            <a:r>
              <a:rPr lang="en-GB" dirty="0"/>
              <a:t>, London, SCM Press Ltd.</a:t>
            </a:r>
          </a:p>
          <a:p>
            <a:endParaRPr lang="en-US" dirty="0"/>
          </a:p>
        </p:txBody>
      </p:sp>
    </p:spTree>
    <p:extLst>
      <p:ext uri="{BB962C8B-B14F-4D97-AF65-F5344CB8AC3E}">
        <p14:creationId xmlns:p14="http://schemas.microsoft.com/office/powerpoint/2010/main" val="2911875093"/>
      </p:ext>
    </p:extLst>
  </p:cSld>
  <p:clrMapOvr>
    <a:masterClrMapping/>
  </p:clrMapOvr>
</p:sld>
</file>

<file path=ppt/theme/theme1.xml><?xml version="1.0" encoding="utf-8"?>
<a:theme xmlns:a="http://schemas.openxmlformats.org/drawingml/2006/main" name="Summer">
  <a:themeElements>
    <a:clrScheme name="Summer">
      <a:dk1>
        <a:sysClr val="windowText" lastClr="000000"/>
      </a:dk1>
      <a:lt1>
        <a:sysClr val="window" lastClr="FFFFFF"/>
      </a:lt1>
      <a:dk2>
        <a:srgbClr val="E89117"/>
      </a:dk2>
      <a:lt2>
        <a:srgbClr val="FEDD78"/>
      </a:lt2>
      <a:accent1>
        <a:srgbClr val="A1B633"/>
      </a:accent1>
      <a:accent2>
        <a:srgbClr val="C4D73F"/>
      </a:accent2>
      <a:accent3>
        <a:srgbClr val="FFCE2D"/>
      </a:accent3>
      <a:accent4>
        <a:srgbClr val="FFA600"/>
      </a:accent4>
      <a:accent5>
        <a:srgbClr val="ED5E00"/>
      </a:accent5>
      <a:accent6>
        <a:srgbClr val="C62D03"/>
      </a:accent6>
      <a:hlink>
        <a:srgbClr val="408080"/>
      </a:hlink>
      <a:folHlink>
        <a:srgbClr val="5EAEAE"/>
      </a:folHlink>
    </a:clrScheme>
    <a:fontScheme name="Summer">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ummer">
      <a:fillStyleLst>
        <a:solidFill>
          <a:schemeClr val="phClr"/>
        </a:solidFill>
        <a:gradFill rotWithShape="1">
          <a:gsLst>
            <a:gs pos="0">
              <a:schemeClr val="phClr">
                <a:tint val="70000"/>
                <a:lumMod val="110000"/>
              </a:schemeClr>
            </a:gs>
            <a:gs pos="100000">
              <a:schemeClr val="phClr">
                <a:tint val="90000"/>
              </a:schemeClr>
            </a:gs>
          </a:gsLst>
          <a:lin ang="5400000" scaled="1"/>
        </a:gradFill>
        <a:gradFill rotWithShape="1">
          <a:gsLst>
            <a:gs pos="0">
              <a:schemeClr val="phClr">
                <a:tint val="98000"/>
                <a:satMod val="120000"/>
                <a:lumMod val="110000"/>
              </a:schemeClr>
            </a:gs>
            <a:gs pos="100000">
              <a:schemeClr val="phClr">
                <a:shade val="90000"/>
                <a:lumMod val="90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88900" dist="38100" dir="5400000" algn="ctr" rotWithShape="0">
              <a:srgbClr val="000000">
                <a:alpha val="65000"/>
              </a:srgbClr>
            </a:outerShdw>
          </a:effectLst>
          <a:scene3d>
            <a:camera prst="orthographicFront">
              <a:rot lat="0" lon="0" rev="0"/>
            </a:camera>
            <a:lightRig rig="threePt" dir="tl">
              <a:rot lat="0" lon="0" rev="5400000"/>
            </a:lightRig>
          </a:scene3d>
          <a:sp3d>
            <a:bevelT w="25400" h="38100"/>
          </a:sp3d>
        </a:effectStyle>
      </a:effectStyleLst>
      <a:bgFillStyleLst>
        <a:solidFill>
          <a:schemeClr val="phClr"/>
        </a:solidFill>
        <a:gradFill rotWithShape="1">
          <a:gsLst>
            <a:gs pos="0">
              <a:schemeClr val="phClr">
                <a:tint val="97000"/>
                <a:shade val="80000"/>
                <a:hueMod val="110000"/>
                <a:satMod val="120000"/>
              </a:schemeClr>
            </a:gs>
            <a:gs pos="100000">
              <a:schemeClr val="phClr">
                <a:shade val="60000"/>
                <a:hueMod val="40000"/>
                <a:satMod val="120000"/>
                <a:lumMod val="103000"/>
              </a:schemeClr>
            </a:gs>
          </a:gsLst>
          <a:lin ang="5400000" scaled="1"/>
        </a:gradFill>
        <a:gradFill rotWithShape="1">
          <a:gsLst>
            <a:gs pos="0">
              <a:schemeClr val="phClr">
                <a:tint val="97000"/>
                <a:shade val="80000"/>
                <a:hueMod val="110000"/>
                <a:satMod val="130000"/>
                <a:lumMod val="100000"/>
              </a:schemeClr>
            </a:gs>
            <a:gs pos="100000">
              <a:schemeClr val="phClr">
                <a:shade val="60000"/>
                <a:hueMod val="40000"/>
                <a:satMod val="120000"/>
                <a:lumMod val="103000"/>
              </a:schemeClr>
            </a:gs>
          </a:gsLst>
          <a:path path="circle">
            <a:fillToRect l="50000" t="5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1306</TotalTime>
  <Words>3160</Words>
  <Application>Microsoft Office PowerPoint</Application>
  <PresentationFormat>On-screen Show (4:3)</PresentationFormat>
  <Paragraphs>126</Paragraphs>
  <Slides>37</Slides>
  <Notes>0</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Summer</vt:lpstr>
      <vt:lpstr>Ecology in the New Age</vt:lpstr>
      <vt:lpstr>PowerPoint Presentation</vt:lpstr>
      <vt:lpstr>οἶκος</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1996</vt:lpstr>
      <vt:lpstr>PowerPoint Presentation</vt:lpstr>
      <vt:lpstr>PowerPoint Presentation</vt:lpstr>
      <vt:lpstr>PowerPoint Presentation</vt:lpstr>
      <vt:lpstr>Christianity and Ecology </vt:lpstr>
      <vt:lpstr>PowerPoint Presentation</vt:lpstr>
      <vt:lpstr>PowerPoint Presentation</vt:lpstr>
      <vt:lpstr>PowerPoint Presentation</vt:lpstr>
      <vt:lpstr>Reform - </vt:lpstr>
      <vt:lpstr>Recover - </vt:lpstr>
      <vt:lpstr>Replace - </vt:lpstr>
      <vt:lpstr>PowerPoint Presentation</vt:lpstr>
      <vt:lpstr>PowerPoint Presentation</vt:lpstr>
      <vt:lpstr>PowerPoint Presentation</vt:lpstr>
      <vt:lpstr>PowerPoint Presentation</vt:lpstr>
      <vt:lpstr>Bibliography</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Ecology in the New Age</dc:title>
  <dc:creator>Sarah</dc:creator>
  <cp:lastModifiedBy>Administrator</cp:lastModifiedBy>
  <cp:revision>22</cp:revision>
  <dcterms:created xsi:type="dcterms:W3CDTF">2013-12-10T21:11:30Z</dcterms:created>
  <dcterms:modified xsi:type="dcterms:W3CDTF">2017-02-20T12:23:43Z</dcterms:modified>
</cp:coreProperties>
</file>