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58"/>
  </p:notesMasterIdLst>
  <p:sldIdLst>
    <p:sldId id="292" r:id="rId2"/>
    <p:sldId id="256" r:id="rId3"/>
    <p:sldId id="266" r:id="rId4"/>
    <p:sldId id="268" r:id="rId5"/>
    <p:sldId id="277" r:id="rId6"/>
    <p:sldId id="257" r:id="rId7"/>
    <p:sldId id="269" r:id="rId8"/>
    <p:sldId id="267" r:id="rId9"/>
    <p:sldId id="316" r:id="rId10"/>
    <p:sldId id="315" r:id="rId11"/>
    <p:sldId id="313" r:id="rId12"/>
    <p:sldId id="314" r:id="rId13"/>
    <p:sldId id="258" r:id="rId14"/>
    <p:sldId id="312" r:id="rId15"/>
    <p:sldId id="274" r:id="rId16"/>
    <p:sldId id="275" r:id="rId17"/>
    <p:sldId id="278" r:id="rId18"/>
    <p:sldId id="276" r:id="rId19"/>
    <p:sldId id="270" r:id="rId20"/>
    <p:sldId id="259" r:id="rId21"/>
    <p:sldId id="271" r:id="rId22"/>
    <p:sldId id="260" r:id="rId23"/>
    <p:sldId id="261" r:id="rId24"/>
    <p:sldId id="262" r:id="rId25"/>
    <p:sldId id="294" r:id="rId26"/>
    <p:sldId id="272" r:id="rId27"/>
    <p:sldId id="263" r:id="rId28"/>
    <p:sldId id="279" r:id="rId29"/>
    <p:sldId id="273" r:id="rId30"/>
    <p:sldId id="280" r:id="rId31"/>
    <p:sldId id="281" r:id="rId32"/>
    <p:sldId id="295" r:id="rId33"/>
    <p:sldId id="296" r:id="rId34"/>
    <p:sldId id="297" r:id="rId35"/>
    <p:sldId id="298" r:id="rId36"/>
    <p:sldId id="307" r:id="rId37"/>
    <p:sldId id="308" r:id="rId38"/>
    <p:sldId id="282" r:id="rId39"/>
    <p:sldId id="309" r:id="rId40"/>
    <p:sldId id="283" r:id="rId41"/>
    <p:sldId id="284" r:id="rId42"/>
    <p:sldId id="285" r:id="rId43"/>
    <p:sldId id="303" r:id="rId44"/>
    <p:sldId id="300" r:id="rId45"/>
    <p:sldId id="301" r:id="rId46"/>
    <p:sldId id="302" r:id="rId47"/>
    <p:sldId id="310" r:id="rId48"/>
    <p:sldId id="286" r:id="rId49"/>
    <p:sldId id="287" r:id="rId50"/>
    <p:sldId id="304" r:id="rId51"/>
    <p:sldId id="311" r:id="rId52"/>
    <p:sldId id="288" r:id="rId53"/>
    <p:sldId id="289" r:id="rId54"/>
    <p:sldId id="305" r:id="rId55"/>
    <p:sldId id="291" r:id="rId56"/>
    <p:sldId id="306" r:id="rId57"/>
  </p:sldIdLst>
  <p:sldSz cx="18288000" cy="10287000"/>
  <p:notesSz cx="6858000" cy="9144000"/>
  <p:embeddedFontLst>
    <p:embeddedFont>
      <p:font typeface="Helvetica World" panose="020B0604020202020204" charset="-128"/>
      <p:regular r:id="rId59"/>
    </p:embeddedFont>
    <p:embeddedFont>
      <p:font typeface="Corbel" panose="020B0503020204020204" pitchFamily="34" charset="0"/>
      <p:regular r:id="rId60"/>
      <p:bold r:id="rId61"/>
      <p:italic r:id="rId62"/>
      <p:boldItalic r:id="rId6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ABF883-9E86-4EE8-83A2-DBCF90A41634}" v="362" dt="2025-11-08T18:57:06.505"/>
  </p1510:revLst>
</p1510:revInfo>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5256" autoAdjust="0"/>
  </p:normalViewPr>
  <p:slideViewPr>
    <p:cSldViewPr>
      <p:cViewPr varScale="1">
        <p:scale>
          <a:sx n="61" d="100"/>
          <a:sy n="61" d="100"/>
        </p:scale>
        <p:origin x="78" y="1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5" d="100"/>
          <a:sy n="65" d="100"/>
        </p:scale>
        <p:origin x="3154" y="67"/>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font" Target="fonts/font5.fntdata"/><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font" Target="fonts/font3.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fntdata"/><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font" Target="fonts/font2.fntdata"/><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ata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ata1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g"/><Relationship Id="rId1" Type="http://schemas.openxmlformats.org/officeDocument/2006/relationships/image" Target="../media/image59.png"/></Relationships>
</file>

<file path=ppt/diagrams/_rels/data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image" Target="../media/image68.png"/></Relationships>
</file>

<file path=ppt/diagrams/_rels/data13.xml.rels><?xml version="1.0" encoding="UTF-8" standalone="yes"?>
<Relationships xmlns="http://schemas.openxmlformats.org/package/2006/relationships"><Relationship Id="rId1" Type="http://schemas.openxmlformats.org/officeDocument/2006/relationships/image" Target="../media/image7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61.png"/><Relationship Id="rId1" Type="http://schemas.openxmlformats.org/officeDocument/2006/relationships/image" Target="../media/image59.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image" Target="../media/image68.png"/></Relationships>
</file>

<file path=ppt/diagrams/_rels/drawing13.xml.rels><?xml version="1.0" encoding="UTF-8" standalone="yes"?>
<Relationships xmlns="http://schemas.openxmlformats.org/package/2006/relationships"><Relationship Id="rId1" Type="http://schemas.openxmlformats.org/officeDocument/2006/relationships/image" Target="../media/image7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21DFD2-2205-4AE2-9950-8B8AD66F9F9C}" type="doc">
      <dgm:prSet loTypeId="urn:microsoft.com/office/officeart/2005/8/layout/cycle3" loCatId="cycle" qsTypeId="urn:microsoft.com/office/officeart/2005/8/quickstyle/3d1" qsCatId="3D" csTypeId="urn:microsoft.com/office/officeart/2005/8/colors/colorful2" csCatId="colorful" phldr="1"/>
      <dgm:spPr/>
      <dgm:t>
        <a:bodyPr/>
        <a:lstStyle/>
        <a:p>
          <a:endParaRPr lang="en-GB"/>
        </a:p>
      </dgm:t>
    </dgm:pt>
    <dgm:pt modelId="{610672C8-1901-45B8-8335-30A0E53A2A35}">
      <dgm:prSet phldrT="[Text]" custT="1"/>
      <dgm:spPr/>
      <dgm:t>
        <a:bodyPr/>
        <a:lstStyle/>
        <a:p>
          <a:pPr algn="ctr">
            <a:buNone/>
          </a:pPr>
          <a:r>
            <a:rPr lang="en-US" sz="1800" dirty="0">
              <a:latin typeface="Arial" panose="020B0604020202020204" pitchFamily="34" charset="0"/>
              <a:cs typeface="Arial" panose="020B0604020202020204" pitchFamily="34" charset="0"/>
            </a:rPr>
            <a:t>ADHD is a behavioral disorder marked by inattention, impulsivity, and hyperactivity (NICE, 2018).</a:t>
          </a:r>
        </a:p>
        <a:p>
          <a:pPr algn="ctr">
            <a:buNone/>
          </a:pPr>
          <a:r>
            <a:rPr lang="en-GB" sz="1800" dirty="0">
              <a:latin typeface="Arial" panose="020B0604020202020204" pitchFamily="34" charset="0"/>
              <a:cs typeface="Arial" panose="020B0604020202020204" pitchFamily="34" charset="0"/>
            </a:rPr>
            <a:t>Diagnosis follows DSM-5 or ICD-11 criteria for hyperkinetic disorder.</a:t>
          </a:r>
        </a:p>
      </dgm:t>
    </dgm:pt>
    <dgm:pt modelId="{2CD47378-05E6-45AB-9EA5-2549EAA2F641}" type="parTrans" cxnId="{D8B9B0EB-24E8-44D1-BCB0-4DE7E35B2D33}">
      <dgm:prSet/>
      <dgm:spPr/>
      <dgm:t>
        <a:bodyPr/>
        <a:lstStyle/>
        <a:p>
          <a:endParaRPr lang="en-GB"/>
        </a:p>
      </dgm:t>
    </dgm:pt>
    <dgm:pt modelId="{34D75AFB-EAB0-4F50-AE23-36A59D4DA797}" type="sibTrans" cxnId="{D8B9B0EB-24E8-44D1-BCB0-4DE7E35B2D33}">
      <dgm:prSet/>
      <dgm:spPr/>
      <dgm:t>
        <a:bodyPr/>
        <a:lstStyle/>
        <a:p>
          <a:endParaRPr lang="en-GB"/>
        </a:p>
      </dgm:t>
    </dgm:pt>
    <dgm:pt modelId="{8962B9E5-F610-4018-943A-0AC4450CB133}">
      <dgm:prSet phldrT="[Text]" custT="1"/>
      <dgm:spPr/>
      <dgm:t>
        <a:bodyPr/>
        <a:lstStyle/>
        <a:p>
          <a:pPr>
            <a:buNone/>
          </a:pPr>
          <a:r>
            <a:rPr lang="en-US" sz="1800" dirty="0">
              <a:latin typeface="Arial" panose="020B0604020202020204" pitchFamily="34" charset="0"/>
              <a:cs typeface="Arial" panose="020B0604020202020204" pitchFamily="34" charset="0"/>
            </a:rPr>
            <a:t>ADHD can lead to academic struggles, unemployment, substance abuse, and mental health issues (Thapar &amp; Cooper, 2016).</a:t>
          </a:r>
        </a:p>
        <a:p>
          <a:pPr>
            <a:buNone/>
          </a:pPr>
          <a:r>
            <a:rPr lang="en-US" sz="1800" dirty="0">
              <a:latin typeface="Arial" panose="020B0604020202020204" pitchFamily="34" charset="0"/>
              <a:cs typeface="Arial" panose="020B0604020202020204" pitchFamily="34" charset="0"/>
            </a:rPr>
            <a:t>The UK faces an estimated </a:t>
          </a:r>
          <a:r>
            <a:rPr lang="en-US" sz="1800" b="1" dirty="0">
              <a:latin typeface="Arial" panose="020B0604020202020204" pitchFamily="34" charset="0"/>
              <a:cs typeface="Arial" panose="020B0604020202020204" pitchFamily="34" charset="0"/>
            </a:rPr>
            <a:t>£17 billion </a:t>
          </a:r>
          <a:r>
            <a:rPr lang="en-US" sz="1800" dirty="0">
              <a:latin typeface="Arial" panose="020B0604020202020204" pitchFamily="34" charset="0"/>
              <a:cs typeface="Arial" panose="020B0604020202020204" pitchFamily="34" charset="0"/>
            </a:rPr>
            <a:t>yearly cost, which could be reduced with early support (Daley et al., 2019).</a:t>
          </a:r>
          <a:endParaRPr lang="en-GB" sz="1800" dirty="0">
            <a:latin typeface="Arial" panose="020B0604020202020204" pitchFamily="34" charset="0"/>
            <a:cs typeface="Arial" panose="020B0604020202020204" pitchFamily="34" charset="0"/>
          </a:endParaRPr>
        </a:p>
      </dgm:t>
    </dgm:pt>
    <dgm:pt modelId="{53087BD8-C450-47C4-A2D9-DA9F5FC6BA73}" type="parTrans" cxnId="{82455B22-AE4A-46AA-8B7F-B0CDBC827BF8}">
      <dgm:prSet/>
      <dgm:spPr/>
      <dgm:t>
        <a:bodyPr/>
        <a:lstStyle/>
        <a:p>
          <a:endParaRPr lang="en-GB"/>
        </a:p>
      </dgm:t>
    </dgm:pt>
    <dgm:pt modelId="{84A4C3DF-B880-4697-97C2-59E65BBC7A64}" type="sibTrans" cxnId="{82455B22-AE4A-46AA-8B7F-B0CDBC827BF8}">
      <dgm:prSet/>
      <dgm:spPr/>
      <dgm:t>
        <a:bodyPr/>
        <a:lstStyle/>
        <a:p>
          <a:endParaRPr lang="en-GB"/>
        </a:p>
      </dgm:t>
    </dgm:pt>
    <dgm:pt modelId="{01621869-AE15-40D4-B43B-8D17C6A211BE}">
      <dgm:prSet phldrT="[Text]" custT="1"/>
      <dgm:spPr/>
      <dgm:t>
        <a:bodyPr/>
        <a:lstStyle/>
        <a:p>
          <a:pPr>
            <a:buNone/>
          </a:pPr>
          <a:r>
            <a:rPr lang="en-US" sz="1800" dirty="0">
              <a:latin typeface="Arial" panose="020B0604020202020204" pitchFamily="34" charset="0"/>
              <a:cs typeface="Arial" panose="020B0604020202020204" pitchFamily="34" charset="0"/>
            </a:rPr>
            <a:t>With proper assistance, people with ADHD can thrive in education and employment (NHS England, 2025).</a:t>
          </a:r>
          <a:endParaRPr lang="en-GB" sz="1800" dirty="0">
            <a:latin typeface="Arial" panose="020B0604020202020204" pitchFamily="34" charset="0"/>
            <a:cs typeface="Arial" panose="020B0604020202020204" pitchFamily="34" charset="0"/>
          </a:endParaRPr>
        </a:p>
      </dgm:t>
    </dgm:pt>
    <dgm:pt modelId="{9E3CDB0A-5D76-48A8-BF03-6FB466FC2D97}" type="parTrans" cxnId="{FB8E3A78-077E-440F-93CC-BAC5BC408F44}">
      <dgm:prSet/>
      <dgm:spPr/>
      <dgm:t>
        <a:bodyPr/>
        <a:lstStyle/>
        <a:p>
          <a:endParaRPr lang="en-GB"/>
        </a:p>
      </dgm:t>
    </dgm:pt>
    <dgm:pt modelId="{4483A440-A8AC-49F4-B9DF-802CF99405E3}" type="sibTrans" cxnId="{FB8E3A78-077E-440F-93CC-BAC5BC408F44}">
      <dgm:prSet/>
      <dgm:spPr/>
      <dgm:t>
        <a:bodyPr/>
        <a:lstStyle/>
        <a:p>
          <a:endParaRPr lang="en-GB"/>
        </a:p>
      </dgm:t>
    </dgm:pt>
    <dgm:pt modelId="{329C0C22-9E94-4522-A46B-0362875FBCA3}" type="pres">
      <dgm:prSet presAssocID="{7E21DFD2-2205-4AE2-9950-8B8AD66F9F9C}" presName="Name0" presStyleCnt="0">
        <dgm:presLayoutVars>
          <dgm:dir/>
          <dgm:resizeHandles val="exact"/>
        </dgm:presLayoutVars>
      </dgm:prSet>
      <dgm:spPr/>
    </dgm:pt>
    <dgm:pt modelId="{AF8F92C8-D2F1-4607-8DCB-5CF14D2A6553}" type="pres">
      <dgm:prSet presAssocID="{7E21DFD2-2205-4AE2-9950-8B8AD66F9F9C}" presName="cycle" presStyleCnt="0"/>
      <dgm:spPr/>
    </dgm:pt>
    <dgm:pt modelId="{1FA0E133-0D03-4046-A5E6-23823119301A}" type="pres">
      <dgm:prSet presAssocID="{610672C8-1901-45B8-8335-30A0E53A2A35}" presName="nodeFirstNode" presStyleLbl="node1" presStyleIdx="0" presStyleCnt="3">
        <dgm:presLayoutVars>
          <dgm:bulletEnabled val="1"/>
        </dgm:presLayoutVars>
      </dgm:prSet>
      <dgm:spPr/>
    </dgm:pt>
    <dgm:pt modelId="{C7D062CF-9859-437A-A56D-6493F8878E3A}" type="pres">
      <dgm:prSet presAssocID="{34D75AFB-EAB0-4F50-AE23-36A59D4DA797}" presName="sibTransFirstNode" presStyleLbl="bgShp" presStyleIdx="0" presStyleCnt="1" custAng="14645613" custLinFactNeighborX="-958" custLinFactNeighborY="1545"/>
      <dgm:spPr/>
    </dgm:pt>
    <dgm:pt modelId="{2B4232BF-558E-4BA7-89C2-E8CB2F051A9A}" type="pres">
      <dgm:prSet presAssocID="{8962B9E5-F610-4018-943A-0AC4450CB133}" presName="nodeFollowingNodes" presStyleLbl="node1" presStyleIdx="1" presStyleCnt="3" custRadScaleRad="88792" custRadScaleInc="-25831">
        <dgm:presLayoutVars>
          <dgm:bulletEnabled val="1"/>
        </dgm:presLayoutVars>
      </dgm:prSet>
      <dgm:spPr/>
    </dgm:pt>
    <dgm:pt modelId="{C9A523CE-3241-4B43-BBA2-A02D12D8A354}" type="pres">
      <dgm:prSet presAssocID="{01621869-AE15-40D4-B43B-8D17C6A211BE}" presName="nodeFollowingNodes" presStyleLbl="node1" presStyleIdx="2" presStyleCnt="3" custRadScaleRad="84616" custRadScaleInc="24246">
        <dgm:presLayoutVars>
          <dgm:bulletEnabled val="1"/>
        </dgm:presLayoutVars>
      </dgm:prSet>
      <dgm:spPr/>
    </dgm:pt>
  </dgm:ptLst>
  <dgm:cxnLst>
    <dgm:cxn modelId="{8D42600D-E34F-4D7E-A4E5-812C5248FCE6}" type="presOf" srcId="{610672C8-1901-45B8-8335-30A0E53A2A35}" destId="{1FA0E133-0D03-4046-A5E6-23823119301A}" srcOrd="0" destOrd="0" presId="urn:microsoft.com/office/officeart/2005/8/layout/cycle3"/>
    <dgm:cxn modelId="{82455B22-AE4A-46AA-8B7F-B0CDBC827BF8}" srcId="{7E21DFD2-2205-4AE2-9950-8B8AD66F9F9C}" destId="{8962B9E5-F610-4018-943A-0AC4450CB133}" srcOrd="1" destOrd="0" parTransId="{53087BD8-C450-47C4-A2D9-DA9F5FC6BA73}" sibTransId="{84A4C3DF-B880-4697-97C2-59E65BBC7A64}"/>
    <dgm:cxn modelId="{48511835-D092-40A1-A23B-2F4D52206852}" type="presOf" srcId="{01621869-AE15-40D4-B43B-8D17C6A211BE}" destId="{C9A523CE-3241-4B43-BBA2-A02D12D8A354}" srcOrd="0" destOrd="0" presId="urn:microsoft.com/office/officeart/2005/8/layout/cycle3"/>
    <dgm:cxn modelId="{12EC3E60-C19C-45AE-B514-62E51139A01D}" type="presOf" srcId="{7E21DFD2-2205-4AE2-9950-8B8AD66F9F9C}" destId="{329C0C22-9E94-4522-A46B-0362875FBCA3}" srcOrd="0" destOrd="0" presId="urn:microsoft.com/office/officeart/2005/8/layout/cycle3"/>
    <dgm:cxn modelId="{FB8E3A78-077E-440F-93CC-BAC5BC408F44}" srcId="{7E21DFD2-2205-4AE2-9950-8B8AD66F9F9C}" destId="{01621869-AE15-40D4-B43B-8D17C6A211BE}" srcOrd="2" destOrd="0" parTransId="{9E3CDB0A-5D76-48A8-BF03-6FB466FC2D97}" sibTransId="{4483A440-A8AC-49F4-B9DF-802CF99405E3}"/>
    <dgm:cxn modelId="{EA27A483-3CB9-4CF0-8828-C4678B5443DE}" type="presOf" srcId="{34D75AFB-EAB0-4F50-AE23-36A59D4DA797}" destId="{C7D062CF-9859-437A-A56D-6493F8878E3A}" srcOrd="0" destOrd="0" presId="urn:microsoft.com/office/officeart/2005/8/layout/cycle3"/>
    <dgm:cxn modelId="{7BD5AD9D-6012-4096-AE4F-D1B21114F06D}" type="presOf" srcId="{8962B9E5-F610-4018-943A-0AC4450CB133}" destId="{2B4232BF-558E-4BA7-89C2-E8CB2F051A9A}" srcOrd="0" destOrd="0" presId="urn:microsoft.com/office/officeart/2005/8/layout/cycle3"/>
    <dgm:cxn modelId="{D8B9B0EB-24E8-44D1-BCB0-4DE7E35B2D33}" srcId="{7E21DFD2-2205-4AE2-9950-8B8AD66F9F9C}" destId="{610672C8-1901-45B8-8335-30A0E53A2A35}" srcOrd="0" destOrd="0" parTransId="{2CD47378-05E6-45AB-9EA5-2549EAA2F641}" sibTransId="{34D75AFB-EAB0-4F50-AE23-36A59D4DA797}"/>
    <dgm:cxn modelId="{80E4AACF-BF5C-4C4F-B4D0-9C410B71C694}" type="presParOf" srcId="{329C0C22-9E94-4522-A46B-0362875FBCA3}" destId="{AF8F92C8-D2F1-4607-8DCB-5CF14D2A6553}" srcOrd="0" destOrd="0" presId="urn:microsoft.com/office/officeart/2005/8/layout/cycle3"/>
    <dgm:cxn modelId="{B8F317E6-FBF8-4E01-823A-BC1FD990FFDA}" type="presParOf" srcId="{AF8F92C8-D2F1-4607-8DCB-5CF14D2A6553}" destId="{1FA0E133-0D03-4046-A5E6-23823119301A}" srcOrd="0" destOrd="0" presId="urn:microsoft.com/office/officeart/2005/8/layout/cycle3"/>
    <dgm:cxn modelId="{01864EF6-B773-48CE-B4D9-0E0FF877C8B7}" type="presParOf" srcId="{AF8F92C8-D2F1-4607-8DCB-5CF14D2A6553}" destId="{C7D062CF-9859-437A-A56D-6493F8878E3A}" srcOrd="1" destOrd="0" presId="urn:microsoft.com/office/officeart/2005/8/layout/cycle3"/>
    <dgm:cxn modelId="{8F36E64C-B6BA-48D8-B54A-FBDEF67BB695}" type="presParOf" srcId="{AF8F92C8-D2F1-4607-8DCB-5CF14D2A6553}" destId="{2B4232BF-558E-4BA7-89C2-E8CB2F051A9A}" srcOrd="2" destOrd="0" presId="urn:microsoft.com/office/officeart/2005/8/layout/cycle3"/>
    <dgm:cxn modelId="{4BC93807-AB4F-4C8E-A657-D5AA3C9B48EF}" type="presParOf" srcId="{AF8F92C8-D2F1-4607-8DCB-5CF14D2A6553}" destId="{C9A523CE-3241-4B43-BBA2-A02D12D8A354}" srcOrd="3"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94FA1F-A47B-4090-B9B9-F561447D1A72}" type="doc">
      <dgm:prSet loTypeId="urn:microsoft.com/office/officeart/2005/8/layout/vList2" loCatId="list" qsTypeId="urn:microsoft.com/office/officeart/2005/8/quickstyle/3d1" qsCatId="3D" csTypeId="urn:microsoft.com/office/officeart/2005/8/colors/colorful2" csCatId="colorful" phldr="1"/>
      <dgm:spPr/>
      <dgm:t>
        <a:bodyPr/>
        <a:lstStyle/>
        <a:p>
          <a:endParaRPr lang="en-GB"/>
        </a:p>
      </dgm:t>
    </dgm:pt>
    <dgm:pt modelId="{0906C58A-E21A-45FC-8ABD-71332E9DC61C}">
      <dgm:prSet phldrT="[Text]" phldr="0" custT="1"/>
      <dgm:spPr/>
      <dgm:t>
        <a:bodyPr/>
        <a:lstStyle/>
        <a:p>
          <a:pPr algn="ctr"/>
          <a:r>
            <a:rPr lang="en-US" sz="2000" b="0" i="0" dirty="0">
              <a:latin typeface="Arial" panose="020B0604020202020204" pitchFamily="34" charset="0"/>
              <a:cs typeface="Arial" panose="020B0604020202020204" pitchFamily="34" charset="0"/>
            </a:rPr>
            <a:t>There are 3 million people in the UK with ADHD (623k children, 1.875m adults) </a:t>
          </a:r>
          <a:r>
            <a:rPr lang="en-GB" sz="2000" b="0" dirty="0">
              <a:latin typeface="Arial" panose="020B0604020202020204" pitchFamily="34" charset="0"/>
              <a:cs typeface="Arial" panose="020B0604020202020204" pitchFamily="34" charset="0"/>
            </a:rPr>
            <a:t>(ADHD UK, 2022).</a:t>
          </a:r>
          <a:endParaRPr lang="en-GB" sz="2000" b="0" i="0" dirty="0">
            <a:latin typeface="Arial" panose="020B0604020202020204" pitchFamily="34" charset="0"/>
            <a:cs typeface="Arial" panose="020B0604020202020204" pitchFamily="34" charset="0"/>
          </a:endParaRPr>
        </a:p>
      </dgm:t>
    </dgm:pt>
    <dgm:pt modelId="{487C7229-BB7F-4585-9A1D-CCD74BA48A42}" type="parTrans" cxnId="{878AA424-E842-406F-BA85-98F45835BA37}">
      <dgm:prSet/>
      <dgm:spPr/>
      <dgm:t>
        <a:bodyPr/>
        <a:lstStyle/>
        <a:p>
          <a:endParaRPr lang="en-GB"/>
        </a:p>
      </dgm:t>
    </dgm:pt>
    <dgm:pt modelId="{69712B70-F389-459E-8EC0-7B7E56669D56}" type="sibTrans" cxnId="{878AA424-E842-406F-BA85-98F45835BA37}">
      <dgm:prSet/>
      <dgm:spPr/>
      <dgm:t>
        <a:bodyPr/>
        <a:lstStyle/>
        <a:p>
          <a:endParaRPr lang="en-GB"/>
        </a:p>
      </dgm:t>
    </dgm:pt>
    <dgm:pt modelId="{6172826D-BC8A-4100-A629-002B837F502F}">
      <dgm:prSet phldrT="[Text]" phldr="0" custT="1"/>
      <dgm:spPr/>
      <dgm:t>
        <a:bodyPr/>
        <a:lstStyle/>
        <a:p>
          <a:pPr algn="ctr">
            <a:buNone/>
          </a:pPr>
          <a:r>
            <a:rPr lang="en-US" sz="2000" dirty="0">
              <a:latin typeface="Arial" panose="020B0604020202020204" pitchFamily="34" charset="0"/>
              <a:cs typeface="Arial" panose="020B0604020202020204" pitchFamily="34" charset="0"/>
            </a:rPr>
            <a:t>Global prevalence is considered to be between 2 and 7% with an average of 5% </a:t>
          </a:r>
          <a:r>
            <a:rPr lang="en-GB" sz="2000" dirty="0">
              <a:latin typeface="Arial" panose="020B0604020202020204" pitchFamily="34" charset="0"/>
              <a:cs typeface="Arial" panose="020B0604020202020204" pitchFamily="34" charset="0"/>
            </a:rPr>
            <a:t>(Sayal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2018).</a:t>
          </a:r>
        </a:p>
      </dgm:t>
    </dgm:pt>
    <dgm:pt modelId="{DADEBF21-AF0C-4231-8054-E330108B5907}" type="parTrans" cxnId="{C29F6D1B-3D58-490E-87F9-1375229673A1}">
      <dgm:prSet/>
      <dgm:spPr/>
      <dgm:t>
        <a:bodyPr/>
        <a:lstStyle/>
        <a:p>
          <a:endParaRPr lang="en-GB"/>
        </a:p>
      </dgm:t>
    </dgm:pt>
    <dgm:pt modelId="{585BA8C3-E3F7-46E3-9F00-9081C308FB1A}" type="sibTrans" cxnId="{C29F6D1B-3D58-490E-87F9-1375229673A1}">
      <dgm:prSet/>
      <dgm:spPr/>
      <dgm:t>
        <a:bodyPr/>
        <a:lstStyle/>
        <a:p>
          <a:endParaRPr lang="en-GB"/>
        </a:p>
      </dgm:t>
    </dgm:pt>
    <dgm:pt modelId="{63CBB08C-22E4-434D-9F42-D21BB50CACA3}">
      <dgm:prSet custT="1"/>
      <dgm:spPr/>
      <dgm:t>
        <a:bodyPr/>
        <a:lstStyle/>
        <a:p>
          <a:r>
            <a:rPr kumimoji="0" lang="en-US" altLang="en-US" sz="2000" b="0" i="0" u="none" strike="noStrike" cap="none" normalizeH="0" baseline="0" dirty="0">
              <a:ln/>
              <a:effectLst/>
              <a:latin typeface="Arial" panose="020B0604020202020204" pitchFamily="34" charset="0"/>
            </a:rPr>
            <a:t>The executive dysfunction in ADHD leads to serious academic underachievement and educational issues, among other negative consequences for young adults  and family members (Arnold et al., 2020).</a:t>
          </a:r>
        </a:p>
      </dgm:t>
    </dgm:pt>
    <dgm:pt modelId="{A54C60F7-E733-404A-8132-D3BDAE94537B}" type="parTrans" cxnId="{165B59C9-D5B2-4A37-9320-18A095F1DB3F}">
      <dgm:prSet/>
      <dgm:spPr/>
      <dgm:t>
        <a:bodyPr/>
        <a:lstStyle/>
        <a:p>
          <a:endParaRPr lang="en-GB"/>
        </a:p>
      </dgm:t>
    </dgm:pt>
    <dgm:pt modelId="{92F13A3A-C118-4B66-A2DC-914040069422}" type="sibTrans" cxnId="{165B59C9-D5B2-4A37-9320-18A095F1DB3F}">
      <dgm:prSet/>
      <dgm:spPr/>
      <dgm:t>
        <a:bodyPr/>
        <a:lstStyle/>
        <a:p>
          <a:endParaRPr lang="en-GB"/>
        </a:p>
      </dgm:t>
    </dgm:pt>
    <dgm:pt modelId="{1EFDA04E-8045-41CC-B6CC-544BA95B6685}" type="pres">
      <dgm:prSet presAssocID="{8E94FA1F-A47B-4090-B9B9-F561447D1A72}" presName="linear" presStyleCnt="0">
        <dgm:presLayoutVars>
          <dgm:animLvl val="lvl"/>
          <dgm:resizeHandles val="exact"/>
        </dgm:presLayoutVars>
      </dgm:prSet>
      <dgm:spPr/>
    </dgm:pt>
    <dgm:pt modelId="{8472BE96-FE8D-4787-8399-C62D15E457DA}" type="pres">
      <dgm:prSet presAssocID="{0906C58A-E21A-45FC-8ABD-71332E9DC61C}" presName="parentText" presStyleLbl="node1" presStyleIdx="0" presStyleCnt="3">
        <dgm:presLayoutVars>
          <dgm:chMax val="0"/>
          <dgm:bulletEnabled val="1"/>
        </dgm:presLayoutVars>
      </dgm:prSet>
      <dgm:spPr/>
    </dgm:pt>
    <dgm:pt modelId="{C8385F79-F2BC-49D1-B140-6F29B70B12FE}" type="pres">
      <dgm:prSet presAssocID="{69712B70-F389-459E-8EC0-7B7E56669D56}" presName="spacer" presStyleCnt="0"/>
      <dgm:spPr/>
    </dgm:pt>
    <dgm:pt modelId="{88E521D3-F90B-4C3A-BD95-281E8100A88E}" type="pres">
      <dgm:prSet presAssocID="{6172826D-BC8A-4100-A629-002B837F502F}" presName="parentText" presStyleLbl="node1" presStyleIdx="1" presStyleCnt="3">
        <dgm:presLayoutVars>
          <dgm:chMax val="0"/>
          <dgm:bulletEnabled val="1"/>
        </dgm:presLayoutVars>
      </dgm:prSet>
      <dgm:spPr/>
    </dgm:pt>
    <dgm:pt modelId="{5D02A9C8-2024-4626-9E67-2608D4EF6C27}" type="pres">
      <dgm:prSet presAssocID="{585BA8C3-E3F7-46E3-9F00-9081C308FB1A}" presName="spacer" presStyleCnt="0"/>
      <dgm:spPr/>
    </dgm:pt>
    <dgm:pt modelId="{AD3D28F3-01D9-48CF-9752-24A5E2123CF7}" type="pres">
      <dgm:prSet presAssocID="{63CBB08C-22E4-434D-9F42-D21BB50CACA3}" presName="parentText" presStyleLbl="node1" presStyleIdx="2" presStyleCnt="3">
        <dgm:presLayoutVars>
          <dgm:chMax val="0"/>
          <dgm:bulletEnabled val="1"/>
        </dgm:presLayoutVars>
      </dgm:prSet>
      <dgm:spPr/>
    </dgm:pt>
  </dgm:ptLst>
  <dgm:cxnLst>
    <dgm:cxn modelId="{C29F6D1B-3D58-490E-87F9-1375229673A1}" srcId="{8E94FA1F-A47B-4090-B9B9-F561447D1A72}" destId="{6172826D-BC8A-4100-A629-002B837F502F}" srcOrd="1" destOrd="0" parTransId="{DADEBF21-AF0C-4231-8054-E330108B5907}" sibTransId="{585BA8C3-E3F7-46E3-9F00-9081C308FB1A}"/>
    <dgm:cxn modelId="{878AA424-E842-406F-BA85-98F45835BA37}" srcId="{8E94FA1F-A47B-4090-B9B9-F561447D1A72}" destId="{0906C58A-E21A-45FC-8ABD-71332E9DC61C}" srcOrd="0" destOrd="0" parTransId="{487C7229-BB7F-4585-9A1D-CCD74BA48A42}" sibTransId="{69712B70-F389-459E-8EC0-7B7E56669D56}"/>
    <dgm:cxn modelId="{FDBFF37F-5029-4F30-A087-B341E9BC4042}" type="presOf" srcId="{6172826D-BC8A-4100-A629-002B837F502F}" destId="{88E521D3-F90B-4C3A-BD95-281E8100A88E}" srcOrd="0" destOrd="0" presId="urn:microsoft.com/office/officeart/2005/8/layout/vList2"/>
    <dgm:cxn modelId="{ACB8509C-1AA9-4174-A5A5-0A26B464E8CC}" type="presOf" srcId="{0906C58A-E21A-45FC-8ABD-71332E9DC61C}" destId="{8472BE96-FE8D-4787-8399-C62D15E457DA}" srcOrd="0" destOrd="0" presId="urn:microsoft.com/office/officeart/2005/8/layout/vList2"/>
    <dgm:cxn modelId="{165B59C9-D5B2-4A37-9320-18A095F1DB3F}" srcId="{8E94FA1F-A47B-4090-B9B9-F561447D1A72}" destId="{63CBB08C-22E4-434D-9F42-D21BB50CACA3}" srcOrd="2" destOrd="0" parTransId="{A54C60F7-E733-404A-8132-D3BDAE94537B}" sibTransId="{92F13A3A-C118-4B66-A2DC-914040069422}"/>
    <dgm:cxn modelId="{4ED502DB-CE42-4C0F-9F2A-F0FA507B8998}" type="presOf" srcId="{63CBB08C-22E4-434D-9F42-D21BB50CACA3}" destId="{AD3D28F3-01D9-48CF-9752-24A5E2123CF7}" srcOrd="0" destOrd="0" presId="urn:microsoft.com/office/officeart/2005/8/layout/vList2"/>
    <dgm:cxn modelId="{6B783FE7-C3C1-4390-B567-5ABA5F6748DE}" type="presOf" srcId="{8E94FA1F-A47B-4090-B9B9-F561447D1A72}" destId="{1EFDA04E-8045-41CC-B6CC-544BA95B6685}" srcOrd="0" destOrd="0" presId="urn:microsoft.com/office/officeart/2005/8/layout/vList2"/>
    <dgm:cxn modelId="{5B0D47D6-9C00-416B-B3A6-4A0533E90195}" type="presParOf" srcId="{1EFDA04E-8045-41CC-B6CC-544BA95B6685}" destId="{8472BE96-FE8D-4787-8399-C62D15E457DA}" srcOrd="0" destOrd="0" presId="urn:microsoft.com/office/officeart/2005/8/layout/vList2"/>
    <dgm:cxn modelId="{7B22DABC-7DD0-4DE9-8EE7-0D6BB4B9D546}" type="presParOf" srcId="{1EFDA04E-8045-41CC-B6CC-544BA95B6685}" destId="{C8385F79-F2BC-49D1-B140-6F29B70B12FE}" srcOrd="1" destOrd="0" presId="urn:microsoft.com/office/officeart/2005/8/layout/vList2"/>
    <dgm:cxn modelId="{46A84BA0-2724-47BE-B30A-6D3498B3F6EA}" type="presParOf" srcId="{1EFDA04E-8045-41CC-B6CC-544BA95B6685}" destId="{88E521D3-F90B-4C3A-BD95-281E8100A88E}" srcOrd="2" destOrd="0" presId="urn:microsoft.com/office/officeart/2005/8/layout/vList2"/>
    <dgm:cxn modelId="{D3185FFA-D3BD-4C95-AD9F-8BE286C053AC}" type="presParOf" srcId="{1EFDA04E-8045-41CC-B6CC-544BA95B6685}" destId="{5D02A9C8-2024-4626-9E67-2608D4EF6C27}" srcOrd="3" destOrd="0" presId="urn:microsoft.com/office/officeart/2005/8/layout/vList2"/>
    <dgm:cxn modelId="{0E2147D0-FFA0-4768-A132-DAD79834CFF2}" type="presParOf" srcId="{1EFDA04E-8045-41CC-B6CC-544BA95B6685}" destId="{AD3D28F3-01D9-48CF-9752-24A5E2123CF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C99573-0128-43B0-84BE-2B06C0AB20EC}" type="doc">
      <dgm:prSet loTypeId="urn:microsoft.com/office/officeart/2018/2/layout/IconVerticalSolidList" loCatId="icon" qsTypeId="urn:microsoft.com/office/officeart/2005/8/quickstyle/simple1" qsCatId="simple" csTypeId="urn:microsoft.com/office/officeart/2005/8/colors/accent1_4" csCatId="accent1" phldr="1"/>
      <dgm:spPr/>
      <dgm:t>
        <a:bodyPr/>
        <a:lstStyle/>
        <a:p>
          <a:endParaRPr lang="en-US"/>
        </a:p>
      </dgm:t>
    </dgm:pt>
    <dgm:pt modelId="{FA7A3BD4-33A4-4B37-8F06-E916DA6795DE}">
      <dgm:prSet custT="1"/>
      <dgm:spPr/>
      <dgm:t>
        <a:bodyPr/>
        <a:lstStyle/>
        <a:p>
          <a:pPr>
            <a:lnSpc>
              <a:spcPct val="100000"/>
            </a:lnSpc>
          </a:pPr>
          <a:r>
            <a:rPr lang="en-GB" sz="1800" b="1" dirty="0">
              <a:latin typeface="Arial" panose="020B0604020202020204" pitchFamily="34" charset="0"/>
              <a:cs typeface="Arial" panose="020B0604020202020204" pitchFamily="34" charset="0"/>
            </a:rPr>
            <a:t>Identifying the problem</a:t>
          </a:r>
        </a:p>
        <a:p>
          <a:pPr>
            <a:lnSpc>
              <a:spcPct val="100000"/>
            </a:lnSpc>
          </a:pPr>
          <a:r>
            <a:rPr lang="en-US" sz="1800" dirty="0">
              <a:latin typeface="Arial" panose="020B0604020202020204" pitchFamily="34" charset="0"/>
              <a:cs typeface="Arial" panose="020B0604020202020204" pitchFamily="34" charset="0"/>
            </a:rPr>
            <a:t>Attention Deficit Hyperactivity Disorder (ADHD) is a neurodevelopmental condition </a:t>
          </a:r>
          <a:r>
            <a:rPr lang="en-GB" sz="1800" noProof="0" dirty="0">
              <a:latin typeface="Arial" panose="020B0604020202020204" pitchFamily="34" charset="0"/>
              <a:cs typeface="Arial" panose="020B0604020202020204" pitchFamily="34" charset="0"/>
            </a:rPr>
            <a:t>characterised</a:t>
          </a:r>
          <a:r>
            <a:rPr lang="en-US" sz="1800" dirty="0">
              <a:latin typeface="Arial" panose="020B0604020202020204" pitchFamily="34" charset="0"/>
              <a:cs typeface="Arial" panose="020B0604020202020204" pitchFamily="34" charset="0"/>
            </a:rPr>
            <a:t> by inattention, impulsivity, and hyperactivity (NICE, 2018). It significantly affects young adults’ academic achievement, productivity, and mental wellbeing(Schreiber et al., 2013).</a:t>
          </a:r>
        </a:p>
      </dgm:t>
    </dgm:pt>
    <dgm:pt modelId="{D5526CD2-16B3-49F8-8A74-7D005825DD54}" type="parTrans" cxnId="{C726F60B-9438-4E1C-9611-BDDA5B488CCB}">
      <dgm:prSet/>
      <dgm:spPr/>
      <dgm:t>
        <a:bodyPr/>
        <a:lstStyle/>
        <a:p>
          <a:endParaRPr lang="en-US"/>
        </a:p>
      </dgm:t>
    </dgm:pt>
    <dgm:pt modelId="{28804263-6DA3-4E03-92D4-67DB9D855A79}" type="sibTrans" cxnId="{C726F60B-9438-4E1C-9611-BDDA5B488CCB}">
      <dgm:prSet/>
      <dgm:spPr/>
      <dgm:t>
        <a:bodyPr/>
        <a:lstStyle/>
        <a:p>
          <a:endParaRPr lang="en-US"/>
        </a:p>
      </dgm:t>
    </dgm:pt>
    <dgm:pt modelId="{BAA9FEA3-BC40-4C57-92C0-A0F839B996B3}">
      <dgm:prSet custT="1"/>
      <dgm:spPr/>
      <dgm:t>
        <a:bodyPr/>
        <a:lstStyle/>
        <a:p>
          <a:pPr>
            <a:lnSpc>
              <a:spcPct val="100000"/>
            </a:lnSpc>
          </a:pPr>
          <a:r>
            <a:rPr lang="en-GB" sz="1800" b="1" dirty="0">
              <a:latin typeface="Arial" panose="020B0604020202020204" pitchFamily="34" charset="0"/>
              <a:cs typeface="Arial" panose="020B0604020202020204" pitchFamily="34" charset="0"/>
            </a:rPr>
            <a:t>Identifying the need for addressing the problem</a:t>
          </a:r>
        </a:p>
        <a:p>
          <a:pPr>
            <a:lnSpc>
              <a:spcPct val="100000"/>
            </a:lnSpc>
          </a:pPr>
          <a:r>
            <a:rPr lang="en-US" sz="1800" dirty="0">
              <a:latin typeface="Arial" panose="020B0604020202020204" pitchFamily="34" charset="0"/>
              <a:cs typeface="Arial" panose="020B0604020202020204" pitchFamily="34" charset="0"/>
            </a:rPr>
            <a:t>According to NHS England (2025), timely intervention and digital support tools can help ADHD individuals reach their full potential in education and employment. National and community data show an increase in adult ADHD diagnoses and demand for accessible, tech-driven behavioral management tools.</a:t>
          </a:r>
          <a:r>
            <a:rPr lang="en-GB" sz="1800" dirty="0">
              <a:latin typeface="Arial" panose="020B0604020202020204" pitchFamily="34" charset="0"/>
              <a:cs typeface="Arial" panose="020B0604020202020204" pitchFamily="34" charset="0"/>
            </a:rPr>
            <a:t> </a:t>
          </a:r>
          <a:endParaRPr lang="en-US" sz="1800" dirty="0">
            <a:latin typeface="Arial" panose="020B0604020202020204" pitchFamily="34" charset="0"/>
            <a:cs typeface="Arial" panose="020B0604020202020204" pitchFamily="34" charset="0"/>
          </a:endParaRPr>
        </a:p>
      </dgm:t>
    </dgm:pt>
    <dgm:pt modelId="{4EFE1C7D-8D59-4011-BBC7-E9387E3FF4D4}" type="parTrans" cxnId="{C8D48882-405C-4B00-87B4-42A75470EE61}">
      <dgm:prSet/>
      <dgm:spPr/>
      <dgm:t>
        <a:bodyPr/>
        <a:lstStyle/>
        <a:p>
          <a:endParaRPr lang="en-US"/>
        </a:p>
      </dgm:t>
    </dgm:pt>
    <dgm:pt modelId="{96DB3A3C-A6E1-490B-B245-1971FBFC72D1}" type="sibTrans" cxnId="{C8D48882-405C-4B00-87B4-42A75470EE61}">
      <dgm:prSet/>
      <dgm:spPr/>
      <dgm:t>
        <a:bodyPr/>
        <a:lstStyle/>
        <a:p>
          <a:endParaRPr lang="en-US"/>
        </a:p>
      </dgm:t>
    </dgm:pt>
    <dgm:pt modelId="{5730A30F-BA41-4E6C-AA05-918F7B83F21A}">
      <dgm:prSet custT="1"/>
      <dgm:spPr/>
      <dgm:t>
        <a:bodyPr/>
        <a:lstStyle/>
        <a:p>
          <a:pPr>
            <a:lnSpc>
              <a:spcPct val="100000"/>
            </a:lnSpc>
          </a:pPr>
          <a:r>
            <a:rPr lang="en-US" sz="2000" dirty="0">
              <a:latin typeface="Arial" panose="020B0604020202020204" pitchFamily="34" charset="0"/>
              <a:cs typeface="Arial" panose="020B0604020202020204" pitchFamily="34" charset="0"/>
            </a:rPr>
            <a:t>Feedback from universities and mental health practitioners indicates a need for self-management resources that enhance focus, planning, and time management in young adults with ADHD.</a:t>
          </a:r>
        </a:p>
      </dgm:t>
    </dgm:pt>
    <dgm:pt modelId="{D240909F-47B1-4F5E-B427-89FD1309340A}" type="parTrans" cxnId="{4D51E9B4-E8B0-48B6-87EC-22367D307F92}">
      <dgm:prSet/>
      <dgm:spPr/>
      <dgm:t>
        <a:bodyPr/>
        <a:lstStyle/>
        <a:p>
          <a:endParaRPr lang="en-US"/>
        </a:p>
      </dgm:t>
    </dgm:pt>
    <dgm:pt modelId="{F86C5B2A-50EE-4AA4-A9F5-CE0EE31F86A0}" type="sibTrans" cxnId="{4D51E9B4-E8B0-48B6-87EC-22367D307F92}">
      <dgm:prSet/>
      <dgm:spPr/>
      <dgm:t>
        <a:bodyPr/>
        <a:lstStyle/>
        <a:p>
          <a:endParaRPr lang="en-US"/>
        </a:p>
      </dgm:t>
    </dgm:pt>
    <dgm:pt modelId="{450E7062-D6AF-4FA6-9349-3360CED3C61F}" type="pres">
      <dgm:prSet presAssocID="{37C99573-0128-43B0-84BE-2B06C0AB20EC}" presName="root" presStyleCnt="0">
        <dgm:presLayoutVars>
          <dgm:dir/>
          <dgm:resizeHandles val="exact"/>
        </dgm:presLayoutVars>
      </dgm:prSet>
      <dgm:spPr/>
    </dgm:pt>
    <dgm:pt modelId="{B8C0BB77-27F2-4270-968D-F70C8F8A7ACF}" type="pres">
      <dgm:prSet presAssocID="{FA7A3BD4-33A4-4B37-8F06-E916DA6795DE}" presName="compNode" presStyleCnt="0"/>
      <dgm:spPr/>
    </dgm:pt>
    <dgm:pt modelId="{2A043C83-5670-46D1-BF0C-4B25A84E6E72}" type="pres">
      <dgm:prSet presAssocID="{FA7A3BD4-33A4-4B37-8F06-E916DA6795DE}" presName="bgRect" presStyleLbl="bgShp" presStyleIdx="0" presStyleCnt="3" custLinFactNeighborX="-1270" custLinFactNeighborY="-2680"/>
      <dgm:spPr/>
    </dgm:pt>
    <dgm:pt modelId="{40249C58-B7FA-4DA9-ADD6-AAF9AF270F07}" type="pres">
      <dgm:prSet presAssocID="{FA7A3BD4-33A4-4B37-8F06-E916DA6795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59D8D471-B994-4D37-9795-359EC7AE32F8}" type="pres">
      <dgm:prSet presAssocID="{FA7A3BD4-33A4-4B37-8F06-E916DA6795DE}" presName="spaceRect" presStyleCnt="0"/>
      <dgm:spPr/>
    </dgm:pt>
    <dgm:pt modelId="{21EE4FB2-47B5-4354-9802-6DE996FE18E0}" type="pres">
      <dgm:prSet presAssocID="{FA7A3BD4-33A4-4B37-8F06-E916DA6795DE}" presName="parTx" presStyleLbl="revTx" presStyleIdx="0" presStyleCnt="3" custScaleX="100000" custLinFactNeighborX="-3811" custLinFactNeighborY="-2066">
        <dgm:presLayoutVars>
          <dgm:chMax val="0"/>
          <dgm:chPref val="0"/>
        </dgm:presLayoutVars>
      </dgm:prSet>
      <dgm:spPr/>
    </dgm:pt>
    <dgm:pt modelId="{870D50EC-6F5D-4684-9278-E82A57FE1592}" type="pres">
      <dgm:prSet presAssocID="{28804263-6DA3-4E03-92D4-67DB9D855A79}" presName="sibTrans" presStyleCnt="0"/>
      <dgm:spPr/>
    </dgm:pt>
    <dgm:pt modelId="{0BAF191A-68B6-496B-B209-0BB0ED072064}" type="pres">
      <dgm:prSet presAssocID="{BAA9FEA3-BC40-4C57-92C0-A0F839B996B3}" presName="compNode" presStyleCnt="0"/>
      <dgm:spPr/>
    </dgm:pt>
    <dgm:pt modelId="{24F4BCD6-9A2E-4CDD-B069-2EF86A40109E}" type="pres">
      <dgm:prSet presAssocID="{BAA9FEA3-BC40-4C57-92C0-A0F839B996B3}" presName="bgRect" presStyleLbl="bgShp" presStyleIdx="1" presStyleCnt="3"/>
      <dgm:spPr/>
    </dgm:pt>
    <dgm:pt modelId="{D3AEC553-0C58-416D-A312-9DC66EA6E9D4}" type="pres">
      <dgm:prSet presAssocID="{BAA9FEA3-BC40-4C57-92C0-A0F839B996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4016B94-0AC4-4D28-B281-CEC3EFCE0103}" type="pres">
      <dgm:prSet presAssocID="{BAA9FEA3-BC40-4C57-92C0-A0F839B996B3}" presName="spaceRect" presStyleCnt="0"/>
      <dgm:spPr/>
    </dgm:pt>
    <dgm:pt modelId="{26E70604-A76C-4D4D-BFD0-1231E823E67B}" type="pres">
      <dgm:prSet presAssocID="{BAA9FEA3-BC40-4C57-92C0-A0F839B996B3}" presName="parTx" presStyleLbl="revTx" presStyleIdx="1" presStyleCnt="3">
        <dgm:presLayoutVars>
          <dgm:chMax val="0"/>
          <dgm:chPref val="0"/>
        </dgm:presLayoutVars>
      </dgm:prSet>
      <dgm:spPr/>
    </dgm:pt>
    <dgm:pt modelId="{A85B0029-C3ED-47D1-AF4B-92F314E90449}" type="pres">
      <dgm:prSet presAssocID="{96DB3A3C-A6E1-490B-B245-1971FBFC72D1}" presName="sibTrans" presStyleCnt="0"/>
      <dgm:spPr/>
    </dgm:pt>
    <dgm:pt modelId="{DB5BB395-5985-4B31-A55B-5B0DEC6947EC}" type="pres">
      <dgm:prSet presAssocID="{5730A30F-BA41-4E6C-AA05-918F7B83F21A}" presName="compNode" presStyleCnt="0"/>
      <dgm:spPr/>
    </dgm:pt>
    <dgm:pt modelId="{76FC3A77-F7A0-4161-B53B-84236793F6C6}" type="pres">
      <dgm:prSet presAssocID="{5730A30F-BA41-4E6C-AA05-918F7B83F21A}" presName="bgRect" presStyleLbl="bgShp" presStyleIdx="2" presStyleCnt="3" custLinFactNeighborX="-31773" custLinFactNeighborY="67094"/>
      <dgm:spPr/>
    </dgm:pt>
    <dgm:pt modelId="{2B2A71A7-CA2F-43DD-BDF7-67DA157FDEBF}" type="pres">
      <dgm:prSet presAssocID="{5730A30F-BA41-4E6C-AA05-918F7B83F2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63ABB3E6-2583-400E-B020-04C53D228125}" type="pres">
      <dgm:prSet presAssocID="{5730A30F-BA41-4E6C-AA05-918F7B83F21A}" presName="spaceRect" presStyleCnt="0"/>
      <dgm:spPr/>
    </dgm:pt>
    <dgm:pt modelId="{E0A7F0D6-45CF-421D-B0F1-CBB32443AD38}" type="pres">
      <dgm:prSet presAssocID="{5730A30F-BA41-4E6C-AA05-918F7B83F21A}" presName="parTx" presStyleLbl="revTx" presStyleIdx="2" presStyleCnt="3">
        <dgm:presLayoutVars>
          <dgm:chMax val="0"/>
          <dgm:chPref val="0"/>
        </dgm:presLayoutVars>
      </dgm:prSet>
      <dgm:spPr/>
    </dgm:pt>
  </dgm:ptLst>
  <dgm:cxnLst>
    <dgm:cxn modelId="{C726F60B-9438-4E1C-9611-BDDA5B488CCB}" srcId="{37C99573-0128-43B0-84BE-2B06C0AB20EC}" destId="{FA7A3BD4-33A4-4B37-8F06-E916DA6795DE}" srcOrd="0" destOrd="0" parTransId="{D5526CD2-16B3-49F8-8A74-7D005825DD54}" sibTransId="{28804263-6DA3-4E03-92D4-67DB9D855A79}"/>
    <dgm:cxn modelId="{A569BD1B-8786-450B-B9B0-3E02A6D26190}" type="presOf" srcId="{FA7A3BD4-33A4-4B37-8F06-E916DA6795DE}" destId="{21EE4FB2-47B5-4354-9802-6DE996FE18E0}" srcOrd="0" destOrd="0" presId="urn:microsoft.com/office/officeart/2018/2/layout/IconVerticalSolidList"/>
    <dgm:cxn modelId="{BCEDB339-A40E-4DFB-8F4D-6662918B5EE6}" type="presOf" srcId="{5730A30F-BA41-4E6C-AA05-918F7B83F21A}" destId="{E0A7F0D6-45CF-421D-B0F1-CBB32443AD38}" srcOrd="0" destOrd="0" presId="urn:microsoft.com/office/officeart/2018/2/layout/IconVerticalSolidList"/>
    <dgm:cxn modelId="{00D07F74-4A67-4A8D-A328-27336BAE19EF}" type="presOf" srcId="{BAA9FEA3-BC40-4C57-92C0-A0F839B996B3}" destId="{26E70604-A76C-4D4D-BFD0-1231E823E67B}" srcOrd="0" destOrd="0" presId="urn:microsoft.com/office/officeart/2018/2/layout/IconVerticalSolidList"/>
    <dgm:cxn modelId="{C8D48882-405C-4B00-87B4-42A75470EE61}" srcId="{37C99573-0128-43B0-84BE-2B06C0AB20EC}" destId="{BAA9FEA3-BC40-4C57-92C0-A0F839B996B3}" srcOrd="1" destOrd="0" parTransId="{4EFE1C7D-8D59-4011-BBC7-E9387E3FF4D4}" sibTransId="{96DB3A3C-A6E1-490B-B245-1971FBFC72D1}"/>
    <dgm:cxn modelId="{4D51E9B4-E8B0-48B6-87EC-22367D307F92}" srcId="{37C99573-0128-43B0-84BE-2B06C0AB20EC}" destId="{5730A30F-BA41-4E6C-AA05-918F7B83F21A}" srcOrd="2" destOrd="0" parTransId="{D240909F-47B1-4F5E-B427-89FD1309340A}" sibTransId="{F86C5B2A-50EE-4AA4-A9F5-CE0EE31F86A0}"/>
    <dgm:cxn modelId="{EFB7A9F7-B769-42B9-B7A5-22B65CF5DF1F}" type="presOf" srcId="{37C99573-0128-43B0-84BE-2B06C0AB20EC}" destId="{450E7062-D6AF-4FA6-9349-3360CED3C61F}" srcOrd="0" destOrd="0" presId="urn:microsoft.com/office/officeart/2018/2/layout/IconVerticalSolidList"/>
    <dgm:cxn modelId="{D7AC68AD-1A42-4AAB-B3FB-A60E65EADCBC}" type="presParOf" srcId="{450E7062-D6AF-4FA6-9349-3360CED3C61F}" destId="{B8C0BB77-27F2-4270-968D-F70C8F8A7ACF}" srcOrd="0" destOrd="0" presId="urn:microsoft.com/office/officeart/2018/2/layout/IconVerticalSolidList"/>
    <dgm:cxn modelId="{84D86DD9-8940-4417-9E71-6227752A6466}" type="presParOf" srcId="{B8C0BB77-27F2-4270-968D-F70C8F8A7ACF}" destId="{2A043C83-5670-46D1-BF0C-4B25A84E6E72}" srcOrd="0" destOrd="0" presId="urn:microsoft.com/office/officeart/2018/2/layout/IconVerticalSolidList"/>
    <dgm:cxn modelId="{0B798E06-7911-402E-9A85-CA681FB8CC1F}" type="presParOf" srcId="{B8C0BB77-27F2-4270-968D-F70C8F8A7ACF}" destId="{40249C58-B7FA-4DA9-ADD6-AAF9AF270F07}" srcOrd="1" destOrd="0" presId="urn:microsoft.com/office/officeart/2018/2/layout/IconVerticalSolidList"/>
    <dgm:cxn modelId="{FEA9CB30-FF8A-46B8-875D-BB0213D76FE4}" type="presParOf" srcId="{B8C0BB77-27F2-4270-968D-F70C8F8A7ACF}" destId="{59D8D471-B994-4D37-9795-359EC7AE32F8}" srcOrd="2" destOrd="0" presId="urn:microsoft.com/office/officeart/2018/2/layout/IconVerticalSolidList"/>
    <dgm:cxn modelId="{E50FC864-9700-46AB-897A-D6F98533B8B9}" type="presParOf" srcId="{B8C0BB77-27F2-4270-968D-F70C8F8A7ACF}" destId="{21EE4FB2-47B5-4354-9802-6DE996FE18E0}" srcOrd="3" destOrd="0" presId="urn:microsoft.com/office/officeart/2018/2/layout/IconVerticalSolidList"/>
    <dgm:cxn modelId="{E1AA5D5C-B99F-428E-B1CE-84A310ADB6EB}" type="presParOf" srcId="{450E7062-D6AF-4FA6-9349-3360CED3C61F}" destId="{870D50EC-6F5D-4684-9278-E82A57FE1592}" srcOrd="1" destOrd="0" presId="urn:microsoft.com/office/officeart/2018/2/layout/IconVerticalSolidList"/>
    <dgm:cxn modelId="{AB914E48-8DD6-44E0-9868-5230FF9DA8DE}" type="presParOf" srcId="{450E7062-D6AF-4FA6-9349-3360CED3C61F}" destId="{0BAF191A-68B6-496B-B209-0BB0ED072064}" srcOrd="2" destOrd="0" presId="urn:microsoft.com/office/officeart/2018/2/layout/IconVerticalSolidList"/>
    <dgm:cxn modelId="{8BED6EC6-3FBD-4A9F-A4BA-92CE7ABD011A}" type="presParOf" srcId="{0BAF191A-68B6-496B-B209-0BB0ED072064}" destId="{24F4BCD6-9A2E-4CDD-B069-2EF86A40109E}" srcOrd="0" destOrd="0" presId="urn:microsoft.com/office/officeart/2018/2/layout/IconVerticalSolidList"/>
    <dgm:cxn modelId="{94DD8083-0847-42BD-BC70-4A66E333C18A}" type="presParOf" srcId="{0BAF191A-68B6-496B-B209-0BB0ED072064}" destId="{D3AEC553-0C58-416D-A312-9DC66EA6E9D4}" srcOrd="1" destOrd="0" presId="urn:microsoft.com/office/officeart/2018/2/layout/IconVerticalSolidList"/>
    <dgm:cxn modelId="{96E66981-D4C5-4334-8C5C-0C209F5B0305}" type="presParOf" srcId="{0BAF191A-68B6-496B-B209-0BB0ED072064}" destId="{34016B94-0AC4-4D28-B281-CEC3EFCE0103}" srcOrd="2" destOrd="0" presId="urn:microsoft.com/office/officeart/2018/2/layout/IconVerticalSolidList"/>
    <dgm:cxn modelId="{661D7514-CD92-4FEB-BADF-83F3A9807C21}" type="presParOf" srcId="{0BAF191A-68B6-496B-B209-0BB0ED072064}" destId="{26E70604-A76C-4D4D-BFD0-1231E823E67B}" srcOrd="3" destOrd="0" presId="urn:microsoft.com/office/officeart/2018/2/layout/IconVerticalSolidList"/>
    <dgm:cxn modelId="{0A29ECAA-38E4-45F7-9DB3-53BCEE64C31F}" type="presParOf" srcId="{450E7062-D6AF-4FA6-9349-3360CED3C61F}" destId="{A85B0029-C3ED-47D1-AF4B-92F314E90449}" srcOrd="3" destOrd="0" presId="urn:microsoft.com/office/officeart/2018/2/layout/IconVerticalSolidList"/>
    <dgm:cxn modelId="{D5793403-A01E-407C-9DC0-4D5131F4A92D}" type="presParOf" srcId="{450E7062-D6AF-4FA6-9349-3360CED3C61F}" destId="{DB5BB395-5985-4B31-A55B-5B0DEC6947EC}" srcOrd="4" destOrd="0" presId="urn:microsoft.com/office/officeart/2018/2/layout/IconVerticalSolidList"/>
    <dgm:cxn modelId="{8F05F907-EA3C-424D-A7C4-152DFFF7696D}" type="presParOf" srcId="{DB5BB395-5985-4B31-A55B-5B0DEC6947EC}" destId="{76FC3A77-F7A0-4161-B53B-84236793F6C6}" srcOrd="0" destOrd="0" presId="urn:microsoft.com/office/officeart/2018/2/layout/IconVerticalSolidList"/>
    <dgm:cxn modelId="{7A21C8E8-E42E-4754-85F6-DA6C59925D58}" type="presParOf" srcId="{DB5BB395-5985-4B31-A55B-5B0DEC6947EC}" destId="{2B2A71A7-CA2F-43DD-BDF7-67DA157FDEBF}" srcOrd="1" destOrd="0" presId="urn:microsoft.com/office/officeart/2018/2/layout/IconVerticalSolidList"/>
    <dgm:cxn modelId="{C53D74B5-60DF-4F02-9936-70752E8B1C58}" type="presParOf" srcId="{DB5BB395-5985-4B31-A55B-5B0DEC6947EC}" destId="{63ABB3E6-2583-400E-B020-04C53D228125}" srcOrd="2" destOrd="0" presId="urn:microsoft.com/office/officeart/2018/2/layout/IconVerticalSolidList"/>
    <dgm:cxn modelId="{82793F41-998B-4836-93D4-F3E9EDFA0E49}" type="presParOf" srcId="{DB5BB395-5985-4B31-A55B-5B0DEC6947EC}" destId="{E0A7F0D6-45CF-421D-B0F1-CBB32443AD3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D087B2-54E1-4776-A667-D372C39A1041}" type="doc">
      <dgm:prSet loTypeId="urn:microsoft.com/office/officeart/2005/8/layout/hProcess9" loCatId="process" qsTypeId="urn:microsoft.com/office/officeart/2005/8/quickstyle/3d1" qsCatId="3D" csTypeId="urn:microsoft.com/office/officeart/2005/8/colors/colorful1" csCatId="colorful" phldr="1"/>
      <dgm:spPr/>
      <dgm:t>
        <a:bodyPr/>
        <a:lstStyle/>
        <a:p>
          <a:endParaRPr lang="en-GB"/>
        </a:p>
      </dgm:t>
    </dgm:pt>
    <dgm:pt modelId="{AD623F42-7E91-4EFF-A502-471B0FB4DE65}">
      <dgm:prSet phldrT="[Tex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Specific:</a:t>
          </a:r>
          <a:r>
            <a:rPr kumimoji="0" lang="en-US" altLang="en-US" b="0" i="0" u="none" strike="noStrike" cap="none" normalizeH="0" baseline="0" dirty="0">
              <a:ln/>
              <a:solidFill>
                <a:schemeClr val="tx1"/>
              </a:solidFill>
              <a:effectLst/>
              <a:latin typeface="Arial" panose="020B0604020202020204" pitchFamily="34" charset="0"/>
            </a:rPr>
            <a:t>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Implement FocusTrack AI within university and community settings to help ADHD users plan, priorities, and manage tasks.</a:t>
          </a:r>
          <a:endParaRPr lang="en-GB" dirty="0">
            <a:solidFill>
              <a:schemeClr val="tx1"/>
            </a:solidFill>
          </a:endParaRPr>
        </a:p>
      </dgm:t>
    </dgm:pt>
    <dgm:pt modelId="{4B382695-5FA2-47E7-82D6-97D869DED567}" type="parTrans" cxnId="{FCB3CFBB-E673-4176-9767-210A6D49CDCE}">
      <dgm:prSet/>
      <dgm:spPr/>
      <dgm:t>
        <a:bodyPr/>
        <a:lstStyle/>
        <a:p>
          <a:endParaRPr lang="en-GB"/>
        </a:p>
      </dgm:t>
    </dgm:pt>
    <dgm:pt modelId="{04C93FAB-D477-42B6-AC1A-AEE7AC43AE56}" type="sibTrans" cxnId="{FCB3CFBB-E673-4176-9767-210A6D49CDCE}">
      <dgm:prSet/>
      <dgm:spPr/>
      <dgm:t>
        <a:bodyPr/>
        <a:lstStyle/>
        <a:p>
          <a:endParaRPr lang="en-GB"/>
        </a:p>
      </dgm:t>
    </dgm:pt>
    <dgm:pt modelId="{F0920024-D463-40DA-80C5-C1A12C7E9B92}">
      <dgm:prSet phldrT="[Tex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Measurable: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Achieve a 30% improvement in self-reported focus and time management within six months of app use.</a:t>
          </a:r>
          <a:endParaRPr lang="en-GB" dirty="0">
            <a:solidFill>
              <a:schemeClr val="tx1"/>
            </a:solidFill>
          </a:endParaRPr>
        </a:p>
      </dgm:t>
    </dgm:pt>
    <dgm:pt modelId="{DE24A17A-69B3-4164-9963-0514595A8F5B}" type="parTrans" cxnId="{6E4EF40E-02A2-458F-9C5A-F85C8C657426}">
      <dgm:prSet/>
      <dgm:spPr/>
      <dgm:t>
        <a:bodyPr/>
        <a:lstStyle/>
        <a:p>
          <a:endParaRPr lang="en-GB"/>
        </a:p>
      </dgm:t>
    </dgm:pt>
    <dgm:pt modelId="{726C44D6-CCE4-42EA-8D2A-EFE633F0F16B}" type="sibTrans" cxnId="{6E4EF40E-02A2-458F-9C5A-F85C8C657426}">
      <dgm:prSet/>
      <dgm:spPr/>
      <dgm:t>
        <a:bodyPr/>
        <a:lstStyle/>
        <a:p>
          <a:endParaRPr lang="en-GB"/>
        </a:p>
      </dgm:t>
    </dgm:pt>
    <dgm:pt modelId="{F19EE70E-BB83-42CD-8DE6-25FB43C202F3}">
      <dgm:prSet phldrT="[Tex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Achievable: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Use AI-based adaptive scheduling and behavioral feedback to support realistic daily goal setting.</a:t>
          </a:r>
          <a:endParaRPr lang="en-GB" dirty="0">
            <a:solidFill>
              <a:schemeClr val="tx1"/>
            </a:solidFill>
          </a:endParaRPr>
        </a:p>
      </dgm:t>
    </dgm:pt>
    <dgm:pt modelId="{276C2FE8-9191-4D52-91CB-696CCBDD7FA9}" type="parTrans" cxnId="{CC8C1106-CD30-4192-BE86-F18837D66528}">
      <dgm:prSet/>
      <dgm:spPr/>
      <dgm:t>
        <a:bodyPr/>
        <a:lstStyle/>
        <a:p>
          <a:endParaRPr lang="en-GB"/>
        </a:p>
      </dgm:t>
    </dgm:pt>
    <dgm:pt modelId="{AAE04B44-9107-4320-A481-5C29C76D6364}" type="sibTrans" cxnId="{CC8C1106-CD30-4192-BE86-F18837D66528}">
      <dgm:prSet/>
      <dgm:spPr/>
      <dgm:t>
        <a:bodyPr/>
        <a:lstStyle/>
        <a:p>
          <a:endParaRPr lang="en-GB"/>
        </a:p>
      </dgm:t>
    </dgm:pt>
    <dgm:pt modelId="{58479DA7-383B-4846-A194-90F2591F39A5}">
      <dgm:prSet/>
      <dgm:spPr/>
      <dgm:t>
        <a:bodyPr/>
        <a:lstStyle/>
        <a:p>
          <a:pPr algn="ctr">
            <a:buClrTx/>
            <a:buSzTx/>
            <a:buFontTx/>
            <a:buNone/>
          </a:pPr>
          <a:r>
            <a:rPr kumimoji="0" lang="en-US" altLang="en-US" b="1" i="0" u="none" strike="noStrike" cap="none" normalizeH="0" baseline="0" dirty="0">
              <a:ln/>
              <a:solidFill>
                <a:schemeClr val="tx1"/>
              </a:solidFill>
              <a:effectLst/>
              <a:latin typeface="Arial" panose="020B0604020202020204" pitchFamily="34" charset="0"/>
            </a:rPr>
            <a:t>Relevant: </a:t>
          </a:r>
        </a:p>
        <a:p>
          <a:pPr algn="ctr">
            <a:buClrTx/>
            <a:buSzTx/>
            <a:buFontTx/>
            <a:buNone/>
          </a:pPr>
          <a:r>
            <a:rPr kumimoji="0" lang="en-US" altLang="en-US" b="0" i="0" u="none" strike="noStrike" cap="none" normalizeH="0" baseline="0" dirty="0">
              <a:ln/>
              <a:solidFill>
                <a:schemeClr val="tx1"/>
              </a:solidFill>
              <a:effectLst/>
              <a:latin typeface="Arial" panose="020B0604020202020204" pitchFamily="34" charset="0"/>
            </a:rPr>
            <a:t>Address a priority public health issue — ADHD-related productivity loss and mental health decline.</a:t>
          </a:r>
        </a:p>
      </dgm:t>
    </dgm:pt>
    <dgm:pt modelId="{A73D88F8-59BB-49A6-BBB6-E9F6390688AE}" type="parTrans" cxnId="{833498F1-A785-45AA-9316-3DD6BD4B46A5}">
      <dgm:prSet/>
      <dgm:spPr/>
      <dgm:t>
        <a:bodyPr/>
        <a:lstStyle/>
        <a:p>
          <a:endParaRPr lang="en-GB"/>
        </a:p>
      </dgm:t>
    </dgm:pt>
    <dgm:pt modelId="{53C8DD99-26A4-4D61-85D1-034226F8DB87}" type="sibTrans" cxnId="{833498F1-A785-45AA-9316-3DD6BD4B46A5}">
      <dgm:prSet/>
      <dgm:spPr/>
      <dgm:t>
        <a:bodyPr/>
        <a:lstStyle/>
        <a:p>
          <a:endParaRPr lang="en-GB"/>
        </a:p>
      </dgm:t>
    </dgm:pt>
    <dgm:pt modelId="{74714AD0-6D97-45E7-83F3-8E4399764E2B}">
      <dgm:prSet/>
      <dgm:spPr/>
      <dgm:t>
        <a:bodyPr/>
        <a:lstStyle/>
        <a:p>
          <a:pPr>
            <a:buClrTx/>
            <a:buSzTx/>
            <a:buFontTx/>
            <a:buNone/>
          </a:pPr>
          <a:r>
            <a:rPr kumimoji="0" lang="en-US" altLang="en-US" b="1" i="0" u="none" strike="noStrike" cap="none" normalizeH="0" baseline="0" dirty="0">
              <a:ln/>
              <a:solidFill>
                <a:schemeClr val="tx1"/>
              </a:solidFill>
              <a:effectLst/>
              <a:latin typeface="Arial" panose="020B0604020202020204" pitchFamily="34" charset="0"/>
            </a:rPr>
            <a:t>Time-bound: </a:t>
          </a:r>
        </a:p>
        <a:p>
          <a:pPr>
            <a:buClrTx/>
            <a:buSzTx/>
            <a:buFontTx/>
            <a:buNone/>
          </a:pPr>
          <a:r>
            <a:rPr kumimoji="0" lang="en-US" altLang="en-US" b="0" i="0" u="none" strike="noStrike" cap="none" normalizeH="0" baseline="0" dirty="0">
              <a:ln/>
              <a:solidFill>
                <a:schemeClr val="tx1"/>
              </a:solidFill>
              <a:effectLst/>
              <a:latin typeface="Arial" panose="020B0604020202020204" pitchFamily="34" charset="0"/>
            </a:rPr>
            <a:t>Full implementation and evaluation completed within 12 months of project initiation.</a:t>
          </a:r>
        </a:p>
      </dgm:t>
    </dgm:pt>
    <dgm:pt modelId="{965BF52B-94B4-4459-9D01-7A1F87B257F9}" type="parTrans" cxnId="{A4F514EE-EC97-45D1-9E84-380C6AE0644F}">
      <dgm:prSet/>
      <dgm:spPr/>
      <dgm:t>
        <a:bodyPr/>
        <a:lstStyle/>
        <a:p>
          <a:endParaRPr lang="en-GB"/>
        </a:p>
      </dgm:t>
    </dgm:pt>
    <dgm:pt modelId="{25ED4898-5349-4D60-AF3F-D20D89057851}" type="sibTrans" cxnId="{A4F514EE-EC97-45D1-9E84-380C6AE0644F}">
      <dgm:prSet/>
      <dgm:spPr/>
      <dgm:t>
        <a:bodyPr/>
        <a:lstStyle/>
        <a:p>
          <a:endParaRPr lang="en-GB"/>
        </a:p>
      </dgm:t>
    </dgm:pt>
    <dgm:pt modelId="{F25CBC54-BE78-4CFA-B120-CA7F8B672EA0}" type="pres">
      <dgm:prSet presAssocID="{91D087B2-54E1-4776-A667-D372C39A1041}" presName="CompostProcess" presStyleCnt="0">
        <dgm:presLayoutVars>
          <dgm:dir/>
          <dgm:resizeHandles val="exact"/>
        </dgm:presLayoutVars>
      </dgm:prSet>
      <dgm:spPr/>
    </dgm:pt>
    <dgm:pt modelId="{FF8F28DF-431F-4758-A147-F972E03703D0}" type="pres">
      <dgm:prSet presAssocID="{91D087B2-54E1-4776-A667-D372C39A1041}" presName="arrow" presStyleLbl="bgShp" presStyleIdx="0" presStyleCnt="1" custScaleX="117647" custLinFactNeighborX="0" custLinFactNeighborY="1875"/>
      <dgm:spPr/>
    </dgm:pt>
    <dgm:pt modelId="{6490F54C-8BEC-499C-9F26-D216DCD1673F}" type="pres">
      <dgm:prSet presAssocID="{91D087B2-54E1-4776-A667-D372C39A1041}" presName="linearProcess" presStyleCnt="0"/>
      <dgm:spPr/>
    </dgm:pt>
    <dgm:pt modelId="{8CFA55D2-4B39-4FBF-BFE8-49CA9C1682CA}" type="pres">
      <dgm:prSet presAssocID="{AD623F42-7E91-4EFF-A502-471B0FB4DE65}" presName="textNode" presStyleLbl="node1" presStyleIdx="0" presStyleCnt="5">
        <dgm:presLayoutVars>
          <dgm:bulletEnabled val="1"/>
        </dgm:presLayoutVars>
      </dgm:prSet>
      <dgm:spPr/>
    </dgm:pt>
    <dgm:pt modelId="{91E546EC-6983-487E-AC33-C29F433549C5}" type="pres">
      <dgm:prSet presAssocID="{04C93FAB-D477-42B6-AC1A-AEE7AC43AE56}" presName="sibTrans" presStyleCnt="0"/>
      <dgm:spPr/>
    </dgm:pt>
    <dgm:pt modelId="{622FA39B-6533-4156-A651-4582130FFD32}" type="pres">
      <dgm:prSet presAssocID="{F0920024-D463-40DA-80C5-C1A12C7E9B92}" presName="textNode" presStyleLbl="node1" presStyleIdx="1" presStyleCnt="5">
        <dgm:presLayoutVars>
          <dgm:bulletEnabled val="1"/>
        </dgm:presLayoutVars>
      </dgm:prSet>
      <dgm:spPr/>
    </dgm:pt>
    <dgm:pt modelId="{E5D2AD78-5DCE-477D-90D9-9B025048872C}" type="pres">
      <dgm:prSet presAssocID="{726C44D6-CCE4-42EA-8D2A-EFE633F0F16B}" presName="sibTrans" presStyleCnt="0"/>
      <dgm:spPr/>
    </dgm:pt>
    <dgm:pt modelId="{B214D2FB-8BCC-4030-AF5A-3C6F723B12B6}" type="pres">
      <dgm:prSet presAssocID="{F19EE70E-BB83-42CD-8DE6-25FB43C202F3}" presName="textNode" presStyleLbl="node1" presStyleIdx="2" presStyleCnt="5">
        <dgm:presLayoutVars>
          <dgm:bulletEnabled val="1"/>
        </dgm:presLayoutVars>
      </dgm:prSet>
      <dgm:spPr/>
    </dgm:pt>
    <dgm:pt modelId="{0F1013D9-6410-4E9B-B79E-7C61C9A6EA5F}" type="pres">
      <dgm:prSet presAssocID="{AAE04B44-9107-4320-A481-5C29C76D6364}" presName="sibTrans" presStyleCnt="0"/>
      <dgm:spPr/>
    </dgm:pt>
    <dgm:pt modelId="{C397BD31-9EC1-4A7D-9C78-5D69472F4883}" type="pres">
      <dgm:prSet presAssocID="{58479DA7-383B-4846-A194-90F2591F39A5}" presName="textNode" presStyleLbl="node1" presStyleIdx="3" presStyleCnt="5" custScaleY="100000">
        <dgm:presLayoutVars>
          <dgm:bulletEnabled val="1"/>
        </dgm:presLayoutVars>
      </dgm:prSet>
      <dgm:spPr/>
    </dgm:pt>
    <dgm:pt modelId="{2CA47014-377F-463C-ACFD-2C28346B697C}" type="pres">
      <dgm:prSet presAssocID="{53C8DD99-26A4-4D61-85D1-034226F8DB87}" presName="sibTrans" presStyleCnt="0"/>
      <dgm:spPr/>
    </dgm:pt>
    <dgm:pt modelId="{1AD222EF-E2C1-4195-A775-B12B67BFA0BC}" type="pres">
      <dgm:prSet presAssocID="{74714AD0-6D97-45E7-83F3-8E4399764E2B}" presName="textNode" presStyleLbl="node1" presStyleIdx="4" presStyleCnt="5">
        <dgm:presLayoutVars>
          <dgm:bulletEnabled val="1"/>
        </dgm:presLayoutVars>
      </dgm:prSet>
      <dgm:spPr/>
    </dgm:pt>
  </dgm:ptLst>
  <dgm:cxnLst>
    <dgm:cxn modelId="{CC8C1106-CD30-4192-BE86-F18837D66528}" srcId="{91D087B2-54E1-4776-A667-D372C39A1041}" destId="{F19EE70E-BB83-42CD-8DE6-25FB43C202F3}" srcOrd="2" destOrd="0" parTransId="{276C2FE8-9191-4D52-91CB-696CCBDD7FA9}" sibTransId="{AAE04B44-9107-4320-A481-5C29C76D6364}"/>
    <dgm:cxn modelId="{6E4EF40E-02A2-458F-9C5A-F85C8C657426}" srcId="{91D087B2-54E1-4776-A667-D372C39A1041}" destId="{F0920024-D463-40DA-80C5-C1A12C7E9B92}" srcOrd="1" destOrd="0" parTransId="{DE24A17A-69B3-4164-9963-0514595A8F5B}" sibTransId="{726C44D6-CCE4-42EA-8D2A-EFE633F0F16B}"/>
    <dgm:cxn modelId="{A07E6E6A-2AFB-432A-B30E-7FDF29D61352}" type="presOf" srcId="{58479DA7-383B-4846-A194-90F2591F39A5}" destId="{C397BD31-9EC1-4A7D-9C78-5D69472F4883}" srcOrd="0" destOrd="0" presId="urn:microsoft.com/office/officeart/2005/8/layout/hProcess9"/>
    <dgm:cxn modelId="{A9C1A881-BA8F-4E7A-B4F9-3358C775391B}" type="presOf" srcId="{AD623F42-7E91-4EFF-A502-471B0FB4DE65}" destId="{8CFA55D2-4B39-4FBF-BFE8-49CA9C1682CA}" srcOrd="0" destOrd="0" presId="urn:microsoft.com/office/officeart/2005/8/layout/hProcess9"/>
    <dgm:cxn modelId="{EE8A4686-A6C5-4BFD-A37B-AE99FE61142C}" type="presOf" srcId="{F19EE70E-BB83-42CD-8DE6-25FB43C202F3}" destId="{B214D2FB-8BCC-4030-AF5A-3C6F723B12B6}" srcOrd="0" destOrd="0" presId="urn:microsoft.com/office/officeart/2005/8/layout/hProcess9"/>
    <dgm:cxn modelId="{891DCCBB-7920-4115-A06D-A9457A31EAE5}" type="presOf" srcId="{91D087B2-54E1-4776-A667-D372C39A1041}" destId="{F25CBC54-BE78-4CFA-B120-CA7F8B672EA0}" srcOrd="0" destOrd="0" presId="urn:microsoft.com/office/officeart/2005/8/layout/hProcess9"/>
    <dgm:cxn modelId="{FCB3CFBB-E673-4176-9767-210A6D49CDCE}" srcId="{91D087B2-54E1-4776-A667-D372C39A1041}" destId="{AD623F42-7E91-4EFF-A502-471B0FB4DE65}" srcOrd="0" destOrd="0" parTransId="{4B382695-5FA2-47E7-82D6-97D869DED567}" sibTransId="{04C93FAB-D477-42B6-AC1A-AEE7AC43AE56}"/>
    <dgm:cxn modelId="{FD4491BF-88FA-47E4-B778-A03B69FF2E33}" type="presOf" srcId="{74714AD0-6D97-45E7-83F3-8E4399764E2B}" destId="{1AD222EF-E2C1-4195-A775-B12B67BFA0BC}" srcOrd="0" destOrd="0" presId="urn:microsoft.com/office/officeart/2005/8/layout/hProcess9"/>
    <dgm:cxn modelId="{816E7DC6-EA92-4D97-9632-B0A50B332012}" type="presOf" srcId="{F0920024-D463-40DA-80C5-C1A12C7E9B92}" destId="{622FA39B-6533-4156-A651-4582130FFD32}" srcOrd="0" destOrd="0" presId="urn:microsoft.com/office/officeart/2005/8/layout/hProcess9"/>
    <dgm:cxn modelId="{A4F514EE-EC97-45D1-9E84-380C6AE0644F}" srcId="{91D087B2-54E1-4776-A667-D372C39A1041}" destId="{74714AD0-6D97-45E7-83F3-8E4399764E2B}" srcOrd="4" destOrd="0" parTransId="{965BF52B-94B4-4459-9D01-7A1F87B257F9}" sibTransId="{25ED4898-5349-4D60-AF3F-D20D89057851}"/>
    <dgm:cxn modelId="{833498F1-A785-45AA-9316-3DD6BD4B46A5}" srcId="{91D087B2-54E1-4776-A667-D372C39A1041}" destId="{58479DA7-383B-4846-A194-90F2591F39A5}" srcOrd="3" destOrd="0" parTransId="{A73D88F8-59BB-49A6-BBB6-E9F6390688AE}" sibTransId="{53C8DD99-26A4-4D61-85D1-034226F8DB87}"/>
    <dgm:cxn modelId="{AC59F9BC-49F6-42EF-A5BD-CABA24F9180C}" type="presParOf" srcId="{F25CBC54-BE78-4CFA-B120-CA7F8B672EA0}" destId="{FF8F28DF-431F-4758-A147-F972E03703D0}" srcOrd="0" destOrd="0" presId="urn:microsoft.com/office/officeart/2005/8/layout/hProcess9"/>
    <dgm:cxn modelId="{A5D4557C-6462-4C8B-ACBF-546DC2E443CC}" type="presParOf" srcId="{F25CBC54-BE78-4CFA-B120-CA7F8B672EA0}" destId="{6490F54C-8BEC-499C-9F26-D216DCD1673F}" srcOrd="1" destOrd="0" presId="urn:microsoft.com/office/officeart/2005/8/layout/hProcess9"/>
    <dgm:cxn modelId="{AA106D6C-EFAE-4100-B6B5-F8B19D43D49A}" type="presParOf" srcId="{6490F54C-8BEC-499C-9F26-D216DCD1673F}" destId="{8CFA55D2-4B39-4FBF-BFE8-49CA9C1682CA}" srcOrd="0" destOrd="0" presId="urn:microsoft.com/office/officeart/2005/8/layout/hProcess9"/>
    <dgm:cxn modelId="{62C3FE29-FF86-4089-9F2A-A48397F1F876}" type="presParOf" srcId="{6490F54C-8BEC-499C-9F26-D216DCD1673F}" destId="{91E546EC-6983-487E-AC33-C29F433549C5}" srcOrd="1" destOrd="0" presId="urn:microsoft.com/office/officeart/2005/8/layout/hProcess9"/>
    <dgm:cxn modelId="{E6BA5F01-7CEA-4E2C-92D1-26CC96B16F71}" type="presParOf" srcId="{6490F54C-8BEC-499C-9F26-D216DCD1673F}" destId="{622FA39B-6533-4156-A651-4582130FFD32}" srcOrd="2" destOrd="0" presId="urn:microsoft.com/office/officeart/2005/8/layout/hProcess9"/>
    <dgm:cxn modelId="{AB5866A6-E46B-48F6-9BAA-D202736840AA}" type="presParOf" srcId="{6490F54C-8BEC-499C-9F26-D216DCD1673F}" destId="{E5D2AD78-5DCE-477D-90D9-9B025048872C}" srcOrd="3" destOrd="0" presId="urn:microsoft.com/office/officeart/2005/8/layout/hProcess9"/>
    <dgm:cxn modelId="{C8447DE4-F32B-4292-ACF3-0A5516C82FCD}" type="presParOf" srcId="{6490F54C-8BEC-499C-9F26-D216DCD1673F}" destId="{B214D2FB-8BCC-4030-AF5A-3C6F723B12B6}" srcOrd="4" destOrd="0" presId="urn:microsoft.com/office/officeart/2005/8/layout/hProcess9"/>
    <dgm:cxn modelId="{9A9DE72F-40E3-45E9-8D79-E92C172D3AE8}" type="presParOf" srcId="{6490F54C-8BEC-499C-9F26-D216DCD1673F}" destId="{0F1013D9-6410-4E9B-B79E-7C61C9A6EA5F}" srcOrd="5" destOrd="0" presId="urn:microsoft.com/office/officeart/2005/8/layout/hProcess9"/>
    <dgm:cxn modelId="{E4CD49AA-B5D5-4307-9D60-9434F8908E12}" type="presParOf" srcId="{6490F54C-8BEC-499C-9F26-D216DCD1673F}" destId="{C397BD31-9EC1-4A7D-9C78-5D69472F4883}" srcOrd="6" destOrd="0" presId="urn:microsoft.com/office/officeart/2005/8/layout/hProcess9"/>
    <dgm:cxn modelId="{5B6E7D12-4856-49A9-8697-4F4A47558188}" type="presParOf" srcId="{6490F54C-8BEC-499C-9F26-D216DCD1673F}" destId="{2CA47014-377F-463C-ACFD-2C28346B697C}" srcOrd="7" destOrd="0" presId="urn:microsoft.com/office/officeart/2005/8/layout/hProcess9"/>
    <dgm:cxn modelId="{66207FDF-22FB-4834-8D13-2B7924EF002F}" type="presParOf" srcId="{6490F54C-8BEC-499C-9F26-D216DCD1673F}" destId="{1AD222EF-E2C1-4195-A775-B12B67BFA0BC}"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E21076-4B15-4AE4-97A9-8B60BF4F96F6}" type="doc">
      <dgm:prSet loTypeId="urn:microsoft.com/office/officeart/2005/8/layout/hierarchy1" loCatId="hierarchy" qsTypeId="urn:microsoft.com/office/officeart/2005/8/quickstyle/3d3" qsCatId="3D" csTypeId="urn:microsoft.com/office/officeart/2005/8/colors/accent2_2" csCatId="accent2" phldr="1"/>
      <dgm:spPr/>
      <dgm:t>
        <a:bodyPr/>
        <a:lstStyle/>
        <a:p>
          <a:endParaRPr lang="en-US"/>
        </a:p>
      </dgm:t>
    </dgm:pt>
    <dgm:pt modelId="{786688D3-1141-4D04-9A0B-39BB52EF6FDD}">
      <dgm:prSet custT="1"/>
      <dgm:spPr/>
      <dgm:t>
        <a:bodyPr/>
        <a:lstStyle/>
        <a:p>
          <a:r>
            <a:rPr lang="en-GB" sz="2800" b="1" dirty="0">
              <a:latin typeface="Arial" panose="020B0604020202020204" pitchFamily="34" charset="0"/>
              <a:cs typeface="Arial" panose="020B0604020202020204" pitchFamily="34" charset="0"/>
            </a:rPr>
            <a:t>Identify Specific Resources Needed</a:t>
          </a:r>
          <a:endParaRPr lang="en-US" sz="2800" b="1" dirty="0">
            <a:latin typeface="Arial" panose="020B0604020202020204" pitchFamily="34" charset="0"/>
            <a:cs typeface="Arial" panose="020B0604020202020204" pitchFamily="34" charset="0"/>
          </a:endParaRPr>
        </a:p>
      </dgm:t>
    </dgm:pt>
    <dgm:pt modelId="{E550DEC3-D7CD-4619-8B5D-33678AABEF6D}" type="parTrans" cxnId="{0A3C4552-94F0-42C8-84CA-8F0AD6BC8EB4}">
      <dgm:prSet/>
      <dgm:spPr/>
      <dgm:t>
        <a:bodyPr/>
        <a:lstStyle/>
        <a:p>
          <a:endParaRPr lang="en-US"/>
        </a:p>
      </dgm:t>
    </dgm:pt>
    <dgm:pt modelId="{823D66C9-9BD4-4B93-BB7E-7987A0A11E98}" type="sibTrans" cxnId="{0A3C4552-94F0-42C8-84CA-8F0AD6BC8EB4}">
      <dgm:prSet/>
      <dgm:spPr/>
      <dgm:t>
        <a:bodyPr/>
        <a:lstStyle/>
        <a:p>
          <a:endParaRPr lang="en-US"/>
        </a:p>
      </dgm:t>
    </dgm:pt>
    <dgm:pt modelId="{00027769-2D88-4D4A-8647-43A4B15DD52F}">
      <dgm:prSet custT="1"/>
      <dgm:spPr/>
      <dgm:t>
        <a:bodyPr/>
        <a:lstStyle/>
        <a:p>
          <a:r>
            <a:rPr lang="en-GB" sz="2400" b="1" dirty="0">
              <a:latin typeface="Arial" panose="020B0604020202020204" pitchFamily="34" charset="0"/>
              <a:cs typeface="Arial" panose="020B0604020202020204" pitchFamily="34" charset="0"/>
            </a:rPr>
            <a:t>Human Resources, Financial Resources Or Materials And Equipment</a:t>
          </a:r>
          <a:endParaRPr lang="en-US" sz="2400" b="1" dirty="0">
            <a:latin typeface="Arial" panose="020B0604020202020204" pitchFamily="34" charset="0"/>
            <a:cs typeface="Arial" panose="020B0604020202020204" pitchFamily="34" charset="0"/>
          </a:endParaRPr>
        </a:p>
      </dgm:t>
    </dgm:pt>
    <dgm:pt modelId="{D2E80FD9-7CA8-44CB-A076-DF0BEA93412D}" type="parTrans" cxnId="{EC3232AC-B969-4D16-ABE9-D3C3D31B17DA}">
      <dgm:prSet/>
      <dgm:spPr/>
      <dgm:t>
        <a:bodyPr/>
        <a:lstStyle/>
        <a:p>
          <a:endParaRPr lang="en-US"/>
        </a:p>
      </dgm:t>
    </dgm:pt>
    <dgm:pt modelId="{BD5C7844-79E8-4E83-8980-5380A9FE5626}" type="sibTrans" cxnId="{EC3232AC-B969-4D16-ABE9-D3C3D31B17DA}">
      <dgm:prSet/>
      <dgm:spPr/>
      <dgm:t>
        <a:bodyPr/>
        <a:lstStyle/>
        <a:p>
          <a:endParaRPr lang="en-US"/>
        </a:p>
      </dgm:t>
    </dgm:pt>
    <dgm:pt modelId="{08A36797-4B55-4D58-B46A-67696DEFCB56}" type="pres">
      <dgm:prSet presAssocID="{02E21076-4B15-4AE4-97A9-8B60BF4F96F6}" presName="hierChild1" presStyleCnt="0">
        <dgm:presLayoutVars>
          <dgm:chPref val="1"/>
          <dgm:dir/>
          <dgm:animOne val="branch"/>
          <dgm:animLvl val="lvl"/>
          <dgm:resizeHandles/>
        </dgm:presLayoutVars>
      </dgm:prSet>
      <dgm:spPr/>
    </dgm:pt>
    <dgm:pt modelId="{59B927DD-4D2A-405F-843B-F92304BD9F1C}" type="pres">
      <dgm:prSet presAssocID="{786688D3-1141-4D04-9A0B-39BB52EF6FDD}" presName="hierRoot1" presStyleCnt="0"/>
      <dgm:spPr/>
    </dgm:pt>
    <dgm:pt modelId="{BCF4DDD3-14DC-4FC5-B28F-3D2E43C0FCE6}" type="pres">
      <dgm:prSet presAssocID="{786688D3-1141-4D04-9A0B-39BB52EF6FDD}" presName="composite" presStyleCnt="0"/>
      <dgm:spPr/>
    </dgm:pt>
    <dgm:pt modelId="{A2CC61EC-524A-401A-B027-0D71D546F647}" type="pres">
      <dgm:prSet presAssocID="{786688D3-1141-4D04-9A0B-39BB52EF6FDD}" presName="background" presStyleLbl="node0" presStyleIdx="0" presStyleCnt="2"/>
      <dgm:spPr/>
    </dgm:pt>
    <dgm:pt modelId="{BCF6474E-90F2-4517-A7D8-7C182F387AA7}" type="pres">
      <dgm:prSet presAssocID="{786688D3-1141-4D04-9A0B-39BB52EF6FDD}" presName="text" presStyleLbl="fgAcc0" presStyleIdx="0" presStyleCnt="2" custLinFactNeighborX="-508" custLinFactNeighborY="7510">
        <dgm:presLayoutVars>
          <dgm:chPref val="3"/>
        </dgm:presLayoutVars>
      </dgm:prSet>
      <dgm:spPr/>
    </dgm:pt>
    <dgm:pt modelId="{63BCC923-F628-4A76-9708-1A704B9E381C}" type="pres">
      <dgm:prSet presAssocID="{786688D3-1141-4D04-9A0B-39BB52EF6FDD}" presName="hierChild2" presStyleCnt="0"/>
      <dgm:spPr/>
    </dgm:pt>
    <dgm:pt modelId="{9F18F8E8-C330-4577-8C86-146A05224978}" type="pres">
      <dgm:prSet presAssocID="{00027769-2D88-4D4A-8647-43A4B15DD52F}" presName="hierRoot1" presStyleCnt="0"/>
      <dgm:spPr/>
    </dgm:pt>
    <dgm:pt modelId="{9E1A4B42-7739-440B-B75D-095F883D389C}" type="pres">
      <dgm:prSet presAssocID="{00027769-2D88-4D4A-8647-43A4B15DD52F}" presName="composite" presStyleCnt="0"/>
      <dgm:spPr/>
    </dgm:pt>
    <dgm:pt modelId="{670EB4DE-ACDF-46C2-8FAD-21D37867A230}" type="pres">
      <dgm:prSet presAssocID="{00027769-2D88-4D4A-8647-43A4B15DD52F}" presName="background" presStyleLbl="node0" presStyleIdx="1" presStyleCnt="2"/>
      <dgm:spPr/>
    </dgm:pt>
    <dgm:pt modelId="{E82CECF7-8210-4A0C-81BA-D3702E4C40E7}" type="pres">
      <dgm:prSet presAssocID="{00027769-2D88-4D4A-8647-43A4B15DD52F}" presName="text" presStyleLbl="fgAcc0" presStyleIdx="1" presStyleCnt="2">
        <dgm:presLayoutVars>
          <dgm:chPref val="3"/>
        </dgm:presLayoutVars>
      </dgm:prSet>
      <dgm:spPr/>
    </dgm:pt>
    <dgm:pt modelId="{48F306D0-1C86-49E7-856E-55E8AB06889E}" type="pres">
      <dgm:prSet presAssocID="{00027769-2D88-4D4A-8647-43A4B15DD52F}" presName="hierChild2" presStyleCnt="0"/>
      <dgm:spPr/>
    </dgm:pt>
  </dgm:ptLst>
  <dgm:cxnLst>
    <dgm:cxn modelId="{5E26272E-D7E3-4582-919A-34A0F1409F62}" type="presOf" srcId="{00027769-2D88-4D4A-8647-43A4B15DD52F}" destId="{E82CECF7-8210-4A0C-81BA-D3702E4C40E7}" srcOrd="0" destOrd="0" presId="urn:microsoft.com/office/officeart/2005/8/layout/hierarchy1"/>
    <dgm:cxn modelId="{0A3C4552-94F0-42C8-84CA-8F0AD6BC8EB4}" srcId="{02E21076-4B15-4AE4-97A9-8B60BF4F96F6}" destId="{786688D3-1141-4D04-9A0B-39BB52EF6FDD}" srcOrd="0" destOrd="0" parTransId="{E550DEC3-D7CD-4619-8B5D-33678AABEF6D}" sibTransId="{823D66C9-9BD4-4B93-BB7E-7987A0A11E98}"/>
    <dgm:cxn modelId="{6295CA77-6585-4407-A71B-88670E4B5C2C}" type="presOf" srcId="{786688D3-1141-4D04-9A0B-39BB52EF6FDD}" destId="{BCF6474E-90F2-4517-A7D8-7C182F387AA7}" srcOrd="0" destOrd="0" presId="urn:microsoft.com/office/officeart/2005/8/layout/hierarchy1"/>
    <dgm:cxn modelId="{EC3232AC-B969-4D16-ABE9-D3C3D31B17DA}" srcId="{02E21076-4B15-4AE4-97A9-8B60BF4F96F6}" destId="{00027769-2D88-4D4A-8647-43A4B15DD52F}" srcOrd="1" destOrd="0" parTransId="{D2E80FD9-7CA8-44CB-A076-DF0BEA93412D}" sibTransId="{BD5C7844-79E8-4E83-8980-5380A9FE5626}"/>
    <dgm:cxn modelId="{93D834E9-4604-423A-B8EE-8C23726B7633}" type="presOf" srcId="{02E21076-4B15-4AE4-97A9-8B60BF4F96F6}" destId="{08A36797-4B55-4D58-B46A-67696DEFCB56}" srcOrd="0" destOrd="0" presId="urn:microsoft.com/office/officeart/2005/8/layout/hierarchy1"/>
    <dgm:cxn modelId="{64CD8838-AC8E-40DD-B33F-F4EA0131C7C0}" type="presParOf" srcId="{08A36797-4B55-4D58-B46A-67696DEFCB56}" destId="{59B927DD-4D2A-405F-843B-F92304BD9F1C}" srcOrd="0" destOrd="0" presId="urn:microsoft.com/office/officeart/2005/8/layout/hierarchy1"/>
    <dgm:cxn modelId="{0594E564-0FE8-4386-992D-9176C27A16A5}" type="presParOf" srcId="{59B927DD-4D2A-405F-843B-F92304BD9F1C}" destId="{BCF4DDD3-14DC-4FC5-B28F-3D2E43C0FCE6}" srcOrd="0" destOrd="0" presId="urn:microsoft.com/office/officeart/2005/8/layout/hierarchy1"/>
    <dgm:cxn modelId="{612D3E83-172B-4480-9A5C-06BEB46788B2}" type="presParOf" srcId="{BCF4DDD3-14DC-4FC5-B28F-3D2E43C0FCE6}" destId="{A2CC61EC-524A-401A-B027-0D71D546F647}" srcOrd="0" destOrd="0" presId="urn:microsoft.com/office/officeart/2005/8/layout/hierarchy1"/>
    <dgm:cxn modelId="{B4B7DEDC-44D9-41F7-B84C-7601BE595AF3}" type="presParOf" srcId="{BCF4DDD3-14DC-4FC5-B28F-3D2E43C0FCE6}" destId="{BCF6474E-90F2-4517-A7D8-7C182F387AA7}" srcOrd="1" destOrd="0" presId="urn:microsoft.com/office/officeart/2005/8/layout/hierarchy1"/>
    <dgm:cxn modelId="{D140B3F6-551A-40D3-A814-F90AC7B131D4}" type="presParOf" srcId="{59B927DD-4D2A-405F-843B-F92304BD9F1C}" destId="{63BCC923-F628-4A76-9708-1A704B9E381C}" srcOrd="1" destOrd="0" presId="urn:microsoft.com/office/officeart/2005/8/layout/hierarchy1"/>
    <dgm:cxn modelId="{453869E5-66A7-4D2B-BAD1-238E7D5FE865}" type="presParOf" srcId="{08A36797-4B55-4D58-B46A-67696DEFCB56}" destId="{9F18F8E8-C330-4577-8C86-146A05224978}" srcOrd="1" destOrd="0" presId="urn:microsoft.com/office/officeart/2005/8/layout/hierarchy1"/>
    <dgm:cxn modelId="{AEE72F2C-4D2F-469E-B2E7-14C2C1A6BF0C}" type="presParOf" srcId="{9F18F8E8-C330-4577-8C86-146A05224978}" destId="{9E1A4B42-7739-440B-B75D-095F883D389C}" srcOrd="0" destOrd="0" presId="urn:microsoft.com/office/officeart/2005/8/layout/hierarchy1"/>
    <dgm:cxn modelId="{DBF063D4-0E03-4052-8D9F-967A09D1E117}" type="presParOf" srcId="{9E1A4B42-7739-440B-B75D-095F883D389C}" destId="{670EB4DE-ACDF-46C2-8FAD-21D37867A230}" srcOrd="0" destOrd="0" presId="urn:microsoft.com/office/officeart/2005/8/layout/hierarchy1"/>
    <dgm:cxn modelId="{7006CFB0-FFAC-4048-B563-FF5797EA22A0}" type="presParOf" srcId="{9E1A4B42-7739-440B-B75D-095F883D389C}" destId="{E82CECF7-8210-4A0C-81BA-D3702E4C40E7}" srcOrd="1" destOrd="0" presId="urn:microsoft.com/office/officeart/2005/8/layout/hierarchy1"/>
    <dgm:cxn modelId="{A35E4DE3-1415-4F2A-8FCC-53C623071979}" type="presParOf" srcId="{9F18F8E8-C330-4577-8C86-146A05224978}" destId="{48F306D0-1C86-49E7-856E-55E8AB06889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522BFF-7FB4-4046-8E70-6AC6ACFA3246}" type="doc">
      <dgm:prSet loTypeId="urn:microsoft.com/office/officeart/2018/5/layout/IconCircleLabelList" loCatId="icon" qsTypeId="urn:microsoft.com/office/officeart/2005/8/quickstyle/simple2" qsCatId="simple" csTypeId="urn:microsoft.com/office/officeart/2005/8/colors/accent0_3" csCatId="mainScheme" phldr="1"/>
      <dgm:spPr/>
      <dgm:t>
        <a:bodyPr/>
        <a:lstStyle/>
        <a:p>
          <a:endParaRPr lang="en-US"/>
        </a:p>
      </dgm:t>
    </dgm:pt>
    <dgm:pt modelId="{1B8CCD1F-C695-43A4-B4D0-AA51B5CFAA2D}">
      <dgm:prSet custT="1"/>
      <dgm:spPr/>
      <dgm:t>
        <a:bodyPr/>
        <a:lstStyle/>
        <a:p>
          <a:pPr>
            <a:lnSpc>
              <a:spcPct val="100000"/>
            </a:lnSpc>
            <a:defRPr cap="all"/>
          </a:pPr>
          <a:r>
            <a:rPr lang="en-GB" sz="2400" cap="none" dirty="0">
              <a:latin typeface="Arial" panose="020B0604020202020204" pitchFamily="34" charset="0"/>
              <a:cs typeface="Arial" panose="020B0604020202020204" pitchFamily="34" charset="0"/>
            </a:rPr>
            <a:t>How Will You Evaluate Your Intervention </a:t>
          </a:r>
          <a:endParaRPr lang="en-US" sz="2400" cap="none" dirty="0">
            <a:latin typeface="Arial" panose="020B0604020202020204" pitchFamily="34" charset="0"/>
            <a:cs typeface="Arial" panose="020B0604020202020204" pitchFamily="34" charset="0"/>
          </a:endParaRPr>
        </a:p>
      </dgm:t>
    </dgm:pt>
    <dgm:pt modelId="{0DA7B30A-065E-4D8C-9987-E8DBE7B6AD52}" type="parTrans" cxnId="{A0D5A71C-F075-4826-A403-4483AF6C3897}">
      <dgm:prSet/>
      <dgm:spPr/>
      <dgm:t>
        <a:bodyPr/>
        <a:lstStyle/>
        <a:p>
          <a:endParaRPr lang="en-US"/>
        </a:p>
      </dgm:t>
    </dgm:pt>
    <dgm:pt modelId="{5B12EEFC-1558-4209-9BAB-B441DD3C83D6}" type="sibTrans" cxnId="{A0D5A71C-F075-4826-A403-4483AF6C3897}">
      <dgm:prSet/>
      <dgm:spPr/>
      <dgm:t>
        <a:bodyPr/>
        <a:lstStyle/>
        <a:p>
          <a:endParaRPr lang="en-US"/>
        </a:p>
      </dgm:t>
    </dgm:pt>
    <dgm:pt modelId="{0DEF4619-ABD7-4C09-B56A-0BFC6F1BB720}">
      <dgm:prSet custT="1"/>
      <dgm:spPr/>
      <dgm:t>
        <a:bodyPr/>
        <a:lstStyle/>
        <a:p>
          <a:pPr>
            <a:lnSpc>
              <a:spcPct val="100000"/>
            </a:lnSpc>
            <a:defRPr cap="all"/>
          </a:pPr>
          <a:r>
            <a:rPr lang="en-GB" sz="2400" cap="none" dirty="0">
              <a:latin typeface="Arial" panose="020B0604020202020204" pitchFamily="34" charset="0"/>
              <a:cs typeface="Arial" panose="020B0604020202020204" pitchFamily="34" charset="0"/>
            </a:rPr>
            <a:t>Questionnaire, Asking People Etc</a:t>
          </a:r>
          <a:endParaRPr lang="en-US" sz="2400" cap="none" dirty="0">
            <a:latin typeface="Arial" panose="020B0604020202020204" pitchFamily="34" charset="0"/>
            <a:cs typeface="Arial" panose="020B0604020202020204" pitchFamily="34" charset="0"/>
          </a:endParaRPr>
        </a:p>
      </dgm:t>
    </dgm:pt>
    <dgm:pt modelId="{9E7D027A-B3F7-4F31-8B91-FB6615A86D35}" type="parTrans" cxnId="{AAC385B6-09EF-4DF9-9F70-5CA301075A6B}">
      <dgm:prSet/>
      <dgm:spPr/>
      <dgm:t>
        <a:bodyPr/>
        <a:lstStyle/>
        <a:p>
          <a:endParaRPr lang="en-US"/>
        </a:p>
      </dgm:t>
    </dgm:pt>
    <dgm:pt modelId="{14CDCFDA-350E-442D-A0C1-1E66F7737615}" type="sibTrans" cxnId="{AAC385B6-09EF-4DF9-9F70-5CA301075A6B}">
      <dgm:prSet/>
      <dgm:spPr/>
      <dgm:t>
        <a:bodyPr/>
        <a:lstStyle/>
        <a:p>
          <a:endParaRPr lang="en-US"/>
        </a:p>
      </dgm:t>
    </dgm:pt>
    <dgm:pt modelId="{ECD496E6-531A-4066-A721-CA93AEC69769}" type="pres">
      <dgm:prSet presAssocID="{A7522BFF-7FB4-4046-8E70-6AC6ACFA3246}" presName="root" presStyleCnt="0">
        <dgm:presLayoutVars>
          <dgm:dir/>
          <dgm:resizeHandles val="exact"/>
        </dgm:presLayoutVars>
      </dgm:prSet>
      <dgm:spPr/>
    </dgm:pt>
    <dgm:pt modelId="{7B154FB5-14DC-4333-9237-7635E9D90D72}" type="pres">
      <dgm:prSet presAssocID="{1B8CCD1F-C695-43A4-B4D0-AA51B5CFAA2D}" presName="compNode" presStyleCnt="0"/>
      <dgm:spPr/>
    </dgm:pt>
    <dgm:pt modelId="{5E0DFDB4-C377-48FA-B92E-B6A995342BB6}" type="pres">
      <dgm:prSet presAssocID="{1B8CCD1F-C695-43A4-B4D0-AA51B5CFAA2D}" presName="iconBgRect" presStyleLbl="bgShp" presStyleIdx="0" presStyleCnt="2"/>
      <dgm:spPr/>
    </dgm:pt>
    <dgm:pt modelId="{B901F3C4-0061-4FE1-A7F3-2A30FBCA1DE0}" type="pres">
      <dgm:prSet presAssocID="{1B8CCD1F-C695-43A4-B4D0-AA51B5CFAA2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87E41E47-8645-4AE6-999F-F779A08AE926}" type="pres">
      <dgm:prSet presAssocID="{1B8CCD1F-C695-43A4-B4D0-AA51B5CFAA2D}" presName="spaceRect" presStyleCnt="0"/>
      <dgm:spPr/>
    </dgm:pt>
    <dgm:pt modelId="{17BC3F95-9614-4A6A-AE54-DAAE2153E2BD}" type="pres">
      <dgm:prSet presAssocID="{1B8CCD1F-C695-43A4-B4D0-AA51B5CFAA2D}" presName="textRect" presStyleLbl="revTx" presStyleIdx="0" presStyleCnt="2">
        <dgm:presLayoutVars>
          <dgm:chMax val="1"/>
          <dgm:chPref val="1"/>
        </dgm:presLayoutVars>
      </dgm:prSet>
      <dgm:spPr/>
    </dgm:pt>
    <dgm:pt modelId="{65A57A33-FB56-4033-AE13-53D85FFD2D21}" type="pres">
      <dgm:prSet presAssocID="{5B12EEFC-1558-4209-9BAB-B441DD3C83D6}" presName="sibTrans" presStyleCnt="0"/>
      <dgm:spPr/>
    </dgm:pt>
    <dgm:pt modelId="{E993E627-6665-4FF0-AEC4-8DDA8BE14AB5}" type="pres">
      <dgm:prSet presAssocID="{0DEF4619-ABD7-4C09-B56A-0BFC6F1BB720}" presName="compNode" presStyleCnt="0"/>
      <dgm:spPr/>
    </dgm:pt>
    <dgm:pt modelId="{7DA23F10-33B8-488C-9A2C-2D91B0587875}" type="pres">
      <dgm:prSet presAssocID="{0DEF4619-ABD7-4C09-B56A-0BFC6F1BB720}" presName="iconBgRect" presStyleLbl="bgShp" presStyleIdx="1" presStyleCnt="2"/>
      <dgm:spPr/>
    </dgm:pt>
    <dgm:pt modelId="{77BC8270-97B2-4C37-9B6B-8856DC6F52E6}" type="pres">
      <dgm:prSet presAssocID="{0DEF4619-ABD7-4C09-B56A-0BFC6F1BB72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FC846942-D50F-404A-9B35-86999615FA5E}" type="pres">
      <dgm:prSet presAssocID="{0DEF4619-ABD7-4C09-B56A-0BFC6F1BB720}" presName="spaceRect" presStyleCnt="0"/>
      <dgm:spPr/>
    </dgm:pt>
    <dgm:pt modelId="{116F5424-2C02-4506-9EFB-122E56EEDB3B}" type="pres">
      <dgm:prSet presAssocID="{0DEF4619-ABD7-4C09-B56A-0BFC6F1BB720}" presName="textRect" presStyleLbl="revTx" presStyleIdx="1" presStyleCnt="2">
        <dgm:presLayoutVars>
          <dgm:chMax val="1"/>
          <dgm:chPref val="1"/>
        </dgm:presLayoutVars>
      </dgm:prSet>
      <dgm:spPr/>
    </dgm:pt>
  </dgm:ptLst>
  <dgm:cxnLst>
    <dgm:cxn modelId="{A0D5A71C-F075-4826-A403-4483AF6C3897}" srcId="{A7522BFF-7FB4-4046-8E70-6AC6ACFA3246}" destId="{1B8CCD1F-C695-43A4-B4D0-AA51B5CFAA2D}" srcOrd="0" destOrd="0" parTransId="{0DA7B30A-065E-4D8C-9987-E8DBE7B6AD52}" sibTransId="{5B12EEFC-1558-4209-9BAB-B441DD3C83D6}"/>
    <dgm:cxn modelId="{8E41ED26-E4C0-4E09-AD0A-059ED00F98D2}" type="presOf" srcId="{A7522BFF-7FB4-4046-8E70-6AC6ACFA3246}" destId="{ECD496E6-531A-4066-A721-CA93AEC69769}" srcOrd="0" destOrd="0" presId="urn:microsoft.com/office/officeart/2018/5/layout/IconCircleLabelList"/>
    <dgm:cxn modelId="{414FDD73-F6DB-4544-9701-06F1439AE3D1}" type="presOf" srcId="{0DEF4619-ABD7-4C09-B56A-0BFC6F1BB720}" destId="{116F5424-2C02-4506-9EFB-122E56EEDB3B}" srcOrd="0" destOrd="0" presId="urn:microsoft.com/office/officeart/2018/5/layout/IconCircleLabelList"/>
    <dgm:cxn modelId="{1CF8A45A-6A56-44AF-B5EB-1C85C9AA74F4}" type="presOf" srcId="{1B8CCD1F-C695-43A4-B4D0-AA51B5CFAA2D}" destId="{17BC3F95-9614-4A6A-AE54-DAAE2153E2BD}" srcOrd="0" destOrd="0" presId="urn:microsoft.com/office/officeart/2018/5/layout/IconCircleLabelList"/>
    <dgm:cxn modelId="{AAC385B6-09EF-4DF9-9F70-5CA301075A6B}" srcId="{A7522BFF-7FB4-4046-8E70-6AC6ACFA3246}" destId="{0DEF4619-ABD7-4C09-B56A-0BFC6F1BB720}" srcOrd="1" destOrd="0" parTransId="{9E7D027A-B3F7-4F31-8B91-FB6615A86D35}" sibTransId="{14CDCFDA-350E-442D-A0C1-1E66F7737615}"/>
    <dgm:cxn modelId="{710D91A0-BED9-4124-B18A-E26AD57EB1D4}" type="presParOf" srcId="{ECD496E6-531A-4066-A721-CA93AEC69769}" destId="{7B154FB5-14DC-4333-9237-7635E9D90D72}" srcOrd="0" destOrd="0" presId="urn:microsoft.com/office/officeart/2018/5/layout/IconCircleLabelList"/>
    <dgm:cxn modelId="{EF18BB38-2BA1-4E48-A0E9-2C33C71606AD}" type="presParOf" srcId="{7B154FB5-14DC-4333-9237-7635E9D90D72}" destId="{5E0DFDB4-C377-48FA-B92E-B6A995342BB6}" srcOrd="0" destOrd="0" presId="urn:microsoft.com/office/officeart/2018/5/layout/IconCircleLabelList"/>
    <dgm:cxn modelId="{28AAED14-4819-41B0-B0C9-E00F9F439ED5}" type="presParOf" srcId="{7B154FB5-14DC-4333-9237-7635E9D90D72}" destId="{B901F3C4-0061-4FE1-A7F3-2A30FBCA1DE0}" srcOrd="1" destOrd="0" presId="urn:microsoft.com/office/officeart/2018/5/layout/IconCircleLabelList"/>
    <dgm:cxn modelId="{511AB9D0-A85D-4EEB-BD99-887AE783DB3D}" type="presParOf" srcId="{7B154FB5-14DC-4333-9237-7635E9D90D72}" destId="{87E41E47-8645-4AE6-999F-F779A08AE926}" srcOrd="2" destOrd="0" presId="urn:microsoft.com/office/officeart/2018/5/layout/IconCircleLabelList"/>
    <dgm:cxn modelId="{C6D46D5B-87B9-49AE-A1BF-108BA6622FF5}" type="presParOf" srcId="{7B154FB5-14DC-4333-9237-7635E9D90D72}" destId="{17BC3F95-9614-4A6A-AE54-DAAE2153E2BD}" srcOrd="3" destOrd="0" presId="urn:microsoft.com/office/officeart/2018/5/layout/IconCircleLabelList"/>
    <dgm:cxn modelId="{4F5E96ED-2A5E-49E9-80DE-F98A7993E8EA}" type="presParOf" srcId="{ECD496E6-531A-4066-A721-CA93AEC69769}" destId="{65A57A33-FB56-4033-AE13-53D85FFD2D21}" srcOrd="1" destOrd="0" presId="urn:microsoft.com/office/officeart/2018/5/layout/IconCircleLabelList"/>
    <dgm:cxn modelId="{36873C7F-6696-483F-83D4-B1DDA0FAF72E}" type="presParOf" srcId="{ECD496E6-531A-4066-A721-CA93AEC69769}" destId="{E993E627-6665-4FF0-AEC4-8DDA8BE14AB5}" srcOrd="2" destOrd="0" presId="urn:microsoft.com/office/officeart/2018/5/layout/IconCircleLabelList"/>
    <dgm:cxn modelId="{922DB571-594A-4771-9C2F-071AD52C0A09}" type="presParOf" srcId="{E993E627-6665-4FF0-AEC4-8DDA8BE14AB5}" destId="{7DA23F10-33B8-488C-9A2C-2D91B0587875}" srcOrd="0" destOrd="0" presId="urn:microsoft.com/office/officeart/2018/5/layout/IconCircleLabelList"/>
    <dgm:cxn modelId="{7D725B73-B68C-4E4F-A7A7-927D11834E7B}" type="presParOf" srcId="{E993E627-6665-4FF0-AEC4-8DDA8BE14AB5}" destId="{77BC8270-97B2-4C37-9B6B-8856DC6F52E6}" srcOrd="1" destOrd="0" presId="urn:microsoft.com/office/officeart/2018/5/layout/IconCircleLabelList"/>
    <dgm:cxn modelId="{48C6BDC6-1E18-4097-B270-CAF92DF95A34}" type="presParOf" srcId="{E993E627-6665-4FF0-AEC4-8DDA8BE14AB5}" destId="{FC846942-D50F-404A-9B35-86999615FA5E}" srcOrd="2" destOrd="0" presId="urn:microsoft.com/office/officeart/2018/5/layout/IconCircleLabelList"/>
    <dgm:cxn modelId="{1E496EE3-9AF5-492E-9547-2A757026A17D}" type="presParOf" srcId="{E993E627-6665-4FF0-AEC4-8DDA8BE14AB5}" destId="{116F5424-2C02-4506-9EFB-122E56EEDB3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C6CBF1-4C19-49C0-8C78-9C654B4F9FC8}" type="doc">
      <dgm:prSet loTypeId="urn:microsoft.com/office/officeart/2018/5/layout/IconCircleLabelList" loCatId="icon" qsTypeId="urn:microsoft.com/office/officeart/2005/8/quickstyle/3d2" qsCatId="3D" csTypeId="urn:microsoft.com/office/officeart/2005/8/colors/accent2_3" csCatId="accent2" phldr="1"/>
      <dgm:spPr/>
      <dgm:t>
        <a:bodyPr/>
        <a:lstStyle/>
        <a:p>
          <a:endParaRPr lang="en-US"/>
        </a:p>
      </dgm:t>
    </dgm:pt>
    <dgm:pt modelId="{06EA8F86-CD4F-4BFF-9D0F-30A7918392F2}">
      <dgm:prSet custT="1"/>
      <dgm:spPr/>
      <dgm:t>
        <a:bodyPr/>
        <a:lstStyle/>
        <a:p>
          <a:pPr>
            <a:lnSpc>
              <a:spcPct val="100000"/>
            </a:lnSpc>
            <a:defRPr cap="all"/>
          </a:pPr>
          <a:r>
            <a:rPr lang="en-GB" sz="2400" b="1" cap="none" dirty="0">
              <a:latin typeface="Arial" panose="020B0604020202020204" pitchFamily="34" charset="0"/>
              <a:cs typeface="Arial" panose="020B0604020202020204" pitchFamily="34" charset="0"/>
            </a:rPr>
            <a:t>Actual Implementation Of Your Intervention</a:t>
          </a:r>
          <a:endParaRPr lang="en-US" sz="2400" b="1" cap="none" dirty="0">
            <a:latin typeface="Arial" panose="020B0604020202020204" pitchFamily="34" charset="0"/>
            <a:cs typeface="Arial" panose="020B0604020202020204" pitchFamily="34" charset="0"/>
          </a:endParaRPr>
        </a:p>
      </dgm:t>
    </dgm:pt>
    <dgm:pt modelId="{43D3FC84-F040-478F-8F7E-8A28863749F4}" type="parTrans" cxnId="{EF8AEC74-6B62-43F9-9580-E04016C85CB0}">
      <dgm:prSet/>
      <dgm:spPr/>
      <dgm:t>
        <a:bodyPr/>
        <a:lstStyle/>
        <a:p>
          <a:endParaRPr lang="en-US"/>
        </a:p>
      </dgm:t>
    </dgm:pt>
    <dgm:pt modelId="{37E8461F-CB16-4EAC-BACB-8000BD518D39}" type="sibTrans" cxnId="{EF8AEC74-6B62-43F9-9580-E04016C85CB0}">
      <dgm:prSet/>
      <dgm:spPr/>
      <dgm:t>
        <a:bodyPr/>
        <a:lstStyle/>
        <a:p>
          <a:endParaRPr lang="en-US"/>
        </a:p>
      </dgm:t>
    </dgm:pt>
    <dgm:pt modelId="{A914D1B6-D97A-4298-BA4F-A0159E20F453}">
      <dgm:prSet custT="1"/>
      <dgm:spPr/>
      <dgm:t>
        <a:bodyPr/>
        <a:lstStyle/>
        <a:p>
          <a:pPr>
            <a:lnSpc>
              <a:spcPct val="100000"/>
            </a:lnSpc>
            <a:defRPr cap="all"/>
          </a:pPr>
          <a:r>
            <a:rPr lang="en-GB" sz="2400" b="1" cap="none" dirty="0">
              <a:latin typeface="Arial" panose="020B0604020202020204" pitchFamily="34" charset="0"/>
              <a:cs typeface="Arial" panose="020B0604020202020204" pitchFamily="34" charset="0"/>
            </a:rPr>
            <a:t>Keep A Log Of Unexpected Events</a:t>
          </a:r>
          <a:endParaRPr lang="en-US" sz="2400" b="1" cap="none" dirty="0">
            <a:latin typeface="Arial" panose="020B0604020202020204" pitchFamily="34" charset="0"/>
            <a:cs typeface="Arial" panose="020B0604020202020204" pitchFamily="34" charset="0"/>
          </a:endParaRPr>
        </a:p>
      </dgm:t>
    </dgm:pt>
    <dgm:pt modelId="{C1A1FE13-FEE6-40E1-BBBC-72BC68DD901F}" type="parTrans" cxnId="{D9A36FB7-9545-42DF-B425-06619862DBF7}">
      <dgm:prSet/>
      <dgm:spPr/>
      <dgm:t>
        <a:bodyPr/>
        <a:lstStyle/>
        <a:p>
          <a:endParaRPr lang="en-US"/>
        </a:p>
      </dgm:t>
    </dgm:pt>
    <dgm:pt modelId="{13AA598C-697D-4C93-8071-A4C69838C702}" type="sibTrans" cxnId="{D9A36FB7-9545-42DF-B425-06619862DBF7}">
      <dgm:prSet/>
      <dgm:spPr/>
      <dgm:t>
        <a:bodyPr/>
        <a:lstStyle/>
        <a:p>
          <a:endParaRPr lang="en-US"/>
        </a:p>
      </dgm:t>
    </dgm:pt>
    <dgm:pt modelId="{1B04FE39-9A04-4264-B018-1EC5897AAFCE}">
      <dgm:prSet custT="1"/>
      <dgm:spPr/>
      <dgm:t>
        <a:bodyPr/>
        <a:lstStyle/>
        <a:p>
          <a:pPr>
            <a:lnSpc>
              <a:spcPct val="100000"/>
            </a:lnSpc>
            <a:defRPr cap="all"/>
          </a:pPr>
          <a:r>
            <a:rPr lang="en-GB" sz="2400" b="1" cap="none" dirty="0">
              <a:latin typeface="Arial" panose="020B0604020202020204" pitchFamily="34" charset="0"/>
              <a:cs typeface="Arial" panose="020B0604020202020204" pitchFamily="34" charset="0"/>
            </a:rPr>
            <a:t>Plan For Documentation And Dissemination Of The Findings</a:t>
          </a:r>
          <a:endParaRPr lang="en-US" sz="2400" b="1" cap="none" dirty="0">
            <a:latin typeface="Arial" panose="020B0604020202020204" pitchFamily="34" charset="0"/>
            <a:cs typeface="Arial" panose="020B0604020202020204" pitchFamily="34" charset="0"/>
          </a:endParaRPr>
        </a:p>
      </dgm:t>
    </dgm:pt>
    <dgm:pt modelId="{270EFA53-5D8C-4029-B4FC-07E353A62AE6}" type="parTrans" cxnId="{F058889F-1A94-4BB2-A2A1-CE3121304006}">
      <dgm:prSet/>
      <dgm:spPr/>
      <dgm:t>
        <a:bodyPr/>
        <a:lstStyle/>
        <a:p>
          <a:endParaRPr lang="en-US"/>
        </a:p>
      </dgm:t>
    </dgm:pt>
    <dgm:pt modelId="{DE86363E-8BAE-485D-B850-717E590B8EAA}" type="sibTrans" cxnId="{F058889F-1A94-4BB2-A2A1-CE3121304006}">
      <dgm:prSet/>
      <dgm:spPr/>
      <dgm:t>
        <a:bodyPr/>
        <a:lstStyle/>
        <a:p>
          <a:endParaRPr lang="en-US"/>
        </a:p>
      </dgm:t>
    </dgm:pt>
    <dgm:pt modelId="{5433964B-A202-4434-AE3E-98D8653E088B}" type="pres">
      <dgm:prSet presAssocID="{86C6CBF1-4C19-49C0-8C78-9C654B4F9FC8}" presName="root" presStyleCnt="0">
        <dgm:presLayoutVars>
          <dgm:dir/>
          <dgm:resizeHandles val="exact"/>
        </dgm:presLayoutVars>
      </dgm:prSet>
      <dgm:spPr/>
    </dgm:pt>
    <dgm:pt modelId="{C76E58AE-68B0-4C99-925D-A2BAFE4E98B6}" type="pres">
      <dgm:prSet presAssocID="{06EA8F86-CD4F-4BFF-9D0F-30A7918392F2}" presName="compNode" presStyleCnt="0"/>
      <dgm:spPr/>
    </dgm:pt>
    <dgm:pt modelId="{7D303770-560D-46B7-8548-6B2FE305C40E}" type="pres">
      <dgm:prSet presAssocID="{06EA8F86-CD4F-4BFF-9D0F-30A7918392F2}" presName="iconBgRect" presStyleLbl="bgShp" presStyleIdx="0" presStyleCnt="3"/>
      <dgm:spPr/>
    </dgm:pt>
    <dgm:pt modelId="{EEB3784B-A673-4E11-90DE-4C9D8276379B}" type="pres">
      <dgm:prSet presAssocID="{06EA8F86-CD4F-4BFF-9D0F-30A7918392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816F779D-09B5-4881-8ECA-DD9E8EF3136D}" type="pres">
      <dgm:prSet presAssocID="{06EA8F86-CD4F-4BFF-9D0F-30A7918392F2}" presName="spaceRect" presStyleCnt="0"/>
      <dgm:spPr/>
    </dgm:pt>
    <dgm:pt modelId="{B9000258-1936-4FE8-9A7E-D44C3BED104B}" type="pres">
      <dgm:prSet presAssocID="{06EA8F86-CD4F-4BFF-9D0F-30A7918392F2}" presName="textRect" presStyleLbl="revTx" presStyleIdx="0" presStyleCnt="3" custScaleX="155744">
        <dgm:presLayoutVars>
          <dgm:chMax val="1"/>
          <dgm:chPref val="1"/>
        </dgm:presLayoutVars>
      </dgm:prSet>
      <dgm:spPr/>
    </dgm:pt>
    <dgm:pt modelId="{17E0563E-14AF-4B9A-8EB5-95419DC95A23}" type="pres">
      <dgm:prSet presAssocID="{37E8461F-CB16-4EAC-BACB-8000BD518D39}" presName="sibTrans" presStyleCnt="0"/>
      <dgm:spPr/>
    </dgm:pt>
    <dgm:pt modelId="{DF9EF67E-1762-4E7B-B639-74986746B30D}" type="pres">
      <dgm:prSet presAssocID="{A914D1B6-D97A-4298-BA4F-A0159E20F453}" presName="compNode" presStyleCnt="0"/>
      <dgm:spPr/>
    </dgm:pt>
    <dgm:pt modelId="{93E6C808-9CE9-412C-8EB2-4B7218EFD2BF}" type="pres">
      <dgm:prSet presAssocID="{A914D1B6-D97A-4298-BA4F-A0159E20F453}" presName="iconBgRect" presStyleLbl="bgShp" presStyleIdx="1" presStyleCnt="3"/>
      <dgm:spPr/>
    </dgm:pt>
    <dgm:pt modelId="{8A75F636-8A19-4967-883A-3607EDE2D573}" type="pres">
      <dgm:prSet presAssocID="{A914D1B6-D97A-4298-BA4F-A0159E20F4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ily Calendar"/>
        </a:ext>
      </dgm:extLst>
    </dgm:pt>
    <dgm:pt modelId="{F00E5180-FB24-4070-98D4-7A60A6698297}" type="pres">
      <dgm:prSet presAssocID="{A914D1B6-D97A-4298-BA4F-A0159E20F453}" presName="spaceRect" presStyleCnt="0"/>
      <dgm:spPr/>
    </dgm:pt>
    <dgm:pt modelId="{9AFC6FC1-3018-4A81-96AE-3A52338E6449}" type="pres">
      <dgm:prSet presAssocID="{A914D1B6-D97A-4298-BA4F-A0159E20F453}" presName="textRect" presStyleLbl="revTx" presStyleIdx="1" presStyleCnt="3" custScaleX="120927" custScaleY="164154" custLinFactNeighborX="610" custLinFactNeighborY="33586">
        <dgm:presLayoutVars>
          <dgm:chMax val="1"/>
          <dgm:chPref val="1"/>
        </dgm:presLayoutVars>
      </dgm:prSet>
      <dgm:spPr/>
    </dgm:pt>
    <dgm:pt modelId="{8712E86A-E8DB-48A5-8040-E1E7CE000625}" type="pres">
      <dgm:prSet presAssocID="{13AA598C-697D-4C93-8071-A4C69838C702}" presName="sibTrans" presStyleCnt="0"/>
      <dgm:spPr/>
    </dgm:pt>
    <dgm:pt modelId="{D53CAD0E-4720-4F94-B78E-046F3CC78D02}" type="pres">
      <dgm:prSet presAssocID="{1B04FE39-9A04-4264-B018-1EC5897AAFCE}" presName="compNode" presStyleCnt="0"/>
      <dgm:spPr/>
    </dgm:pt>
    <dgm:pt modelId="{AF32D2ED-5259-4285-99F4-0AA668A1AE4D}" type="pres">
      <dgm:prSet presAssocID="{1B04FE39-9A04-4264-B018-1EC5897AAFCE}" presName="iconBgRect" presStyleLbl="bgShp" presStyleIdx="2" presStyleCnt="3" custLinFactNeighborX="15115" custLinFactNeighborY="-3914"/>
      <dgm:spPr/>
    </dgm:pt>
    <dgm:pt modelId="{6CC5FC1A-E124-49FC-90A0-6C1391DF0412}" type="pres">
      <dgm:prSet presAssocID="{1B04FE39-9A04-4264-B018-1EC5897AAFCE}" presName="iconRect" presStyleLbl="node1" presStyleIdx="2" presStyleCnt="3" custLinFactNeighborX="21576" custLinFactNeighborY="214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708FCDAF-CD92-4945-BF16-A5DFE5D9A9A4}" type="pres">
      <dgm:prSet presAssocID="{1B04FE39-9A04-4264-B018-1EC5897AAFCE}" presName="spaceRect" presStyleCnt="0"/>
      <dgm:spPr/>
    </dgm:pt>
    <dgm:pt modelId="{B403A36B-CA98-483A-901F-A1DADCE8644D}" type="pres">
      <dgm:prSet presAssocID="{1B04FE39-9A04-4264-B018-1EC5897AAFCE}" presName="textRect" presStyleLbl="revTx" presStyleIdx="2" presStyleCnt="3" custScaleX="146760">
        <dgm:presLayoutVars>
          <dgm:chMax val="1"/>
          <dgm:chPref val="1"/>
        </dgm:presLayoutVars>
      </dgm:prSet>
      <dgm:spPr/>
    </dgm:pt>
  </dgm:ptLst>
  <dgm:cxnLst>
    <dgm:cxn modelId="{5D8A690B-F334-4073-9243-BD915E704AFA}" type="presOf" srcId="{A914D1B6-D97A-4298-BA4F-A0159E20F453}" destId="{9AFC6FC1-3018-4A81-96AE-3A52338E6449}" srcOrd="0" destOrd="0" presId="urn:microsoft.com/office/officeart/2018/5/layout/IconCircleLabelList"/>
    <dgm:cxn modelId="{B8478E61-AEF9-45C3-9736-6593E45D1113}" type="presOf" srcId="{1B04FE39-9A04-4264-B018-1EC5897AAFCE}" destId="{B403A36B-CA98-483A-901F-A1DADCE8644D}" srcOrd="0" destOrd="0" presId="urn:microsoft.com/office/officeart/2018/5/layout/IconCircleLabelList"/>
    <dgm:cxn modelId="{EF8AEC74-6B62-43F9-9580-E04016C85CB0}" srcId="{86C6CBF1-4C19-49C0-8C78-9C654B4F9FC8}" destId="{06EA8F86-CD4F-4BFF-9D0F-30A7918392F2}" srcOrd="0" destOrd="0" parTransId="{43D3FC84-F040-478F-8F7E-8A28863749F4}" sibTransId="{37E8461F-CB16-4EAC-BACB-8000BD518D39}"/>
    <dgm:cxn modelId="{FE37E77E-0AD5-469A-8984-6E0E57774080}" type="presOf" srcId="{06EA8F86-CD4F-4BFF-9D0F-30A7918392F2}" destId="{B9000258-1936-4FE8-9A7E-D44C3BED104B}" srcOrd="0" destOrd="0" presId="urn:microsoft.com/office/officeart/2018/5/layout/IconCircleLabelList"/>
    <dgm:cxn modelId="{F8ACA38D-FF6D-43CF-8F87-F322581F3FD9}" type="presOf" srcId="{86C6CBF1-4C19-49C0-8C78-9C654B4F9FC8}" destId="{5433964B-A202-4434-AE3E-98D8653E088B}" srcOrd="0" destOrd="0" presId="urn:microsoft.com/office/officeart/2018/5/layout/IconCircleLabelList"/>
    <dgm:cxn modelId="{F058889F-1A94-4BB2-A2A1-CE3121304006}" srcId="{86C6CBF1-4C19-49C0-8C78-9C654B4F9FC8}" destId="{1B04FE39-9A04-4264-B018-1EC5897AAFCE}" srcOrd="2" destOrd="0" parTransId="{270EFA53-5D8C-4029-B4FC-07E353A62AE6}" sibTransId="{DE86363E-8BAE-485D-B850-717E590B8EAA}"/>
    <dgm:cxn modelId="{D9A36FB7-9545-42DF-B425-06619862DBF7}" srcId="{86C6CBF1-4C19-49C0-8C78-9C654B4F9FC8}" destId="{A914D1B6-D97A-4298-BA4F-A0159E20F453}" srcOrd="1" destOrd="0" parTransId="{C1A1FE13-FEE6-40E1-BBBC-72BC68DD901F}" sibTransId="{13AA598C-697D-4C93-8071-A4C69838C702}"/>
    <dgm:cxn modelId="{7D71410E-3762-48BD-8EC6-21D154086216}" type="presParOf" srcId="{5433964B-A202-4434-AE3E-98D8653E088B}" destId="{C76E58AE-68B0-4C99-925D-A2BAFE4E98B6}" srcOrd="0" destOrd="0" presId="urn:microsoft.com/office/officeart/2018/5/layout/IconCircleLabelList"/>
    <dgm:cxn modelId="{9F11A053-8A6E-4600-ABC2-A566CEC1565A}" type="presParOf" srcId="{C76E58AE-68B0-4C99-925D-A2BAFE4E98B6}" destId="{7D303770-560D-46B7-8548-6B2FE305C40E}" srcOrd="0" destOrd="0" presId="urn:microsoft.com/office/officeart/2018/5/layout/IconCircleLabelList"/>
    <dgm:cxn modelId="{FFAE4E77-23FD-4170-8D15-DA8A26A6D621}" type="presParOf" srcId="{C76E58AE-68B0-4C99-925D-A2BAFE4E98B6}" destId="{EEB3784B-A673-4E11-90DE-4C9D8276379B}" srcOrd="1" destOrd="0" presId="urn:microsoft.com/office/officeart/2018/5/layout/IconCircleLabelList"/>
    <dgm:cxn modelId="{CBF2AE8D-B548-45B7-BC72-A95BF71412D8}" type="presParOf" srcId="{C76E58AE-68B0-4C99-925D-A2BAFE4E98B6}" destId="{816F779D-09B5-4881-8ECA-DD9E8EF3136D}" srcOrd="2" destOrd="0" presId="urn:microsoft.com/office/officeart/2018/5/layout/IconCircleLabelList"/>
    <dgm:cxn modelId="{8AF66FDC-18A6-4339-8969-6F5680DFA80E}" type="presParOf" srcId="{C76E58AE-68B0-4C99-925D-A2BAFE4E98B6}" destId="{B9000258-1936-4FE8-9A7E-D44C3BED104B}" srcOrd="3" destOrd="0" presId="urn:microsoft.com/office/officeart/2018/5/layout/IconCircleLabelList"/>
    <dgm:cxn modelId="{A9503B34-0103-411C-BAB3-BC8DC4049E23}" type="presParOf" srcId="{5433964B-A202-4434-AE3E-98D8653E088B}" destId="{17E0563E-14AF-4B9A-8EB5-95419DC95A23}" srcOrd="1" destOrd="0" presId="urn:microsoft.com/office/officeart/2018/5/layout/IconCircleLabelList"/>
    <dgm:cxn modelId="{031FF09A-7D88-4BED-A610-581BD6FCDA24}" type="presParOf" srcId="{5433964B-A202-4434-AE3E-98D8653E088B}" destId="{DF9EF67E-1762-4E7B-B639-74986746B30D}" srcOrd="2" destOrd="0" presId="urn:microsoft.com/office/officeart/2018/5/layout/IconCircleLabelList"/>
    <dgm:cxn modelId="{EC167F09-9B2F-418F-A910-AF0AEE66394B}" type="presParOf" srcId="{DF9EF67E-1762-4E7B-B639-74986746B30D}" destId="{93E6C808-9CE9-412C-8EB2-4B7218EFD2BF}" srcOrd="0" destOrd="0" presId="urn:microsoft.com/office/officeart/2018/5/layout/IconCircleLabelList"/>
    <dgm:cxn modelId="{91ABA1BE-A295-41E5-BB77-3B0DD4A7FCA4}" type="presParOf" srcId="{DF9EF67E-1762-4E7B-B639-74986746B30D}" destId="{8A75F636-8A19-4967-883A-3607EDE2D573}" srcOrd="1" destOrd="0" presId="urn:microsoft.com/office/officeart/2018/5/layout/IconCircleLabelList"/>
    <dgm:cxn modelId="{8C918F35-96A1-44C5-8661-C09A437A68CF}" type="presParOf" srcId="{DF9EF67E-1762-4E7B-B639-74986746B30D}" destId="{F00E5180-FB24-4070-98D4-7A60A6698297}" srcOrd="2" destOrd="0" presId="urn:microsoft.com/office/officeart/2018/5/layout/IconCircleLabelList"/>
    <dgm:cxn modelId="{032C8F1A-4731-4D29-B342-4F4966B6BDAD}" type="presParOf" srcId="{DF9EF67E-1762-4E7B-B639-74986746B30D}" destId="{9AFC6FC1-3018-4A81-96AE-3A52338E6449}" srcOrd="3" destOrd="0" presId="urn:microsoft.com/office/officeart/2018/5/layout/IconCircleLabelList"/>
    <dgm:cxn modelId="{03369080-9E04-4004-8D64-610E26F3B1EA}" type="presParOf" srcId="{5433964B-A202-4434-AE3E-98D8653E088B}" destId="{8712E86A-E8DB-48A5-8040-E1E7CE000625}" srcOrd="3" destOrd="0" presId="urn:microsoft.com/office/officeart/2018/5/layout/IconCircleLabelList"/>
    <dgm:cxn modelId="{45A21848-DC9B-4FE2-9493-04E1AE1CED0E}" type="presParOf" srcId="{5433964B-A202-4434-AE3E-98D8653E088B}" destId="{D53CAD0E-4720-4F94-B78E-046F3CC78D02}" srcOrd="4" destOrd="0" presId="urn:microsoft.com/office/officeart/2018/5/layout/IconCircleLabelList"/>
    <dgm:cxn modelId="{DA0EECE8-994F-47DE-B24F-A5B81698FD16}" type="presParOf" srcId="{D53CAD0E-4720-4F94-B78E-046F3CC78D02}" destId="{AF32D2ED-5259-4285-99F4-0AA668A1AE4D}" srcOrd="0" destOrd="0" presId="urn:microsoft.com/office/officeart/2018/5/layout/IconCircleLabelList"/>
    <dgm:cxn modelId="{0B0D03B1-5E4C-4882-9587-E342C63B62E4}" type="presParOf" srcId="{D53CAD0E-4720-4F94-B78E-046F3CC78D02}" destId="{6CC5FC1A-E124-49FC-90A0-6C1391DF0412}" srcOrd="1" destOrd="0" presId="urn:microsoft.com/office/officeart/2018/5/layout/IconCircleLabelList"/>
    <dgm:cxn modelId="{5E658369-C03A-41A7-B0CC-A17E0A9EE3D9}" type="presParOf" srcId="{D53CAD0E-4720-4F94-B78E-046F3CC78D02}" destId="{708FCDAF-CD92-4945-BF16-A5DFE5D9A9A4}" srcOrd="2" destOrd="0" presId="urn:microsoft.com/office/officeart/2018/5/layout/IconCircleLabelList"/>
    <dgm:cxn modelId="{B46C7F8C-5066-43E0-B455-835DC0B61238}" type="presParOf" srcId="{D53CAD0E-4720-4F94-B78E-046F3CC78D02}" destId="{B403A36B-CA98-483A-901F-A1DADCE8644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8C86B15-5D2A-4A0D-B7B5-ED5BB706DDC8}"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GB"/>
        </a:p>
      </dgm:t>
    </dgm:pt>
    <dgm:pt modelId="{E1666FD5-C7E0-4713-A5CC-24AF10E4D073}">
      <dgm:prSet phldrT="[Text]" phldr="0" custT="1"/>
      <dgm:spPr/>
      <dgm:t>
        <a:bodyPr/>
        <a:lstStyle/>
        <a:p>
          <a:r>
            <a:rPr lang="en-US" sz="3200" b="1" dirty="0">
              <a:latin typeface="Arial" panose="020B0604020202020204" pitchFamily="34" charset="0"/>
              <a:cs typeface="Arial" panose="020B0604020202020204" pitchFamily="34" charset="0"/>
            </a:rPr>
            <a:t>Digital Exclusion</a:t>
          </a:r>
          <a:endParaRPr lang="en-GB" sz="3200" b="1" dirty="0">
            <a:latin typeface="Arial" panose="020B0604020202020204" pitchFamily="34" charset="0"/>
            <a:cs typeface="Arial" panose="020B0604020202020204" pitchFamily="34" charset="0"/>
          </a:endParaRPr>
        </a:p>
      </dgm:t>
    </dgm:pt>
    <dgm:pt modelId="{68FDD886-8396-4A51-A6C0-6B34D5E47A47}" type="parTrans" cxnId="{AA15E8F6-E3A6-49A9-B828-2760F7B80044}">
      <dgm:prSet/>
      <dgm:spPr/>
      <dgm:t>
        <a:bodyPr/>
        <a:lstStyle/>
        <a:p>
          <a:endParaRPr lang="en-GB"/>
        </a:p>
      </dgm:t>
    </dgm:pt>
    <dgm:pt modelId="{542CEAB4-8CFE-4058-BBAC-6FE877CD022F}" type="sibTrans" cxnId="{AA15E8F6-E3A6-49A9-B828-2760F7B80044}">
      <dgm:prSet/>
      <dgm:spPr/>
      <dgm:t>
        <a:bodyPr/>
        <a:lstStyle/>
        <a:p>
          <a:endParaRPr lang="en-GB"/>
        </a:p>
      </dgm:t>
    </dgm:pt>
    <dgm:pt modelId="{2667BF25-C901-4EF2-B969-48A6F9D77CCF}">
      <dgm:prSet phldrT="[Text]" phldr="0" custT="1"/>
      <dgm:spPr/>
      <dgm:t>
        <a:bodyPr/>
        <a:lstStyle/>
        <a:p>
          <a:r>
            <a:rPr lang="en-US" sz="3200" b="1" dirty="0">
              <a:latin typeface="Arial" panose="020B0604020202020204" pitchFamily="34" charset="0"/>
              <a:cs typeface="Arial" panose="020B0604020202020204" pitchFamily="34" charset="0"/>
            </a:rPr>
            <a:t>Data Privacy</a:t>
          </a:r>
          <a:endParaRPr lang="en-GB" sz="3200" b="1" dirty="0">
            <a:latin typeface="Arial" panose="020B0604020202020204" pitchFamily="34" charset="0"/>
            <a:cs typeface="Arial" panose="020B0604020202020204" pitchFamily="34" charset="0"/>
          </a:endParaRPr>
        </a:p>
      </dgm:t>
    </dgm:pt>
    <dgm:pt modelId="{4FCB2472-ACCA-43A7-9A9A-FC47CEA279BF}" type="parTrans" cxnId="{271F8A51-7723-46C3-9142-FBAB425460A5}">
      <dgm:prSet/>
      <dgm:spPr/>
      <dgm:t>
        <a:bodyPr/>
        <a:lstStyle/>
        <a:p>
          <a:endParaRPr lang="en-GB"/>
        </a:p>
      </dgm:t>
    </dgm:pt>
    <dgm:pt modelId="{3F95DCEB-23E3-400A-8173-4A5B52E67488}" type="sibTrans" cxnId="{271F8A51-7723-46C3-9142-FBAB425460A5}">
      <dgm:prSet/>
      <dgm:spPr/>
      <dgm:t>
        <a:bodyPr/>
        <a:lstStyle/>
        <a:p>
          <a:endParaRPr lang="en-GB"/>
        </a:p>
      </dgm:t>
    </dgm:pt>
    <dgm:pt modelId="{67A0C8EF-4B4B-4346-B7A5-08286BDDC2EB}">
      <dgm:prSet phldrT="[Text]" phldr="0" custT="1"/>
      <dgm:spPr/>
      <dgm:t>
        <a:bodyPr/>
        <a:lstStyle/>
        <a:p>
          <a:r>
            <a:rPr lang="en-US" sz="3200" b="1" dirty="0">
              <a:latin typeface="Arial" panose="020B0604020202020204" pitchFamily="34" charset="0"/>
              <a:cs typeface="Arial" panose="020B0604020202020204" pitchFamily="34" charset="0"/>
            </a:rPr>
            <a:t>App Fatigue </a:t>
          </a:r>
        </a:p>
        <a:p>
          <a:r>
            <a:rPr lang="en-GB" sz="3200" b="1" dirty="0">
              <a:latin typeface="Arial" panose="020B0604020202020204" pitchFamily="34" charset="0"/>
              <a:cs typeface="Arial" panose="020B0604020202020204" pitchFamily="34" charset="0"/>
            </a:rPr>
            <a:t>Low Engagement</a:t>
          </a:r>
        </a:p>
      </dgm:t>
    </dgm:pt>
    <dgm:pt modelId="{C4531E8C-A015-4756-8D6C-EF979881BFC0}" type="parTrans" cxnId="{BCE4B96F-8D51-4FA1-A875-D2BF1451A9BC}">
      <dgm:prSet/>
      <dgm:spPr/>
      <dgm:t>
        <a:bodyPr/>
        <a:lstStyle/>
        <a:p>
          <a:endParaRPr lang="en-GB"/>
        </a:p>
      </dgm:t>
    </dgm:pt>
    <dgm:pt modelId="{E5723766-A8F8-44CE-94CB-AD649B753162}" type="sibTrans" cxnId="{BCE4B96F-8D51-4FA1-A875-D2BF1451A9BC}">
      <dgm:prSet/>
      <dgm:spPr/>
      <dgm:t>
        <a:bodyPr/>
        <a:lstStyle/>
        <a:p>
          <a:endParaRPr lang="en-GB"/>
        </a:p>
      </dgm:t>
    </dgm:pt>
    <dgm:pt modelId="{D32A0EDE-0FB0-4C38-8CD1-830C3494F894}">
      <dgm:prSet phldrT="[Text]" phldr="0" custT="1"/>
      <dgm:spPr/>
      <dgm:t>
        <a:bodyPr/>
        <a:lstStyle/>
        <a:p>
          <a:r>
            <a:rPr lang="en-US" sz="3200" b="1" dirty="0">
              <a:latin typeface="Arial" panose="020B0604020202020204" pitchFamily="34" charset="0"/>
              <a:cs typeface="Arial" panose="020B0604020202020204" pitchFamily="34" charset="0"/>
            </a:rPr>
            <a:t>Clinical Endorsement</a:t>
          </a:r>
          <a:endParaRPr lang="en-GB" sz="3200" b="1" dirty="0">
            <a:latin typeface="Arial" panose="020B0604020202020204" pitchFamily="34" charset="0"/>
            <a:cs typeface="Arial" panose="020B0604020202020204" pitchFamily="34" charset="0"/>
          </a:endParaRPr>
        </a:p>
      </dgm:t>
    </dgm:pt>
    <dgm:pt modelId="{020BCEDA-A1BD-44B3-B977-BF1A47C6C890}" type="parTrans" cxnId="{5ECAECE7-E7C6-4E1B-A182-ECB042BE782E}">
      <dgm:prSet/>
      <dgm:spPr/>
      <dgm:t>
        <a:bodyPr/>
        <a:lstStyle/>
        <a:p>
          <a:endParaRPr lang="en-GB"/>
        </a:p>
      </dgm:t>
    </dgm:pt>
    <dgm:pt modelId="{83EDDFDC-9725-41F4-823D-D67B9041150C}" type="sibTrans" cxnId="{5ECAECE7-E7C6-4E1B-A182-ECB042BE782E}">
      <dgm:prSet/>
      <dgm:spPr/>
      <dgm:t>
        <a:bodyPr/>
        <a:lstStyle/>
        <a:p>
          <a:endParaRPr lang="en-GB"/>
        </a:p>
      </dgm:t>
    </dgm:pt>
    <dgm:pt modelId="{8C566B6D-906E-4263-A5D2-19F148809451}">
      <dgm:prSet phldrT="[Text]" phldr="0" custT="1"/>
      <dgm:spPr/>
      <dgm:t>
        <a:bodyPr/>
        <a:lstStyle/>
        <a:p>
          <a:r>
            <a:rPr lang="en-US" sz="3200" b="1" dirty="0">
              <a:latin typeface="Arial" panose="020B0604020202020204" pitchFamily="34" charset="0"/>
              <a:cs typeface="Arial" panose="020B0604020202020204" pitchFamily="34" charset="0"/>
            </a:rPr>
            <a:t>Financial and Technical Sustainability</a:t>
          </a:r>
          <a:endParaRPr lang="en-GB" sz="3200" b="1" dirty="0">
            <a:latin typeface="Arial" panose="020B0604020202020204" pitchFamily="34" charset="0"/>
            <a:cs typeface="Arial" panose="020B0604020202020204" pitchFamily="34" charset="0"/>
          </a:endParaRPr>
        </a:p>
      </dgm:t>
    </dgm:pt>
    <dgm:pt modelId="{59D82686-A94A-49AC-A9BC-04B9F0BF205F}" type="parTrans" cxnId="{F1BFF655-28DE-497F-B14D-9D7B989DE129}">
      <dgm:prSet/>
      <dgm:spPr/>
      <dgm:t>
        <a:bodyPr/>
        <a:lstStyle/>
        <a:p>
          <a:endParaRPr lang="en-GB"/>
        </a:p>
      </dgm:t>
    </dgm:pt>
    <dgm:pt modelId="{DC7267E7-30A7-4D03-A1D9-1FD1E8D58206}" type="sibTrans" cxnId="{F1BFF655-28DE-497F-B14D-9D7B989DE129}">
      <dgm:prSet/>
      <dgm:spPr/>
      <dgm:t>
        <a:bodyPr/>
        <a:lstStyle/>
        <a:p>
          <a:endParaRPr lang="en-GB"/>
        </a:p>
      </dgm:t>
    </dgm:pt>
    <dgm:pt modelId="{9DC0796D-A672-4E55-A427-BE0BA4ECEA95}" type="pres">
      <dgm:prSet presAssocID="{C8C86B15-5D2A-4A0D-B7B5-ED5BB706DDC8}" presName="diagram" presStyleCnt="0">
        <dgm:presLayoutVars>
          <dgm:dir/>
          <dgm:resizeHandles val="exact"/>
        </dgm:presLayoutVars>
      </dgm:prSet>
      <dgm:spPr/>
    </dgm:pt>
    <dgm:pt modelId="{B66CC759-8368-401E-AF8E-8E1E84F242AD}" type="pres">
      <dgm:prSet presAssocID="{E1666FD5-C7E0-4713-A5CC-24AF10E4D073}" presName="node" presStyleLbl="node1" presStyleIdx="0" presStyleCnt="5">
        <dgm:presLayoutVars>
          <dgm:bulletEnabled val="1"/>
        </dgm:presLayoutVars>
      </dgm:prSet>
      <dgm:spPr/>
    </dgm:pt>
    <dgm:pt modelId="{6980932C-4C32-4C7D-9940-99C5C78D3F96}" type="pres">
      <dgm:prSet presAssocID="{542CEAB4-8CFE-4058-BBAC-6FE877CD022F}" presName="sibTrans" presStyleCnt="0"/>
      <dgm:spPr/>
    </dgm:pt>
    <dgm:pt modelId="{573B81DC-6284-4AE7-A540-45783EFC8316}" type="pres">
      <dgm:prSet presAssocID="{2667BF25-C901-4EF2-B969-48A6F9D77CCF}" presName="node" presStyleLbl="node1" presStyleIdx="1" presStyleCnt="5">
        <dgm:presLayoutVars>
          <dgm:bulletEnabled val="1"/>
        </dgm:presLayoutVars>
      </dgm:prSet>
      <dgm:spPr/>
    </dgm:pt>
    <dgm:pt modelId="{CA859CF1-F498-4132-ADC2-EF2FD7175348}" type="pres">
      <dgm:prSet presAssocID="{3F95DCEB-23E3-400A-8173-4A5B52E67488}" presName="sibTrans" presStyleCnt="0"/>
      <dgm:spPr/>
    </dgm:pt>
    <dgm:pt modelId="{E7B3CDDC-9FC2-498E-8A24-76B14EF6A9A0}" type="pres">
      <dgm:prSet presAssocID="{67A0C8EF-4B4B-4346-B7A5-08286BDDC2EB}" presName="node" presStyleLbl="node1" presStyleIdx="2" presStyleCnt="5">
        <dgm:presLayoutVars>
          <dgm:bulletEnabled val="1"/>
        </dgm:presLayoutVars>
      </dgm:prSet>
      <dgm:spPr/>
    </dgm:pt>
    <dgm:pt modelId="{BF997E6F-D6BF-4308-9CD8-1CBAB5C0A6EA}" type="pres">
      <dgm:prSet presAssocID="{E5723766-A8F8-44CE-94CB-AD649B753162}" presName="sibTrans" presStyleCnt="0"/>
      <dgm:spPr/>
    </dgm:pt>
    <dgm:pt modelId="{4ED7EC15-695A-4EF1-A8DF-BB21ED573CFD}" type="pres">
      <dgm:prSet presAssocID="{D32A0EDE-0FB0-4C38-8CD1-830C3494F894}" presName="node" presStyleLbl="node1" presStyleIdx="3" presStyleCnt="5">
        <dgm:presLayoutVars>
          <dgm:bulletEnabled val="1"/>
        </dgm:presLayoutVars>
      </dgm:prSet>
      <dgm:spPr/>
    </dgm:pt>
    <dgm:pt modelId="{4D217E54-D31D-442A-9032-EF08AE2A3770}" type="pres">
      <dgm:prSet presAssocID="{83EDDFDC-9725-41F4-823D-D67B9041150C}" presName="sibTrans" presStyleCnt="0"/>
      <dgm:spPr/>
    </dgm:pt>
    <dgm:pt modelId="{2FEE92F8-F955-4B93-BB8A-6EBE327D3517}" type="pres">
      <dgm:prSet presAssocID="{8C566B6D-906E-4263-A5D2-19F148809451}" presName="node" presStyleLbl="node1" presStyleIdx="4" presStyleCnt="5">
        <dgm:presLayoutVars>
          <dgm:bulletEnabled val="1"/>
        </dgm:presLayoutVars>
      </dgm:prSet>
      <dgm:spPr/>
    </dgm:pt>
  </dgm:ptLst>
  <dgm:cxnLst>
    <dgm:cxn modelId="{DA967A29-5539-4948-976C-67A83F0E4678}" type="presOf" srcId="{67A0C8EF-4B4B-4346-B7A5-08286BDDC2EB}" destId="{E7B3CDDC-9FC2-498E-8A24-76B14EF6A9A0}" srcOrd="0" destOrd="0" presId="urn:microsoft.com/office/officeart/2005/8/layout/default"/>
    <dgm:cxn modelId="{5466003E-6F19-42EF-9179-DE12E87F39D0}" type="presOf" srcId="{D32A0EDE-0FB0-4C38-8CD1-830C3494F894}" destId="{4ED7EC15-695A-4EF1-A8DF-BB21ED573CFD}" srcOrd="0" destOrd="0" presId="urn:microsoft.com/office/officeart/2005/8/layout/default"/>
    <dgm:cxn modelId="{BCE4B96F-8D51-4FA1-A875-D2BF1451A9BC}" srcId="{C8C86B15-5D2A-4A0D-B7B5-ED5BB706DDC8}" destId="{67A0C8EF-4B4B-4346-B7A5-08286BDDC2EB}" srcOrd="2" destOrd="0" parTransId="{C4531E8C-A015-4756-8D6C-EF979881BFC0}" sibTransId="{E5723766-A8F8-44CE-94CB-AD649B753162}"/>
    <dgm:cxn modelId="{271F8A51-7723-46C3-9142-FBAB425460A5}" srcId="{C8C86B15-5D2A-4A0D-B7B5-ED5BB706DDC8}" destId="{2667BF25-C901-4EF2-B969-48A6F9D77CCF}" srcOrd="1" destOrd="0" parTransId="{4FCB2472-ACCA-43A7-9A9A-FC47CEA279BF}" sibTransId="{3F95DCEB-23E3-400A-8173-4A5B52E67488}"/>
    <dgm:cxn modelId="{F1BFF655-28DE-497F-B14D-9D7B989DE129}" srcId="{C8C86B15-5D2A-4A0D-B7B5-ED5BB706DDC8}" destId="{8C566B6D-906E-4263-A5D2-19F148809451}" srcOrd="4" destOrd="0" parTransId="{59D82686-A94A-49AC-A9BC-04B9F0BF205F}" sibTransId="{DC7267E7-30A7-4D03-A1D9-1FD1E8D58206}"/>
    <dgm:cxn modelId="{A8877356-3EA3-459A-A85B-2DB065FB6126}" type="presOf" srcId="{E1666FD5-C7E0-4713-A5CC-24AF10E4D073}" destId="{B66CC759-8368-401E-AF8E-8E1E84F242AD}" srcOrd="0" destOrd="0" presId="urn:microsoft.com/office/officeart/2005/8/layout/default"/>
    <dgm:cxn modelId="{69FC2157-E7D7-48C1-87FD-5DFBD92B7A13}" type="presOf" srcId="{2667BF25-C901-4EF2-B969-48A6F9D77CCF}" destId="{573B81DC-6284-4AE7-A540-45783EFC8316}" srcOrd="0" destOrd="0" presId="urn:microsoft.com/office/officeart/2005/8/layout/default"/>
    <dgm:cxn modelId="{0AA26695-791C-4368-AAEB-47934F4EF27A}" type="presOf" srcId="{C8C86B15-5D2A-4A0D-B7B5-ED5BB706DDC8}" destId="{9DC0796D-A672-4E55-A427-BE0BA4ECEA95}" srcOrd="0" destOrd="0" presId="urn:microsoft.com/office/officeart/2005/8/layout/default"/>
    <dgm:cxn modelId="{5ECAECE7-E7C6-4E1B-A182-ECB042BE782E}" srcId="{C8C86B15-5D2A-4A0D-B7B5-ED5BB706DDC8}" destId="{D32A0EDE-0FB0-4C38-8CD1-830C3494F894}" srcOrd="3" destOrd="0" parTransId="{020BCEDA-A1BD-44B3-B977-BF1A47C6C890}" sibTransId="{83EDDFDC-9725-41F4-823D-D67B9041150C}"/>
    <dgm:cxn modelId="{01ACB1F3-CBE1-4D87-BFA3-47917D23B5DA}" type="presOf" srcId="{8C566B6D-906E-4263-A5D2-19F148809451}" destId="{2FEE92F8-F955-4B93-BB8A-6EBE327D3517}" srcOrd="0" destOrd="0" presId="urn:microsoft.com/office/officeart/2005/8/layout/default"/>
    <dgm:cxn modelId="{AA15E8F6-E3A6-49A9-B828-2760F7B80044}" srcId="{C8C86B15-5D2A-4A0D-B7B5-ED5BB706DDC8}" destId="{E1666FD5-C7E0-4713-A5CC-24AF10E4D073}" srcOrd="0" destOrd="0" parTransId="{68FDD886-8396-4A51-A6C0-6B34D5E47A47}" sibTransId="{542CEAB4-8CFE-4058-BBAC-6FE877CD022F}"/>
    <dgm:cxn modelId="{56C1F889-090A-4BF5-9003-FDAF6CA43EEA}" type="presParOf" srcId="{9DC0796D-A672-4E55-A427-BE0BA4ECEA95}" destId="{B66CC759-8368-401E-AF8E-8E1E84F242AD}" srcOrd="0" destOrd="0" presId="urn:microsoft.com/office/officeart/2005/8/layout/default"/>
    <dgm:cxn modelId="{5B269F06-58C1-4F49-A69F-824410778524}" type="presParOf" srcId="{9DC0796D-A672-4E55-A427-BE0BA4ECEA95}" destId="{6980932C-4C32-4C7D-9940-99C5C78D3F96}" srcOrd="1" destOrd="0" presId="urn:microsoft.com/office/officeart/2005/8/layout/default"/>
    <dgm:cxn modelId="{F992699C-8B3D-44FA-8207-0A53A18FC22E}" type="presParOf" srcId="{9DC0796D-A672-4E55-A427-BE0BA4ECEA95}" destId="{573B81DC-6284-4AE7-A540-45783EFC8316}" srcOrd="2" destOrd="0" presId="urn:microsoft.com/office/officeart/2005/8/layout/default"/>
    <dgm:cxn modelId="{03BDDA39-0D3D-4E6E-81B5-317EE025C619}" type="presParOf" srcId="{9DC0796D-A672-4E55-A427-BE0BA4ECEA95}" destId="{CA859CF1-F498-4132-ADC2-EF2FD7175348}" srcOrd="3" destOrd="0" presId="urn:microsoft.com/office/officeart/2005/8/layout/default"/>
    <dgm:cxn modelId="{32AD9A5F-9D51-4AF6-9285-C3F8290FF295}" type="presParOf" srcId="{9DC0796D-A672-4E55-A427-BE0BA4ECEA95}" destId="{E7B3CDDC-9FC2-498E-8A24-76B14EF6A9A0}" srcOrd="4" destOrd="0" presId="urn:microsoft.com/office/officeart/2005/8/layout/default"/>
    <dgm:cxn modelId="{2C1754B8-E1E5-4723-9FAB-F39A6794F456}" type="presParOf" srcId="{9DC0796D-A672-4E55-A427-BE0BA4ECEA95}" destId="{BF997E6F-D6BF-4308-9CD8-1CBAB5C0A6EA}" srcOrd="5" destOrd="0" presId="urn:microsoft.com/office/officeart/2005/8/layout/default"/>
    <dgm:cxn modelId="{7B20B727-F6C6-4957-8303-66F53C790C27}" type="presParOf" srcId="{9DC0796D-A672-4E55-A427-BE0BA4ECEA95}" destId="{4ED7EC15-695A-4EF1-A8DF-BB21ED573CFD}" srcOrd="6" destOrd="0" presId="urn:microsoft.com/office/officeart/2005/8/layout/default"/>
    <dgm:cxn modelId="{CEC97244-7C7C-447A-B6C5-4BE31AEA3F7F}" type="presParOf" srcId="{9DC0796D-A672-4E55-A427-BE0BA4ECEA95}" destId="{4D217E54-D31D-442A-9032-EF08AE2A3770}" srcOrd="7" destOrd="0" presId="urn:microsoft.com/office/officeart/2005/8/layout/default"/>
    <dgm:cxn modelId="{327F5AE4-7AFA-48D4-B1D2-3A087A9009E3}" type="presParOf" srcId="{9DC0796D-A672-4E55-A427-BE0BA4ECEA95}" destId="{2FEE92F8-F955-4B93-BB8A-6EBE327D351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858FF8F-0DAD-41A6-958F-4EFAD77397D8}" type="doc">
      <dgm:prSet loTypeId="urn:microsoft.com/office/officeart/2005/8/layout/vList3" loCatId="list" qsTypeId="urn:microsoft.com/office/officeart/2005/8/quickstyle/simple5" qsCatId="simple" csTypeId="urn:microsoft.com/office/officeart/2005/8/colors/accent1_1" csCatId="accent1" phldr="1"/>
      <dgm:spPr/>
      <dgm:t>
        <a:bodyPr/>
        <a:lstStyle/>
        <a:p>
          <a:endParaRPr lang="en-GB"/>
        </a:p>
      </dgm:t>
    </dgm:pt>
    <dgm:pt modelId="{88965412-3D4D-4E19-ADF2-EBAB0AE0785F}">
      <dgm:prSet phldrT="[Text]" phldr="0" custT="1"/>
      <dgm:spPr/>
      <dgm:t>
        <a:bodyPr/>
        <a:lstStyle/>
        <a:p>
          <a:r>
            <a:rPr lang="en-US" sz="2800" b="1" dirty="0">
              <a:latin typeface="Arial" panose="020B0604020202020204" pitchFamily="34" charset="0"/>
              <a:cs typeface="Arial" panose="020B0604020202020204" pitchFamily="34" charset="0"/>
            </a:rPr>
            <a:t>Data Protection</a:t>
          </a:r>
          <a:endParaRPr lang="en-GB" sz="2800" b="1" dirty="0">
            <a:latin typeface="Arial" panose="020B0604020202020204" pitchFamily="34" charset="0"/>
            <a:cs typeface="Arial" panose="020B0604020202020204" pitchFamily="34" charset="0"/>
          </a:endParaRPr>
        </a:p>
      </dgm:t>
    </dgm:pt>
    <dgm:pt modelId="{66689471-91C7-4783-9AE8-313A64BEA536}" type="parTrans" cxnId="{52F37EEE-B6E5-4ED6-91DE-A446A38D2090}">
      <dgm:prSet/>
      <dgm:spPr/>
      <dgm:t>
        <a:bodyPr/>
        <a:lstStyle/>
        <a:p>
          <a:endParaRPr lang="en-GB"/>
        </a:p>
      </dgm:t>
    </dgm:pt>
    <dgm:pt modelId="{A966A38D-0F93-4E1A-9F6D-CC16477E7B0E}" type="sibTrans" cxnId="{52F37EEE-B6E5-4ED6-91DE-A446A38D2090}">
      <dgm:prSet/>
      <dgm:spPr/>
      <dgm:t>
        <a:bodyPr/>
        <a:lstStyle/>
        <a:p>
          <a:endParaRPr lang="en-GB"/>
        </a:p>
      </dgm:t>
    </dgm:pt>
    <dgm:pt modelId="{E0E7901B-9EA8-49F1-AB14-2A6A4C5DE251}">
      <dgm:prSet phldrT="[Text]" phldr="0" custT="1"/>
      <dgm:spPr/>
      <dgm:t>
        <a:bodyPr/>
        <a:lstStyle/>
        <a:p>
          <a:r>
            <a:rPr lang="en-US" sz="2800" b="1" dirty="0">
              <a:latin typeface="Arial" panose="020B0604020202020204" pitchFamily="34" charset="0"/>
              <a:cs typeface="Arial" panose="020B0604020202020204" pitchFamily="34" charset="0"/>
            </a:rPr>
            <a:t>Equity and accessibility</a:t>
          </a:r>
          <a:endParaRPr lang="en-GB" sz="2800" b="1" dirty="0">
            <a:latin typeface="Arial" panose="020B0604020202020204" pitchFamily="34" charset="0"/>
            <a:cs typeface="Arial" panose="020B0604020202020204" pitchFamily="34" charset="0"/>
          </a:endParaRPr>
        </a:p>
      </dgm:t>
    </dgm:pt>
    <dgm:pt modelId="{5CD5F9F8-CA14-4519-9348-CC5B4A6A2C86}" type="parTrans" cxnId="{BA2D297A-E84F-4B4F-9F99-AF9A43B0ADC5}">
      <dgm:prSet/>
      <dgm:spPr/>
      <dgm:t>
        <a:bodyPr/>
        <a:lstStyle/>
        <a:p>
          <a:endParaRPr lang="en-GB"/>
        </a:p>
      </dgm:t>
    </dgm:pt>
    <dgm:pt modelId="{99D4EEE0-BEBF-4C6F-8D2F-FFCD254B6810}" type="sibTrans" cxnId="{BA2D297A-E84F-4B4F-9F99-AF9A43B0ADC5}">
      <dgm:prSet/>
      <dgm:spPr/>
      <dgm:t>
        <a:bodyPr/>
        <a:lstStyle/>
        <a:p>
          <a:endParaRPr lang="en-GB"/>
        </a:p>
      </dgm:t>
    </dgm:pt>
    <dgm:pt modelId="{D32F5826-8ED4-4C1F-9F51-D36BAF98E8A7}">
      <dgm:prSet phldrT="[Text]" phldr="0" custT="1"/>
      <dgm:spPr/>
      <dgm:t>
        <a:bodyPr/>
        <a:lstStyle/>
        <a:p>
          <a:r>
            <a:rPr lang="en-US" sz="2800" b="1" dirty="0">
              <a:latin typeface="Arial" panose="020B0604020202020204" pitchFamily="34" charset="0"/>
              <a:cs typeface="Arial" panose="020B0604020202020204" pitchFamily="34" charset="0"/>
            </a:rPr>
            <a:t>Clinical Boundaries</a:t>
          </a:r>
          <a:endParaRPr lang="en-GB" sz="2800" b="1" dirty="0">
            <a:latin typeface="Arial" panose="020B0604020202020204" pitchFamily="34" charset="0"/>
            <a:cs typeface="Arial" panose="020B0604020202020204" pitchFamily="34" charset="0"/>
          </a:endParaRPr>
        </a:p>
      </dgm:t>
    </dgm:pt>
    <dgm:pt modelId="{E5CB8D10-AA60-42EA-8FDF-1D75FB48A30B}" type="parTrans" cxnId="{6C0EDB79-6B11-407C-BEC1-ECA588C52F7E}">
      <dgm:prSet/>
      <dgm:spPr/>
      <dgm:t>
        <a:bodyPr/>
        <a:lstStyle/>
        <a:p>
          <a:endParaRPr lang="en-GB"/>
        </a:p>
      </dgm:t>
    </dgm:pt>
    <dgm:pt modelId="{0BB362CF-435C-414E-8EFB-38D786EE9620}" type="sibTrans" cxnId="{6C0EDB79-6B11-407C-BEC1-ECA588C52F7E}">
      <dgm:prSet/>
      <dgm:spPr/>
      <dgm:t>
        <a:bodyPr/>
        <a:lstStyle/>
        <a:p>
          <a:endParaRPr lang="en-GB"/>
        </a:p>
      </dgm:t>
    </dgm:pt>
    <dgm:pt modelId="{6EA6C869-6181-482B-AD56-6E3BB442CEB7}" type="pres">
      <dgm:prSet presAssocID="{4858FF8F-0DAD-41A6-958F-4EFAD77397D8}" presName="linearFlow" presStyleCnt="0">
        <dgm:presLayoutVars>
          <dgm:dir/>
          <dgm:resizeHandles val="exact"/>
        </dgm:presLayoutVars>
      </dgm:prSet>
      <dgm:spPr/>
    </dgm:pt>
    <dgm:pt modelId="{97702704-E9C5-430A-A3FE-F5D16DF8610B}" type="pres">
      <dgm:prSet presAssocID="{88965412-3D4D-4E19-ADF2-EBAB0AE0785F}" presName="composite" presStyleCnt="0"/>
      <dgm:spPr/>
    </dgm:pt>
    <dgm:pt modelId="{45233D18-876C-42C5-8C71-F90A79D302A9}" type="pres">
      <dgm:prSet presAssocID="{88965412-3D4D-4E19-ADF2-EBAB0AE0785F}" presName="imgShp" presStyleLbl="fgImgPlace1" presStyleIdx="0" presStyleCnt="3" custScaleX="102466" custScaleY="105593" custLinFactNeighborX="-38457" custLinFactNeighborY="258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usiness Growth"/>
        </a:ext>
      </dgm:extLst>
    </dgm:pt>
    <dgm:pt modelId="{645D8AB3-B4D0-492A-BB13-DE92EF684004}" type="pres">
      <dgm:prSet presAssocID="{88965412-3D4D-4E19-ADF2-EBAB0AE0785F}" presName="txShp" presStyleLbl="node1" presStyleIdx="0" presStyleCnt="3" custLinFactNeighborX="555" custLinFactNeighborY="8880">
        <dgm:presLayoutVars>
          <dgm:bulletEnabled val="1"/>
        </dgm:presLayoutVars>
      </dgm:prSet>
      <dgm:spPr/>
    </dgm:pt>
    <dgm:pt modelId="{9EA41F55-ECD2-4C9F-91E5-2EE67B4D2BB4}" type="pres">
      <dgm:prSet presAssocID="{A966A38D-0F93-4E1A-9F6D-CC16477E7B0E}" presName="spacing" presStyleCnt="0"/>
      <dgm:spPr/>
    </dgm:pt>
    <dgm:pt modelId="{D4E31F47-FFB8-49B8-AEBB-8D012FA8FFAD}" type="pres">
      <dgm:prSet presAssocID="{E0E7901B-9EA8-49F1-AB14-2A6A4C5DE251}" presName="composite" presStyleCnt="0"/>
      <dgm:spPr/>
    </dgm:pt>
    <dgm:pt modelId="{E883A54A-E6BD-476A-9E25-E21959F3617D}" type="pres">
      <dgm:prSet presAssocID="{E0E7901B-9EA8-49F1-AB14-2A6A4C5DE251}" presName="imgShp" presStyleLbl="fgImgPlace1" presStyleIdx="1" presStyleCnt="3" custScaleX="101246" custScaleY="109727" custLinFactNeighborX="-41832" custLinFactNeighborY="-5131"/>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Universal Access"/>
        </a:ext>
      </dgm:extLst>
    </dgm:pt>
    <dgm:pt modelId="{079C24E7-3010-4D2F-B1B4-9751DE85E3BE}" type="pres">
      <dgm:prSet presAssocID="{E0E7901B-9EA8-49F1-AB14-2A6A4C5DE251}" presName="txShp" presStyleLbl="node1" presStyleIdx="1" presStyleCnt="3" custLinFactNeighborX="1538" custLinFactNeighborY="3883">
        <dgm:presLayoutVars>
          <dgm:bulletEnabled val="1"/>
        </dgm:presLayoutVars>
      </dgm:prSet>
      <dgm:spPr/>
    </dgm:pt>
    <dgm:pt modelId="{454C178F-1E1B-4C72-8C3D-282712D605BB}" type="pres">
      <dgm:prSet presAssocID="{99D4EEE0-BEBF-4C6F-8D2F-FFCD254B6810}" presName="spacing" presStyleCnt="0"/>
      <dgm:spPr/>
    </dgm:pt>
    <dgm:pt modelId="{77583D3C-A205-44F7-9152-0D13D52CA8EF}" type="pres">
      <dgm:prSet presAssocID="{D32F5826-8ED4-4C1F-9F51-D36BAF98E8A7}" presName="composite" presStyleCnt="0"/>
      <dgm:spPr/>
    </dgm:pt>
    <dgm:pt modelId="{1797CA27-86CC-4F26-A5AB-73D79C25AF73}" type="pres">
      <dgm:prSet presAssocID="{D32F5826-8ED4-4C1F-9F51-D36BAF98E8A7}" presName="imgShp" presStyleLbl="fgImgPlace1" presStyleIdx="2" presStyleCnt="3" custScaleX="88023" custScaleY="131968" custLinFactNeighborX="-51958" custLinFactNeighborY="-334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Doctor"/>
        </a:ext>
      </dgm:extLst>
    </dgm:pt>
    <dgm:pt modelId="{2B9EE224-8DE1-43EF-9BFE-DDFB42A3FBDA}" type="pres">
      <dgm:prSet presAssocID="{D32F5826-8ED4-4C1F-9F51-D36BAF98E8A7}" presName="txShp" presStyleLbl="node1" presStyleIdx="2" presStyleCnt="3" custLinFactNeighborX="2761" custLinFactNeighborY="118">
        <dgm:presLayoutVars>
          <dgm:bulletEnabled val="1"/>
        </dgm:presLayoutVars>
      </dgm:prSet>
      <dgm:spPr/>
    </dgm:pt>
  </dgm:ptLst>
  <dgm:cxnLst>
    <dgm:cxn modelId="{CDC86218-862C-4745-B9D5-661B3E95403C}" type="presOf" srcId="{88965412-3D4D-4E19-ADF2-EBAB0AE0785F}" destId="{645D8AB3-B4D0-492A-BB13-DE92EF684004}" srcOrd="0" destOrd="0" presId="urn:microsoft.com/office/officeart/2005/8/layout/vList3"/>
    <dgm:cxn modelId="{3E4EC168-305F-4942-8342-A3F6C29DA461}" type="presOf" srcId="{4858FF8F-0DAD-41A6-958F-4EFAD77397D8}" destId="{6EA6C869-6181-482B-AD56-6E3BB442CEB7}" srcOrd="0" destOrd="0" presId="urn:microsoft.com/office/officeart/2005/8/layout/vList3"/>
    <dgm:cxn modelId="{6C0EDB79-6B11-407C-BEC1-ECA588C52F7E}" srcId="{4858FF8F-0DAD-41A6-958F-4EFAD77397D8}" destId="{D32F5826-8ED4-4C1F-9F51-D36BAF98E8A7}" srcOrd="2" destOrd="0" parTransId="{E5CB8D10-AA60-42EA-8FDF-1D75FB48A30B}" sibTransId="{0BB362CF-435C-414E-8EFB-38D786EE9620}"/>
    <dgm:cxn modelId="{BA2D297A-E84F-4B4F-9F99-AF9A43B0ADC5}" srcId="{4858FF8F-0DAD-41A6-958F-4EFAD77397D8}" destId="{E0E7901B-9EA8-49F1-AB14-2A6A4C5DE251}" srcOrd="1" destOrd="0" parTransId="{5CD5F9F8-CA14-4519-9348-CC5B4A6A2C86}" sibTransId="{99D4EEE0-BEBF-4C6F-8D2F-FFCD254B6810}"/>
    <dgm:cxn modelId="{450614A2-764B-42D9-87B9-DE4734191427}" type="presOf" srcId="{E0E7901B-9EA8-49F1-AB14-2A6A4C5DE251}" destId="{079C24E7-3010-4D2F-B1B4-9751DE85E3BE}" srcOrd="0" destOrd="0" presId="urn:microsoft.com/office/officeart/2005/8/layout/vList3"/>
    <dgm:cxn modelId="{923DA7A5-A72C-40C0-AA9C-E23A4F3EF016}" type="presOf" srcId="{D32F5826-8ED4-4C1F-9F51-D36BAF98E8A7}" destId="{2B9EE224-8DE1-43EF-9BFE-DDFB42A3FBDA}" srcOrd="0" destOrd="0" presId="urn:microsoft.com/office/officeart/2005/8/layout/vList3"/>
    <dgm:cxn modelId="{52F37EEE-B6E5-4ED6-91DE-A446A38D2090}" srcId="{4858FF8F-0DAD-41A6-958F-4EFAD77397D8}" destId="{88965412-3D4D-4E19-ADF2-EBAB0AE0785F}" srcOrd="0" destOrd="0" parTransId="{66689471-91C7-4783-9AE8-313A64BEA536}" sibTransId="{A966A38D-0F93-4E1A-9F6D-CC16477E7B0E}"/>
    <dgm:cxn modelId="{21D252CE-6043-4029-A016-AD0EB5877BFC}" type="presParOf" srcId="{6EA6C869-6181-482B-AD56-6E3BB442CEB7}" destId="{97702704-E9C5-430A-A3FE-F5D16DF8610B}" srcOrd="0" destOrd="0" presId="urn:microsoft.com/office/officeart/2005/8/layout/vList3"/>
    <dgm:cxn modelId="{6BA514E5-3E2B-4899-8B31-C3EB0C1C3AF1}" type="presParOf" srcId="{97702704-E9C5-430A-A3FE-F5D16DF8610B}" destId="{45233D18-876C-42C5-8C71-F90A79D302A9}" srcOrd="0" destOrd="0" presId="urn:microsoft.com/office/officeart/2005/8/layout/vList3"/>
    <dgm:cxn modelId="{5BCD5F6B-5E71-487B-B47A-E094E84BBC91}" type="presParOf" srcId="{97702704-E9C5-430A-A3FE-F5D16DF8610B}" destId="{645D8AB3-B4D0-492A-BB13-DE92EF684004}" srcOrd="1" destOrd="0" presId="urn:microsoft.com/office/officeart/2005/8/layout/vList3"/>
    <dgm:cxn modelId="{82705637-F86A-420A-B607-20670C8F996C}" type="presParOf" srcId="{6EA6C869-6181-482B-AD56-6E3BB442CEB7}" destId="{9EA41F55-ECD2-4C9F-91E5-2EE67B4D2BB4}" srcOrd="1" destOrd="0" presId="urn:microsoft.com/office/officeart/2005/8/layout/vList3"/>
    <dgm:cxn modelId="{D05A0E23-69EE-403A-89B0-B8974A249334}" type="presParOf" srcId="{6EA6C869-6181-482B-AD56-6E3BB442CEB7}" destId="{D4E31F47-FFB8-49B8-AEBB-8D012FA8FFAD}" srcOrd="2" destOrd="0" presId="urn:microsoft.com/office/officeart/2005/8/layout/vList3"/>
    <dgm:cxn modelId="{457376B3-87EF-4E2B-BAF4-A7EA94DC72A9}" type="presParOf" srcId="{D4E31F47-FFB8-49B8-AEBB-8D012FA8FFAD}" destId="{E883A54A-E6BD-476A-9E25-E21959F3617D}" srcOrd="0" destOrd="0" presId="urn:microsoft.com/office/officeart/2005/8/layout/vList3"/>
    <dgm:cxn modelId="{AE87A23B-191A-4AE2-A1ED-1418AC335C0B}" type="presParOf" srcId="{D4E31F47-FFB8-49B8-AEBB-8D012FA8FFAD}" destId="{079C24E7-3010-4D2F-B1B4-9751DE85E3BE}" srcOrd="1" destOrd="0" presId="urn:microsoft.com/office/officeart/2005/8/layout/vList3"/>
    <dgm:cxn modelId="{81DFFB8F-26AB-4313-8B54-32489908FF06}" type="presParOf" srcId="{6EA6C869-6181-482B-AD56-6E3BB442CEB7}" destId="{454C178F-1E1B-4C72-8C3D-282712D605BB}" srcOrd="3" destOrd="0" presId="urn:microsoft.com/office/officeart/2005/8/layout/vList3"/>
    <dgm:cxn modelId="{B035A0B5-E922-49EF-B7F0-7CD10A2A8751}" type="presParOf" srcId="{6EA6C869-6181-482B-AD56-6E3BB442CEB7}" destId="{77583D3C-A205-44F7-9152-0D13D52CA8EF}" srcOrd="4" destOrd="0" presId="urn:microsoft.com/office/officeart/2005/8/layout/vList3"/>
    <dgm:cxn modelId="{A1AABFF7-500A-4B4A-B130-C91229F6B4EA}" type="presParOf" srcId="{77583D3C-A205-44F7-9152-0D13D52CA8EF}" destId="{1797CA27-86CC-4F26-A5AB-73D79C25AF73}" srcOrd="0" destOrd="0" presId="urn:microsoft.com/office/officeart/2005/8/layout/vList3"/>
    <dgm:cxn modelId="{18CA7837-DB16-421C-8F6D-1E8D0834F80F}" type="presParOf" srcId="{77583D3C-A205-44F7-9152-0D13D52CA8EF}" destId="{2B9EE224-8DE1-43EF-9BFE-DDFB42A3FBD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7D25EEE-95D6-4C9F-B46F-00437C376E74}" type="doc">
      <dgm:prSet loTypeId="urn:microsoft.com/office/officeart/2008/layout/CircularPictureCallout" loCatId="picture" qsTypeId="urn:microsoft.com/office/officeart/2005/8/quickstyle/simple1" qsCatId="simple" csTypeId="urn:microsoft.com/office/officeart/2005/8/colors/accent1_2" csCatId="accent1" phldr="1"/>
      <dgm:spPr/>
      <dgm:t>
        <a:bodyPr/>
        <a:lstStyle/>
        <a:p>
          <a:endParaRPr lang="en-GB"/>
        </a:p>
      </dgm:t>
    </dgm:pt>
    <dgm:pt modelId="{2582839F-23AD-452D-B14D-BA52BBB464AC}">
      <dgm:prSet/>
      <dgm:spPr/>
      <dgm:t>
        <a:bodyPr/>
        <a:lstStyle/>
        <a:p>
          <a:endParaRPr lang="en-GB" dirty="0"/>
        </a:p>
      </dgm:t>
    </dgm:pt>
    <dgm:pt modelId="{EF8C1264-2C4A-4133-9F5B-D06AAB8223FB}" type="parTrans" cxnId="{34C6BE7F-0F23-495F-8E8C-A27AB4B3C816}">
      <dgm:prSet/>
      <dgm:spPr/>
      <dgm:t>
        <a:bodyPr/>
        <a:lstStyle/>
        <a:p>
          <a:endParaRPr lang="en-GB"/>
        </a:p>
      </dgm:t>
    </dgm:pt>
    <dgm:pt modelId="{1A6E41C5-8E0F-466A-84E5-1DA0D47FD28F}" type="sibTrans" cxnId="{34C6BE7F-0F23-495F-8E8C-A27AB4B3C816}">
      <dgm:prSet/>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dgm:spPr>
      <dgm:t>
        <a:bodyPr/>
        <a:lstStyle/>
        <a:p>
          <a:endParaRPr lang="en-GB"/>
        </a:p>
      </dgm:t>
    </dgm:pt>
    <dgm:pt modelId="{8F4F76EB-C271-46ED-A881-B459613ECDE0}">
      <dgm:prSet phldrT="[Text]" phldr="1"/>
      <dgm:spPr/>
      <dgm:t>
        <a:bodyPr/>
        <a:lstStyle/>
        <a:p>
          <a:endParaRPr lang="en-GB" dirty="0"/>
        </a:p>
      </dgm:t>
    </dgm:pt>
    <dgm:pt modelId="{2093BBBE-DCC5-4EF5-86B3-ABC589FF8A7C}" type="parTrans" cxnId="{709CB4AA-892F-4057-8234-719D6D45783E}">
      <dgm:prSet/>
      <dgm:spPr/>
      <dgm:t>
        <a:bodyPr/>
        <a:lstStyle/>
        <a:p>
          <a:endParaRPr lang="en-GB"/>
        </a:p>
      </dgm:t>
    </dgm:pt>
    <dgm:pt modelId="{A14B9817-8897-4B46-BD82-5E41A91D0DB4}" type="sibTrans" cxnId="{709CB4AA-892F-4057-8234-719D6D45783E}">
      <dgm:prSet/>
      <dgm:spPr>
        <a:blipFill>
          <a:blip xmlns:r="http://schemas.openxmlformats.org/officeDocument/2006/relationships" r:embed="rId2"/>
          <a:srcRect/>
          <a:stretch>
            <a:fillRect l="-30000" r="-30000"/>
          </a:stretch>
        </a:blipFill>
      </dgm:spPr>
      <dgm:t>
        <a:bodyPr/>
        <a:lstStyle/>
        <a:p>
          <a:endParaRPr lang="en-GB"/>
        </a:p>
      </dgm:t>
    </dgm:pt>
    <dgm:pt modelId="{75D82F5B-E08D-4B31-A56B-4414647C940A}">
      <dgm:prSet phldrT="[Text]" phldr="1"/>
      <dgm:spPr/>
      <dgm:t>
        <a:bodyPr/>
        <a:lstStyle/>
        <a:p>
          <a:endParaRPr lang="en-GB" dirty="0"/>
        </a:p>
      </dgm:t>
    </dgm:pt>
    <dgm:pt modelId="{0A3569B8-525D-4D32-B293-9A3EE24CC874}" type="sibTrans" cxnId="{1711BBDC-03FD-4218-8C20-9CBD6759DB87}">
      <dgm:prSet/>
      <dgm:spPr>
        <a:blipFill rotWithShape="1">
          <a:blip xmlns:r="http://schemas.openxmlformats.org/officeDocument/2006/relationships" r:embed="rId3"/>
          <a:srcRect/>
          <a:stretch>
            <a:fillRect t="-39000" b="-39000"/>
          </a:stretch>
        </a:blipFill>
      </dgm:spPr>
      <dgm:t>
        <a:bodyPr/>
        <a:lstStyle/>
        <a:p>
          <a:endParaRPr lang="en-GB"/>
        </a:p>
      </dgm:t>
    </dgm:pt>
    <dgm:pt modelId="{F85353AC-E77B-4B77-8FFF-705CDA6956F0}" type="parTrans" cxnId="{1711BBDC-03FD-4218-8C20-9CBD6759DB87}">
      <dgm:prSet/>
      <dgm:spPr/>
      <dgm:t>
        <a:bodyPr/>
        <a:lstStyle/>
        <a:p>
          <a:endParaRPr lang="en-GB"/>
        </a:p>
      </dgm:t>
    </dgm:pt>
    <dgm:pt modelId="{71664713-3099-4D92-9504-F30C5DB5BCB2}" type="pres">
      <dgm:prSet presAssocID="{E7D25EEE-95D6-4C9F-B46F-00437C376E74}" presName="Name0" presStyleCnt="0">
        <dgm:presLayoutVars>
          <dgm:chMax val="7"/>
          <dgm:chPref val="7"/>
          <dgm:dir/>
        </dgm:presLayoutVars>
      </dgm:prSet>
      <dgm:spPr/>
    </dgm:pt>
    <dgm:pt modelId="{3F37F160-79DF-4CB4-BC1E-542A5C4F4E98}" type="pres">
      <dgm:prSet presAssocID="{E7D25EEE-95D6-4C9F-B46F-00437C376E74}" presName="Name1" presStyleCnt="0"/>
      <dgm:spPr/>
    </dgm:pt>
    <dgm:pt modelId="{AEEA2A65-26F2-4E49-BC3A-AAC06C963BB1}" type="pres">
      <dgm:prSet presAssocID="{1A6E41C5-8E0F-466A-84E5-1DA0D47FD28F}" presName="picture_1" presStyleCnt="0"/>
      <dgm:spPr/>
    </dgm:pt>
    <dgm:pt modelId="{2C1D1A37-ED6C-4D29-B01E-5D61612B3938}" type="pres">
      <dgm:prSet presAssocID="{1A6E41C5-8E0F-466A-84E5-1DA0D47FD28F}" presName="pictureRepeatNode" presStyleLbl="alignImgPlace1" presStyleIdx="0" presStyleCnt="3" custLinFactNeighborX="680" custLinFactNeighborY="0"/>
      <dgm:spPr/>
    </dgm:pt>
    <dgm:pt modelId="{4FC416D1-650A-4D86-9581-16F45760C17E}" type="pres">
      <dgm:prSet presAssocID="{2582839F-23AD-452D-B14D-BA52BBB464AC}" presName="text_1" presStyleLbl="node1" presStyleIdx="0" presStyleCnt="0">
        <dgm:presLayoutVars>
          <dgm:bulletEnabled val="1"/>
        </dgm:presLayoutVars>
      </dgm:prSet>
      <dgm:spPr/>
    </dgm:pt>
    <dgm:pt modelId="{F0BB9CE2-DFD4-4C6D-A2FF-60681F950B37}" type="pres">
      <dgm:prSet presAssocID="{0A3569B8-525D-4D32-B293-9A3EE24CC874}" presName="picture_2" presStyleCnt="0"/>
      <dgm:spPr/>
    </dgm:pt>
    <dgm:pt modelId="{379329DA-3D27-4FF8-A909-ACFE659C0E75}" type="pres">
      <dgm:prSet presAssocID="{0A3569B8-525D-4D32-B293-9A3EE24CC874}" presName="pictureRepeatNode" presStyleLbl="alignImgPlace1" presStyleIdx="1" presStyleCnt="3"/>
      <dgm:spPr/>
    </dgm:pt>
    <dgm:pt modelId="{D98846E7-19AE-4322-AA43-BD346F8EC03A}" type="pres">
      <dgm:prSet presAssocID="{75D82F5B-E08D-4B31-A56B-4414647C940A}" presName="line_2" presStyleLbl="parChTrans1D1" presStyleIdx="0" presStyleCnt="2"/>
      <dgm:spPr/>
    </dgm:pt>
    <dgm:pt modelId="{9606DF1B-E135-4D75-931A-BC0D1E9361B6}" type="pres">
      <dgm:prSet presAssocID="{75D82F5B-E08D-4B31-A56B-4414647C940A}" presName="textparent_2" presStyleLbl="node1" presStyleIdx="0" presStyleCnt="0"/>
      <dgm:spPr/>
    </dgm:pt>
    <dgm:pt modelId="{3C73AE67-D77C-4500-803A-5FC3C0BDDDE6}" type="pres">
      <dgm:prSet presAssocID="{75D82F5B-E08D-4B31-A56B-4414647C940A}" presName="text_2" presStyleLbl="revTx" presStyleIdx="0" presStyleCnt="2" custFlipHor="0" custScaleX="18072" custScaleY="16785">
        <dgm:presLayoutVars>
          <dgm:bulletEnabled val="1"/>
        </dgm:presLayoutVars>
      </dgm:prSet>
      <dgm:spPr/>
    </dgm:pt>
    <dgm:pt modelId="{AFE0CA8C-F88F-4B37-90D5-7838B51E7ACC}" type="pres">
      <dgm:prSet presAssocID="{A14B9817-8897-4B46-BD82-5E41A91D0DB4}" presName="picture_3" presStyleCnt="0"/>
      <dgm:spPr/>
    </dgm:pt>
    <dgm:pt modelId="{178BD544-0C2A-4214-B900-13BEC9D5E6D7}" type="pres">
      <dgm:prSet presAssocID="{A14B9817-8897-4B46-BD82-5E41A91D0DB4}" presName="pictureRepeatNode" presStyleLbl="alignImgPlace1" presStyleIdx="2" presStyleCnt="3"/>
      <dgm:spPr/>
    </dgm:pt>
    <dgm:pt modelId="{FEC5C773-F975-4882-B4CD-FF41F283F342}" type="pres">
      <dgm:prSet presAssocID="{8F4F76EB-C271-46ED-A881-B459613ECDE0}" presName="line_3" presStyleLbl="parChTrans1D1" presStyleIdx="1" presStyleCnt="2"/>
      <dgm:spPr/>
    </dgm:pt>
    <dgm:pt modelId="{01B497D5-0342-4CC7-B4C2-6576697AE3CF}" type="pres">
      <dgm:prSet presAssocID="{8F4F76EB-C271-46ED-A881-B459613ECDE0}" presName="textparent_3" presStyleLbl="node1" presStyleIdx="0" presStyleCnt="0"/>
      <dgm:spPr/>
    </dgm:pt>
    <dgm:pt modelId="{5BA64FB6-686D-488B-89DE-F785F17F25C2}" type="pres">
      <dgm:prSet presAssocID="{8F4F76EB-C271-46ED-A881-B459613ECDE0}" presName="text_3" presStyleLbl="revTx" presStyleIdx="1" presStyleCnt="2">
        <dgm:presLayoutVars>
          <dgm:bulletEnabled val="1"/>
        </dgm:presLayoutVars>
      </dgm:prSet>
      <dgm:spPr/>
    </dgm:pt>
  </dgm:ptLst>
  <dgm:cxnLst>
    <dgm:cxn modelId="{BB35101C-0CE9-45DF-B927-21FF1FBD9EEA}" type="presOf" srcId="{1A6E41C5-8E0F-466A-84E5-1DA0D47FD28F}" destId="{2C1D1A37-ED6C-4D29-B01E-5D61612B3938}" srcOrd="0" destOrd="0" presId="urn:microsoft.com/office/officeart/2008/layout/CircularPictureCallout"/>
    <dgm:cxn modelId="{21038433-8673-4A5A-AF71-04B545FFE3BB}" type="presOf" srcId="{2582839F-23AD-452D-B14D-BA52BBB464AC}" destId="{4FC416D1-650A-4D86-9581-16F45760C17E}" srcOrd="0" destOrd="0" presId="urn:microsoft.com/office/officeart/2008/layout/CircularPictureCallout"/>
    <dgm:cxn modelId="{BC26F149-0B49-4B2D-B84B-B126BDB73549}" type="presOf" srcId="{E7D25EEE-95D6-4C9F-B46F-00437C376E74}" destId="{71664713-3099-4D92-9504-F30C5DB5BCB2}" srcOrd="0" destOrd="0" presId="urn:microsoft.com/office/officeart/2008/layout/CircularPictureCallout"/>
    <dgm:cxn modelId="{D4693A50-5C45-4E05-9E42-052D07BA4AF6}" type="presOf" srcId="{8F4F76EB-C271-46ED-A881-B459613ECDE0}" destId="{5BA64FB6-686D-488B-89DE-F785F17F25C2}" srcOrd="0" destOrd="0" presId="urn:microsoft.com/office/officeart/2008/layout/CircularPictureCallout"/>
    <dgm:cxn modelId="{34C6BE7F-0F23-495F-8E8C-A27AB4B3C816}" srcId="{E7D25EEE-95D6-4C9F-B46F-00437C376E74}" destId="{2582839F-23AD-452D-B14D-BA52BBB464AC}" srcOrd="0" destOrd="0" parTransId="{EF8C1264-2C4A-4133-9F5B-D06AAB8223FB}" sibTransId="{1A6E41C5-8E0F-466A-84E5-1DA0D47FD28F}"/>
    <dgm:cxn modelId="{709CB4AA-892F-4057-8234-719D6D45783E}" srcId="{E7D25EEE-95D6-4C9F-B46F-00437C376E74}" destId="{8F4F76EB-C271-46ED-A881-B459613ECDE0}" srcOrd="2" destOrd="0" parTransId="{2093BBBE-DCC5-4EF5-86B3-ABC589FF8A7C}" sibTransId="{A14B9817-8897-4B46-BD82-5E41A91D0DB4}"/>
    <dgm:cxn modelId="{068B09D5-CBA0-43C7-86C4-B600B5D6DC1B}" type="presOf" srcId="{0A3569B8-525D-4D32-B293-9A3EE24CC874}" destId="{379329DA-3D27-4FF8-A909-ACFE659C0E75}" srcOrd="0" destOrd="0" presId="urn:microsoft.com/office/officeart/2008/layout/CircularPictureCallout"/>
    <dgm:cxn modelId="{1711BBDC-03FD-4218-8C20-9CBD6759DB87}" srcId="{E7D25EEE-95D6-4C9F-B46F-00437C376E74}" destId="{75D82F5B-E08D-4B31-A56B-4414647C940A}" srcOrd="1" destOrd="0" parTransId="{F85353AC-E77B-4B77-8FFF-705CDA6956F0}" sibTransId="{0A3569B8-525D-4D32-B293-9A3EE24CC874}"/>
    <dgm:cxn modelId="{CA443DE4-FB77-448D-8051-06787586B151}" type="presOf" srcId="{A14B9817-8897-4B46-BD82-5E41A91D0DB4}" destId="{178BD544-0C2A-4214-B900-13BEC9D5E6D7}" srcOrd="0" destOrd="0" presId="urn:microsoft.com/office/officeart/2008/layout/CircularPictureCallout"/>
    <dgm:cxn modelId="{082F2CFB-2460-47A7-90F2-33171F3D0577}" type="presOf" srcId="{75D82F5B-E08D-4B31-A56B-4414647C940A}" destId="{3C73AE67-D77C-4500-803A-5FC3C0BDDDE6}" srcOrd="0" destOrd="0" presId="urn:microsoft.com/office/officeart/2008/layout/CircularPictureCallout"/>
    <dgm:cxn modelId="{6BC9A3A2-9606-4DEA-AE37-E28932C83DBD}" type="presParOf" srcId="{71664713-3099-4D92-9504-F30C5DB5BCB2}" destId="{3F37F160-79DF-4CB4-BC1E-542A5C4F4E98}" srcOrd="0" destOrd="0" presId="urn:microsoft.com/office/officeart/2008/layout/CircularPictureCallout"/>
    <dgm:cxn modelId="{05187BD5-D470-4588-9B07-DA1B4E4AB2C2}" type="presParOf" srcId="{3F37F160-79DF-4CB4-BC1E-542A5C4F4E98}" destId="{AEEA2A65-26F2-4E49-BC3A-AAC06C963BB1}" srcOrd="0" destOrd="0" presId="urn:microsoft.com/office/officeart/2008/layout/CircularPictureCallout"/>
    <dgm:cxn modelId="{65F3950A-D146-433C-8125-7827D0BDB0A3}" type="presParOf" srcId="{AEEA2A65-26F2-4E49-BC3A-AAC06C963BB1}" destId="{2C1D1A37-ED6C-4D29-B01E-5D61612B3938}" srcOrd="0" destOrd="0" presId="urn:microsoft.com/office/officeart/2008/layout/CircularPictureCallout"/>
    <dgm:cxn modelId="{F34DB236-E43E-4A92-861B-C447FADAC2F1}" type="presParOf" srcId="{3F37F160-79DF-4CB4-BC1E-542A5C4F4E98}" destId="{4FC416D1-650A-4D86-9581-16F45760C17E}" srcOrd="1" destOrd="0" presId="urn:microsoft.com/office/officeart/2008/layout/CircularPictureCallout"/>
    <dgm:cxn modelId="{7E5280D0-CD76-4866-8DD5-22418EF8E5C0}" type="presParOf" srcId="{3F37F160-79DF-4CB4-BC1E-542A5C4F4E98}" destId="{F0BB9CE2-DFD4-4C6D-A2FF-60681F950B37}" srcOrd="2" destOrd="0" presId="urn:microsoft.com/office/officeart/2008/layout/CircularPictureCallout"/>
    <dgm:cxn modelId="{18FBC8F4-8B29-465E-B792-3929081016DE}" type="presParOf" srcId="{F0BB9CE2-DFD4-4C6D-A2FF-60681F950B37}" destId="{379329DA-3D27-4FF8-A909-ACFE659C0E75}" srcOrd="0" destOrd="0" presId="urn:microsoft.com/office/officeart/2008/layout/CircularPictureCallout"/>
    <dgm:cxn modelId="{EBA3EA02-0546-4C79-8469-DB506CFAD053}" type="presParOf" srcId="{3F37F160-79DF-4CB4-BC1E-542A5C4F4E98}" destId="{D98846E7-19AE-4322-AA43-BD346F8EC03A}" srcOrd="3" destOrd="0" presId="urn:microsoft.com/office/officeart/2008/layout/CircularPictureCallout"/>
    <dgm:cxn modelId="{6285DA50-99BD-412B-B5CC-9AA7D48A450D}" type="presParOf" srcId="{3F37F160-79DF-4CB4-BC1E-542A5C4F4E98}" destId="{9606DF1B-E135-4D75-931A-BC0D1E9361B6}" srcOrd="4" destOrd="0" presId="urn:microsoft.com/office/officeart/2008/layout/CircularPictureCallout"/>
    <dgm:cxn modelId="{0F8AC002-7E2B-44C8-94AA-0C4674490616}" type="presParOf" srcId="{9606DF1B-E135-4D75-931A-BC0D1E9361B6}" destId="{3C73AE67-D77C-4500-803A-5FC3C0BDDDE6}" srcOrd="0" destOrd="0" presId="urn:microsoft.com/office/officeart/2008/layout/CircularPictureCallout"/>
    <dgm:cxn modelId="{B1995EDD-C96F-4AEE-A499-21B728C4A1FA}" type="presParOf" srcId="{3F37F160-79DF-4CB4-BC1E-542A5C4F4E98}" destId="{AFE0CA8C-F88F-4B37-90D5-7838B51E7ACC}" srcOrd="5" destOrd="0" presId="urn:microsoft.com/office/officeart/2008/layout/CircularPictureCallout"/>
    <dgm:cxn modelId="{6E3C6EF7-92A6-40EA-81B3-C645F12C585A}" type="presParOf" srcId="{AFE0CA8C-F88F-4B37-90D5-7838B51E7ACC}" destId="{178BD544-0C2A-4214-B900-13BEC9D5E6D7}" srcOrd="0" destOrd="0" presId="urn:microsoft.com/office/officeart/2008/layout/CircularPictureCallout"/>
    <dgm:cxn modelId="{3325D149-9B3D-4291-8C6C-37D56E0A0458}" type="presParOf" srcId="{3F37F160-79DF-4CB4-BC1E-542A5C4F4E98}" destId="{FEC5C773-F975-4882-B4CD-FF41F283F342}" srcOrd="6" destOrd="0" presId="urn:microsoft.com/office/officeart/2008/layout/CircularPictureCallout"/>
    <dgm:cxn modelId="{1E1E736B-A10A-4E95-BA49-619F1A22783A}" type="presParOf" srcId="{3F37F160-79DF-4CB4-BC1E-542A5C4F4E98}" destId="{01B497D5-0342-4CC7-B4C2-6576697AE3CF}" srcOrd="7" destOrd="0" presId="urn:microsoft.com/office/officeart/2008/layout/CircularPictureCallout"/>
    <dgm:cxn modelId="{EBAB60FD-2333-4C9F-B83F-975630978AB6}" type="presParOf" srcId="{01B497D5-0342-4CC7-B4C2-6576697AE3CF}" destId="{5BA64FB6-686D-488B-89DE-F785F17F25C2}" srcOrd="0" destOrd="0" presId="urn:microsoft.com/office/officeart/2008/layout/CircularPictureCallou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AB9F0C6-20AB-4681-B4EB-09859E7A99C0}" type="doc">
      <dgm:prSet loTypeId="urn:microsoft.com/office/officeart/2008/layout/VerticalCircleList" loCatId="list" qsTypeId="urn:microsoft.com/office/officeart/2005/8/quickstyle/simple5" qsCatId="simple" csTypeId="urn:microsoft.com/office/officeart/2005/8/colors/accent1_5" csCatId="accent1" phldr="1"/>
      <dgm:spPr/>
      <dgm:t>
        <a:bodyPr/>
        <a:lstStyle/>
        <a:p>
          <a:endParaRPr lang="en-GB"/>
        </a:p>
      </dgm:t>
    </dgm:pt>
    <dgm:pt modelId="{59B5585C-5231-4882-A91D-DE84C8498693}">
      <dgm:prSet phldrT="[Text]" phldr="0" custT="1"/>
      <dgm:spPr/>
      <dgm:t>
        <a:bodyPr/>
        <a:lstStyle/>
        <a:p>
          <a:pPr algn="ctr"/>
          <a:r>
            <a:rPr lang="en-US" sz="2800" b="1" dirty="0">
              <a:latin typeface="Arial" panose="020B0604020202020204" pitchFamily="34" charset="0"/>
              <a:cs typeface="Arial" panose="020B0604020202020204" pitchFamily="34" charset="0"/>
            </a:rPr>
            <a:t>Cognitive and Behavioural Benefits </a:t>
          </a:r>
          <a:endParaRPr lang="en-GB" sz="2800" b="1" dirty="0">
            <a:latin typeface="Arial" panose="020B0604020202020204" pitchFamily="34" charset="0"/>
            <a:cs typeface="Arial" panose="020B0604020202020204" pitchFamily="34" charset="0"/>
          </a:endParaRPr>
        </a:p>
      </dgm:t>
    </dgm:pt>
    <dgm:pt modelId="{D578A865-9993-4641-9DA6-68083ABCFBAF}" type="parTrans" cxnId="{9AD6FA6C-BEA6-471A-8A44-30BB38CE122B}">
      <dgm:prSet/>
      <dgm:spPr/>
      <dgm:t>
        <a:bodyPr/>
        <a:lstStyle/>
        <a:p>
          <a:endParaRPr lang="en-GB" sz="1200" b="1"/>
        </a:p>
      </dgm:t>
    </dgm:pt>
    <dgm:pt modelId="{74C7B87C-B967-479E-BC05-2D7E5F1A5F15}" type="sibTrans" cxnId="{9AD6FA6C-BEA6-471A-8A44-30BB38CE122B}">
      <dgm:prSet/>
      <dgm:spPr/>
      <dgm:t>
        <a:bodyPr/>
        <a:lstStyle/>
        <a:p>
          <a:endParaRPr lang="en-GB" sz="1200" b="1"/>
        </a:p>
      </dgm:t>
    </dgm:pt>
    <dgm:pt modelId="{3AA9F395-37C7-4914-9DF0-DC5F1F945B01}">
      <dgm:prSet phldrT="[Text]" phldr="0" custT="1"/>
      <dgm:spPr/>
      <dgm:t>
        <a:bodyPr/>
        <a:lstStyle/>
        <a:p>
          <a:pPr algn="ctr"/>
          <a:r>
            <a:rPr lang="en-US" sz="2800" b="1" dirty="0">
              <a:latin typeface="Arial" panose="020B0604020202020204" pitchFamily="34" charset="0"/>
              <a:cs typeface="Arial" panose="020B0604020202020204" pitchFamily="34" charset="0"/>
            </a:rPr>
            <a:t>Social Benefits</a:t>
          </a:r>
          <a:endParaRPr lang="en-GB" sz="2800" b="1" dirty="0">
            <a:latin typeface="Arial" panose="020B0604020202020204" pitchFamily="34" charset="0"/>
            <a:cs typeface="Arial" panose="020B0604020202020204" pitchFamily="34" charset="0"/>
          </a:endParaRPr>
        </a:p>
      </dgm:t>
    </dgm:pt>
    <dgm:pt modelId="{2CFB1053-E8CA-4747-84D5-7DBB555033C2}" type="parTrans" cxnId="{8C7D9495-7161-4159-B632-5F8710E6351B}">
      <dgm:prSet/>
      <dgm:spPr/>
      <dgm:t>
        <a:bodyPr/>
        <a:lstStyle/>
        <a:p>
          <a:endParaRPr lang="en-GB" sz="1200" b="1"/>
        </a:p>
      </dgm:t>
    </dgm:pt>
    <dgm:pt modelId="{C98B4BE5-196A-477F-85DA-7726324A8949}" type="sibTrans" cxnId="{8C7D9495-7161-4159-B632-5F8710E6351B}">
      <dgm:prSet/>
      <dgm:spPr/>
      <dgm:t>
        <a:bodyPr/>
        <a:lstStyle/>
        <a:p>
          <a:endParaRPr lang="en-GB" sz="1200" b="1"/>
        </a:p>
      </dgm:t>
    </dgm:pt>
    <dgm:pt modelId="{DEC53D83-0FF4-4ACD-A93D-C0D816572CF8}">
      <dgm:prSet phldrT="[Text]" phldr="0" custT="1"/>
      <dgm:spPr/>
      <dgm:t>
        <a:bodyPr/>
        <a:lstStyle/>
        <a:p>
          <a:pPr algn="ctr"/>
          <a:r>
            <a:rPr lang="en-US" sz="2800" b="1" dirty="0">
              <a:latin typeface="Arial" panose="020B0604020202020204" pitchFamily="34" charset="0"/>
              <a:cs typeface="Arial" panose="020B0604020202020204" pitchFamily="34" charset="0"/>
            </a:rPr>
            <a:t>Mental Health Benefits</a:t>
          </a:r>
          <a:endParaRPr lang="en-GB" sz="2800" b="1" dirty="0">
            <a:latin typeface="Arial" panose="020B0604020202020204" pitchFamily="34" charset="0"/>
            <a:cs typeface="Arial" panose="020B0604020202020204" pitchFamily="34" charset="0"/>
          </a:endParaRPr>
        </a:p>
      </dgm:t>
    </dgm:pt>
    <dgm:pt modelId="{99D54809-A3EE-487C-A802-5B829ABF0B83}" type="parTrans" cxnId="{82AA57DE-267B-4F52-887C-B343768E89A1}">
      <dgm:prSet/>
      <dgm:spPr/>
      <dgm:t>
        <a:bodyPr/>
        <a:lstStyle/>
        <a:p>
          <a:endParaRPr lang="en-GB" sz="1200" b="1"/>
        </a:p>
      </dgm:t>
    </dgm:pt>
    <dgm:pt modelId="{A2DCA11D-FE45-4E31-A720-61D09E586C69}" type="sibTrans" cxnId="{82AA57DE-267B-4F52-887C-B343768E89A1}">
      <dgm:prSet/>
      <dgm:spPr/>
      <dgm:t>
        <a:bodyPr/>
        <a:lstStyle/>
        <a:p>
          <a:endParaRPr lang="en-GB" sz="1200" b="1"/>
        </a:p>
      </dgm:t>
    </dgm:pt>
    <dgm:pt modelId="{7106650D-6C67-4404-BBFF-0866279D0BB6}" type="pres">
      <dgm:prSet presAssocID="{0AB9F0C6-20AB-4681-B4EB-09859E7A99C0}" presName="Name0" presStyleCnt="0">
        <dgm:presLayoutVars>
          <dgm:dir/>
        </dgm:presLayoutVars>
      </dgm:prSet>
      <dgm:spPr/>
    </dgm:pt>
    <dgm:pt modelId="{5856D11D-8E73-4BC0-91BA-8E98E072E786}" type="pres">
      <dgm:prSet presAssocID="{59B5585C-5231-4882-A91D-DE84C8498693}" presName="noChildren" presStyleCnt="0"/>
      <dgm:spPr/>
    </dgm:pt>
    <dgm:pt modelId="{556FE7F0-5943-4B4F-AFDC-625E5B51564D}" type="pres">
      <dgm:prSet presAssocID="{59B5585C-5231-4882-A91D-DE84C8498693}" presName="gap" presStyleCnt="0"/>
      <dgm:spPr/>
    </dgm:pt>
    <dgm:pt modelId="{30BF3D4E-456C-41E8-89DD-DB30F71925F4}" type="pres">
      <dgm:prSet presAssocID="{59B5585C-5231-4882-A91D-DE84C8498693}" presName="medCircle2" presStyleLbl="vennNode1" presStyleIdx="0" presStyleCnt="3"/>
      <dgm:spPr/>
    </dgm:pt>
    <dgm:pt modelId="{4599488F-B3DC-478C-8206-1CA3D12C1F4D}" type="pres">
      <dgm:prSet presAssocID="{59B5585C-5231-4882-A91D-DE84C8498693}" presName="txLvlOnly1" presStyleLbl="revTx" presStyleIdx="0" presStyleCnt="3"/>
      <dgm:spPr/>
    </dgm:pt>
    <dgm:pt modelId="{2E4B741E-8D6D-47BF-B1FF-48292FBB22D1}" type="pres">
      <dgm:prSet presAssocID="{3AA9F395-37C7-4914-9DF0-DC5F1F945B01}" presName="noChildren" presStyleCnt="0"/>
      <dgm:spPr/>
    </dgm:pt>
    <dgm:pt modelId="{FE3491E7-D8C8-4C76-83E6-F6444E5CA1DA}" type="pres">
      <dgm:prSet presAssocID="{3AA9F395-37C7-4914-9DF0-DC5F1F945B01}" presName="gap" presStyleCnt="0"/>
      <dgm:spPr/>
    </dgm:pt>
    <dgm:pt modelId="{96DC6496-6A1B-4EAB-921E-F69297F4A320}" type="pres">
      <dgm:prSet presAssocID="{3AA9F395-37C7-4914-9DF0-DC5F1F945B01}" presName="medCircle2" presStyleLbl="vennNode1" presStyleIdx="1" presStyleCnt="3" custLinFactNeighborX="-1689" custLinFactNeighborY="15810"/>
      <dgm:spPr/>
    </dgm:pt>
    <dgm:pt modelId="{280F8686-EB97-4BE8-B0C8-0C8ADEDB66A6}" type="pres">
      <dgm:prSet presAssocID="{3AA9F395-37C7-4914-9DF0-DC5F1F945B01}" presName="txLvlOnly1" presStyleLbl="revTx" presStyleIdx="1" presStyleCnt="3" custLinFactNeighborX="164" custLinFactNeighborY="19315"/>
      <dgm:spPr/>
    </dgm:pt>
    <dgm:pt modelId="{982CEFB6-1148-449A-93BD-33C38D71077D}" type="pres">
      <dgm:prSet presAssocID="{DEC53D83-0FF4-4ACD-A93D-C0D816572CF8}" presName="noChildren" presStyleCnt="0"/>
      <dgm:spPr/>
    </dgm:pt>
    <dgm:pt modelId="{DBB4547A-2BCE-44D6-BE89-AFF76F0D6D0D}" type="pres">
      <dgm:prSet presAssocID="{DEC53D83-0FF4-4ACD-A93D-C0D816572CF8}" presName="gap" presStyleCnt="0"/>
      <dgm:spPr/>
    </dgm:pt>
    <dgm:pt modelId="{B59A1304-2B04-43F5-9845-CC05A4E51DE9}" type="pres">
      <dgm:prSet presAssocID="{DEC53D83-0FF4-4ACD-A93D-C0D816572CF8}" presName="medCircle2" presStyleLbl="vennNode1" presStyleIdx="2" presStyleCnt="3" custLinFactNeighborX="-1689" custLinFactNeighborY="24445"/>
      <dgm:spPr/>
    </dgm:pt>
    <dgm:pt modelId="{E6216D9C-0F06-476F-BD98-640C8408023F}" type="pres">
      <dgm:prSet presAssocID="{DEC53D83-0FF4-4ACD-A93D-C0D816572CF8}" presName="txLvlOnly1" presStyleLbl="revTx" presStyleIdx="2" presStyleCnt="3" custLinFactNeighborX="821" custLinFactNeighborY="33080"/>
      <dgm:spPr/>
    </dgm:pt>
  </dgm:ptLst>
  <dgm:cxnLst>
    <dgm:cxn modelId="{C42BFC09-B988-48D8-9786-0A7DB520D903}" type="presOf" srcId="{59B5585C-5231-4882-A91D-DE84C8498693}" destId="{4599488F-B3DC-478C-8206-1CA3D12C1F4D}" srcOrd="0" destOrd="0" presId="urn:microsoft.com/office/officeart/2008/layout/VerticalCircleList"/>
    <dgm:cxn modelId="{9AD6FA6C-BEA6-471A-8A44-30BB38CE122B}" srcId="{0AB9F0C6-20AB-4681-B4EB-09859E7A99C0}" destId="{59B5585C-5231-4882-A91D-DE84C8498693}" srcOrd="0" destOrd="0" parTransId="{D578A865-9993-4641-9DA6-68083ABCFBAF}" sibTransId="{74C7B87C-B967-479E-BC05-2D7E5F1A5F15}"/>
    <dgm:cxn modelId="{8C7D9495-7161-4159-B632-5F8710E6351B}" srcId="{0AB9F0C6-20AB-4681-B4EB-09859E7A99C0}" destId="{3AA9F395-37C7-4914-9DF0-DC5F1F945B01}" srcOrd="1" destOrd="0" parTransId="{2CFB1053-E8CA-4747-84D5-7DBB555033C2}" sibTransId="{C98B4BE5-196A-477F-85DA-7726324A8949}"/>
    <dgm:cxn modelId="{81465EB8-2B13-498E-905E-E1E1F7CEC65A}" type="presOf" srcId="{3AA9F395-37C7-4914-9DF0-DC5F1F945B01}" destId="{280F8686-EB97-4BE8-B0C8-0C8ADEDB66A6}" srcOrd="0" destOrd="0" presId="urn:microsoft.com/office/officeart/2008/layout/VerticalCircleList"/>
    <dgm:cxn modelId="{CE4096D7-9D69-49BB-8490-B12FA49C8BB8}" type="presOf" srcId="{0AB9F0C6-20AB-4681-B4EB-09859E7A99C0}" destId="{7106650D-6C67-4404-BBFF-0866279D0BB6}" srcOrd="0" destOrd="0" presId="urn:microsoft.com/office/officeart/2008/layout/VerticalCircleList"/>
    <dgm:cxn modelId="{82AA57DE-267B-4F52-887C-B343768E89A1}" srcId="{0AB9F0C6-20AB-4681-B4EB-09859E7A99C0}" destId="{DEC53D83-0FF4-4ACD-A93D-C0D816572CF8}" srcOrd="2" destOrd="0" parTransId="{99D54809-A3EE-487C-A802-5B829ABF0B83}" sibTransId="{A2DCA11D-FE45-4E31-A720-61D09E586C69}"/>
    <dgm:cxn modelId="{814150FC-2CA3-4CFB-BAC6-1E83F3B03998}" type="presOf" srcId="{DEC53D83-0FF4-4ACD-A93D-C0D816572CF8}" destId="{E6216D9C-0F06-476F-BD98-640C8408023F}" srcOrd="0" destOrd="0" presId="urn:microsoft.com/office/officeart/2008/layout/VerticalCircleList"/>
    <dgm:cxn modelId="{464B4F7A-B08D-47D8-B79F-1706ECFA4F12}" type="presParOf" srcId="{7106650D-6C67-4404-BBFF-0866279D0BB6}" destId="{5856D11D-8E73-4BC0-91BA-8E98E072E786}" srcOrd="0" destOrd="0" presId="urn:microsoft.com/office/officeart/2008/layout/VerticalCircleList"/>
    <dgm:cxn modelId="{848D3B10-3DDE-4DD2-803E-725C98DC86A6}" type="presParOf" srcId="{5856D11D-8E73-4BC0-91BA-8E98E072E786}" destId="{556FE7F0-5943-4B4F-AFDC-625E5B51564D}" srcOrd="0" destOrd="0" presId="urn:microsoft.com/office/officeart/2008/layout/VerticalCircleList"/>
    <dgm:cxn modelId="{CCD5BB3F-FE9E-4D3C-A329-F9B1FD96D1A8}" type="presParOf" srcId="{5856D11D-8E73-4BC0-91BA-8E98E072E786}" destId="{30BF3D4E-456C-41E8-89DD-DB30F71925F4}" srcOrd="1" destOrd="0" presId="urn:microsoft.com/office/officeart/2008/layout/VerticalCircleList"/>
    <dgm:cxn modelId="{800CD006-1E4C-4EF5-9616-A24ADAB125FE}" type="presParOf" srcId="{5856D11D-8E73-4BC0-91BA-8E98E072E786}" destId="{4599488F-B3DC-478C-8206-1CA3D12C1F4D}" srcOrd="2" destOrd="0" presId="urn:microsoft.com/office/officeart/2008/layout/VerticalCircleList"/>
    <dgm:cxn modelId="{1122D05A-51E0-4FB9-B182-DE0076D83A6F}" type="presParOf" srcId="{7106650D-6C67-4404-BBFF-0866279D0BB6}" destId="{2E4B741E-8D6D-47BF-B1FF-48292FBB22D1}" srcOrd="1" destOrd="0" presId="urn:microsoft.com/office/officeart/2008/layout/VerticalCircleList"/>
    <dgm:cxn modelId="{505E4EC1-B944-405B-96AC-C8BFFE4C8C14}" type="presParOf" srcId="{2E4B741E-8D6D-47BF-B1FF-48292FBB22D1}" destId="{FE3491E7-D8C8-4C76-83E6-F6444E5CA1DA}" srcOrd="0" destOrd="0" presId="urn:microsoft.com/office/officeart/2008/layout/VerticalCircleList"/>
    <dgm:cxn modelId="{82660E1C-AC92-4C85-8C0D-5FAB33D5DC8A}" type="presParOf" srcId="{2E4B741E-8D6D-47BF-B1FF-48292FBB22D1}" destId="{96DC6496-6A1B-4EAB-921E-F69297F4A320}" srcOrd="1" destOrd="0" presId="urn:microsoft.com/office/officeart/2008/layout/VerticalCircleList"/>
    <dgm:cxn modelId="{9E684A5A-16D8-4801-8996-5835858C98AB}" type="presParOf" srcId="{2E4B741E-8D6D-47BF-B1FF-48292FBB22D1}" destId="{280F8686-EB97-4BE8-B0C8-0C8ADEDB66A6}" srcOrd="2" destOrd="0" presId="urn:microsoft.com/office/officeart/2008/layout/VerticalCircleList"/>
    <dgm:cxn modelId="{E1BEC484-3510-41B2-B314-79C0F62374B4}" type="presParOf" srcId="{7106650D-6C67-4404-BBFF-0866279D0BB6}" destId="{982CEFB6-1148-449A-93BD-33C38D71077D}" srcOrd="2" destOrd="0" presId="urn:microsoft.com/office/officeart/2008/layout/VerticalCircleList"/>
    <dgm:cxn modelId="{0386AE43-40F8-4659-8B02-9F2D162E773F}" type="presParOf" srcId="{982CEFB6-1148-449A-93BD-33C38D71077D}" destId="{DBB4547A-2BCE-44D6-BE89-AFF76F0D6D0D}" srcOrd="0" destOrd="0" presId="urn:microsoft.com/office/officeart/2008/layout/VerticalCircleList"/>
    <dgm:cxn modelId="{E2C95734-6BE3-4E3B-AB02-90E329ED1680}" type="presParOf" srcId="{982CEFB6-1148-449A-93BD-33C38D71077D}" destId="{B59A1304-2B04-43F5-9845-CC05A4E51DE9}" srcOrd="1" destOrd="0" presId="urn:microsoft.com/office/officeart/2008/layout/VerticalCircleList"/>
    <dgm:cxn modelId="{6B73DE14-F3A9-4727-AA37-BE2AE08F9281}" type="presParOf" srcId="{982CEFB6-1148-449A-93BD-33C38D71077D}" destId="{E6216D9C-0F06-476F-BD98-640C8408023F}" srcOrd="2" destOrd="0" presId="urn:microsoft.com/office/officeart/2008/layout/Vertical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B18D89-8851-4E88-9997-C3E6E1AF38FE}" type="doc">
      <dgm:prSet loTypeId="urn:microsoft.com/office/officeart/2008/layout/AccentedPicture" loCatId="picture" qsTypeId="urn:microsoft.com/office/officeart/2005/8/quickstyle/simple1" qsCatId="simple" csTypeId="urn:microsoft.com/office/officeart/2005/8/colors/accent1_2" csCatId="accent1" phldr="1"/>
      <dgm:spPr/>
      <dgm:t>
        <a:bodyPr/>
        <a:lstStyle/>
        <a:p>
          <a:endParaRPr lang="en-GB"/>
        </a:p>
      </dgm:t>
    </dgm:pt>
    <dgm:pt modelId="{362119C3-A46E-4A47-9878-7BE9DB1634F4}">
      <dgm:prSet phldrT="[Text]" custT="1"/>
      <dgm:spPr/>
      <dgm:t>
        <a:bodyPr/>
        <a:lstStyle/>
        <a:p>
          <a:pPr>
            <a:buClrTx/>
            <a:buSzTx/>
            <a:buFontTx/>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 2022)</a:t>
          </a:r>
          <a:endParaRPr lang="en-GB" sz="1800" dirty="0"/>
        </a:p>
      </dgm:t>
    </dgm:pt>
    <dgm:pt modelId="{23C5C2BA-1E74-42C4-AE8A-0EB52E09203F}" type="parTrans" cxnId="{A66D050C-E2A5-4FA1-9FA5-25C6316DBC62}">
      <dgm:prSet/>
      <dgm:spPr/>
      <dgm:t>
        <a:bodyPr/>
        <a:lstStyle/>
        <a:p>
          <a:endParaRPr lang="en-GB"/>
        </a:p>
      </dgm:t>
    </dgm:pt>
    <dgm:pt modelId="{30BD9B12-DB1C-4DF8-A914-DE1337A6EE81}" type="sibTrans" cxnId="{A66D050C-E2A5-4FA1-9FA5-25C6316DBC62}">
      <dgm:prSet/>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dgm:spPr>
      <dgm:t>
        <a:bodyPr/>
        <a:lstStyle/>
        <a:p>
          <a:endParaRPr lang="en-GB"/>
        </a:p>
      </dgm:t>
    </dgm:pt>
    <dgm:pt modelId="{664D0965-7D9D-4F11-80DA-6328855A881F}">
      <dgm:prSet phldrT="[Text]" custT="1"/>
      <dgm:spPr/>
      <dgm:t>
        <a:bodyPr/>
        <a:lstStyle/>
        <a:p>
          <a:pPr>
            <a:buClrTx/>
            <a:buSzTx/>
            <a:buFontTx/>
            <a:buNone/>
          </a:pPr>
          <a:r>
            <a:rPr kumimoji="0" lang="en-US" altLang="en-US" sz="18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(Alice, 2023)</a:t>
          </a:r>
          <a:endParaRPr lang="en-GB" sz="1800" b="1" i="1" dirty="0"/>
        </a:p>
      </dgm:t>
    </dgm:pt>
    <dgm:pt modelId="{27DF8480-3051-4910-9EB9-13EB692AC10D}" type="parTrans" cxnId="{AE5EB6C7-E20C-4DD6-A5BF-F23780685638}">
      <dgm:prSet/>
      <dgm:spPr/>
      <dgm:t>
        <a:bodyPr/>
        <a:lstStyle/>
        <a:p>
          <a:endParaRPr lang="en-GB"/>
        </a:p>
      </dgm:t>
    </dgm:pt>
    <dgm:pt modelId="{B41AA618-AA89-4080-88FD-A431B4B5C105}" type="sibTrans" cxnId="{AE5EB6C7-E20C-4DD6-A5BF-F23780685638}">
      <dgm:prSet/>
      <dgm:spPr/>
      <dgm:t>
        <a:bodyPr/>
        <a:lstStyle/>
        <a:p>
          <a:endParaRPr lang="en-GB"/>
        </a:p>
      </dgm:t>
    </dgm:pt>
    <dgm:pt modelId="{D9ED4ED4-48A8-4AD7-B11B-3C89C0E8C99A}">
      <dgm:prSet phldrT="[Text]" custT="1"/>
      <dgm:spPr/>
      <dgm:t>
        <a:bodyPr/>
        <a:lstStyle/>
        <a:p>
          <a:pPr>
            <a:buClrTx/>
            <a:buSzTx/>
            <a:buFontTx/>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Wright, 2023)</a:t>
          </a:r>
          <a:endParaRPr lang="en-GB" sz="1800" b="1" i="1" dirty="0"/>
        </a:p>
      </dgm:t>
    </dgm:pt>
    <dgm:pt modelId="{2CDDD106-E9D0-47FC-9EDF-42E2A2DB627E}" type="parTrans" cxnId="{3061E600-2205-407B-922C-977851174948}">
      <dgm:prSet/>
      <dgm:spPr/>
      <dgm:t>
        <a:bodyPr/>
        <a:lstStyle/>
        <a:p>
          <a:endParaRPr lang="en-GB"/>
        </a:p>
      </dgm:t>
    </dgm:pt>
    <dgm:pt modelId="{E81047A1-302F-4406-A3F7-759326CBCB94}" type="sibTrans" cxnId="{3061E600-2205-407B-922C-977851174948}">
      <dgm:prSet/>
      <dgm:spPr/>
      <dgm:t>
        <a:bodyPr/>
        <a:lstStyle/>
        <a:p>
          <a:endParaRPr lang="en-GB"/>
        </a:p>
      </dgm:t>
    </dgm:pt>
    <dgm:pt modelId="{71EED6BE-CD4D-45F6-8143-773BFED8EA59}" type="pres">
      <dgm:prSet presAssocID="{E6B18D89-8851-4E88-9997-C3E6E1AF38FE}" presName="Name0" presStyleCnt="0">
        <dgm:presLayoutVars>
          <dgm:dir/>
        </dgm:presLayoutVars>
      </dgm:prSet>
      <dgm:spPr/>
    </dgm:pt>
    <dgm:pt modelId="{32C689EC-71CE-486A-A180-1AED5E54FABA}" type="pres">
      <dgm:prSet presAssocID="{30BD9B12-DB1C-4DF8-A914-DE1337A6EE81}" presName="picture_1" presStyleLbl="bgImgPlace1" presStyleIdx="0" presStyleCnt="1" custLinFactNeighborX="-1652" custLinFactNeighborY="-2500"/>
      <dgm:spPr/>
    </dgm:pt>
    <dgm:pt modelId="{A438461C-A089-4E0D-8323-E1C323F6AEAA}" type="pres">
      <dgm:prSet presAssocID="{362119C3-A46E-4A47-9878-7BE9DB1634F4}" presName="text_1" presStyleLbl="node1" presStyleIdx="0" presStyleCnt="0">
        <dgm:presLayoutVars>
          <dgm:bulletEnabled val="1"/>
        </dgm:presLayoutVars>
      </dgm:prSet>
      <dgm:spPr/>
    </dgm:pt>
    <dgm:pt modelId="{29F266ED-CFD9-4CB3-BD2B-DC228EB82905}" type="pres">
      <dgm:prSet presAssocID="{E6B18D89-8851-4E88-9997-C3E6E1AF38FE}" presName="linV" presStyleCnt="0"/>
      <dgm:spPr/>
    </dgm:pt>
    <dgm:pt modelId="{A131EACD-C594-47A7-8B7C-E922B40653E8}" type="pres">
      <dgm:prSet presAssocID="{664D0965-7D9D-4F11-80DA-6328855A881F}" presName="pair" presStyleCnt="0"/>
      <dgm:spPr/>
    </dgm:pt>
    <dgm:pt modelId="{EA8CDEEF-8198-4D34-AA60-F0070F98EF95}" type="pres">
      <dgm:prSet presAssocID="{664D0965-7D9D-4F11-80DA-6328855A881F}" presName="spaceH" presStyleLbl="node1" presStyleIdx="0" presStyleCnt="0"/>
      <dgm:spPr/>
    </dgm:pt>
    <dgm:pt modelId="{87A595A9-7C85-4DDA-AB11-0F048B2E78DD}" type="pres">
      <dgm:prSet presAssocID="{664D0965-7D9D-4F11-80DA-6328855A881F}" presName="desPictures" presStyleLbl="alignImgPlace1" presStyleIdx="0" presStyleCnt="2"/>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9000" b="-9000"/>
          </a:stretch>
        </a:blipFill>
      </dgm:spPr>
    </dgm:pt>
    <dgm:pt modelId="{776FEC01-F293-4D26-B8C4-3ABAE3B3D079}" type="pres">
      <dgm:prSet presAssocID="{664D0965-7D9D-4F11-80DA-6328855A881F}" presName="desTextWrapper" presStyleCnt="0"/>
      <dgm:spPr/>
    </dgm:pt>
    <dgm:pt modelId="{8A9E0DE0-27F3-4337-8053-A0F2C91C998E}" type="pres">
      <dgm:prSet presAssocID="{664D0965-7D9D-4F11-80DA-6328855A881F}" presName="desText" presStyleLbl="revTx" presStyleIdx="0" presStyleCnt="2" custScaleX="176557">
        <dgm:presLayoutVars>
          <dgm:bulletEnabled val="1"/>
        </dgm:presLayoutVars>
      </dgm:prSet>
      <dgm:spPr/>
    </dgm:pt>
    <dgm:pt modelId="{AA151ADD-68F2-4448-8712-899D9073C669}" type="pres">
      <dgm:prSet presAssocID="{B41AA618-AA89-4080-88FD-A431B4B5C105}" presName="spaceV" presStyleCnt="0"/>
      <dgm:spPr/>
    </dgm:pt>
    <dgm:pt modelId="{A7F9D6EE-07AF-4F29-B281-4D903CBF5FD0}" type="pres">
      <dgm:prSet presAssocID="{D9ED4ED4-48A8-4AD7-B11B-3C89C0E8C99A}" presName="pair" presStyleCnt="0"/>
      <dgm:spPr/>
    </dgm:pt>
    <dgm:pt modelId="{C7D50891-7277-4470-BD42-8F689B80F49A}" type="pres">
      <dgm:prSet presAssocID="{D9ED4ED4-48A8-4AD7-B11B-3C89C0E8C99A}" presName="spaceH" presStyleLbl="node1" presStyleIdx="0" presStyleCnt="0"/>
      <dgm:spPr/>
    </dgm:pt>
    <dgm:pt modelId="{B384F732-7CC9-4964-A4D0-42FCF9FC4E61}" type="pres">
      <dgm:prSet presAssocID="{D9ED4ED4-48A8-4AD7-B11B-3C89C0E8C99A}" presName="desPictures" presStyleLbl="alignImgPlace1" presStyleIdx="1" presStyleCnt="2"/>
      <dgm:spPr>
        <a:blipFill rotWithShape="1">
          <a:blip xmlns:r="http://schemas.openxmlformats.org/officeDocument/2006/relationships" r:embed="rId3"/>
          <a:srcRect/>
          <a:stretch>
            <a:fillRect l="-13000" r="-13000"/>
          </a:stretch>
        </a:blipFill>
      </dgm:spPr>
    </dgm:pt>
    <dgm:pt modelId="{E63C834A-2952-4594-A272-CED2F087E563}" type="pres">
      <dgm:prSet presAssocID="{D9ED4ED4-48A8-4AD7-B11B-3C89C0E8C99A}" presName="desTextWrapper" presStyleCnt="0"/>
      <dgm:spPr/>
    </dgm:pt>
    <dgm:pt modelId="{D3FF0E2D-4C48-45CF-A036-AAD4FEA1839C}" type="pres">
      <dgm:prSet presAssocID="{D9ED4ED4-48A8-4AD7-B11B-3C89C0E8C99A}" presName="desText" presStyleLbl="revTx" presStyleIdx="1" presStyleCnt="2" custScaleX="176558">
        <dgm:presLayoutVars>
          <dgm:bulletEnabled val="1"/>
        </dgm:presLayoutVars>
      </dgm:prSet>
      <dgm:spPr/>
    </dgm:pt>
    <dgm:pt modelId="{930755FA-737E-4692-8728-C99F8EDF23F9}" type="pres">
      <dgm:prSet presAssocID="{E6B18D89-8851-4E88-9997-C3E6E1AF38FE}" presName="maxNode" presStyleCnt="0"/>
      <dgm:spPr/>
    </dgm:pt>
    <dgm:pt modelId="{021A1E5B-ED03-4553-91A7-B5474252DB12}" type="pres">
      <dgm:prSet presAssocID="{E6B18D89-8851-4E88-9997-C3E6E1AF38FE}" presName="Name33" presStyleCnt="0"/>
      <dgm:spPr/>
    </dgm:pt>
  </dgm:ptLst>
  <dgm:cxnLst>
    <dgm:cxn modelId="{3061E600-2205-407B-922C-977851174948}" srcId="{E6B18D89-8851-4E88-9997-C3E6E1AF38FE}" destId="{D9ED4ED4-48A8-4AD7-B11B-3C89C0E8C99A}" srcOrd="2" destOrd="0" parTransId="{2CDDD106-E9D0-47FC-9EDF-42E2A2DB627E}" sibTransId="{E81047A1-302F-4406-A3F7-759326CBCB94}"/>
    <dgm:cxn modelId="{A66D050C-E2A5-4FA1-9FA5-25C6316DBC62}" srcId="{E6B18D89-8851-4E88-9997-C3E6E1AF38FE}" destId="{362119C3-A46E-4A47-9878-7BE9DB1634F4}" srcOrd="0" destOrd="0" parTransId="{23C5C2BA-1E74-42C4-AE8A-0EB52E09203F}" sibTransId="{30BD9B12-DB1C-4DF8-A914-DE1337A6EE81}"/>
    <dgm:cxn modelId="{D2681710-80C1-4799-B4C0-FD666235EC3B}" type="presOf" srcId="{362119C3-A46E-4A47-9878-7BE9DB1634F4}" destId="{A438461C-A089-4E0D-8323-E1C323F6AEAA}" srcOrd="0" destOrd="0" presId="urn:microsoft.com/office/officeart/2008/layout/AccentedPicture"/>
    <dgm:cxn modelId="{2BE27F2B-528F-4699-B5C1-2E9925E3BAC5}" type="presOf" srcId="{D9ED4ED4-48A8-4AD7-B11B-3C89C0E8C99A}" destId="{D3FF0E2D-4C48-45CF-A036-AAD4FEA1839C}" srcOrd="0" destOrd="0" presId="urn:microsoft.com/office/officeart/2008/layout/AccentedPicture"/>
    <dgm:cxn modelId="{8AF7159E-96B0-4370-8FE3-B7FE0F9F14A6}" type="presOf" srcId="{664D0965-7D9D-4F11-80DA-6328855A881F}" destId="{8A9E0DE0-27F3-4337-8053-A0F2C91C998E}" srcOrd="0" destOrd="0" presId="urn:microsoft.com/office/officeart/2008/layout/AccentedPicture"/>
    <dgm:cxn modelId="{01D7E2A1-36C0-4C31-B56C-F573EBD7892A}" type="presOf" srcId="{30BD9B12-DB1C-4DF8-A914-DE1337A6EE81}" destId="{32C689EC-71CE-486A-A180-1AED5E54FABA}" srcOrd="0" destOrd="0" presId="urn:microsoft.com/office/officeart/2008/layout/AccentedPicture"/>
    <dgm:cxn modelId="{AE5EB6C7-E20C-4DD6-A5BF-F23780685638}" srcId="{E6B18D89-8851-4E88-9997-C3E6E1AF38FE}" destId="{664D0965-7D9D-4F11-80DA-6328855A881F}" srcOrd="1" destOrd="0" parTransId="{27DF8480-3051-4910-9EB9-13EB692AC10D}" sibTransId="{B41AA618-AA89-4080-88FD-A431B4B5C105}"/>
    <dgm:cxn modelId="{EE8615E1-AE30-475E-BFAB-42C7BF31A513}" type="presOf" srcId="{E6B18D89-8851-4E88-9997-C3E6E1AF38FE}" destId="{71EED6BE-CD4D-45F6-8143-773BFED8EA59}" srcOrd="0" destOrd="0" presId="urn:microsoft.com/office/officeart/2008/layout/AccentedPicture"/>
    <dgm:cxn modelId="{0F95A0AB-1487-47DF-8609-F26E5CA3010A}" type="presParOf" srcId="{71EED6BE-CD4D-45F6-8143-773BFED8EA59}" destId="{32C689EC-71CE-486A-A180-1AED5E54FABA}" srcOrd="0" destOrd="0" presId="urn:microsoft.com/office/officeart/2008/layout/AccentedPicture"/>
    <dgm:cxn modelId="{7155FD1D-633F-49DC-A77F-9BB3A634CE33}" type="presParOf" srcId="{71EED6BE-CD4D-45F6-8143-773BFED8EA59}" destId="{A438461C-A089-4E0D-8323-E1C323F6AEAA}" srcOrd="1" destOrd="0" presId="urn:microsoft.com/office/officeart/2008/layout/AccentedPicture"/>
    <dgm:cxn modelId="{C4C55617-3175-453D-BABE-FD474E9E1F4E}" type="presParOf" srcId="{71EED6BE-CD4D-45F6-8143-773BFED8EA59}" destId="{29F266ED-CFD9-4CB3-BD2B-DC228EB82905}" srcOrd="2" destOrd="0" presId="urn:microsoft.com/office/officeart/2008/layout/AccentedPicture"/>
    <dgm:cxn modelId="{2FAACCAA-AF05-46A4-AF1D-086F0B35D33E}" type="presParOf" srcId="{29F266ED-CFD9-4CB3-BD2B-DC228EB82905}" destId="{A131EACD-C594-47A7-8B7C-E922B40653E8}" srcOrd="0" destOrd="0" presId="urn:microsoft.com/office/officeart/2008/layout/AccentedPicture"/>
    <dgm:cxn modelId="{7E6ADE10-6E12-4B4C-A0EE-F50732957D37}" type="presParOf" srcId="{A131EACD-C594-47A7-8B7C-E922B40653E8}" destId="{EA8CDEEF-8198-4D34-AA60-F0070F98EF95}" srcOrd="0" destOrd="0" presId="urn:microsoft.com/office/officeart/2008/layout/AccentedPicture"/>
    <dgm:cxn modelId="{212AEB52-B4EA-4117-8381-9AC6C33A63E6}" type="presParOf" srcId="{A131EACD-C594-47A7-8B7C-E922B40653E8}" destId="{87A595A9-7C85-4DDA-AB11-0F048B2E78DD}" srcOrd="1" destOrd="0" presId="urn:microsoft.com/office/officeart/2008/layout/AccentedPicture"/>
    <dgm:cxn modelId="{841D4243-3986-4511-9687-5FDD43C3F721}" type="presParOf" srcId="{A131EACD-C594-47A7-8B7C-E922B40653E8}" destId="{776FEC01-F293-4D26-B8C4-3ABAE3B3D079}" srcOrd="2" destOrd="0" presId="urn:microsoft.com/office/officeart/2008/layout/AccentedPicture"/>
    <dgm:cxn modelId="{E48F5F94-8A26-46F7-B76E-2979F7BB904B}" type="presParOf" srcId="{776FEC01-F293-4D26-B8C4-3ABAE3B3D079}" destId="{8A9E0DE0-27F3-4337-8053-A0F2C91C998E}" srcOrd="0" destOrd="0" presId="urn:microsoft.com/office/officeart/2008/layout/AccentedPicture"/>
    <dgm:cxn modelId="{CE847168-91AE-4118-87E0-C2A4D35DEA30}" type="presParOf" srcId="{29F266ED-CFD9-4CB3-BD2B-DC228EB82905}" destId="{AA151ADD-68F2-4448-8712-899D9073C669}" srcOrd="1" destOrd="0" presId="urn:microsoft.com/office/officeart/2008/layout/AccentedPicture"/>
    <dgm:cxn modelId="{BF7E036B-E0D3-4C0B-9944-F9A43899FAE7}" type="presParOf" srcId="{29F266ED-CFD9-4CB3-BD2B-DC228EB82905}" destId="{A7F9D6EE-07AF-4F29-B281-4D903CBF5FD0}" srcOrd="2" destOrd="0" presId="urn:microsoft.com/office/officeart/2008/layout/AccentedPicture"/>
    <dgm:cxn modelId="{C64C0B03-7E92-4DE6-B6C1-9C69845046CD}" type="presParOf" srcId="{A7F9D6EE-07AF-4F29-B281-4D903CBF5FD0}" destId="{C7D50891-7277-4470-BD42-8F689B80F49A}" srcOrd="0" destOrd="0" presId="urn:microsoft.com/office/officeart/2008/layout/AccentedPicture"/>
    <dgm:cxn modelId="{60C8B2A0-092D-4C9B-AFA4-1D3EDC11522F}" type="presParOf" srcId="{A7F9D6EE-07AF-4F29-B281-4D903CBF5FD0}" destId="{B384F732-7CC9-4964-A4D0-42FCF9FC4E61}" srcOrd="1" destOrd="0" presId="urn:microsoft.com/office/officeart/2008/layout/AccentedPicture"/>
    <dgm:cxn modelId="{4C0032E1-EB5A-4766-8DA9-95E2D1242092}" type="presParOf" srcId="{A7F9D6EE-07AF-4F29-B281-4D903CBF5FD0}" destId="{E63C834A-2952-4594-A272-CED2F087E563}" srcOrd="2" destOrd="0" presId="urn:microsoft.com/office/officeart/2008/layout/AccentedPicture"/>
    <dgm:cxn modelId="{42E6A9BB-1EDB-4AA6-BC82-66F5C2EBCD49}" type="presParOf" srcId="{E63C834A-2952-4594-A272-CED2F087E563}" destId="{D3FF0E2D-4C48-45CF-A036-AAD4FEA1839C}" srcOrd="0" destOrd="0" presId="urn:microsoft.com/office/officeart/2008/layout/AccentedPicture"/>
    <dgm:cxn modelId="{18C234FA-E60B-4F99-8CF4-CBDB1FE63B38}" type="presParOf" srcId="{71EED6BE-CD4D-45F6-8143-773BFED8EA59}" destId="{930755FA-737E-4692-8728-C99F8EDF23F9}" srcOrd="3" destOrd="0" presId="urn:microsoft.com/office/officeart/2008/layout/AccentedPicture"/>
    <dgm:cxn modelId="{F8AA432A-8859-44B5-8AAE-85E7E95335AC}" type="presParOf" srcId="{930755FA-737E-4692-8728-C99F8EDF23F9}" destId="{021A1E5B-ED03-4553-91A7-B5474252DB12}" srcOrd="0" destOrd="0" presId="urn:microsoft.com/office/officeart/2008/layout/AccentedPi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7AE4170-7C7E-4256-8E59-1826BACB91DD}" type="doc">
      <dgm:prSet loTypeId="urn:microsoft.com/office/officeart/2009/layout/CirclePictureHierarchy" loCatId="picture" qsTypeId="urn:microsoft.com/office/officeart/2005/8/quickstyle/simple5" qsCatId="simple" csTypeId="urn:microsoft.com/office/officeart/2005/8/colors/colorful2" csCatId="colorful" phldr="1"/>
      <dgm:spPr/>
      <dgm:t>
        <a:bodyPr/>
        <a:lstStyle/>
        <a:p>
          <a:endParaRPr lang="en-GB"/>
        </a:p>
      </dgm:t>
    </dgm:pt>
    <dgm:pt modelId="{565FBEAF-6546-4229-A92B-EE1E87968B01}">
      <dgm:prSet phldrT="[Text]" custT="1"/>
      <dgm:spPr/>
      <dgm:t>
        <a:bodyPr/>
        <a:lstStyle/>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Real World Data Provision </a:t>
          </a:r>
          <a:r>
            <a:rPr lang="en-GB" sz="2000" dirty="0">
              <a:solidFill>
                <a:schemeClr val="tx1"/>
              </a:solidFill>
              <a:effectLst/>
              <a:latin typeface="Arial" panose="020B0604020202020204" pitchFamily="34" charset="0"/>
              <a:ea typeface="+mn-ea"/>
              <a:cs typeface="Arial" panose="020B0604020202020204" pitchFamily="34" charset="0"/>
            </a:rPr>
            <a:t>(Lupton, 2014).</a:t>
          </a:r>
          <a:endParaRPr lang="en-US" sz="2000" dirty="0">
            <a:latin typeface="Arial" panose="020B0604020202020204" pitchFamily="34" charset="0"/>
            <a:cs typeface="Arial" panose="020B0604020202020204" pitchFamily="34" charset="0"/>
          </a:endParaRP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Support future research on executive functioning outcomes</a:t>
          </a: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Encourage collaboration among researchers, clinicians and tech developers Sim (2019).</a:t>
          </a: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Support in developing digital well being interventions for neurodivergent people</a:t>
          </a:r>
          <a:r>
            <a:rPr lang="en-GB" sz="2000" dirty="0">
              <a:solidFill>
                <a:schemeClr val="tx1"/>
              </a:solidFill>
              <a:effectLst/>
              <a:latin typeface="Arial" panose="020B0604020202020204" pitchFamily="34" charset="0"/>
              <a:ea typeface="+mn-ea"/>
              <a:cs typeface="Arial" panose="020B0604020202020204" pitchFamily="34" charset="0"/>
            </a:rPr>
            <a:t>(Arnold </a:t>
          </a:r>
          <a:r>
            <a:rPr lang="en-GB" sz="2000" i="1" dirty="0">
              <a:solidFill>
                <a:schemeClr val="tx1"/>
              </a:solidFill>
              <a:effectLst/>
              <a:latin typeface="Arial" panose="020B0604020202020204" pitchFamily="34" charset="0"/>
              <a:ea typeface="+mn-ea"/>
              <a:cs typeface="Arial" panose="020B0604020202020204" pitchFamily="34" charset="0"/>
            </a:rPr>
            <a:t>et al.</a:t>
          </a:r>
          <a:r>
            <a:rPr lang="en-GB" sz="2000" dirty="0">
              <a:solidFill>
                <a:schemeClr val="tx1"/>
              </a:solidFill>
              <a:effectLst/>
              <a:latin typeface="Arial" panose="020B0604020202020204" pitchFamily="34" charset="0"/>
              <a:ea typeface="+mn-ea"/>
              <a:cs typeface="Arial" panose="020B0604020202020204" pitchFamily="34" charset="0"/>
            </a:rPr>
            <a:t>, 2020).</a:t>
          </a:r>
          <a:r>
            <a:rPr lang="en-US" sz="2000" dirty="0">
              <a:latin typeface="Arial" panose="020B0604020202020204" pitchFamily="34" charset="0"/>
              <a:cs typeface="Arial" panose="020B0604020202020204" pitchFamily="34" charset="0"/>
            </a:rPr>
            <a:t> </a:t>
          </a:r>
        </a:p>
        <a:p>
          <a:pPr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Integration of digital self management tools in counselling services </a:t>
          </a:r>
          <a:r>
            <a:rPr lang="en-GB" sz="2000" dirty="0">
              <a:solidFill>
                <a:schemeClr val="tx1"/>
              </a:solidFill>
              <a:effectLst/>
              <a:latin typeface="Arial" panose="020B0604020202020204" pitchFamily="34" charset="0"/>
              <a:ea typeface="+mn-ea"/>
              <a:cs typeface="Arial" panose="020B0604020202020204" pitchFamily="34" charset="0"/>
            </a:rPr>
            <a:t>(ADHD Centre, 2023).</a:t>
          </a:r>
          <a:endParaRPr lang="en-GB" sz="2000" dirty="0">
            <a:latin typeface="Arial" panose="020B0604020202020204" pitchFamily="34" charset="0"/>
            <a:cs typeface="Arial" panose="020B0604020202020204" pitchFamily="34" charset="0"/>
          </a:endParaRPr>
        </a:p>
      </dgm:t>
    </dgm:pt>
    <dgm:pt modelId="{9B004C65-7755-494A-A5F6-D363CAC12897}" type="parTrans" cxnId="{DF54A4A7-5390-45BB-B782-D5F2D41AD834}">
      <dgm:prSet/>
      <dgm:spPr/>
      <dgm:t>
        <a:bodyPr/>
        <a:lstStyle/>
        <a:p>
          <a:endParaRPr lang="en-GB"/>
        </a:p>
      </dgm:t>
    </dgm:pt>
    <dgm:pt modelId="{E128FC2B-F2A1-4872-B000-DC925F99086B}" type="sibTrans" cxnId="{DF54A4A7-5390-45BB-B782-D5F2D41AD834}">
      <dgm:prSet/>
      <dgm:spPr/>
      <dgm:t>
        <a:bodyPr/>
        <a:lstStyle/>
        <a:p>
          <a:endParaRPr lang="en-GB"/>
        </a:p>
      </dgm:t>
    </dgm:pt>
    <dgm:pt modelId="{2052154E-83D0-49A6-AD3B-AF26BAF34F1C}" type="pres">
      <dgm:prSet presAssocID="{57AE4170-7C7E-4256-8E59-1826BACB91DD}" presName="hierChild1" presStyleCnt="0">
        <dgm:presLayoutVars>
          <dgm:chPref val="1"/>
          <dgm:dir/>
          <dgm:animOne val="branch"/>
          <dgm:animLvl val="lvl"/>
          <dgm:resizeHandles/>
        </dgm:presLayoutVars>
      </dgm:prSet>
      <dgm:spPr/>
    </dgm:pt>
    <dgm:pt modelId="{B0C444A7-CA1B-487C-931F-88EF4E353E0E}" type="pres">
      <dgm:prSet presAssocID="{565FBEAF-6546-4229-A92B-EE1E87968B01}" presName="hierRoot1" presStyleCnt="0"/>
      <dgm:spPr/>
    </dgm:pt>
    <dgm:pt modelId="{9B5D8F4D-2884-498C-99C7-ABB87F71E8E4}" type="pres">
      <dgm:prSet presAssocID="{565FBEAF-6546-4229-A92B-EE1E87968B01}" presName="composite" presStyleCnt="0"/>
      <dgm:spPr/>
    </dgm:pt>
    <dgm:pt modelId="{413393B5-6D13-45EF-A482-90DA1EA169C9}" type="pres">
      <dgm:prSet presAssocID="{565FBEAF-6546-4229-A92B-EE1E87968B01}" presName="image" presStyleLbl="node0" presStyleIdx="0" presStyleCnt="1"/>
      <dgm:spPr>
        <a:blipFill rotWithShape="1">
          <a:blip xmlns:r="http://schemas.openxmlformats.org/officeDocument/2006/relationships" r:embed="rId1"/>
          <a:srcRect/>
          <a:stretch>
            <a:fillRect/>
          </a:stretch>
        </a:blipFill>
      </dgm:spPr>
    </dgm:pt>
    <dgm:pt modelId="{0B3BA14A-61F1-4478-9487-0956F8AC73D2}" type="pres">
      <dgm:prSet presAssocID="{565FBEAF-6546-4229-A92B-EE1E87968B01}" presName="text" presStyleLbl="revTx" presStyleIdx="0" presStyleCnt="1" custScaleX="96361" custScaleY="79999" custLinFactNeighborX="5243" custLinFactNeighborY="-2976">
        <dgm:presLayoutVars>
          <dgm:chPref val="3"/>
        </dgm:presLayoutVars>
      </dgm:prSet>
      <dgm:spPr/>
    </dgm:pt>
    <dgm:pt modelId="{9441A8A4-7EDF-4086-B012-C14BB6CBFD2E}" type="pres">
      <dgm:prSet presAssocID="{565FBEAF-6546-4229-A92B-EE1E87968B01}" presName="hierChild2" presStyleCnt="0"/>
      <dgm:spPr/>
    </dgm:pt>
  </dgm:ptLst>
  <dgm:cxnLst>
    <dgm:cxn modelId="{21E9B51A-637C-471E-9682-D4CF269224FE}" type="presOf" srcId="{57AE4170-7C7E-4256-8E59-1826BACB91DD}" destId="{2052154E-83D0-49A6-AD3B-AF26BAF34F1C}" srcOrd="0" destOrd="0" presId="urn:microsoft.com/office/officeart/2009/layout/CirclePictureHierarchy"/>
    <dgm:cxn modelId="{DF54A4A7-5390-45BB-B782-D5F2D41AD834}" srcId="{57AE4170-7C7E-4256-8E59-1826BACB91DD}" destId="{565FBEAF-6546-4229-A92B-EE1E87968B01}" srcOrd="0" destOrd="0" parTransId="{9B004C65-7755-494A-A5F6-D363CAC12897}" sibTransId="{E128FC2B-F2A1-4872-B000-DC925F99086B}"/>
    <dgm:cxn modelId="{55014FA9-E3E8-4BF4-8795-6E24085DAF1B}" type="presOf" srcId="{565FBEAF-6546-4229-A92B-EE1E87968B01}" destId="{0B3BA14A-61F1-4478-9487-0956F8AC73D2}" srcOrd="0" destOrd="0" presId="urn:microsoft.com/office/officeart/2009/layout/CirclePictureHierarchy"/>
    <dgm:cxn modelId="{8F5F8250-F5E3-4ECC-8718-62FE06FEE9B6}" type="presParOf" srcId="{2052154E-83D0-49A6-AD3B-AF26BAF34F1C}" destId="{B0C444A7-CA1B-487C-931F-88EF4E353E0E}" srcOrd="0" destOrd="0" presId="urn:microsoft.com/office/officeart/2009/layout/CirclePictureHierarchy"/>
    <dgm:cxn modelId="{E83AC33D-14EC-497A-9696-632FADEFEB94}" type="presParOf" srcId="{B0C444A7-CA1B-487C-931F-88EF4E353E0E}" destId="{9B5D8F4D-2884-498C-99C7-ABB87F71E8E4}" srcOrd="0" destOrd="0" presId="urn:microsoft.com/office/officeart/2009/layout/CirclePictureHierarchy"/>
    <dgm:cxn modelId="{AAFB49FA-2A8C-4945-B225-AD6C8017DFF8}" type="presParOf" srcId="{9B5D8F4D-2884-498C-99C7-ABB87F71E8E4}" destId="{413393B5-6D13-45EF-A482-90DA1EA169C9}" srcOrd="0" destOrd="0" presId="urn:microsoft.com/office/officeart/2009/layout/CirclePictureHierarchy"/>
    <dgm:cxn modelId="{87576680-DC82-418A-BA3D-C26BE8A4B833}" type="presParOf" srcId="{9B5D8F4D-2884-498C-99C7-ABB87F71E8E4}" destId="{0B3BA14A-61F1-4478-9487-0956F8AC73D2}" srcOrd="1" destOrd="0" presId="urn:microsoft.com/office/officeart/2009/layout/CirclePictureHierarchy"/>
    <dgm:cxn modelId="{E868A278-395C-4D9A-BA1F-5E61B94E23C3}" type="presParOf" srcId="{B0C444A7-CA1B-487C-931F-88EF4E353E0E}" destId="{9441A8A4-7EDF-4086-B012-C14BB6CBFD2E}" srcOrd="1" destOrd="0" presId="urn:microsoft.com/office/officeart/2009/layout/CirclePictureHierarchy"/>
  </dgm:cxnLst>
  <dgm:bg/>
  <dgm:whole>
    <a:ln w="38100">
      <a:solidFill>
        <a:srgbClr val="0070C0"/>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062CF-9859-437A-A56D-6493F8878E3A}">
      <dsp:nvSpPr>
        <dsp:cNvPr id="0" name=""/>
        <dsp:cNvSpPr/>
      </dsp:nvSpPr>
      <dsp:spPr>
        <a:xfrm rot="14645613">
          <a:off x="2169097" y="-397923"/>
          <a:ext cx="7930458" cy="7930458"/>
        </a:xfrm>
        <a:prstGeom prst="circularArrow">
          <a:avLst>
            <a:gd name="adj1" fmla="val 5689"/>
            <a:gd name="adj2" fmla="val 340510"/>
            <a:gd name="adj3" fmla="val 12271983"/>
            <a:gd name="adj4" fmla="val 18377889"/>
            <a:gd name="adj5" fmla="val 5908"/>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FA0E133-0D03-4046-A5E6-23823119301A}">
      <dsp:nvSpPr>
        <dsp:cNvPr id="0" name=""/>
        <dsp:cNvSpPr/>
      </dsp:nvSpPr>
      <dsp:spPr>
        <a:xfrm>
          <a:off x="3335610" y="1505"/>
          <a:ext cx="5749379" cy="2874689"/>
        </a:xfrm>
        <a:prstGeom prst="round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ADHD is a behavioral disorder marked by inattention, impulsivity, and hyperactivity (NICE, 2018).</a:t>
          </a: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Diagnosis follows DSM-5 or ICD-11 criteria for hyperkinetic disorder.</a:t>
          </a:r>
        </a:p>
      </dsp:txBody>
      <dsp:txXfrm>
        <a:off x="3475941" y="141836"/>
        <a:ext cx="5468717" cy="2594027"/>
      </dsp:txXfrm>
    </dsp:sp>
    <dsp:sp modelId="{2B4232BF-558E-4BA7-89C2-E8CB2F051A9A}">
      <dsp:nvSpPr>
        <dsp:cNvPr id="0" name=""/>
        <dsp:cNvSpPr/>
      </dsp:nvSpPr>
      <dsp:spPr>
        <a:xfrm>
          <a:off x="6395904" y="3834489"/>
          <a:ext cx="5749379" cy="2874689"/>
        </a:xfrm>
        <a:prstGeom prst="roundRect">
          <a:avLst/>
        </a:prstGeom>
        <a:gradFill rotWithShape="0">
          <a:gsLst>
            <a:gs pos="0">
              <a:schemeClr val="accent2">
                <a:hueOff val="-661686"/>
                <a:satOff val="746"/>
                <a:lumOff val="1765"/>
                <a:alphaOff val="0"/>
              </a:schemeClr>
            </a:gs>
            <a:gs pos="90000">
              <a:schemeClr val="accent2">
                <a:hueOff val="-661686"/>
                <a:satOff val="746"/>
                <a:lumOff val="1765"/>
                <a:alphaOff val="0"/>
                <a:shade val="100000"/>
                <a:satMod val="105000"/>
              </a:schemeClr>
            </a:gs>
            <a:gs pos="100000">
              <a:schemeClr val="accent2">
                <a:hueOff val="-661686"/>
                <a:satOff val="746"/>
                <a:lumOff val="176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ADHD can lead to academic struggles, unemployment, substance abuse, and mental health issues (Thapar &amp; Cooper, 2016).</a:t>
          </a:r>
        </a:p>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UK faces an estimated </a:t>
          </a:r>
          <a:r>
            <a:rPr lang="en-US" sz="1800" b="1" kern="1200" dirty="0">
              <a:latin typeface="Arial" panose="020B0604020202020204" pitchFamily="34" charset="0"/>
              <a:cs typeface="Arial" panose="020B0604020202020204" pitchFamily="34" charset="0"/>
            </a:rPr>
            <a:t>£17 billion </a:t>
          </a:r>
          <a:r>
            <a:rPr lang="en-US" sz="1800" kern="1200" dirty="0">
              <a:latin typeface="Arial" panose="020B0604020202020204" pitchFamily="34" charset="0"/>
              <a:cs typeface="Arial" panose="020B0604020202020204" pitchFamily="34" charset="0"/>
            </a:rPr>
            <a:t>yearly cost, which could be reduced with early support (Daley et al., 2019).</a:t>
          </a:r>
          <a:endParaRPr lang="en-GB" sz="1800" kern="1200" dirty="0">
            <a:latin typeface="Arial" panose="020B0604020202020204" pitchFamily="34" charset="0"/>
            <a:cs typeface="Arial" panose="020B0604020202020204" pitchFamily="34" charset="0"/>
          </a:endParaRPr>
        </a:p>
      </dsp:txBody>
      <dsp:txXfrm>
        <a:off x="6536235" y="3974820"/>
        <a:ext cx="5468717" cy="2594027"/>
      </dsp:txXfrm>
    </dsp:sp>
    <dsp:sp modelId="{C9A523CE-3241-4B43-BBA2-A02D12D8A354}">
      <dsp:nvSpPr>
        <dsp:cNvPr id="0" name=""/>
        <dsp:cNvSpPr/>
      </dsp:nvSpPr>
      <dsp:spPr>
        <a:xfrm>
          <a:off x="428744" y="3889943"/>
          <a:ext cx="5749379" cy="2874689"/>
        </a:xfrm>
        <a:prstGeom prst="roundRect">
          <a:avLst/>
        </a:prstGeom>
        <a:gradFill rotWithShape="0">
          <a:gsLst>
            <a:gs pos="0">
              <a:schemeClr val="accent2">
                <a:hueOff val="-1323373"/>
                <a:satOff val="1492"/>
                <a:lumOff val="3530"/>
                <a:alphaOff val="0"/>
              </a:schemeClr>
            </a:gs>
            <a:gs pos="90000">
              <a:schemeClr val="accent2">
                <a:hueOff val="-1323373"/>
                <a:satOff val="1492"/>
                <a:lumOff val="3530"/>
                <a:alphaOff val="0"/>
                <a:shade val="100000"/>
                <a:satMod val="105000"/>
              </a:schemeClr>
            </a:gs>
            <a:gs pos="100000">
              <a:schemeClr val="accent2">
                <a:hueOff val="-1323373"/>
                <a:satOff val="1492"/>
                <a:lumOff val="353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With proper assistance, people with ADHD can thrive in education and employment (NHS England, 2025).</a:t>
          </a:r>
          <a:endParaRPr lang="en-GB" sz="1800" kern="1200" dirty="0">
            <a:latin typeface="Arial" panose="020B0604020202020204" pitchFamily="34" charset="0"/>
            <a:cs typeface="Arial" panose="020B0604020202020204" pitchFamily="34" charset="0"/>
          </a:endParaRPr>
        </a:p>
      </dsp:txBody>
      <dsp:txXfrm>
        <a:off x="569075" y="4030274"/>
        <a:ext cx="5468717" cy="2594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2BE96-FE8D-4787-8399-C62D15E457DA}">
      <dsp:nvSpPr>
        <dsp:cNvPr id="0" name=""/>
        <dsp:cNvSpPr/>
      </dsp:nvSpPr>
      <dsp:spPr>
        <a:xfrm>
          <a:off x="0" y="2591349"/>
          <a:ext cx="12877799" cy="1216800"/>
        </a:xfrm>
        <a:prstGeom prst="round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latin typeface="Arial" panose="020B0604020202020204" pitchFamily="34" charset="0"/>
              <a:cs typeface="Arial" panose="020B0604020202020204" pitchFamily="34" charset="0"/>
            </a:rPr>
            <a:t>There are 3 million people in the UK with ADHD (623k children, 1.875m adults) </a:t>
          </a:r>
          <a:r>
            <a:rPr lang="en-GB" sz="2000" b="0" kern="1200" dirty="0">
              <a:latin typeface="Arial" panose="020B0604020202020204" pitchFamily="34" charset="0"/>
              <a:cs typeface="Arial" panose="020B0604020202020204" pitchFamily="34" charset="0"/>
            </a:rPr>
            <a:t>(ADHD UK, 2022).</a:t>
          </a:r>
          <a:endParaRPr lang="en-GB" sz="2000" b="0" i="0" kern="1200" dirty="0">
            <a:latin typeface="Arial" panose="020B0604020202020204" pitchFamily="34" charset="0"/>
            <a:cs typeface="Arial" panose="020B0604020202020204" pitchFamily="34" charset="0"/>
          </a:endParaRPr>
        </a:p>
      </dsp:txBody>
      <dsp:txXfrm>
        <a:off x="59399" y="2650748"/>
        <a:ext cx="12759001" cy="1098002"/>
      </dsp:txXfrm>
    </dsp:sp>
    <dsp:sp modelId="{88E521D3-F90B-4C3A-BD95-281E8100A88E}">
      <dsp:nvSpPr>
        <dsp:cNvPr id="0" name=""/>
        <dsp:cNvSpPr/>
      </dsp:nvSpPr>
      <dsp:spPr>
        <a:xfrm>
          <a:off x="0" y="3995350"/>
          <a:ext cx="12877799" cy="1216800"/>
        </a:xfrm>
        <a:prstGeom prst="roundRect">
          <a:avLst/>
        </a:prstGeom>
        <a:gradFill rotWithShape="0">
          <a:gsLst>
            <a:gs pos="0">
              <a:schemeClr val="accent2">
                <a:hueOff val="-661686"/>
                <a:satOff val="746"/>
                <a:lumOff val="1765"/>
                <a:alphaOff val="0"/>
              </a:schemeClr>
            </a:gs>
            <a:gs pos="90000">
              <a:schemeClr val="accent2">
                <a:hueOff val="-661686"/>
                <a:satOff val="746"/>
                <a:lumOff val="1765"/>
                <a:alphaOff val="0"/>
                <a:shade val="100000"/>
                <a:satMod val="105000"/>
              </a:schemeClr>
            </a:gs>
            <a:gs pos="100000">
              <a:schemeClr val="accent2">
                <a:hueOff val="-661686"/>
                <a:satOff val="746"/>
                <a:lumOff val="176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Global prevalence is considered to be between 2 and 7% with an average of 5% </a:t>
          </a:r>
          <a:r>
            <a:rPr lang="en-GB" sz="2000" kern="1200" dirty="0">
              <a:latin typeface="Arial" panose="020B0604020202020204" pitchFamily="34" charset="0"/>
              <a:cs typeface="Arial" panose="020B0604020202020204" pitchFamily="34" charset="0"/>
            </a:rPr>
            <a:t>(Sayal </a:t>
          </a:r>
          <a:r>
            <a:rPr lang="en-GB" sz="2000" i="1" kern="1200" dirty="0">
              <a:latin typeface="Arial" panose="020B0604020202020204" pitchFamily="34" charset="0"/>
              <a:cs typeface="Arial" panose="020B0604020202020204" pitchFamily="34" charset="0"/>
            </a:rPr>
            <a:t>et al.</a:t>
          </a:r>
          <a:r>
            <a:rPr lang="en-GB" sz="2000" kern="1200" dirty="0">
              <a:latin typeface="Arial" panose="020B0604020202020204" pitchFamily="34" charset="0"/>
              <a:cs typeface="Arial" panose="020B0604020202020204" pitchFamily="34" charset="0"/>
            </a:rPr>
            <a:t>, 2018).</a:t>
          </a:r>
        </a:p>
      </dsp:txBody>
      <dsp:txXfrm>
        <a:off x="59399" y="4054749"/>
        <a:ext cx="12759001" cy="1098002"/>
      </dsp:txXfrm>
    </dsp:sp>
    <dsp:sp modelId="{AD3D28F3-01D9-48CF-9752-24A5E2123CF7}">
      <dsp:nvSpPr>
        <dsp:cNvPr id="0" name=""/>
        <dsp:cNvSpPr/>
      </dsp:nvSpPr>
      <dsp:spPr>
        <a:xfrm>
          <a:off x="0" y="5399350"/>
          <a:ext cx="12877799" cy="1216800"/>
        </a:xfrm>
        <a:prstGeom prst="roundRect">
          <a:avLst/>
        </a:prstGeom>
        <a:gradFill rotWithShape="0">
          <a:gsLst>
            <a:gs pos="0">
              <a:schemeClr val="accent2">
                <a:hueOff val="-1323373"/>
                <a:satOff val="1492"/>
                <a:lumOff val="3530"/>
                <a:alphaOff val="0"/>
              </a:schemeClr>
            </a:gs>
            <a:gs pos="90000">
              <a:schemeClr val="accent2">
                <a:hueOff val="-1323373"/>
                <a:satOff val="1492"/>
                <a:lumOff val="3530"/>
                <a:alphaOff val="0"/>
                <a:shade val="100000"/>
                <a:satMod val="105000"/>
              </a:schemeClr>
            </a:gs>
            <a:gs pos="100000">
              <a:schemeClr val="accent2">
                <a:hueOff val="-1323373"/>
                <a:satOff val="1492"/>
                <a:lumOff val="353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kumimoji="0" lang="en-US" altLang="en-US" sz="2000" b="0" i="0" u="none" strike="noStrike" kern="1200" cap="none" normalizeH="0" baseline="0" dirty="0">
              <a:ln/>
              <a:effectLst/>
              <a:latin typeface="Arial" panose="020B0604020202020204" pitchFamily="34" charset="0"/>
            </a:rPr>
            <a:t>The executive dysfunction in ADHD leads to serious academic underachievement and educational issues, among other negative consequences for young adults  and family members (Arnold et al., 2020).</a:t>
          </a:r>
        </a:p>
      </dsp:txBody>
      <dsp:txXfrm>
        <a:off x="59399" y="5458749"/>
        <a:ext cx="12759001"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043C83-5670-46D1-BF0C-4B25A84E6E72}">
      <dsp:nvSpPr>
        <dsp:cNvPr id="0" name=""/>
        <dsp:cNvSpPr/>
      </dsp:nvSpPr>
      <dsp:spPr>
        <a:xfrm>
          <a:off x="0" y="0"/>
          <a:ext cx="9372600" cy="2198124"/>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49C58-B7FA-4DA9-ADD6-AAF9AF270F07}">
      <dsp:nvSpPr>
        <dsp:cNvPr id="0" name=""/>
        <dsp:cNvSpPr/>
      </dsp:nvSpPr>
      <dsp:spPr>
        <a:xfrm>
          <a:off x="664932" y="501249"/>
          <a:ext cx="1210150" cy="1208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EE4FB2-47B5-4354-9802-6DE996FE18E0}">
      <dsp:nvSpPr>
        <dsp:cNvPr id="0" name=""/>
        <dsp:cNvSpPr/>
      </dsp:nvSpPr>
      <dsp:spPr>
        <a:xfrm>
          <a:off x="2286013" y="0"/>
          <a:ext cx="6664961" cy="2200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62" tIns="232862" rIns="232862" bIns="232862"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Arial" panose="020B0604020202020204" pitchFamily="34" charset="0"/>
              <a:cs typeface="Arial" panose="020B0604020202020204" pitchFamily="34" charset="0"/>
            </a:rPr>
            <a:t>Identifying the problem</a:t>
          </a:r>
        </a:p>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Attention Deficit Hyperactivity Disorder (ADHD) is a neurodevelopmental condition </a:t>
          </a:r>
          <a:r>
            <a:rPr lang="en-GB" sz="1800" kern="1200" noProof="0" dirty="0">
              <a:latin typeface="Arial" panose="020B0604020202020204" pitchFamily="34" charset="0"/>
              <a:cs typeface="Arial" panose="020B0604020202020204" pitchFamily="34" charset="0"/>
            </a:rPr>
            <a:t>characterised</a:t>
          </a:r>
          <a:r>
            <a:rPr lang="en-US" sz="1800" kern="1200" dirty="0">
              <a:latin typeface="Arial" panose="020B0604020202020204" pitchFamily="34" charset="0"/>
              <a:cs typeface="Arial" panose="020B0604020202020204" pitchFamily="34" charset="0"/>
            </a:rPr>
            <a:t> by inattention, impulsivity, and hyperactivity (NICE, 2018). It significantly affects young adults’ academic achievement, productivity, and mental wellbeing(Schreiber et al., 2013).</a:t>
          </a:r>
        </a:p>
      </dsp:txBody>
      <dsp:txXfrm>
        <a:off x="2286013" y="0"/>
        <a:ext cx="6664961" cy="2200272"/>
      </dsp:txXfrm>
    </dsp:sp>
    <dsp:sp modelId="{24F4BCD6-9A2E-4CDD-B069-2EF86A40109E}">
      <dsp:nvSpPr>
        <dsp:cNvPr id="0" name=""/>
        <dsp:cNvSpPr/>
      </dsp:nvSpPr>
      <dsp:spPr>
        <a:xfrm>
          <a:off x="0" y="2709863"/>
          <a:ext cx="9372600" cy="2198124"/>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EC553-0C58-416D-A312-9DC66EA6E9D4}">
      <dsp:nvSpPr>
        <dsp:cNvPr id="0" name=""/>
        <dsp:cNvSpPr/>
      </dsp:nvSpPr>
      <dsp:spPr>
        <a:xfrm>
          <a:off x="664932" y="3204441"/>
          <a:ext cx="1210150" cy="1208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E70604-A76C-4D4D-BFD0-1231E823E67B}">
      <dsp:nvSpPr>
        <dsp:cNvPr id="0" name=""/>
        <dsp:cNvSpPr/>
      </dsp:nvSpPr>
      <dsp:spPr>
        <a:xfrm>
          <a:off x="2540015" y="2709863"/>
          <a:ext cx="6664961" cy="2200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62" tIns="232862" rIns="232862" bIns="232862"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Arial" panose="020B0604020202020204" pitchFamily="34" charset="0"/>
              <a:cs typeface="Arial" panose="020B0604020202020204" pitchFamily="34" charset="0"/>
            </a:rPr>
            <a:t>Identifying the need for addressing the problem</a:t>
          </a:r>
        </a:p>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According to NHS England (2025), timely intervention and digital support tools can help ADHD individuals reach their full potential in education and employment. National and community data show an increase in adult ADHD diagnoses and demand for accessible, tech-driven behavioral management tools.</a:t>
          </a:r>
          <a:r>
            <a:rPr lang="en-GB" sz="1800" kern="1200" dirty="0">
              <a:latin typeface="Arial" panose="020B0604020202020204" pitchFamily="34" charset="0"/>
              <a:cs typeface="Arial" panose="020B0604020202020204" pitchFamily="34" charset="0"/>
            </a:rPr>
            <a:t> </a:t>
          </a:r>
          <a:endParaRPr lang="en-US" sz="1800" kern="1200" dirty="0">
            <a:latin typeface="Arial" panose="020B0604020202020204" pitchFamily="34" charset="0"/>
            <a:cs typeface="Arial" panose="020B0604020202020204" pitchFamily="34" charset="0"/>
          </a:endParaRPr>
        </a:p>
      </dsp:txBody>
      <dsp:txXfrm>
        <a:off x="2540015" y="2709863"/>
        <a:ext cx="6664961" cy="2200272"/>
      </dsp:txXfrm>
    </dsp:sp>
    <dsp:sp modelId="{76FC3A77-F7A0-4161-B53B-84236793F6C6}">
      <dsp:nvSpPr>
        <dsp:cNvPr id="0" name=""/>
        <dsp:cNvSpPr/>
      </dsp:nvSpPr>
      <dsp:spPr>
        <a:xfrm>
          <a:off x="0" y="5421875"/>
          <a:ext cx="9372600" cy="2198124"/>
        </a:xfrm>
        <a:prstGeom prst="roundRect">
          <a:avLst>
            <a:gd name="adj" fmla="val 10000"/>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2A71A7-CA2F-43DD-BDF7-67DA157FDEBF}">
      <dsp:nvSpPr>
        <dsp:cNvPr id="0" name=""/>
        <dsp:cNvSpPr/>
      </dsp:nvSpPr>
      <dsp:spPr>
        <a:xfrm>
          <a:off x="664932" y="5907633"/>
          <a:ext cx="1210150" cy="12089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A7F0D6-45CF-421D-B0F1-CBB32443AD38}">
      <dsp:nvSpPr>
        <dsp:cNvPr id="0" name=""/>
        <dsp:cNvSpPr/>
      </dsp:nvSpPr>
      <dsp:spPr>
        <a:xfrm>
          <a:off x="2540015" y="5413055"/>
          <a:ext cx="6664961" cy="2200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62" tIns="232862" rIns="232862" bIns="232862"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Feedback from universities and mental health practitioners indicates a need for self-management resources that enhance focus, planning, and time management in young adults with ADHD.</a:t>
          </a:r>
        </a:p>
      </dsp:txBody>
      <dsp:txXfrm>
        <a:off x="2540015" y="5413055"/>
        <a:ext cx="6664961" cy="2200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F28DF-431F-4758-A147-F972E03703D0}">
      <dsp:nvSpPr>
        <dsp:cNvPr id="0" name=""/>
        <dsp:cNvSpPr/>
      </dsp:nvSpPr>
      <dsp:spPr>
        <a:xfrm>
          <a:off x="3" y="0"/>
          <a:ext cx="13792193" cy="5486400"/>
        </a:xfrm>
        <a:prstGeom prst="rightArrow">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8CFA55D2-4B39-4FBF-BFE8-49CA9C1682CA}">
      <dsp:nvSpPr>
        <dsp:cNvPr id="0" name=""/>
        <dsp:cNvSpPr/>
      </dsp:nvSpPr>
      <dsp:spPr>
        <a:xfrm>
          <a:off x="6061" y="1645920"/>
          <a:ext cx="2650014" cy="2194560"/>
        </a:xfrm>
        <a:prstGeom prst="round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Specific:</a:t>
          </a:r>
          <a:r>
            <a:rPr kumimoji="0" lang="en-US" altLang="en-US" sz="1700" b="0" i="0" u="none" strike="noStrike" kern="1200" cap="none" normalizeH="0" baseline="0" dirty="0">
              <a:ln/>
              <a:solidFill>
                <a:schemeClr val="tx1"/>
              </a:solidFill>
              <a:effectLst/>
              <a:latin typeface="Arial" panose="020B0604020202020204" pitchFamily="34" charset="0"/>
            </a:rPr>
            <a:t>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Implement FocusTrack AI within university and community settings to help ADHD users plan, priorities, and manage tasks.</a:t>
          </a:r>
          <a:endParaRPr lang="en-GB" sz="1700" kern="1200" dirty="0">
            <a:solidFill>
              <a:schemeClr val="tx1"/>
            </a:solidFill>
          </a:endParaRPr>
        </a:p>
      </dsp:txBody>
      <dsp:txXfrm>
        <a:off x="113191" y="1753050"/>
        <a:ext cx="2435754" cy="1980300"/>
      </dsp:txXfrm>
    </dsp:sp>
    <dsp:sp modelId="{622FA39B-6533-4156-A651-4582130FFD32}">
      <dsp:nvSpPr>
        <dsp:cNvPr id="0" name=""/>
        <dsp:cNvSpPr/>
      </dsp:nvSpPr>
      <dsp:spPr>
        <a:xfrm>
          <a:off x="2788576" y="1645920"/>
          <a:ext cx="2650014" cy="2194560"/>
        </a:xfrm>
        <a:prstGeom prst="round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Measurable: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Achieve a 30% improvement in self-reported focus and time management within six months of app use.</a:t>
          </a:r>
          <a:endParaRPr lang="en-GB" sz="1700" kern="1200" dirty="0">
            <a:solidFill>
              <a:schemeClr val="tx1"/>
            </a:solidFill>
          </a:endParaRPr>
        </a:p>
      </dsp:txBody>
      <dsp:txXfrm>
        <a:off x="2895706" y="1753050"/>
        <a:ext cx="2435754" cy="1980300"/>
      </dsp:txXfrm>
    </dsp:sp>
    <dsp:sp modelId="{B214D2FB-8BCC-4030-AF5A-3C6F723B12B6}">
      <dsp:nvSpPr>
        <dsp:cNvPr id="0" name=""/>
        <dsp:cNvSpPr/>
      </dsp:nvSpPr>
      <dsp:spPr>
        <a:xfrm>
          <a:off x="5571092" y="1645920"/>
          <a:ext cx="2650014" cy="2194560"/>
        </a:xfrm>
        <a:prstGeom prst="roundRect">
          <a:avLst/>
        </a:prstGeom>
        <a:gradFill rotWithShape="0">
          <a:gsLst>
            <a:gs pos="0">
              <a:schemeClr val="accent4">
                <a:hueOff val="0"/>
                <a:satOff val="0"/>
                <a:lumOff val="0"/>
                <a:alphaOff val="0"/>
              </a:schemeClr>
            </a:gs>
            <a:gs pos="90000">
              <a:schemeClr val="accent4">
                <a:hueOff val="0"/>
                <a:satOff val="0"/>
                <a:lumOff val="0"/>
                <a:alphaOff val="0"/>
                <a:shade val="100000"/>
                <a:satMod val="105000"/>
              </a:schemeClr>
            </a:gs>
            <a:gs pos="100000">
              <a:schemeClr val="accent4">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Achievable: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Use AI-based adaptive scheduling and behavioral feedback to support realistic daily goal setting.</a:t>
          </a:r>
          <a:endParaRPr lang="en-GB" sz="1700" kern="1200" dirty="0">
            <a:solidFill>
              <a:schemeClr val="tx1"/>
            </a:solidFill>
          </a:endParaRPr>
        </a:p>
      </dsp:txBody>
      <dsp:txXfrm>
        <a:off x="5678222" y="1753050"/>
        <a:ext cx="2435754" cy="1980300"/>
      </dsp:txXfrm>
    </dsp:sp>
    <dsp:sp modelId="{C397BD31-9EC1-4A7D-9C78-5D69472F4883}">
      <dsp:nvSpPr>
        <dsp:cNvPr id="0" name=""/>
        <dsp:cNvSpPr/>
      </dsp:nvSpPr>
      <dsp:spPr>
        <a:xfrm>
          <a:off x="8353608" y="1645920"/>
          <a:ext cx="2650014" cy="2194560"/>
        </a:xfrm>
        <a:prstGeom prst="roundRect">
          <a:avLst/>
        </a:prstGeom>
        <a:gradFill rotWithShape="0">
          <a:gsLst>
            <a:gs pos="0">
              <a:schemeClr val="accent5">
                <a:hueOff val="0"/>
                <a:satOff val="0"/>
                <a:lumOff val="0"/>
                <a:alphaOff val="0"/>
              </a:schemeClr>
            </a:gs>
            <a:gs pos="90000">
              <a:schemeClr val="accent5">
                <a:hueOff val="0"/>
                <a:satOff val="0"/>
                <a:lumOff val="0"/>
                <a:alphaOff val="0"/>
                <a:shade val="100000"/>
                <a:satMod val="105000"/>
              </a:schemeClr>
            </a:gs>
            <a:gs pos="100000">
              <a:schemeClr val="accent5">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Relevant: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Address a priority public health issue — ADHD-related productivity loss and mental health decline.</a:t>
          </a:r>
        </a:p>
      </dsp:txBody>
      <dsp:txXfrm>
        <a:off x="8460738" y="1753050"/>
        <a:ext cx="2435754" cy="1980300"/>
      </dsp:txXfrm>
    </dsp:sp>
    <dsp:sp modelId="{1AD222EF-E2C1-4195-A775-B12B67BFA0BC}">
      <dsp:nvSpPr>
        <dsp:cNvPr id="0" name=""/>
        <dsp:cNvSpPr/>
      </dsp:nvSpPr>
      <dsp:spPr>
        <a:xfrm>
          <a:off x="11136123" y="1645920"/>
          <a:ext cx="2650014" cy="2194560"/>
        </a:xfrm>
        <a:prstGeom prst="roundRect">
          <a:avLst/>
        </a:prstGeom>
        <a:gradFill rotWithShape="0">
          <a:gsLst>
            <a:gs pos="0">
              <a:schemeClr val="accent6">
                <a:hueOff val="0"/>
                <a:satOff val="0"/>
                <a:lumOff val="0"/>
                <a:alphaOff val="0"/>
              </a:schemeClr>
            </a:gs>
            <a:gs pos="90000">
              <a:schemeClr val="accent6">
                <a:hueOff val="0"/>
                <a:satOff val="0"/>
                <a:lumOff val="0"/>
                <a:alphaOff val="0"/>
                <a:shade val="100000"/>
                <a:satMod val="105000"/>
              </a:schemeClr>
            </a:gs>
            <a:gs pos="100000">
              <a:schemeClr val="accent6">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ClrTx/>
            <a:buSzTx/>
            <a:buFontTx/>
            <a:buNone/>
          </a:pPr>
          <a:r>
            <a:rPr kumimoji="0" lang="en-US" altLang="en-US" sz="1700" b="1" i="0" u="none" strike="noStrike" kern="1200" cap="none" normalizeH="0" baseline="0" dirty="0">
              <a:ln/>
              <a:solidFill>
                <a:schemeClr val="tx1"/>
              </a:solidFill>
              <a:effectLst/>
              <a:latin typeface="Arial" panose="020B0604020202020204" pitchFamily="34" charset="0"/>
            </a:rPr>
            <a:t>Time-bound: </a:t>
          </a:r>
        </a:p>
        <a:p>
          <a:pPr marL="0" lvl="0" indent="0" algn="ctr" defTabSz="755650">
            <a:lnSpc>
              <a:spcPct val="90000"/>
            </a:lnSpc>
            <a:spcBef>
              <a:spcPct val="0"/>
            </a:spcBef>
            <a:spcAft>
              <a:spcPct val="35000"/>
            </a:spcAft>
            <a:buClrTx/>
            <a:buSzTx/>
            <a:buFontTx/>
            <a:buNone/>
          </a:pPr>
          <a:r>
            <a:rPr kumimoji="0" lang="en-US" altLang="en-US" sz="1700" b="0" i="0" u="none" strike="noStrike" kern="1200" cap="none" normalizeH="0" baseline="0" dirty="0">
              <a:ln/>
              <a:solidFill>
                <a:schemeClr val="tx1"/>
              </a:solidFill>
              <a:effectLst/>
              <a:latin typeface="Arial" panose="020B0604020202020204" pitchFamily="34" charset="0"/>
            </a:rPr>
            <a:t>Full implementation and evaluation completed within 12 months of project initiation.</a:t>
          </a:r>
        </a:p>
      </dsp:txBody>
      <dsp:txXfrm>
        <a:off x="11243253" y="1753050"/>
        <a:ext cx="2435754" cy="19803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C61EC-524A-401A-B027-0D71D546F647}">
      <dsp:nvSpPr>
        <dsp:cNvPr id="0" name=""/>
        <dsp:cNvSpPr/>
      </dsp:nvSpPr>
      <dsp:spPr>
        <a:xfrm>
          <a:off x="-22497" y="214831"/>
          <a:ext cx="4691846" cy="2979322"/>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BCF6474E-90F2-4517-A7D8-7C182F387AA7}">
      <dsp:nvSpPr>
        <dsp:cNvPr id="0" name=""/>
        <dsp:cNvSpPr/>
      </dsp:nvSpPr>
      <dsp:spPr>
        <a:xfrm>
          <a:off x="498818" y="710082"/>
          <a:ext cx="4691846" cy="297932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Identify Specific Resources Needed</a:t>
          </a:r>
          <a:endParaRPr lang="en-US" sz="2800" b="1" kern="1200" dirty="0">
            <a:latin typeface="Arial" panose="020B0604020202020204" pitchFamily="34" charset="0"/>
            <a:cs typeface="Arial" panose="020B0604020202020204" pitchFamily="34" charset="0"/>
          </a:endParaRPr>
        </a:p>
      </dsp:txBody>
      <dsp:txXfrm>
        <a:off x="586079" y="797343"/>
        <a:ext cx="4517324" cy="2804800"/>
      </dsp:txXfrm>
    </dsp:sp>
    <dsp:sp modelId="{670EB4DE-ACDF-46C2-8FAD-21D37867A230}">
      <dsp:nvSpPr>
        <dsp:cNvPr id="0" name=""/>
        <dsp:cNvSpPr/>
      </dsp:nvSpPr>
      <dsp:spPr>
        <a:xfrm>
          <a:off x="5735816" y="107415"/>
          <a:ext cx="4691846" cy="2979322"/>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E82CECF7-8210-4A0C-81BA-D3702E4C40E7}">
      <dsp:nvSpPr>
        <dsp:cNvPr id="0" name=""/>
        <dsp:cNvSpPr/>
      </dsp:nvSpPr>
      <dsp:spPr>
        <a:xfrm>
          <a:off x="6257132" y="602666"/>
          <a:ext cx="4691846" cy="297932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Human Resources, Financial Resources Or Materials And Equipment</a:t>
          </a:r>
          <a:endParaRPr lang="en-US" sz="2400" b="1" kern="1200" dirty="0">
            <a:latin typeface="Arial" panose="020B0604020202020204" pitchFamily="34" charset="0"/>
            <a:cs typeface="Arial" panose="020B0604020202020204" pitchFamily="34" charset="0"/>
          </a:endParaRPr>
        </a:p>
      </dsp:txBody>
      <dsp:txXfrm>
        <a:off x="6344393" y="689927"/>
        <a:ext cx="4517324" cy="2804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FDB4-C377-48FA-B92E-B6A995342BB6}">
      <dsp:nvSpPr>
        <dsp:cNvPr id="0" name=""/>
        <dsp:cNvSpPr/>
      </dsp:nvSpPr>
      <dsp:spPr>
        <a:xfrm>
          <a:off x="2568796" y="5283"/>
          <a:ext cx="1921500" cy="19215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01F3C4-0061-4FE1-A7F3-2A30FBCA1DE0}">
      <dsp:nvSpPr>
        <dsp:cNvPr id="0" name=""/>
        <dsp:cNvSpPr/>
      </dsp:nvSpPr>
      <dsp:spPr>
        <a:xfrm>
          <a:off x="2978296" y="414783"/>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3975" cap="flat" cmpd="dbl"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7BC3F95-9614-4A6A-AE54-DAAE2153E2BD}">
      <dsp:nvSpPr>
        <dsp:cNvPr id="0" name=""/>
        <dsp:cNvSpPr/>
      </dsp:nvSpPr>
      <dsp:spPr>
        <a:xfrm>
          <a:off x="1954546" y="252528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cap="none" dirty="0">
              <a:latin typeface="Arial" panose="020B0604020202020204" pitchFamily="34" charset="0"/>
              <a:cs typeface="Arial" panose="020B0604020202020204" pitchFamily="34" charset="0"/>
            </a:rPr>
            <a:t>How Will You Evaluate Your Intervention </a:t>
          </a:r>
          <a:endParaRPr lang="en-US" sz="2400" kern="1200" cap="none" dirty="0">
            <a:latin typeface="Arial" panose="020B0604020202020204" pitchFamily="34" charset="0"/>
            <a:cs typeface="Arial" panose="020B0604020202020204" pitchFamily="34" charset="0"/>
          </a:endParaRPr>
        </a:p>
      </dsp:txBody>
      <dsp:txXfrm>
        <a:off x="1954546" y="2525284"/>
        <a:ext cx="3150000" cy="720000"/>
      </dsp:txXfrm>
    </dsp:sp>
    <dsp:sp modelId="{7DA23F10-33B8-488C-9A2C-2D91B0587875}">
      <dsp:nvSpPr>
        <dsp:cNvPr id="0" name=""/>
        <dsp:cNvSpPr/>
      </dsp:nvSpPr>
      <dsp:spPr>
        <a:xfrm>
          <a:off x="6270046" y="5283"/>
          <a:ext cx="1921500" cy="19215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C8270-97B2-4C37-9B6B-8856DC6F52E6}">
      <dsp:nvSpPr>
        <dsp:cNvPr id="0" name=""/>
        <dsp:cNvSpPr/>
      </dsp:nvSpPr>
      <dsp:spPr>
        <a:xfrm>
          <a:off x="6679546" y="414783"/>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3975" cap="flat" cmpd="dbl"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16F5424-2C02-4506-9EFB-122E56EEDB3B}">
      <dsp:nvSpPr>
        <dsp:cNvPr id="0" name=""/>
        <dsp:cNvSpPr/>
      </dsp:nvSpPr>
      <dsp:spPr>
        <a:xfrm>
          <a:off x="5655796" y="2525284"/>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cap="none" dirty="0">
              <a:latin typeface="Arial" panose="020B0604020202020204" pitchFamily="34" charset="0"/>
              <a:cs typeface="Arial" panose="020B0604020202020204" pitchFamily="34" charset="0"/>
            </a:rPr>
            <a:t>Questionnaire, Asking People Etc</a:t>
          </a:r>
          <a:endParaRPr lang="en-US" sz="2400" kern="1200" cap="none" dirty="0">
            <a:latin typeface="Arial" panose="020B0604020202020204" pitchFamily="34" charset="0"/>
            <a:cs typeface="Arial" panose="020B0604020202020204" pitchFamily="34" charset="0"/>
          </a:endParaRPr>
        </a:p>
      </dsp:txBody>
      <dsp:txXfrm>
        <a:off x="5655796" y="2525284"/>
        <a:ext cx="315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03770-560D-46B7-8548-6B2FE305C40E}">
      <dsp:nvSpPr>
        <dsp:cNvPr id="0" name=""/>
        <dsp:cNvSpPr/>
      </dsp:nvSpPr>
      <dsp:spPr>
        <a:xfrm>
          <a:off x="1424777" y="299525"/>
          <a:ext cx="1784250" cy="1784250"/>
        </a:xfrm>
        <a:prstGeom prst="ellipse">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EEB3784B-A673-4E11-90DE-4C9D8276379B}">
      <dsp:nvSpPr>
        <dsp:cNvPr id="0" name=""/>
        <dsp:cNvSpPr/>
      </dsp:nvSpPr>
      <dsp:spPr>
        <a:xfrm>
          <a:off x="1805027" y="679775"/>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9000258-1936-4FE8-9A7E-D44C3BED104B}">
      <dsp:nvSpPr>
        <dsp:cNvPr id="0" name=""/>
        <dsp:cNvSpPr/>
      </dsp:nvSpPr>
      <dsp:spPr>
        <a:xfrm>
          <a:off x="39146" y="2639525"/>
          <a:ext cx="4555512" cy="750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cap="none" dirty="0">
              <a:latin typeface="Arial" panose="020B0604020202020204" pitchFamily="34" charset="0"/>
              <a:cs typeface="Arial" panose="020B0604020202020204" pitchFamily="34" charset="0"/>
            </a:rPr>
            <a:t>Actual Implementation Of Your Intervention</a:t>
          </a:r>
          <a:endParaRPr lang="en-US" sz="2400" b="1" kern="1200" cap="none" dirty="0">
            <a:latin typeface="Arial" panose="020B0604020202020204" pitchFamily="34" charset="0"/>
            <a:cs typeface="Arial" panose="020B0604020202020204" pitchFamily="34" charset="0"/>
          </a:endParaRPr>
        </a:p>
      </dsp:txBody>
      <dsp:txXfrm>
        <a:off x="39146" y="2639525"/>
        <a:ext cx="4555512" cy="750353"/>
      </dsp:txXfrm>
    </dsp:sp>
    <dsp:sp modelId="{93E6C808-9CE9-412C-8EB2-4B7218EFD2BF}">
      <dsp:nvSpPr>
        <dsp:cNvPr id="0" name=""/>
        <dsp:cNvSpPr/>
      </dsp:nvSpPr>
      <dsp:spPr>
        <a:xfrm>
          <a:off x="5982965" y="179180"/>
          <a:ext cx="1784250" cy="1784250"/>
        </a:xfrm>
        <a:prstGeom prst="ellipse">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8A75F636-8A19-4967-883A-3607EDE2D573}">
      <dsp:nvSpPr>
        <dsp:cNvPr id="0" name=""/>
        <dsp:cNvSpPr/>
      </dsp:nvSpPr>
      <dsp:spPr>
        <a:xfrm>
          <a:off x="6363215" y="55943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AFC6FC1-3018-4A81-96AE-3A52338E6449}">
      <dsp:nvSpPr>
        <dsp:cNvPr id="0" name=""/>
        <dsp:cNvSpPr/>
      </dsp:nvSpPr>
      <dsp:spPr>
        <a:xfrm>
          <a:off x="5124376" y="2457669"/>
          <a:ext cx="3537114" cy="1231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cap="none" dirty="0">
              <a:latin typeface="Arial" panose="020B0604020202020204" pitchFamily="34" charset="0"/>
              <a:cs typeface="Arial" panose="020B0604020202020204" pitchFamily="34" charset="0"/>
            </a:rPr>
            <a:t>Keep A Log Of Unexpected Events</a:t>
          </a:r>
          <a:endParaRPr lang="en-US" sz="2400" b="1" kern="1200" cap="none" dirty="0">
            <a:latin typeface="Arial" panose="020B0604020202020204" pitchFamily="34" charset="0"/>
            <a:cs typeface="Arial" panose="020B0604020202020204" pitchFamily="34" charset="0"/>
          </a:endParaRPr>
        </a:p>
      </dsp:txBody>
      <dsp:txXfrm>
        <a:off x="5124376" y="2457669"/>
        <a:ext cx="3537114" cy="1231735"/>
      </dsp:txXfrm>
    </dsp:sp>
    <dsp:sp modelId="{AF32D2ED-5259-4285-99F4-0AA668A1AE4D}">
      <dsp:nvSpPr>
        <dsp:cNvPr id="0" name=""/>
        <dsp:cNvSpPr/>
      </dsp:nvSpPr>
      <dsp:spPr>
        <a:xfrm>
          <a:off x="10679452" y="229690"/>
          <a:ext cx="1784250" cy="1784250"/>
        </a:xfrm>
        <a:prstGeom prst="ellipse">
          <a:avLst/>
        </a:prstGeom>
        <a:gradFill rotWithShape="0">
          <a:gsLst>
            <a:gs pos="0">
              <a:schemeClr val="accent2">
                <a:tint val="40000"/>
                <a:hueOff val="0"/>
                <a:satOff val="0"/>
                <a:lumOff val="0"/>
                <a:alphaOff val="0"/>
              </a:schemeClr>
            </a:gs>
            <a:gs pos="90000">
              <a:schemeClr val="accent2">
                <a:tint val="40000"/>
                <a:hueOff val="0"/>
                <a:satOff val="0"/>
                <a:lumOff val="0"/>
                <a:alphaOff val="0"/>
                <a:shade val="100000"/>
                <a:satMod val="105000"/>
              </a:schemeClr>
            </a:gs>
            <a:gs pos="100000">
              <a:schemeClr val="accent2">
                <a:tint val="40000"/>
                <a:hueOff val="0"/>
                <a:satOff val="0"/>
                <a:lumOff val="0"/>
                <a:alphaOff val="0"/>
                <a:shade val="80000"/>
                <a:satMod val="120000"/>
              </a:schemeClr>
            </a:gs>
          </a:gsLst>
          <a:path path="circle">
            <a:fillToRect l="100000" t="100000" r="100000" b="100000"/>
          </a:path>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6CC5FC1A-E124-49FC-90A0-6C1391DF0412}">
      <dsp:nvSpPr>
        <dsp:cNvPr id="0" name=""/>
        <dsp:cNvSpPr/>
      </dsp:nvSpPr>
      <dsp:spPr>
        <a:xfrm>
          <a:off x="11010897" y="701704"/>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403A36B-CA98-483A-901F-A1DADCE8644D}">
      <dsp:nvSpPr>
        <dsp:cNvPr id="0" name=""/>
        <dsp:cNvSpPr/>
      </dsp:nvSpPr>
      <dsp:spPr>
        <a:xfrm>
          <a:off x="9155523" y="2639525"/>
          <a:ext cx="4292730" cy="750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cap="none" dirty="0">
              <a:latin typeface="Arial" panose="020B0604020202020204" pitchFamily="34" charset="0"/>
              <a:cs typeface="Arial" panose="020B0604020202020204" pitchFamily="34" charset="0"/>
            </a:rPr>
            <a:t>Plan For Documentation And Dissemination Of The Findings</a:t>
          </a:r>
          <a:endParaRPr lang="en-US" sz="2400" b="1" kern="1200" cap="none" dirty="0">
            <a:latin typeface="Arial" panose="020B0604020202020204" pitchFamily="34" charset="0"/>
            <a:cs typeface="Arial" panose="020B0604020202020204" pitchFamily="34" charset="0"/>
          </a:endParaRPr>
        </a:p>
      </dsp:txBody>
      <dsp:txXfrm>
        <a:off x="9155523" y="2639525"/>
        <a:ext cx="4292730" cy="7503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CC759-8368-401E-AF8E-8E1E84F242AD}">
      <dsp:nvSpPr>
        <dsp:cNvPr id="0" name=""/>
        <dsp:cNvSpPr/>
      </dsp:nvSpPr>
      <dsp:spPr>
        <a:xfrm>
          <a:off x="0" y="1123156"/>
          <a:ext cx="4524374" cy="2714624"/>
        </a:xfrm>
        <a:prstGeom prst="rect">
          <a:avLst/>
        </a:prstGeom>
        <a:gradFill rotWithShape="0">
          <a:gsLst>
            <a:gs pos="0">
              <a:schemeClr val="accent2">
                <a:hueOff val="0"/>
                <a:satOff val="0"/>
                <a:lumOff val="0"/>
                <a:alphaOff val="0"/>
              </a:schemeClr>
            </a:gs>
            <a:gs pos="90000">
              <a:schemeClr val="accent2">
                <a:hueOff val="0"/>
                <a:satOff val="0"/>
                <a:lumOff val="0"/>
                <a:alphaOff val="0"/>
                <a:shade val="100000"/>
                <a:satMod val="105000"/>
              </a:schemeClr>
            </a:gs>
            <a:gs pos="100000">
              <a:schemeClr val="accent2">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Digital Exclusion</a:t>
          </a:r>
          <a:endParaRPr lang="en-GB" sz="3200" b="1" kern="1200" dirty="0">
            <a:latin typeface="Arial" panose="020B0604020202020204" pitchFamily="34" charset="0"/>
            <a:cs typeface="Arial" panose="020B0604020202020204" pitchFamily="34" charset="0"/>
          </a:endParaRPr>
        </a:p>
      </dsp:txBody>
      <dsp:txXfrm>
        <a:off x="0" y="1123156"/>
        <a:ext cx="4524374" cy="2714624"/>
      </dsp:txXfrm>
    </dsp:sp>
    <dsp:sp modelId="{573B81DC-6284-4AE7-A540-45783EFC8316}">
      <dsp:nvSpPr>
        <dsp:cNvPr id="0" name=""/>
        <dsp:cNvSpPr/>
      </dsp:nvSpPr>
      <dsp:spPr>
        <a:xfrm>
          <a:off x="4976812" y="1123156"/>
          <a:ext cx="4524374" cy="2714624"/>
        </a:xfrm>
        <a:prstGeom prst="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Data Privacy</a:t>
          </a:r>
          <a:endParaRPr lang="en-GB" sz="3200" b="1" kern="1200" dirty="0">
            <a:latin typeface="Arial" panose="020B0604020202020204" pitchFamily="34" charset="0"/>
            <a:cs typeface="Arial" panose="020B0604020202020204" pitchFamily="34" charset="0"/>
          </a:endParaRPr>
        </a:p>
      </dsp:txBody>
      <dsp:txXfrm>
        <a:off x="4976812" y="1123156"/>
        <a:ext cx="4524374" cy="2714624"/>
      </dsp:txXfrm>
    </dsp:sp>
    <dsp:sp modelId="{E7B3CDDC-9FC2-498E-8A24-76B14EF6A9A0}">
      <dsp:nvSpPr>
        <dsp:cNvPr id="0" name=""/>
        <dsp:cNvSpPr/>
      </dsp:nvSpPr>
      <dsp:spPr>
        <a:xfrm>
          <a:off x="9953625" y="1123156"/>
          <a:ext cx="4524374" cy="2714624"/>
        </a:xfrm>
        <a:prstGeom prst="rect">
          <a:avLst/>
        </a:prstGeom>
        <a:gradFill rotWithShape="0">
          <a:gsLst>
            <a:gs pos="0">
              <a:schemeClr val="accent4">
                <a:hueOff val="0"/>
                <a:satOff val="0"/>
                <a:lumOff val="0"/>
                <a:alphaOff val="0"/>
              </a:schemeClr>
            </a:gs>
            <a:gs pos="90000">
              <a:schemeClr val="accent4">
                <a:hueOff val="0"/>
                <a:satOff val="0"/>
                <a:lumOff val="0"/>
                <a:alphaOff val="0"/>
                <a:shade val="100000"/>
                <a:satMod val="105000"/>
              </a:schemeClr>
            </a:gs>
            <a:gs pos="100000">
              <a:schemeClr val="accent4">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App Fatigue </a:t>
          </a:r>
        </a:p>
        <a:p>
          <a:pPr marL="0" lvl="0" indent="0" algn="ctr" defTabSz="1422400">
            <a:lnSpc>
              <a:spcPct val="90000"/>
            </a:lnSpc>
            <a:spcBef>
              <a:spcPct val="0"/>
            </a:spcBef>
            <a:spcAft>
              <a:spcPct val="35000"/>
            </a:spcAft>
            <a:buNone/>
          </a:pPr>
          <a:r>
            <a:rPr lang="en-GB" sz="3200" b="1" kern="1200" dirty="0">
              <a:latin typeface="Arial" panose="020B0604020202020204" pitchFamily="34" charset="0"/>
              <a:cs typeface="Arial" panose="020B0604020202020204" pitchFamily="34" charset="0"/>
            </a:rPr>
            <a:t>Low Engagement</a:t>
          </a:r>
        </a:p>
      </dsp:txBody>
      <dsp:txXfrm>
        <a:off x="9953625" y="1123156"/>
        <a:ext cx="4524374" cy="2714624"/>
      </dsp:txXfrm>
    </dsp:sp>
    <dsp:sp modelId="{4ED7EC15-695A-4EF1-A8DF-BB21ED573CFD}">
      <dsp:nvSpPr>
        <dsp:cNvPr id="0" name=""/>
        <dsp:cNvSpPr/>
      </dsp:nvSpPr>
      <dsp:spPr>
        <a:xfrm>
          <a:off x="2488406" y="4290218"/>
          <a:ext cx="4524374" cy="2714624"/>
        </a:xfrm>
        <a:prstGeom prst="rect">
          <a:avLst/>
        </a:prstGeom>
        <a:gradFill rotWithShape="0">
          <a:gsLst>
            <a:gs pos="0">
              <a:schemeClr val="accent5">
                <a:hueOff val="0"/>
                <a:satOff val="0"/>
                <a:lumOff val="0"/>
                <a:alphaOff val="0"/>
              </a:schemeClr>
            </a:gs>
            <a:gs pos="90000">
              <a:schemeClr val="accent5">
                <a:hueOff val="0"/>
                <a:satOff val="0"/>
                <a:lumOff val="0"/>
                <a:alphaOff val="0"/>
                <a:shade val="100000"/>
                <a:satMod val="105000"/>
              </a:schemeClr>
            </a:gs>
            <a:gs pos="100000">
              <a:schemeClr val="accent5">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Clinical Endorsement</a:t>
          </a:r>
          <a:endParaRPr lang="en-GB" sz="3200" b="1" kern="1200" dirty="0">
            <a:latin typeface="Arial" panose="020B0604020202020204" pitchFamily="34" charset="0"/>
            <a:cs typeface="Arial" panose="020B0604020202020204" pitchFamily="34" charset="0"/>
          </a:endParaRPr>
        </a:p>
      </dsp:txBody>
      <dsp:txXfrm>
        <a:off x="2488406" y="4290218"/>
        <a:ext cx="4524374" cy="2714624"/>
      </dsp:txXfrm>
    </dsp:sp>
    <dsp:sp modelId="{2FEE92F8-F955-4B93-BB8A-6EBE327D3517}">
      <dsp:nvSpPr>
        <dsp:cNvPr id="0" name=""/>
        <dsp:cNvSpPr/>
      </dsp:nvSpPr>
      <dsp:spPr>
        <a:xfrm>
          <a:off x="7465218" y="4290218"/>
          <a:ext cx="4524374" cy="2714624"/>
        </a:xfrm>
        <a:prstGeom prst="rect">
          <a:avLst/>
        </a:prstGeom>
        <a:gradFill rotWithShape="0">
          <a:gsLst>
            <a:gs pos="0">
              <a:schemeClr val="accent6">
                <a:hueOff val="0"/>
                <a:satOff val="0"/>
                <a:lumOff val="0"/>
                <a:alphaOff val="0"/>
              </a:schemeClr>
            </a:gs>
            <a:gs pos="90000">
              <a:schemeClr val="accent6">
                <a:hueOff val="0"/>
                <a:satOff val="0"/>
                <a:lumOff val="0"/>
                <a:alphaOff val="0"/>
                <a:shade val="100000"/>
                <a:satMod val="105000"/>
              </a:schemeClr>
            </a:gs>
            <a:gs pos="100000">
              <a:schemeClr val="accent6">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Financial and Technical Sustainability</a:t>
          </a:r>
          <a:endParaRPr lang="en-GB" sz="3200" b="1" kern="1200" dirty="0">
            <a:latin typeface="Arial" panose="020B0604020202020204" pitchFamily="34" charset="0"/>
            <a:cs typeface="Arial" panose="020B0604020202020204" pitchFamily="34" charset="0"/>
          </a:endParaRPr>
        </a:p>
      </dsp:txBody>
      <dsp:txXfrm>
        <a:off x="7465218" y="4290218"/>
        <a:ext cx="4524374" cy="27146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D8AB3-B4D0-492A-BB13-DE92EF684004}">
      <dsp:nvSpPr>
        <dsp:cNvPr id="0" name=""/>
        <dsp:cNvSpPr/>
      </dsp:nvSpPr>
      <dsp:spPr>
        <a:xfrm rot="10800000">
          <a:off x="1937981" y="175940"/>
          <a:ext cx="6030087" cy="1505507"/>
        </a:xfrm>
        <a:prstGeom prst="homePlate">
          <a:avLst/>
        </a:prstGeom>
        <a:gradFill rotWithShape="0">
          <a:gsLst>
            <a:gs pos="0">
              <a:schemeClr val="lt1">
                <a:hueOff val="0"/>
                <a:satOff val="0"/>
                <a:lumOff val="0"/>
                <a:alphaOff val="0"/>
              </a:schemeClr>
            </a:gs>
            <a:gs pos="90000">
              <a:schemeClr val="lt1">
                <a:hueOff val="0"/>
                <a:satOff val="0"/>
                <a:lumOff val="0"/>
                <a:alphaOff val="0"/>
                <a:shade val="100000"/>
                <a:satMod val="105000"/>
              </a:schemeClr>
            </a:gs>
            <a:gs pos="100000">
              <a:schemeClr val="l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l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63887" tIns="106680" rIns="199136"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Data Protection</a:t>
          </a:r>
          <a:endParaRPr lang="en-GB" sz="2800" b="1" kern="1200" dirty="0">
            <a:latin typeface="Arial" panose="020B0604020202020204" pitchFamily="34" charset="0"/>
            <a:cs typeface="Arial" panose="020B0604020202020204" pitchFamily="34" charset="0"/>
          </a:endParaRPr>
        </a:p>
      </dsp:txBody>
      <dsp:txXfrm rot="10800000">
        <a:off x="2314358" y="175940"/>
        <a:ext cx="5653710" cy="1505507"/>
      </dsp:txXfrm>
    </dsp:sp>
    <dsp:sp modelId="{45233D18-876C-42C5-8C71-F90A79D302A9}">
      <dsp:nvSpPr>
        <dsp:cNvPr id="0" name=""/>
        <dsp:cNvSpPr/>
      </dsp:nvSpPr>
      <dsp:spPr>
        <a:xfrm>
          <a:off x="554225" y="39052"/>
          <a:ext cx="1542632" cy="1589710"/>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tint val="40000"/>
              <a:hueOff val="0"/>
              <a:satOff val="0"/>
              <a:lumOff val="0"/>
              <a:alphaOff val="0"/>
              <a:shade val="27000"/>
              <a:satMod val="120000"/>
            </a:schemeClr>
          </a:contourClr>
        </a:sp3d>
      </dsp:spPr>
      <dsp:style>
        <a:lnRef idx="0">
          <a:scrgbClr r="0" g="0" b="0"/>
        </a:lnRef>
        <a:fillRef idx="1">
          <a:scrgbClr r="0" g="0" b="0"/>
        </a:fillRef>
        <a:effectRef idx="3">
          <a:scrgbClr r="0" g="0" b="0"/>
        </a:effectRef>
        <a:fontRef idx="minor"/>
      </dsp:style>
    </dsp:sp>
    <dsp:sp modelId="{079C24E7-3010-4D2F-B1B4-9751DE85E3BE}">
      <dsp:nvSpPr>
        <dsp:cNvPr id="0" name=""/>
        <dsp:cNvSpPr/>
      </dsp:nvSpPr>
      <dsp:spPr>
        <a:xfrm rot="10800000">
          <a:off x="1992665" y="2170944"/>
          <a:ext cx="6030087" cy="1505507"/>
        </a:xfrm>
        <a:prstGeom prst="homePlate">
          <a:avLst/>
        </a:prstGeom>
        <a:gradFill rotWithShape="0">
          <a:gsLst>
            <a:gs pos="0">
              <a:schemeClr val="lt1">
                <a:hueOff val="0"/>
                <a:satOff val="0"/>
                <a:lumOff val="0"/>
                <a:alphaOff val="0"/>
              </a:schemeClr>
            </a:gs>
            <a:gs pos="90000">
              <a:schemeClr val="lt1">
                <a:hueOff val="0"/>
                <a:satOff val="0"/>
                <a:lumOff val="0"/>
                <a:alphaOff val="0"/>
                <a:shade val="100000"/>
                <a:satMod val="105000"/>
              </a:schemeClr>
            </a:gs>
            <a:gs pos="100000">
              <a:schemeClr val="l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l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63887" tIns="106680" rIns="199136"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Equity and accessibility</a:t>
          </a:r>
          <a:endParaRPr lang="en-GB" sz="2800" b="1" kern="1200" dirty="0">
            <a:latin typeface="Arial" panose="020B0604020202020204" pitchFamily="34" charset="0"/>
            <a:cs typeface="Arial" panose="020B0604020202020204" pitchFamily="34" charset="0"/>
          </a:endParaRPr>
        </a:p>
      </dsp:txBody>
      <dsp:txXfrm rot="10800000">
        <a:off x="2369042" y="2170944"/>
        <a:ext cx="5653710" cy="1505507"/>
      </dsp:txXfrm>
    </dsp:sp>
    <dsp:sp modelId="{E883A54A-E6BD-476A-9E25-E21959F3617D}">
      <dsp:nvSpPr>
        <dsp:cNvPr id="0" name=""/>
        <dsp:cNvSpPr/>
      </dsp:nvSpPr>
      <dsp:spPr>
        <a:xfrm>
          <a:off x="508006" y="1962017"/>
          <a:ext cx="1524265" cy="1651947"/>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tint val="40000"/>
              <a:hueOff val="0"/>
              <a:satOff val="0"/>
              <a:lumOff val="0"/>
              <a:alphaOff val="0"/>
              <a:shade val="27000"/>
              <a:satMod val="120000"/>
            </a:schemeClr>
          </a:contourClr>
        </a:sp3d>
      </dsp:spPr>
      <dsp:style>
        <a:lnRef idx="0">
          <a:scrgbClr r="0" g="0" b="0"/>
        </a:lnRef>
        <a:fillRef idx="1">
          <a:scrgbClr r="0" g="0" b="0"/>
        </a:fillRef>
        <a:effectRef idx="3">
          <a:scrgbClr r="0" g="0" b="0"/>
        </a:effectRef>
        <a:fontRef idx="minor"/>
      </dsp:style>
    </dsp:sp>
    <dsp:sp modelId="{2B9EE224-8DE1-43EF-9BFE-DDFB42A3FBDA}">
      <dsp:nvSpPr>
        <dsp:cNvPr id="0" name=""/>
        <dsp:cNvSpPr/>
      </dsp:nvSpPr>
      <dsp:spPr>
        <a:xfrm rot="10800000">
          <a:off x="2016645" y="4383035"/>
          <a:ext cx="6030087" cy="1505507"/>
        </a:xfrm>
        <a:prstGeom prst="homePlate">
          <a:avLst/>
        </a:prstGeom>
        <a:gradFill rotWithShape="0">
          <a:gsLst>
            <a:gs pos="0">
              <a:schemeClr val="lt1">
                <a:hueOff val="0"/>
                <a:satOff val="0"/>
                <a:lumOff val="0"/>
                <a:alphaOff val="0"/>
              </a:schemeClr>
            </a:gs>
            <a:gs pos="90000">
              <a:schemeClr val="lt1">
                <a:hueOff val="0"/>
                <a:satOff val="0"/>
                <a:lumOff val="0"/>
                <a:alphaOff val="0"/>
                <a:shade val="100000"/>
                <a:satMod val="105000"/>
              </a:schemeClr>
            </a:gs>
            <a:gs pos="100000">
              <a:schemeClr val="l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l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63887" tIns="106680" rIns="199136"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Clinical Boundaries</a:t>
          </a:r>
          <a:endParaRPr lang="en-GB" sz="2800" b="1" kern="1200" dirty="0">
            <a:latin typeface="Arial" panose="020B0604020202020204" pitchFamily="34" charset="0"/>
            <a:cs typeface="Arial" panose="020B0604020202020204" pitchFamily="34" charset="0"/>
          </a:endParaRPr>
        </a:p>
      </dsp:txBody>
      <dsp:txXfrm rot="10800000">
        <a:off x="2393022" y="4383035"/>
        <a:ext cx="5653710" cy="1505507"/>
      </dsp:txXfrm>
    </dsp:sp>
    <dsp:sp modelId="{1797CA27-86CC-4F26-A5AB-73D79C25AF73}">
      <dsp:nvSpPr>
        <dsp:cNvPr id="0" name=""/>
        <dsp:cNvSpPr/>
      </dsp:nvSpPr>
      <dsp:spPr>
        <a:xfrm>
          <a:off x="405326" y="4090289"/>
          <a:ext cx="1325192" cy="1986787"/>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tint val="40000"/>
              <a:hueOff val="0"/>
              <a:satOff val="0"/>
              <a:lumOff val="0"/>
              <a:alphaOff val="0"/>
              <a:shade val="27000"/>
              <a:satMod val="120000"/>
            </a:schemeClr>
          </a:contourClr>
        </a:sp3d>
      </dsp:spPr>
      <dsp:style>
        <a:lnRef idx="0">
          <a:scrgbClr r="0" g="0" b="0"/>
        </a:lnRef>
        <a:fillRef idx="1">
          <a:scrgbClr r="0" g="0" b="0"/>
        </a:fillRef>
        <a:effectRef idx="3">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5C773-F975-4882-B4CD-FF41F283F342}">
      <dsp:nvSpPr>
        <dsp:cNvPr id="0" name=""/>
        <dsp:cNvSpPr/>
      </dsp:nvSpPr>
      <dsp:spPr>
        <a:xfrm>
          <a:off x="4186428" y="5968999"/>
          <a:ext cx="5471160" cy="0"/>
        </a:xfrm>
        <a:prstGeom prst="line">
          <a:avLst/>
        </a:pr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8846E7-19AE-4322-AA43-BD346F8EC03A}">
      <dsp:nvSpPr>
        <dsp:cNvPr id="0" name=""/>
        <dsp:cNvSpPr/>
      </dsp:nvSpPr>
      <dsp:spPr>
        <a:xfrm>
          <a:off x="4186428" y="2158999"/>
          <a:ext cx="5471160" cy="0"/>
        </a:xfrm>
        <a:prstGeom prst="line">
          <a:avLst/>
        </a:pr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C1D1A37-ED6C-4D29-B01E-5D61612B3938}">
      <dsp:nvSpPr>
        <dsp:cNvPr id="0" name=""/>
        <dsp:cNvSpPr/>
      </dsp:nvSpPr>
      <dsp:spPr>
        <a:xfrm>
          <a:off x="1179880" y="1015999"/>
          <a:ext cx="6096000" cy="6096000"/>
        </a:xfrm>
        <a:prstGeom prst="ellipse">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14000" r="-14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C416D1-650A-4D86-9581-16F45760C17E}">
      <dsp:nvSpPr>
        <dsp:cNvPr id="0" name=""/>
        <dsp:cNvSpPr/>
      </dsp:nvSpPr>
      <dsp:spPr>
        <a:xfrm>
          <a:off x="2235707" y="4252975"/>
          <a:ext cx="3901440" cy="2011680"/>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2889250">
            <a:lnSpc>
              <a:spcPct val="90000"/>
            </a:lnSpc>
            <a:spcBef>
              <a:spcPct val="0"/>
            </a:spcBef>
            <a:spcAft>
              <a:spcPct val="35000"/>
            </a:spcAft>
            <a:buNone/>
          </a:pPr>
          <a:endParaRPr lang="en-GB" sz="6500" kern="1200" dirty="0"/>
        </a:p>
      </dsp:txBody>
      <dsp:txXfrm>
        <a:off x="2235707" y="4252975"/>
        <a:ext cx="3901440" cy="2011680"/>
      </dsp:txXfrm>
    </dsp:sp>
    <dsp:sp modelId="{379329DA-3D27-4FF8-A909-ACFE659C0E75}">
      <dsp:nvSpPr>
        <dsp:cNvPr id="0" name=""/>
        <dsp:cNvSpPr/>
      </dsp:nvSpPr>
      <dsp:spPr>
        <a:xfrm>
          <a:off x="8514588" y="1015999"/>
          <a:ext cx="2286000" cy="2286000"/>
        </a:xfrm>
        <a:prstGeom prst="ellipse">
          <a:avLst/>
        </a:prstGeom>
        <a:blipFill rotWithShape="1">
          <a:blip xmlns:r="http://schemas.openxmlformats.org/officeDocument/2006/relationships" r:embed="rId2"/>
          <a:srcRect/>
          <a:stretch>
            <a:fillRect t="-39000" b="-3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73AE67-D77C-4500-803A-5FC3C0BDDDE6}">
      <dsp:nvSpPr>
        <dsp:cNvPr id="0" name=""/>
        <dsp:cNvSpPr/>
      </dsp:nvSpPr>
      <dsp:spPr>
        <a:xfrm>
          <a:off x="10800588" y="1967147"/>
          <a:ext cx="45719" cy="3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dirty="0"/>
        </a:p>
      </dsp:txBody>
      <dsp:txXfrm>
        <a:off x="10800588" y="1967147"/>
        <a:ext cx="45719" cy="383705"/>
      </dsp:txXfrm>
    </dsp:sp>
    <dsp:sp modelId="{178BD544-0C2A-4214-B900-13BEC9D5E6D7}">
      <dsp:nvSpPr>
        <dsp:cNvPr id="0" name=""/>
        <dsp:cNvSpPr/>
      </dsp:nvSpPr>
      <dsp:spPr>
        <a:xfrm>
          <a:off x="8514588" y="4825999"/>
          <a:ext cx="2286000" cy="2286000"/>
        </a:xfrm>
        <a:prstGeom prst="ellipse">
          <a:avLst/>
        </a:prstGeom>
        <a:blipFill>
          <a:blip xmlns:r="http://schemas.openxmlformats.org/officeDocument/2006/relationships" r:embed="rId3"/>
          <a:srcRect/>
          <a:stretch>
            <a:fillRect l="-30000" r="-30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A64FB6-686D-488B-89DE-F785F17F25C2}">
      <dsp:nvSpPr>
        <dsp:cNvPr id="0" name=""/>
        <dsp:cNvSpPr/>
      </dsp:nvSpPr>
      <dsp:spPr>
        <a:xfrm>
          <a:off x="10800588" y="4825999"/>
          <a:ext cx="252983"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dirty="0"/>
        </a:p>
      </dsp:txBody>
      <dsp:txXfrm>
        <a:off x="10800588" y="4825999"/>
        <a:ext cx="252983" cy="2286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F3D4E-456C-41E8-89DD-DB30F71925F4}">
      <dsp:nvSpPr>
        <dsp:cNvPr id="0" name=""/>
        <dsp:cNvSpPr/>
      </dsp:nvSpPr>
      <dsp:spPr>
        <a:xfrm>
          <a:off x="570128" y="802335"/>
          <a:ext cx="2174443" cy="2174443"/>
        </a:xfrm>
        <a:prstGeom prst="ellipse">
          <a:avLst/>
        </a:prstGeom>
        <a:gradFill rotWithShape="0">
          <a:gsLst>
            <a:gs pos="0">
              <a:schemeClr val="accent1">
                <a:shade val="80000"/>
                <a:alpha val="50000"/>
                <a:hueOff val="0"/>
                <a:satOff val="0"/>
                <a:lumOff val="0"/>
                <a:alphaOff val="0"/>
              </a:schemeClr>
            </a:gs>
            <a:gs pos="90000">
              <a:schemeClr val="accent1">
                <a:shade val="80000"/>
                <a:alpha val="50000"/>
                <a:hueOff val="0"/>
                <a:satOff val="0"/>
                <a:lumOff val="0"/>
                <a:alphaOff val="0"/>
                <a:shade val="100000"/>
                <a:satMod val="105000"/>
              </a:schemeClr>
            </a:gs>
            <a:gs pos="100000">
              <a:schemeClr val="accent1">
                <a:shade val="80000"/>
                <a:alpha val="50000"/>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shade val="80000"/>
              <a:alpha val="50000"/>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tx1"/>
        </a:fontRef>
      </dsp:style>
    </dsp:sp>
    <dsp:sp modelId="{4599488F-B3DC-478C-8206-1CA3D12C1F4D}">
      <dsp:nvSpPr>
        <dsp:cNvPr id="0" name=""/>
        <dsp:cNvSpPr/>
      </dsp:nvSpPr>
      <dsp:spPr>
        <a:xfrm>
          <a:off x="1657349" y="802335"/>
          <a:ext cx="11601450" cy="217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Cognitive and Behavioural Benefits </a:t>
          </a:r>
          <a:endParaRPr lang="en-GB" sz="2800" b="1" kern="1200" dirty="0">
            <a:latin typeface="Arial" panose="020B0604020202020204" pitchFamily="34" charset="0"/>
            <a:cs typeface="Arial" panose="020B0604020202020204" pitchFamily="34" charset="0"/>
          </a:endParaRPr>
        </a:p>
      </dsp:txBody>
      <dsp:txXfrm>
        <a:off x="1657349" y="802335"/>
        <a:ext cx="11601450" cy="2174443"/>
      </dsp:txXfrm>
    </dsp:sp>
    <dsp:sp modelId="{96DC6496-6A1B-4EAB-921E-F69297F4A320}">
      <dsp:nvSpPr>
        <dsp:cNvPr id="0" name=""/>
        <dsp:cNvSpPr/>
      </dsp:nvSpPr>
      <dsp:spPr>
        <a:xfrm>
          <a:off x="533402" y="3320557"/>
          <a:ext cx="2174443" cy="2174443"/>
        </a:xfrm>
        <a:prstGeom prst="ellipse">
          <a:avLst/>
        </a:prstGeom>
        <a:gradFill rotWithShape="0">
          <a:gsLst>
            <a:gs pos="0">
              <a:schemeClr val="accent1">
                <a:shade val="80000"/>
                <a:alpha val="50000"/>
                <a:hueOff val="-17"/>
                <a:satOff val="-114"/>
                <a:lumOff val="2472"/>
                <a:alphaOff val="15000"/>
              </a:schemeClr>
            </a:gs>
            <a:gs pos="90000">
              <a:schemeClr val="accent1">
                <a:shade val="80000"/>
                <a:alpha val="50000"/>
                <a:hueOff val="-17"/>
                <a:satOff val="-114"/>
                <a:lumOff val="2472"/>
                <a:alphaOff val="15000"/>
                <a:shade val="100000"/>
                <a:satMod val="105000"/>
              </a:schemeClr>
            </a:gs>
            <a:gs pos="100000">
              <a:schemeClr val="accent1">
                <a:shade val="80000"/>
                <a:alpha val="50000"/>
                <a:hueOff val="-17"/>
                <a:satOff val="-114"/>
                <a:lumOff val="2472"/>
                <a:alphaOff val="1500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shade val="80000"/>
              <a:alpha val="50000"/>
              <a:hueOff val="-17"/>
              <a:satOff val="-114"/>
              <a:lumOff val="2472"/>
              <a:alphaOff val="15000"/>
              <a:shade val="27000"/>
              <a:satMod val="120000"/>
            </a:schemeClr>
          </a:contourClr>
        </a:sp3d>
      </dsp:spPr>
      <dsp:style>
        <a:lnRef idx="0">
          <a:scrgbClr r="0" g="0" b="0"/>
        </a:lnRef>
        <a:fillRef idx="3">
          <a:scrgbClr r="0" g="0" b="0"/>
        </a:fillRef>
        <a:effectRef idx="3">
          <a:scrgbClr r="0" g="0" b="0"/>
        </a:effectRef>
        <a:fontRef idx="minor">
          <a:schemeClr val="tx1"/>
        </a:fontRef>
      </dsp:style>
    </dsp:sp>
    <dsp:sp modelId="{280F8686-EB97-4BE8-B0C8-0C8ADEDB66A6}">
      <dsp:nvSpPr>
        <dsp:cNvPr id="0" name=""/>
        <dsp:cNvSpPr/>
      </dsp:nvSpPr>
      <dsp:spPr>
        <a:xfrm>
          <a:off x="1657350" y="3396772"/>
          <a:ext cx="11601450" cy="217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Social Benefits</a:t>
          </a:r>
          <a:endParaRPr lang="en-GB" sz="2800" b="1" kern="1200" dirty="0">
            <a:latin typeface="Arial" panose="020B0604020202020204" pitchFamily="34" charset="0"/>
            <a:cs typeface="Arial" panose="020B0604020202020204" pitchFamily="34" charset="0"/>
          </a:endParaRPr>
        </a:p>
      </dsp:txBody>
      <dsp:txXfrm>
        <a:off x="1657350" y="3396772"/>
        <a:ext cx="11601450" cy="2174443"/>
      </dsp:txXfrm>
    </dsp:sp>
    <dsp:sp modelId="{B59A1304-2B04-43F5-9845-CC05A4E51DE9}">
      <dsp:nvSpPr>
        <dsp:cNvPr id="0" name=""/>
        <dsp:cNvSpPr/>
      </dsp:nvSpPr>
      <dsp:spPr>
        <a:xfrm>
          <a:off x="533402" y="5682764"/>
          <a:ext cx="2174443" cy="2174443"/>
        </a:xfrm>
        <a:prstGeom prst="ellipse">
          <a:avLst/>
        </a:prstGeom>
        <a:gradFill rotWithShape="0">
          <a:gsLst>
            <a:gs pos="0">
              <a:schemeClr val="accent1">
                <a:shade val="80000"/>
                <a:alpha val="50000"/>
                <a:hueOff val="-35"/>
                <a:satOff val="-228"/>
                <a:lumOff val="4944"/>
                <a:alphaOff val="30000"/>
              </a:schemeClr>
            </a:gs>
            <a:gs pos="90000">
              <a:schemeClr val="accent1">
                <a:shade val="80000"/>
                <a:alpha val="50000"/>
                <a:hueOff val="-35"/>
                <a:satOff val="-228"/>
                <a:lumOff val="4944"/>
                <a:alphaOff val="30000"/>
                <a:shade val="100000"/>
                <a:satMod val="105000"/>
              </a:schemeClr>
            </a:gs>
            <a:gs pos="100000">
              <a:schemeClr val="accent1">
                <a:shade val="80000"/>
                <a:alpha val="50000"/>
                <a:hueOff val="-35"/>
                <a:satOff val="-228"/>
                <a:lumOff val="4944"/>
                <a:alphaOff val="3000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shade val="80000"/>
              <a:alpha val="50000"/>
              <a:hueOff val="-35"/>
              <a:satOff val="-228"/>
              <a:lumOff val="4944"/>
              <a:alphaOff val="30000"/>
              <a:shade val="27000"/>
              <a:satMod val="120000"/>
            </a:schemeClr>
          </a:contourClr>
        </a:sp3d>
      </dsp:spPr>
      <dsp:style>
        <a:lnRef idx="0">
          <a:scrgbClr r="0" g="0" b="0"/>
        </a:lnRef>
        <a:fillRef idx="3">
          <a:scrgbClr r="0" g="0" b="0"/>
        </a:fillRef>
        <a:effectRef idx="3">
          <a:scrgbClr r="0" g="0" b="0"/>
        </a:effectRef>
        <a:fontRef idx="minor">
          <a:schemeClr val="tx1"/>
        </a:fontRef>
      </dsp:style>
    </dsp:sp>
    <dsp:sp modelId="{E6216D9C-0F06-476F-BD98-640C8408023F}">
      <dsp:nvSpPr>
        <dsp:cNvPr id="0" name=""/>
        <dsp:cNvSpPr/>
      </dsp:nvSpPr>
      <dsp:spPr>
        <a:xfrm>
          <a:off x="1657350" y="5870527"/>
          <a:ext cx="11601450" cy="217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0" bIns="3556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Mental Health Benefits</a:t>
          </a:r>
          <a:endParaRPr lang="en-GB" sz="2800" b="1" kern="1200" dirty="0">
            <a:latin typeface="Arial" panose="020B0604020202020204" pitchFamily="34" charset="0"/>
            <a:cs typeface="Arial" panose="020B0604020202020204" pitchFamily="34" charset="0"/>
          </a:endParaRPr>
        </a:p>
      </dsp:txBody>
      <dsp:txXfrm>
        <a:off x="1657350" y="5870527"/>
        <a:ext cx="11601450" cy="21744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689EC-71CE-486A-A180-1AED5E54FABA}">
      <dsp:nvSpPr>
        <dsp:cNvPr id="0" name=""/>
        <dsp:cNvSpPr/>
      </dsp:nvSpPr>
      <dsp:spPr>
        <a:xfrm>
          <a:off x="250112" y="268588"/>
          <a:ext cx="4206833" cy="5365858"/>
        </a:xfrm>
        <a:prstGeom prst="round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38461C-A089-4E0D-8323-E1C323F6AEAA}">
      <dsp:nvSpPr>
        <dsp:cNvPr id="0" name=""/>
        <dsp:cNvSpPr/>
      </dsp:nvSpPr>
      <dsp:spPr>
        <a:xfrm>
          <a:off x="487883" y="2334443"/>
          <a:ext cx="3239261" cy="3219515"/>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b" anchorCtr="0">
          <a:noAutofit/>
        </a:bodyPr>
        <a:lstStyle/>
        <a:p>
          <a:pPr marL="0" lvl="0" indent="0" algn="l" defTabSz="800100">
            <a:lnSpc>
              <a:spcPct val="90000"/>
            </a:lnSpc>
            <a:spcBef>
              <a:spcPct val="0"/>
            </a:spcBef>
            <a:spcAft>
              <a:spcPct val="35000"/>
            </a:spcAft>
            <a:buClrTx/>
            <a:buSzTx/>
            <a:buFontTx/>
            <a:buNone/>
          </a:pP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(NHS , 2022)</a:t>
          </a:r>
          <a:endParaRPr lang="en-GB" sz="1800" kern="1200" dirty="0"/>
        </a:p>
      </dsp:txBody>
      <dsp:txXfrm>
        <a:off x="487883" y="2334443"/>
        <a:ext cx="3239261" cy="3219515"/>
      </dsp:txXfrm>
    </dsp:sp>
    <dsp:sp modelId="{87A595A9-7C85-4DDA-AB11-0F048B2E78DD}">
      <dsp:nvSpPr>
        <dsp:cNvPr id="0" name=""/>
        <dsp:cNvSpPr/>
      </dsp:nvSpPr>
      <dsp:spPr>
        <a:xfrm>
          <a:off x="3802052" y="134441"/>
          <a:ext cx="1448781" cy="1448781"/>
        </a:xfrm>
        <a:prstGeom prst="ellipse">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9000" b="-9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9E0DE0-27F3-4337-8053-A0F2C91C998E}">
      <dsp:nvSpPr>
        <dsp:cNvPr id="0" name=""/>
        <dsp:cNvSpPr/>
      </dsp:nvSpPr>
      <dsp:spPr>
        <a:xfrm>
          <a:off x="5250834" y="134441"/>
          <a:ext cx="1733023" cy="144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22860" rIns="45720" bIns="22860" numCol="1" spcCol="1270" anchor="ctr" anchorCtr="0">
          <a:noAutofit/>
        </a:bodyPr>
        <a:lstStyle/>
        <a:p>
          <a:pPr marL="0" lvl="0" indent="0" algn="l" defTabSz="800100">
            <a:lnSpc>
              <a:spcPct val="90000"/>
            </a:lnSpc>
            <a:spcBef>
              <a:spcPct val="0"/>
            </a:spcBef>
            <a:spcAft>
              <a:spcPct val="35000"/>
            </a:spcAft>
            <a:buClrTx/>
            <a:buSzTx/>
            <a:buFontTx/>
            <a:buNone/>
          </a:pPr>
          <a:r>
            <a:rPr kumimoji="0" lang="en-US" altLang="en-US" sz="1800" b="1" i="1"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(Alice, 2023)</a:t>
          </a:r>
          <a:endParaRPr lang="en-GB" sz="1800" b="1" i="1" kern="1200" dirty="0"/>
        </a:p>
      </dsp:txBody>
      <dsp:txXfrm>
        <a:off x="5250834" y="134441"/>
        <a:ext cx="1733023" cy="1448781"/>
      </dsp:txXfrm>
    </dsp:sp>
    <dsp:sp modelId="{B384F732-7CC9-4964-A4D0-42FCF9FC4E61}">
      <dsp:nvSpPr>
        <dsp:cNvPr id="0" name=""/>
        <dsp:cNvSpPr/>
      </dsp:nvSpPr>
      <dsp:spPr>
        <a:xfrm>
          <a:off x="3802052" y="1844004"/>
          <a:ext cx="1448781" cy="1448781"/>
        </a:xfrm>
        <a:prstGeom prst="ellipse">
          <a:avLst/>
        </a:prstGeom>
        <a:blipFill rotWithShape="1">
          <a:blip xmlns:r="http://schemas.openxmlformats.org/officeDocument/2006/relationships" r:embed="rId3"/>
          <a:srcRect/>
          <a:stretch>
            <a:fillRect l="-13000" r="-13000"/>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FF0E2D-4C48-45CF-A036-AAD4FEA1839C}">
      <dsp:nvSpPr>
        <dsp:cNvPr id="0" name=""/>
        <dsp:cNvSpPr/>
      </dsp:nvSpPr>
      <dsp:spPr>
        <a:xfrm>
          <a:off x="5250834" y="1844004"/>
          <a:ext cx="1733033" cy="144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22860" rIns="45720" bIns="22860" numCol="1" spcCol="1270" anchor="ctr" anchorCtr="0">
          <a:noAutofit/>
        </a:bodyPr>
        <a:lstStyle/>
        <a:p>
          <a:pPr marL="0" lvl="0" indent="0" algn="l" defTabSz="800100">
            <a:lnSpc>
              <a:spcPct val="90000"/>
            </a:lnSpc>
            <a:spcBef>
              <a:spcPct val="0"/>
            </a:spcBef>
            <a:spcAft>
              <a:spcPct val="35000"/>
            </a:spcAft>
            <a:buClrTx/>
            <a:buSzTx/>
            <a:buFontTx/>
            <a:buNone/>
          </a:pP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1" i="1"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Wright, 2023)</a:t>
          </a:r>
          <a:endParaRPr lang="en-GB" sz="1800" b="1" i="1" kern="1200" dirty="0"/>
        </a:p>
      </dsp:txBody>
      <dsp:txXfrm>
        <a:off x="5250834" y="1844004"/>
        <a:ext cx="1733033" cy="14487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393B5-6D13-45EF-A482-90DA1EA169C9}">
      <dsp:nvSpPr>
        <dsp:cNvPr id="0" name=""/>
        <dsp:cNvSpPr/>
      </dsp:nvSpPr>
      <dsp:spPr>
        <a:xfrm>
          <a:off x="84019" y="674821"/>
          <a:ext cx="6156960" cy="6156960"/>
        </a:xfrm>
        <a:prstGeom prst="ellipse">
          <a:avLst/>
        </a:prstGeom>
        <a:blipFill rotWithShape="1">
          <a:blip xmlns:r="http://schemas.openxmlformats.org/officeDocument/2006/relationships" r:embed="rId1"/>
          <a:srcRect/>
          <a:stretch>
            <a:fillRect/>
          </a:stretch>
        </a:blip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1">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sp>
    <dsp:sp modelId="{0B3BA14A-61F1-4478-9487-0956F8AC73D2}">
      <dsp:nvSpPr>
        <dsp:cNvPr id="0" name=""/>
        <dsp:cNvSpPr/>
      </dsp:nvSpPr>
      <dsp:spPr>
        <a:xfrm>
          <a:off x="6493037" y="953393"/>
          <a:ext cx="8899362" cy="4925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Real World Data Provision </a:t>
          </a:r>
          <a:r>
            <a:rPr lang="en-GB" sz="2000" kern="1200" dirty="0">
              <a:solidFill>
                <a:schemeClr val="tx1"/>
              </a:solidFill>
              <a:effectLst/>
              <a:latin typeface="Arial" panose="020B0604020202020204" pitchFamily="34" charset="0"/>
              <a:ea typeface="+mn-ea"/>
              <a:cs typeface="Arial" panose="020B0604020202020204" pitchFamily="34" charset="0"/>
            </a:rPr>
            <a:t>(Lupton, 2014).</a:t>
          </a:r>
          <a:endParaRPr lang="en-US" sz="2000" kern="1200" dirty="0">
            <a:latin typeface="Arial" panose="020B0604020202020204" pitchFamily="34" charset="0"/>
            <a:cs typeface="Arial" panose="020B0604020202020204" pitchFamily="34" charset="0"/>
          </a:endParaRP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Support future research on executive functioning outcomes</a:t>
          </a: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Encourage collaboration among researchers, clinicians and tech developers Sim (2019).</a:t>
          </a: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Support in developing digital well being interventions for neurodivergent people</a:t>
          </a:r>
          <a:r>
            <a:rPr lang="en-GB" sz="2000" kern="1200" dirty="0">
              <a:solidFill>
                <a:schemeClr val="tx1"/>
              </a:solidFill>
              <a:effectLst/>
              <a:latin typeface="Arial" panose="020B0604020202020204" pitchFamily="34" charset="0"/>
              <a:ea typeface="+mn-ea"/>
              <a:cs typeface="Arial" panose="020B0604020202020204" pitchFamily="34" charset="0"/>
            </a:rPr>
            <a:t>(Arnold </a:t>
          </a:r>
          <a:r>
            <a:rPr lang="en-GB" sz="2000" i="1" kern="1200" dirty="0">
              <a:solidFill>
                <a:schemeClr val="tx1"/>
              </a:solidFill>
              <a:effectLst/>
              <a:latin typeface="Arial" panose="020B0604020202020204" pitchFamily="34" charset="0"/>
              <a:ea typeface="+mn-ea"/>
              <a:cs typeface="Arial" panose="020B0604020202020204" pitchFamily="34" charset="0"/>
            </a:rPr>
            <a:t>et al.</a:t>
          </a:r>
          <a:r>
            <a:rPr lang="en-GB" sz="2000" kern="1200" dirty="0">
              <a:solidFill>
                <a:schemeClr val="tx1"/>
              </a:solidFill>
              <a:effectLst/>
              <a:latin typeface="Arial" panose="020B0604020202020204" pitchFamily="34" charset="0"/>
              <a:ea typeface="+mn-ea"/>
              <a:cs typeface="Arial" panose="020B0604020202020204" pitchFamily="34" charset="0"/>
            </a:rPr>
            <a:t>, 2020).</a:t>
          </a:r>
          <a:r>
            <a:rPr lang="en-US" sz="2000" kern="1200" dirty="0">
              <a:latin typeface="Arial" panose="020B0604020202020204" pitchFamily="34" charset="0"/>
              <a:cs typeface="Arial" panose="020B0604020202020204" pitchFamily="34" charset="0"/>
            </a:rPr>
            <a:t> </a:t>
          </a:r>
        </a:p>
        <a:p>
          <a:pPr marL="0" lvl="0" indent="0" algn="l" defTabSz="889000">
            <a:lnSpc>
              <a:spcPct val="150000"/>
            </a:lnSpc>
            <a:spcBef>
              <a:spcPct val="0"/>
            </a:spcBef>
            <a:spcAft>
              <a:spcPct val="35000"/>
            </a:spcAft>
            <a:buFont typeface="Arial" panose="020B0604020202020204" pitchFamily="34" charset="0"/>
            <a:buNone/>
          </a:pPr>
          <a:r>
            <a:rPr lang="en-US" sz="2000" kern="1200" dirty="0">
              <a:latin typeface="Arial" panose="020B0604020202020204" pitchFamily="34" charset="0"/>
              <a:cs typeface="Arial" panose="020B0604020202020204" pitchFamily="34" charset="0"/>
            </a:rPr>
            <a:t>Integration of digital self management tools in counselling services </a:t>
          </a:r>
          <a:r>
            <a:rPr lang="en-GB" sz="2000" kern="1200" dirty="0">
              <a:solidFill>
                <a:schemeClr val="tx1"/>
              </a:solidFill>
              <a:effectLst/>
              <a:latin typeface="Arial" panose="020B0604020202020204" pitchFamily="34" charset="0"/>
              <a:ea typeface="+mn-ea"/>
              <a:cs typeface="Arial" panose="020B0604020202020204" pitchFamily="34" charset="0"/>
            </a:rPr>
            <a:t>(ADHD Centre, 2023).</a:t>
          </a:r>
          <a:endParaRPr lang="en-GB" sz="2000" kern="1200" dirty="0">
            <a:latin typeface="Arial" panose="020B0604020202020204" pitchFamily="34" charset="0"/>
            <a:cs typeface="Arial" panose="020B0604020202020204" pitchFamily="34" charset="0"/>
          </a:endParaRPr>
        </a:p>
      </dsp:txBody>
      <dsp:txXfrm>
        <a:off x="6493037" y="953393"/>
        <a:ext cx="8899362" cy="4925506"/>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11.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layout13.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48821F-6EDD-408D-ABCA-E070C2FC845B}" type="datetimeFigureOut">
              <a:rPr lang="en-GB" smtClean="0"/>
              <a:t>09/11/2025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6FB9D0-6E3A-492E-B7AA-FC10E8E0B4C5}" type="slidenum">
              <a:rPr lang="en-GB" smtClean="0"/>
              <a:t>‹#›</a:t>
            </a:fld>
            <a:endParaRPr lang="en-GB" dirty="0"/>
          </a:p>
        </p:txBody>
      </p:sp>
    </p:spTree>
    <p:extLst>
      <p:ext uri="{BB962C8B-B14F-4D97-AF65-F5344CB8AC3E}">
        <p14:creationId xmlns:p14="http://schemas.microsoft.com/office/powerpoint/2010/main" val="261287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ICD-11 and American Psychiatric Association in the Diagnostic and Statistical Manual of Mental Disorders, Fifth Edition (DSM-5), adults should present at least five of the recognized symptoms to receive an ADHD diagnosis.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Executive functioning skills are the abilities in our brain that help you complete everyday tasks like homework. These include skills related to regulation (self-awareness, emotional regulation, impulse control), getting started (task initiation, prioritization, motivation), and completion (time management, planning, organization, goal setting). All of these skills come together to help make sure we are working effectively </a:t>
            </a:r>
            <a:r>
              <a:rPr lang="en-GB" sz="1200" kern="1200" dirty="0">
                <a:solidFill>
                  <a:schemeClr val="tx1"/>
                </a:solidFill>
                <a:effectLst/>
                <a:latin typeface="+mn-lt"/>
                <a:ea typeface="+mn-ea"/>
                <a:cs typeface="+mn-cs"/>
              </a:rPr>
              <a:t>(University of Minnesota, 2025). (University of Minnesota, 2025).</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a:t>
            </a:fld>
            <a:endParaRPr lang="en-GB" dirty="0"/>
          </a:p>
        </p:txBody>
      </p:sp>
    </p:spTree>
    <p:extLst>
      <p:ext uri="{BB962C8B-B14F-4D97-AF65-F5344CB8AC3E}">
        <p14:creationId xmlns:p14="http://schemas.microsoft.com/office/powerpoint/2010/main" val="3871716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eaLnBrk="0" fontAlgn="base" hangingPunct="0">
              <a:lnSpc>
                <a:spcPct val="150000"/>
              </a:lnSpc>
              <a:spcBef>
                <a:spcPct val="0"/>
              </a:spcBef>
              <a:spcAft>
                <a:spcPct val="0"/>
              </a:spcAft>
              <a:buFont typeface="Arial" panose="020B0604020202020204" pitchFamily="34" charset="0"/>
              <a:buChar char="•"/>
            </a:pPr>
            <a:endParaRPr lang="en-US" altLang="en-US" sz="1200" dirty="0">
              <a:latin typeface="Arial" panose="020B0604020202020204" pitchFamily="34" charset="0"/>
            </a:endParaRPr>
          </a:p>
          <a:p>
            <a:r>
              <a:rPr lang="en-US" altLang="en-US" sz="1200" dirty="0">
                <a:latin typeface="Arial" panose="020B0604020202020204" pitchFamily="34" charset="0"/>
              </a:rPr>
              <a:t>The behavioral disorder ADHD is </a:t>
            </a:r>
            <a:r>
              <a:rPr lang="en-GB" sz="1200" noProof="0" dirty="0">
                <a:latin typeface="Arial" panose="020B0604020202020204" pitchFamily="34" charset="0"/>
              </a:rPr>
              <a:t>characterised</a:t>
            </a:r>
            <a:r>
              <a:rPr lang="en-US" altLang="en-US" sz="1200" dirty="0">
                <a:latin typeface="Arial" panose="020B0604020202020204" pitchFamily="34" charset="0"/>
              </a:rPr>
              <a:t> by </a:t>
            </a:r>
            <a:r>
              <a:rPr lang="en-US" altLang="en-US" sz="1200" b="1" dirty="0">
                <a:latin typeface="Arial" panose="020B0604020202020204" pitchFamily="34" charset="0"/>
              </a:rPr>
              <a:t>impulsivity</a:t>
            </a:r>
            <a:r>
              <a:rPr lang="en-US" altLang="en-US" sz="1200" dirty="0">
                <a:latin typeface="Arial" panose="020B0604020202020204" pitchFamily="34" charset="0"/>
              </a:rPr>
              <a:t>, </a:t>
            </a:r>
            <a:r>
              <a:rPr lang="en-US" altLang="en-US" sz="1200" b="1" dirty="0">
                <a:latin typeface="Arial" panose="020B0604020202020204" pitchFamily="34" charset="0"/>
              </a:rPr>
              <a:t>inattention</a:t>
            </a:r>
            <a:r>
              <a:rPr lang="en-US" altLang="en-US" sz="1200" dirty="0">
                <a:latin typeface="Arial" panose="020B0604020202020204" pitchFamily="34" charset="0"/>
              </a:rPr>
              <a:t>, and </a:t>
            </a:r>
            <a:r>
              <a:rPr lang="en-US" altLang="en-US" sz="1200" b="1" dirty="0">
                <a:latin typeface="Arial" panose="020B0604020202020204" pitchFamily="34" charset="0"/>
              </a:rPr>
              <a:t>hyperactivity.</a:t>
            </a:r>
            <a:r>
              <a:rPr lang="en-US" altLang="en-US" sz="1200" dirty="0">
                <a:latin typeface="Arial" panose="020B0604020202020204" pitchFamily="34" charset="0"/>
              </a:rPr>
              <a:t> Symptoms must fit the DSM-5 or ICD-11 criteria for hyperkinetic disorder </a:t>
            </a:r>
            <a:r>
              <a:rPr lang="en-US" altLang="en-US" sz="1200" dirty="0">
                <a:latin typeface="Arial" panose="020B0604020202020204" pitchFamily="34" charset="0"/>
                <a:cs typeface="Arial" panose="020B0604020202020204" pitchFamily="34" charset="0"/>
              </a:rPr>
              <a:t>t</a:t>
            </a:r>
            <a:r>
              <a:rPr lang="en-US" altLang="en-US" sz="1200" dirty="0">
                <a:latin typeface="Arial" panose="020B0604020202020204" pitchFamily="34" charset="0"/>
              </a:rPr>
              <a:t>o be diagnosed with ADHD</a:t>
            </a:r>
            <a:r>
              <a:rPr lang="en-US" altLang="en-US" sz="1200" dirty="0">
                <a:latin typeface="Arial" panose="020B0604020202020204" pitchFamily="34" charset="0"/>
                <a:cs typeface="Arial" panose="020B0604020202020204" pitchFamily="34" charset="0"/>
              </a:rPr>
              <a:t> (NICE, 2018). </a:t>
            </a:r>
            <a:r>
              <a:rPr lang="en-US" dirty="0"/>
              <a:t>ADHD is a neurodevelopmental condition characterized by difficulties with concentration, energy levels, impulsiveness, or by a person's ability to manage their time. The study, published in the Journal of Affective Disorders, comes as a national taskforce in England is looking at what this rising demand for support means across the NHS, education and justice sectors. Figures published by NHS England estimated there were nearly 2.5 million people in England with ADHD, with more than 550,000 currently waiting for an assessment. Every month 20,000 more people are referred for support, a 13% rise on this time last year.</a:t>
            </a:r>
          </a:p>
          <a:p>
            <a:r>
              <a:rPr lang="en-US" dirty="0"/>
              <a:t>NHS England has admitted patients are waiting "too long for assessment and diagnosis".</a:t>
            </a:r>
          </a:p>
          <a:p>
            <a:r>
              <a:rPr lang="en-US" dirty="0"/>
              <a:t>Patient watchdog Healthwatch England has also campaigned on the issue, calling for better support.</a:t>
            </a:r>
          </a:p>
          <a:p>
            <a:r>
              <a:rPr lang="en-US" dirty="0"/>
              <a:t>A report it published last week highlighted how ADHD can lead to people struggling in work and education and </a:t>
            </a:r>
            <a:r>
              <a:rPr lang="en-GB" noProof="0" dirty="0"/>
              <a:t>emphasised</a:t>
            </a:r>
            <a:r>
              <a:rPr lang="en-US" dirty="0"/>
              <a:t> the importance of them getting a diagnosis to help understand and manage their condition </a:t>
            </a:r>
            <a:r>
              <a:rPr lang="en-GB" sz="1200" kern="1200" dirty="0">
                <a:solidFill>
                  <a:schemeClr val="tx1"/>
                </a:solidFill>
                <a:effectLst/>
                <a:latin typeface="+mn-lt"/>
                <a:ea typeface="+mn-ea"/>
                <a:cs typeface="+mn-cs"/>
              </a:rPr>
              <a:t>(Triggle, 2025).</a:t>
            </a:r>
            <a:endParaRPr lang="en-US" altLang="en-US" sz="1200" dirty="0">
              <a:latin typeface="Arial" panose="020B0604020202020204" pitchFamily="34" charset="0"/>
              <a:cs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1200" dirty="0">
                <a:latin typeface="Arial" panose="020B0604020202020204" pitchFamily="34" charset="0"/>
              </a:rPr>
              <a:t>A</a:t>
            </a:r>
            <a:r>
              <a:rPr kumimoji="0" lang="en-US" altLang="en-US" sz="1200" b="0" i="0" u="none" strike="noStrike" cap="none" normalizeH="0" baseline="0" dirty="0">
                <a:ln>
                  <a:noFill/>
                </a:ln>
                <a:solidFill>
                  <a:schemeClr val="tx1"/>
                </a:solidFill>
                <a:effectLst/>
                <a:latin typeface="Arial" panose="020B0604020202020204" pitchFamily="34" charset="0"/>
              </a:rPr>
              <a:t>ttention </a:t>
            </a:r>
            <a:r>
              <a:rPr lang="en-US" altLang="en-US" sz="1200" dirty="0">
                <a:latin typeface="Arial" panose="020B0604020202020204" pitchFamily="34" charset="0"/>
              </a:rPr>
              <a:t>D</a:t>
            </a:r>
            <a:r>
              <a:rPr kumimoji="0" lang="en-US" altLang="en-US" sz="1200" b="0" i="0" u="none" strike="noStrike" cap="none" normalizeH="0" baseline="0" dirty="0">
                <a:ln>
                  <a:noFill/>
                </a:ln>
                <a:solidFill>
                  <a:schemeClr val="tx1"/>
                </a:solidFill>
                <a:effectLst/>
                <a:latin typeface="Arial" panose="020B0604020202020204" pitchFamily="34" charset="0"/>
              </a:rPr>
              <a:t>eficit </a:t>
            </a:r>
            <a:r>
              <a:rPr lang="en-US" altLang="en-US" sz="1200" dirty="0">
                <a:latin typeface="Arial" panose="020B0604020202020204" pitchFamily="34" charset="0"/>
              </a:rPr>
              <a:t>H</a:t>
            </a:r>
            <a:r>
              <a:rPr kumimoji="0" lang="en-US" altLang="en-US" sz="1200" b="0" i="0" u="none" strike="noStrike" cap="none" normalizeH="0" baseline="0" dirty="0">
                <a:ln>
                  <a:noFill/>
                </a:ln>
                <a:solidFill>
                  <a:schemeClr val="tx1"/>
                </a:solidFill>
                <a:effectLst/>
                <a:latin typeface="Arial" panose="020B0604020202020204" pitchFamily="34" charset="0"/>
              </a:rPr>
              <a:t>yperactivity Disorder (ADHD) can lead to a number of negative outcomes, including </a:t>
            </a:r>
            <a:r>
              <a:rPr kumimoji="0" lang="en-US" altLang="en-US" sz="1200" b="1" i="0" u="none" strike="noStrike" cap="none" normalizeH="0" baseline="0" dirty="0">
                <a:ln>
                  <a:noFill/>
                </a:ln>
                <a:solidFill>
                  <a:schemeClr val="tx1"/>
                </a:solidFill>
                <a:effectLst/>
                <a:latin typeface="Arial" panose="020B0604020202020204" pitchFamily="34" charset="0"/>
              </a:rPr>
              <a:t>poor academic performance</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chronic unemployment</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criminal </a:t>
            </a:r>
            <a:r>
              <a:rPr kumimoji="0" lang="en-GB" sz="1200" b="1" i="0" u="none" strike="noStrike" cap="none" normalizeH="0" baseline="0" noProof="0" dirty="0">
                <a:ln>
                  <a:noFill/>
                </a:ln>
                <a:solidFill>
                  <a:schemeClr val="tx1"/>
                </a:solidFill>
                <a:effectLst/>
                <a:latin typeface="Arial" panose="020B0604020202020204" pitchFamily="34" charset="0"/>
              </a:rPr>
              <a:t>behaviour</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substance abuse</a:t>
            </a:r>
            <a:r>
              <a:rPr kumimoji="0" lang="en-US" altLang="en-US" sz="1200" b="0" i="0" u="none" strike="noStrike" cap="none" normalizeH="0" baseline="0" dirty="0">
                <a:ln>
                  <a:noFill/>
                </a:ln>
                <a:solidFill>
                  <a:schemeClr val="tx1"/>
                </a:solidFill>
                <a:effectLst/>
                <a:latin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rPr>
              <a:t>suicide</a:t>
            </a:r>
            <a:r>
              <a:rPr kumimoji="0" lang="en-US" altLang="en-US" sz="1200" b="0" i="0" u="none" strike="noStrike" cap="none" normalizeH="0" baseline="0" dirty="0">
                <a:ln>
                  <a:noFill/>
                </a:ln>
                <a:solidFill>
                  <a:schemeClr val="tx1"/>
                </a:solidFill>
                <a:effectLst/>
                <a:latin typeface="Arial" panose="020B0604020202020204" pitchFamily="34" charset="0"/>
              </a:rPr>
              <a:t>, and </a:t>
            </a:r>
            <a:r>
              <a:rPr kumimoji="0" lang="en-US" altLang="en-US" sz="1200" b="1" i="0" u="none" strike="noStrike" cap="none" normalizeH="0" baseline="0" dirty="0">
                <a:ln>
                  <a:noFill/>
                </a:ln>
                <a:solidFill>
                  <a:schemeClr val="tx1"/>
                </a:solidFill>
                <a:effectLst/>
                <a:latin typeface="Arial" panose="020B0604020202020204" pitchFamily="34" charset="0"/>
              </a:rPr>
              <a:t>mental and physical health issues </a:t>
            </a:r>
            <a:r>
              <a:rPr kumimoji="0" lang="en-US" altLang="en-US" sz="1200" b="0" i="0" u="none" strike="noStrike" cap="none" normalizeH="0" baseline="0" dirty="0">
                <a:ln>
                  <a:noFill/>
                </a:ln>
                <a:solidFill>
                  <a:schemeClr val="tx1"/>
                </a:solidFill>
                <a:effectLst/>
                <a:latin typeface="Arial" panose="020B0604020202020204" pitchFamily="34" charset="0"/>
              </a:rPr>
              <a:t>(Thapar and Cooper, 2016).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At least </a:t>
            </a:r>
            <a:r>
              <a:rPr kumimoji="0" lang="en-US" altLang="en-US" sz="1200" b="1" i="0" u="none" strike="noStrike" cap="none" normalizeH="0" baseline="0" dirty="0">
                <a:ln>
                  <a:noFill/>
                </a:ln>
                <a:solidFill>
                  <a:schemeClr val="tx1"/>
                </a:solidFill>
                <a:effectLst/>
                <a:latin typeface="Arial" panose="020B0604020202020204" pitchFamily="34" charset="0"/>
              </a:rPr>
              <a:t>£17 billion </a:t>
            </a:r>
            <a:r>
              <a:rPr kumimoji="0" lang="en-US" altLang="en-US" sz="1200" b="0" i="0" u="none" strike="noStrike" cap="none" normalizeH="0" baseline="0" dirty="0">
                <a:ln>
                  <a:noFill/>
                </a:ln>
                <a:solidFill>
                  <a:schemeClr val="tx1"/>
                </a:solidFill>
                <a:effectLst/>
                <a:latin typeface="Arial" panose="020B0604020202020204" pitchFamily="34" charset="0"/>
              </a:rPr>
              <a:t>(Daley </a:t>
            </a:r>
            <a:r>
              <a:rPr kumimoji="0" lang="en-US" altLang="en-US" sz="1200" b="0" i="1" u="none" strike="noStrike" cap="none" normalizeH="0" baseline="0" dirty="0">
                <a:ln>
                  <a:noFill/>
                </a:ln>
                <a:solidFill>
                  <a:schemeClr val="tx1"/>
                </a:solidFill>
                <a:effectLst/>
                <a:latin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rPr>
              <a:t>., 2019)</a:t>
            </a:r>
            <a:r>
              <a:rPr lang="en-US" altLang="en-US" sz="1200" dirty="0">
                <a:latin typeface="Arial" panose="020B0604020202020204" pitchFamily="34" charset="0"/>
              </a:rPr>
              <a:t> financial burden</a:t>
            </a:r>
            <a:r>
              <a:rPr kumimoji="0" lang="en-US" altLang="en-US" sz="1200" b="0" i="0" u="none" strike="noStrike" cap="none" normalizeH="0" baseline="0" dirty="0">
                <a:ln>
                  <a:noFill/>
                </a:ln>
                <a:solidFill>
                  <a:schemeClr val="tx1"/>
                </a:solidFill>
                <a:effectLst/>
                <a:latin typeface="Arial" panose="020B0604020202020204" pitchFamily="34" charset="0"/>
              </a:rPr>
              <a:t>   can be prevented with the right help,</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1200" dirty="0">
                <a:latin typeface="Arial" panose="020B0604020202020204" pitchFamily="34" charset="0"/>
              </a:rPr>
              <a:t>P</a:t>
            </a:r>
            <a:r>
              <a:rPr kumimoji="0" lang="en-US" altLang="en-US" sz="1200" b="0" i="0" u="none" strike="noStrike" cap="none" normalizeH="0" baseline="0" dirty="0">
                <a:ln>
                  <a:noFill/>
                </a:ln>
                <a:solidFill>
                  <a:schemeClr val="tx1"/>
                </a:solidFill>
                <a:effectLst/>
                <a:latin typeface="Arial" panose="020B0604020202020204" pitchFamily="34" charset="0"/>
              </a:rPr>
              <a:t>eople with ADHD </a:t>
            </a:r>
            <a:r>
              <a:rPr lang="en-US" altLang="en-US" sz="1200" dirty="0">
                <a:latin typeface="Arial" panose="020B0604020202020204" pitchFamily="34" charset="0"/>
              </a:rPr>
              <a:t>can grow </a:t>
            </a:r>
            <a:r>
              <a:rPr kumimoji="0" lang="en-US" altLang="en-US" sz="1200" b="0" i="0" u="none" strike="noStrike" cap="none" normalizeH="0" baseline="0" dirty="0">
                <a:ln>
                  <a:noFill/>
                </a:ln>
                <a:solidFill>
                  <a:schemeClr val="tx1"/>
                </a:solidFill>
                <a:effectLst/>
                <a:latin typeface="Arial" panose="020B0604020202020204" pitchFamily="34" charset="0"/>
              </a:rPr>
              <a:t>and participate fully in the workforce if assisted (NHS England, 2025).</a:t>
            </a:r>
          </a:p>
        </p:txBody>
      </p:sp>
      <p:sp>
        <p:nvSpPr>
          <p:cNvPr id="4" name="Slide Number Placeholder 3"/>
          <p:cNvSpPr>
            <a:spLocks noGrp="1"/>
          </p:cNvSpPr>
          <p:nvPr>
            <p:ph type="sldNum" sz="quarter" idx="5"/>
          </p:nvPr>
        </p:nvSpPr>
        <p:spPr/>
        <p:txBody>
          <a:bodyPr/>
          <a:lstStyle/>
          <a:p>
            <a:fld id="{826FB9D0-6E3A-492E-B7AA-FC10E8E0B4C5}" type="slidenum">
              <a:rPr lang="en-GB" smtClean="0"/>
              <a:t>6</a:t>
            </a:fld>
            <a:endParaRPr lang="en-GB" dirty="0"/>
          </a:p>
        </p:txBody>
      </p:sp>
    </p:spTree>
    <p:extLst>
      <p:ext uri="{BB962C8B-B14F-4D97-AF65-F5344CB8AC3E}">
        <p14:creationId xmlns:p14="http://schemas.microsoft.com/office/powerpoint/2010/main" val="1308876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 does ADHD impair executive functions, and what are they? The critical cognitive processes known as executive functions are in charge of task management, impulse control, and future planning. These abilities may be compromised in people with ADHD, which can cause problems with focus, organization, and decision-making. In order to increase the ability to make wise judgements, stay motivated, and handle everyday chores with better health and organization, treating ADHD frequently entails techniques to strengthen these executive functions. Significant improvement in the management of ADHD symptoms can result from acknowledging and resolving these issues. That’s why both children and adults with ADHD typically have executive dysfunction, which means the brain's self-management system doesn’t operate as it should </a:t>
            </a:r>
            <a:r>
              <a:rPr lang="en-GB" sz="1200" kern="1200" dirty="0">
                <a:solidFill>
                  <a:schemeClr val="tx1"/>
                </a:solidFill>
                <a:effectLst/>
                <a:latin typeface="+mn-lt"/>
                <a:ea typeface="+mn-ea"/>
                <a:cs typeface="+mn-cs"/>
              </a:rPr>
              <a:t>(ADHD Coach, 2023).</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7</a:t>
            </a:fld>
            <a:endParaRPr lang="en-GB" dirty="0"/>
          </a:p>
        </p:txBody>
      </p:sp>
    </p:spTree>
    <p:extLst>
      <p:ext uri="{BB962C8B-B14F-4D97-AF65-F5344CB8AC3E}">
        <p14:creationId xmlns:p14="http://schemas.microsoft.com/office/powerpoint/2010/main" val="4232043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Attention span is the core challenge the young adults suffering from ADHD face. Poor academic success is linked with attention issues according to research. . Schreiber </a:t>
            </a:r>
            <a:r>
              <a:rPr lang="en-US" i="1" dirty="0"/>
              <a:t>et al. </a:t>
            </a:r>
            <a:r>
              <a:rPr lang="en-US" dirty="0"/>
              <a:t>(2013), stated in his study that executive function impairments can result in poor planning and attention, trouble coming up with and putting strategies into action, a lack of flexibility in one's thinking, and an inability to use feedback. It has also been suggested that a "core" deficiency in ADHD is working memory, a limited capacity system that temporarily stores and manipulates information while completing difficult tasks. Working memory is crucial for learning and developing academic skills, according to study. In both children with and without ADHD, working memory deficiencies have been connected to learning issues and subpar academic performance (Chiappe, Siegel, and Hasher, 2000).</a:t>
            </a:r>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8</a:t>
            </a:fld>
            <a:endParaRPr lang="en-GB" dirty="0"/>
          </a:p>
        </p:txBody>
      </p:sp>
    </p:spTree>
    <p:extLst>
      <p:ext uri="{BB962C8B-B14F-4D97-AF65-F5344CB8AC3E}">
        <p14:creationId xmlns:p14="http://schemas.microsoft.com/office/powerpoint/2010/main" val="358023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Key Features and Components:</a:t>
            </a:r>
            <a:r>
              <a:rPr lang="en-US" dirty="0"/>
              <a:t> </a:t>
            </a:r>
          </a:p>
          <a:p>
            <a:r>
              <a:rPr lang="en-US" dirty="0"/>
              <a:t>AI-Powered Day Planning (“Plan My Day”)</a:t>
            </a:r>
          </a:p>
          <a:p>
            <a:r>
              <a:rPr lang="en-US" dirty="0"/>
              <a:t>Users enter their tasks or link calendars.</a:t>
            </a:r>
          </a:p>
          <a:p>
            <a:r>
              <a:rPr lang="en-US" dirty="0"/>
              <a:t>The AI analyses deadlines, task difficulty, and time blocks to automatically structure the day.</a:t>
            </a:r>
          </a:p>
          <a:p>
            <a:r>
              <a:rPr lang="en-US" dirty="0"/>
              <a:t>Uses ADHD-friendly techniques like:</a:t>
            </a:r>
          </a:p>
          <a:p>
            <a:r>
              <a:rPr lang="en-US" dirty="0"/>
              <a:t>Eat the Frog – start with the hardest task</a:t>
            </a:r>
          </a:p>
          <a:p>
            <a:r>
              <a:rPr lang="en-US" dirty="0"/>
              <a:t>Quick Wins – short, easy tasks to build momentum</a:t>
            </a:r>
          </a:p>
          <a:p>
            <a:r>
              <a:rPr lang="en-US" dirty="0"/>
              <a:t>Batch Similar Tasks – reduces context-switching fatigue</a:t>
            </a:r>
          </a:p>
          <a:p>
            <a:r>
              <a:rPr lang="en-US" dirty="0"/>
              <a:t>Task Variety – prevents boredom by mixing task types</a:t>
            </a:r>
          </a:p>
          <a:p>
            <a:r>
              <a:rPr lang="en-US" dirty="0"/>
              <a:t>Smart Balance – balances work, personal, and rest blocks</a:t>
            </a:r>
          </a:p>
          <a:p>
            <a:r>
              <a:rPr lang="en-US" dirty="0"/>
              <a:t>Guided Daily and Weekly Planning</a:t>
            </a:r>
          </a:p>
          <a:p>
            <a:r>
              <a:rPr lang="en-US" dirty="0"/>
              <a:t>Provides a visual breakdown of priorities and energy levels.</a:t>
            </a:r>
          </a:p>
          <a:p>
            <a:r>
              <a:rPr lang="en-US" dirty="0"/>
              <a:t>Uses voice guidance or text-to-speech for users with reading or focus difficulties.</a:t>
            </a:r>
          </a:p>
          <a:p>
            <a:r>
              <a:rPr lang="en-US" dirty="0"/>
              <a:t>Suggests micro-breaks and mindfulness moments to prevent burnout.</a:t>
            </a:r>
          </a:p>
          <a:p>
            <a:r>
              <a:rPr lang="en-US" b="1" dirty="0"/>
              <a:t>Lock and Flex Feature</a:t>
            </a:r>
          </a:p>
          <a:p>
            <a:r>
              <a:rPr lang="en-US" dirty="0"/>
              <a:t>Users can “lock in” critical meetings or appointments.</a:t>
            </a:r>
          </a:p>
          <a:p>
            <a:r>
              <a:rPr lang="en-US" dirty="0"/>
              <a:t>The AI auto-adjusts the rest of the schedule dynamically around fixed events.</a:t>
            </a:r>
          </a:p>
          <a:p>
            <a:r>
              <a:rPr lang="en-US" b="1" dirty="0"/>
              <a:t>Real-Time Feedback via Wearable Integration</a:t>
            </a:r>
          </a:p>
          <a:p>
            <a:r>
              <a:rPr lang="en-US" dirty="0"/>
              <a:t>Syncs with smartwatch or smart ring sensors to detect stress, focus lapses, or inactivity.</a:t>
            </a:r>
          </a:p>
          <a:p>
            <a:r>
              <a:rPr lang="en-US" dirty="0"/>
              <a:t>Provides gentle prompts (“You’ve been sitting for 45 minutes—want a stretch break?”).</a:t>
            </a:r>
          </a:p>
          <a:p>
            <a:r>
              <a:rPr lang="en-US" b="1" dirty="0"/>
              <a:t>Gamified Progress Tracking</a:t>
            </a:r>
          </a:p>
          <a:p>
            <a:r>
              <a:rPr lang="en-US" dirty="0"/>
              <a:t>Users earn digital rewards for completing daily goals.</a:t>
            </a:r>
          </a:p>
          <a:p>
            <a:r>
              <a:rPr lang="en-US" dirty="0"/>
              <a:t>Encourages consistency and intrinsic motivation through visual progress dashboards.</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13</a:t>
            </a:fld>
            <a:endParaRPr lang="en-GB" dirty="0"/>
          </a:p>
        </p:txBody>
      </p:sp>
    </p:spTree>
    <p:extLst>
      <p:ext uri="{BB962C8B-B14F-4D97-AF65-F5344CB8AC3E}">
        <p14:creationId xmlns:p14="http://schemas.microsoft.com/office/powerpoint/2010/main" val="3510070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Tiimo’s AI (Denmark) helps you plan faster by turning your tasks into a clear, realistic schedule. Just type or speak what’s on your mind and it will break things down, estimate how long each step might take, and organize everything into a plan that works for your day </a:t>
            </a:r>
            <a:r>
              <a:rPr lang="en-GB" sz="1200" kern="1200" dirty="0">
                <a:solidFill>
                  <a:schemeClr val="tx1"/>
                </a:solidFill>
                <a:effectLst/>
                <a:latin typeface="+mn-lt"/>
                <a:ea typeface="+mn-ea"/>
                <a:cs typeface="+mn-cs"/>
              </a:rPr>
              <a:t>(tiimo, 2025).</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Kono is an AI planner app designed for adults with ADHD who struggle with planning and starting their daily tasks. Utilizing conversational AI, users can receive personalized advice or engage in real-time conversations just like chatting with a friend. Users interact with the AI to create executable plans and develop habits of executing tasks promptly without procrastination. The app's UI employs geometric shapes for visually intuitive prioritization, aiding users in focusing on tasks at hand </a:t>
            </a:r>
            <a:r>
              <a:rPr lang="en-GB" sz="1200" kern="1200" dirty="0">
                <a:solidFill>
                  <a:schemeClr val="tx1"/>
                </a:solidFill>
                <a:effectLst/>
                <a:latin typeface="+mn-lt"/>
                <a:ea typeface="+mn-ea"/>
                <a:cs typeface="+mn-cs"/>
              </a:rPr>
              <a:t>(Berlin, 2025).</a:t>
            </a:r>
            <a:endParaRPr lang="en-US" dirty="0"/>
          </a:p>
          <a:p>
            <a:r>
              <a:rPr lang="en-US" dirty="0"/>
              <a:t> Splitti is an AI-Powered Task Decomposition: cutting-edge AI analyzes your goals and breaks them down into smaller, achievable tasks. It's like having a smart assistant who understands exactly how you work. The app learns from your input, tailoring tasks to your work style and priorities. It's not just about managing tasks; it's about personalizing them to fit you. With tasks made to match your pace and preferences, overcoming procrastination becomes easier. Witness how a tailored approach can change your productivity game </a:t>
            </a:r>
            <a:r>
              <a:rPr lang="en-US" altLang="en-US" sz="1200" dirty="0">
                <a:latin typeface="Arial" panose="020B0604020202020204" pitchFamily="34" charset="0"/>
                <a:cs typeface="Arial" panose="020B0604020202020204" pitchFamily="34" charset="0"/>
              </a:rPr>
              <a:t>(Weissberg, 2023).</a:t>
            </a:r>
          </a:p>
          <a:p>
            <a:r>
              <a:rPr lang="en-US" dirty="0"/>
              <a:t>Neurolist(Google Play) is an AI-based planner that helps neurodivergent folks reach their potential. neurolist also helps you stay present by only showing you one to-do at a time. No more overwhelming lists. Any to do you create you can get back with one easy tap via the task library. Ultimate flexibility.</a:t>
            </a:r>
          </a:p>
          <a:p>
            <a:r>
              <a:rPr lang="en-US" dirty="0"/>
              <a:t>To help you actually do your to-do's, neurolist has a smart timer, which lets you complete each task like a playlist, with a timer for each subtask. Then it dynamically estimates how long it will take to complete, while notifying you via voice notifications along the way </a:t>
            </a:r>
            <a:r>
              <a:rPr lang="en-GB" sz="1200" kern="1200" dirty="0">
                <a:solidFill>
                  <a:schemeClr val="tx1"/>
                </a:solidFill>
                <a:effectLst/>
                <a:latin typeface="+mn-lt"/>
                <a:ea typeface="+mn-ea"/>
                <a:cs typeface="+mn-cs"/>
              </a:rPr>
              <a:t>(Menzel, 2023).</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16</a:t>
            </a:fld>
            <a:endParaRPr lang="en-GB" dirty="0"/>
          </a:p>
        </p:txBody>
      </p:sp>
    </p:spTree>
    <p:extLst>
      <p:ext uri="{BB962C8B-B14F-4D97-AF65-F5344CB8AC3E}">
        <p14:creationId xmlns:p14="http://schemas.microsoft.com/office/powerpoint/2010/main" val="3354694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GB" sz="1200" b="1" dirty="0">
                <a:latin typeface="Arial" panose="020B0604020202020204" pitchFamily="34" charset="0"/>
                <a:cs typeface="Arial" panose="020B0604020202020204" pitchFamily="34" charset="0"/>
              </a:rPr>
              <a:t>Ewles and Simnett model </a:t>
            </a:r>
            <a:r>
              <a:rPr lang="en-US" dirty="0"/>
              <a:t> The agreement that the project should proceed, its general objectives, and the budgetary allocation for its support constitute the project's beginning. Setting goals and quality standards for the project's delivery is known as specification. A more thorough discussion of goal-setting is provided below. Design is the training intervention's meticulous planning. The project activity, such as training sessions, is called implementation. </a:t>
            </a:r>
            <a:r>
              <a:rPr lang="en-GB" noProof="0" dirty="0"/>
              <a:t>Analyse</a:t>
            </a:r>
            <a:r>
              <a:rPr lang="en-US" dirty="0"/>
              <a:t>, review, and submit the project's final completion report to determine whether the goals were achieved. To evaluate both immediate and long-term results, it is helpful to have a gap in time between project completion and the final evaluation </a:t>
            </a:r>
            <a:r>
              <a:rPr lang="en-US" altLang="en-US" sz="1200" dirty="0">
                <a:latin typeface="Arial" panose="020B0604020202020204" pitchFamily="34" charset="0"/>
                <a:cs typeface="Arial" panose="020B0604020202020204" pitchFamily="34" charset="0"/>
              </a:rPr>
              <a:t>(Themes, 2017).</a:t>
            </a:r>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18</a:t>
            </a:fld>
            <a:endParaRPr lang="en-GB" dirty="0"/>
          </a:p>
        </p:txBody>
      </p:sp>
    </p:spTree>
    <p:extLst>
      <p:ext uri="{BB962C8B-B14F-4D97-AF65-F5344CB8AC3E}">
        <p14:creationId xmlns:p14="http://schemas.microsoft.com/office/powerpoint/2010/main" val="1857555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"Health promotion is the process of enabling people to increase control over, and to improve their health," according to the World Health </a:t>
            </a:r>
            <a:r>
              <a:rPr lang="en-GB" noProof="0" dirty="0"/>
              <a:t>Organisation</a:t>
            </a:r>
            <a:r>
              <a:rPr lang="en-US" dirty="0"/>
              <a:t>. Encouraging individuals to address health issues and live healthier lives is the goal of health promotion </a:t>
            </a:r>
            <a:r>
              <a:rPr lang="en-GB" sz="1200" kern="1200" dirty="0">
                <a:solidFill>
                  <a:schemeClr val="tx1"/>
                </a:solidFill>
                <a:effectLst/>
                <a:latin typeface="+mn-lt"/>
                <a:ea typeface="+mn-ea"/>
                <a:cs typeface="+mn-cs"/>
              </a:rPr>
              <a:t>(World Health Organisation, 1986).</a:t>
            </a:r>
            <a:r>
              <a:rPr lang="en-US" dirty="0"/>
              <a:t> Each of the five methods to health promotion identified by Ewles and Simnett </a:t>
            </a:r>
            <a:r>
              <a:rPr lang="en-GB" sz="1200" kern="1200" dirty="0">
                <a:solidFill>
                  <a:schemeClr val="tx1"/>
                </a:solidFill>
                <a:effectLst/>
                <a:latin typeface="+mn-lt"/>
                <a:ea typeface="+mn-ea"/>
                <a:cs typeface="+mn-cs"/>
              </a:rPr>
              <a:t>(Ewles and Simnett, 2003),</a:t>
            </a:r>
            <a:r>
              <a:rPr lang="en-US" dirty="0"/>
              <a:t> calls for the adoption of various activities. These strategies include client-centered, educational, behavioral, medical, and societal transformation. Therefore, Whiting and Miller propose a sixth, complementary strategy for health promotion that prioritises people's medical requirements </a:t>
            </a:r>
            <a:r>
              <a:rPr lang="nl-NL" sz="1200" kern="1200" dirty="0">
                <a:solidFill>
                  <a:schemeClr val="tx1"/>
                </a:solidFill>
                <a:effectLst/>
                <a:latin typeface="+mn-lt"/>
                <a:ea typeface="+mn-ea"/>
                <a:cs typeface="+mn-cs"/>
              </a:rPr>
              <a:t>(Janssen, Van Regenmortel and Abma, 2014).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Identifying the problem</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Identifying the need for addressing the problem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Eg:  Identified from the community or needs assessment, or from local or national epidemiological data trends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(Ewles and Simnett, 2003).</a:t>
            </a:r>
          </a:p>
          <a:p>
            <a:r>
              <a:rPr lang="en-GB" sz="1200" dirty="0"/>
              <a:t>Aims are broad goals concerned with improving health in a particular area or reducing a health problem.</a:t>
            </a:r>
          </a:p>
          <a:p>
            <a:r>
              <a:rPr lang="en-GB" sz="1200" b="1" dirty="0"/>
              <a:t>Objectives</a:t>
            </a:r>
            <a:r>
              <a:rPr lang="en-GB" sz="1200" dirty="0"/>
              <a:t> are the </a:t>
            </a:r>
            <a:r>
              <a:rPr lang="en-GB" sz="1200" b="1" dirty="0"/>
              <a:t>specific, measurable steps</a:t>
            </a:r>
            <a:r>
              <a:rPr lang="en-GB" sz="1200" dirty="0"/>
              <a:t> that must be achieved to meet the broader </a:t>
            </a:r>
            <a:r>
              <a:rPr lang="en-GB" sz="1200" b="1" dirty="0"/>
              <a:t>aim</a:t>
            </a:r>
            <a:r>
              <a:rPr lang="en-GB" sz="1200" dirty="0"/>
              <a:t> of a health promotion intervention</a:t>
            </a:r>
          </a:p>
          <a:p>
            <a:r>
              <a:rPr lang="en-GB" sz="1200" dirty="0"/>
              <a:t>SMART objectives</a:t>
            </a:r>
          </a:p>
          <a:p>
            <a:r>
              <a:rPr lang="en-GB" sz="1200" dirty="0"/>
              <a:t> S- Specific</a:t>
            </a:r>
          </a:p>
          <a:p>
            <a:r>
              <a:rPr lang="en-GB" sz="1200" dirty="0"/>
              <a:t>M- Measurable</a:t>
            </a:r>
          </a:p>
          <a:p>
            <a:r>
              <a:rPr lang="en-GB" sz="1200" dirty="0"/>
              <a:t>A – Achievable</a:t>
            </a:r>
          </a:p>
          <a:p>
            <a:r>
              <a:rPr lang="en-GB" sz="1200" dirty="0"/>
              <a:t>R – Relevant</a:t>
            </a:r>
          </a:p>
          <a:p>
            <a:r>
              <a:rPr lang="en-GB" sz="1200" dirty="0"/>
              <a:t>T- Time-bound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Identify appropriate methods for achieving the objectives: </a:t>
            </a:r>
            <a:r>
              <a:rPr lang="en-GB" dirty="0"/>
              <a:t>Evidence of effective interventions, </a:t>
            </a:r>
            <a:r>
              <a:rPr lang="en-US" dirty="0"/>
              <a:t>Methods you will use for achieving the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 specific resources needed</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Human resources, financial resources or materials and equipment</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Plan evaluation methods : Surveys at educational settings, Social media and web-based feedback etc.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Set an action plan: </a:t>
            </a:r>
            <a:r>
              <a:rPr lang="en-GB" dirty="0"/>
              <a:t>This is a detailed written plan which identifies tasks, the person responsible for each task, resources which will be used, a timescale and means of evaluation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might also include interim indicators of progress to show if you are proceeding as planned.</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Action or implementation of the plan: </a:t>
            </a:r>
            <a:r>
              <a:rPr lang="en-GB" dirty="0"/>
              <a:t>Actual implementation of your intervention, Keep a RECORD of unexpected events, Plan for documentation and dissemination of the findings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19</a:t>
            </a:fld>
            <a:endParaRPr lang="en-GB" dirty="0"/>
          </a:p>
        </p:txBody>
      </p:sp>
    </p:spTree>
    <p:extLst>
      <p:ext uri="{BB962C8B-B14F-4D97-AF65-F5344CB8AC3E}">
        <p14:creationId xmlns:p14="http://schemas.microsoft.com/office/powerpoint/2010/main" val="676949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Identifying the Problem Attention Deficit Hyperactivity Disorder (ADHD) is a neurodevelopmental condition characterized by inattention, impulsivity, and hyperactivity (NICE, 2018).</a:t>
            </a:r>
          </a:p>
          <a:p>
            <a:r>
              <a:rPr lang="en-US" dirty="0"/>
              <a:t>It significantly affects young adults’ academic achievement, productivity, and mental wellbeing.</a:t>
            </a:r>
          </a:p>
          <a:p>
            <a:r>
              <a:rPr lang="en-US" dirty="0"/>
              <a:t>Research highlights that executive function deficits, such as poor working memory and task </a:t>
            </a:r>
            <a:r>
              <a:rPr lang="en-GB" noProof="0" dirty="0"/>
              <a:t>organisation</a:t>
            </a:r>
            <a:r>
              <a:rPr lang="en-US" dirty="0"/>
              <a:t>, contribute to poor academic and occupational outcomes (Schreiber et al., 2013).</a:t>
            </a:r>
          </a:p>
          <a:p>
            <a:r>
              <a:rPr lang="en-US" dirty="0"/>
              <a:t>Individuals with ADHD are also at higher risk for anxiety, depression, and unemployment (Thapar &amp; Cooper, 2016).</a:t>
            </a:r>
          </a:p>
          <a:p>
            <a:r>
              <a:rPr lang="en-US" dirty="0"/>
              <a:t>In the UK, ADHD-related productivity loss and healthcare costs are estimated at £17 billion annually (Daley et al., 2019).</a:t>
            </a:r>
          </a:p>
          <a:p>
            <a:r>
              <a:rPr lang="en-US" dirty="0"/>
              <a:t>Identifying the Need for Addressing the Problem According to NHS England (2025), timely intervention and digital support tools can help ADHD individuals reach their full potential in education and employment.</a:t>
            </a:r>
          </a:p>
          <a:p>
            <a:r>
              <a:rPr lang="en-US" dirty="0"/>
              <a:t>National and community data show an increase in adult ADHD diagnoses and demand for accessible, tech-driven behavioral management tools.</a:t>
            </a:r>
          </a:p>
          <a:p>
            <a:r>
              <a:rPr lang="en-US" dirty="0"/>
              <a:t>Feedback from universities and mental health practitioners indicates a need for self-management resources that enhance focus, planning, and time management in young adults with ADHD.</a:t>
            </a:r>
          </a:p>
          <a:p>
            <a:r>
              <a:rPr lang="en-US" dirty="0"/>
              <a:t>Thus, there is a clear public health need for a digital intervention that improves daily functioning and reduces ADHD’s social and economic burden.</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20</a:t>
            </a:fld>
            <a:endParaRPr lang="en-GB" dirty="0"/>
          </a:p>
        </p:txBody>
      </p:sp>
    </p:spTree>
    <p:extLst>
      <p:ext uri="{BB962C8B-B14F-4D97-AF65-F5344CB8AC3E}">
        <p14:creationId xmlns:p14="http://schemas.microsoft.com/office/powerpoint/2010/main" val="4100248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21</a:t>
            </a:fld>
            <a:endParaRPr lang="en-GB" dirty="0"/>
          </a:p>
        </p:txBody>
      </p:sp>
    </p:spTree>
    <p:extLst>
      <p:ext uri="{BB962C8B-B14F-4D97-AF65-F5344CB8AC3E}">
        <p14:creationId xmlns:p14="http://schemas.microsoft.com/office/powerpoint/2010/main" val="3609669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Implementation and Documentation Implementation: Roll out FocusTrack AI across university campuses and ADHD support networks.</a:t>
            </a:r>
          </a:p>
          <a:p>
            <a:r>
              <a:rPr lang="en-US" dirty="0"/>
              <a:t>Monitoring: Continuous user data collection, progress logs, and issue tracking.</a:t>
            </a:r>
          </a:p>
          <a:p>
            <a:r>
              <a:rPr lang="en-US" dirty="0"/>
              <a:t>Documentation: Maintain detailed records of participant engagement, technical updates, and unexpected challenges.</a:t>
            </a:r>
          </a:p>
          <a:p>
            <a:r>
              <a:rPr lang="en-US" dirty="0"/>
              <a:t>Dissemination: Share findings with NHS Digital, academic journals, and public health conferences to encourage replication and scale-up.</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26</a:t>
            </a:fld>
            <a:endParaRPr lang="en-GB" dirty="0"/>
          </a:p>
        </p:txBody>
      </p:sp>
    </p:spTree>
    <p:extLst>
      <p:ext uri="{BB962C8B-B14F-4D97-AF65-F5344CB8AC3E}">
        <p14:creationId xmlns:p14="http://schemas.microsoft.com/office/powerpoint/2010/main" val="2741782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Interim Progress Indicators:</a:t>
            </a:r>
            <a:endParaRPr lang="en-US" dirty="0"/>
          </a:p>
          <a:p>
            <a:r>
              <a:rPr lang="en-US" dirty="0"/>
              <a:t>50% completion of prototype by Month 4.</a:t>
            </a:r>
          </a:p>
          <a:p>
            <a:r>
              <a:rPr lang="en-US" dirty="0"/>
              <a:t>Minimum 100 pilot participants recruited by Month 7.</a:t>
            </a:r>
          </a:p>
          <a:p>
            <a:r>
              <a:rPr lang="en-US" dirty="0"/>
              <a:t>Preliminary feedback collected by Month 9.</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27</a:t>
            </a:fld>
            <a:endParaRPr lang="en-GB" dirty="0"/>
          </a:p>
        </p:txBody>
      </p:sp>
    </p:spTree>
    <p:extLst>
      <p:ext uri="{BB962C8B-B14F-4D97-AF65-F5344CB8AC3E}">
        <p14:creationId xmlns:p14="http://schemas.microsoft.com/office/powerpoint/2010/main" val="2640728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Stakeholders who can facilitate delivery:</a:t>
            </a:r>
            <a:endParaRPr lang="en-US" dirty="0"/>
          </a:p>
          <a:p>
            <a:r>
              <a:rPr lang="en-US" b="1" dirty="0"/>
              <a:t>NHS Digital &amp; NICE:</a:t>
            </a:r>
            <a:r>
              <a:rPr lang="en-US" dirty="0"/>
              <a:t> provide guidance on digital mental-health compliance and integration into care pathways.</a:t>
            </a:r>
          </a:p>
          <a:p>
            <a:r>
              <a:rPr lang="en-US" b="1" dirty="0"/>
              <a:t>Universities &amp; Student Wellbeing Services:</a:t>
            </a:r>
            <a:r>
              <a:rPr lang="en-US" dirty="0"/>
              <a:t> support pilot testing, recruitment, and awareness campaigns.</a:t>
            </a:r>
          </a:p>
          <a:p>
            <a:r>
              <a:rPr lang="en-US" b="1" dirty="0"/>
              <a:t>Mental-health professionals / ADHD specialists:</a:t>
            </a:r>
            <a:r>
              <a:rPr lang="en-US" dirty="0"/>
              <a:t> offer behavioral insights and validate intervention content.</a:t>
            </a:r>
          </a:p>
          <a:p>
            <a:r>
              <a:rPr lang="en-US" b="1" dirty="0"/>
              <a:t>Technology partners &amp; app developers:</a:t>
            </a:r>
            <a:r>
              <a:rPr lang="en-US" dirty="0"/>
              <a:t> ensure secure, user-friendly AI features and wearable integration.</a:t>
            </a:r>
          </a:p>
          <a:p>
            <a:r>
              <a:rPr lang="en-US" b="1" dirty="0"/>
              <a:t>ADHD charities &amp; advocacy groups (e.g., ADHD UK):</a:t>
            </a:r>
            <a:r>
              <a:rPr lang="en-US" dirty="0"/>
              <a:t> help reach target users and promote inclusion.</a:t>
            </a:r>
          </a:p>
          <a:p>
            <a:r>
              <a:rPr lang="en-US" b="1" dirty="0"/>
              <a:t>Policy makers &amp; funders:</a:t>
            </a:r>
            <a:r>
              <a:rPr lang="en-US" dirty="0"/>
              <a:t> ensure sustainability and alignment with national digital-health priorities.</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29</a:t>
            </a:fld>
            <a:endParaRPr lang="en-GB" dirty="0"/>
          </a:p>
        </p:txBody>
      </p:sp>
    </p:spTree>
    <p:extLst>
      <p:ext uri="{BB962C8B-B14F-4D97-AF65-F5344CB8AC3E}">
        <p14:creationId xmlns:p14="http://schemas.microsoft.com/office/powerpoint/2010/main" val="562299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good example to understand what partnerships can do in successful health promotion interventions is In three NHS mental health trusts, HIEM piloted the use of the innovative QbTest after NIHR East Midlands conducted a successful randomised control trial. This served as the foundation of evidence for the nationwide Focus ADHD program. Between 2020 and 2023, Health Innovation Networks implemented the program throughout England. It made it possible for community pediatric services and NHS mental health trusts to enhance the ADHD assessments provided to kids and teens (NHS England, 2020). Fig 1: Across England the 15 AHSNs delivered a national adoption and spread </a:t>
            </a:r>
            <a:r>
              <a:rPr lang="en-GB" noProof="0" dirty="0"/>
              <a:t>programme</a:t>
            </a:r>
            <a:r>
              <a:rPr lang="en-US" dirty="0"/>
              <a:t> which aimed to transform the diagnosis of attention deficit hyperactivity disorder (ADHD) across the region. In March 2022 the programme was awarded the HSJ Partnership Award for best mental health partnership. In total 715 young people were supported across our region by the programme since 2020 </a:t>
            </a:r>
            <a:r>
              <a:rPr lang="en-GB" sz="1200" kern="1200" dirty="0">
                <a:solidFill>
                  <a:schemeClr val="tx1"/>
                </a:solidFill>
                <a:effectLst/>
                <a:latin typeface="+mn-lt"/>
                <a:ea typeface="+mn-ea"/>
                <a:cs typeface="+mn-cs"/>
              </a:rPr>
              <a:t>(Focus ADHD,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MindMate Neurodiversity Information Hub has recently updated its site to include information and detailed daily recommendations following a diagnosis of ADHD and the medication options, how emotions, language and learning can all feel different in ADHD </a:t>
            </a:r>
            <a:r>
              <a:rPr lang="en-GB" sz="1200" kern="1200" dirty="0">
                <a:solidFill>
                  <a:schemeClr val="tx1"/>
                </a:solidFill>
                <a:effectLst/>
                <a:latin typeface="+mn-lt"/>
                <a:ea typeface="+mn-ea"/>
                <a:cs typeface="+mn-cs"/>
              </a:rPr>
              <a:t>(MindMate, 2025).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mission of Student Minds, a charity dedicated to student mental health, is simple: No student's mental health should be a barrier to success. </a:t>
            </a:r>
            <a:br>
              <a:rPr lang="en-US" dirty="0"/>
            </a:br>
            <a:r>
              <a:rPr lang="en-US" dirty="0"/>
              <a:t>Their goal is to enable students to create their own mental health toolkit so they can support their peers and themselves throughout and after college. We urge the government, health care, and higher education sectors to priorities the mental health of their students </a:t>
            </a:r>
            <a:r>
              <a:rPr lang="en-GB" sz="1200" kern="1200" dirty="0">
                <a:solidFill>
                  <a:schemeClr val="tx1"/>
                </a:solidFill>
                <a:effectLst/>
                <a:latin typeface="+mn-lt"/>
                <a:ea typeface="+mn-ea"/>
                <a:cs typeface="+mn-cs"/>
              </a:rPr>
              <a:t>(Student Minds,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ADHD Uk provides Information and resources on subjects including diagnosis, medication, education and employment, as well as online support groups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(ADHD UK, 2022b)</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30</a:t>
            </a:fld>
            <a:endParaRPr lang="en-GB" dirty="0"/>
          </a:p>
        </p:txBody>
      </p:sp>
    </p:spTree>
    <p:extLst>
      <p:ext uri="{BB962C8B-B14F-4D97-AF65-F5344CB8AC3E}">
        <p14:creationId xmlns:p14="http://schemas.microsoft.com/office/powerpoint/2010/main" val="1354218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Digital inequality:</a:t>
            </a:r>
            <a:r>
              <a:rPr lang="en-US" dirty="0"/>
              <a:t> not all young adults have access to smartphones or wearables. Cost is a major issue since it might be unaffordable for families with limited resources or inconsistent health insurance. Even if consumer electronics like the Fitbit or Apple Watch can be more accessible, continuous costs like subscription fees and proprietary sensor components can exacerbate inequalities (Tran, 2025).</a:t>
            </a:r>
          </a:p>
          <a:p>
            <a:r>
              <a:rPr lang="en-US" b="1" dirty="0"/>
              <a:t>Data privacy &amp; security concerns:</a:t>
            </a:r>
            <a:r>
              <a:rPr lang="en-US" dirty="0"/>
              <a:t> users may hesitate to share personal </a:t>
            </a:r>
            <a:r>
              <a:rPr lang="en-GB" noProof="0" dirty="0"/>
              <a:t>behavioural</a:t>
            </a:r>
            <a:r>
              <a:rPr lang="en-US" dirty="0"/>
              <a:t> data. Concerns regarding data security, user consent, and the possibility of unauthorized usage have arisen as a result of wearable systems' constant tracking of sensitive physiological and </a:t>
            </a:r>
            <a:r>
              <a:rPr lang="en-GB" noProof="0" dirty="0"/>
              <a:t>behavioural</a:t>
            </a:r>
            <a:r>
              <a:rPr lang="en-US" dirty="0"/>
              <a:t> data [9]. Without explicit rules on encryption, safe data protocols, and kid-friendly permission procedures, parents could be hesitant to use such technologies (Herrera </a:t>
            </a:r>
            <a:r>
              <a:rPr lang="en-US" i="1" dirty="0"/>
              <a:t>et al</a:t>
            </a:r>
            <a:r>
              <a:rPr lang="en-US" dirty="0"/>
              <a:t>., 2024)</a:t>
            </a:r>
          </a:p>
          <a:p>
            <a:r>
              <a:rPr lang="en-US" b="1" dirty="0"/>
              <a:t>Low engagement / app fatigue:</a:t>
            </a:r>
            <a:r>
              <a:rPr lang="en-US" dirty="0"/>
              <a:t> ADHD users may struggle to maintain consistent use over time. Recent studies have placed a greater emphasis on involvement, as seen by wearable device adoption attrition, adherence, and use. For instance, a study on depression discovered that after 43 weeks, roughly 68% of the patients shared passive Fitbit (Google LLC) data, despite the fact that many of them had ceased actively using the study app and other study tools </a:t>
            </a:r>
            <a:r>
              <a:rPr lang="en-GB" sz="1200" kern="1200" dirty="0">
                <a:solidFill>
                  <a:schemeClr val="tx1"/>
                </a:solidFill>
                <a:effectLst/>
                <a:latin typeface="+mn-lt"/>
                <a:ea typeface="+mn-ea"/>
                <a:cs typeface="+mn-cs"/>
              </a:rPr>
              <a:t>(Zhang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Limited clinical endorsement:</a:t>
            </a:r>
            <a:r>
              <a:rPr lang="en-US" dirty="0"/>
              <a:t> healthcare providers may be cautious about recommending non-regulated AI tools. Another limitation is appropriate usage as Inadequate training, accessories, or unfinished supply chains can turn these wearable devices useless. In contrast to traditional medical devices used in sterile, controlled healthcare environments, wearables are purposefully made to function with equal accuracy and efficacy in the clinic and at home. Their robust, ruggedised designs are functional in a variety of settings, including those frequently found in remote locations and/or LMICs (humidity, dust, extreme temperatures) </a:t>
            </a:r>
            <a:r>
              <a:rPr lang="en-US" sz="1200" kern="1200" dirty="0">
                <a:solidFill>
                  <a:schemeClr val="tx1"/>
                </a:solidFill>
                <a:effectLst/>
                <a:latin typeface="+mn-lt"/>
                <a:ea typeface="+mn-ea"/>
                <a:cs typeface="+mn-cs"/>
              </a:rPr>
              <a:t>(Walter, Xu and Rogers, 2024).</a:t>
            </a:r>
            <a:endParaRPr lang="en-US" dirty="0"/>
          </a:p>
          <a:p>
            <a:r>
              <a:rPr lang="en-US" b="1" dirty="0"/>
              <a:t>Financial sustainability:</a:t>
            </a:r>
            <a:r>
              <a:rPr lang="en-US" dirty="0"/>
              <a:t> funding may be limited for maintenance, updates, or scale-up. </a:t>
            </a:r>
          </a:p>
          <a:p>
            <a:r>
              <a:rPr lang="en-US" b="1" dirty="0"/>
              <a:t>Technical issues:</a:t>
            </a:r>
            <a:r>
              <a:rPr lang="en-US" dirty="0"/>
              <a:t> connectivity, algorithm accuracy, or software bugs could affect reliability. Unreliable data results from performance variations among users and surroundings ( can effect the impact and implementation</a:t>
            </a:r>
            <a:r>
              <a:rPr lang="en-GB" sz="1200" kern="1200" dirty="0">
                <a:solidFill>
                  <a:schemeClr val="tx1"/>
                </a:solidFill>
                <a:effectLst/>
                <a:latin typeface="+mn-lt"/>
                <a:ea typeface="+mn-ea"/>
                <a:cs typeface="+mn-cs"/>
              </a:rPr>
              <a:t>(Hartley, 2024).</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31</a:t>
            </a:fld>
            <a:endParaRPr lang="en-GB" dirty="0"/>
          </a:p>
        </p:txBody>
      </p:sp>
    </p:spTree>
    <p:extLst>
      <p:ext uri="{BB962C8B-B14F-4D97-AF65-F5344CB8AC3E}">
        <p14:creationId xmlns:p14="http://schemas.microsoft.com/office/powerpoint/2010/main" val="15278775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Data privacy &amp; security concerns:</a:t>
            </a:r>
            <a:r>
              <a:rPr lang="en-US" dirty="0"/>
              <a:t> users may hesitate to share personal </a:t>
            </a:r>
            <a:r>
              <a:rPr lang="en-GB" noProof="0" dirty="0"/>
              <a:t>behavioural</a:t>
            </a:r>
            <a:r>
              <a:rPr lang="en-US" dirty="0"/>
              <a:t> data. Concerns regarding data security, user consent, and the possibility of unauthorized usage have arisen as a result of wearable systems' constant tracking of sensitive physiological and </a:t>
            </a:r>
            <a:r>
              <a:rPr lang="en-GB" noProof="0" dirty="0"/>
              <a:t>behavioural</a:t>
            </a:r>
            <a:r>
              <a:rPr lang="en-US" dirty="0"/>
              <a:t> data . Without explicit rules on encryption, safe data protocols, and kid-friendly permission procedures, parents could be hesitant to use such technologies (Herrera </a:t>
            </a:r>
            <a:r>
              <a:rPr lang="en-US" i="1" dirty="0"/>
              <a:t>et al</a:t>
            </a:r>
            <a:r>
              <a:rPr lang="en-US" dirty="0"/>
              <a:t>., 2024).</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33</a:t>
            </a:fld>
            <a:endParaRPr lang="en-GB" dirty="0"/>
          </a:p>
        </p:txBody>
      </p:sp>
    </p:spTree>
    <p:extLst>
      <p:ext uri="{BB962C8B-B14F-4D97-AF65-F5344CB8AC3E}">
        <p14:creationId xmlns:p14="http://schemas.microsoft.com/office/powerpoint/2010/main" val="3637650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34</a:t>
            </a:fld>
            <a:endParaRPr lang="en-GB" dirty="0"/>
          </a:p>
        </p:txBody>
      </p:sp>
    </p:spTree>
    <p:extLst>
      <p:ext uri="{BB962C8B-B14F-4D97-AF65-F5344CB8AC3E}">
        <p14:creationId xmlns:p14="http://schemas.microsoft.com/office/powerpoint/2010/main" val="1614719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Personal health data are increasingly more accessible to researchers via mobile apps, wearable sensors, social networks, and other emerging technologies. Given the potential for technology to improve personal health and decrease healthcare costs, ethical and regulatory concerns must be embedded early in the technology selection/development and subsequently, in the research design phase to optimize benefit and reduce potential harm risks </a:t>
            </a:r>
            <a:r>
              <a:rPr lang="nb-NO" sz="1200" kern="1200" dirty="0">
                <a:solidFill>
                  <a:schemeClr val="tx1"/>
                </a:solidFill>
                <a:effectLst/>
                <a:latin typeface="+mn-lt"/>
                <a:ea typeface="+mn-ea"/>
                <a:cs typeface="+mn-cs"/>
              </a:rPr>
              <a:t>(Nebeker, Bartlett Ellis and Torous, 2019). </a:t>
            </a:r>
            <a:r>
              <a:rPr lang="en-US" sz="1200" b="0" i="0" kern="1200" dirty="0">
                <a:solidFill>
                  <a:schemeClr val="tx1"/>
                </a:solidFill>
                <a:effectLst/>
                <a:latin typeface="+mn-lt"/>
                <a:ea typeface="+mn-ea"/>
                <a:cs typeface="+mn-cs"/>
              </a:rPr>
              <a:t> The APA’s App Evaluation model  was examined as starting point because it applies to selecting apps, which are a common digital technology increasingly being used in mental health clinical care. Noting that little guidance was available to facilitate app selection in clinical psychiatric healthcare, an APA working group developed a decision-making framework in 2016 for clinicians </a:t>
            </a:r>
            <a:r>
              <a:rPr lang="en-GB" sz="1200" kern="1200" dirty="0">
                <a:solidFill>
                  <a:schemeClr val="tx1"/>
                </a:solidFill>
                <a:effectLst/>
                <a:latin typeface="+mn-lt"/>
                <a:ea typeface="+mn-ea"/>
                <a:cs typeface="+mn-cs"/>
              </a:rPr>
              <a:t>(App Evaluation Model. , 2017).</a:t>
            </a:r>
            <a:endParaRPr lang="en-US" sz="1200" b="0" i="0" kern="1200" dirty="0">
              <a:solidFill>
                <a:schemeClr val="tx1"/>
              </a:solidFill>
              <a:effectLst/>
              <a:latin typeface="+mn-lt"/>
              <a:ea typeface="+mn-ea"/>
              <a:cs typeface="+mn-cs"/>
            </a:endParaRPr>
          </a:p>
          <a:p>
            <a:r>
              <a:rPr lang="en-US" dirty="0"/>
              <a:t>The FocusTrack AI has certain ethical challenges  in implementation like Data protection: must comply with GDPR (2018) and UK Data Protection Act (2018) for user consent and data storage . </a:t>
            </a:r>
          </a:p>
          <a:p>
            <a:r>
              <a:rPr lang="en-US" dirty="0"/>
              <a:t>Informed consent: users must clearly understand what personal data are collected and how AI makes recommendations.</a:t>
            </a:r>
          </a:p>
          <a:p>
            <a:r>
              <a:rPr lang="en-US" b="1" dirty="0"/>
              <a:t>Equity &amp; accessibility</a:t>
            </a:r>
            <a:r>
              <a:rPr lang="en-US" dirty="0"/>
              <a:t>: app design should be inclusive for users with cognitive or literacy difficulties.</a:t>
            </a:r>
          </a:p>
          <a:p>
            <a:r>
              <a:rPr lang="en-US" b="1" dirty="0"/>
              <a:t>Transparency &amp; accountability</a:t>
            </a:r>
            <a:r>
              <a:rPr lang="en-US" dirty="0"/>
              <a:t>: ensure AI decision-making is explainable and non-discriminatory.</a:t>
            </a:r>
          </a:p>
          <a:p>
            <a:r>
              <a:rPr lang="en-US" dirty="0"/>
              <a:t>Clinical boundaries: clearly state that FocusTrac AI complements—does not replace—professional medical advice.</a:t>
            </a:r>
          </a:p>
          <a:p>
            <a:r>
              <a:rPr lang="en-US" dirty="0"/>
              <a:t>New technologies have the potential to add important value; however, without careful vetting, may exacerbate health disparities among those most vulnerable </a:t>
            </a:r>
            <a:r>
              <a:rPr lang="nb-NO" sz="1200" kern="1200" dirty="0">
                <a:solidFill>
                  <a:schemeClr val="tx1"/>
                </a:solidFill>
                <a:effectLst/>
                <a:latin typeface="+mn-lt"/>
                <a:ea typeface="+mn-ea"/>
                <a:cs typeface="+mn-cs"/>
              </a:rPr>
              <a:t>(Nebeker, Bartlett Ellis and Torous, 2019). </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38</a:t>
            </a:fld>
            <a:endParaRPr lang="en-GB" dirty="0"/>
          </a:p>
        </p:txBody>
      </p:sp>
    </p:spTree>
    <p:extLst>
      <p:ext uri="{BB962C8B-B14F-4D97-AF65-F5344CB8AC3E}">
        <p14:creationId xmlns:p14="http://schemas.microsoft.com/office/powerpoint/2010/main" val="42633173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private startup technology business called MoodFlex has created a smartphone software that analyses a user's voice and typing patterns to identify signs of poor mental health. With the aim of using predictive analytics to improve services for those suffering from mental illness, MoodFlex is negotiating with a number of towns to include their product into the public mental healthcare system. Although the vendor claims to have a tested product, no papers exist that provide proof of its validity, safety, or dependability. An assessment of the product's adoption and implementation process by medical professionals working in the state mental health system is the only officially recognised research </a:t>
            </a:r>
            <a:r>
              <a:rPr lang="nb-NO" sz="1200" kern="1200" dirty="0">
                <a:solidFill>
                  <a:schemeClr val="tx1"/>
                </a:solidFill>
                <a:effectLst/>
                <a:latin typeface="+mn-lt"/>
                <a:ea typeface="+mn-ea"/>
                <a:cs typeface="+mn-cs"/>
              </a:rPr>
              <a:t>(Nebeker, Torous and Bartlett Ellis, 2019). </a:t>
            </a:r>
            <a:r>
              <a:rPr lang="en-US" dirty="0"/>
              <a:t>Before introducing MoodFlex into the public healthcare system, decision makers– particularly the funding organization– should evaluate evidence supporting the efficacy of this product. Reproducible evidence is the hallmark of evidence-based practice, and is the first step prior to dissemination and implementation. This use case reflects the shift in health research associ ated with digital technologies, in that traditional methods of developing an evidence base may be pushed aside in favor of what appears to be exciting innovation. The landscape is unsettled and potentially dangerous, which makes governance important. </a:t>
            </a:r>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40</a:t>
            </a:fld>
            <a:endParaRPr lang="en-GB" dirty="0"/>
          </a:p>
        </p:txBody>
      </p:sp>
    </p:spTree>
    <p:extLst>
      <p:ext uri="{BB962C8B-B14F-4D97-AF65-F5344CB8AC3E}">
        <p14:creationId xmlns:p14="http://schemas.microsoft.com/office/powerpoint/2010/main" val="41477640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42</a:t>
            </a:fld>
            <a:endParaRPr lang="en-GB" dirty="0"/>
          </a:p>
        </p:txBody>
      </p:sp>
    </p:spTree>
    <p:extLst>
      <p:ext uri="{BB962C8B-B14F-4D97-AF65-F5344CB8AC3E}">
        <p14:creationId xmlns:p14="http://schemas.microsoft.com/office/powerpoint/2010/main" val="3816464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Policy Implications</a:t>
            </a:r>
          </a:p>
          <a:p>
            <a:r>
              <a:rPr lang="en-US" b="1" dirty="0"/>
              <a:t>Supports NHS Long Term Plan (2019):</a:t>
            </a:r>
            <a:r>
              <a:rPr lang="en-US" dirty="0"/>
              <a:t> aligns with goals of integrating </a:t>
            </a:r>
            <a:r>
              <a:rPr lang="en-US" b="1" dirty="0"/>
              <a:t>digital mental-health tools</a:t>
            </a:r>
            <a:r>
              <a:rPr lang="en-US" dirty="0"/>
              <a:t> into early intervention.</a:t>
            </a:r>
          </a:p>
          <a:p>
            <a:r>
              <a:rPr lang="en-US" dirty="0"/>
              <a:t>Encourages adoption of </a:t>
            </a:r>
            <a:r>
              <a:rPr lang="en-US" b="1" dirty="0"/>
              <a:t>evidence-based digital therapeutics</a:t>
            </a:r>
            <a:r>
              <a:rPr lang="en-US" dirty="0"/>
              <a:t> within UK healthcare policy.</a:t>
            </a:r>
          </a:p>
          <a:p>
            <a:r>
              <a:rPr lang="en-US" dirty="0"/>
              <a:t>Promotes </a:t>
            </a:r>
            <a:r>
              <a:rPr lang="en-US" b="1" dirty="0"/>
              <a:t>inclusive digital innovation</a:t>
            </a:r>
            <a:r>
              <a:rPr lang="en-US" dirty="0"/>
              <a:t> for neurodivergent individuals under the </a:t>
            </a:r>
            <a:r>
              <a:rPr lang="en-US" b="1" dirty="0"/>
              <a:t>Equality Act (2010)</a:t>
            </a:r>
            <a:r>
              <a:rPr lang="en-US" dirty="0"/>
              <a:t>.</a:t>
            </a:r>
          </a:p>
          <a:p>
            <a:r>
              <a:rPr lang="en-US" dirty="0"/>
              <a:t>Can inform </a:t>
            </a:r>
            <a:r>
              <a:rPr lang="en-US" b="1" dirty="0"/>
              <a:t>future digital health frameworks</a:t>
            </a:r>
            <a:r>
              <a:rPr lang="en-US" dirty="0"/>
              <a:t> for ADHD and other cognitive conditions.</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48</a:t>
            </a:fld>
            <a:endParaRPr lang="en-GB" dirty="0"/>
          </a:p>
        </p:txBody>
      </p:sp>
    </p:spTree>
    <p:extLst>
      <p:ext uri="{BB962C8B-B14F-4D97-AF65-F5344CB8AC3E}">
        <p14:creationId xmlns:p14="http://schemas.microsoft.com/office/powerpoint/2010/main" val="38673820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Research &amp; Educational Implications Research Implications:</a:t>
            </a:r>
          </a:p>
          <a:p>
            <a:r>
              <a:rPr lang="en-US" dirty="0"/>
              <a:t>Provides real-world data for evaluating AI-based interventions in mental health </a:t>
            </a:r>
            <a:r>
              <a:rPr lang="en-GB" sz="1200" kern="1200" dirty="0">
                <a:solidFill>
                  <a:schemeClr val="tx1"/>
                </a:solidFill>
                <a:effectLst/>
                <a:latin typeface="+mn-lt"/>
                <a:ea typeface="+mn-ea"/>
                <a:cs typeface="+mn-cs"/>
              </a:rPr>
              <a:t>(Lupton, 2014).</a:t>
            </a:r>
            <a:endParaRPr lang="en-US" dirty="0"/>
          </a:p>
          <a:p>
            <a:r>
              <a:rPr lang="en-US" dirty="0"/>
              <a:t>Enables longitudinal studies on attention and executive functioning outcomes. Through sophisticated data collection and communication across a wide range of platforms and systems, wearable device data strengthens the medical device ecosystem, also known as the Internet of Things, which improves patient care, diagnostics, and health care delivery. Sim (2019).</a:t>
            </a:r>
          </a:p>
          <a:p>
            <a:r>
              <a:rPr lang="en-US" dirty="0"/>
              <a:t>Encourages collaboration between tech developers, clinicians, and academic researchers.</a:t>
            </a:r>
          </a:p>
          <a:p>
            <a:r>
              <a:rPr lang="en-US" b="1" dirty="0"/>
              <a:t>Educational Implications:</a:t>
            </a:r>
          </a:p>
          <a:p>
            <a:r>
              <a:rPr lang="en-US" dirty="0"/>
              <a:t>Supports universities in developing digital wellbeing programs for neurodivergent students </a:t>
            </a:r>
            <a:r>
              <a:rPr lang="en-GB" sz="1200" kern="1200" dirty="0">
                <a:solidFill>
                  <a:schemeClr val="tx1"/>
                </a:solidFill>
                <a:effectLst/>
                <a:latin typeface="+mn-lt"/>
                <a:ea typeface="+mn-ea"/>
                <a:cs typeface="+mn-cs"/>
              </a:rPr>
              <a:t>(Arnold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a:t>
            </a:r>
            <a:endParaRPr lang="en-US" dirty="0"/>
          </a:p>
          <a:p>
            <a:r>
              <a:rPr lang="en-US" dirty="0"/>
              <a:t>Enhances staff awareness and training on ADHD management and digital inclusion.</a:t>
            </a:r>
          </a:p>
          <a:p>
            <a:r>
              <a:rPr lang="en-US" dirty="0"/>
              <a:t>Encourages integration of digital self-management tools in educational counselling services </a:t>
            </a:r>
            <a:r>
              <a:rPr lang="en-GB" sz="1200" kern="1200" dirty="0">
                <a:solidFill>
                  <a:schemeClr val="tx1"/>
                </a:solidFill>
                <a:effectLst/>
                <a:latin typeface="+mn-lt"/>
                <a:ea typeface="+mn-ea"/>
                <a:cs typeface="+mn-cs"/>
              </a:rPr>
              <a:t>(ADHD Centre, 2023).</a:t>
            </a:r>
            <a:endParaRPr lang="en-US" dirty="0"/>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49</a:t>
            </a:fld>
            <a:endParaRPr lang="en-GB" dirty="0"/>
          </a:p>
        </p:txBody>
      </p:sp>
    </p:spTree>
    <p:extLst>
      <p:ext uri="{BB962C8B-B14F-4D97-AF65-F5344CB8AC3E}">
        <p14:creationId xmlns:p14="http://schemas.microsoft.com/office/powerpoint/2010/main" val="17658918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The field of health promotion and its scope are evolving quickly. </a:t>
            </a:r>
          </a:p>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Initiatives for digital health promotion could be seen as the most recent development.</a:t>
            </a:r>
          </a:p>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Digital health technologies present intriguing opportunities for the profession of health promotion. (Lupton, 2014).</a:t>
            </a:r>
          </a:p>
          <a:p>
            <a:pPr marL="457200" indent="-45720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rPr>
              <a:t>However, there are potential drawbacks, restrictions, and the possibility that if these technologies are used carelessly and inappropriately, they could worsen rather than improve poor health outcomes, cause social and economic disadvantage, and generate moral criticism towards those who are thought to be unable to respond appropriately.</a:t>
            </a:r>
          </a:p>
          <a:p>
            <a:endParaRPr lang="en-GB" dirty="0"/>
          </a:p>
        </p:txBody>
      </p:sp>
      <p:sp>
        <p:nvSpPr>
          <p:cNvPr id="4" name="Slide Number Placeholder 3"/>
          <p:cNvSpPr>
            <a:spLocks noGrp="1"/>
          </p:cNvSpPr>
          <p:nvPr>
            <p:ph type="sldNum" sz="quarter" idx="5"/>
          </p:nvPr>
        </p:nvSpPr>
        <p:spPr/>
        <p:txBody>
          <a:bodyPr/>
          <a:lstStyle/>
          <a:p>
            <a:fld id="{826FB9D0-6E3A-492E-B7AA-FC10E8E0B4C5}" type="slidenum">
              <a:rPr lang="en-GB" smtClean="0"/>
              <a:t>50</a:t>
            </a:fld>
            <a:endParaRPr lang="en-GB" dirty="0"/>
          </a:p>
        </p:txBody>
      </p:sp>
    </p:spTree>
    <p:extLst>
      <p:ext uri="{BB962C8B-B14F-4D97-AF65-F5344CB8AC3E}">
        <p14:creationId xmlns:p14="http://schemas.microsoft.com/office/powerpoint/2010/main" val="3097520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346710" y="365761"/>
            <a:ext cx="17586960" cy="956690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664970" y="1323564"/>
            <a:ext cx="14950440" cy="4389120"/>
          </a:xfrm>
        </p:spPr>
        <p:txBody>
          <a:bodyPr anchor="b">
            <a:normAutofit/>
          </a:bodyPr>
          <a:lstStyle>
            <a:lvl1pPr algn="ctr">
              <a:lnSpc>
                <a:spcPct val="85000"/>
              </a:lnSpc>
              <a:defRPr sz="108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2564295" y="5804452"/>
            <a:ext cx="13151790" cy="2082248"/>
          </a:xfrm>
        </p:spPr>
        <p:txBody>
          <a:bodyPr>
            <a:normAutofit/>
          </a:bodyPr>
          <a:lstStyle>
            <a:lvl1pPr marL="0" indent="0" algn="ctr">
              <a:buNone/>
              <a:defRPr sz="3300">
                <a:solidFill>
                  <a:srgbClr val="FFFFFF"/>
                </a:solidFill>
              </a:defRPr>
            </a:lvl1pPr>
            <a:lvl2pPr marL="685800" indent="0" algn="ctr">
              <a:buNone/>
              <a:defRPr sz="3300"/>
            </a:lvl2pPr>
            <a:lvl3pPr marL="1371600" indent="0" algn="ctr">
              <a:buNone/>
              <a:defRPr sz="3300"/>
            </a:lvl3pPr>
            <a:lvl4pPr marL="2057400" indent="0" algn="ctr">
              <a:buNone/>
              <a:defRPr sz="3000"/>
            </a:lvl4pPr>
            <a:lvl5pPr marL="2743200" indent="0" algn="ctr">
              <a:buNone/>
              <a:defRPr sz="3000"/>
            </a:lvl5pPr>
            <a:lvl6pPr marL="3429000" indent="0" algn="ctr">
              <a:buNone/>
              <a:defRPr sz="3000"/>
            </a:lvl6pPr>
            <a:lvl7pPr marL="4114800" indent="0" algn="ctr">
              <a:buNone/>
              <a:defRPr sz="3000"/>
            </a:lvl7pPr>
            <a:lvl8pPr marL="4800600" indent="0" algn="ctr">
              <a:buNone/>
              <a:defRPr sz="3000"/>
            </a:lvl8pPr>
            <a:lvl9pPr marL="5486400" indent="0" algn="ctr">
              <a:buNone/>
              <a:defRPr sz="3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cxnSp>
        <p:nvCxnSpPr>
          <p:cNvPr id="8" name="Straight Connector 7"/>
          <p:cNvCxnSpPr/>
          <p:nvPr/>
        </p:nvCxnSpPr>
        <p:spPr>
          <a:xfrm>
            <a:off x="2967991" y="5600700"/>
            <a:ext cx="1234440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0296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190012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59636" y="1760363"/>
            <a:ext cx="14950440" cy="4389120"/>
          </a:xfrm>
        </p:spPr>
        <p:txBody>
          <a:bodyPr anchor="b">
            <a:noAutofit/>
          </a:bodyPr>
          <a:lstStyle>
            <a:lvl1pPr algn="ctr">
              <a:lnSpc>
                <a:spcPct val="85000"/>
              </a:lnSpc>
              <a:defRPr sz="108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2564892" y="6231780"/>
            <a:ext cx="13153644" cy="2045709"/>
          </a:xfrm>
        </p:spPr>
        <p:txBody>
          <a:bodyPr anchor="t">
            <a:normAutofit/>
          </a:bodyPr>
          <a:lstStyle>
            <a:lvl1pPr marL="0" indent="0" algn="ctr">
              <a:buNone/>
              <a:defRPr sz="3300">
                <a:solidFill>
                  <a:schemeClr val="accent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cxnSp>
        <p:nvCxnSpPr>
          <p:cNvPr id="7" name="Straight Connector 6"/>
          <p:cNvCxnSpPr/>
          <p:nvPr/>
        </p:nvCxnSpPr>
        <p:spPr>
          <a:xfrm>
            <a:off x="2971801" y="6030612"/>
            <a:ext cx="12344402"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09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714500" y="3086098"/>
            <a:ext cx="7132320" cy="603504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9401418" y="3086100"/>
            <a:ext cx="7132320" cy="603504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025502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714500" y="3002266"/>
            <a:ext cx="7132320" cy="1165860"/>
          </a:xfrm>
        </p:spPr>
        <p:txBody>
          <a:bodyPr anchor="ctr"/>
          <a:lstStyle>
            <a:lvl1pPr marL="0" indent="0">
              <a:spcBef>
                <a:spcPts val="0"/>
              </a:spcBef>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1714500" y="4082225"/>
            <a:ext cx="7132320" cy="507492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9403760" y="2998548"/>
            <a:ext cx="7132320" cy="1165860"/>
          </a:xfrm>
        </p:spPr>
        <p:txBody>
          <a:bodyPr anchor="ctr"/>
          <a:lstStyle>
            <a:lvl1pPr marL="0" indent="0">
              <a:spcBef>
                <a:spcPts val="0"/>
              </a:spcBef>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9403760" y="4078983"/>
            <a:ext cx="7132320" cy="507492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90478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879700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0991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4500" y="1645920"/>
            <a:ext cx="5897880" cy="2606040"/>
          </a:xfrm>
        </p:spPr>
        <p:txBody>
          <a:bodyPr anchor="b">
            <a:noAutofit/>
          </a:bodyPr>
          <a:lstStyle>
            <a:lvl1pPr>
              <a:lnSpc>
                <a:spcPct val="90000"/>
              </a:lnSpc>
              <a:defRPr sz="6000" b="0"/>
            </a:lvl1pPr>
          </a:lstStyle>
          <a:p>
            <a:r>
              <a:rPr lang="en-GB"/>
              <a:t>Click to edit Master title style</a:t>
            </a:r>
            <a:endParaRPr lang="en-US" dirty="0"/>
          </a:p>
        </p:txBody>
      </p:sp>
      <p:sp>
        <p:nvSpPr>
          <p:cNvPr id="3" name="Content Placeholder 2"/>
          <p:cNvSpPr>
            <a:spLocks noGrp="1"/>
          </p:cNvSpPr>
          <p:nvPr>
            <p:ph idx="1"/>
          </p:nvPr>
        </p:nvSpPr>
        <p:spPr>
          <a:xfrm>
            <a:off x="8778239" y="1645920"/>
            <a:ext cx="7818120" cy="6995160"/>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714500" y="4251960"/>
            <a:ext cx="5897880" cy="4526280"/>
          </a:xfrm>
        </p:spPr>
        <p:txBody>
          <a:bodyPr>
            <a:normAutofit/>
          </a:bodyPr>
          <a:lstStyle>
            <a:lvl1pPr marL="0" indent="0">
              <a:lnSpc>
                <a:spcPct val="100000"/>
              </a:lnSpc>
              <a:spcBef>
                <a:spcPts val="1500"/>
              </a:spcBef>
              <a:buNone/>
              <a:defRPr sz="255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113233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4500" y="1645920"/>
            <a:ext cx="5897880" cy="2606040"/>
          </a:xfrm>
        </p:spPr>
        <p:txBody>
          <a:bodyPr anchor="b">
            <a:noAutofit/>
          </a:bodyPr>
          <a:lstStyle>
            <a:lvl1pPr>
              <a:lnSpc>
                <a:spcPct val="90000"/>
              </a:lnSpc>
              <a:defRPr sz="6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19872" y="1604771"/>
            <a:ext cx="9148572" cy="7200900"/>
          </a:xfrm>
        </p:spPr>
        <p:txBody>
          <a:bodyPr lIns="274320" tIns="182880" anchor="t">
            <a:normAutofit/>
          </a:bodyPr>
          <a:lstStyle>
            <a:lvl1pPr marL="0" indent="0">
              <a:buNone/>
              <a:defRPr sz="42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dirty="0"/>
          </a:p>
        </p:txBody>
      </p:sp>
      <p:sp>
        <p:nvSpPr>
          <p:cNvPr id="4" name="Text Placeholder 3"/>
          <p:cNvSpPr>
            <a:spLocks noGrp="1"/>
          </p:cNvSpPr>
          <p:nvPr>
            <p:ph type="body" sz="half" idx="2"/>
          </p:nvPr>
        </p:nvSpPr>
        <p:spPr>
          <a:xfrm>
            <a:off x="1714500" y="4251960"/>
            <a:ext cx="5897880" cy="4320540"/>
          </a:xfrm>
        </p:spPr>
        <p:txBody>
          <a:bodyPr>
            <a:normAutofit/>
          </a:bodyPr>
          <a:lstStyle>
            <a:lvl1pPr marL="0" indent="0">
              <a:lnSpc>
                <a:spcPct val="100000"/>
              </a:lnSpc>
              <a:spcBef>
                <a:spcPts val="1500"/>
              </a:spcBef>
              <a:buNone/>
              <a:defRPr sz="255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049049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04418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1143000"/>
            <a:ext cx="3486150" cy="81153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714500" y="1143000"/>
            <a:ext cx="11144250" cy="81153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24912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346710" y="365761"/>
            <a:ext cx="17586960" cy="956690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714500" y="914400"/>
            <a:ext cx="14813280" cy="203454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714501" y="3086100"/>
            <a:ext cx="14809307" cy="60579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714494" y="9335743"/>
            <a:ext cx="3493611" cy="547688"/>
          </a:xfrm>
          <a:prstGeom prst="rect">
            <a:avLst/>
          </a:prstGeom>
        </p:spPr>
        <p:txBody>
          <a:bodyPr vert="horz" lIns="91440" tIns="45720" rIns="91440" bIns="45720" rtlCol="0" anchor="ctr"/>
          <a:lstStyle>
            <a:lvl1pPr algn="l">
              <a:defRPr sz="1800">
                <a:solidFill>
                  <a:schemeClr val="accent1"/>
                </a:solidFill>
              </a:defRPr>
            </a:lvl1pPr>
          </a:lstStyle>
          <a:p>
            <a:fld id="{1D8BD707-D9CF-40AE-B4C6-C98DA3205C09}" type="datetimeFigureOut">
              <a:rPr lang="en-US" smtClean="0"/>
              <a:pPr/>
              <a:t>11/9/2025</a:t>
            </a:fld>
            <a:endParaRPr lang="en-US" dirty="0"/>
          </a:p>
        </p:txBody>
      </p:sp>
      <p:sp>
        <p:nvSpPr>
          <p:cNvPr id="5" name="Footer Placeholder 4"/>
          <p:cNvSpPr>
            <a:spLocks noGrp="1"/>
          </p:cNvSpPr>
          <p:nvPr>
            <p:ph type="ftr" sz="quarter" idx="3"/>
          </p:nvPr>
        </p:nvSpPr>
        <p:spPr>
          <a:xfrm>
            <a:off x="5923722" y="9335743"/>
            <a:ext cx="7076661" cy="547688"/>
          </a:xfrm>
          <a:prstGeom prst="rect">
            <a:avLst/>
          </a:prstGeom>
        </p:spPr>
        <p:txBody>
          <a:bodyPr vert="horz" lIns="91440" tIns="45720" rIns="91440" bIns="45720" rtlCol="0" anchor="ctr"/>
          <a:lstStyle>
            <a:lvl1pPr algn="ctr">
              <a:defRPr sz="1800">
                <a:solidFill>
                  <a:schemeClr val="accent1"/>
                </a:solidFill>
              </a:defRPr>
            </a:lvl1pPr>
          </a:lstStyle>
          <a:p>
            <a:endParaRPr lang="en-US" dirty="0"/>
          </a:p>
        </p:txBody>
      </p:sp>
      <p:sp>
        <p:nvSpPr>
          <p:cNvPr id="6" name="Slide Number Placeholder 5"/>
          <p:cNvSpPr>
            <a:spLocks noGrp="1"/>
          </p:cNvSpPr>
          <p:nvPr>
            <p:ph type="sldNum" sz="quarter" idx="4"/>
          </p:nvPr>
        </p:nvSpPr>
        <p:spPr>
          <a:xfrm>
            <a:off x="13994296" y="9335743"/>
            <a:ext cx="2559326" cy="547688"/>
          </a:xfrm>
          <a:prstGeom prst="rect">
            <a:avLst/>
          </a:prstGeom>
        </p:spPr>
        <p:txBody>
          <a:bodyPr vert="horz" lIns="91440" tIns="45720" rIns="91440" bIns="45720" rtlCol="0" anchor="ctr"/>
          <a:lstStyle>
            <a:lvl1pPr algn="r">
              <a:defRPr sz="1800">
                <a:solidFill>
                  <a:schemeClr val="accent1"/>
                </a:solidFill>
              </a:defRPr>
            </a:lvl1p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918796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371600" rtl="0" eaLnBrk="1" latinLnBrk="0" hangingPunct="1">
        <a:lnSpc>
          <a:spcPct val="90000"/>
        </a:lnSpc>
        <a:spcBef>
          <a:spcPct val="0"/>
        </a:spcBef>
        <a:buNone/>
        <a:defRPr sz="6600" kern="1200">
          <a:solidFill>
            <a:schemeClr val="accent1"/>
          </a:solidFill>
          <a:latin typeface="+mj-lt"/>
          <a:ea typeface="+mj-ea"/>
          <a:cs typeface="+mj-cs"/>
        </a:defRPr>
      </a:lvl1pPr>
    </p:titleStyle>
    <p:bodyStyle>
      <a:lvl1pPr marL="342900" indent="-274320" algn="l" defTabSz="1371600" rtl="0" eaLnBrk="1" latinLnBrk="0" hangingPunct="1">
        <a:lnSpc>
          <a:spcPct val="90000"/>
        </a:lnSpc>
        <a:spcBef>
          <a:spcPts val="2100"/>
        </a:spcBef>
        <a:buClr>
          <a:schemeClr val="accent1"/>
        </a:buClr>
        <a:buSzPct val="80000"/>
        <a:buFont typeface="Corbel" pitchFamily="34" charset="0"/>
        <a:buChar char="•"/>
        <a:defRPr sz="3300" kern="1200">
          <a:solidFill>
            <a:schemeClr val="accent1"/>
          </a:solidFill>
          <a:latin typeface="+mn-lt"/>
          <a:ea typeface="+mn-ea"/>
          <a:cs typeface="+mn-cs"/>
        </a:defRPr>
      </a:lvl1pPr>
      <a:lvl2pPr marL="68580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3000" kern="1200">
          <a:solidFill>
            <a:schemeClr val="accent1"/>
          </a:solidFill>
          <a:latin typeface="+mn-lt"/>
          <a:ea typeface="+mn-ea"/>
          <a:cs typeface="+mn-cs"/>
        </a:defRPr>
      </a:lvl2pPr>
      <a:lvl3pPr marL="109728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700" kern="1200">
          <a:solidFill>
            <a:schemeClr val="accent1"/>
          </a:solidFill>
          <a:latin typeface="+mn-lt"/>
          <a:ea typeface="+mn-ea"/>
          <a:cs typeface="+mn-cs"/>
        </a:defRPr>
      </a:lvl3pPr>
      <a:lvl4pPr marL="150876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4pPr>
      <a:lvl5pPr marL="1920240" indent="-27432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5pPr>
      <a:lvl6pPr marL="240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6pPr>
      <a:lvl7pPr marL="285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7pPr>
      <a:lvl8pPr marL="330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8pPr>
      <a:lvl9pPr marL="3750000" indent="-342900" algn="l" defTabSz="1371600" rtl="0" eaLnBrk="1" latinLnBrk="0" hangingPunct="1">
        <a:lnSpc>
          <a:spcPct val="90000"/>
        </a:lnSpc>
        <a:spcBef>
          <a:spcPts val="300"/>
        </a:spcBef>
        <a:spcAft>
          <a:spcPts val="600"/>
        </a:spcAft>
        <a:buClr>
          <a:schemeClr val="accent1"/>
        </a:buClr>
        <a:buSzPct val="80000"/>
        <a:buFont typeface="Corbel" pitchFamily="34" charset="0"/>
        <a:buChar char="•"/>
        <a:defRPr sz="2400" kern="1200">
          <a:solidFill>
            <a:schemeClr val="accent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jpeg"/><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image" Target="../media/image58.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hyperlink" Target="https://play.google.com/store/apps/details?id=com.amorisyme.moodflex" TargetMode="External"/><Relationship Id="rId7" Type="http://schemas.openxmlformats.org/officeDocument/2006/relationships/diagramColors" Target="../diagrams/colors10.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41.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8" Type="http://schemas.openxmlformats.org/officeDocument/2006/relationships/hyperlink" Target="https://www.psychiatry.org/psychiatrists/practice/mental-health-apps/app-evaluation-model" TargetMode="External"/><Relationship Id="rId13" Type="http://schemas.openxmlformats.org/officeDocument/2006/relationships/hyperlink" Target="https://blogs.cardiff.ac.uk/wolfsonyoungpeople/why-more-research-is-needed-on-adhd-in-young-women/" TargetMode="External"/><Relationship Id="rId3" Type="http://schemas.openxmlformats.org/officeDocument/2006/relationships/hyperlink" Target="https://www.theminiadhdcoach.com/adhd-symptoms/adhd-executive-function" TargetMode="External"/><Relationship Id="rId7" Type="http://schemas.openxmlformats.org/officeDocument/2006/relationships/hyperlink" Target="https://bhayanilaw.co.uk/updates-to-equality-act-2010/" TargetMode="External"/><Relationship Id="rId12" Type="http://schemas.openxmlformats.org/officeDocument/2006/relationships/hyperlink" Target="https://doi.org/10.3399/bjgpopen20x101043" TargetMode="External"/><Relationship Id="rId2" Type="http://schemas.openxmlformats.org/officeDocument/2006/relationships/hyperlink" Target="https://www.adhdcentre.co.uk/how-ai-is-changing-the-game-for-adhd-management/" TargetMode="External"/><Relationship Id="rId1" Type="http://schemas.openxmlformats.org/officeDocument/2006/relationships/slideLayout" Target="../slideLayouts/slideLayout7.xml"/><Relationship Id="rId6" Type="http://schemas.openxmlformats.org/officeDocument/2006/relationships/hyperlink" Target="https://adhduk.co.uk/2025/05/30/financial-times-almost-2-5mn-people-in-england-estimated-to-have-adhd/" TargetMode="External"/><Relationship Id="rId11" Type="http://schemas.openxmlformats.org/officeDocument/2006/relationships/hyperlink" Target="https://doi.org/10.1007/s44230-025-00099-1" TargetMode="External"/><Relationship Id="rId5" Type="http://schemas.openxmlformats.org/officeDocument/2006/relationships/hyperlink" Target="https://adhduk.co.uk/" TargetMode="External"/><Relationship Id="rId10" Type="http://schemas.openxmlformats.org/officeDocument/2006/relationships/hyperlink" Target="https://ux-design-awards.com/winners/2024-2-kono-ai-powered-daily-planner-for-adhd" TargetMode="External"/><Relationship Id="rId4" Type="http://schemas.openxmlformats.org/officeDocument/2006/relationships/hyperlink" Target="https://adhduk.co.uk/adhd-incidence/" TargetMode="External"/><Relationship Id="rId9" Type="http://schemas.openxmlformats.org/officeDocument/2006/relationships/hyperlink" Target="https://doi.org/10.1177/1087054714566076"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www.healthinnowest.net/focus-adhd/" TargetMode="External"/><Relationship Id="rId13" Type="http://schemas.openxmlformats.org/officeDocument/2006/relationships/hyperlink" Target="https://doi.org/10.1186/s44247-024-00134-4" TargetMode="External"/><Relationship Id="rId3" Type="http://schemas.openxmlformats.org/officeDocument/2006/relationships/hyperlink" Target="https://torontostarts.com/2024/09/23/how-wearable-technology-for-adhd-is-transforming-symptom-management/" TargetMode="External"/><Relationship Id="rId7" Type="http://schemas.openxmlformats.org/officeDocument/2006/relationships/hyperlink" Target="https://www.etsy.com/listing/1282376971/2026-adhd-digital-planner-rainbow-self" TargetMode="External"/><Relationship Id="rId12" Type="http://schemas.openxmlformats.org/officeDocument/2006/relationships/hyperlink" Target="https://healthcare-communications.com/striking-a-balance-navigating-healthcare-engagement-in-the-age-of-app-fatigue/" TargetMode="External"/><Relationship Id="rId2" Type="http://schemas.openxmlformats.org/officeDocument/2006/relationships/hyperlink" Target="https://www.heretohelp.bc.ca/sites/default/files/stigma-and-discrimination-around-mental-health-and-substance-use-problems.pdf" TargetMode="External"/><Relationship Id="rId1" Type="http://schemas.openxmlformats.org/officeDocument/2006/relationships/slideLayout" Target="../slideLayouts/slideLayout7.xml"/><Relationship Id="rId6" Type="http://schemas.openxmlformats.org/officeDocument/2006/relationships/hyperlink" Target="https://www.nextiva.com/blog/how-to-solve-app-fatigue.html" TargetMode="External"/><Relationship Id="rId11" Type="http://schemas.openxmlformats.org/officeDocument/2006/relationships/hyperlink" Target="https://doi.org/10.3389/fpsyt.2023.1054831" TargetMode="External"/><Relationship Id="rId5" Type="http://schemas.openxmlformats.org/officeDocument/2006/relationships/hyperlink" Target="https://doi.org/10.1016/j.eurpsy.2019.06.011" TargetMode="External"/><Relationship Id="rId15" Type="http://schemas.openxmlformats.org/officeDocument/2006/relationships/hyperlink" Target="https://doi.org/10.1186/1471-244x-10-6" TargetMode="External"/><Relationship Id="rId10" Type="http://schemas.openxmlformats.org/officeDocument/2006/relationships/hyperlink" Target="https://novosound.net/the-accuracy-problem-in-wearables/" TargetMode="External"/><Relationship Id="rId4" Type="http://schemas.openxmlformats.org/officeDocument/2006/relationships/hyperlink" Target="https://doi.org/10.1177/20552076251343959" TargetMode="External"/><Relationship Id="rId9" Type="http://schemas.openxmlformats.org/officeDocument/2006/relationships/hyperlink" Target="https://pmc.ncbi.nlm.nih.gov/articles/PMC1525089/" TargetMode="External"/><Relationship Id="rId14" Type="http://schemas.openxmlformats.org/officeDocument/2006/relationships/hyperlink" Target="https://doi.org/10.1007/s10728-011-0200-1" TargetMode="External"/></Relationships>
</file>

<file path=ppt/slides/_rels/slide55.xml.rels><?xml version="1.0" encoding="UTF-8" standalone="yes"?>
<Relationships xmlns="http://schemas.openxmlformats.org/package/2006/relationships"><Relationship Id="rId8" Type="http://schemas.openxmlformats.org/officeDocument/2006/relationships/hyperlink" Target="https://mindmate.org.uk/neurodiversity-information-hub/" TargetMode="External"/><Relationship Id="rId13" Type="http://schemas.openxmlformats.org/officeDocument/2006/relationships/hyperlink" Target="https://www.england.nhs.uk/long-read/report-of-the-independent-adhd-taskforce-part-1/" TargetMode="External"/><Relationship Id="rId18" Type="http://schemas.openxmlformats.org/officeDocument/2006/relationships/hyperlink" Target="https://doi.org/10.3390/diagnostics15182359" TargetMode="External"/><Relationship Id="rId3" Type="http://schemas.openxmlformats.org/officeDocument/2006/relationships/hyperlink" Target="https://doi.org/10.1080/19325037.2013.798216" TargetMode="External"/><Relationship Id="rId21" Type="http://schemas.openxmlformats.org/officeDocument/2006/relationships/hyperlink" Target="https://doi.org/10.1017/s1355617713001100" TargetMode="External"/><Relationship Id="rId7" Type="http://schemas.openxmlformats.org/officeDocument/2006/relationships/hyperlink" Target="https://apps.apple.com/ca/app/neurolist-ai-planner-for-adhd/id6468689182" TargetMode="External"/><Relationship Id="rId12" Type="http://schemas.openxmlformats.org/officeDocument/2006/relationships/hyperlink" Target="https://healthinnovation-em.org.uk/our-work/innovations/transforming-adhd-diagnosis" TargetMode="External"/><Relationship Id="rId17" Type="http://schemas.openxmlformats.org/officeDocument/2006/relationships/hyperlink" Target="https://www.gov.uk/government/publications/health-app-assessment-criteria/criteria-for-health-app-assessment" TargetMode="External"/><Relationship Id="rId2" Type="http://schemas.openxmlformats.org/officeDocument/2006/relationships/hyperlink" Target="https://legalvision.co.uk/data-privacy-it/gdpr-app/" TargetMode="External"/><Relationship Id="rId16" Type="http://schemas.openxmlformats.org/officeDocument/2006/relationships/hyperlink" Target="https://www.researchgate.net/publication/281304812_Assistive_technology_use_and_stigma" TargetMode="External"/><Relationship Id="rId20" Type="http://schemas.openxmlformats.org/officeDocument/2006/relationships/hyperlink" Target="https://doi.org/10.1016/s2215-0366(17)30167-0" TargetMode="External"/><Relationship Id="rId1" Type="http://schemas.openxmlformats.org/officeDocument/2006/relationships/slideLayout" Target="../slideLayouts/slideLayout7.xml"/><Relationship Id="rId6" Type="http://schemas.openxmlformats.org/officeDocument/2006/relationships/hyperlink" Target="https://www.kingsfund.org.uk/insight-and-analysis/long-reads/exclusion-inclusion-digital-health-care" TargetMode="External"/><Relationship Id="rId11" Type="http://schemas.openxmlformats.org/officeDocument/2006/relationships/hyperlink" Target="https://www.facebook.com/NorthernCareAllianceNHS/posts/this-is-the-10-year-health-plan-to-get-the-nhs-back-on-its-feet-and-make-it-fit-/1052861326957168/" TargetMode="External"/><Relationship Id="rId5" Type="http://schemas.openxmlformats.org/officeDocument/2006/relationships/hyperlink" Target="https://www.micelabs.in/revolutionizing-adhd-care-the-role-of-innovative-treatments-and-assistive-technology/" TargetMode="External"/><Relationship Id="rId15" Type="http://schemas.openxmlformats.org/officeDocument/2006/relationships/hyperlink" Target="https://doi.org/10.30574/gjeta.2023.15.3.0116" TargetMode="External"/><Relationship Id="rId10" Type="http://schemas.openxmlformats.org/officeDocument/2006/relationships/hyperlink" Target="https://doi.org/10.1186/s12916-019-1377-7" TargetMode="External"/><Relationship Id="rId19" Type="http://schemas.openxmlformats.org/officeDocument/2006/relationships/hyperlink" Target="https://pubmed.ncbi.nlm.nih.gov/11729789/" TargetMode="External"/><Relationship Id="rId4" Type="http://schemas.openxmlformats.org/officeDocument/2006/relationships/hyperlink" Target="https://doi.org/10.1093/heapro/dau091" TargetMode="External"/><Relationship Id="rId9" Type="http://schemas.openxmlformats.org/officeDocument/2006/relationships/hyperlink" Target="https://doi.org/10.1093/tbm/ibz074" TargetMode="External"/><Relationship Id="rId14" Type="http://schemas.openxmlformats.org/officeDocument/2006/relationships/hyperlink" Target="https://www.nice.org.uk/guidance/ng87/chapter/Recommendations#recognition-identification-and-referral"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1007/bf00913466" TargetMode="External"/><Relationship Id="rId13" Type="http://schemas.openxmlformats.org/officeDocument/2006/relationships/hyperlink" Target="https://www.bbc.com/news/articles/cg5vp62dnnro" TargetMode="External"/><Relationship Id="rId18" Type="http://schemas.openxmlformats.org/officeDocument/2006/relationships/hyperlink" Target="https://newzapp.co.uk/blog/neurodiversity-matters/" TargetMode="External"/><Relationship Id="rId3" Type="http://schemas.openxmlformats.org/officeDocument/2006/relationships/hyperlink" Target="https://doi.org/10.1192/bjb.2023.88" TargetMode="External"/><Relationship Id="rId21" Type="http://schemas.openxmlformats.org/officeDocument/2006/relationships/hyperlink" Target="https://doi.org/10.1038/s41746-023-00749-3" TargetMode="External"/><Relationship Id="rId7" Type="http://schemas.openxmlformats.org/officeDocument/2006/relationships/hyperlink" Target="https://play.google.com/store/apps/details?id=neurolist.app.neurolist&amp;hl=en_GB" TargetMode="External"/><Relationship Id="rId12" Type="http://schemas.openxmlformats.org/officeDocument/2006/relationships/hyperlink" Target="https://patentpc.com/blog/wearable-health-tech-costs-what-consumers-pay" TargetMode="External"/><Relationship Id="rId17" Type="http://schemas.openxmlformats.org/officeDocument/2006/relationships/hyperlink" Target="https://doi.org/10.1093/heapro/1.4.405" TargetMode="External"/><Relationship Id="rId2" Type="http://schemas.openxmlformats.org/officeDocument/2006/relationships/hyperlink" Target="https://doi.org/10.2196/28025" TargetMode="External"/><Relationship Id="rId16" Type="http://schemas.openxmlformats.org/officeDocument/2006/relationships/hyperlink" Target="https://apps.apple.com/us/app/adhd-planner-ai-task-splitti/id6473397856" TargetMode="External"/><Relationship Id="rId20" Type="http://schemas.openxmlformats.org/officeDocument/2006/relationships/hyperlink" Target="https://www.beforesunset.ai/post/adhd-digital-planner-free" TargetMode="External"/><Relationship Id="rId1" Type="http://schemas.openxmlformats.org/officeDocument/2006/relationships/slideLayout" Target="../slideLayouts/slideLayout7.xml"/><Relationship Id="rId6" Type="http://schemas.openxmlformats.org/officeDocument/2006/relationships/hyperlink" Target="https://www.studentminds.org.uk/" TargetMode="External"/><Relationship Id="rId11" Type="http://schemas.openxmlformats.org/officeDocument/2006/relationships/hyperlink" Target="https://www.tiimoapp.com/" TargetMode="External"/><Relationship Id="rId5" Type="http://schemas.openxmlformats.org/officeDocument/2006/relationships/hyperlink" Target="https://adhdcollegestudents.commons.gc.cuny.edu/2020/05/07/adhd-in-college-students-infographic/" TargetMode="External"/><Relationship Id="rId15" Type="http://schemas.openxmlformats.org/officeDocument/2006/relationships/hyperlink" Target="https://doi.org/10.1038/s41467-023-44634-9" TargetMode="External"/><Relationship Id="rId10" Type="http://schemas.openxmlformats.org/officeDocument/2006/relationships/hyperlink" Target="https://nursekey.com/planning-health-promotion-interventions/" TargetMode="External"/><Relationship Id="rId19" Type="http://schemas.openxmlformats.org/officeDocument/2006/relationships/hyperlink" Target="https://www.youtube.com/watch?v=J9-QzSzgd_g" TargetMode="External"/><Relationship Id="rId4" Type="http://schemas.openxmlformats.org/officeDocument/2006/relationships/hyperlink" Target="https://doi.org/10.1056/nejmra1806949" TargetMode="External"/><Relationship Id="rId9" Type="http://schemas.openxmlformats.org/officeDocument/2006/relationships/hyperlink" Target="https://doi.org/10.1016/s0140-6736(15)00238-x" TargetMode="External"/><Relationship Id="rId14" Type="http://schemas.openxmlformats.org/officeDocument/2006/relationships/hyperlink" Target="https://effectiveu.umn.edu/academics/adhd-executive-functioning/adhd-executive-functio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DF334D-478B-DAA9-6270-E36DE8B9A6DB}"/>
              </a:ext>
            </a:extLst>
          </p:cNvPr>
          <p:cNvSpPr txBox="1"/>
          <p:nvPr/>
        </p:nvSpPr>
        <p:spPr>
          <a:xfrm>
            <a:off x="2209800" y="4533900"/>
            <a:ext cx="6934200" cy="3884397"/>
          </a:xfrm>
          <a:prstGeom prst="rect">
            <a:avLst/>
          </a:prstGeom>
          <a:ln w="57150"/>
        </p:spPr>
        <p:style>
          <a:lnRef idx="2">
            <a:schemeClr val="accent1"/>
          </a:lnRef>
          <a:fillRef idx="1">
            <a:schemeClr val="lt1"/>
          </a:fillRef>
          <a:effectRef idx="0">
            <a:schemeClr val="accent1"/>
          </a:effectRef>
          <a:fontRef idx="minor">
            <a:schemeClr val="dk1"/>
          </a:fontRef>
        </p:style>
        <p:txBody>
          <a:bodyPr wrap="square">
            <a:spAutoFit/>
          </a:bodyPr>
          <a:lstStyle/>
          <a:p>
            <a:pPr algn="ctr">
              <a:lnSpc>
                <a:spcPct val="200000"/>
              </a:lnSpc>
            </a:pPr>
            <a:r>
              <a:rPr lang="en-GB" b="1" dirty="0">
                <a:latin typeface="Arial" panose="020B0604020202020204" pitchFamily="34" charset="0"/>
                <a:cs typeface="Arial" panose="020B0604020202020204" pitchFamily="34" charset="0"/>
              </a:rPr>
              <a:t>Module Code: LCHS7009 </a:t>
            </a:r>
          </a:p>
          <a:p>
            <a:pPr algn="ctr">
              <a:lnSpc>
                <a:spcPct val="200000"/>
              </a:lnSpc>
            </a:pPr>
            <a:r>
              <a:rPr lang="en-GB" b="1" dirty="0">
                <a:latin typeface="Arial" panose="020B0604020202020204" pitchFamily="34" charset="0"/>
                <a:ea typeface="Times New Roman" panose="02020603050405020304" pitchFamily="18" charset="0"/>
                <a:cs typeface="Arial" panose="020B0604020202020204" pitchFamily="34" charset="0"/>
              </a:rPr>
              <a:t>Lecturer: </a:t>
            </a:r>
            <a:r>
              <a:rPr lang="en-GB" b="1" dirty="0">
                <a:latin typeface="Arial" panose="020B0604020202020204" pitchFamily="34" charset="0"/>
                <a:cs typeface="Arial" panose="020B0604020202020204" pitchFamily="34" charset="0"/>
              </a:rPr>
              <a:t>Dr Besty Jose</a:t>
            </a:r>
          </a:p>
          <a:p>
            <a:pPr algn="ctr">
              <a:lnSpc>
                <a:spcPct val="200000"/>
              </a:lnSpc>
            </a:pPr>
            <a:r>
              <a:rPr lang="en-GB" b="1" dirty="0">
                <a:latin typeface="Arial" panose="020B0604020202020204" pitchFamily="34" charset="0"/>
                <a:cs typeface="Arial" panose="020B0604020202020204" pitchFamily="34" charset="0"/>
              </a:rPr>
              <a:t>Group Members:</a:t>
            </a:r>
          </a:p>
          <a:p>
            <a:pPr algn="ctr">
              <a:lnSpc>
                <a:spcPct val="200000"/>
              </a:lnSpc>
            </a:pPr>
            <a:r>
              <a:rPr lang="en-GB" b="1" dirty="0">
                <a:latin typeface="Arial" panose="020B0604020202020204" pitchFamily="34" charset="0"/>
                <a:cs typeface="Arial" panose="020B0604020202020204" pitchFamily="34" charset="0"/>
              </a:rPr>
              <a:t>Guile Danielle Virginie </a:t>
            </a:r>
            <a:r>
              <a:rPr lang="en-GB" b="1" dirty="0" err="1">
                <a:latin typeface="Arial" panose="020B0604020202020204" pitchFamily="34" charset="0"/>
                <a:cs typeface="Arial" panose="020B0604020202020204" pitchFamily="34" charset="0"/>
              </a:rPr>
              <a:t>Fohe</a:t>
            </a:r>
            <a:r>
              <a:rPr lang="en-GB" b="1" dirty="0">
                <a:latin typeface="Arial" panose="020B0604020202020204" pitchFamily="34" charset="0"/>
                <a:cs typeface="Arial" panose="020B0604020202020204" pitchFamily="34" charset="0"/>
              </a:rPr>
              <a:t> (2128226)</a:t>
            </a:r>
          </a:p>
          <a:p>
            <a:pPr algn="ctr">
              <a:lnSpc>
                <a:spcPct val="200000"/>
              </a:lnSpc>
            </a:pPr>
            <a:r>
              <a:rPr lang="en-GB" b="1" dirty="0">
                <a:latin typeface="Arial" panose="020B0604020202020204" pitchFamily="34" charset="0"/>
                <a:cs typeface="Arial" panose="020B0604020202020204" pitchFamily="34" charset="0"/>
              </a:rPr>
              <a:t>Donna Olivia </a:t>
            </a:r>
            <a:r>
              <a:rPr lang="en-GB" b="1" dirty="0" err="1">
                <a:latin typeface="Arial" panose="020B0604020202020204" pitchFamily="34" charset="0"/>
                <a:cs typeface="Arial" panose="020B0604020202020204" pitchFamily="34" charset="0"/>
              </a:rPr>
              <a:t>Shilunga</a:t>
            </a:r>
            <a:r>
              <a:rPr lang="en-GB" b="1" dirty="0">
                <a:latin typeface="Arial" panose="020B0604020202020204" pitchFamily="34" charset="0"/>
                <a:cs typeface="Arial" panose="020B0604020202020204" pitchFamily="34" charset="0"/>
              </a:rPr>
              <a:t> (2129251)</a:t>
            </a:r>
          </a:p>
          <a:p>
            <a:pPr algn="ctr">
              <a:lnSpc>
                <a:spcPct val="200000"/>
              </a:lnSpc>
            </a:pPr>
            <a:r>
              <a:rPr lang="en-GB" b="1" dirty="0" err="1">
                <a:latin typeface="Arial" panose="020B0604020202020204" pitchFamily="34" charset="0"/>
                <a:cs typeface="Arial" panose="020B0604020202020204" pitchFamily="34" charset="0"/>
              </a:rPr>
              <a:t>Sageeta</a:t>
            </a:r>
            <a:r>
              <a:rPr lang="en-GB" b="1" dirty="0">
                <a:latin typeface="Arial" panose="020B0604020202020204" pitchFamily="34" charset="0"/>
                <a:cs typeface="Arial" panose="020B0604020202020204" pitchFamily="34" charset="0"/>
              </a:rPr>
              <a:t> Hussain (2129744)</a:t>
            </a:r>
          </a:p>
          <a:p>
            <a:pPr algn="ctr">
              <a:lnSpc>
                <a:spcPct val="200000"/>
              </a:lnSpc>
            </a:pPr>
            <a:r>
              <a:rPr lang="en-GB" b="1" dirty="0">
                <a:latin typeface="Arial" panose="020B0604020202020204" pitchFamily="34" charset="0"/>
                <a:cs typeface="Arial" panose="020B0604020202020204" pitchFamily="34" charset="0"/>
              </a:rPr>
              <a:t>Nazreen Akhtar (2128933)</a:t>
            </a:r>
          </a:p>
        </p:txBody>
      </p:sp>
      <p:sp>
        <p:nvSpPr>
          <p:cNvPr id="5" name="TextBox 4">
            <a:extLst>
              <a:ext uri="{FF2B5EF4-FFF2-40B4-BE49-F238E27FC236}">
                <a16:creationId xmlns:a16="http://schemas.microsoft.com/office/drawing/2014/main" id="{A8509160-88C2-33BC-F3F4-232B6C51928E}"/>
              </a:ext>
            </a:extLst>
          </p:cNvPr>
          <p:cNvSpPr txBox="1"/>
          <p:nvPr/>
        </p:nvSpPr>
        <p:spPr>
          <a:xfrm>
            <a:off x="1181100" y="1485900"/>
            <a:ext cx="9144000" cy="2193677"/>
          </a:xfrm>
          <a:prstGeom prst="rect">
            <a:avLst/>
          </a:prstGeom>
          <a:noFill/>
        </p:spPr>
        <p:txBody>
          <a:bodyPr wrap="square">
            <a:spAutoFit/>
          </a:bodyPr>
          <a:lstStyle/>
          <a:p>
            <a:pPr algn="ctr">
              <a:lnSpc>
                <a:spcPct val="200000"/>
              </a:lnSpc>
            </a:pPr>
            <a:r>
              <a:rPr lang="en-GB" sz="2400" b="1" u="sng" dirty="0">
                <a:effectLst/>
                <a:latin typeface="Arial" panose="020B0604020202020204" pitchFamily="34" charset="0"/>
                <a:ea typeface="Times New Roman" panose="02020603050405020304" pitchFamily="18" charset="0"/>
                <a:cs typeface="Arial" panose="020B0604020202020204" pitchFamily="34" charset="0"/>
              </a:rPr>
              <a:t>Population Health and Digital Health Promotion</a:t>
            </a:r>
          </a:p>
          <a:p>
            <a:pPr algn="ctr">
              <a:lnSpc>
                <a:spcPct val="200000"/>
              </a:lnSpc>
            </a:pPr>
            <a:r>
              <a:rPr lang="en-GB" sz="2400" b="1" u="sng" dirty="0">
                <a:latin typeface="Arial" panose="020B0604020202020204" pitchFamily="34" charset="0"/>
                <a:cs typeface="Arial" panose="020B0604020202020204" pitchFamily="34" charset="0"/>
              </a:rPr>
              <a:t>Component 3 Group Project Presentation</a:t>
            </a:r>
          </a:p>
          <a:p>
            <a:pPr algn="ctr">
              <a:lnSpc>
                <a:spcPct val="200000"/>
              </a:lnSpc>
            </a:pPr>
            <a:r>
              <a:rPr lang="en-GB" sz="2400" b="1" u="sng" dirty="0">
                <a:latin typeface="Arial" panose="020B0604020202020204" pitchFamily="34" charset="0"/>
                <a:cs typeface="Arial" panose="020B0604020202020204" pitchFamily="34" charset="0"/>
              </a:rPr>
              <a:t>A Digital Audio Video Planner for Young Adults with ADHD</a:t>
            </a:r>
          </a:p>
        </p:txBody>
      </p:sp>
      <p:sp>
        <p:nvSpPr>
          <p:cNvPr id="9" name="Rectangle 8">
            <a:extLst>
              <a:ext uri="{FF2B5EF4-FFF2-40B4-BE49-F238E27FC236}">
                <a16:creationId xmlns:a16="http://schemas.microsoft.com/office/drawing/2014/main" id="{56174E8E-9119-61DB-BFAF-4D256D012C63}"/>
              </a:ext>
            </a:extLst>
          </p:cNvPr>
          <p:cNvSpPr/>
          <p:nvPr/>
        </p:nvSpPr>
        <p:spPr>
          <a:xfrm>
            <a:off x="11658600" y="1485900"/>
            <a:ext cx="4648200" cy="7620000"/>
          </a:xfrm>
          <a:prstGeom prst="rect">
            <a:avLst/>
          </a:prstGeom>
          <a:solidFill>
            <a:schemeClr val="bg1"/>
          </a:solidFill>
          <a:ln w="381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191D3CAD-C9EA-8B48-A3A4-90C726DAE19A}"/>
              </a:ext>
            </a:extLst>
          </p:cNvPr>
          <p:cNvPicPr>
            <a:picLocks noChangeAspect="1"/>
          </p:cNvPicPr>
          <p:nvPr/>
        </p:nvPicPr>
        <p:blipFill>
          <a:blip r:embed="rId2"/>
          <a:stretch>
            <a:fillRect/>
          </a:stretch>
        </p:blipFill>
        <p:spPr>
          <a:xfrm>
            <a:off x="12103678" y="5011991"/>
            <a:ext cx="3758045" cy="3758045"/>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1030" name="Picture 6" descr="What is ADHD - BrainX ADHD Clinic">
            <a:extLst>
              <a:ext uri="{FF2B5EF4-FFF2-40B4-BE49-F238E27FC236}">
                <a16:creationId xmlns:a16="http://schemas.microsoft.com/office/drawing/2014/main" id="{5AD00609-B260-51ED-AE51-599FDD987F37}"/>
              </a:ext>
            </a:extLst>
          </p:cNvPr>
          <p:cNvPicPr>
            <a:picLocks noChangeAspect="1" noChangeArrowheads="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2103677" y="1790700"/>
            <a:ext cx="3758046" cy="2935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4194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 name="Picture 10" descr="ADHD Executive Functioning | Effective U">
            <a:extLst>
              <a:ext uri="{FF2B5EF4-FFF2-40B4-BE49-F238E27FC236}">
                <a16:creationId xmlns:a16="http://schemas.microsoft.com/office/drawing/2014/main" id="{FC14B5E6-09BC-1D8C-6BBA-6FB63D6740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52431" y="6644981"/>
            <a:ext cx="8989907" cy="2950403"/>
          </a:xfrm>
          <a:prstGeom prst="rect">
            <a:avLst/>
          </a:prstGeom>
          <a:noFill/>
          <a:ln w="38100">
            <a:solidFill>
              <a:srgbClr val="00B0F0"/>
            </a:solidFill>
          </a:ln>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91386F4-4BFC-277E-7057-091939E7A344}"/>
              </a:ext>
            </a:extLst>
          </p:cNvPr>
          <p:cNvSpPr txBox="1"/>
          <p:nvPr/>
        </p:nvSpPr>
        <p:spPr>
          <a:xfrm>
            <a:off x="15163800" y="9660312"/>
            <a:ext cx="3455492"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1" u="none" strike="noStrike" cap="none" normalizeH="0" baseline="0" dirty="0">
                <a:ln>
                  <a:noFill/>
                </a:ln>
                <a:effectLst/>
                <a:latin typeface="Arial" panose="020B0604020202020204" pitchFamily="34" charset="0"/>
                <a:cs typeface="Arial" panose="020B0604020202020204" pitchFamily="34" charset="0"/>
              </a:rPr>
              <a:t>(University of Minnesota, 2025)</a:t>
            </a:r>
          </a:p>
        </p:txBody>
      </p:sp>
      <p:pic>
        <p:nvPicPr>
          <p:cNvPr id="15" name="Picture 2">
            <a:extLst>
              <a:ext uri="{FF2B5EF4-FFF2-40B4-BE49-F238E27FC236}">
                <a16:creationId xmlns:a16="http://schemas.microsoft.com/office/drawing/2014/main" id="{A4932F5B-E1B9-45A9-2474-7581191C61A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14400" y="1790700"/>
            <a:ext cx="3705177" cy="7353105"/>
          </a:xfrm>
          <a:prstGeom prst="rect">
            <a:avLst/>
          </a:prstGeom>
          <a:noFill/>
          <a:ln w="38100">
            <a:solidFill>
              <a:srgbClr val="002060"/>
            </a:solidFill>
          </a:ln>
          <a:extLst>
            <a:ext uri="{909E8E84-426E-40DD-AFC4-6F175D3DCCD1}">
              <a14:hiddenFill xmlns:a14="http://schemas.microsoft.com/office/drawing/2010/main">
                <a:solidFill>
                  <a:srgbClr val="FFFFFF"/>
                </a:solidFill>
              </a14:hiddenFill>
            </a:ext>
          </a:extLst>
        </p:spPr>
      </p:pic>
      <p:sp>
        <p:nvSpPr>
          <p:cNvPr id="17" name="Rectangle 13">
            <a:extLst>
              <a:ext uri="{FF2B5EF4-FFF2-40B4-BE49-F238E27FC236}">
                <a16:creationId xmlns:a16="http://schemas.microsoft.com/office/drawing/2014/main" id="{C947FDF0-379D-16DF-29F7-EF2A200DAA5E}"/>
              </a:ext>
            </a:extLst>
          </p:cNvPr>
          <p:cNvSpPr>
            <a:spLocks noChangeArrowheads="1"/>
          </p:cNvSpPr>
          <p:nvPr/>
        </p:nvSpPr>
        <p:spPr bwMode="auto">
          <a:xfrm>
            <a:off x="2429878" y="9219116"/>
            <a:ext cx="227927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1" u="none" strike="noStrike" cap="none" normalizeH="0" baseline="0" dirty="0">
                <a:ln>
                  <a:noFill/>
                </a:ln>
                <a:effectLst/>
                <a:latin typeface="Arial" panose="020B0604020202020204" pitchFamily="34" charset="0"/>
                <a:cs typeface="Arial" panose="020B0604020202020204" pitchFamily="34" charset="0"/>
              </a:rPr>
              <a:t>(Cardiff University, 2022)</a:t>
            </a:r>
            <a:endParaRPr kumimoji="0" lang="en-US" altLang="en-US" sz="1400" b="1" i="1" u="none" strike="noStrike" cap="none" normalizeH="0" baseline="0" dirty="0">
              <a:ln>
                <a:noFill/>
              </a:ln>
              <a:effectLst/>
              <a:latin typeface="Arial" panose="020B0604020202020204" pitchFamily="34" charset="0"/>
            </a:endParaRPr>
          </a:p>
        </p:txBody>
      </p:sp>
      <p:pic>
        <p:nvPicPr>
          <p:cNvPr id="1040" name="Picture 16" descr="Doctors in England told not to start new patients on ADHD drugs due to shortage">
            <a:extLst>
              <a:ext uri="{FF2B5EF4-FFF2-40B4-BE49-F238E27FC236}">
                <a16:creationId xmlns:a16="http://schemas.microsoft.com/office/drawing/2014/main" id="{30C49835-41C1-95EA-514D-91271B3D3EB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757" r="12963" b="4844"/>
          <a:stretch>
            <a:fillRect/>
          </a:stretch>
        </p:blipFill>
        <p:spPr bwMode="auto">
          <a:xfrm>
            <a:off x="8352431" y="1832263"/>
            <a:ext cx="4635663" cy="4558592"/>
          </a:xfrm>
          <a:prstGeom prst="rect">
            <a:avLst/>
          </a:prstGeom>
          <a:noFill/>
          <a:ln w="57150">
            <a:solidFill>
              <a:schemeClr val="accent2">
                <a:lumMod val="75000"/>
              </a:schemeClr>
            </a:solidFill>
          </a:ln>
          <a:extLst>
            <a:ext uri="{909E8E84-426E-40DD-AFC4-6F175D3DCCD1}">
              <a14:hiddenFill xmlns:a14="http://schemas.microsoft.com/office/drawing/2010/main">
                <a:solidFill>
                  <a:srgbClr val="FFFFFF"/>
                </a:solidFill>
              </a14:hiddenFill>
            </a:ext>
          </a:extLst>
        </p:spPr>
      </p:pic>
      <p:pic>
        <p:nvPicPr>
          <p:cNvPr id="1044" name="Picture 20" descr="ADHD in College Students INFOGRAPHIC – ADHD in College Students">
            <a:extLst>
              <a:ext uri="{FF2B5EF4-FFF2-40B4-BE49-F238E27FC236}">
                <a16:creationId xmlns:a16="http://schemas.microsoft.com/office/drawing/2014/main" id="{58329E00-0A03-B9FB-5E15-9ED8B436A71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14" b="10238"/>
          <a:stretch>
            <a:fillRect/>
          </a:stretch>
        </p:blipFill>
        <p:spPr bwMode="auto">
          <a:xfrm>
            <a:off x="4959075" y="1776046"/>
            <a:ext cx="2973716" cy="7353104"/>
          </a:xfrm>
          <a:prstGeom prst="rect">
            <a:avLst/>
          </a:prstGeom>
          <a:noFill/>
          <a:ln w="38100">
            <a:solidFill>
              <a:srgbClr val="00B0F0"/>
            </a:solidFill>
          </a:ln>
          <a:extLst>
            <a:ext uri="{909E8E84-426E-40DD-AFC4-6F175D3DCCD1}">
              <a14:hiddenFill xmlns:a14="http://schemas.microsoft.com/office/drawing/2010/main">
                <a:solidFill>
                  <a:srgbClr val="FFFFFF"/>
                </a:solidFill>
              </a14:hiddenFill>
            </a:ext>
          </a:extLst>
        </p:spPr>
      </p:pic>
      <p:sp>
        <p:nvSpPr>
          <p:cNvPr id="19" name="Rectangle 21">
            <a:extLst>
              <a:ext uri="{FF2B5EF4-FFF2-40B4-BE49-F238E27FC236}">
                <a16:creationId xmlns:a16="http://schemas.microsoft.com/office/drawing/2014/main" id="{1FBC6969-093C-F1A5-62B1-448A6465980C}"/>
              </a:ext>
            </a:extLst>
          </p:cNvPr>
          <p:cNvSpPr>
            <a:spLocks noChangeArrowheads="1"/>
          </p:cNvSpPr>
          <p:nvPr/>
        </p:nvSpPr>
        <p:spPr bwMode="auto">
          <a:xfrm>
            <a:off x="6471585" y="9287607"/>
            <a:ext cx="146706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sz="1400" b="1" i="1" u="none" strike="noStrike" cap="none" normalizeH="0" baseline="0" dirty="0">
                <a:ln>
                  <a:noFill/>
                </a:ln>
                <a:effectLst/>
                <a:latin typeface="Arial" panose="020B0604020202020204" pitchFamily="34" charset="0"/>
                <a:cs typeface="Arial" panose="020B0604020202020204" pitchFamily="34" charset="0"/>
              </a:rPr>
              <a:t>Sterling, 2020)</a:t>
            </a:r>
            <a:endParaRPr kumimoji="0" lang="en-US" altLang="en-US" sz="1400" b="1" i="1" u="none" strike="noStrike" cap="none" normalizeH="0" baseline="0" dirty="0">
              <a:ln>
                <a:noFill/>
              </a:ln>
              <a:effectLst/>
              <a:latin typeface="Arial" panose="020B0604020202020204" pitchFamily="34" charset="0"/>
            </a:endParaRPr>
          </a:p>
        </p:txBody>
      </p:sp>
      <p:pic>
        <p:nvPicPr>
          <p:cNvPr id="21" name="Picture 20">
            <a:extLst>
              <a:ext uri="{FF2B5EF4-FFF2-40B4-BE49-F238E27FC236}">
                <a16:creationId xmlns:a16="http://schemas.microsoft.com/office/drawing/2014/main" id="{3987EAD2-17C7-2ABB-C1F8-FD7372659538}"/>
              </a:ext>
            </a:extLst>
          </p:cNvPr>
          <p:cNvPicPr>
            <a:picLocks noChangeAspect="1"/>
          </p:cNvPicPr>
          <p:nvPr/>
        </p:nvPicPr>
        <p:blipFill>
          <a:blip r:embed="rId7">
            <a:extLst>
              <a:ext uri="{28A0092B-C50C-407E-A947-70E740481C1C}">
                <a14:useLocalDpi xmlns:a14="http://schemas.microsoft.com/office/drawing/2010/main" val="0"/>
              </a:ext>
            </a:extLst>
          </a:blip>
          <a:srcRect l="8259" b="6840"/>
          <a:stretch>
            <a:fillRect/>
          </a:stretch>
        </p:blipFill>
        <p:spPr>
          <a:xfrm>
            <a:off x="13716000" y="1635627"/>
            <a:ext cx="3373179" cy="4321137"/>
          </a:xfrm>
          <a:prstGeom prst="roundRect">
            <a:avLst>
              <a:gd name="adj" fmla="val 16667"/>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22" name="TextBox 21">
            <a:extLst>
              <a:ext uri="{FF2B5EF4-FFF2-40B4-BE49-F238E27FC236}">
                <a16:creationId xmlns:a16="http://schemas.microsoft.com/office/drawing/2014/main" id="{E4754667-1AD2-B0BE-C066-B1D3C42A3C56}"/>
              </a:ext>
            </a:extLst>
          </p:cNvPr>
          <p:cNvSpPr txBox="1"/>
          <p:nvPr/>
        </p:nvSpPr>
        <p:spPr>
          <a:xfrm>
            <a:off x="762000" y="626688"/>
            <a:ext cx="16611600" cy="461665"/>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A Digital Audio Video Planner For Improving Executive Functioning In Young Adults With ADHD</a:t>
            </a:r>
            <a:endParaRPr lang="en-GB" sz="2400" b="1" u="sng" dirty="0">
              <a:latin typeface="Arial" panose="020B0604020202020204" pitchFamily="34" charset="0"/>
              <a:cs typeface="Arial" panose="020B0604020202020204" pitchFamily="34" charset="0"/>
            </a:endParaRPr>
          </a:p>
        </p:txBody>
      </p:sp>
      <p:sp>
        <p:nvSpPr>
          <p:cNvPr id="23" name="Rectangle 26">
            <a:extLst>
              <a:ext uri="{FF2B5EF4-FFF2-40B4-BE49-F238E27FC236}">
                <a16:creationId xmlns:a16="http://schemas.microsoft.com/office/drawing/2014/main" id="{3BD71AB7-E252-74B0-CD89-1C949F76479F}"/>
              </a:ext>
            </a:extLst>
          </p:cNvPr>
          <p:cNvSpPr>
            <a:spLocks noChangeArrowheads="1"/>
          </p:cNvSpPr>
          <p:nvPr/>
        </p:nvSpPr>
        <p:spPr bwMode="auto">
          <a:xfrm>
            <a:off x="11598949" y="1439637"/>
            <a:ext cx="142058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1" u="none" strike="noStrike" cap="none" normalizeH="0" baseline="0" dirty="0">
                <a:ln>
                  <a:noFill/>
                </a:ln>
                <a:effectLst/>
                <a:latin typeface="Arial" panose="020B0604020202020204" pitchFamily="34" charset="0"/>
                <a:cs typeface="Arial" panose="020B0604020202020204" pitchFamily="34" charset="0"/>
              </a:rPr>
              <a:t>(ADHD UK, 2025)</a:t>
            </a:r>
            <a:endParaRPr kumimoji="0" lang="en-US" altLang="en-US" sz="1200" b="1" i="1" u="none" strike="noStrike" cap="none" normalizeH="0" baseline="0" dirty="0">
              <a:ln>
                <a:noFill/>
              </a:ln>
              <a:effectLst/>
              <a:latin typeface="Arial" panose="020B0604020202020204" pitchFamily="34" charset="0"/>
            </a:endParaRPr>
          </a:p>
        </p:txBody>
      </p:sp>
      <p:sp>
        <p:nvSpPr>
          <p:cNvPr id="2" name="TextBox 1">
            <a:extLst>
              <a:ext uri="{FF2B5EF4-FFF2-40B4-BE49-F238E27FC236}">
                <a16:creationId xmlns:a16="http://schemas.microsoft.com/office/drawing/2014/main" id="{50998B17-AB3C-9E7F-1CC0-523BF5FA3B38}"/>
              </a:ext>
            </a:extLst>
          </p:cNvPr>
          <p:cNvSpPr txBox="1"/>
          <p:nvPr/>
        </p:nvSpPr>
        <p:spPr>
          <a:xfrm>
            <a:off x="14739026" y="6179536"/>
            <a:ext cx="1496427" cy="338554"/>
          </a:xfrm>
          <a:prstGeom prst="rect">
            <a:avLst/>
          </a:prstGeom>
          <a:noFill/>
        </p:spPr>
        <p:txBody>
          <a:bodyPr wrap="square" rtlCol="0">
            <a:spAutoFit/>
          </a:bodyPr>
          <a:lstStyle/>
          <a:p>
            <a:pPr algn="ctr"/>
            <a:r>
              <a:rPr lang="en-US" sz="1600" b="1" dirty="0"/>
              <a:t>AI generated</a:t>
            </a:r>
            <a:endParaRPr lang="en-GB" sz="1600" b="1" dirty="0"/>
          </a:p>
        </p:txBody>
      </p:sp>
      <p:sp>
        <p:nvSpPr>
          <p:cNvPr id="3" name="TextBox 2">
            <a:extLst>
              <a:ext uri="{FF2B5EF4-FFF2-40B4-BE49-F238E27FC236}">
                <a16:creationId xmlns:a16="http://schemas.microsoft.com/office/drawing/2014/main" id="{A892B5E0-0917-137F-4A76-F8FAF8B6CE80}"/>
              </a:ext>
            </a:extLst>
          </p:cNvPr>
          <p:cNvSpPr txBox="1"/>
          <p:nvPr/>
        </p:nvSpPr>
        <p:spPr>
          <a:xfrm>
            <a:off x="16306800" y="647700"/>
            <a:ext cx="1295400" cy="830997"/>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164D1C-CADB-EDEF-DE25-8830899747C8}"/>
              </a:ext>
            </a:extLst>
          </p:cNvPr>
          <p:cNvSpPr txBox="1"/>
          <p:nvPr/>
        </p:nvSpPr>
        <p:spPr>
          <a:xfrm>
            <a:off x="1143000" y="1638300"/>
            <a:ext cx="6128497" cy="2103705"/>
          </a:xfrm>
          <a:prstGeom prst="rect">
            <a:avLst/>
          </a:prstGeom>
        </p:spPr>
        <p:txBody>
          <a:bodyPr vert="horz" lIns="91440" tIns="45720" rIns="91440" bIns="45720" rtlCol="0" anchor="t">
            <a:normAutofit/>
          </a:bodyPr>
          <a:lstStyle/>
          <a:p>
            <a:pPr lvl="0">
              <a:lnSpc>
                <a:spcPct val="90000"/>
              </a:lnSpc>
              <a:spcBef>
                <a:spcPct val="0"/>
              </a:spcBef>
              <a:spcAft>
                <a:spcPts val="600"/>
              </a:spcAft>
            </a:pPr>
            <a:r>
              <a:rPr lang="en-US" sz="2400" b="1" u="sng" dirty="0">
                <a:latin typeface="Arial" panose="020B0604020202020204" pitchFamily="34" charset="0"/>
                <a:ea typeface="+mj-ea"/>
                <a:cs typeface="Arial" panose="020B0604020202020204" pitchFamily="34" charset="0"/>
              </a:rPr>
              <a:t>Activity: Aim And Content </a:t>
            </a:r>
          </a:p>
        </p:txBody>
      </p:sp>
      <p:sp>
        <p:nvSpPr>
          <p:cNvPr id="3" name="TextBox 2">
            <a:extLst>
              <a:ext uri="{FF2B5EF4-FFF2-40B4-BE49-F238E27FC236}">
                <a16:creationId xmlns:a16="http://schemas.microsoft.com/office/drawing/2014/main" id="{371E6D55-A7A8-1751-650E-45C47D9E118F}"/>
              </a:ext>
            </a:extLst>
          </p:cNvPr>
          <p:cNvSpPr txBox="1"/>
          <p:nvPr/>
        </p:nvSpPr>
        <p:spPr>
          <a:xfrm>
            <a:off x="1168400" y="2621538"/>
            <a:ext cx="6908800" cy="6560561"/>
          </a:xfrm>
          <a:prstGeom prst="rect">
            <a:avLst/>
          </a:prstGeom>
          <a:ln w="38100">
            <a:solidFill>
              <a:srgbClr val="0070C0"/>
            </a:solidFill>
          </a:ln>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p>
            <a:pPr>
              <a:lnSpc>
                <a:spcPct val="90000"/>
              </a:lnSpc>
              <a:spcAft>
                <a:spcPts val="600"/>
              </a:spcAft>
            </a:pPr>
            <a:r>
              <a:rPr lang="en-US" sz="1600" b="1" dirty="0">
                <a:solidFill>
                  <a:schemeClr val="tx1"/>
                </a:solidFill>
                <a:latin typeface="Arial" panose="020B0604020202020204" pitchFamily="34" charset="0"/>
                <a:cs typeface="Arial" panose="020B0604020202020204" pitchFamily="34" charset="0"/>
              </a:rPr>
              <a:t>Aim:</a:t>
            </a:r>
          </a:p>
          <a:p>
            <a:pPr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To enhance organization, time management and task completion among young adults using AI based wearable  digital planner with audio and video specifications.</a:t>
            </a:r>
          </a:p>
          <a:p>
            <a:pPr>
              <a:lnSpc>
                <a:spcPct val="90000"/>
              </a:lnSpc>
              <a:spcAft>
                <a:spcPts val="600"/>
              </a:spcAft>
            </a:pPr>
            <a:endParaRPr lang="en-US" sz="1600" b="1" dirty="0">
              <a:solidFill>
                <a:schemeClr val="tx1"/>
              </a:solidFill>
              <a:latin typeface="Arial" panose="020B0604020202020204" pitchFamily="34" charset="0"/>
              <a:cs typeface="Arial" panose="020B0604020202020204" pitchFamily="34" charset="0"/>
            </a:endParaRPr>
          </a:p>
          <a:p>
            <a:pPr>
              <a:lnSpc>
                <a:spcPct val="90000"/>
              </a:lnSpc>
              <a:spcAft>
                <a:spcPts val="600"/>
              </a:spcAft>
            </a:pPr>
            <a:r>
              <a:rPr lang="en-US" sz="1600" b="1" dirty="0">
                <a:solidFill>
                  <a:schemeClr val="tx1"/>
                </a:solidFill>
                <a:latin typeface="Arial" panose="020B0604020202020204" pitchFamily="34" charset="0"/>
                <a:cs typeface="Arial" panose="020B0604020202020204" pitchFamily="34" charset="0"/>
              </a:rPr>
              <a:t>Objectives:</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Improve adherence to schedules, appointments and deadlines.</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Reduce procrastination and task overwhelm.</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Support emotional regulation with routine stability</a:t>
            </a:r>
          </a:p>
          <a:p>
            <a:pPr marL="45720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Improve quality of life and independence.</a:t>
            </a:r>
          </a:p>
          <a:p>
            <a:pPr>
              <a:lnSpc>
                <a:spcPct val="90000"/>
              </a:lnSpc>
              <a:spcAft>
                <a:spcPts val="600"/>
              </a:spcAft>
            </a:pPr>
            <a:endParaRPr lang="en-US" sz="1600" b="1" dirty="0">
              <a:solidFill>
                <a:schemeClr val="tx1"/>
              </a:solidFill>
              <a:latin typeface="Arial" panose="020B0604020202020204" pitchFamily="34" charset="0"/>
              <a:cs typeface="Arial" panose="020B0604020202020204" pitchFamily="34" charset="0"/>
            </a:endParaRPr>
          </a:p>
          <a:p>
            <a:pPr>
              <a:lnSpc>
                <a:spcPct val="90000"/>
              </a:lnSpc>
              <a:spcAft>
                <a:spcPts val="600"/>
              </a:spcAft>
            </a:pPr>
            <a:r>
              <a:rPr lang="en-US" sz="1600" b="1" dirty="0">
                <a:solidFill>
                  <a:schemeClr val="tx1"/>
                </a:solidFill>
                <a:latin typeface="Arial" panose="020B0604020202020204" pitchFamily="34" charset="0"/>
                <a:cs typeface="Arial" panose="020B0604020202020204" pitchFamily="34" charset="0"/>
              </a:rPr>
              <a:t>Activity Overview:</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Public Health Concern: ADHD-related attention and </a:t>
            </a:r>
            <a:r>
              <a:rPr lang="en-US" altLang="en-US" sz="1600" dirty="0" err="1">
                <a:solidFill>
                  <a:schemeClr val="tx1"/>
                </a:solidFill>
                <a:latin typeface="Arial" panose="020B0604020202020204" pitchFamily="34" charset="0"/>
                <a:cs typeface="Arial" panose="020B0604020202020204" pitchFamily="34" charset="0"/>
              </a:rPr>
              <a:t>organisation</a:t>
            </a:r>
            <a:r>
              <a:rPr lang="en-US" altLang="en-US" sz="1600" dirty="0">
                <a:solidFill>
                  <a:schemeClr val="tx1"/>
                </a:solidFill>
                <a:latin typeface="Arial" panose="020B0604020202020204" pitchFamily="34" charset="0"/>
                <a:cs typeface="Arial" panose="020B0604020202020204" pitchFamily="34" charset="0"/>
              </a:rPr>
              <a:t> challenges in young adults.</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Target Group: University students and young adults (18–25 years).</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Intervention: AI-powered digital planner + wearable integration.</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Duration: 8-week pilot </a:t>
            </a:r>
            <a:r>
              <a:rPr lang="en-US" altLang="en-US" sz="1600" dirty="0" err="1">
                <a:solidFill>
                  <a:schemeClr val="tx1"/>
                </a:solidFill>
                <a:latin typeface="Arial" panose="020B0604020202020204" pitchFamily="34" charset="0"/>
                <a:cs typeface="Arial" panose="020B0604020202020204" pitchFamily="34" charset="0"/>
              </a:rPr>
              <a:t>programme</a:t>
            </a:r>
            <a:r>
              <a:rPr lang="en-US" altLang="en-US" sz="1600" dirty="0">
                <a:solidFill>
                  <a:schemeClr val="tx1"/>
                </a:solidFill>
                <a:latin typeface="Arial" panose="020B0604020202020204" pitchFamily="34" charset="0"/>
                <a:cs typeface="Arial" panose="020B0604020202020204" pitchFamily="34" charset="0"/>
              </a:rPr>
              <a:t>.</a:t>
            </a:r>
          </a:p>
          <a:p>
            <a:pPr lvl="0" indent="-228600" fontAlgn="base">
              <a:lnSpc>
                <a:spcPct val="90000"/>
              </a:lnSpc>
              <a:spcBef>
                <a:spcPct val="0"/>
              </a:spcBef>
              <a:spcAft>
                <a:spcPts val="600"/>
              </a:spcAf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Delivery: Mobile app with optional smartwatch sync.</a:t>
            </a:r>
            <a:endParaRPr lang="en-US" sz="1600" b="1" dirty="0">
              <a:solidFill>
                <a:schemeClr val="tx1"/>
              </a:solidFill>
              <a:latin typeface="Arial" panose="020B0604020202020204" pitchFamily="34" charset="0"/>
              <a:cs typeface="Arial" panose="020B0604020202020204" pitchFamily="34" charset="0"/>
            </a:endParaRP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Visual and auditory reminders.</a:t>
            </a: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Haptic(vibration) cues for vibration.</a:t>
            </a: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Motivational audio video prompts.</a:t>
            </a:r>
          </a:p>
          <a:p>
            <a:pPr marL="514350" indent="-228600">
              <a:lnSpc>
                <a:spcPct val="90000"/>
              </a:lnSpc>
              <a:spcAft>
                <a:spcPts val="600"/>
              </a:spcAft>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Sync with smart phone calendars.</a:t>
            </a:r>
            <a:endParaRPr lang="en-US" sz="14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4CC1361-9E3F-7D81-155E-D06B0FB204F0}"/>
              </a:ext>
            </a:extLst>
          </p:cNvPr>
          <p:cNvPicPr>
            <a:picLocks noChangeAspect="1"/>
          </p:cNvPicPr>
          <p:nvPr/>
        </p:nvPicPr>
        <p:blipFill>
          <a:blip r:embed="rId2"/>
          <a:srcRect r="7246" b="1"/>
          <a:stretch>
            <a:fillRect/>
          </a:stretch>
        </p:blipFill>
        <p:spPr>
          <a:xfrm>
            <a:off x="9906000" y="2095500"/>
            <a:ext cx="7010400" cy="7350133"/>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6" name="TextBox 5">
            <a:extLst>
              <a:ext uri="{FF2B5EF4-FFF2-40B4-BE49-F238E27FC236}">
                <a16:creationId xmlns:a16="http://schemas.microsoft.com/office/drawing/2014/main" id="{4AD5F993-F45C-76EE-148E-E488D2DCA3D5}"/>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4125879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1DE6E0-4D37-F40A-1AC2-9AD11A0F6E97}"/>
              </a:ext>
            </a:extLst>
          </p:cNvPr>
          <p:cNvSpPr txBox="1"/>
          <p:nvPr/>
        </p:nvSpPr>
        <p:spPr>
          <a:xfrm>
            <a:off x="4800600" y="938403"/>
            <a:ext cx="8915400" cy="461665"/>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Digital Planner with Voice Control and Visual Cues </a:t>
            </a:r>
            <a:endParaRPr lang="en-GB" sz="24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54E6DFD-9D60-4186-126C-0032F1AA00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0" y="1979803"/>
            <a:ext cx="4673600" cy="7010400"/>
          </a:xfrm>
          <a:prstGeom prst="rect">
            <a:avLst/>
          </a:prstGeom>
          <a:ln>
            <a:noFill/>
          </a:ln>
          <a:effectLst>
            <a:glow rad="139700">
              <a:schemeClr val="accent1">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2050" name="Picture 2" descr="2026 ADHD Digital Planner (rainbow): Self-care and Habit Tracker  (goodnotes/android) (digital Download) - Etsy">
            <a:extLst>
              <a:ext uri="{FF2B5EF4-FFF2-40B4-BE49-F238E27FC236}">
                <a16:creationId xmlns:a16="http://schemas.microsoft.com/office/drawing/2014/main" id="{68E7F51C-6B31-360B-B624-B27FDE53D2E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000" y="1941703"/>
            <a:ext cx="5675842" cy="7086600"/>
          </a:xfrm>
          <a:prstGeom prst="roundRect">
            <a:avLst>
              <a:gd name="adj" fmla="val 16667"/>
            </a:avLst>
          </a:prstGeom>
          <a:ln>
            <a:noFill/>
          </a:ln>
          <a:effectLst>
            <a:glow rad="228600">
              <a:schemeClr val="accent3">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5" name="Arrow: Left 4">
            <a:extLst>
              <a:ext uri="{FF2B5EF4-FFF2-40B4-BE49-F238E27FC236}">
                <a16:creationId xmlns:a16="http://schemas.microsoft.com/office/drawing/2014/main" id="{597A9AF4-64F5-3D26-7EF6-84A2254E7354}"/>
              </a:ext>
            </a:extLst>
          </p:cNvPr>
          <p:cNvSpPr/>
          <p:nvPr/>
        </p:nvSpPr>
        <p:spPr>
          <a:xfrm>
            <a:off x="7391400" y="4229100"/>
            <a:ext cx="2514600" cy="762000"/>
          </a:xfrm>
          <a:prstGeom prst="leftArrow">
            <a:avLst/>
          </a:prstGeom>
          <a:solidFill>
            <a:schemeClr val="accent1">
              <a:lumMod val="40000"/>
              <a:lumOff val="60000"/>
            </a:schemeClr>
          </a:solidFill>
          <a:ln w="3810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Arrow: Left 5">
            <a:extLst>
              <a:ext uri="{FF2B5EF4-FFF2-40B4-BE49-F238E27FC236}">
                <a16:creationId xmlns:a16="http://schemas.microsoft.com/office/drawing/2014/main" id="{4BA0A6E5-A79F-EB61-1114-C7438D4D35DB}"/>
              </a:ext>
            </a:extLst>
          </p:cNvPr>
          <p:cNvSpPr/>
          <p:nvPr/>
        </p:nvSpPr>
        <p:spPr>
          <a:xfrm rot="10800000">
            <a:off x="7568738" y="5981700"/>
            <a:ext cx="2514600" cy="762000"/>
          </a:xfrm>
          <a:prstGeom prst="leftArrow">
            <a:avLst/>
          </a:prstGeom>
          <a:solidFill>
            <a:srgbClr val="002060"/>
          </a:solidFill>
          <a:ln w="38100">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3">
            <a:extLst>
              <a:ext uri="{FF2B5EF4-FFF2-40B4-BE49-F238E27FC236}">
                <a16:creationId xmlns:a16="http://schemas.microsoft.com/office/drawing/2014/main" id="{00266388-419B-70B2-8539-682B1CDCA339}"/>
              </a:ext>
            </a:extLst>
          </p:cNvPr>
          <p:cNvSpPr>
            <a:spLocks noChangeArrowheads="1"/>
          </p:cNvSpPr>
          <p:nvPr/>
        </p:nvSpPr>
        <p:spPr bwMode="auto">
          <a:xfrm>
            <a:off x="15504923" y="9617214"/>
            <a:ext cx="14114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bg1"/>
                </a:solidFill>
                <a:effectLst/>
                <a:latin typeface="Arial" panose="020B0604020202020204" pitchFamily="34" charset="0"/>
                <a:cs typeface="Arial" panose="020B0604020202020204" pitchFamily="34" charset="0"/>
              </a:rPr>
              <a:t>(Etsy, 2025)</a:t>
            </a:r>
            <a:endParaRPr kumimoji="0" lang="en-US" altLang="en-US" b="0" i="0" u="none" strike="noStrike" cap="none" normalizeH="0" baseline="0" dirty="0">
              <a:ln>
                <a:noFill/>
              </a:ln>
              <a:solidFill>
                <a:schemeClr val="bg1"/>
              </a:solidFill>
              <a:effectLst/>
              <a:latin typeface="Arial" panose="020B0604020202020204" pitchFamily="34" charset="0"/>
            </a:endParaRPr>
          </a:p>
        </p:txBody>
      </p:sp>
      <p:sp>
        <p:nvSpPr>
          <p:cNvPr id="3" name="TextBox 2">
            <a:extLst>
              <a:ext uri="{FF2B5EF4-FFF2-40B4-BE49-F238E27FC236}">
                <a16:creationId xmlns:a16="http://schemas.microsoft.com/office/drawing/2014/main" id="{4755F24B-ACA7-79E3-1732-67C538728CC0}"/>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223522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57" name="Rectangle 2056">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59" name="Straight Connector 2058">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7990" y="5600700"/>
            <a:ext cx="123444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61" name="Rectangle 2060">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3150" cy="9566908"/>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063" name="Rectangle 2062">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29416" y="370330"/>
            <a:ext cx="6596632" cy="956690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65" name="Straight Connector 2064">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555426" y="6608794"/>
            <a:ext cx="414461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67" name="Rectangle 2066">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70332"/>
            <a:ext cx="17586960" cy="9566908"/>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364AF983-BDC8-B347-3207-DFEBD9DB6D6A}"/>
              </a:ext>
            </a:extLst>
          </p:cNvPr>
          <p:cNvSpPr txBox="1"/>
          <p:nvPr/>
        </p:nvSpPr>
        <p:spPr>
          <a:xfrm>
            <a:off x="12115800" y="3679183"/>
            <a:ext cx="4687197" cy="2667000"/>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Student 1: </a:t>
            </a: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Nazreen Akhtar (2128933)</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JUSTIFICATION</a:t>
            </a:r>
          </a:p>
        </p:txBody>
      </p:sp>
      <p:pic>
        <p:nvPicPr>
          <p:cNvPr id="2050" name="Picture 2" descr="Justification">
            <a:extLst>
              <a:ext uri="{FF2B5EF4-FFF2-40B4-BE49-F238E27FC236}">
                <a16:creationId xmlns:a16="http://schemas.microsoft.com/office/drawing/2014/main" id="{31ED72E8-19DE-C498-B22C-3288CDD6C3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08096" y="1548675"/>
            <a:ext cx="9068364" cy="7186678"/>
          </a:xfrm>
          <a:prstGeom prst="rect">
            <a:avLst/>
          </a:prstGeom>
          <a:noFill/>
          <a:ln>
            <a:noFill/>
          </a:ln>
          <a:effectLst>
            <a:glow rad="101600">
              <a:schemeClr val="accent3">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520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7315200" y="647700"/>
            <a:ext cx="3657600" cy="770788"/>
          </a:xfrm>
          <a:prstGeom prst="rect">
            <a:avLst/>
          </a:prstGeom>
        </p:spPr>
        <p:txBody>
          <a:bodyPr wrap="square" lIns="0" tIns="0" rIns="0" bIns="0" rtlCol="0" anchor="t">
            <a:spAutoFit/>
          </a:bodyPr>
          <a:lstStyle/>
          <a:p>
            <a:pPr algn="ctr">
              <a:lnSpc>
                <a:spcPts val="6741"/>
              </a:lnSpc>
            </a:pPr>
            <a:r>
              <a:rPr lang="en-US" sz="4000" spc="-294" dirty="0">
                <a:solidFill>
                  <a:srgbClr val="FFFFFF"/>
                </a:solidFill>
                <a:latin typeface="Helvetica World"/>
                <a:ea typeface="Helvetica World"/>
                <a:cs typeface="Helvetica World"/>
                <a:sym typeface="Helvetica World"/>
              </a:rPr>
              <a:t> </a:t>
            </a:r>
            <a:r>
              <a:rPr lang="en-US" sz="2800" b="1" u="sng" dirty="0">
                <a:latin typeface="Arial" panose="020B0604020202020204" pitchFamily="34" charset="0"/>
                <a:cs typeface="Arial" panose="020B0604020202020204" pitchFamily="34" charset="0"/>
                <a:sym typeface="Helvetica World"/>
              </a:rPr>
              <a:t>Justification</a:t>
            </a:r>
            <a:endParaRPr lang="en-US" sz="4000" b="1" u="sng" spc="-294" dirty="0">
              <a:latin typeface="Arial" panose="020B0604020202020204" pitchFamily="34" charset="0"/>
              <a:ea typeface="Helvetica World"/>
              <a:cs typeface="Arial" panose="020B0604020202020204" pitchFamily="34" charset="0"/>
              <a:sym typeface="Helvetica World"/>
            </a:endParaRPr>
          </a:p>
        </p:txBody>
      </p:sp>
      <p:graphicFrame>
        <p:nvGraphicFramePr>
          <p:cNvPr id="2" name="Diagram 1">
            <a:extLst>
              <a:ext uri="{FF2B5EF4-FFF2-40B4-BE49-F238E27FC236}">
                <a16:creationId xmlns:a16="http://schemas.microsoft.com/office/drawing/2014/main" id="{CB1F32BE-8429-28D5-32CF-6FBEDD0590F5}"/>
              </a:ext>
            </a:extLst>
          </p:cNvPr>
          <p:cNvGraphicFramePr/>
          <p:nvPr>
            <p:extLst>
              <p:ext uri="{D42A27DB-BD31-4B8C-83A1-F6EECF244321}">
                <p14:modId xmlns:p14="http://schemas.microsoft.com/office/powerpoint/2010/main" val="2452516672"/>
              </p:ext>
            </p:extLst>
          </p:nvPr>
        </p:nvGraphicFramePr>
        <p:xfrm>
          <a:off x="3048000" y="1784209"/>
          <a:ext cx="12420600" cy="8083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318715A-BF84-9E17-A12A-8E924F56A816}"/>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A92DF0A2-9911-DD73-6794-288093B52712}"/>
              </a:ext>
            </a:extLst>
          </p:cNvPr>
          <p:cNvGraphicFramePr/>
          <p:nvPr>
            <p:extLst>
              <p:ext uri="{D42A27DB-BD31-4B8C-83A1-F6EECF244321}">
                <p14:modId xmlns:p14="http://schemas.microsoft.com/office/powerpoint/2010/main" val="4228763165"/>
              </p:ext>
            </p:extLst>
          </p:nvPr>
        </p:nvGraphicFramePr>
        <p:xfrm>
          <a:off x="2971800" y="539750"/>
          <a:ext cx="12877800" cy="9207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038C47F-FF60-156A-41DC-568DED7F1ED8}"/>
              </a:ext>
            </a:extLst>
          </p:cNvPr>
          <p:cNvSpPr txBox="1"/>
          <p:nvPr/>
        </p:nvSpPr>
        <p:spPr>
          <a:xfrm>
            <a:off x="5410200" y="2247900"/>
            <a:ext cx="7467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Statistics</a:t>
            </a:r>
            <a:endParaRPr lang="en-GB" sz="28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797169D-EA52-A8B3-5FE1-1491CC9D6C7F}"/>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4008053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6F1EC5-DE5E-AAFB-5AF3-997CE7123A1E}"/>
              </a:ext>
            </a:extLst>
          </p:cNvPr>
          <p:cNvSpPr txBox="1"/>
          <p:nvPr/>
        </p:nvSpPr>
        <p:spPr>
          <a:xfrm>
            <a:off x="4800600" y="983178"/>
            <a:ext cx="8229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The problem and Consequences</a:t>
            </a:r>
            <a:endParaRPr lang="en-GB" sz="2800" b="1" u="sng"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E0C9823-7BFB-A385-B09F-CFCDAAD68C49}"/>
              </a:ext>
            </a:extLst>
          </p:cNvPr>
          <p:cNvSpPr txBox="1"/>
          <p:nvPr/>
        </p:nvSpPr>
        <p:spPr>
          <a:xfrm>
            <a:off x="685800" y="1943100"/>
            <a:ext cx="8607972" cy="7779822"/>
          </a:xfrm>
          <a:prstGeom prst="rect">
            <a:avLst/>
          </a:prstGeom>
          <a:noFill/>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Focus &amp; Academic Performance Attention span is the core challenge for young adults with ADHD.</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Research links poor academic success with attention difficulties.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Executive function impairments affect planning, attention, and flexibility (Schreiber et al., 2013).</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Difficulty creating and applying strategies or responding to feedback.</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Working memory deficits identified as a “core” ADHD issue.</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Working memory is vital for learning and academic skill development.</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Deficits in working memory cause learning difficulties and low academic achievement (Chiappe, Siegel &amp; Hasher, 2000).</a:t>
            </a:r>
          </a:p>
        </p:txBody>
      </p:sp>
      <p:pic>
        <p:nvPicPr>
          <p:cNvPr id="1028" name="Picture 4" descr="How to Accomplish Long Term Projects with ADHD">
            <a:extLst>
              <a:ext uri="{FF2B5EF4-FFF2-40B4-BE49-F238E27FC236}">
                <a16:creationId xmlns:a16="http://schemas.microsoft.com/office/drawing/2014/main" id="{2EF5E2FB-EECC-0C42-E968-6748EA808D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749" r="5001" b="3333"/>
          <a:stretch>
            <a:fillRect/>
          </a:stretch>
        </p:blipFill>
        <p:spPr bwMode="auto">
          <a:xfrm>
            <a:off x="10058400" y="2933700"/>
            <a:ext cx="6990036" cy="538124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06F0C7A-8E87-0581-8288-985794A8EEBD}"/>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618385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descr="Help With Adhd , I Cant Authorized Help Myself Robot">
            <a:extLst>
              <a:ext uri="{FF2B5EF4-FFF2-40B4-BE49-F238E27FC236}">
                <a16:creationId xmlns:a16="http://schemas.microsoft.com/office/drawing/2014/main" id="{A0119E4B-F8F3-33EF-A588-ED2F950BC3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20600" y="1626272"/>
            <a:ext cx="4858860" cy="7339256"/>
          </a:xfrm>
          <a:prstGeom prst="rect">
            <a:avLst/>
          </a:prstGeom>
          <a:noFill/>
          <a:ln w="38100">
            <a:solidFill>
              <a:schemeClr val="accent2">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2" name="AutoShape 8" descr="Understanding a New Diagnosis of ADHD: Symptoms, Treatment, and Resources">
            <a:extLst>
              <a:ext uri="{FF2B5EF4-FFF2-40B4-BE49-F238E27FC236}">
                <a16:creationId xmlns:a16="http://schemas.microsoft.com/office/drawing/2014/main" id="{531C3529-6CC0-730B-BB41-B696E3189488}"/>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a:extLst>
              <a:ext uri="{FF2B5EF4-FFF2-40B4-BE49-F238E27FC236}">
                <a16:creationId xmlns:a16="http://schemas.microsoft.com/office/drawing/2014/main" id="{66BBCFB0-699C-3F81-0FC2-A4DE16BDABA5}"/>
              </a:ext>
            </a:extLst>
          </p:cNvPr>
          <p:cNvPicPr>
            <a:picLocks noChangeAspect="1"/>
          </p:cNvPicPr>
          <p:nvPr/>
        </p:nvPicPr>
        <p:blipFill>
          <a:blip r:embed="rId3"/>
          <a:stretch>
            <a:fillRect/>
          </a:stretch>
        </p:blipFill>
        <p:spPr>
          <a:xfrm>
            <a:off x="1828800" y="2019300"/>
            <a:ext cx="8915400" cy="4419600"/>
          </a:xfrm>
          <a:prstGeom prst="rect">
            <a:avLst/>
          </a:prstGeom>
          <a:ln w="38100">
            <a:solidFill>
              <a:schemeClr val="accent2"/>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TextBox 4">
            <a:extLst>
              <a:ext uri="{FF2B5EF4-FFF2-40B4-BE49-F238E27FC236}">
                <a16:creationId xmlns:a16="http://schemas.microsoft.com/office/drawing/2014/main" id="{BB6D945B-8C99-329B-0D95-CD114B38F4D3}"/>
              </a:ext>
            </a:extLst>
          </p:cNvPr>
          <p:cNvSpPr txBox="1"/>
          <p:nvPr/>
        </p:nvSpPr>
        <p:spPr>
          <a:xfrm>
            <a:off x="2971800" y="1103052"/>
            <a:ext cx="7162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Possible Treatments and Limitations</a:t>
            </a:r>
            <a:endParaRPr lang="en-GB" sz="2800" b="1" u="sng" dirty="0">
              <a:latin typeface="Arial" panose="020B0604020202020204" pitchFamily="34" charset="0"/>
              <a:cs typeface="Arial" panose="020B0604020202020204" pitchFamily="34" charset="0"/>
            </a:endParaRPr>
          </a:p>
        </p:txBody>
      </p:sp>
      <p:sp>
        <p:nvSpPr>
          <p:cNvPr id="9" name="Rectangle 10">
            <a:extLst>
              <a:ext uri="{FF2B5EF4-FFF2-40B4-BE49-F238E27FC236}">
                <a16:creationId xmlns:a16="http://schemas.microsoft.com/office/drawing/2014/main" id="{3559D9D3-0CD0-BF00-2B06-E165C067D18E}"/>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11">
            <a:extLst>
              <a:ext uri="{FF2B5EF4-FFF2-40B4-BE49-F238E27FC236}">
                <a16:creationId xmlns:a16="http://schemas.microsoft.com/office/drawing/2014/main" id="{6DF0FCDC-33C5-3290-673A-E2631C0D7390}"/>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7136503B-CB71-48AA-5E7C-31F8C003BD1F}"/>
              </a:ext>
            </a:extLst>
          </p:cNvPr>
          <p:cNvSpPr txBox="1"/>
          <p:nvPr/>
        </p:nvSpPr>
        <p:spPr>
          <a:xfrm>
            <a:off x="838200" y="6972300"/>
            <a:ext cx="11122290" cy="1938992"/>
          </a:xfrm>
          <a:prstGeom prst="rect">
            <a:avLst/>
          </a:prstGeom>
          <a:ln w="38100">
            <a:solidFill>
              <a:schemeClr val="accent1">
                <a:lumMod val="60000"/>
                <a:lumOff val="4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The best way to treat ADHD is with stimulant drugs. ADHA is treated with group treatment, individual therapy, or long-term cognitive </a:t>
            </a:r>
            <a:r>
              <a:rPr kumimoji="0" lang="en-US" altLang="en-US" sz="2000" b="0" i="0" u="none" strike="noStrike" cap="none" normalizeH="0" baseline="0" dirty="0" err="1">
                <a:ln>
                  <a:noFill/>
                </a:ln>
                <a:solidFill>
                  <a:schemeClr val="tx1"/>
                </a:solidFill>
                <a:effectLst/>
                <a:latin typeface="Arial" panose="020B0604020202020204" pitchFamily="34" charset="0"/>
              </a:rPr>
              <a:t>behavioural</a:t>
            </a:r>
            <a:r>
              <a:rPr kumimoji="0" lang="en-US" altLang="en-US" sz="2000" b="0" i="0" u="none" strike="noStrike" cap="none" normalizeH="0" baseline="0" dirty="0">
                <a:ln>
                  <a:noFill/>
                </a:ln>
                <a:solidFill>
                  <a:schemeClr val="tx1"/>
                </a:solidFill>
                <a:effectLst/>
                <a:latin typeface="Arial" panose="020B0604020202020204" pitchFamily="34" charset="0"/>
              </a:rPr>
              <a:t> therapy. These treatments do, however, have certain drawbacks, such as delays, missed appointments, restricted or nonexistent access, or the difficulty of incorporating elements of </a:t>
            </a:r>
            <a:r>
              <a:rPr kumimoji="0" lang="en-US" altLang="en-US" sz="2000" b="0" i="0" u="none" strike="noStrike" cap="none" normalizeH="0" baseline="0" dirty="0" err="1">
                <a:ln>
                  <a:noFill/>
                </a:ln>
                <a:solidFill>
                  <a:schemeClr val="tx1"/>
                </a:solidFill>
                <a:effectLst/>
                <a:latin typeface="Arial" panose="020B0604020202020204" pitchFamily="34" charset="0"/>
              </a:rPr>
              <a:t>behavioural</a:t>
            </a:r>
            <a:r>
              <a:rPr kumimoji="0" lang="en-US" altLang="en-US" sz="2000" b="0" i="0" u="none" strike="noStrike" cap="none" normalizeH="0" baseline="0" dirty="0">
                <a:ln>
                  <a:noFill/>
                </a:ln>
                <a:solidFill>
                  <a:schemeClr val="tx1"/>
                </a:solidFill>
                <a:effectLst/>
                <a:latin typeface="Arial" panose="020B0604020202020204" pitchFamily="34" charset="0"/>
              </a:rPr>
              <a:t> or environmental modification (e.g., inmates being moved in and out of an environment, schedule disruptions due to court proceedings, large open-space dormitory-style housing, etc.) (</a:t>
            </a:r>
            <a:r>
              <a:rPr kumimoji="0" lang="en-US" altLang="en-US" sz="2000" b="0" i="0" u="none" strike="noStrike" cap="none" normalizeH="0" baseline="0" dirty="0" err="1">
                <a:ln>
                  <a:noFill/>
                </a:ln>
                <a:solidFill>
                  <a:schemeClr val="tx1"/>
                </a:solidFill>
                <a:effectLst/>
                <a:latin typeface="Arial" panose="020B0604020202020204" pitchFamily="34" charset="0"/>
              </a:rPr>
              <a:t>Kooij</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0" i="1" u="none" strike="noStrike" cap="none" normalizeH="0" baseline="0" dirty="0">
                <a:ln>
                  <a:noFill/>
                </a:ln>
                <a:solidFill>
                  <a:schemeClr val="tx1"/>
                </a:solidFill>
                <a:effectLst/>
                <a:latin typeface="Arial" panose="020B0604020202020204" pitchFamily="34" charset="0"/>
              </a:rPr>
              <a:t>et al</a:t>
            </a:r>
            <a:r>
              <a:rPr kumimoji="0" lang="en-US" altLang="en-US" sz="2000" b="0" i="0" u="none" strike="noStrike" cap="none" normalizeH="0" baseline="0" dirty="0">
                <a:ln>
                  <a:noFill/>
                </a:ln>
                <a:solidFill>
                  <a:schemeClr val="tx1"/>
                </a:solidFill>
                <a:effectLst/>
                <a:latin typeface="Arial" panose="020B0604020202020204" pitchFamily="34" charset="0"/>
              </a:rPr>
              <a:t>., 2010).</a:t>
            </a:r>
          </a:p>
        </p:txBody>
      </p:sp>
      <p:sp>
        <p:nvSpPr>
          <p:cNvPr id="4" name="TextBox 3">
            <a:extLst>
              <a:ext uri="{FF2B5EF4-FFF2-40B4-BE49-F238E27FC236}">
                <a16:creationId xmlns:a16="http://schemas.microsoft.com/office/drawing/2014/main" id="{1A66CA2B-C3BE-9540-59C8-FAC34513DBCB}"/>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274109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Facts About ADHD in Adults | Attention-Deficit / Hyperactivity Disorder ( ADHD) | CDC">
            <a:extLst>
              <a:ext uri="{FF2B5EF4-FFF2-40B4-BE49-F238E27FC236}">
                <a16:creationId xmlns:a16="http://schemas.microsoft.com/office/drawing/2014/main" id="{4E47E70C-BA7B-40D5-8A41-D9E0992914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5020" y="3009900"/>
            <a:ext cx="9076267" cy="5105400"/>
          </a:xfrm>
          <a:prstGeom prst="rect">
            <a:avLst/>
          </a:prstGeom>
          <a:noFill/>
          <a:ln w="38100">
            <a:solidFill>
              <a:schemeClr val="accent1">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3" name="Rectangle 1">
            <a:extLst>
              <a:ext uri="{FF2B5EF4-FFF2-40B4-BE49-F238E27FC236}">
                <a16:creationId xmlns:a16="http://schemas.microsoft.com/office/drawing/2014/main" id="{0540C1D7-DF26-0B95-01F6-9A689945086D}"/>
              </a:ext>
            </a:extLst>
          </p:cNvPr>
          <p:cNvSpPr>
            <a:spLocks noChangeArrowheads="1"/>
          </p:cNvSpPr>
          <p:nvPr/>
        </p:nvSpPr>
        <p:spPr bwMode="auto">
          <a:xfrm>
            <a:off x="1143000" y="8343900"/>
            <a:ext cx="1335622"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(CDC, 2024)</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328F0E98-0868-E0CF-774F-F73E93816D5F}"/>
              </a:ext>
            </a:extLst>
          </p:cNvPr>
          <p:cNvSpPr txBox="1"/>
          <p:nvPr/>
        </p:nvSpPr>
        <p:spPr>
          <a:xfrm>
            <a:off x="5867400" y="952500"/>
            <a:ext cx="6248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Comparison with Other Countries </a:t>
            </a:r>
            <a:endParaRPr lang="en-GB" sz="2800" b="1" u="sng" dirty="0">
              <a:latin typeface="Arial" panose="020B0604020202020204" pitchFamily="34" charset="0"/>
              <a:cs typeface="Arial" panose="020B0604020202020204" pitchFamily="34" charset="0"/>
            </a:endParaRPr>
          </a:p>
        </p:txBody>
      </p:sp>
      <p:pic>
        <p:nvPicPr>
          <p:cNvPr id="13315" name="Picture 3" descr="Research team earns FDA approval for ADHD treatment device - Daily Bruin">
            <a:extLst>
              <a:ext uri="{FF2B5EF4-FFF2-40B4-BE49-F238E27FC236}">
                <a16:creationId xmlns:a16="http://schemas.microsoft.com/office/drawing/2014/main" id="{F6BE3E9D-5546-F5FA-04E6-C0C9A39F5F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96600" y="2409825"/>
            <a:ext cx="6184888" cy="6305550"/>
          </a:xfrm>
          <a:prstGeom prst="rect">
            <a:avLst/>
          </a:prstGeom>
          <a:noFill/>
          <a:ln w="38100">
            <a:solidFill>
              <a:schemeClr val="accent1">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1A20BB3-3541-232D-C1D1-E8A85A43172A}"/>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3144690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89556A-5128-34E9-8217-44FFC4F4C5E3}"/>
              </a:ext>
            </a:extLst>
          </p:cNvPr>
          <p:cNvSpPr txBox="1"/>
          <p:nvPr/>
        </p:nvSpPr>
        <p:spPr>
          <a:xfrm>
            <a:off x="6019800" y="1181100"/>
            <a:ext cx="6248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Comparison with Other Countries </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599794C-4284-9E47-7F95-6841E9856EDC}"/>
              </a:ext>
            </a:extLst>
          </p:cNvPr>
          <p:cNvSpPr txBox="1"/>
          <p:nvPr/>
        </p:nvSpPr>
        <p:spPr>
          <a:xfrm>
            <a:off x="2514600" y="2476500"/>
            <a:ext cx="13258800" cy="5858014"/>
          </a:xfrm>
          <a:prstGeom prst="rect">
            <a:avLst/>
          </a:prstGeom>
          <a:noFill/>
          <a:ln w="38100">
            <a:solidFill>
              <a:srgbClr val="00B0F0"/>
            </a:solidFill>
          </a:ln>
        </p:spPr>
        <p:txBody>
          <a:bodyPr wrap="square">
            <a:spAutoFit/>
          </a:bodyPr>
          <a:lstStyle/>
          <a:p>
            <a:pPr algn="ctr" eaLnBrk="0" fontAlgn="base" hangingPunct="0">
              <a:lnSpc>
                <a:spcPct val="150000"/>
              </a:lnSpc>
              <a:spcBef>
                <a:spcPct val="0"/>
              </a:spcBef>
              <a:spcAft>
                <a:spcPct val="0"/>
              </a:spcAft>
            </a:pPr>
            <a:r>
              <a:rPr kumimoji="0" lang="en-US" altLang="en-US" b="0" i="0" u="none" strike="noStrike" cap="none" normalizeH="0" baseline="0" dirty="0">
                <a:ln>
                  <a:noFill/>
                </a:ln>
                <a:solidFill>
                  <a:schemeClr val="tx1"/>
                </a:solidFill>
                <a:effectLst/>
                <a:latin typeface="Arial" panose="020B0604020202020204" pitchFamily="34" charset="0"/>
              </a:rPr>
              <a:t>According to Faraone </a:t>
            </a:r>
            <a:r>
              <a:rPr kumimoji="0" lang="en-US" altLang="en-US" b="0" i="1" u="none" strike="noStrike" cap="none" normalizeH="0" baseline="0" dirty="0">
                <a:ln>
                  <a:noFill/>
                </a:ln>
                <a:solidFill>
                  <a:schemeClr val="tx1"/>
                </a:solidFill>
                <a:effectLst/>
                <a:latin typeface="Arial" panose="020B0604020202020204" pitchFamily="34" charset="0"/>
              </a:rPr>
              <a:t>et al</a:t>
            </a:r>
            <a:r>
              <a:rPr kumimoji="0" lang="en-US" altLang="en-US" b="0" i="0" u="none" strike="noStrike" cap="none" normalizeH="0" baseline="0" dirty="0">
                <a:ln>
                  <a:noFill/>
                </a:ln>
                <a:solidFill>
                  <a:schemeClr val="tx1"/>
                </a:solidFill>
                <a:effectLst/>
                <a:latin typeface="Arial" panose="020B0604020202020204" pitchFamily="34" charset="0"/>
              </a:rPr>
              <a:t>. (2003), over the past 40 years, </a:t>
            </a:r>
            <a:r>
              <a:rPr kumimoji="0" lang="en-US" altLang="en-US" b="1" i="0" u="none" strike="noStrike" cap="none" normalizeH="0" baseline="0" dirty="0">
                <a:ln>
                  <a:noFill/>
                </a:ln>
                <a:solidFill>
                  <a:schemeClr val="tx1"/>
                </a:solidFill>
                <a:effectLst/>
                <a:latin typeface="Arial" panose="020B0604020202020204" pitchFamily="34" charset="0"/>
              </a:rPr>
              <a:t>the American Psychiatric Association (APA) </a:t>
            </a:r>
            <a:r>
              <a:rPr kumimoji="0" lang="en-US" altLang="en-US" b="0" i="0" u="none" strike="noStrike" cap="none" normalizeH="0" baseline="0" dirty="0">
                <a:ln>
                  <a:noFill/>
                </a:ln>
                <a:solidFill>
                  <a:schemeClr val="tx1"/>
                </a:solidFill>
                <a:effectLst/>
                <a:latin typeface="Arial" panose="020B0604020202020204" pitchFamily="34" charset="0"/>
              </a:rPr>
              <a:t>has conducted substantial research on ADHD in the USA, which has led to a thorough understanding of the </a:t>
            </a:r>
            <a:r>
              <a:rPr kumimoji="0" lang="en-US" altLang="en-US" b="0" i="0" u="none" strike="noStrike" cap="none" normalizeH="0" baseline="0" dirty="0" err="1">
                <a:ln>
                  <a:noFill/>
                </a:ln>
                <a:solidFill>
                  <a:schemeClr val="tx1"/>
                </a:solidFill>
                <a:effectLst/>
                <a:latin typeface="Arial" panose="020B0604020202020204" pitchFamily="34" charset="0"/>
              </a:rPr>
              <a:t>behavioural</a:t>
            </a:r>
            <a:r>
              <a:rPr kumimoji="0" lang="en-US" altLang="en-US" b="0" i="0" u="none" strike="noStrike" cap="none" normalizeH="0" baseline="0" dirty="0">
                <a:ln>
                  <a:noFill/>
                </a:ln>
                <a:solidFill>
                  <a:schemeClr val="tx1"/>
                </a:solidFill>
                <a:effectLst/>
                <a:latin typeface="Arial" panose="020B0604020202020204" pitchFamily="34" charset="0"/>
              </a:rPr>
              <a:t> aspects of the disorder as it is currently classified by the </a:t>
            </a:r>
            <a:r>
              <a:rPr kumimoji="0" lang="en-US" altLang="en-US" b="1" i="0" u="none" strike="noStrike" cap="none" normalizeH="0" baseline="0" dirty="0">
                <a:ln>
                  <a:noFill/>
                </a:ln>
                <a:solidFill>
                  <a:schemeClr val="tx1"/>
                </a:solidFill>
                <a:effectLst/>
                <a:latin typeface="Arial" panose="020B0604020202020204" pitchFamily="34" charset="0"/>
              </a:rPr>
              <a:t>DSM.</a:t>
            </a:r>
            <a:r>
              <a:rPr kumimoji="0" lang="en-US" altLang="en-US" b="0" i="0" u="none" strike="noStrike" cap="none" normalizeH="0" baseline="0" dirty="0">
                <a:ln>
                  <a:noFill/>
                </a:ln>
                <a:solidFill>
                  <a:schemeClr val="tx1"/>
                </a:solidFill>
                <a:effectLst/>
                <a:latin typeface="Arial" panose="020B0604020202020204" pitchFamily="34" charset="0"/>
              </a:rPr>
              <a:t> However, the perception that ADHD, or hyperkinesis as defined by the World Health </a:t>
            </a:r>
            <a:r>
              <a:rPr kumimoji="0" lang="en-US" altLang="en-US" b="0" i="0" u="none" strike="noStrike" cap="none" normalizeH="0" baseline="0" dirty="0" err="1">
                <a:ln>
                  <a:noFill/>
                </a:ln>
                <a:solidFill>
                  <a:schemeClr val="tx1"/>
                </a:solidFill>
                <a:effectLst/>
                <a:latin typeface="Arial" panose="020B0604020202020204" pitchFamily="34" charset="0"/>
              </a:rPr>
              <a:t>Organisation</a:t>
            </a:r>
            <a:r>
              <a:rPr kumimoji="0" lang="en-US" altLang="en-US" b="0" i="0" u="none" strike="noStrike" cap="none" normalizeH="0" baseline="0" dirty="0">
                <a:ln>
                  <a:noFill/>
                </a:ln>
                <a:solidFill>
                  <a:schemeClr val="tx1"/>
                </a:solidFill>
                <a:effectLst/>
                <a:latin typeface="Arial" panose="020B0604020202020204" pitchFamily="34" charset="0"/>
              </a:rPr>
              <a:t> (WHO) ICD, is primarily an American condition and is much less common overseas has also been created by the predominance of American research in this area and apparent variations in its incidence. For instance, statistics from studies conducted in the late 1970s show that childhood hyperactivity is </a:t>
            </a:r>
            <a:r>
              <a:rPr kumimoji="0" lang="en-US" altLang="en-US" b="1" i="0" u="none" strike="noStrike" cap="none" normalizeH="0" baseline="0" dirty="0">
                <a:ln>
                  <a:noFill/>
                </a:ln>
                <a:solidFill>
                  <a:schemeClr val="tx1"/>
                </a:solidFill>
                <a:effectLst/>
                <a:latin typeface="Arial" panose="020B0604020202020204" pitchFamily="34" charset="0"/>
              </a:rPr>
              <a:t>20 times more common </a:t>
            </a:r>
            <a:r>
              <a:rPr kumimoji="0" lang="en-US" altLang="en-US" b="0" i="0" u="none" strike="noStrike" cap="none" normalizeH="0" baseline="0" dirty="0">
                <a:ln>
                  <a:noFill/>
                </a:ln>
                <a:solidFill>
                  <a:schemeClr val="tx1"/>
                </a:solidFill>
                <a:effectLst/>
                <a:latin typeface="Arial" panose="020B0604020202020204" pitchFamily="34" charset="0"/>
              </a:rPr>
              <a:t>in North America than in England, as noted by Taylor and Sandberg (Taylor and Sandberg, 1984).</a:t>
            </a:r>
            <a:r>
              <a:rPr lang="en-US" altLang="en-US" dirty="0">
                <a:latin typeface="Arial" panose="020B0604020202020204" pitchFamily="34" charset="0"/>
              </a:rPr>
              <a:t> </a:t>
            </a:r>
          </a:p>
          <a:p>
            <a:pPr algn="ctr" eaLnBrk="0" fontAlgn="base" hangingPunct="0">
              <a:lnSpc>
                <a:spcPct val="150000"/>
              </a:lnSpc>
              <a:spcBef>
                <a:spcPct val="0"/>
              </a:spcBef>
              <a:spcAft>
                <a:spcPct val="0"/>
              </a:spcAft>
            </a:pPr>
            <a:endParaRPr lang="en-US" altLang="en-US" dirty="0">
              <a:latin typeface="Arial" panose="020B0604020202020204" pitchFamily="34" charset="0"/>
            </a:endParaRPr>
          </a:p>
          <a:p>
            <a:pPr algn="ctr" eaLnBrk="0" fontAlgn="base" hangingPunct="0">
              <a:lnSpc>
                <a:spcPct val="150000"/>
              </a:lnSpc>
              <a:spcBef>
                <a:spcPct val="0"/>
              </a:spcBef>
              <a:spcAft>
                <a:spcPct val="0"/>
              </a:spcAft>
            </a:pPr>
            <a:r>
              <a:rPr lang="en-US" altLang="en-US" dirty="0">
                <a:latin typeface="Arial" panose="020B0604020202020204" pitchFamily="34" charset="0"/>
              </a:rPr>
              <a:t>Physical therapy, neurofeedback, and counselling are alternative nonpharmacological therapies for ADHD in USA. Within this field, digital therapies have started to appear, where techniques have been developed to enhance the impairment in cognitive abilities and attention control associated with ADHD (He </a:t>
            </a:r>
            <a:r>
              <a:rPr lang="en-US" altLang="en-US" i="1" dirty="0">
                <a:latin typeface="Arial" panose="020B0604020202020204" pitchFamily="34" charset="0"/>
              </a:rPr>
              <a:t>et al</a:t>
            </a:r>
            <a:r>
              <a:rPr lang="en-US" altLang="en-US" dirty="0">
                <a:latin typeface="Arial" panose="020B0604020202020204" pitchFamily="34" charset="0"/>
              </a:rPr>
              <a:t>., 2023).</a:t>
            </a:r>
          </a:p>
          <a:p>
            <a:pPr algn="ctr" eaLnBrk="0" fontAlgn="base" hangingPunct="0">
              <a:lnSpc>
                <a:spcPct val="150000"/>
              </a:lnSpc>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lang="en-US" altLang="en-US" b="1" dirty="0">
                <a:latin typeface="Arial" panose="020B0604020202020204" pitchFamily="34" charset="0"/>
              </a:rPr>
              <a:t>Popular  Digital Interventions in America for ADHD:</a:t>
            </a:r>
          </a:p>
          <a:p>
            <a:pPr algn="ctr" eaLnBrk="0" fontAlgn="base" hangingPunct="0">
              <a:lnSpc>
                <a:spcPct val="150000"/>
              </a:lnSpc>
              <a:spcBef>
                <a:spcPct val="0"/>
              </a:spcBef>
              <a:spcAft>
                <a:spcPct val="0"/>
              </a:spcAft>
            </a:pPr>
            <a:r>
              <a:rPr lang="en-US" altLang="en-US" dirty="0">
                <a:latin typeface="Arial" panose="020B0604020202020204" pitchFamily="34" charset="0"/>
              </a:rPr>
              <a:t>.</a:t>
            </a:r>
            <a:r>
              <a:rPr lang="en-US" altLang="en-US" dirty="0" err="1">
                <a:latin typeface="Arial" panose="020B0604020202020204" pitchFamily="34" charset="0"/>
              </a:rPr>
              <a:t>EndeavorOTC</a:t>
            </a:r>
            <a:r>
              <a:rPr lang="en-US" altLang="en-US" dirty="0">
                <a:latin typeface="Arial" panose="020B0604020202020204" pitchFamily="34" charset="0"/>
              </a:rPr>
              <a:t> is the only FDA-authorized digital therapy for ADHD that is available without a prescription (Endeavor, 2023).</a:t>
            </a:r>
          </a:p>
        </p:txBody>
      </p:sp>
      <p:sp>
        <p:nvSpPr>
          <p:cNvPr id="6" name="Rectangle 2">
            <a:extLst>
              <a:ext uri="{FF2B5EF4-FFF2-40B4-BE49-F238E27FC236}">
                <a16:creationId xmlns:a16="http://schemas.microsoft.com/office/drawing/2014/main" id="{E702A303-0D8B-50A7-17DA-D3719E691799}"/>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27C42D6A-6469-FFD4-5A5E-587ECAAD806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721BCB37-5DCB-5255-C54E-33D4F7EBED6B}"/>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3608791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AADA5E-7253-B3A8-92F9-D3823674E298}"/>
              </a:ext>
            </a:extLst>
          </p:cNvPr>
          <p:cNvSpPr txBox="1"/>
          <p:nvPr/>
        </p:nvSpPr>
        <p:spPr>
          <a:xfrm>
            <a:off x="6553200" y="952500"/>
            <a:ext cx="4724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Burden of Disease</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21F219B-057A-C8A0-90CD-2F04A636CC92}"/>
              </a:ext>
            </a:extLst>
          </p:cNvPr>
          <p:cNvSpPr txBox="1"/>
          <p:nvPr/>
        </p:nvSpPr>
        <p:spPr>
          <a:xfrm>
            <a:off x="1025387" y="2490851"/>
            <a:ext cx="9308505" cy="5575309"/>
          </a:xfrm>
          <a:prstGeom prst="rect">
            <a:avLst/>
          </a:prstGeom>
          <a:noFill/>
          <a:ln w="38100">
            <a:solidFill>
              <a:schemeClr val="accent2">
                <a:lumMod val="75000"/>
              </a:schemeClr>
            </a:solidFill>
          </a:ln>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Adult attention-deficit hyperactivity disorder (ADHD) services in the UK are in crisis, with waiting times approaching previously unheard-of levels and demand exceeding capacity.</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Over the past 20 years, there has been an increase in clinical need for ADHD treatments and recognition.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COVID-19 epidemic has made this problem worse. Long wait times are a result of resource allocation not keeping up with the growth in </a:t>
            </a:r>
            <a:r>
              <a:rPr kumimoji="0" lang="en-US" altLang="en-US" sz="2000" b="0" i="0" u="none" strike="noStrike" cap="none" normalizeH="0" baseline="0" dirty="0" err="1">
                <a:ln>
                  <a:noFill/>
                </a:ln>
                <a:solidFill>
                  <a:schemeClr val="tx1"/>
                </a:solidFill>
                <a:effectLst/>
                <a:latin typeface="Arial" panose="020B0604020202020204" pitchFamily="34" charset="0"/>
              </a:rPr>
              <a:t>specialised</a:t>
            </a:r>
            <a:r>
              <a:rPr kumimoji="0" lang="en-US" altLang="en-US" sz="2000" b="0" i="0" u="none" strike="noStrike" cap="none" normalizeH="0" baseline="0" dirty="0">
                <a:ln>
                  <a:noFill/>
                </a:ln>
                <a:solidFill>
                  <a:schemeClr val="tx1"/>
                </a:solidFill>
                <a:effectLst/>
                <a:latin typeface="Arial" panose="020B0604020202020204" pitchFamily="34" charset="0"/>
              </a:rPr>
              <a:t> services.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fragmentation of service delivery is a result of underfunding, which has </a:t>
            </a:r>
            <a:r>
              <a:rPr kumimoji="0" lang="en-US" altLang="en-US" sz="2000" b="0" i="0" u="none" strike="noStrike" cap="none" normalizeH="0" baseline="0" dirty="0" err="1">
                <a:ln>
                  <a:noFill/>
                </a:ln>
                <a:solidFill>
                  <a:schemeClr val="tx1"/>
                </a:solidFill>
                <a:effectLst/>
                <a:latin typeface="Arial" panose="020B0604020202020204" pitchFamily="34" charset="0"/>
              </a:rPr>
              <a:t>fuelled</a:t>
            </a:r>
            <a:r>
              <a:rPr kumimoji="0" lang="en-US" altLang="en-US" sz="2000" b="0" i="0" u="none" strike="noStrike" cap="none" normalizeH="0" baseline="0" dirty="0">
                <a:ln>
                  <a:noFill/>
                </a:ln>
                <a:solidFill>
                  <a:schemeClr val="tx1"/>
                </a:solidFill>
                <a:effectLst/>
                <a:latin typeface="Arial" panose="020B0604020202020204" pitchFamily="34" charset="0"/>
              </a:rPr>
              <a:t> the expansion of independent suppliers. </a:t>
            </a: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Delays in treatment have a financial and human cost, burdening the criminal justice system, social services, and health care </a:t>
            </a:r>
            <a:r>
              <a:rPr lang="en-US" altLang="en-US" sz="2000" dirty="0">
                <a:latin typeface="Arial" panose="020B0604020202020204" pitchFamily="34" charset="0"/>
                <a:cs typeface="Arial" panose="020B0604020202020204" pitchFamily="34" charset="0"/>
              </a:rPr>
              <a:t>(Smith </a:t>
            </a:r>
            <a:r>
              <a:rPr lang="en-US" altLang="en-US" sz="2000" i="1" dirty="0">
                <a:latin typeface="Arial" panose="020B0604020202020204" pitchFamily="34" charset="0"/>
                <a:cs typeface="Arial" panose="020B0604020202020204" pitchFamily="34" charset="0"/>
              </a:rPr>
              <a:t>et al.</a:t>
            </a:r>
            <a:r>
              <a:rPr lang="en-US" altLang="en-US" sz="2000" dirty="0">
                <a:latin typeface="Arial" panose="020B0604020202020204" pitchFamily="34" charset="0"/>
                <a:cs typeface="Arial" panose="020B0604020202020204" pitchFamily="34" charset="0"/>
              </a:rPr>
              <a:t>, 2023).</a:t>
            </a:r>
            <a:endParaRPr lang="en-US" altLang="en-US" sz="3200" dirty="0">
              <a:latin typeface="Arial" panose="020B0604020202020204" pitchFamily="34" charset="0"/>
            </a:endParaRPr>
          </a:p>
        </p:txBody>
      </p:sp>
      <p:pic>
        <p:nvPicPr>
          <p:cNvPr id="12292" name="Picture 4" descr="Do You Have ADD or ADHD? Check these 15 Signs and Symptoms!">
            <a:extLst>
              <a:ext uri="{FF2B5EF4-FFF2-40B4-BE49-F238E27FC236}">
                <a16:creationId xmlns:a16="http://schemas.microsoft.com/office/drawing/2014/main" id="{80ADC401-E8E5-EB78-8C3C-C23E859DD2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49000" y="2171700"/>
            <a:ext cx="6213613" cy="6213613"/>
          </a:xfrm>
          <a:prstGeom prst="rect">
            <a:avLst/>
          </a:prstGeom>
          <a:ln w="57150">
            <a:solidFill>
              <a:schemeClr val="accent2">
                <a:lumMod val="75000"/>
              </a:schemeClr>
            </a:solidFill>
          </a:ln>
          <a:effectLst>
            <a:outerShdw blurRad="190500" dist="228600" dir="2700000" algn="ctr">
              <a:srgbClr val="000000">
                <a:alpha val="30000"/>
              </a:srgbClr>
            </a:outerShdw>
            <a:softEdge rad="112500"/>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95BFBC9-43CC-2339-7A6E-247C23452152}"/>
              </a:ext>
            </a:extLst>
          </p:cNvPr>
          <p:cNvSpPr txBox="1"/>
          <p:nvPr/>
        </p:nvSpPr>
        <p:spPr>
          <a:xfrm>
            <a:off x="11506200" y="8628860"/>
            <a:ext cx="5715000" cy="338554"/>
          </a:xfrm>
          <a:prstGeom prst="rect">
            <a:avLst/>
          </a:prstGeom>
          <a:noFill/>
        </p:spPr>
        <p:txBody>
          <a:bodyPr wrap="square">
            <a:spAutoFit/>
          </a:bodyPr>
          <a:lstStyle/>
          <a:p>
            <a:r>
              <a:rPr lang="en-GB" sz="1600" b="1" i="1" dirty="0">
                <a:latin typeface="Arial" panose="020B0604020202020204" pitchFamily="34" charset="0"/>
                <a:cs typeface="Arial" panose="020B0604020202020204" pitchFamily="34" charset="0"/>
              </a:rPr>
              <a:t>https://ezcareclinic.io/signs-and-symptoms-of-adhd-add/</a:t>
            </a:r>
          </a:p>
        </p:txBody>
      </p:sp>
      <p:sp>
        <p:nvSpPr>
          <p:cNvPr id="3" name="TextBox 2">
            <a:extLst>
              <a:ext uri="{FF2B5EF4-FFF2-40B4-BE49-F238E27FC236}">
                <a16:creationId xmlns:a16="http://schemas.microsoft.com/office/drawing/2014/main" id="{0C8DD5F8-F36A-C07F-E803-B92EA767DA7C}"/>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937107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495800" y="824878"/>
            <a:ext cx="9350758" cy="735779"/>
          </a:xfrm>
          <a:prstGeom prst="rect">
            <a:avLst/>
          </a:prstGeom>
        </p:spPr>
        <p:txBody>
          <a:bodyPr lIns="0" tIns="0" rIns="0" bIns="0" rtlCol="0" anchor="t">
            <a:spAutoFit/>
          </a:bodyPr>
          <a:lstStyle/>
          <a:p>
            <a:pPr algn="ctr">
              <a:lnSpc>
                <a:spcPts val="6821"/>
              </a:lnSpc>
            </a:pPr>
            <a:r>
              <a:rPr lang="en-US" sz="2800" b="1" u="sng" dirty="0">
                <a:latin typeface="Arial" panose="020B0604020202020204" pitchFamily="34" charset="0"/>
                <a:cs typeface="Arial" panose="020B0604020202020204" pitchFamily="34" charset="0"/>
                <a:sym typeface="Helvetica World"/>
              </a:rPr>
              <a:t>Chosen Intervention</a:t>
            </a:r>
          </a:p>
        </p:txBody>
      </p:sp>
      <p:pic>
        <p:nvPicPr>
          <p:cNvPr id="21" name="Picture 20">
            <a:extLst>
              <a:ext uri="{FF2B5EF4-FFF2-40B4-BE49-F238E27FC236}">
                <a16:creationId xmlns:a16="http://schemas.microsoft.com/office/drawing/2014/main" id="{5347D81F-AD34-B82C-631D-C99BA3D1DE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87200" y="2053169"/>
            <a:ext cx="4592073" cy="6888110"/>
          </a:xfrm>
          <a:prstGeom prst="roundRect">
            <a:avLst>
              <a:gd name="adj" fmla="val 16667"/>
            </a:avLst>
          </a:prstGeom>
          <a:ln w="38100">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3" name="TextBox 2">
            <a:extLst>
              <a:ext uri="{FF2B5EF4-FFF2-40B4-BE49-F238E27FC236}">
                <a16:creationId xmlns:a16="http://schemas.microsoft.com/office/drawing/2014/main" id="{7A8DE64B-A284-823A-0708-F5F02EC066C8}"/>
              </a:ext>
            </a:extLst>
          </p:cNvPr>
          <p:cNvSpPr txBox="1"/>
          <p:nvPr/>
        </p:nvSpPr>
        <p:spPr>
          <a:xfrm>
            <a:off x="1676400" y="2324100"/>
            <a:ext cx="9067800" cy="6117829"/>
          </a:xfrm>
          <a:prstGeom prst="rect">
            <a:avLst/>
          </a:prstGeom>
          <a:noFill/>
          <a:ln w="38100">
            <a:solidFill>
              <a:schemeClr val="accent2">
                <a:lumMod val="60000"/>
                <a:lumOff val="40000"/>
              </a:schemeClr>
            </a:solidFill>
          </a:ln>
        </p:spPr>
        <p:txBody>
          <a:bodyPr wrap="square">
            <a:spAutoFit/>
          </a:bodyPr>
          <a:lstStyle/>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b="1" dirty="0">
                <a:latin typeface="Arial" panose="020B0604020202020204" pitchFamily="34" charset="0"/>
              </a:rPr>
              <a:t>FocusTrack AI</a:t>
            </a:r>
            <a:r>
              <a:rPr lang="en-US" altLang="en-US" sz="2400" dirty="0">
                <a:latin typeface="Arial" panose="020B0604020202020204" pitchFamily="34" charset="0"/>
              </a:rPr>
              <a:t> is a smart wearable and mobile-based assistant that uses artificial intelligence and behavioral insights to help ADHD users </a:t>
            </a:r>
            <a:r>
              <a:rPr lang="en-US" altLang="en-US" sz="2400" b="1" dirty="0">
                <a:latin typeface="Arial" panose="020B0604020202020204" pitchFamily="34" charset="0"/>
              </a:rPr>
              <a:t>plan</a:t>
            </a:r>
            <a:r>
              <a:rPr lang="en-US" altLang="en-US" sz="2400" dirty="0">
                <a:latin typeface="Arial" panose="020B0604020202020204" pitchFamily="34" charset="0"/>
              </a:rPr>
              <a:t>, </a:t>
            </a:r>
            <a:r>
              <a:rPr lang="en-US" altLang="en-US" sz="2400" b="1" dirty="0">
                <a:latin typeface="Arial" panose="020B0604020202020204" pitchFamily="34" charset="0"/>
              </a:rPr>
              <a:t>priorities</a:t>
            </a:r>
            <a:r>
              <a:rPr lang="en-US" altLang="en-US" sz="2400" dirty="0">
                <a:latin typeface="Arial" panose="020B0604020202020204" pitchFamily="34" charset="0"/>
              </a:rPr>
              <a:t>, and </a:t>
            </a:r>
            <a:r>
              <a:rPr lang="en-US" altLang="en-US" sz="2400" b="1" dirty="0">
                <a:latin typeface="Arial" panose="020B0604020202020204" pitchFamily="34" charset="0"/>
              </a:rPr>
              <a:t>stay on task </a:t>
            </a:r>
            <a:r>
              <a:rPr lang="en-US" altLang="en-US" sz="2400" dirty="0">
                <a:latin typeface="Arial" panose="020B0604020202020204" pitchFamily="34" charset="0"/>
              </a:rPr>
              <a:t>throughout the day.</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The app integrates AI-powered </a:t>
            </a:r>
            <a:r>
              <a:rPr lang="en-US" altLang="en-US" sz="2400" b="1" dirty="0">
                <a:latin typeface="Arial" panose="020B0604020202020204" pitchFamily="34" charset="0"/>
              </a:rPr>
              <a:t>scheduling,</a:t>
            </a:r>
            <a:r>
              <a:rPr lang="en-US" altLang="en-US" sz="2400" dirty="0">
                <a:latin typeface="Arial" panose="020B0604020202020204" pitchFamily="34" charset="0"/>
              </a:rPr>
              <a:t> </a:t>
            </a:r>
            <a:r>
              <a:rPr lang="en-US" altLang="en-US" sz="2400" b="1" dirty="0">
                <a:latin typeface="Arial" panose="020B0604020202020204" pitchFamily="34" charset="0"/>
              </a:rPr>
              <a:t>reminders</a:t>
            </a:r>
            <a:r>
              <a:rPr lang="en-US" altLang="en-US" sz="2400" dirty="0">
                <a:latin typeface="Arial" panose="020B0604020202020204" pitchFamily="34" charset="0"/>
              </a:rPr>
              <a:t>, and </a:t>
            </a:r>
            <a:r>
              <a:rPr lang="en-US" altLang="en-US" sz="2400" b="1" dirty="0">
                <a:latin typeface="Arial" panose="020B0604020202020204" pitchFamily="34" charset="0"/>
              </a:rPr>
              <a:t>adaptive planning </a:t>
            </a:r>
            <a:r>
              <a:rPr lang="en-US" altLang="en-US" sz="2400" dirty="0">
                <a:latin typeface="Arial" panose="020B0604020202020204" pitchFamily="34" charset="0"/>
              </a:rPr>
              <a:t>tailored to the user’s mood, attention level, and cognitive patterns.</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Improve organizational skills and task completion rates.</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Reduce decision fatigue and overwhelm.</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Enhanced self-efficacy and daily structure.</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Improve academic, occupational, and social functioning.</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885FB014-3CC9-5A65-F447-8E59318FAEAC}"/>
              </a:ext>
            </a:extLst>
          </p:cNvPr>
          <p:cNvSpPr txBox="1"/>
          <p:nvPr/>
        </p:nvSpPr>
        <p:spPr>
          <a:xfrm>
            <a:off x="12725400" y="9182100"/>
            <a:ext cx="3124200" cy="369332"/>
          </a:xfrm>
          <a:prstGeom prst="rect">
            <a:avLst/>
          </a:prstGeom>
          <a:noFill/>
        </p:spPr>
        <p:txBody>
          <a:bodyPr wrap="square" rtlCol="0">
            <a:spAutoFit/>
          </a:bodyPr>
          <a:lstStyle/>
          <a:p>
            <a:pPr algn="ctr"/>
            <a:r>
              <a:rPr lang="en-US" b="1" i="1" dirty="0">
                <a:latin typeface="Arial" panose="020B0604020202020204" pitchFamily="34" charset="0"/>
                <a:cs typeface="Arial" panose="020B0604020202020204" pitchFamily="34" charset="0"/>
              </a:rPr>
              <a:t>AI generated image</a:t>
            </a:r>
            <a:endParaRPr lang="en-GB" b="1"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9D2C337-CF3B-7307-9DBB-B07CE900DFE4}"/>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20FC61-3A87-9FBE-10F8-E822E1C0DE99}"/>
              </a:ext>
            </a:extLst>
          </p:cNvPr>
          <p:cNvSpPr txBox="1"/>
          <p:nvPr/>
        </p:nvSpPr>
        <p:spPr>
          <a:xfrm>
            <a:off x="5334000" y="998132"/>
            <a:ext cx="7162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Unique Selling Point</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18C43F3-5D6F-E0FE-8C0D-682272D73D73}"/>
              </a:ext>
            </a:extLst>
          </p:cNvPr>
          <p:cNvSpPr txBox="1"/>
          <p:nvPr/>
        </p:nvSpPr>
        <p:spPr>
          <a:xfrm>
            <a:off x="2247900" y="1866900"/>
            <a:ext cx="13792200" cy="7421968"/>
          </a:xfrm>
          <a:prstGeom prst="rect">
            <a:avLst/>
          </a:prstGeom>
          <a:noFill/>
          <a:ln w="38100">
            <a:solidFill>
              <a:schemeClr val="accent2"/>
            </a:solidFill>
          </a:ln>
        </p:spPr>
        <p:txBody>
          <a:bodyPr wrap="square">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AI-Driven </a:t>
            </a:r>
            <a:r>
              <a:rPr kumimoji="0" lang="en-US" altLang="en-US" sz="2000" b="1" i="0" u="none" strike="noStrike" cap="none" normalizeH="0" baseline="0" dirty="0" err="1">
                <a:ln>
                  <a:noFill/>
                </a:ln>
                <a:solidFill>
                  <a:schemeClr val="tx1"/>
                </a:solidFill>
                <a:effectLst/>
                <a:latin typeface="Arial" panose="020B0604020202020204" pitchFamily="34" charset="0"/>
              </a:rPr>
              <a:t>Personalisation</a:t>
            </a:r>
            <a:endParaRPr kumimoji="0" lang="en-US" altLang="en-US" sz="2000" b="1"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Uses adaptive algorithms to tailor reminders, focus sessions, and goal-setting tools to individual user </a:t>
            </a:r>
            <a:r>
              <a:rPr kumimoji="0" lang="en-US" altLang="en-US" sz="2000" b="0" i="0" u="none" strike="noStrike" cap="none" normalizeH="0" baseline="0" dirty="0" err="1">
                <a:ln>
                  <a:noFill/>
                </a:ln>
                <a:solidFill>
                  <a:schemeClr val="tx1"/>
                </a:solidFill>
                <a:effectLst/>
                <a:latin typeface="Arial" panose="020B0604020202020204" pitchFamily="34" charset="0"/>
              </a:rPr>
              <a:t>behaviour</a:t>
            </a:r>
            <a:r>
              <a:rPr kumimoji="0" lang="en-US" altLang="en-US" sz="2000" b="0" i="0" u="none" strike="noStrike" cap="none" normalizeH="0" baseline="0" dirty="0">
                <a:ln>
                  <a:noFill/>
                </a:ln>
                <a:solidFill>
                  <a:schemeClr val="tx1"/>
                </a:solidFill>
                <a:effectLst/>
                <a:latin typeface="Arial" panose="020B0604020202020204" pitchFamily="34" charset="0"/>
              </a:rPr>
              <a:t> and attention patterns.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Learns from user data over time to provide smart, </a:t>
            </a:r>
            <a:r>
              <a:rPr kumimoji="0" lang="en-US" altLang="en-US" sz="2000" b="0" i="0" u="none" strike="noStrike" cap="none" normalizeH="0" baseline="0" dirty="0" err="1">
                <a:ln>
                  <a:noFill/>
                </a:ln>
                <a:solidFill>
                  <a:schemeClr val="tx1"/>
                </a:solidFill>
                <a:effectLst/>
                <a:latin typeface="Arial" panose="020B0604020202020204" pitchFamily="34" charset="0"/>
              </a:rPr>
              <a:t>personalised</a:t>
            </a:r>
            <a:r>
              <a:rPr kumimoji="0" lang="en-US" altLang="en-US" sz="2000" b="0" i="0" u="none" strike="noStrike" cap="none" normalizeH="0" baseline="0" dirty="0">
                <a:ln>
                  <a:noFill/>
                </a:ln>
                <a:solidFill>
                  <a:schemeClr val="tx1"/>
                </a:solidFill>
                <a:effectLst/>
                <a:latin typeface="Arial" panose="020B0604020202020204" pitchFamily="34" charset="0"/>
              </a:rPr>
              <a:t> insights for improved self-management.</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Designed Specifically for ADHD Users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Developed with input from clinicians, educators, and neurodivergent users.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Addresses real-world executive functioning challenges such as procrastination, </a:t>
            </a:r>
            <a:r>
              <a:rPr kumimoji="0" lang="en-US" altLang="en-US" sz="2000" b="0" i="0" u="none" strike="noStrike" cap="none" normalizeH="0" baseline="0" dirty="0" err="1">
                <a:ln>
                  <a:noFill/>
                </a:ln>
                <a:solidFill>
                  <a:schemeClr val="tx1"/>
                </a:solidFill>
                <a:effectLst/>
                <a:latin typeface="Arial" panose="020B0604020202020204" pitchFamily="34" charset="0"/>
              </a:rPr>
              <a:t>disorganisation</a:t>
            </a:r>
            <a:r>
              <a:rPr kumimoji="0" lang="en-US" altLang="en-US" sz="2000" b="0" i="0" u="none" strike="noStrike" cap="none" normalizeH="0" baseline="0" dirty="0">
                <a:ln>
                  <a:noFill/>
                </a:ln>
                <a:solidFill>
                  <a:schemeClr val="tx1"/>
                </a:solidFill>
                <a:effectLst/>
                <a:latin typeface="Arial" panose="020B0604020202020204" pitchFamily="34" charset="0"/>
              </a:rPr>
              <a:t>, and time blindness.</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Integrated Cognitive &amp; Emotional Support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Combines task management with mood tracking, mindfulness prompts, and real-time feedback to promote emotional regulation and wellbeing.</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Gamified Engagement for Motivation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Uses gamification elements—progress badges, streaks, and rewards—to maintain long-term engagement and combat digital fatigue.</a:t>
            </a:r>
          </a:p>
          <a:p>
            <a:pPr marL="0" marR="0" lvl="0" indent="0" algn="just"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Accessibility &amp; Inclusion Focus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24/7 digital support accessible across mobile platforms.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Inclusive design for neurodivergent and low-literacy users—clear visuals, simple navigation, and multilingual options.</a:t>
            </a:r>
          </a:p>
        </p:txBody>
      </p:sp>
      <p:sp>
        <p:nvSpPr>
          <p:cNvPr id="3" name="TextBox 2">
            <a:extLst>
              <a:ext uri="{FF2B5EF4-FFF2-40B4-BE49-F238E27FC236}">
                <a16:creationId xmlns:a16="http://schemas.microsoft.com/office/drawing/2014/main" id="{54836C1E-667B-2FF5-ED69-3D9902804AF8}"/>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1687019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B253DEF-A135-CE52-895D-8C2A7656D2FB}"/>
              </a:ext>
            </a:extLst>
          </p:cNvPr>
          <p:cNvSpPr txBox="1"/>
          <p:nvPr/>
        </p:nvSpPr>
        <p:spPr>
          <a:xfrm>
            <a:off x="1447800" y="2857500"/>
            <a:ext cx="15392400" cy="6671826"/>
          </a:xfrm>
          <a:prstGeom prst="rect">
            <a:avLst/>
          </a:prstGeom>
          <a:noFill/>
          <a:ln w="38100">
            <a:solidFill>
              <a:srgbClr val="002060"/>
            </a:solidFill>
          </a:ln>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ndParaRP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ADHD affects around 3–4% of UK adults, with symptoms often persisting into adulthood (NICE, 2018).</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Young adults experience transition challenges from school to higher education or employment, worsening organisational and executive function difficulties.</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Poor attention and planning are linked to academic underachievement, job instability, and poor mental health outcomes (Thapar &amp; Cooper, 2016).</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Early adulthood is a critical intervention window to build lifelong self-management and productivity skills.</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Digital and AI-based tools match young adults’ high digital engagement, providing accessible and personalized health support (Daley et al., 2019).</a:t>
            </a:r>
          </a:p>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Addressing ADHD-related executive dysfunction can improve quality of life, academic success, and economic participation (NHS England, 2025).</a:t>
            </a:r>
          </a:p>
          <a:p>
            <a:pPr marR="0" lvl="0" defTabSz="914400" rtl="0" eaLnBrk="0" fontAlgn="base" latinLnBrk="0" hangingPunct="0">
              <a:lnSpc>
                <a:spcPct val="150000"/>
              </a:lnSpc>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703C6FE0-B2C4-ED08-0D17-AFF0D119F79D}"/>
              </a:ext>
            </a:extLst>
          </p:cNvPr>
          <p:cNvSpPr txBox="1"/>
          <p:nvPr/>
        </p:nvSpPr>
        <p:spPr>
          <a:xfrm>
            <a:off x="4267200" y="1181100"/>
            <a:ext cx="9144000" cy="1305165"/>
          </a:xfrm>
          <a:prstGeom prst="rect">
            <a:avLst/>
          </a:prstGeom>
          <a:noFill/>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800" b="1" i="0" u="sng" strike="noStrike" cap="none" normalizeH="0" baseline="0" dirty="0">
                <a:ln>
                  <a:noFill/>
                </a:ln>
                <a:solidFill>
                  <a:schemeClr val="tx1"/>
                </a:solidFill>
                <a:effectLst/>
                <a:latin typeface="Arial" panose="020B0604020202020204" pitchFamily="34" charset="0"/>
              </a:rPr>
              <a:t>Rationale for Target Group – Young Adults with ADHD</a:t>
            </a:r>
          </a:p>
        </p:txBody>
      </p:sp>
      <p:sp>
        <p:nvSpPr>
          <p:cNvPr id="4" name="TextBox 3">
            <a:extLst>
              <a:ext uri="{FF2B5EF4-FFF2-40B4-BE49-F238E27FC236}">
                <a16:creationId xmlns:a16="http://schemas.microsoft.com/office/drawing/2014/main" id="{5104BA17-8050-34D2-0D39-310B3E03D3C3}"/>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2593333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BC2895-6433-E4F4-C431-72DBD79EC156}"/>
              </a:ext>
            </a:extLst>
          </p:cNvPr>
          <p:cNvSpPr txBox="1"/>
          <p:nvPr/>
        </p:nvSpPr>
        <p:spPr>
          <a:xfrm>
            <a:off x="5105400" y="902985"/>
            <a:ext cx="8153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Similar Interventions</a:t>
            </a:r>
            <a:endParaRPr lang="en-GB" sz="2800" b="1" u="sng" dirty="0">
              <a:latin typeface="Arial" panose="020B0604020202020204" pitchFamily="34" charset="0"/>
              <a:cs typeface="Arial" panose="020B0604020202020204" pitchFamily="34" charset="0"/>
            </a:endParaRPr>
          </a:p>
        </p:txBody>
      </p:sp>
      <p:pic>
        <p:nvPicPr>
          <p:cNvPr id="10244" name="Picture 4" descr="Visual Planner for ADHD and Executive Functioning | Tiimo">
            <a:extLst>
              <a:ext uri="{FF2B5EF4-FFF2-40B4-BE49-F238E27FC236}">
                <a16:creationId xmlns:a16="http://schemas.microsoft.com/office/drawing/2014/main" id="{3C37D10D-0744-67E9-A642-3090622677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8086" y="1590821"/>
            <a:ext cx="4953000" cy="2841270"/>
          </a:xfrm>
          <a:prstGeom prst="rect">
            <a:avLst/>
          </a:prstGeom>
          <a:noFill/>
          <a:ln w="38100">
            <a:solidFill>
              <a:schemeClr val="accent2">
                <a:lumMod val="75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3" name="AutoShape 2" descr="Screenshot image">
            <a:extLst>
              <a:ext uri="{FF2B5EF4-FFF2-40B4-BE49-F238E27FC236}">
                <a16:creationId xmlns:a16="http://schemas.microsoft.com/office/drawing/2014/main" id="{49B719E7-35F0-6A53-1176-786ED2E27A04}"/>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 name="Picture 3">
            <a:extLst>
              <a:ext uri="{FF2B5EF4-FFF2-40B4-BE49-F238E27FC236}">
                <a16:creationId xmlns:a16="http://schemas.microsoft.com/office/drawing/2014/main" id="{14F16C6C-E7F3-A99A-4C91-B07543CAC57D}"/>
              </a:ext>
            </a:extLst>
          </p:cNvPr>
          <p:cNvPicPr>
            <a:picLocks noChangeAspect="1"/>
          </p:cNvPicPr>
          <p:nvPr/>
        </p:nvPicPr>
        <p:blipFill>
          <a:blip r:embed="rId4"/>
          <a:stretch>
            <a:fillRect/>
          </a:stretch>
        </p:blipFill>
        <p:spPr>
          <a:xfrm>
            <a:off x="7511293" y="2247900"/>
            <a:ext cx="3672602" cy="6548736"/>
          </a:xfrm>
          <a:prstGeom prst="rect">
            <a:avLst/>
          </a:prstGeom>
          <a:ln w="38100">
            <a:solidFill>
              <a:schemeClr val="accent1">
                <a:lumMod val="60000"/>
                <a:lumOff val="40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5" name="Rectangle 3">
            <a:extLst>
              <a:ext uri="{FF2B5EF4-FFF2-40B4-BE49-F238E27FC236}">
                <a16:creationId xmlns:a16="http://schemas.microsoft.com/office/drawing/2014/main" id="{9CBBACD4-F6B0-AEA5-042D-FCB8D51345A5}"/>
              </a:ext>
            </a:extLst>
          </p:cNvPr>
          <p:cNvSpPr>
            <a:spLocks noChangeArrowheads="1"/>
          </p:cNvSpPr>
          <p:nvPr/>
        </p:nvSpPr>
        <p:spPr bwMode="auto">
          <a:xfrm>
            <a:off x="12217697" y="7450565"/>
            <a:ext cx="470911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rPr>
              <a:t>neurolist꞉ AI Planner for ADHD on Google Play</a:t>
            </a:r>
          </a:p>
        </p:txBody>
      </p:sp>
      <p:sp>
        <p:nvSpPr>
          <p:cNvPr id="6" name="Rectangle 4">
            <a:extLst>
              <a:ext uri="{FF2B5EF4-FFF2-40B4-BE49-F238E27FC236}">
                <a16:creationId xmlns:a16="http://schemas.microsoft.com/office/drawing/2014/main" id="{1B35E928-5F96-1E1B-4C07-B980B80F4F86}"/>
              </a:ext>
            </a:extLst>
          </p:cNvPr>
          <p:cNvSpPr>
            <a:spLocks noChangeArrowheads="1"/>
          </p:cNvSpPr>
          <p:nvPr/>
        </p:nvSpPr>
        <p:spPr bwMode="auto">
          <a:xfrm>
            <a:off x="1524000" y="9126460"/>
            <a:ext cx="500246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rPr>
              <a:t>Kono: AI-Powered Daily Planner for ADHD(Korea)</a:t>
            </a:r>
          </a:p>
        </p:txBody>
      </p:sp>
      <p:pic>
        <p:nvPicPr>
          <p:cNvPr id="1030" name="Picture 6" descr="Kono: AI-Powered Daily Planner for ADHD">
            <a:extLst>
              <a:ext uri="{FF2B5EF4-FFF2-40B4-BE49-F238E27FC236}">
                <a16:creationId xmlns:a16="http://schemas.microsoft.com/office/drawing/2014/main" id="{1AF9920E-FE1D-B57C-E917-3CC5A68F718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72208" y="5277338"/>
            <a:ext cx="5582329" cy="3721553"/>
          </a:xfrm>
          <a:prstGeom prst="rect">
            <a:avLst/>
          </a:prstGeom>
          <a:noFill/>
          <a:ln w="38100">
            <a:solidFill>
              <a:schemeClr val="accent2">
                <a:lumMod val="50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F9C218F-2C06-5E60-54C4-8C80A819B0C5}"/>
              </a:ext>
            </a:extLst>
          </p:cNvPr>
          <p:cNvSpPr txBox="1"/>
          <p:nvPr/>
        </p:nvSpPr>
        <p:spPr>
          <a:xfrm>
            <a:off x="3193724" y="9484469"/>
            <a:ext cx="152400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1" kern="1200" dirty="0">
                <a:solidFill>
                  <a:schemeClr val="tx1"/>
                </a:solidFill>
                <a:effectLst/>
                <a:latin typeface="Arial" panose="020B0604020202020204" pitchFamily="34" charset="0"/>
                <a:cs typeface="Arial" panose="020B0604020202020204" pitchFamily="34" charset="0"/>
              </a:rPr>
              <a:t>(Berlin, 2025).</a:t>
            </a:r>
            <a:endParaRPr lang="en-US" sz="1600" b="1" i="1" dirty="0">
              <a:latin typeface="Arial" panose="020B0604020202020204" pitchFamily="34" charset="0"/>
              <a:cs typeface="Arial" panose="020B0604020202020204" pitchFamily="34" charset="0"/>
            </a:endParaRPr>
          </a:p>
        </p:txBody>
      </p:sp>
      <p:sp>
        <p:nvSpPr>
          <p:cNvPr id="9" name="Rectangle 7">
            <a:extLst>
              <a:ext uri="{FF2B5EF4-FFF2-40B4-BE49-F238E27FC236}">
                <a16:creationId xmlns:a16="http://schemas.microsoft.com/office/drawing/2014/main" id="{8EB854B2-8F3F-B713-09F1-1DFEB2F0A21C}"/>
              </a:ext>
            </a:extLst>
          </p:cNvPr>
          <p:cNvSpPr>
            <a:spLocks noChangeArrowheads="1"/>
          </p:cNvSpPr>
          <p:nvPr/>
        </p:nvSpPr>
        <p:spPr bwMode="auto">
          <a:xfrm>
            <a:off x="13194118" y="7938137"/>
            <a:ext cx="2756267"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strike="noStrike" cap="none" normalizeH="0" baseline="0" dirty="0">
                <a:ln>
                  <a:noFill/>
                </a:ln>
                <a:solidFill>
                  <a:schemeClr val="tx1"/>
                </a:solidFill>
                <a:effectLst/>
                <a:latin typeface="Arial" panose="020B0604020202020204" pitchFamily="34" charset="0"/>
                <a:cs typeface="Arial" panose="020B0604020202020204" pitchFamily="34" charset="0"/>
              </a:rPr>
              <a:t>(System Two GmbH, 2021)</a:t>
            </a:r>
            <a:endParaRPr kumimoji="0" lang="en-US" altLang="en-US" sz="1600" b="1" i="1" strike="noStrike" cap="none" normalizeH="0" baseline="0" dirty="0">
              <a:ln>
                <a:noFill/>
              </a:ln>
              <a:solidFill>
                <a:schemeClr val="tx1"/>
              </a:solidFill>
              <a:effectLst/>
              <a:latin typeface="Arial" panose="020B0604020202020204" pitchFamily="34" charset="0"/>
            </a:endParaRPr>
          </a:p>
        </p:txBody>
      </p:sp>
      <p:sp>
        <p:nvSpPr>
          <p:cNvPr id="10" name="Rectangle 8">
            <a:extLst>
              <a:ext uri="{FF2B5EF4-FFF2-40B4-BE49-F238E27FC236}">
                <a16:creationId xmlns:a16="http://schemas.microsoft.com/office/drawing/2014/main" id="{539E8108-9883-192D-12D0-4A2F25615763}"/>
              </a:ext>
            </a:extLst>
          </p:cNvPr>
          <p:cNvSpPr>
            <a:spLocks noChangeArrowheads="1"/>
          </p:cNvSpPr>
          <p:nvPr/>
        </p:nvSpPr>
        <p:spPr bwMode="auto">
          <a:xfrm>
            <a:off x="6910694" y="9102818"/>
            <a:ext cx="658714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kumimoji="0" lang="en-US" altLang="en-US" sz="1400" b="1" i="1" u="none" strike="noStrike" cap="none" normalizeH="0" baseline="0" dirty="0">
                <a:ln>
                  <a:noFill/>
                </a:ln>
                <a:solidFill>
                  <a:schemeClr val="tx1"/>
                </a:solidFill>
                <a:effectLst/>
                <a:latin typeface="Arial" panose="020B0604020202020204" pitchFamily="34" charset="0"/>
              </a:rPr>
              <a:t>ADHD Planner AI Task: Splitti on App Store </a:t>
            </a:r>
            <a:r>
              <a:rPr lang="en-US" altLang="en-US" sz="1400" b="1" i="1" dirty="0">
                <a:latin typeface="Arial" panose="020B0604020202020204" pitchFamily="34" charset="0"/>
                <a:cs typeface="Arial" panose="020B0604020202020204" pitchFamily="34" charset="0"/>
              </a:rPr>
              <a:t>(Weissberg, 2023)</a:t>
            </a:r>
            <a:endParaRPr lang="en-US" altLang="en-US" sz="1400" b="1" i="1" dirty="0">
              <a:latin typeface="Arial" panose="020B0604020202020204" pitchFamily="34" charset="0"/>
            </a:endParaRPr>
          </a:p>
        </p:txBody>
      </p:sp>
      <p:pic>
        <p:nvPicPr>
          <p:cNvPr id="13" name="Picture 12">
            <a:extLst>
              <a:ext uri="{FF2B5EF4-FFF2-40B4-BE49-F238E27FC236}">
                <a16:creationId xmlns:a16="http://schemas.microsoft.com/office/drawing/2014/main" id="{ED545179-34C3-AC75-EEF0-1F655E45E54F}"/>
              </a:ext>
            </a:extLst>
          </p:cNvPr>
          <p:cNvPicPr>
            <a:picLocks noChangeAspect="1"/>
          </p:cNvPicPr>
          <p:nvPr/>
        </p:nvPicPr>
        <p:blipFill>
          <a:blip r:embed="rId6"/>
          <a:srcRect l="16112" t="23608" r="39739" b="27890"/>
          <a:stretch>
            <a:fillRect/>
          </a:stretch>
        </p:blipFill>
        <p:spPr>
          <a:xfrm>
            <a:off x="11887200" y="3457127"/>
            <a:ext cx="5370105" cy="3687256"/>
          </a:xfrm>
          <a:prstGeom prst="rect">
            <a:avLst/>
          </a:prstGeom>
          <a:ln w="38100">
            <a:solidFill>
              <a:srgbClr val="0070C0"/>
            </a:solidFill>
          </a:ln>
        </p:spPr>
      </p:pic>
      <p:sp>
        <p:nvSpPr>
          <p:cNvPr id="14" name="Rectangle 10">
            <a:extLst>
              <a:ext uri="{FF2B5EF4-FFF2-40B4-BE49-F238E27FC236}">
                <a16:creationId xmlns:a16="http://schemas.microsoft.com/office/drawing/2014/main" id="{362591FB-AA80-4335-8B1A-BA0CF04DCC07}"/>
              </a:ext>
            </a:extLst>
          </p:cNvPr>
          <p:cNvSpPr>
            <a:spLocks noChangeArrowheads="1"/>
          </p:cNvSpPr>
          <p:nvPr/>
        </p:nvSpPr>
        <p:spPr bwMode="auto">
          <a:xfrm>
            <a:off x="4741170" y="4439786"/>
            <a:ext cx="1385316"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(tiimo, 2025)</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2704E2EC-72F8-6632-4137-52B358CC62FF}"/>
              </a:ext>
            </a:extLst>
          </p:cNvPr>
          <p:cNvSpPr txBox="1"/>
          <p:nvPr/>
        </p:nvSpPr>
        <p:spPr>
          <a:xfrm>
            <a:off x="15697200" y="647700"/>
            <a:ext cx="1905000" cy="646331"/>
          </a:xfrm>
          <a:prstGeom prst="rect">
            <a:avLst/>
          </a:prstGeom>
          <a:noFill/>
          <a:ln w="38100">
            <a:solidFill>
              <a:srgbClr val="0070C0"/>
            </a:solidFill>
          </a:ln>
        </p:spPr>
        <p:txBody>
          <a:bodyPr wrap="square" rtlCol="0">
            <a:spAutoFit/>
          </a:bodyPr>
          <a:lstStyle/>
          <a:p>
            <a:pPr algn="ctr"/>
            <a:r>
              <a:rPr lang="en-GB" sz="1200" b="1" i="1" dirty="0">
                <a:latin typeface="Arial" panose="020B0604020202020204" pitchFamily="34" charset="0"/>
                <a:cs typeface="Arial" panose="020B0604020202020204" pitchFamily="34" charset="0"/>
              </a:rPr>
              <a:t>Nazreen Akhtar </a:t>
            </a:r>
          </a:p>
          <a:p>
            <a:pPr algn="ctr"/>
            <a:endParaRPr lang="en-GB" sz="1200" b="1" i="1" dirty="0">
              <a:latin typeface="Arial" panose="020B0604020202020204" pitchFamily="34" charset="0"/>
              <a:cs typeface="Arial" panose="020B0604020202020204" pitchFamily="34" charset="0"/>
            </a:endParaRPr>
          </a:p>
          <a:p>
            <a:pPr algn="ctr"/>
            <a:r>
              <a:rPr lang="en-GB" sz="1200" b="1" i="1" dirty="0">
                <a:latin typeface="Arial" panose="020B0604020202020204" pitchFamily="34" charset="0"/>
                <a:cs typeface="Arial" panose="020B0604020202020204" pitchFamily="34" charset="0"/>
              </a:rPr>
              <a:t>(2128933)</a:t>
            </a:r>
          </a:p>
        </p:txBody>
      </p:sp>
    </p:spTree>
    <p:extLst>
      <p:ext uri="{BB962C8B-B14F-4D97-AF65-F5344CB8AC3E}">
        <p14:creationId xmlns:p14="http://schemas.microsoft.com/office/powerpoint/2010/main" val="3542657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1" name="Rectangle 3080">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3" name="Straight Connector 3082">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7990" y="5600700"/>
            <a:ext cx="123444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085" name="Rectangle 3084">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3150" cy="9566908"/>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087" name="Rectangle 3086">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29416" y="370330"/>
            <a:ext cx="6596632" cy="956690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9" name="Straight Connector 3088">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555426" y="6608794"/>
            <a:ext cx="414461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091" name="Rectangle 3090">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70332"/>
            <a:ext cx="17586960" cy="9566908"/>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E2777AE3-6845-5008-5292-24A32CFFAFBF}"/>
              </a:ext>
            </a:extLst>
          </p:cNvPr>
          <p:cNvSpPr txBox="1"/>
          <p:nvPr/>
        </p:nvSpPr>
        <p:spPr>
          <a:xfrm>
            <a:off x="12292707" y="3619500"/>
            <a:ext cx="4670049" cy="2644078"/>
          </a:xfrm>
          <a:prstGeom prst="rect">
            <a:avLst/>
          </a:prstGeom>
        </p:spPr>
        <p:txBody>
          <a:bodyPr vert="horz" lIns="91440" tIns="45720" rIns="91440" bIns="45720" rtlCol="0" anchor="b">
            <a:normAutofit fontScale="77500" lnSpcReduction="20000"/>
          </a:bodyPr>
          <a:lstStyle/>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Student 2 :</a:t>
            </a: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 </a:t>
            </a: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Guile Danielle Virginie </a:t>
            </a:r>
            <a:r>
              <a:rPr lang="en-US" sz="3200" b="1" u="sng" dirty="0" err="1">
                <a:solidFill>
                  <a:srgbClr val="FFFFFF"/>
                </a:solidFill>
                <a:latin typeface="Arial" panose="020B0604020202020204" pitchFamily="34" charset="0"/>
                <a:ea typeface="+mj-ea"/>
                <a:cs typeface="Arial" panose="020B0604020202020204" pitchFamily="34" charset="0"/>
              </a:rPr>
              <a:t>Fohe</a:t>
            </a:r>
            <a:r>
              <a:rPr lang="en-US" sz="3200" b="1" u="sng" dirty="0">
                <a:solidFill>
                  <a:srgbClr val="FFFFFF"/>
                </a:solidFill>
                <a:latin typeface="Arial" panose="020B0604020202020204" pitchFamily="34" charset="0"/>
                <a:ea typeface="+mj-ea"/>
                <a:cs typeface="Arial" panose="020B0604020202020204" pitchFamily="34" charset="0"/>
              </a:rPr>
              <a:t> </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(2128226)</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Application</a:t>
            </a:r>
          </a:p>
        </p:txBody>
      </p:sp>
      <p:pic>
        <p:nvPicPr>
          <p:cNvPr id="3074" name="Picture 2" descr="Planning Application Process (A to Z infographic) – KPCL Architecture">
            <a:extLst>
              <a:ext uri="{FF2B5EF4-FFF2-40B4-BE49-F238E27FC236}">
                <a16:creationId xmlns:a16="http://schemas.microsoft.com/office/drawing/2014/main" id="{DFBC4E09-A3C2-9DE2-7427-BD74A2BEDB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98030" y="1286512"/>
            <a:ext cx="7888495" cy="7711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052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D03DA7-C0BA-85D5-D640-F2DE5B8683A4}"/>
              </a:ext>
            </a:extLst>
          </p:cNvPr>
          <p:cNvSpPr txBox="1"/>
          <p:nvPr/>
        </p:nvSpPr>
        <p:spPr>
          <a:xfrm>
            <a:off x="6287556" y="1063266"/>
            <a:ext cx="5181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Planning and Application</a:t>
            </a:r>
            <a:endParaRPr lang="en-GB" sz="2800" b="1" u="sng" dirty="0">
              <a:latin typeface="Arial" panose="020B0604020202020204" pitchFamily="34" charset="0"/>
              <a:cs typeface="Arial" panose="020B0604020202020204" pitchFamily="34" charset="0"/>
            </a:endParaRPr>
          </a:p>
        </p:txBody>
      </p:sp>
      <p:pic>
        <p:nvPicPr>
          <p:cNvPr id="2050" name="Picture 2" descr="image">
            <a:extLst>
              <a:ext uri="{FF2B5EF4-FFF2-40B4-BE49-F238E27FC236}">
                <a16:creationId xmlns:a16="http://schemas.microsoft.com/office/drawing/2014/main" id="{B7674087-00A3-3759-884B-68B4B8DD89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2872154"/>
            <a:ext cx="5499348" cy="568219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69B6B1FD-4993-A390-C2A4-9E62D3046039}"/>
              </a:ext>
            </a:extLst>
          </p:cNvPr>
          <p:cNvSpPr>
            <a:spLocks noChangeArrowheads="1"/>
          </p:cNvSpPr>
          <p:nvPr/>
        </p:nvSpPr>
        <p:spPr bwMode="auto">
          <a:xfrm>
            <a:off x="1600200" y="2291834"/>
            <a:ext cx="185178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u="none" strike="noStrike" cap="none" normalizeH="0" baseline="0" dirty="0">
                <a:ln>
                  <a:noFill/>
                </a:ln>
                <a:solidFill>
                  <a:schemeClr val="tx1"/>
                </a:solidFill>
                <a:effectLst/>
                <a:latin typeface="Arial" panose="020B0604020202020204" pitchFamily="34" charset="0"/>
                <a:cs typeface="Arial" panose="020B0604020202020204" pitchFamily="34" charset="0"/>
              </a:rPr>
              <a:t>(Themes, 2017)</a:t>
            </a:r>
            <a:endParaRPr kumimoji="0" lang="en-US" altLang="en-US" b="1" i="1"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8F3BC93A-22AA-B447-D9E6-F92DD16538EC}"/>
              </a:ext>
            </a:extLst>
          </p:cNvPr>
          <p:cNvSpPr txBox="1"/>
          <p:nvPr/>
        </p:nvSpPr>
        <p:spPr>
          <a:xfrm>
            <a:off x="8534400" y="2514600"/>
            <a:ext cx="8382000" cy="5107873"/>
          </a:xfrm>
          <a:prstGeom prst="rect">
            <a:avLst/>
          </a:prstGeom>
          <a:noFill/>
          <a:ln w="38100">
            <a:solidFill>
              <a:srgbClr val="0070C0"/>
            </a:solidFill>
          </a:ln>
        </p:spPr>
        <p:txBody>
          <a:bodyPr wrap="square">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200" b="0" i="0" u="none" strike="noStrike" cap="none" normalizeH="0" baseline="0" dirty="0">
                <a:ln>
                  <a:noFill/>
                </a:ln>
                <a:solidFill>
                  <a:schemeClr val="tx1"/>
                </a:solidFill>
                <a:effectLst/>
                <a:latin typeface="Arial" panose="020B0604020202020204" pitchFamily="34" charset="0"/>
              </a:rPr>
              <a:t>Planning involves several key stages or logical stepping stones which enable the health promoter to achieve a desired result</a:t>
            </a:r>
            <a:r>
              <a:rPr lang="en-US" altLang="en-US" sz="2200" dirty="0">
                <a:latin typeface="Arial" panose="020B0604020202020204" pitchFamily="34" charset="0"/>
              </a:rPr>
              <a:t> </a:t>
            </a:r>
            <a:r>
              <a:rPr kumimoji="0" lang="en-US" altLang="en-US" sz="2200" b="0" i="0" u="none" strike="noStrike" cap="none" normalizeH="0" baseline="0" dirty="0">
                <a:ln>
                  <a:noFill/>
                </a:ln>
                <a:solidFill>
                  <a:schemeClr val="tx1"/>
                </a:solidFill>
                <a:effectLst/>
                <a:latin typeface="Arial" panose="020B0604020202020204" pitchFamily="34" charset="0"/>
              </a:rPr>
              <a:t>i.e. the purpose of any intervention. Planning entails:</a:t>
            </a:r>
          </a:p>
          <a:p>
            <a:pPr marL="0" marR="0" lvl="0" indent="0" algn="l" defTabSz="914400" rtl="0" eaLnBrk="0" fontAlgn="base" latinLnBrk="0" hangingPunct="0">
              <a:lnSpc>
                <a:spcPct val="150000"/>
              </a:lnSpc>
              <a:spcBef>
                <a:spcPct val="0"/>
              </a:spcBef>
              <a:spcAft>
                <a:spcPct val="0"/>
              </a:spcAft>
              <a:buClrTx/>
              <a:buSzTx/>
              <a:buFontTx/>
              <a:buAutoNum type="arabicPeriod"/>
              <a:tabLst/>
            </a:pPr>
            <a:r>
              <a:rPr kumimoji="0" lang="en-US" altLang="en-US" sz="2200" b="0" i="0" u="none" strike="noStrike" cap="none" normalizeH="0" baseline="0" dirty="0">
                <a:ln>
                  <a:noFill/>
                </a:ln>
                <a:solidFill>
                  <a:schemeClr val="tx1"/>
                </a:solidFill>
                <a:effectLst/>
                <a:latin typeface="Arial" panose="020B0604020202020204" pitchFamily="34" charset="0"/>
              </a:rPr>
              <a:t>An assessment of need. </a:t>
            </a:r>
          </a:p>
          <a:p>
            <a:pPr marL="0" marR="0" lvl="0" indent="0" algn="l" defTabSz="914400" rtl="0" eaLnBrk="0" fontAlgn="base" latinLnBrk="0" hangingPunct="0">
              <a:lnSpc>
                <a:spcPct val="150000"/>
              </a:lnSpc>
              <a:spcBef>
                <a:spcPct val="0"/>
              </a:spcBef>
              <a:spcAft>
                <a:spcPct val="0"/>
              </a:spcAft>
              <a:buClrTx/>
              <a:buSzTx/>
              <a:buFontTx/>
              <a:buAutoNum type="arabicPeriod" startAt="2"/>
              <a:tabLst/>
            </a:pPr>
            <a:r>
              <a:rPr kumimoji="0" lang="en-US" altLang="en-US" sz="2200" b="0" i="0" u="none" strike="noStrike" cap="none" normalizeH="0" baseline="0" dirty="0">
                <a:ln>
                  <a:noFill/>
                </a:ln>
                <a:solidFill>
                  <a:schemeClr val="tx1"/>
                </a:solidFill>
                <a:effectLst/>
                <a:latin typeface="Arial" panose="020B0604020202020204" pitchFamily="34" charset="0"/>
              </a:rPr>
              <a:t>Setting aims – what it is you intend to achieve </a:t>
            </a:r>
          </a:p>
          <a:p>
            <a:pPr marL="0" marR="0" lvl="0" indent="0" algn="l" defTabSz="914400" rtl="0" eaLnBrk="0" fontAlgn="base" latinLnBrk="0" hangingPunct="0">
              <a:lnSpc>
                <a:spcPct val="150000"/>
              </a:lnSpc>
              <a:spcBef>
                <a:spcPct val="0"/>
              </a:spcBef>
              <a:spcAft>
                <a:spcPct val="0"/>
              </a:spcAft>
              <a:buClrTx/>
              <a:buSzTx/>
              <a:buFontTx/>
              <a:buAutoNum type="arabicPeriod" startAt="3"/>
              <a:tabLst/>
            </a:pPr>
            <a:r>
              <a:rPr kumimoji="0" lang="en-US" altLang="en-US" sz="2200" b="0" i="0" u="none" strike="noStrike" cap="none" normalizeH="0" baseline="0" dirty="0">
                <a:ln>
                  <a:noFill/>
                </a:ln>
                <a:solidFill>
                  <a:schemeClr val="tx1"/>
                </a:solidFill>
                <a:effectLst/>
                <a:latin typeface="Arial" panose="020B0604020202020204" pitchFamily="34" charset="0"/>
              </a:rPr>
              <a:t>Setting objectives – precise and measurable outcomes </a:t>
            </a:r>
          </a:p>
          <a:p>
            <a:pPr marL="0" marR="0" lvl="0" indent="0" algn="l" defTabSz="914400" rtl="0" eaLnBrk="0" fontAlgn="base" latinLnBrk="0" hangingPunct="0">
              <a:lnSpc>
                <a:spcPct val="150000"/>
              </a:lnSpc>
              <a:spcBef>
                <a:spcPct val="0"/>
              </a:spcBef>
              <a:spcAft>
                <a:spcPct val="0"/>
              </a:spcAft>
              <a:buClrTx/>
              <a:buSzTx/>
              <a:buFontTx/>
              <a:buAutoNum type="arabicPeriod" startAt="4"/>
              <a:tabLst/>
            </a:pPr>
            <a:r>
              <a:rPr kumimoji="0" lang="en-US" altLang="en-US" sz="2200" b="0" i="0" u="none" strike="noStrike" cap="none" normalizeH="0" baseline="0" dirty="0">
                <a:ln>
                  <a:noFill/>
                </a:ln>
                <a:solidFill>
                  <a:schemeClr val="tx1"/>
                </a:solidFill>
                <a:effectLst/>
                <a:latin typeface="Arial" panose="020B0604020202020204" pitchFamily="34" charset="0"/>
              </a:rPr>
              <a:t>Deciding which methods, interventions or strategies will achieve your objectives </a:t>
            </a:r>
          </a:p>
          <a:p>
            <a:pPr eaLnBrk="0" fontAlgn="base" hangingPunct="0">
              <a:lnSpc>
                <a:spcPct val="150000"/>
              </a:lnSpc>
              <a:spcBef>
                <a:spcPct val="0"/>
              </a:spcBef>
              <a:spcAft>
                <a:spcPct val="0"/>
              </a:spcAft>
              <a:buFontTx/>
              <a:buAutoNum type="arabicPeriod" startAt="5"/>
            </a:pPr>
            <a:r>
              <a:rPr kumimoji="0" lang="en-US" altLang="en-US" sz="2200" b="0" i="0" u="none" strike="noStrike" cap="none" normalizeH="0" baseline="0" dirty="0">
                <a:ln>
                  <a:noFill/>
                </a:ln>
                <a:solidFill>
                  <a:schemeClr val="tx1"/>
                </a:solidFill>
                <a:effectLst/>
                <a:latin typeface="Arial" panose="020B0604020202020204" pitchFamily="34" charset="0"/>
              </a:rPr>
              <a:t>Evaluating outcomes in order to make improvements in the future</a:t>
            </a:r>
            <a:r>
              <a:rPr lang="en-US" altLang="en-US" sz="2200" dirty="0">
                <a:latin typeface="Arial" panose="020B0604020202020204" pitchFamily="34" charset="0"/>
              </a:rPr>
              <a:t> </a:t>
            </a:r>
            <a:r>
              <a:rPr lang="en-US" altLang="en-US" sz="2200" dirty="0">
                <a:latin typeface="Arial" panose="020B0604020202020204" pitchFamily="34" charset="0"/>
                <a:cs typeface="Arial" panose="020B0604020202020204" pitchFamily="34" charset="0"/>
              </a:rPr>
              <a:t>(Themes, 2017).</a:t>
            </a:r>
            <a:endParaRPr lang="en-US" altLang="en-US" sz="2200" dirty="0">
              <a:latin typeface="Arial" panose="020B0604020202020204" pitchFamily="34" charset="0"/>
            </a:endParaRPr>
          </a:p>
        </p:txBody>
      </p:sp>
      <p:sp>
        <p:nvSpPr>
          <p:cNvPr id="4" name="Rectangle 1">
            <a:extLst>
              <a:ext uri="{FF2B5EF4-FFF2-40B4-BE49-F238E27FC236}">
                <a16:creationId xmlns:a16="http://schemas.microsoft.com/office/drawing/2014/main" id="{A9455F65-BFFB-4400-45F7-C1AF6F434854}"/>
              </a:ext>
            </a:extLst>
          </p:cNvPr>
          <p:cNvSpPr>
            <a:spLocks noChangeArrowheads="1"/>
          </p:cNvSpPr>
          <p:nvPr/>
        </p:nvSpPr>
        <p:spPr bwMode="auto">
          <a:xfrm>
            <a:off x="8305800" y="8039100"/>
            <a:ext cx="1154074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kumimoji="0" lang="en-US" altLang="en-US" b="1" i="1" u="none" strike="noStrike" cap="none" normalizeH="0" baseline="0" dirty="0">
                <a:ln>
                  <a:noFill/>
                </a:ln>
                <a:solidFill>
                  <a:schemeClr val="tx1"/>
                </a:solidFill>
                <a:effectLst/>
                <a:latin typeface="Arial" panose="020B0604020202020204" pitchFamily="34" charset="0"/>
              </a:rPr>
              <a:t>Public health plans are based on identifying and assessing needs </a:t>
            </a:r>
            <a:r>
              <a:rPr lang="en-US" altLang="en-US" b="1" i="1" dirty="0">
                <a:latin typeface="Arial" panose="020B0604020202020204" pitchFamily="34" charset="0"/>
                <a:cs typeface="Arial" panose="020B0604020202020204" pitchFamily="34" charset="0"/>
              </a:rPr>
              <a:t>(Themes, 2017).</a:t>
            </a:r>
            <a:endParaRPr lang="en-US" altLang="en-US" b="1" i="1" dirty="0">
              <a:latin typeface="Arial" panose="020B0604020202020204" pitchFamily="34" charset="0"/>
            </a:endParaRPr>
          </a:p>
        </p:txBody>
      </p:sp>
      <p:sp>
        <p:nvSpPr>
          <p:cNvPr id="5" name="TextBox 4">
            <a:extLst>
              <a:ext uri="{FF2B5EF4-FFF2-40B4-BE49-F238E27FC236}">
                <a16:creationId xmlns:a16="http://schemas.microsoft.com/office/drawing/2014/main" id="{1C1DB893-4252-621C-AE09-A2838CD4D570}"/>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29974764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83D196-B8ED-3B34-5C0F-DD59489F0404}"/>
              </a:ext>
            </a:extLst>
          </p:cNvPr>
          <p:cNvSpPr txBox="1"/>
          <p:nvPr/>
        </p:nvSpPr>
        <p:spPr>
          <a:xfrm>
            <a:off x="7124700" y="571500"/>
            <a:ext cx="4038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Application</a:t>
            </a:r>
            <a:endParaRPr lang="en-GB" sz="28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FCA0EC0-CF27-E977-DCDE-479025CA9BB8}"/>
              </a:ext>
            </a:extLst>
          </p:cNvPr>
          <p:cNvSpPr txBox="1"/>
          <p:nvPr/>
        </p:nvSpPr>
        <p:spPr>
          <a:xfrm>
            <a:off x="2819400" y="1273317"/>
            <a:ext cx="13258800" cy="577850"/>
          </a:xfrm>
          <a:prstGeom prst="rect">
            <a:avLst/>
          </a:prstGeom>
          <a:noFill/>
        </p:spPr>
        <p:txBody>
          <a:bodyPr wrap="square" rtlCol="0">
            <a:spAutoFit/>
          </a:bodyPr>
          <a:lstStyle/>
          <a:p>
            <a:pPr algn="ctr">
              <a:lnSpc>
                <a:spcPct val="150000"/>
              </a:lnSpc>
            </a:pPr>
            <a:r>
              <a:rPr lang="en-US" sz="2400" b="1" u="sng" dirty="0">
                <a:latin typeface="Arial" panose="020B0604020202020204" pitchFamily="34" charset="0"/>
                <a:cs typeface="Arial" panose="020B0604020202020204" pitchFamily="34" charset="0"/>
              </a:rPr>
              <a:t>Planning Model: </a:t>
            </a:r>
            <a:r>
              <a:rPr lang="en-GB" sz="2400" b="1" u="sng" dirty="0">
                <a:latin typeface="Arial" panose="020B0604020202020204" pitchFamily="34" charset="0"/>
                <a:cs typeface="Arial" panose="020B0604020202020204" pitchFamily="34" charset="0"/>
              </a:rPr>
              <a:t>Ewles and Simnett model </a:t>
            </a:r>
            <a:r>
              <a:rPr lang="en-US" altLang="en-US" sz="2400" b="1" u="sng" dirty="0">
                <a:latin typeface="Arial" panose="020B0604020202020204" pitchFamily="34" charset="0"/>
                <a:cs typeface="Arial" panose="020B0604020202020204" pitchFamily="34" charset="0"/>
              </a:rPr>
              <a:t>(Ewles and Simnett, 2003)</a:t>
            </a:r>
          </a:p>
        </p:txBody>
      </p:sp>
      <p:pic>
        <p:nvPicPr>
          <p:cNvPr id="2051" name="Picture 3" descr="Solved A flowchart for planning and evaluating health | Chegg.com">
            <a:extLst>
              <a:ext uri="{FF2B5EF4-FFF2-40B4-BE49-F238E27FC236}">
                <a16:creationId xmlns:a16="http://schemas.microsoft.com/office/drawing/2014/main" id="{1FC7DCDE-B8F4-99B2-7058-65E598992C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72" t="25185" r="11684" b="16296"/>
          <a:stretch>
            <a:fillRect/>
          </a:stretch>
        </p:blipFill>
        <p:spPr bwMode="auto">
          <a:xfrm>
            <a:off x="3886200" y="2400300"/>
            <a:ext cx="11125200" cy="706777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3733B6B-F014-F743-D3EB-AA9EC35F420C}"/>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1491731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219200" y="876300"/>
            <a:ext cx="15316200" cy="726161"/>
          </a:xfrm>
          <a:prstGeom prst="rect">
            <a:avLst/>
          </a:prstGeom>
        </p:spPr>
        <p:txBody>
          <a:bodyPr wrap="square" lIns="0" tIns="0" rIns="0" bIns="0" rtlCol="0" anchor="t">
            <a:spAutoFit/>
          </a:bodyPr>
          <a:lstStyle/>
          <a:p>
            <a:pPr algn="ctr">
              <a:lnSpc>
                <a:spcPts val="6741"/>
              </a:lnSpc>
            </a:pPr>
            <a:r>
              <a:rPr lang="en-US" sz="2800" b="1" u="sng" dirty="0">
                <a:latin typeface="Arial" panose="020B0604020202020204" pitchFamily="34" charset="0"/>
                <a:cs typeface="Arial" panose="020B0604020202020204" pitchFamily="34" charset="0"/>
                <a:sym typeface="Helvetica World"/>
              </a:rPr>
              <a:t>How The </a:t>
            </a:r>
            <a:r>
              <a:rPr lang="en-GB" sz="2800" b="1" u="sng" dirty="0">
                <a:latin typeface="Arial" panose="020B0604020202020204" pitchFamily="34" charset="0"/>
                <a:cs typeface="Arial" panose="020B0604020202020204" pitchFamily="34" charset="0"/>
              </a:rPr>
              <a:t>Ewles And Simnett Model Applied To </a:t>
            </a:r>
            <a:r>
              <a:rPr lang="en-GB" sz="2800" b="1" u="sng" dirty="0" err="1">
                <a:latin typeface="Arial" panose="020B0604020202020204" pitchFamily="34" charset="0"/>
                <a:cs typeface="Arial" panose="020B0604020202020204" pitchFamily="34" charset="0"/>
              </a:rPr>
              <a:t>FocusTrack</a:t>
            </a:r>
            <a:r>
              <a:rPr lang="en-GB" sz="2800" b="1" u="sng" dirty="0">
                <a:latin typeface="Arial" panose="020B0604020202020204" pitchFamily="34" charset="0"/>
                <a:cs typeface="Arial" panose="020B0604020202020204" pitchFamily="34" charset="0"/>
              </a:rPr>
              <a:t> AI</a:t>
            </a:r>
            <a:endParaRPr lang="en-US" sz="2800" b="1" u="sng" dirty="0">
              <a:latin typeface="Arial" panose="020B0604020202020204" pitchFamily="34" charset="0"/>
              <a:cs typeface="Arial" panose="020B0604020202020204" pitchFamily="34" charset="0"/>
              <a:sym typeface="Helvetica World"/>
            </a:endParaRPr>
          </a:p>
        </p:txBody>
      </p:sp>
      <p:graphicFrame>
        <p:nvGraphicFramePr>
          <p:cNvPr id="17" name="Content Placeholder 2">
            <a:extLst>
              <a:ext uri="{FF2B5EF4-FFF2-40B4-BE49-F238E27FC236}">
                <a16:creationId xmlns:a16="http://schemas.microsoft.com/office/drawing/2014/main" id="{95220EFC-AC36-EE2B-2CD4-79B6D841E351}"/>
              </a:ext>
            </a:extLst>
          </p:cNvPr>
          <p:cNvGraphicFramePr>
            <a:graphicFrameLocks/>
          </p:cNvGraphicFramePr>
          <p:nvPr>
            <p:extLst>
              <p:ext uri="{D42A27DB-BD31-4B8C-83A1-F6EECF244321}">
                <p14:modId xmlns:p14="http://schemas.microsoft.com/office/powerpoint/2010/main" val="1121065895"/>
              </p:ext>
            </p:extLst>
          </p:nvPr>
        </p:nvGraphicFramePr>
        <p:xfrm>
          <a:off x="8153400" y="2095500"/>
          <a:ext cx="9372600" cy="762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itle 1">
            <a:extLst>
              <a:ext uri="{FF2B5EF4-FFF2-40B4-BE49-F238E27FC236}">
                <a16:creationId xmlns:a16="http://schemas.microsoft.com/office/drawing/2014/main" id="{F90CEDAD-94E6-96AD-83E5-3D310CD1E81B}"/>
              </a:ext>
            </a:extLst>
          </p:cNvPr>
          <p:cNvSpPr txBox="1">
            <a:spLocks/>
          </p:cNvSpPr>
          <p:nvPr/>
        </p:nvSpPr>
        <p:spPr>
          <a:xfrm>
            <a:off x="465714" y="4838700"/>
            <a:ext cx="4816506" cy="934571"/>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latin typeface="Arial" panose="020B0604020202020204" pitchFamily="34" charset="0"/>
                <a:cs typeface="Arial" panose="020B0604020202020204" pitchFamily="34" charset="0"/>
              </a:rPr>
              <a:t>Defining the problem</a:t>
            </a:r>
          </a:p>
        </p:txBody>
      </p:sp>
      <p:sp>
        <p:nvSpPr>
          <p:cNvPr id="19" name="Arrow: Right 18">
            <a:extLst>
              <a:ext uri="{FF2B5EF4-FFF2-40B4-BE49-F238E27FC236}">
                <a16:creationId xmlns:a16="http://schemas.microsoft.com/office/drawing/2014/main" id="{F9F59863-9BAD-5789-8401-789DEB6B2BED}"/>
              </a:ext>
            </a:extLst>
          </p:cNvPr>
          <p:cNvSpPr/>
          <p:nvPr/>
        </p:nvSpPr>
        <p:spPr>
          <a:xfrm>
            <a:off x="5451880" y="4676214"/>
            <a:ext cx="2362200" cy="838200"/>
          </a:xfrm>
          <a:prstGeom prst="rightArrow">
            <a:avLst/>
          </a:prstGeom>
          <a:solidFill>
            <a:schemeClr val="accent2">
              <a:lumMod val="75000"/>
            </a:schemeClr>
          </a:solidFill>
          <a:ln w="381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E3E0E8F9-EDEB-7AE8-5C19-3F00F45BABDA}"/>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C9F8DC-C6BB-EF64-20E6-A8A291B0BA5D}"/>
              </a:ext>
            </a:extLst>
          </p:cNvPr>
          <p:cNvSpPr txBox="1"/>
          <p:nvPr/>
        </p:nvSpPr>
        <p:spPr>
          <a:xfrm>
            <a:off x="4648200" y="1104900"/>
            <a:ext cx="8305800" cy="523220"/>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Set Aims &amp; Objectives </a:t>
            </a:r>
          </a:p>
        </p:txBody>
      </p:sp>
      <p:sp>
        <p:nvSpPr>
          <p:cNvPr id="5" name="TextBox 4">
            <a:extLst>
              <a:ext uri="{FF2B5EF4-FFF2-40B4-BE49-F238E27FC236}">
                <a16:creationId xmlns:a16="http://schemas.microsoft.com/office/drawing/2014/main" id="{390A2F0D-8BD6-DFF5-5DE6-4D5E16071D8D}"/>
              </a:ext>
            </a:extLst>
          </p:cNvPr>
          <p:cNvSpPr txBox="1"/>
          <p:nvPr/>
        </p:nvSpPr>
        <p:spPr>
          <a:xfrm>
            <a:off x="2133600" y="2095500"/>
            <a:ext cx="13335000" cy="2793842"/>
          </a:xfrm>
          <a:prstGeom prst="rect">
            <a:avLst/>
          </a:prstGeom>
          <a:noFill/>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Aim:</a:t>
            </a:r>
            <a:r>
              <a:rPr kumimoji="0" lang="en-US" altLang="en-US" sz="2400" b="0" i="0" u="none" strike="noStrike" cap="none" normalizeH="0" baseline="0" dirty="0">
                <a:ln>
                  <a:noFill/>
                </a:ln>
                <a:solidFill>
                  <a:schemeClr val="tx1"/>
                </a:solidFill>
                <a:effectLst/>
                <a:latin typeface="Arial" panose="020B0604020202020204" pitchFamily="34" charset="0"/>
              </a:rPr>
              <a:t> </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To improve self-management, focus, and daily functioning among young adults with ADHD through the implementation of the FocusTrack AI digital planner.</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SMART Objectives:</a:t>
            </a:r>
          </a:p>
        </p:txBody>
      </p:sp>
      <p:graphicFrame>
        <p:nvGraphicFramePr>
          <p:cNvPr id="6" name="Diagram 5">
            <a:extLst>
              <a:ext uri="{FF2B5EF4-FFF2-40B4-BE49-F238E27FC236}">
                <a16:creationId xmlns:a16="http://schemas.microsoft.com/office/drawing/2014/main" id="{02796A16-585F-E852-BC5D-A8BB67F152F0}"/>
              </a:ext>
            </a:extLst>
          </p:cNvPr>
          <p:cNvGraphicFramePr/>
          <p:nvPr>
            <p:extLst>
              <p:ext uri="{D42A27DB-BD31-4B8C-83A1-F6EECF244321}">
                <p14:modId xmlns:p14="http://schemas.microsoft.com/office/powerpoint/2010/main" val="2762996436"/>
              </p:ext>
            </p:extLst>
          </p:nvPr>
        </p:nvGraphicFramePr>
        <p:xfrm>
          <a:off x="2159000" y="3771900"/>
          <a:ext cx="137922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F04C70E-1FBE-828D-7B8E-D17F78A5597F}"/>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4079788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883693" y="2414018"/>
            <a:ext cx="7814230" cy="6183893"/>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endParaRPr lang="en-GB" dirty="0"/>
          </a:p>
        </p:txBody>
      </p:sp>
      <p:grpSp>
        <p:nvGrpSpPr>
          <p:cNvPr id="5" name="Group 5"/>
          <p:cNvGrpSpPr/>
          <p:nvPr/>
        </p:nvGrpSpPr>
        <p:grpSpPr>
          <a:xfrm>
            <a:off x="9067245" y="2628900"/>
            <a:ext cx="8305800" cy="5969011"/>
            <a:chOff x="0" y="0"/>
            <a:chExt cx="1372016" cy="1463131"/>
          </a:xfrm>
          <a:solidFill>
            <a:schemeClr val="accent2">
              <a:lumMod val="60000"/>
              <a:lumOff val="40000"/>
            </a:schemeClr>
          </a:solidFill>
          <a:scene3d>
            <a:camera prst="orthographicFront">
              <a:rot lat="0" lon="0" rev="0"/>
            </a:camera>
            <a:lightRig rig="glow" dir="t">
              <a:rot lat="0" lon="0" rev="4800000"/>
            </a:lightRig>
          </a:scene3d>
        </p:grpSpPr>
        <p:sp>
          <p:nvSpPr>
            <p:cNvPr id="6" name="Freeform 6"/>
            <p:cNvSpPr/>
            <p:nvPr/>
          </p:nvSpPr>
          <p:spPr>
            <a:xfrm>
              <a:off x="0" y="0"/>
              <a:ext cx="1372016" cy="1463131"/>
            </a:xfrm>
            <a:custGeom>
              <a:avLst/>
              <a:gdLst/>
              <a:ahLst/>
              <a:cxnLst/>
              <a:rect l="l" t="t" r="r" b="b"/>
              <a:pathLst>
                <a:path w="1372016" h="1463131">
                  <a:moveTo>
                    <a:pt x="56474" y="0"/>
                  </a:moveTo>
                  <a:lnTo>
                    <a:pt x="1315542" y="0"/>
                  </a:lnTo>
                  <a:cubicBezTo>
                    <a:pt x="1330520" y="0"/>
                    <a:pt x="1344884" y="5950"/>
                    <a:pt x="1355475" y="16541"/>
                  </a:cubicBezTo>
                  <a:cubicBezTo>
                    <a:pt x="1366066" y="27132"/>
                    <a:pt x="1372016" y="41496"/>
                    <a:pt x="1372016" y="56474"/>
                  </a:cubicBezTo>
                  <a:lnTo>
                    <a:pt x="1372016" y="1406658"/>
                  </a:lnTo>
                  <a:cubicBezTo>
                    <a:pt x="1372016" y="1421635"/>
                    <a:pt x="1366066" y="1436000"/>
                    <a:pt x="1355475" y="1446591"/>
                  </a:cubicBezTo>
                  <a:cubicBezTo>
                    <a:pt x="1344884" y="1457181"/>
                    <a:pt x="1330520" y="1463131"/>
                    <a:pt x="1315542" y="1463131"/>
                  </a:cubicBezTo>
                  <a:lnTo>
                    <a:pt x="56474" y="1463131"/>
                  </a:lnTo>
                  <a:cubicBezTo>
                    <a:pt x="41496" y="1463131"/>
                    <a:pt x="27132" y="1457181"/>
                    <a:pt x="16541" y="1446591"/>
                  </a:cubicBezTo>
                  <a:cubicBezTo>
                    <a:pt x="5950" y="1436000"/>
                    <a:pt x="0" y="1421635"/>
                    <a:pt x="0" y="1406658"/>
                  </a:cubicBezTo>
                  <a:lnTo>
                    <a:pt x="0" y="56474"/>
                  </a:lnTo>
                  <a:cubicBezTo>
                    <a:pt x="0" y="41496"/>
                    <a:pt x="5950" y="27132"/>
                    <a:pt x="16541" y="16541"/>
                  </a:cubicBezTo>
                  <a:cubicBezTo>
                    <a:pt x="27132" y="5950"/>
                    <a:pt x="41496" y="0"/>
                    <a:pt x="56474" y="0"/>
                  </a:cubicBezTo>
                  <a:close/>
                </a:path>
              </a:pathLst>
            </a:custGeom>
            <a:grpFill/>
            <a:ln>
              <a:noFill/>
            </a:ln>
            <a:effectLst>
              <a:outerShdw blurRad="190500" dist="228600" dir="2700000" algn="ctr">
                <a:srgbClr val="000000">
                  <a:alpha val="30000"/>
                </a:srgbClr>
              </a:outerShdw>
            </a:effectLst>
            <a:sp3d prstMaterial="matte">
              <a:bevelT w="127000" h="63500"/>
            </a:sp3d>
          </p:spPr>
          <p:txBody>
            <a:bodyPr/>
            <a:lstStyle/>
            <a:p>
              <a:endParaRPr lang="en-GB" dirty="0"/>
            </a:p>
          </p:txBody>
        </p:sp>
        <p:sp>
          <p:nvSpPr>
            <p:cNvPr id="7" name="TextBox 7"/>
            <p:cNvSpPr txBox="1"/>
            <p:nvPr/>
          </p:nvSpPr>
          <p:spPr>
            <a:xfrm>
              <a:off x="0" y="-28575"/>
              <a:ext cx="1372016" cy="1491706"/>
            </a:xfrm>
            <a:prstGeom prst="rect">
              <a:avLst/>
            </a:prstGeom>
            <a:grpFill/>
            <a:ln>
              <a:noFill/>
            </a:ln>
            <a:effectLst>
              <a:outerShdw blurRad="190500" dist="228600" dir="2700000" algn="ctr">
                <a:srgbClr val="000000">
                  <a:alpha val="30000"/>
                </a:srgbClr>
              </a:outerShdw>
            </a:effectLst>
            <a:sp3d prstMaterial="matte">
              <a:bevelT w="127000" h="63500"/>
            </a:sp3d>
          </p:spPr>
          <p:txBody>
            <a:bodyPr lIns="50800" tIns="50800" rIns="50800" bIns="50800" rtlCol="0" anchor="ctr"/>
            <a:lstStyle/>
            <a:p>
              <a:pPr algn="ctr">
                <a:lnSpc>
                  <a:spcPts val="2235"/>
                </a:lnSpc>
              </a:pPr>
              <a:endParaRPr dirty="0"/>
            </a:p>
          </p:txBody>
        </p:sp>
      </p:grpSp>
      <p:sp>
        <p:nvSpPr>
          <p:cNvPr id="19" name="TextBox 19"/>
          <p:cNvSpPr txBox="1"/>
          <p:nvPr/>
        </p:nvSpPr>
        <p:spPr>
          <a:xfrm>
            <a:off x="12447837" y="4087870"/>
            <a:ext cx="715252" cy="823748"/>
          </a:xfrm>
          <a:prstGeom prst="rect">
            <a:avLst/>
          </a:prstGeom>
        </p:spPr>
        <p:txBody>
          <a:bodyPr lIns="50800" tIns="50800" rIns="50800" bIns="50800" rtlCol="0" anchor="ctr"/>
          <a:lstStyle/>
          <a:p>
            <a:pPr algn="ctr">
              <a:lnSpc>
                <a:spcPts val="2235"/>
              </a:lnSpc>
            </a:pPr>
            <a:endParaRPr dirty="0"/>
          </a:p>
        </p:txBody>
      </p:sp>
      <p:sp>
        <p:nvSpPr>
          <p:cNvPr id="20" name="TextBox 20"/>
          <p:cNvSpPr txBox="1"/>
          <p:nvPr/>
        </p:nvSpPr>
        <p:spPr>
          <a:xfrm>
            <a:off x="1088879" y="882257"/>
            <a:ext cx="16230600" cy="899285"/>
          </a:xfrm>
          <a:prstGeom prst="rect">
            <a:avLst/>
          </a:prstGeom>
        </p:spPr>
        <p:txBody>
          <a:bodyPr wrap="square" lIns="0" tIns="0" rIns="0" bIns="0" rtlCol="0" anchor="t">
            <a:spAutoFit/>
          </a:bodyPr>
          <a:lstStyle/>
          <a:p>
            <a:pPr algn="ctr">
              <a:lnSpc>
                <a:spcPts val="8493"/>
              </a:lnSpc>
            </a:pPr>
            <a:r>
              <a:rPr lang="en-GB" sz="2800" b="1" u="sng" dirty="0">
                <a:latin typeface="Arial" panose="020B0604020202020204" pitchFamily="34" charset="0"/>
                <a:cs typeface="Arial" panose="020B0604020202020204" pitchFamily="34" charset="0"/>
              </a:rPr>
              <a:t>Identify Appropriate Methods For Achieving The Objectives</a:t>
            </a:r>
            <a:endParaRPr lang="en-US" sz="2800" b="1" u="sng" spc="-316" dirty="0">
              <a:solidFill>
                <a:srgbClr val="000000"/>
              </a:solidFill>
              <a:latin typeface="Arial" panose="020B0604020202020204" pitchFamily="34" charset="0"/>
              <a:ea typeface="Helvetica World"/>
              <a:cs typeface="Arial" panose="020B0604020202020204" pitchFamily="34" charset="0"/>
              <a:sym typeface="Helvetica World"/>
            </a:endParaRPr>
          </a:p>
        </p:txBody>
      </p:sp>
      <p:sp>
        <p:nvSpPr>
          <p:cNvPr id="32" name="TextBox 31">
            <a:extLst>
              <a:ext uri="{FF2B5EF4-FFF2-40B4-BE49-F238E27FC236}">
                <a16:creationId xmlns:a16="http://schemas.microsoft.com/office/drawing/2014/main" id="{44FBC4EB-EDC7-1137-4151-B14056EC1124}"/>
              </a:ext>
            </a:extLst>
          </p:cNvPr>
          <p:cNvSpPr txBox="1"/>
          <p:nvPr/>
        </p:nvSpPr>
        <p:spPr>
          <a:xfrm>
            <a:off x="1152402" y="2794669"/>
            <a:ext cx="7002065" cy="5078313"/>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Evidence-Based Interventions: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bg1"/>
              </a:solidFill>
              <a:effectLst/>
              <a:latin typeface="Arial" panose="020B0604020202020204" pitchFamily="34" charset="0"/>
            </a:endParaRPr>
          </a:p>
          <a:p>
            <a:pPr eaLnBrk="0" fontAlgn="base" hangingPunct="0">
              <a:spcBef>
                <a:spcPct val="0"/>
              </a:spcBef>
              <a:spcAft>
                <a:spcPct val="0"/>
              </a:spcAft>
            </a:pPr>
            <a:r>
              <a:rPr kumimoji="0" lang="en-US" altLang="en-US" sz="2800" b="0" i="0" u="none" strike="noStrike" cap="none" normalizeH="0" baseline="0" dirty="0">
                <a:ln>
                  <a:noFill/>
                </a:ln>
                <a:solidFill>
                  <a:schemeClr val="bg1"/>
                </a:solidFill>
                <a:effectLst/>
                <a:latin typeface="Arial" panose="020B0604020202020204" pitchFamily="34" charset="0"/>
              </a:rPr>
              <a:t>Research supports the use of digital cognitive-behavioral interventions and AI-driven self-management tools for ADHD </a:t>
            </a:r>
            <a:r>
              <a:rPr lang="en-US" altLang="en-US" sz="2800" dirty="0">
                <a:solidFill>
                  <a:schemeClr val="bg1"/>
                </a:solidFill>
                <a:latin typeface="Arial" panose="020B0604020202020204" pitchFamily="34" charset="0"/>
                <a:cs typeface="Arial" panose="020B0604020202020204" pitchFamily="34" charset="0"/>
              </a:rPr>
              <a:t>(ADHD Centre, 2023).</a:t>
            </a:r>
            <a:endParaRPr kumimoji="0" lang="en-US" altLang="en-US" sz="2800" b="0" i="0" u="none" strike="noStrike" cap="none" normalizeH="0" baseline="0" dirty="0">
              <a:ln>
                <a:noFill/>
              </a:ln>
              <a:solidFill>
                <a:schemeClr val="bg1"/>
              </a:solidFill>
              <a:effectLst/>
              <a:latin typeface="Arial" panose="020B0604020202020204" pitchFamily="34" charset="0"/>
            </a:endParaRPr>
          </a:p>
          <a:p>
            <a:pPr eaLnBrk="0" fontAlgn="base" hangingPunct="0">
              <a:spcBef>
                <a:spcPct val="0"/>
              </a:spcBef>
              <a:spcAft>
                <a:spcPct val="0"/>
              </a:spcAft>
            </a:pPr>
            <a:r>
              <a:rPr kumimoji="0" lang="en-US" altLang="en-US" sz="2800" b="0" i="0" u="none" strike="noStrike" cap="none" normalizeH="0" baseline="0" dirty="0">
                <a:ln>
                  <a:noFill/>
                </a:ln>
                <a:solidFill>
                  <a:schemeClr val="bg1"/>
                </a:solidFill>
                <a:effectLst/>
                <a:latin typeface="Arial" panose="020B0604020202020204" pitchFamily="34" charset="0"/>
              </a:rPr>
              <a:t>Incorporating behavioral insights such as reinforcement, reminders, and progress tracking improves adherence and outcomes </a:t>
            </a:r>
            <a:r>
              <a:rPr lang="en-US" altLang="en-US" sz="2800" dirty="0">
                <a:solidFill>
                  <a:schemeClr val="bg1"/>
                </a:solidFill>
                <a:latin typeface="Arial" panose="020B0604020202020204" pitchFamily="34" charset="0"/>
                <a:cs typeface="Arial" panose="020B0604020202020204" pitchFamily="34" charset="0"/>
              </a:rPr>
              <a:t>(Berrezueta-Guzman, Kandil and Wagner, 2025).</a:t>
            </a:r>
            <a:endParaRPr lang="en-US" altLang="en-US" sz="2800" dirty="0">
              <a:solidFill>
                <a:schemeClr val="bg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p:txBody>
      </p:sp>
      <p:sp>
        <p:nvSpPr>
          <p:cNvPr id="37" name="TextBox 36">
            <a:extLst>
              <a:ext uri="{FF2B5EF4-FFF2-40B4-BE49-F238E27FC236}">
                <a16:creationId xmlns:a16="http://schemas.microsoft.com/office/drawing/2014/main" id="{77F75A71-F0A7-A06D-E0B2-C0FE55B37331}"/>
              </a:ext>
            </a:extLst>
          </p:cNvPr>
          <p:cNvSpPr txBox="1"/>
          <p:nvPr/>
        </p:nvSpPr>
        <p:spPr>
          <a:xfrm>
            <a:off x="9204179" y="2742892"/>
            <a:ext cx="7935921" cy="575542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Planned Methods:</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Digital Platform</a:t>
            </a:r>
            <a:r>
              <a:rPr kumimoji="0" lang="en-US" altLang="en-US" sz="2400" b="0" i="0" u="none" strike="noStrike" cap="none" normalizeH="0" baseline="0" dirty="0">
                <a:ln>
                  <a:noFill/>
                </a:ln>
                <a:solidFill>
                  <a:schemeClr val="bg1"/>
                </a:solidFill>
                <a:effectLst/>
                <a:latin typeface="Arial" panose="020B0604020202020204" pitchFamily="34" charset="0"/>
              </a:rPr>
              <a:t>: AI-powered mobile and wearable app with </a:t>
            </a:r>
            <a:r>
              <a:rPr kumimoji="0" lang="en-GB" sz="2400" b="0" i="0" u="none" strike="noStrike" cap="none" normalizeH="0" baseline="0" noProof="0" dirty="0">
                <a:ln>
                  <a:noFill/>
                </a:ln>
                <a:solidFill>
                  <a:schemeClr val="bg1"/>
                </a:solidFill>
                <a:effectLst/>
                <a:latin typeface="Arial" panose="020B0604020202020204" pitchFamily="34" charset="0"/>
              </a:rPr>
              <a:t>personalised</a:t>
            </a:r>
            <a:r>
              <a:rPr kumimoji="0" lang="en-US" altLang="en-US" sz="2400" b="0" i="0" u="none" strike="noStrike" cap="none" normalizeH="0" baseline="0" dirty="0">
                <a:ln>
                  <a:noFill/>
                </a:ln>
                <a:solidFill>
                  <a:schemeClr val="bg1"/>
                </a:solidFill>
                <a:effectLst/>
                <a:latin typeface="Arial" panose="020B0604020202020204" pitchFamily="34" charset="0"/>
              </a:rPr>
              <a:t> reminders and adaptive schedules.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Behavioral Coaching</a:t>
            </a:r>
            <a:r>
              <a:rPr kumimoji="0" lang="en-US" altLang="en-US" sz="2400" b="0" i="0" u="none" strike="noStrike" cap="none" normalizeH="0" baseline="0" dirty="0">
                <a:ln>
                  <a:noFill/>
                </a:ln>
                <a:solidFill>
                  <a:schemeClr val="bg1"/>
                </a:solidFill>
                <a:effectLst/>
                <a:latin typeface="Arial" panose="020B0604020202020204" pitchFamily="34" charset="0"/>
              </a:rPr>
              <a:t>: In-app nudges promoting time-blocking, mindfulness, and rest breaks.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rial" panose="020B0604020202020204" pitchFamily="34" charset="0"/>
              </a:rPr>
              <a:t>Educational Campaign</a:t>
            </a:r>
            <a:r>
              <a:rPr kumimoji="0" lang="en-US" altLang="en-US" sz="2400" b="0" i="0" u="none" strike="noStrike" cap="none" normalizeH="0" baseline="0" dirty="0">
                <a:ln>
                  <a:noFill/>
                </a:ln>
                <a:solidFill>
                  <a:schemeClr val="bg1"/>
                </a:solidFill>
                <a:effectLst/>
                <a:latin typeface="Arial" panose="020B0604020202020204" pitchFamily="34" charset="0"/>
              </a:rPr>
              <a:t>: Social media promotion, university workshops, and peer-support sessions to encourage adoption.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bg1"/>
              </a:solidFill>
              <a:effectLst/>
              <a:latin typeface="Arial" panose="020B0604020202020204" pitchFamily="34" charset="0"/>
            </a:endParaRPr>
          </a:p>
          <a:p>
            <a:pPr eaLnBrk="0" fontAlgn="base" hangingPunct="0">
              <a:spcBef>
                <a:spcPct val="0"/>
              </a:spcBef>
              <a:spcAft>
                <a:spcPct val="0"/>
              </a:spcAft>
            </a:pPr>
            <a:r>
              <a:rPr kumimoji="0" lang="en-US" altLang="en-US" sz="2400" b="1" i="0" u="none" strike="noStrike" cap="none" normalizeH="0" baseline="0" dirty="0">
                <a:ln>
                  <a:noFill/>
                </a:ln>
                <a:solidFill>
                  <a:schemeClr val="bg1"/>
                </a:solidFill>
                <a:effectLst/>
                <a:latin typeface="Arial" panose="020B0604020202020204" pitchFamily="34" charset="0"/>
              </a:rPr>
              <a:t>Feedback Integration</a:t>
            </a:r>
            <a:r>
              <a:rPr kumimoji="0" lang="en-US" altLang="en-US" sz="2400" b="0" i="0" u="none" strike="noStrike" cap="none" normalizeH="0" baseline="0" dirty="0">
                <a:ln>
                  <a:noFill/>
                </a:ln>
                <a:solidFill>
                  <a:schemeClr val="bg1"/>
                </a:solidFill>
                <a:effectLst/>
                <a:latin typeface="Arial" panose="020B0604020202020204" pitchFamily="34" charset="0"/>
              </a:rPr>
              <a:t>: Continuous monitoring through in-app surveys to adapt algorithms to user needs </a:t>
            </a:r>
            <a:r>
              <a:rPr lang="en-US" altLang="en-US" sz="2400" dirty="0">
                <a:solidFill>
                  <a:schemeClr val="bg1"/>
                </a:solidFill>
                <a:latin typeface="Arial" panose="020B0604020202020204" pitchFamily="34" charset="0"/>
                <a:cs typeface="Arial" panose="020B0604020202020204" pitchFamily="34" charset="0"/>
              </a:rPr>
              <a:t>(Zekiye Nur Kesici, 2025).</a:t>
            </a:r>
            <a:endParaRPr lang="en-US" altLang="en-US" sz="2400" dirty="0">
              <a:solidFill>
                <a:schemeClr val="bg1"/>
              </a:solidFill>
              <a:latin typeface="Arial" panose="020B0604020202020204" pitchFamily="34" charset="0"/>
            </a:endParaRPr>
          </a:p>
        </p:txBody>
      </p:sp>
      <p:sp>
        <p:nvSpPr>
          <p:cNvPr id="8" name="TextBox 7">
            <a:extLst>
              <a:ext uri="{FF2B5EF4-FFF2-40B4-BE49-F238E27FC236}">
                <a16:creationId xmlns:a16="http://schemas.microsoft.com/office/drawing/2014/main" id="{E20F5E1A-6ABB-491A-4C31-533B9202D581}"/>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5105400" y="814611"/>
            <a:ext cx="8360429" cy="726161"/>
          </a:xfrm>
          <a:prstGeom prst="rect">
            <a:avLst/>
          </a:prstGeom>
        </p:spPr>
        <p:txBody>
          <a:bodyPr wrap="square" lIns="0" tIns="0" rIns="0" bIns="0" rtlCol="0" anchor="t">
            <a:spAutoFit/>
          </a:bodyPr>
          <a:lstStyle/>
          <a:p>
            <a:pPr algn="ctr">
              <a:lnSpc>
                <a:spcPts val="6741"/>
              </a:lnSpc>
            </a:pPr>
            <a:r>
              <a:rPr lang="en-GB" sz="2800" b="1" u="sng" dirty="0">
                <a:latin typeface="Arial" panose="020B0604020202020204" pitchFamily="34" charset="0"/>
                <a:cs typeface="Arial" panose="020B0604020202020204" pitchFamily="34" charset="0"/>
              </a:rPr>
              <a:t>Identify Resources And Inputs</a:t>
            </a:r>
            <a:endParaRPr lang="en-US" sz="2800" b="1" u="sng" spc="-294" dirty="0">
              <a:latin typeface="Arial" panose="020B0604020202020204" pitchFamily="34" charset="0"/>
              <a:ea typeface="Helvetica World"/>
              <a:cs typeface="Arial" panose="020B0604020202020204" pitchFamily="34" charset="0"/>
              <a:sym typeface="Helvetica World"/>
            </a:endParaRPr>
          </a:p>
        </p:txBody>
      </p:sp>
      <p:graphicFrame>
        <p:nvGraphicFramePr>
          <p:cNvPr id="10" name="Content Placeholder 2">
            <a:extLst>
              <a:ext uri="{FF2B5EF4-FFF2-40B4-BE49-F238E27FC236}">
                <a16:creationId xmlns:a16="http://schemas.microsoft.com/office/drawing/2014/main" id="{61A389EF-0D11-1469-DD4E-E985EFDFCD18}"/>
              </a:ext>
            </a:extLst>
          </p:cNvPr>
          <p:cNvGraphicFramePr>
            <a:graphicFrameLocks/>
          </p:cNvGraphicFramePr>
          <p:nvPr>
            <p:extLst>
              <p:ext uri="{D42A27DB-BD31-4B8C-83A1-F6EECF244321}">
                <p14:modId xmlns:p14="http://schemas.microsoft.com/office/powerpoint/2010/main" val="3552802152"/>
              </p:ext>
            </p:extLst>
          </p:nvPr>
        </p:nvGraphicFramePr>
        <p:xfrm>
          <a:off x="3668842" y="1943100"/>
          <a:ext cx="10950316"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C36F0462-0848-93CA-8DCD-C77EEC6DB717}"/>
              </a:ext>
            </a:extLst>
          </p:cNvPr>
          <p:cNvSpPr txBox="1"/>
          <p:nvPr/>
        </p:nvSpPr>
        <p:spPr>
          <a:xfrm>
            <a:off x="772685" y="6034833"/>
            <a:ext cx="5387716" cy="3046988"/>
          </a:xfrm>
          <a:prstGeom prst="rect">
            <a:avLst/>
          </a:prstGeom>
          <a:solidFill>
            <a:schemeClr val="accent1">
              <a:lumMod val="40000"/>
              <a:lumOff val="60000"/>
            </a:schemeClr>
          </a:solidFill>
          <a:ln w="38100">
            <a:solidFill>
              <a:srgbClr val="002060"/>
            </a:solidFill>
          </a:ln>
        </p:spPr>
        <p:style>
          <a:lnRef idx="2">
            <a:schemeClr val="accent3">
              <a:shade val="15000"/>
            </a:schemeClr>
          </a:lnRef>
          <a:fillRef idx="1">
            <a:schemeClr val="accent3"/>
          </a:fillRef>
          <a:effectRef idx="0">
            <a:schemeClr val="accent3"/>
          </a:effectRef>
          <a:fontRef idx="minor">
            <a:schemeClr val="lt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Human Resources: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Project Manager (Health Promotion Specialist)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App Developers and AI Engineers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Psychologists / ADHD Specialists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Marketing and Outreach Coordinators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Evaluation and Data Analysts</a:t>
            </a:r>
            <a:endParaRPr lang="en-GB" sz="2400" dirty="0"/>
          </a:p>
        </p:txBody>
      </p:sp>
      <p:sp>
        <p:nvSpPr>
          <p:cNvPr id="16" name="TextBox 15">
            <a:extLst>
              <a:ext uri="{FF2B5EF4-FFF2-40B4-BE49-F238E27FC236}">
                <a16:creationId xmlns:a16="http://schemas.microsoft.com/office/drawing/2014/main" id="{0D7091D8-3332-E1F7-D5D0-7EF641D1E527}"/>
              </a:ext>
            </a:extLst>
          </p:cNvPr>
          <p:cNvSpPr txBox="1"/>
          <p:nvPr/>
        </p:nvSpPr>
        <p:spPr>
          <a:xfrm>
            <a:off x="6852100" y="6034833"/>
            <a:ext cx="5029200" cy="3046988"/>
          </a:xfrm>
          <a:prstGeom prst="rect">
            <a:avLst/>
          </a:prstGeom>
          <a:solidFill>
            <a:schemeClr val="accent1">
              <a:lumMod val="60000"/>
              <a:lumOff val="40000"/>
            </a:schemeClr>
          </a:solidFill>
          <a:ln w="38100">
            <a:solidFill>
              <a:schemeClr val="accent2"/>
            </a:solidFill>
          </a:ln>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Financial Resources: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Funding for app development, marketing, and evaluation tools (~£100,000 projected)</a:t>
            </a:r>
          </a:p>
          <a:p>
            <a:pPr marR="0" lvl="0" algn="l" defTabSz="914400" rtl="0" eaLnBrk="0" fontAlgn="base" latinLnBrk="0" hangingPunct="0">
              <a:lnSpc>
                <a:spcPct val="100000"/>
              </a:lnSpc>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Partnerships with NHS Digital and university innovation funds</a:t>
            </a:r>
          </a:p>
        </p:txBody>
      </p:sp>
      <p:sp>
        <p:nvSpPr>
          <p:cNvPr id="18" name="TextBox 17">
            <a:extLst>
              <a:ext uri="{FF2B5EF4-FFF2-40B4-BE49-F238E27FC236}">
                <a16:creationId xmlns:a16="http://schemas.microsoft.com/office/drawing/2014/main" id="{09F3F7BC-0831-8EFF-65EC-580AAF146289}"/>
              </a:ext>
            </a:extLst>
          </p:cNvPr>
          <p:cNvSpPr txBox="1"/>
          <p:nvPr/>
        </p:nvSpPr>
        <p:spPr>
          <a:xfrm>
            <a:off x="12573000" y="6034833"/>
            <a:ext cx="4800600" cy="3046988"/>
          </a:xfrm>
          <a:prstGeom prst="rect">
            <a:avLst/>
          </a:prstGeom>
          <a:solidFill>
            <a:schemeClr val="accent2">
              <a:lumMod val="60000"/>
              <a:lumOff val="40000"/>
            </a:schemeClr>
          </a:solidFill>
          <a:ln w="38100">
            <a:solidFill>
              <a:srgbClr val="002060"/>
            </a:solidFill>
          </a:ln>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buNone/>
            </a:pPr>
            <a:r>
              <a:rPr lang="en-US" sz="2400" b="1" dirty="0">
                <a:solidFill>
                  <a:schemeClr val="tx1"/>
                </a:solidFill>
                <a:latin typeface="Arial" panose="020B0604020202020204" pitchFamily="34" charset="0"/>
                <a:cs typeface="Arial" panose="020B0604020202020204" pitchFamily="34" charset="0"/>
              </a:rPr>
              <a:t>Materials and Equipment:</a:t>
            </a:r>
          </a:p>
          <a:p>
            <a:pPr>
              <a:buNone/>
            </a:pPr>
            <a:endParaRPr lang="en-US" sz="24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Wearable smart bands or integration with existing devices</a:t>
            </a:r>
          </a:p>
          <a:p>
            <a:pPr>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Data storage and security systems</a:t>
            </a:r>
          </a:p>
          <a:p>
            <a:pPr>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Online learning modules and awareness materials</a:t>
            </a:r>
          </a:p>
        </p:txBody>
      </p:sp>
      <p:sp>
        <p:nvSpPr>
          <p:cNvPr id="2" name="TextBox 1">
            <a:extLst>
              <a:ext uri="{FF2B5EF4-FFF2-40B4-BE49-F238E27FC236}">
                <a16:creationId xmlns:a16="http://schemas.microsoft.com/office/drawing/2014/main" id="{8CAE397E-7D3D-DD3E-ADD3-B8B892EF2239}"/>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181600" y="419100"/>
            <a:ext cx="6896100" cy="1631152"/>
          </a:xfrm>
          <a:prstGeom prst="rect">
            <a:avLst/>
          </a:prstGeom>
        </p:spPr>
        <p:txBody>
          <a:bodyPr wrap="square" lIns="0" tIns="0" rIns="0" bIns="0" rtlCol="0" anchor="t">
            <a:spAutoFit/>
          </a:bodyPr>
          <a:lstStyle/>
          <a:p>
            <a:pPr algn="ctr">
              <a:lnSpc>
                <a:spcPts val="6821"/>
              </a:lnSpc>
            </a:pPr>
            <a:r>
              <a:rPr lang="en-US" sz="3200" b="1" u="sng" dirty="0">
                <a:latin typeface="Arial" panose="020B0604020202020204" pitchFamily="34" charset="0"/>
                <a:cs typeface="Arial" panose="020B0604020202020204" pitchFamily="34" charset="0"/>
                <a:sym typeface="Helvetica World"/>
              </a:rPr>
              <a:t>Plan Evaluation Method</a:t>
            </a:r>
          </a:p>
          <a:p>
            <a:pPr algn="ctr">
              <a:lnSpc>
                <a:spcPts val="6821"/>
              </a:lnSpc>
            </a:pPr>
            <a:r>
              <a:rPr lang="en-US" sz="3200" b="1" u="sng" dirty="0">
                <a:latin typeface="Arial" panose="020B0604020202020204" pitchFamily="34" charset="0"/>
                <a:cs typeface="Arial" panose="020B0604020202020204" pitchFamily="34" charset="0"/>
                <a:sym typeface="Helvetica World"/>
              </a:rPr>
              <a:t>Why It Is Needed</a:t>
            </a:r>
          </a:p>
        </p:txBody>
      </p:sp>
      <p:graphicFrame>
        <p:nvGraphicFramePr>
          <p:cNvPr id="20" name="Content Placeholder 2">
            <a:extLst>
              <a:ext uri="{FF2B5EF4-FFF2-40B4-BE49-F238E27FC236}">
                <a16:creationId xmlns:a16="http://schemas.microsoft.com/office/drawing/2014/main" id="{80E710CE-C314-92E8-1715-C583AB8AD13A}"/>
              </a:ext>
            </a:extLst>
          </p:cNvPr>
          <p:cNvGraphicFramePr>
            <a:graphicFrameLocks/>
          </p:cNvGraphicFramePr>
          <p:nvPr>
            <p:extLst>
              <p:ext uri="{D42A27DB-BD31-4B8C-83A1-F6EECF244321}">
                <p14:modId xmlns:p14="http://schemas.microsoft.com/office/powerpoint/2010/main" val="2119592594"/>
              </p:ext>
            </p:extLst>
          </p:nvPr>
        </p:nvGraphicFramePr>
        <p:xfrm>
          <a:off x="2819400" y="3490470"/>
          <a:ext cx="10760342" cy="3250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1">
            <a:extLst>
              <a:ext uri="{FF2B5EF4-FFF2-40B4-BE49-F238E27FC236}">
                <a16:creationId xmlns:a16="http://schemas.microsoft.com/office/drawing/2014/main" id="{A758E05A-14D8-DD38-C36E-F615CE4384BA}"/>
              </a:ext>
            </a:extLst>
          </p:cNvPr>
          <p:cNvSpPr>
            <a:spLocks noChangeArrowheads="1"/>
          </p:cNvSpPr>
          <p:nvPr/>
        </p:nvSpPr>
        <p:spPr bwMode="auto">
          <a:xfrm>
            <a:off x="2933700" y="7853677"/>
            <a:ext cx="12001500" cy="1226939"/>
          </a:xfrm>
          <a:prstGeom prst="horizontalScroll">
            <a:avLst/>
          </a:prstGeom>
          <a:solidFill>
            <a:schemeClr val="accent2">
              <a:lumMod val="40000"/>
              <a:lumOff val="60000"/>
            </a:schemeClr>
          </a:solidFill>
          <a:ln w="38100">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pPr algn="ctr" eaLnBrk="0" fontAlgn="base" hangingPunct="0">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Without good planning, we would not be effective in preventing disease, and promoting and restoring health in the community </a:t>
            </a:r>
            <a:r>
              <a:rPr lang="en-US" altLang="en-US" dirty="0">
                <a:latin typeface="Arial" panose="020B0604020202020204" pitchFamily="34" charset="0"/>
                <a:cs typeface="Arial" panose="020B0604020202020204" pitchFamily="34" charset="0"/>
              </a:rPr>
              <a:t>(UFO Themes, 2017)</a:t>
            </a:r>
            <a:endParaRPr lang="en-US" altLang="en-US" dirty="0">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 </a:t>
            </a:r>
          </a:p>
        </p:txBody>
      </p:sp>
      <p:sp>
        <p:nvSpPr>
          <p:cNvPr id="4" name="Rectangle 2">
            <a:extLst>
              <a:ext uri="{FF2B5EF4-FFF2-40B4-BE49-F238E27FC236}">
                <a16:creationId xmlns:a16="http://schemas.microsoft.com/office/drawing/2014/main" id="{5A04C166-EF97-71DF-8C47-22C143F68BD6}"/>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5" name="Callout: Bent Line 4">
            <a:extLst>
              <a:ext uri="{FF2B5EF4-FFF2-40B4-BE49-F238E27FC236}">
                <a16:creationId xmlns:a16="http://schemas.microsoft.com/office/drawing/2014/main" id="{66F77AC3-C634-C374-AB8A-1FBB6BF99B8C}"/>
              </a:ext>
            </a:extLst>
          </p:cNvPr>
          <p:cNvSpPr/>
          <p:nvPr/>
        </p:nvSpPr>
        <p:spPr>
          <a:xfrm>
            <a:off x="12573000" y="2822600"/>
            <a:ext cx="4724400" cy="4363207"/>
          </a:xfrm>
          <a:prstGeom prst="borderCallout2">
            <a:avLst>
              <a:gd name="adj1" fmla="val 18296"/>
              <a:gd name="adj2" fmla="val -2214"/>
              <a:gd name="adj3" fmla="val -11700"/>
              <a:gd name="adj4" fmla="val -14020"/>
              <a:gd name="adj5" fmla="val 4645"/>
              <a:gd name="adj6" fmla="val -62945"/>
            </a:avLst>
          </a:prstGeom>
          <a:solidFill>
            <a:schemeClr val="accent2">
              <a:lumMod val="60000"/>
              <a:lumOff val="40000"/>
            </a:schemeClr>
          </a:solidFill>
          <a:ln w="38100">
            <a:solidFill>
              <a:srgbClr val="0070C0"/>
            </a:solidFill>
          </a:ln>
        </p:spPr>
        <p:style>
          <a:lnRef idx="1">
            <a:schemeClr val="accent1"/>
          </a:lnRef>
          <a:fillRef idx="2">
            <a:schemeClr val="accent1"/>
          </a:fillRef>
          <a:effectRef idx="1">
            <a:schemeClr val="accent1"/>
          </a:effectRef>
          <a:fontRef idx="minor">
            <a:schemeClr val="dk1"/>
          </a:fontRef>
        </p:style>
        <p:txBody>
          <a:bodyPr rtlCol="0" anchor="ctr"/>
          <a:lstStyle/>
          <a:p>
            <a:pPr lvl="0" algn="ctr" eaLnBrk="0" fontAlgn="base" hangingPunct="0">
              <a:lnSpc>
                <a:spcPct val="150000"/>
              </a:lnSpc>
              <a:spcBef>
                <a:spcPct val="0"/>
              </a:spcBef>
              <a:spcAft>
                <a:spcPct val="0"/>
              </a:spcAft>
            </a:pPr>
            <a:r>
              <a:rPr lang="en-US" altLang="en-US" sz="2000" dirty="0">
                <a:solidFill>
                  <a:schemeClr val="tx1"/>
                </a:solidFill>
                <a:latin typeface="Arial" panose="020B0604020202020204" pitchFamily="34" charset="0"/>
              </a:rPr>
              <a:t>In the planning and implementation phase, the evaluation process plays a vital role — it’s essentially the project’s road map for improvement and accountability. As Michael Quinn Patton (2008) explains, an evaluation plan clarifies the steps needed to assess both the processes and outcomes of a </a:t>
            </a:r>
            <a:r>
              <a:rPr lang="en-GB" sz="2000" noProof="0" dirty="0">
                <a:solidFill>
                  <a:schemeClr val="tx1"/>
                </a:solidFill>
                <a:latin typeface="Arial" panose="020B0604020202020204" pitchFamily="34" charset="0"/>
              </a:rPr>
              <a:t>programme</a:t>
            </a:r>
            <a:r>
              <a:rPr lang="en-US" altLang="en-US" sz="2000" dirty="0">
                <a:solidFill>
                  <a:schemeClr val="tx1"/>
                </a:solidFill>
                <a:latin typeface="Arial" panose="020B0604020202020204" pitchFamily="34" charset="0"/>
              </a:rPr>
              <a:t>.</a:t>
            </a:r>
          </a:p>
        </p:txBody>
      </p:sp>
      <p:sp>
        <p:nvSpPr>
          <p:cNvPr id="6" name="TextBox 5">
            <a:extLst>
              <a:ext uri="{FF2B5EF4-FFF2-40B4-BE49-F238E27FC236}">
                <a16:creationId xmlns:a16="http://schemas.microsoft.com/office/drawing/2014/main" id="{914C12AE-9D71-3C92-3221-6420BF79BBD9}"/>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EF349-97E8-2413-7347-07AC93B9B694}"/>
              </a:ext>
            </a:extLst>
          </p:cNvPr>
          <p:cNvSpPr txBox="1"/>
          <p:nvPr/>
        </p:nvSpPr>
        <p:spPr>
          <a:xfrm>
            <a:off x="1752600" y="4381500"/>
            <a:ext cx="15039975" cy="4467313"/>
          </a:xfrm>
          <a:prstGeom prst="rect">
            <a:avLst/>
          </a:prstGeom>
          <a:noFill/>
          <a:ln w="38100">
            <a:solidFill>
              <a:srgbClr val="0070C0"/>
            </a:solidFill>
          </a:ln>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Evaluation Design:</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Pre- and post-intervention surveys in educational settings to assess focus, organisation, and wellbeing.</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Digital analytics to measure app engagement, goal completion, and behavioral change.</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Social media and web-based feedback to assess awareness, satisfaction, and adoption rates.</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Feedback from focus groups and ADHD support communities.</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Key Indicators of Success:</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Improved time management and reduced procrastination.</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Increased daily task completion and reduced distraction frequency.</a:t>
            </a: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Positive self-reported wellbeing and productivity.</a:t>
            </a:r>
          </a:p>
        </p:txBody>
      </p:sp>
      <p:sp>
        <p:nvSpPr>
          <p:cNvPr id="3" name="Flowchart: Alternate Process 2">
            <a:extLst>
              <a:ext uri="{FF2B5EF4-FFF2-40B4-BE49-F238E27FC236}">
                <a16:creationId xmlns:a16="http://schemas.microsoft.com/office/drawing/2014/main" id="{271F83E7-0850-726F-F0BB-9D7B2ADEAE5C}"/>
              </a:ext>
            </a:extLst>
          </p:cNvPr>
          <p:cNvSpPr/>
          <p:nvPr/>
        </p:nvSpPr>
        <p:spPr>
          <a:xfrm>
            <a:off x="1371600" y="1877889"/>
            <a:ext cx="15925800" cy="1981200"/>
          </a:xfrm>
          <a:prstGeom prst="flowChartAlternateProcess">
            <a:avLst/>
          </a:prstGeom>
          <a:solidFill>
            <a:schemeClr val="accent1">
              <a:lumMod val="40000"/>
              <a:lumOff val="60000"/>
            </a:schemeClr>
          </a:solidFill>
          <a:ln w="38100">
            <a:solidFill>
              <a:schemeClr val="accent2">
                <a:lumMod val="50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lvl="0" algn="ctr" eaLnBrk="0" fontAlgn="base" hangingPunct="0">
              <a:lnSpc>
                <a:spcPct val="150000"/>
              </a:lnSpc>
              <a:spcBef>
                <a:spcPct val="0"/>
              </a:spcBef>
              <a:spcAft>
                <a:spcPct val="0"/>
              </a:spcAft>
            </a:pPr>
            <a:r>
              <a:rPr lang="en-US" altLang="en-US" dirty="0">
                <a:solidFill>
                  <a:schemeClr val="tx1"/>
                </a:solidFill>
                <a:latin typeface="Arial" panose="020B0604020202020204" pitchFamily="34" charset="0"/>
              </a:rPr>
              <a:t>As Lavinghouze and Snyder (2013) highlight, developing an evaluation plan also fosters collaboration, transparency, and a shared purpose among all stakeholders. It ensures everyone understands the goals, measures progress consistently, and adapts the program as needed. In short, evaluation is not just about measuring success — it’s about learning, improving, and ensuring that FocusTrack AI remains effective, inclusive, and user-centred throughout its journey.</a:t>
            </a:r>
          </a:p>
        </p:txBody>
      </p:sp>
      <p:sp>
        <p:nvSpPr>
          <p:cNvPr id="4" name="TextBox 3">
            <a:extLst>
              <a:ext uri="{FF2B5EF4-FFF2-40B4-BE49-F238E27FC236}">
                <a16:creationId xmlns:a16="http://schemas.microsoft.com/office/drawing/2014/main" id="{CE650880-02EE-781B-A579-DB1FDB759582}"/>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504356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2">
            <a:extLst>
              <a:ext uri="{FF2B5EF4-FFF2-40B4-BE49-F238E27FC236}">
                <a16:creationId xmlns:a16="http://schemas.microsoft.com/office/drawing/2014/main" id="{FF9320C1-C18B-3D44-B838-2EF5AF3FE77C}"/>
              </a:ext>
            </a:extLst>
          </p:cNvPr>
          <p:cNvGraphicFramePr>
            <a:graphicFrameLocks/>
          </p:cNvGraphicFramePr>
          <p:nvPr>
            <p:extLst>
              <p:ext uri="{D42A27DB-BD31-4B8C-83A1-F6EECF244321}">
                <p14:modId xmlns:p14="http://schemas.microsoft.com/office/powerpoint/2010/main" val="3893495100"/>
              </p:ext>
            </p:extLst>
          </p:nvPr>
        </p:nvGraphicFramePr>
        <p:xfrm>
          <a:off x="2400300" y="3298797"/>
          <a:ext cx="13487400"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6">
            <a:extLst>
              <a:ext uri="{FF2B5EF4-FFF2-40B4-BE49-F238E27FC236}">
                <a16:creationId xmlns:a16="http://schemas.microsoft.com/office/drawing/2014/main" id="{25166F74-1D8A-D6BD-1F57-29CBFAA264A4}"/>
              </a:ext>
            </a:extLst>
          </p:cNvPr>
          <p:cNvSpPr txBox="1"/>
          <p:nvPr/>
        </p:nvSpPr>
        <p:spPr>
          <a:xfrm>
            <a:off x="5867400" y="1333500"/>
            <a:ext cx="6851670" cy="737831"/>
          </a:xfrm>
          <a:prstGeom prst="rect">
            <a:avLst/>
          </a:prstGeom>
        </p:spPr>
        <p:txBody>
          <a:bodyPr wrap="square" lIns="0" tIns="0" rIns="0" bIns="0" rtlCol="0" anchor="t">
            <a:spAutoFit/>
          </a:bodyPr>
          <a:lstStyle/>
          <a:p>
            <a:pPr algn="ctr">
              <a:lnSpc>
                <a:spcPts val="6741"/>
              </a:lnSpc>
            </a:pPr>
            <a:r>
              <a:rPr lang="en-US" sz="3200" b="1" u="sng" dirty="0">
                <a:latin typeface="Arial" panose="020B0604020202020204" pitchFamily="34" charset="0"/>
                <a:cs typeface="Arial" panose="020B0604020202020204" pitchFamily="34" charset="0"/>
                <a:sym typeface="Helvetica World"/>
              </a:rPr>
              <a:t>Action Plan And Implementation</a:t>
            </a:r>
          </a:p>
        </p:txBody>
      </p:sp>
      <p:sp>
        <p:nvSpPr>
          <p:cNvPr id="4" name="TextBox 3">
            <a:extLst>
              <a:ext uri="{FF2B5EF4-FFF2-40B4-BE49-F238E27FC236}">
                <a16:creationId xmlns:a16="http://schemas.microsoft.com/office/drawing/2014/main" id="{87A42F60-E811-3B3A-CFB1-DEDAB8AA9FE1}"/>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extLst>
      <p:ext uri="{BB962C8B-B14F-4D97-AF65-F5344CB8AC3E}">
        <p14:creationId xmlns:p14="http://schemas.microsoft.com/office/powerpoint/2010/main" val="8525995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5638800" y="800100"/>
            <a:ext cx="6851670" cy="726161"/>
          </a:xfrm>
          <a:prstGeom prst="rect">
            <a:avLst/>
          </a:prstGeom>
        </p:spPr>
        <p:txBody>
          <a:bodyPr wrap="square" lIns="0" tIns="0" rIns="0" bIns="0" rtlCol="0" anchor="t">
            <a:spAutoFit/>
          </a:bodyPr>
          <a:lstStyle/>
          <a:p>
            <a:pPr algn="ctr">
              <a:lnSpc>
                <a:spcPts val="6741"/>
              </a:lnSpc>
            </a:pPr>
            <a:r>
              <a:rPr lang="en-US" sz="2800" b="1" u="sng" dirty="0">
                <a:latin typeface="Arial" panose="020B0604020202020204" pitchFamily="34" charset="0"/>
                <a:cs typeface="Arial" panose="020B0604020202020204" pitchFamily="34" charset="0"/>
                <a:sym typeface="Helvetica World"/>
              </a:rPr>
              <a:t>Action Plan And Implementation</a:t>
            </a:r>
          </a:p>
        </p:txBody>
      </p:sp>
      <p:graphicFrame>
        <p:nvGraphicFramePr>
          <p:cNvPr id="17" name="Table 16">
            <a:extLst>
              <a:ext uri="{FF2B5EF4-FFF2-40B4-BE49-F238E27FC236}">
                <a16:creationId xmlns:a16="http://schemas.microsoft.com/office/drawing/2014/main" id="{7A73B0FE-2B19-E5D1-7CB1-3C98E2523DB9}"/>
              </a:ext>
            </a:extLst>
          </p:cNvPr>
          <p:cNvGraphicFramePr>
            <a:graphicFrameLocks noGrp="1"/>
          </p:cNvGraphicFramePr>
          <p:nvPr>
            <p:extLst>
              <p:ext uri="{D42A27DB-BD31-4B8C-83A1-F6EECF244321}">
                <p14:modId xmlns:p14="http://schemas.microsoft.com/office/powerpoint/2010/main" val="3569572529"/>
              </p:ext>
            </p:extLst>
          </p:nvPr>
        </p:nvGraphicFramePr>
        <p:xfrm>
          <a:off x="954567" y="2019300"/>
          <a:ext cx="16378865" cy="6639166"/>
        </p:xfrm>
        <a:graphic>
          <a:graphicData uri="http://schemas.openxmlformats.org/drawingml/2006/table">
            <a:tbl>
              <a:tblPr>
                <a:tableStyleId>{69CF1AB2-1976-4502-BF36-3FF5EA218861}</a:tableStyleId>
              </a:tblPr>
              <a:tblGrid>
                <a:gridCol w="3107306">
                  <a:extLst>
                    <a:ext uri="{9D8B030D-6E8A-4147-A177-3AD203B41FA5}">
                      <a16:colId xmlns:a16="http://schemas.microsoft.com/office/drawing/2014/main" val="4064591276"/>
                    </a:ext>
                  </a:extLst>
                </a:gridCol>
                <a:gridCol w="3107306">
                  <a:extLst>
                    <a:ext uri="{9D8B030D-6E8A-4147-A177-3AD203B41FA5}">
                      <a16:colId xmlns:a16="http://schemas.microsoft.com/office/drawing/2014/main" val="3011358681"/>
                    </a:ext>
                  </a:extLst>
                </a:gridCol>
                <a:gridCol w="3107306">
                  <a:extLst>
                    <a:ext uri="{9D8B030D-6E8A-4147-A177-3AD203B41FA5}">
                      <a16:colId xmlns:a16="http://schemas.microsoft.com/office/drawing/2014/main" val="2794636765"/>
                    </a:ext>
                  </a:extLst>
                </a:gridCol>
                <a:gridCol w="3107306">
                  <a:extLst>
                    <a:ext uri="{9D8B030D-6E8A-4147-A177-3AD203B41FA5}">
                      <a16:colId xmlns:a16="http://schemas.microsoft.com/office/drawing/2014/main" val="382979525"/>
                    </a:ext>
                  </a:extLst>
                </a:gridCol>
                <a:gridCol w="3949641">
                  <a:extLst>
                    <a:ext uri="{9D8B030D-6E8A-4147-A177-3AD203B41FA5}">
                      <a16:colId xmlns:a16="http://schemas.microsoft.com/office/drawing/2014/main" val="1508499598"/>
                    </a:ext>
                  </a:extLst>
                </a:gridCol>
              </a:tblGrid>
              <a:tr h="814626">
                <a:tc>
                  <a:txBody>
                    <a:bodyPr/>
                    <a:lstStyle/>
                    <a:p>
                      <a:pPr>
                        <a:buNone/>
                      </a:pPr>
                      <a:r>
                        <a:rPr lang="en-GB" sz="2400" b="1" dirty="0">
                          <a:latin typeface="Arial" panose="020B0604020202020204" pitchFamily="34" charset="0"/>
                          <a:cs typeface="Arial" panose="020B0604020202020204" pitchFamily="34" charset="0"/>
                        </a:rPr>
                        <a:t>Task</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Responsible Person(s)</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Resources Needed</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Timescale</a:t>
                      </a:r>
                      <a:endParaRPr lang="en-GB" sz="2400" dirty="0">
                        <a:latin typeface="Arial" panose="020B0604020202020204" pitchFamily="34" charset="0"/>
                        <a:cs typeface="Arial" panose="020B0604020202020204" pitchFamily="34" charset="0"/>
                      </a:endParaRPr>
                    </a:p>
                  </a:txBody>
                  <a:tcPr marL="79403" marR="79403" marT="39701" marB="39701" anchor="ctr"/>
                </a:tc>
                <a:tc>
                  <a:txBody>
                    <a:bodyPr/>
                    <a:lstStyle/>
                    <a:p>
                      <a:pPr>
                        <a:buNone/>
                      </a:pPr>
                      <a:r>
                        <a:rPr lang="en-GB" sz="2400" b="1" dirty="0">
                          <a:latin typeface="Arial" panose="020B0604020202020204" pitchFamily="34" charset="0"/>
                          <a:cs typeface="Arial" panose="020B0604020202020204" pitchFamily="34" charset="0"/>
                        </a:rPr>
                        <a:t>Evaluation Method</a:t>
                      </a:r>
                      <a:endParaRPr lang="en-GB" sz="2400" dirty="0">
                        <a:latin typeface="Arial" panose="020B0604020202020204" pitchFamily="34" charset="0"/>
                        <a:cs typeface="Arial" panose="020B0604020202020204" pitchFamily="34" charset="0"/>
                      </a:endParaRPr>
                    </a:p>
                  </a:txBody>
                  <a:tcPr marL="79403" marR="79403" marT="39701" marB="39701" anchor="ctr"/>
                </a:tc>
                <a:extLst>
                  <a:ext uri="{0D108BD9-81ED-4DB2-BD59-A6C34878D82A}">
                    <a16:rowId xmlns:a16="http://schemas.microsoft.com/office/drawing/2014/main" val="3961775141"/>
                  </a:ext>
                </a:extLst>
              </a:tr>
              <a:tr h="1164908">
                <a:tc>
                  <a:txBody>
                    <a:bodyPr/>
                    <a:lstStyle/>
                    <a:p>
                      <a:pPr>
                        <a:buNone/>
                      </a:pPr>
                      <a:r>
                        <a:rPr lang="en-GB" sz="2400" dirty="0">
                          <a:latin typeface="Arial" panose="020B0604020202020204" pitchFamily="34" charset="0"/>
                          <a:cs typeface="Arial" panose="020B0604020202020204" pitchFamily="34" charset="0"/>
                        </a:rPr>
                        <a:t>Conduct needs assessment</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Project Manager, Psychologist</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Surveys, focus groups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1–2</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Needs assessment report</a:t>
                      </a:r>
                    </a:p>
                  </a:txBody>
                  <a:tcPr marL="79403" marR="79403" marT="39701" marB="39701" anchor="ctr"/>
                </a:tc>
                <a:extLst>
                  <a:ext uri="{0D108BD9-81ED-4DB2-BD59-A6C34878D82A}">
                    <a16:rowId xmlns:a16="http://schemas.microsoft.com/office/drawing/2014/main" val="3989237761"/>
                  </a:ext>
                </a:extLst>
              </a:tr>
              <a:tr h="1164908">
                <a:tc>
                  <a:txBody>
                    <a:bodyPr/>
                    <a:lstStyle/>
                    <a:p>
                      <a:pPr>
                        <a:buNone/>
                      </a:pPr>
                      <a:r>
                        <a:rPr lang="en-GB" sz="2400" dirty="0">
                          <a:latin typeface="Arial" panose="020B0604020202020204" pitchFamily="34" charset="0"/>
                          <a:cs typeface="Arial" panose="020B0604020202020204" pitchFamily="34" charset="0"/>
                        </a:rPr>
                        <a:t>Develop FocusTrack AI prototype</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App Developers, AI Engineers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Software tools, data sets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3–6</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Usability testing</a:t>
                      </a:r>
                    </a:p>
                  </a:txBody>
                  <a:tcPr marL="79403" marR="79403" marT="39701" marB="39701" anchor="ctr"/>
                </a:tc>
                <a:extLst>
                  <a:ext uri="{0D108BD9-81ED-4DB2-BD59-A6C34878D82A}">
                    <a16:rowId xmlns:a16="http://schemas.microsoft.com/office/drawing/2014/main" val="1056130722"/>
                  </a:ext>
                </a:extLst>
              </a:tr>
              <a:tr h="1164908">
                <a:tc>
                  <a:txBody>
                    <a:bodyPr/>
                    <a:lstStyle/>
                    <a:p>
                      <a:pPr>
                        <a:buNone/>
                      </a:pPr>
                      <a:r>
                        <a:rPr lang="en-GB" sz="2400" dirty="0">
                          <a:latin typeface="Arial" panose="020B0604020202020204" pitchFamily="34" charset="0"/>
                          <a:cs typeface="Arial" panose="020B0604020202020204" pitchFamily="34" charset="0"/>
                        </a:rPr>
                        <a:t>Launch pilot programme</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University &amp; NHS partners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App access, promotional material</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7–9</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User feedback and analytics</a:t>
                      </a:r>
                    </a:p>
                  </a:txBody>
                  <a:tcPr marL="79403" marR="79403" marT="39701" marB="39701" anchor="ctr"/>
                </a:tc>
                <a:extLst>
                  <a:ext uri="{0D108BD9-81ED-4DB2-BD59-A6C34878D82A}">
                    <a16:rowId xmlns:a16="http://schemas.microsoft.com/office/drawing/2014/main" val="2781650349"/>
                  </a:ext>
                </a:extLst>
              </a:tr>
              <a:tr h="1164908">
                <a:tc>
                  <a:txBody>
                    <a:bodyPr/>
                    <a:lstStyle/>
                    <a:p>
                      <a:pPr>
                        <a:buNone/>
                      </a:pPr>
                      <a:r>
                        <a:rPr lang="en-GB" sz="2400" dirty="0">
                          <a:latin typeface="Arial" panose="020B0604020202020204" pitchFamily="34" charset="0"/>
                          <a:cs typeface="Arial" panose="020B0604020202020204" pitchFamily="34" charset="0"/>
                        </a:rPr>
                        <a:t>Evaluate pilot outcomes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Data Analyst, Health Researcher</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Survey tools, dashboards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10–11</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Pre/post intervention results</a:t>
                      </a:r>
                    </a:p>
                  </a:txBody>
                  <a:tcPr marL="79403" marR="79403" marT="39701" marB="39701" anchor="ctr"/>
                </a:tc>
                <a:extLst>
                  <a:ext uri="{0D108BD9-81ED-4DB2-BD59-A6C34878D82A}">
                    <a16:rowId xmlns:a16="http://schemas.microsoft.com/office/drawing/2014/main" val="1440937636"/>
                  </a:ext>
                </a:extLst>
              </a:tr>
              <a:tr h="1164908">
                <a:tc>
                  <a:txBody>
                    <a:bodyPr/>
                    <a:lstStyle/>
                    <a:p>
                      <a:pPr>
                        <a:buNone/>
                      </a:pPr>
                      <a:r>
                        <a:rPr lang="en-GB" sz="2400" dirty="0">
                          <a:latin typeface="Arial" panose="020B0604020202020204" pitchFamily="34" charset="0"/>
                          <a:cs typeface="Arial" panose="020B0604020202020204" pitchFamily="34" charset="0"/>
                        </a:rPr>
                        <a:t>Disseminate findings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Project Lead</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Reports, webinars, conferences</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Month 12</a:t>
                      </a:r>
                    </a:p>
                  </a:txBody>
                  <a:tcPr marL="79403" marR="79403" marT="39701" marB="39701" anchor="ctr"/>
                </a:tc>
                <a:tc>
                  <a:txBody>
                    <a:bodyPr/>
                    <a:lstStyle/>
                    <a:p>
                      <a:pPr>
                        <a:buNone/>
                      </a:pPr>
                      <a:r>
                        <a:rPr lang="en-GB" sz="2400" dirty="0">
                          <a:latin typeface="Arial" panose="020B0604020202020204" pitchFamily="34" charset="0"/>
                          <a:cs typeface="Arial" panose="020B0604020202020204" pitchFamily="34" charset="0"/>
                        </a:rPr>
                        <a:t>Publication and policy briefs</a:t>
                      </a:r>
                    </a:p>
                  </a:txBody>
                  <a:tcPr marL="79403" marR="79403" marT="39701" marB="39701" anchor="ctr"/>
                </a:tc>
                <a:extLst>
                  <a:ext uri="{0D108BD9-81ED-4DB2-BD59-A6C34878D82A}">
                    <a16:rowId xmlns:a16="http://schemas.microsoft.com/office/drawing/2014/main" val="4073918181"/>
                  </a:ext>
                </a:extLst>
              </a:tr>
            </a:tbl>
          </a:graphicData>
        </a:graphic>
      </p:graphicFrame>
      <p:sp>
        <p:nvSpPr>
          <p:cNvPr id="2" name="TextBox 1">
            <a:extLst>
              <a:ext uri="{FF2B5EF4-FFF2-40B4-BE49-F238E27FC236}">
                <a16:creationId xmlns:a16="http://schemas.microsoft.com/office/drawing/2014/main" id="{30B91E95-56DF-2532-F2B9-7EFB7B113150}"/>
              </a:ext>
            </a:extLst>
          </p:cNvPr>
          <p:cNvSpPr txBox="1"/>
          <p:nvPr/>
        </p:nvSpPr>
        <p:spPr>
          <a:xfrm>
            <a:off x="15697200" y="647700"/>
            <a:ext cx="1905000" cy="830997"/>
          </a:xfrm>
          <a:prstGeom prst="rect">
            <a:avLst/>
          </a:prstGeom>
          <a:noFill/>
          <a:ln w="38100">
            <a:solidFill>
              <a:schemeClr val="accent1">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Guile Danielle Virginie Fohe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(2128226)</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05" name="Rectangle 4104">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07" name="Straight Connector 4106">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7990" y="5600700"/>
            <a:ext cx="123444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109" name="Rectangle 4108">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3150" cy="9566908"/>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4111" name="Rectangle 4110">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29416" y="370330"/>
            <a:ext cx="6596632" cy="956690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13" name="Straight Connector 4112">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555426" y="6608794"/>
            <a:ext cx="414461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115" name="Rectangle 4114">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70332"/>
            <a:ext cx="17586960" cy="9566908"/>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176CF9ED-6C51-EEC1-350B-9AFDC394AE71}"/>
              </a:ext>
            </a:extLst>
          </p:cNvPr>
          <p:cNvSpPr txBox="1"/>
          <p:nvPr/>
        </p:nvSpPr>
        <p:spPr>
          <a:xfrm>
            <a:off x="12244585" y="4070270"/>
            <a:ext cx="4670049" cy="2034478"/>
          </a:xfrm>
          <a:prstGeom prst="rect">
            <a:avLst/>
          </a:prstGeom>
        </p:spPr>
        <p:txBody>
          <a:bodyPr vert="horz" lIns="91440" tIns="45720" rIns="91440" bIns="45720" rtlCol="0" anchor="b">
            <a:noAutofit/>
          </a:bodyPr>
          <a:lstStyle/>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Student 3: </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err="1">
                <a:solidFill>
                  <a:srgbClr val="FFFFFF"/>
                </a:solidFill>
                <a:latin typeface="Arial" panose="020B0604020202020204" pitchFamily="34" charset="0"/>
                <a:ea typeface="+mj-ea"/>
                <a:cs typeface="Arial" panose="020B0604020202020204" pitchFamily="34" charset="0"/>
              </a:rPr>
              <a:t>Sageeta</a:t>
            </a:r>
            <a:r>
              <a:rPr lang="en-US" sz="3200" b="1" u="sng" dirty="0">
                <a:solidFill>
                  <a:srgbClr val="FFFFFF"/>
                </a:solidFill>
                <a:latin typeface="Arial" panose="020B0604020202020204" pitchFamily="34" charset="0"/>
                <a:ea typeface="+mj-ea"/>
                <a:cs typeface="Arial" panose="020B0604020202020204" pitchFamily="34" charset="0"/>
              </a:rPr>
              <a:t> Hussain </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(2129744)</a:t>
            </a:r>
          </a:p>
          <a:p>
            <a:pPr algn="ctr" defTabSz="914400">
              <a:lnSpc>
                <a:spcPct val="85000"/>
              </a:lnSpc>
              <a:spcBef>
                <a:spcPct val="0"/>
              </a:spcBef>
              <a:spcAft>
                <a:spcPts val="600"/>
              </a:spcAft>
            </a:pPr>
            <a:endParaRPr lang="en-US" sz="3200" b="1" u="sng" dirty="0">
              <a:solidFill>
                <a:srgbClr val="FFFFFF"/>
              </a:solidFill>
              <a:latin typeface="Arial" panose="020B0604020202020204" pitchFamily="34" charset="0"/>
              <a:ea typeface="+mj-ea"/>
              <a:cs typeface="Arial" panose="020B0604020202020204" pitchFamily="34" charset="0"/>
            </a:endParaRPr>
          </a:p>
          <a:p>
            <a:pPr algn="ctr" defTabSz="914400">
              <a:lnSpc>
                <a:spcPct val="85000"/>
              </a:lnSpc>
              <a:spcBef>
                <a:spcPct val="0"/>
              </a:spcBef>
              <a:spcAft>
                <a:spcPts val="600"/>
              </a:spcAft>
            </a:pPr>
            <a:r>
              <a:rPr lang="en-US" sz="3200" b="1" u="sng" dirty="0">
                <a:solidFill>
                  <a:srgbClr val="FFFFFF"/>
                </a:solidFill>
                <a:latin typeface="Arial" panose="020B0604020202020204" pitchFamily="34" charset="0"/>
                <a:ea typeface="+mj-ea"/>
                <a:cs typeface="Arial" panose="020B0604020202020204" pitchFamily="34" charset="0"/>
              </a:rPr>
              <a:t>Barriers</a:t>
            </a:r>
          </a:p>
        </p:txBody>
      </p:sp>
      <p:pic>
        <p:nvPicPr>
          <p:cNvPr id="4098" name="Picture 2" descr="Communication in Healthcare - Physiopedia">
            <a:extLst>
              <a:ext uri="{FF2B5EF4-FFF2-40B4-BE49-F238E27FC236}">
                <a16:creationId xmlns:a16="http://schemas.microsoft.com/office/drawing/2014/main" id="{F276C4D5-B622-FEC7-32FD-D7EB99A5C92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5577" y="1286512"/>
            <a:ext cx="7113401" cy="7711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10798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F484AE-4615-FEC1-B52B-D88902F2D608}"/>
              </a:ext>
            </a:extLst>
          </p:cNvPr>
          <p:cNvSpPr txBox="1"/>
          <p:nvPr/>
        </p:nvSpPr>
        <p:spPr>
          <a:xfrm>
            <a:off x="6819900" y="1001936"/>
            <a:ext cx="4648200" cy="523220"/>
          </a:xfrm>
          <a:prstGeom prst="rect">
            <a:avLst/>
          </a:prstGeom>
          <a:noFill/>
        </p:spPr>
        <p:txBody>
          <a:bodyPr wrap="square">
            <a:spAutoFit/>
          </a:bodyPr>
          <a:lstStyle/>
          <a:p>
            <a:pPr algn="ctr"/>
            <a:r>
              <a:rPr lang="en-US" sz="2800" b="1" u="sng" dirty="0">
                <a:latin typeface="Arial" panose="020B0604020202020204" pitchFamily="34" charset="0"/>
                <a:cs typeface="Arial" panose="020B0604020202020204" pitchFamily="34" charset="0"/>
              </a:rPr>
              <a:t>Potential Stakeholders</a:t>
            </a:r>
            <a:endParaRPr lang="en-GB" sz="2800" b="1"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726772D-0E74-23B6-94D3-E69E1A813462}"/>
              </a:ext>
            </a:extLst>
          </p:cNvPr>
          <p:cNvSpPr txBox="1"/>
          <p:nvPr/>
        </p:nvSpPr>
        <p:spPr>
          <a:xfrm>
            <a:off x="1141046" y="4006667"/>
            <a:ext cx="7924800" cy="4678204"/>
          </a:xfrm>
          <a:prstGeom prst="rect">
            <a:avLst/>
          </a:prstGeom>
          <a:noFill/>
          <a:ln w="38100">
            <a:solidFill>
              <a:schemeClr val="accent1">
                <a:lumMod val="60000"/>
                <a:lumOff val="40000"/>
              </a:schemeClr>
            </a:solidFill>
          </a:ln>
        </p:spPr>
        <p:txBody>
          <a:bodyPr wrap="square" rtlCol="0">
            <a:spAutoFit/>
          </a:bodyPr>
          <a:lstStyle/>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Young Adults with ADHD</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NHS Digital and NICE</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Young Adult wellbeing Services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Mental Health Professionals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Charities and Advocacy Groups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Policy Makers</a:t>
            </a:r>
          </a:p>
          <a:p>
            <a:pPr marL="342900" indent="-342900">
              <a:lnSpc>
                <a:spcPct val="200000"/>
              </a:lnSpc>
              <a:buFont typeface="+mj-lt"/>
              <a:buAutoNum type="arabicPeriod"/>
            </a:pPr>
            <a:r>
              <a:rPr lang="en-US" sz="2000" dirty="0">
                <a:latin typeface="Arial" panose="020B0604020202020204" pitchFamily="34" charset="0"/>
                <a:cs typeface="Arial" panose="020B0604020202020204" pitchFamily="34" charset="0"/>
              </a:rPr>
              <a:t>App Developers and Technology Partners</a:t>
            </a:r>
          </a:p>
          <a:p>
            <a:pPr marL="342900" indent="-342900">
              <a:buFont typeface="+mj-lt"/>
              <a:buAutoNum type="arabicPeriod"/>
            </a:pPr>
            <a:endParaRPr lang="en-GB" dirty="0">
              <a:latin typeface="Arial" panose="020B0604020202020204" pitchFamily="34" charset="0"/>
              <a:cs typeface="Arial" panose="020B0604020202020204" pitchFamily="34" charset="0"/>
            </a:endParaRPr>
          </a:p>
        </p:txBody>
      </p:sp>
      <p:pic>
        <p:nvPicPr>
          <p:cNvPr id="3081" name="Picture 9" descr="What Is Partnership Development?">
            <a:extLst>
              <a:ext uri="{FF2B5EF4-FFF2-40B4-BE49-F238E27FC236}">
                <a16:creationId xmlns:a16="http://schemas.microsoft.com/office/drawing/2014/main" id="{CA63038A-CDDC-E22C-DBAF-1C4BC3B0EA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91800" y="4229100"/>
            <a:ext cx="5297424" cy="5029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F38246D-A2DB-D236-4F9B-F87B7873DDA6}"/>
              </a:ext>
            </a:extLst>
          </p:cNvPr>
          <p:cNvSpPr txBox="1"/>
          <p:nvPr/>
        </p:nvSpPr>
        <p:spPr>
          <a:xfrm>
            <a:off x="1143000" y="2171700"/>
            <a:ext cx="15773400" cy="1287532"/>
          </a:xfrm>
          <a:prstGeom prst="rect">
            <a:avLst/>
          </a:prstGeom>
          <a:ln w="38100">
            <a:solidFill>
              <a:srgbClr val="0070C0"/>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eaLnBrk="0" fontAlgn="base" hangingPunct="0">
              <a:lnSpc>
                <a:spcPct val="150000"/>
              </a:lnSpc>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Be very clear about defining your ‘stakeholders’. These are the people who are often the funders of your programme</a:t>
            </a:r>
            <a:r>
              <a:rPr lang="en-US" altLang="en-US" b="1" dirty="0">
                <a:latin typeface="Arial" panose="020B0604020202020204" pitchFamily="34" charset="0"/>
              </a:rPr>
              <a:t>.</a:t>
            </a:r>
            <a:r>
              <a:rPr kumimoji="0" lang="en-US" altLang="en-US" b="1" i="0" u="none" strike="noStrike" cap="none" normalizeH="0" baseline="0" dirty="0">
                <a:ln>
                  <a:noFill/>
                </a:ln>
                <a:solidFill>
                  <a:schemeClr val="tx1"/>
                </a:solidFill>
                <a:effectLst/>
                <a:latin typeface="Arial" panose="020B0604020202020204" pitchFamily="34" charset="0"/>
              </a:rPr>
              <a:t> </a:t>
            </a:r>
            <a:r>
              <a:rPr lang="en-US" altLang="en-US" b="1" dirty="0">
                <a:latin typeface="Arial" panose="020B0604020202020204" pitchFamily="34" charset="0"/>
              </a:rPr>
              <a:t>Y</a:t>
            </a:r>
            <a:r>
              <a:rPr kumimoji="0" lang="en-US" altLang="en-US" b="1" i="0" u="none" strike="noStrike" cap="none" normalizeH="0" baseline="0" dirty="0">
                <a:ln>
                  <a:noFill/>
                </a:ln>
                <a:solidFill>
                  <a:schemeClr val="tx1"/>
                </a:solidFill>
                <a:effectLst/>
                <a:latin typeface="Arial" panose="020B0604020202020204" pitchFamily="34" charset="0"/>
              </a:rPr>
              <a:t>our stakeholders can be community members or patients for whom the programme is intended. They can be government or non-government officials or staff from a granting body </a:t>
            </a:r>
            <a:r>
              <a:rPr lang="en-US" altLang="en-US" dirty="0">
                <a:solidFill>
                  <a:schemeClr val="tx1"/>
                </a:solidFill>
                <a:latin typeface="Arial" panose="020B0604020202020204" pitchFamily="34" charset="0"/>
                <a:cs typeface="Arial" panose="020B0604020202020204" pitchFamily="34" charset="0"/>
              </a:rPr>
              <a:t>(Rootman I;Goodstadt M;Potvin L;Springett J, 2021).</a:t>
            </a:r>
            <a:r>
              <a:rPr kumimoji="0" lang="en-US" altLang="en-US" b="1" i="0" u="none" strike="noStrike" cap="none" normalizeH="0" baseline="0" dirty="0">
                <a:ln>
                  <a:noFill/>
                </a:ln>
                <a:solidFill>
                  <a:schemeClr val="tx1"/>
                </a:solidFill>
                <a:effectLst/>
                <a:latin typeface="Arial" panose="020B0604020202020204" pitchFamily="34" charset="0"/>
              </a:rPr>
              <a:t> </a:t>
            </a:r>
          </a:p>
        </p:txBody>
      </p:sp>
      <p:sp>
        <p:nvSpPr>
          <p:cNvPr id="4" name="TextBox 3">
            <a:extLst>
              <a:ext uri="{FF2B5EF4-FFF2-40B4-BE49-F238E27FC236}">
                <a16:creationId xmlns:a16="http://schemas.microsoft.com/office/drawing/2014/main" id="{0D75D779-D1C2-27E9-D7DB-1F9EBD520813}"/>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31380781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ADHD - MindMate">
            <a:extLst>
              <a:ext uri="{FF2B5EF4-FFF2-40B4-BE49-F238E27FC236}">
                <a16:creationId xmlns:a16="http://schemas.microsoft.com/office/drawing/2014/main" id="{259D3921-264F-B3D2-41D8-65B4E2A7246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69774" y="1962129"/>
            <a:ext cx="5181600" cy="7329573"/>
          </a:xfrm>
          <a:prstGeom prst="rect">
            <a:avLst/>
          </a:prstGeom>
          <a:noFill/>
          <a:ln w="38100">
            <a:solidFill>
              <a:srgbClr val="0070C0"/>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1647BB-8754-9DA4-7151-FA805A30B0EF}"/>
              </a:ext>
            </a:extLst>
          </p:cNvPr>
          <p:cNvSpPr txBox="1"/>
          <p:nvPr/>
        </p:nvSpPr>
        <p:spPr>
          <a:xfrm>
            <a:off x="1219200" y="9437403"/>
            <a:ext cx="2850291"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kern="1200" dirty="0">
                <a:effectLst/>
                <a:latin typeface="Arial" panose="020B0604020202020204" pitchFamily="34" charset="0"/>
                <a:cs typeface="Arial" panose="020B0604020202020204" pitchFamily="34" charset="0"/>
              </a:rPr>
              <a:t>(MindMate, 2025)</a:t>
            </a:r>
            <a:endParaRPr lang="en-US" b="1"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2C125EF-6D1A-7DBB-CD69-7F929D3DFF72}"/>
              </a:ext>
            </a:extLst>
          </p:cNvPr>
          <p:cNvSpPr txBox="1"/>
          <p:nvPr/>
        </p:nvSpPr>
        <p:spPr>
          <a:xfrm>
            <a:off x="2057400" y="788261"/>
            <a:ext cx="14401800" cy="658835"/>
          </a:xfrm>
          <a:prstGeom prst="rect">
            <a:avLst/>
          </a:prstGeom>
          <a:noFill/>
        </p:spPr>
        <p:txBody>
          <a:bodyPr wrap="square" rtlCol="0">
            <a:spAutoFit/>
          </a:bodyPr>
          <a:lstStyle/>
          <a:p>
            <a:pPr>
              <a:lnSpc>
                <a:spcPct val="150000"/>
              </a:lnSpc>
            </a:pPr>
            <a:r>
              <a:rPr lang="en-US" sz="2800" b="1" u="sng" dirty="0">
                <a:latin typeface="Arial" panose="020B0604020202020204" pitchFamily="34" charset="0"/>
                <a:cs typeface="Arial" panose="020B0604020202020204" pitchFamily="34" charset="0"/>
              </a:rPr>
              <a:t>Examples To Show Wonders Of Good Partnerships In Health Promotion Innovation</a:t>
            </a:r>
            <a:endParaRPr lang="en-GB" sz="2800" b="1" u="sng" dirty="0">
              <a:latin typeface="Arial" panose="020B0604020202020204" pitchFamily="34" charset="0"/>
              <a:cs typeface="Arial" panose="020B0604020202020204" pitchFamily="34" charset="0"/>
            </a:endParaRPr>
          </a:p>
        </p:txBody>
      </p:sp>
      <p:pic>
        <p:nvPicPr>
          <p:cNvPr id="6" name="Picture 2">
            <a:extLst>
              <a:ext uri="{FF2B5EF4-FFF2-40B4-BE49-F238E27FC236}">
                <a16:creationId xmlns:a16="http://schemas.microsoft.com/office/drawing/2014/main" id="{79A7E490-9225-2B82-ADBA-B5B3052FEF6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61183" y="1894422"/>
            <a:ext cx="7750889" cy="3850753"/>
          </a:xfrm>
          <a:prstGeom prst="rect">
            <a:avLst/>
          </a:prstGeom>
          <a:noFill/>
          <a:ln w="38100">
            <a:solidFill>
              <a:schemeClr val="accent2">
                <a:lumMod val="60000"/>
                <a:lumOff val="40000"/>
              </a:schemeClr>
            </a:solidFill>
          </a:ln>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439FCFD-BB0B-3970-23D3-0A68BE4C5EA7}"/>
              </a:ext>
            </a:extLst>
          </p:cNvPr>
          <p:cNvSpPr>
            <a:spLocks noChangeArrowheads="1"/>
          </p:cNvSpPr>
          <p:nvPr/>
        </p:nvSpPr>
        <p:spPr bwMode="auto">
          <a:xfrm>
            <a:off x="12612442" y="6062471"/>
            <a:ext cx="298453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strike="noStrike" cap="none" normalizeH="0" baseline="0" dirty="0">
                <a:ln>
                  <a:noFill/>
                </a:ln>
                <a:solidFill>
                  <a:schemeClr val="tx1"/>
                </a:solidFill>
                <a:effectLst/>
                <a:latin typeface="Arial" panose="020B0604020202020204" pitchFamily="34" charset="0"/>
                <a:cs typeface="Arial" panose="020B0604020202020204" pitchFamily="34" charset="0"/>
              </a:rPr>
              <a:t>Fig.1 (Focus ADHD, 2023)</a:t>
            </a:r>
            <a:endParaRPr kumimoji="0" lang="en-US" altLang="en-US" b="1" i="1" strike="noStrike" cap="none" normalizeH="0" baseline="0" dirty="0">
              <a:ln>
                <a:noFill/>
              </a:ln>
              <a:solidFill>
                <a:schemeClr val="tx1"/>
              </a:solidFill>
              <a:effectLst/>
              <a:latin typeface="Arial" panose="020B0604020202020204" pitchFamily="34" charset="0"/>
            </a:endParaRPr>
          </a:p>
        </p:txBody>
      </p:sp>
      <p:pic>
        <p:nvPicPr>
          <p:cNvPr id="4098" name="Picture 2" descr="Student Minds | Leeds">
            <a:extLst>
              <a:ext uri="{FF2B5EF4-FFF2-40B4-BE49-F238E27FC236}">
                <a16:creationId xmlns:a16="http://schemas.microsoft.com/office/drawing/2014/main" id="{698EAEE8-C883-3D54-A13F-F546A0C509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0" y="6264472"/>
            <a:ext cx="3125577" cy="3125577"/>
          </a:xfrm>
          <a:prstGeom prst="rect">
            <a:avLst/>
          </a:prstGeom>
          <a:noFill/>
          <a:ln w="38100">
            <a:solidFill>
              <a:schemeClr val="accent3"/>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6B6A707-9266-3E57-9BAE-E1313273E249}"/>
              </a:ext>
            </a:extLst>
          </p:cNvPr>
          <p:cNvSpPr txBox="1"/>
          <p:nvPr/>
        </p:nvSpPr>
        <p:spPr>
          <a:xfrm>
            <a:off x="10841574" y="9318079"/>
            <a:ext cx="250963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bg1"/>
                </a:solidFill>
                <a:effectLst/>
                <a:latin typeface="Arial" panose="020B0604020202020204" pitchFamily="34" charset="0"/>
                <a:cs typeface="Arial" panose="020B0604020202020204" pitchFamily="34" charset="0"/>
              </a:rPr>
              <a:t>(Student Minds, 2019).</a:t>
            </a:r>
            <a:endParaRPr lang="en-US" dirty="0">
              <a:solidFill>
                <a:schemeClr val="bg1"/>
              </a:solidFill>
              <a:latin typeface="Arial" panose="020B0604020202020204" pitchFamily="34" charset="0"/>
              <a:cs typeface="Arial" panose="020B0604020202020204" pitchFamily="34" charset="0"/>
            </a:endParaRPr>
          </a:p>
        </p:txBody>
      </p:sp>
      <p:pic>
        <p:nvPicPr>
          <p:cNvPr id="4100" name="Picture 4" descr="ADHD UK | London">
            <a:extLst>
              <a:ext uri="{FF2B5EF4-FFF2-40B4-BE49-F238E27FC236}">
                <a16:creationId xmlns:a16="http://schemas.microsoft.com/office/drawing/2014/main" id="{AEECE6B2-0283-B420-F794-476066F3F0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359842" y="6916568"/>
            <a:ext cx="2389788" cy="2389788"/>
          </a:xfrm>
          <a:prstGeom prst="rect">
            <a:avLst/>
          </a:prstGeom>
          <a:noFill/>
          <a:ln w="38100">
            <a:solidFill>
              <a:schemeClr val="accent2"/>
            </a:solidFill>
          </a:ln>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A629BB3-64E0-2A43-5F57-5FCDF83FC0E6}"/>
              </a:ext>
            </a:extLst>
          </p:cNvPr>
          <p:cNvSpPr txBox="1"/>
          <p:nvPr/>
        </p:nvSpPr>
        <p:spPr>
          <a:xfrm>
            <a:off x="15598424" y="9602443"/>
            <a:ext cx="230241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bg1"/>
                </a:solidFill>
                <a:effectLst/>
                <a:latin typeface="Arial" panose="020B0604020202020204" pitchFamily="34" charset="0"/>
                <a:cs typeface="Arial" panose="020B0604020202020204" pitchFamily="34" charset="0"/>
              </a:rPr>
              <a:t>(ADHD UK, 2022b)</a:t>
            </a:r>
            <a:endParaRPr lang="en-US"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E8C3AD8-B05C-5BE7-9688-1B4C5300FB51}"/>
              </a:ext>
            </a:extLst>
          </p:cNvPr>
          <p:cNvSpPr txBox="1"/>
          <p:nvPr/>
        </p:nvSpPr>
        <p:spPr>
          <a:xfrm>
            <a:off x="16383000" y="647700"/>
            <a:ext cx="1219200" cy="830997"/>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39284827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D3DCF7-1D10-1D81-7681-AF34A551AD4F}"/>
              </a:ext>
            </a:extLst>
          </p:cNvPr>
          <p:cNvSpPr txBox="1"/>
          <p:nvPr/>
        </p:nvSpPr>
        <p:spPr>
          <a:xfrm>
            <a:off x="5791200" y="1181100"/>
            <a:ext cx="6705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Potential Barriers</a:t>
            </a:r>
            <a:r>
              <a:rPr lang="en-US" sz="2800" u="sng" dirty="0">
                <a:latin typeface="Arial" panose="020B0604020202020204" pitchFamily="34" charset="0"/>
                <a:cs typeface="Arial" panose="020B0604020202020204" pitchFamily="34" charset="0"/>
              </a:rPr>
              <a:t> </a:t>
            </a:r>
            <a:endParaRPr lang="en-GB" sz="2800" u="sng" dirty="0">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75D10CBC-FFB0-D333-609D-BB2E8B3136E6}"/>
              </a:ext>
            </a:extLst>
          </p:cNvPr>
          <p:cNvGraphicFramePr/>
          <p:nvPr>
            <p:extLst>
              <p:ext uri="{D42A27DB-BD31-4B8C-83A1-F6EECF244321}">
                <p14:modId xmlns:p14="http://schemas.microsoft.com/office/powerpoint/2010/main" val="3115085458"/>
              </p:ext>
            </p:extLst>
          </p:nvPr>
        </p:nvGraphicFramePr>
        <p:xfrm>
          <a:off x="1905000" y="1333500"/>
          <a:ext cx="14478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D8EBA4B-408B-DFB1-4768-AC90CFC58C1F}"/>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9590803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urvey finds substantial digital exclusion among Roma youths">
            <a:extLst>
              <a:ext uri="{FF2B5EF4-FFF2-40B4-BE49-F238E27FC236}">
                <a16:creationId xmlns:a16="http://schemas.microsoft.com/office/drawing/2014/main" id="{26EC316B-EFDE-3A31-0D23-5D2A49B805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05" t="14000" r="7447" b="10000"/>
          <a:stretch>
            <a:fillRect/>
          </a:stretch>
        </p:blipFill>
        <p:spPr bwMode="auto">
          <a:xfrm>
            <a:off x="12039600" y="4000500"/>
            <a:ext cx="4872789" cy="41805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F389975-A446-91E1-92EE-32EAD7CB289E}"/>
              </a:ext>
            </a:extLst>
          </p:cNvPr>
          <p:cNvSpPr txBox="1"/>
          <p:nvPr/>
        </p:nvSpPr>
        <p:spPr>
          <a:xfrm>
            <a:off x="947343" y="2001983"/>
            <a:ext cx="16458627" cy="560410"/>
          </a:xfrm>
          <a:prstGeom prst="rect">
            <a:avLst/>
          </a:prstGeom>
          <a:noFill/>
          <a:ln w="38100">
            <a:solidFill>
              <a:srgbClr val="0070C0"/>
            </a:solidFill>
          </a:ln>
        </p:spPr>
        <p:txBody>
          <a:bodyPr wrap="square" rtlCol="0">
            <a:spAutoFit/>
          </a:bodyPr>
          <a:lstStyle/>
          <a:p>
            <a:pPr algn="ctr" eaLnBrk="0" fontAlgn="base" hangingPunct="0">
              <a:lnSpc>
                <a:spcPct val="200000"/>
              </a:lnSpc>
              <a:spcBef>
                <a:spcPct val="0"/>
              </a:spcBef>
              <a:spcAft>
                <a:spcPct val="0"/>
              </a:spcAft>
            </a:pPr>
            <a:r>
              <a:rPr lang="en-US" altLang="en-US" b="1" dirty="0">
                <a:latin typeface="Arial" panose="020B0604020202020204" pitchFamily="34" charset="0"/>
              </a:rPr>
              <a:t>Around 10 million more people in the UK used digital applications in 2021. However, the benefits are not accessible to all (NHS England, 2023).</a:t>
            </a:r>
          </a:p>
        </p:txBody>
      </p:sp>
      <p:sp>
        <p:nvSpPr>
          <p:cNvPr id="11" name="TextBox 10">
            <a:extLst>
              <a:ext uri="{FF2B5EF4-FFF2-40B4-BE49-F238E27FC236}">
                <a16:creationId xmlns:a16="http://schemas.microsoft.com/office/drawing/2014/main" id="{F5E8A76D-E2CC-722D-E2BB-0A01E8283720}"/>
              </a:ext>
            </a:extLst>
          </p:cNvPr>
          <p:cNvSpPr txBox="1"/>
          <p:nvPr/>
        </p:nvSpPr>
        <p:spPr>
          <a:xfrm>
            <a:off x="947343" y="2997200"/>
            <a:ext cx="10210800" cy="6498639"/>
          </a:xfrm>
          <a:prstGeom prst="rect">
            <a:avLst/>
          </a:prstGeom>
          <a:noFill/>
          <a:ln w="38100">
            <a:solidFill>
              <a:srgbClr val="00B0F0"/>
            </a:solidFill>
          </a:ln>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Approximately 7% of households still lack access to the internet at home.</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It is estimated that 10 million adults lack basic digital abilities.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Certain populations are more likely to experience digital exclusion; these groups are also more likely to have health disparities, such as: Individuals that belong to more socioeconomically disadvantaged groups, such as those with lower salaries or unemployment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Socially marginalised populations, such as those who are homeless and those who are applying for refuge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People who live in places with poor mobile data and broadband connectivity, which is particularly common in rural and coastal locations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T</a:t>
            </a:r>
            <a:r>
              <a:rPr kumimoji="0" lang="en-US" altLang="en-US" sz="2000" b="0" i="0" u="none" strike="noStrike" cap="none" normalizeH="0" baseline="0" dirty="0">
                <a:ln>
                  <a:noFill/>
                </a:ln>
                <a:solidFill>
                  <a:schemeClr val="tx1"/>
                </a:solidFill>
                <a:effectLst/>
                <a:latin typeface="Arial" panose="020B0604020202020204" pitchFamily="34" charset="0"/>
              </a:rPr>
              <a:t>hose who are less adept at comprehending the English language.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Digital exclusion can exacerbate health disparities by making it more difficult to access healthcare, navigate and use services, and obtain general resources (NHS England, 2023).</a:t>
            </a:r>
          </a:p>
        </p:txBody>
      </p:sp>
      <p:sp>
        <p:nvSpPr>
          <p:cNvPr id="3" name="TextBox 2">
            <a:extLst>
              <a:ext uri="{FF2B5EF4-FFF2-40B4-BE49-F238E27FC236}">
                <a16:creationId xmlns:a16="http://schemas.microsoft.com/office/drawing/2014/main" id="{82757ED5-C0FF-E4EA-E616-83E46F77835B}"/>
              </a:ext>
            </a:extLst>
          </p:cNvPr>
          <p:cNvSpPr txBox="1"/>
          <p:nvPr/>
        </p:nvSpPr>
        <p:spPr>
          <a:xfrm>
            <a:off x="4604656" y="647700"/>
            <a:ext cx="9144000" cy="820417"/>
          </a:xfrm>
          <a:prstGeom prst="rect">
            <a:avLst/>
          </a:prstGeom>
          <a:noFill/>
        </p:spPr>
        <p:txBody>
          <a:bodyPr wrap="square">
            <a:spAutoFit/>
          </a:bodyPr>
          <a:lstStyle/>
          <a:p>
            <a:pPr lvl="0" algn="ctr" eaLnBrk="0" fontAlgn="base" hangingPunct="0">
              <a:lnSpc>
                <a:spcPct val="200000"/>
              </a:lnSpc>
              <a:spcBef>
                <a:spcPct val="0"/>
              </a:spcBef>
              <a:spcAft>
                <a:spcPct val="0"/>
              </a:spcAft>
            </a:pPr>
            <a:r>
              <a:rPr lang="en-US" altLang="en-US" sz="2800" b="1" u="sng" dirty="0">
                <a:latin typeface="Arial" panose="020B0604020202020204" pitchFamily="34" charset="0"/>
              </a:rPr>
              <a:t>Digital Exclusion</a:t>
            </a:r>
          </a:p>
        </p:txBody>
      </p:sp>
      <p:sp>
        <p:nvSpPr>
          <p:cNvPr id="5" name="TextBox 4">
            <a:extLst>
              <a:ext uri="{FF2B5EF4-FFF2-40B4-BE49-F238E27FC236}">
                <a16:creationId xmlns:a16="http://schemas.microsoft.com/office/drawing/2014/main" id="{C0EE3190-A92F-6EB9-4857-C1282E3DC09C}"/>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44596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3C5CDC-72ED-BFB3-D7D1-62937B0D3ED3}"/>
              </a:ext>
            </a:extLst>
          </p:cNvPr>
          <p:cNvSpPr txBox="1"/>
          <p:nvPr/>
        </p:nvSpPr>
        <p:spPr>
          <a:xfrm>
            <a:off x="6934200" y="952500"/>
            <a:ext cx="3543300" cy="523220"/>
          </a:xfrm>
          <a:prstGeom prst="rect">
            <a:avLst/>
          </a:prstGeom>
          <a:noFill/>
        </p:spPr>
        <p:txBody>
          <a:bodyPr wrap="square">
            <a:spAutoFit/>
          </a:bodyPr>
          <a:lstStyle/>
          <a:p>
            <a:pPr lvl="0" algn="ctr"/>
            <a:r>
              <a:rPr lang="en-US" sz="2800" b="1" u="sng" dirty="0">
                <a:latin typeface="Arial" panose="020B0604020202020204" pitchFamily="34" charset="0"/>
                <a:cs typeface="Arial" panose="020B0604020202020204" pitchFamily="34" charset="0"/>
              </a:rPr>
              <a:t>Data Privacy</a:t>
            </a:r>
            <a:endParaRPr lang="en-GB" sz="2800" b="1"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9A59EFC-CCBD-BF5E-0469-6E41001D78C0}"/>
              </a:ext>
            </a:extLst>
          </p:cNvPr>
          <p:cNvSpPr txBox="1"/>
          <p:nvPr/>
        </p:nvSpPr>
        <p:spPr>
          <a:xfrm>
            <a:off x="7239000" y="2171700"/>
            <a:ext cx="9753600" cy="6498639"/>
          </a:xfrm>
          <a:prstGeom prst="rect">
            <a:avLst/>
          </a:prstGeom>
          <a:noFill/>
          <a:ln w="57150">
            <a:solidFill>
              <a:schemeClr val="accent2">
                <a:lumMod val="60000"/>
                <a:lumOff val="40000"/>
              </a:schemeClr>
            </a:solidFill>
          </a:ln>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In the healthcare industry, data privacy refers to preventing unauthorised access, abuse, or disclosure of sensitive patient information, personal identifiers, and other health-related data.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growing use of digital tools has greatly increased the risk of data breaches and unauthorised access, even in the face of strong legislative frameworks (Conduah, Ofoe, and Siaw-Marfo, 2025).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Despite potential benefits of health apps there are privacy concerns due to the sensitive nature of the personal information that these digital apps gather and preserve (Dehling et al., 2015).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According to Schroeder, Haug, and Gewald (2021), some potential users, for instance, wish to limit the information about their health status that those in their private environment, such as family members, are aware of. This may be due to their fear of being penalised, discriminated against, judged, or reprimanded for their physical and health status.</a:t>
            </a:r>
          </a:p>
        </p:txBody>
      </p:sp>
      <p:pic>
        <p:nvPicPr>
          <p:cNvPr id="7173" name="Picture 5" descr="Data Privacy Stock Photos, Images and Backgrounds for Free Download">
            <a:extLst>
              <a:ext uri="{FF2B5EF4-FFF2-40B4-BE49-F238E27FC236}">
                <a16:creationId xmlns:a16="http://schemas.microsoft.com/office/drawing/2014/main" id="{DC002D3A-836F-35A7-A259-BA664157E8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714"/>
          <a:stretch>
            <a:fillRect/>
          </a:stretch>
        </p:blipFill>
        <p:spPr bwMode="auto">
          <a:xfrm>
            <a:off x="1219200" y="2781300"/>
            <a:ext cx="5482028" cy="5105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ECCCB34-2F30-F50E-4D43-2EABC8E534E5}"/>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8373339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Dealing with 'app fatigue'">
            <a:extLst>
              <a:ext uri="{FF2B5EF4-FFF2-40B4-BE49-F238E27FC236}">
                <a16:creationId xmlns:a16="http://schemas.microsoft.com/office/drawing/2014/main" id="{AD114A23-2768-399D-ED9B-9F6717D5EB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3136860"/>
            <a:ext cx="5984747" cy="48031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3D4E6D4-2429-345B-89B1-8095BA36657F}"/>
              </a:ext>
            </a:extLst>
          </p:cNvPr>
          <p:cNvSpPr txBox="1"/>
          <p:nvPr/>
        </p:nvSpPr>
        <p:spPr>
          <a:xfrm>
            <a:off x="4495800" y="876300"/>
            <a:ext cx="9144000" cy="523220"/>
          </a:xfrm>
          <a:prstGeom prst="rect">
            <a:avLst/>
          </a:prstGeom>
          <a:noFill/>
        </p:spPr>
        <p:txBody>
          <a:bodyPr wrap="square">
            <a:spAutoFit/>
          </a:bodyPr>
          <a:lstStyle/>
          <a:p>
            <a:pPr lvl="0" algn="ctr"/>
            <a:r>
              <a:rPr lang="en-US" sz="2800" b="1" u="sng" dirty="0">
                <a:latin typeface="Arial" panose="020B0604020202020204" pitchFamily="34" charset="0"/>
                <a:cs typeface="Arial" panose="020B0604020202020204" pitchFamily="34" charset="0"/>
              </a:rPr>
              <a:t>App Fatigue and </a:t>
            </a:r>
            <a:r>
              <a:rPr lang="en-GB" sz="2800" b="1" u="sng" dirty="0">
                <a:latin typeface="Arial" panose="020B0604020202020204" pitchFamily="34" charset="0"/>
                <a:cs typeface="Arial" panose="020B0604020202020204" pitchFamily="34" charset="0"/>
              </a:rPr>
              <a:t>Low Engagement</a:t>
            </a:r>
          </a:p>
        </p:txBody>
      </p:sp>
      <p:sp>
        <p:nvSpPr>
          <p:cNvPr id="5" name="TextBox 4">
            <a:extLst>
              <a:ext uri="{FF2B5EF4-FFF2-40B4-BE49-F238E27FC236}">
                <a16:creationId xmlns:a16="http://schemas.microsoft.com/office/drawing/2014/main" id="{7D7C28DA-EDFD-C4C6-2CB1-1EBF18223BBF}"/>
              </a:ext>
            </a:extLst>
          </p:cNvPr>
          <p:cNvSpPr txBox="1"/>
          <p:nvPr/>
        </p:nvSpPr>
        <p:spPr>
          <a:xfrm>
            <a:off x="8001000" y="1866901"/>
            <a:ext cx="9296400" cy="7104509"/>
          </a:xfrm>
          <a:prstGeom prst="rect">
            <a:avLst/>
          </a:prstGeom>
          <a:noFill/>
          <a:ln w="38100">
            <a:solidFill>
              <a:schemeClr val="accent2">
                <a:lumMod val="75000"/>
              </a:schemeClr>
            </a:solidFill>
          </a:ln>
        </p:spPr>
        <p:txBody>
          <a:bodyPr wrap="square">
            <a:spAutoFit/>
          </a:bodyPr>
          <a:lstStyle/>
          <a:p>
            <a:pPr marL="342900" indent="-342900">
              <a:lnSpc>
                <a:spcPct val="150000"/>
              </a:lnSpc>
              <a:buFont typeface="Arial" panose="020B0604020202020204" pitchFamily="34" charset="0"/>
              <a:buChar char="•"/>
            </a:pPr>
            <a:r>
              <a:rPr lang="en-US" altLang="en-US" b="1" dirty="0">
                <a:latin typeface="Arial" panose="020B0604020202020204" pitchFamily="34" charset="0"/>
                <a:cs typeface="Arial" panose="020B0604020202020204" pitchFamily="34" charset="0"/>
              </a:rPr>
              <a:t>Distractions</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anxiety</a:t>
            </a:r>
            <a:r>
              <a:rPr lang="en-US" altLang="en-US" dirty="0">
                <a:latin typeface="Arial" panose="020B0604020202020204" pitchFamily="34" charset="0"/>
                <a:cs typeface="Arial" panose="020B0604020202020204" pitchFamily="34" charset="0"/>
              </a:rPr>
              <a:t>, and </a:t>
            </a:r>
            <a:r>
              <a:rPr lang="en-US" altLang="en-US" b="1" dirty="0">
                <a:latin typeface="Arial" panose="020B0604020202020204" pitchFamily="34" charset="0"/>
                <a:cs typeface="Arial" panose="020B0604020202020204" pitchFamily="34" charset="0"/>
              </a:rPr>
              <a:t>digital exhaustion </a:t>
            </a:r>
            <a:r>
              <a:rPr lang="en-US" altLang="en-US" dirty="0">
                <a:latin typeface="Arial" panose="020B0604020202020204" pitchFamily="34" charset="0"/>
                <a:cs typeface="Arial" panose="020B0604020202020204" pitchFamily="34" charset="0"/>
              </a:rPr>
              <a:t>can result from overwhelming and frequently unending streams of alerts. </a:t>
            </a:r>
          </a:p>
          <a:p>
            <a:pPr marL="342900" indent="-342900">
              <a:lnSpc>
                <a:spcPct val="150000"/>
              </a:lnSpc>
              <a:buFont typeface="Arial" panose="020B0604020202020204" pitchFamily="34" charset="0"/>
              <a:buChar char="•"/>
            </a:pPr>
            <a:r>
              <a:rPr lang="en-US" altLang="en-US" b="1" dirty="0">
                <a:latin typeface="Arial" panose="020B0604020202020204" pitchFamily="34" charset="0"/>
                <a:cs typeface="Arial" panose="020B0604020202020204" pitchFamily="34" charset="0"/>
              </a:rPr>
              <a:t>Choice overload </a:t>
            </a:r>
            <a:r>
              <a:rPr lang="en-US" altLang="en-US" dirty="0">
                <a:latin typeface="Arial" panose="020B0604020202020204" pitchFamily="34" charset="0"/>
                <a:cs typeface="Arial" panose="020B0604020202020204" pitchFamily="34" charset="0"/>
              </a:rPr>
              <a:t>can result from the abundance of healthcare apps, making it difficult to choose the most dependable or appropriate ones for particular needs. </a:t>
            </a:r>
          </a:p>
          <a:p>
            <a:pPr marL="342900" indent="-34290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Despite the enormous number of apps available for download, studies by mobile analytics firms have revealed that the typical smartphone user installs and frequently utilises only a small number of apps. </a:t>
            </a:r>
          </a:p>
          <a:p>
            <a:pPr marL="342900" indent="-34290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For everyday tasks, most people cling to a core group of apps, which makes users less likely to try new ones and contributes to app weariness (Healthcare Communications UK, 2025).</a:t>
            </a:r>
          </a:p>
          <a:p>
            <a:pPr marL="342900" indent="-34290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ADHD users may struggle to maintain consistent use over time particularly.</a:t>
            </a:r>
          </a:p>
          <a:p>
            <a:pPr marL="342900" indent="-34290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Recent studies have placed a greater emphasis on involvement, as seen by wearable device adoption attrition, adherence, and use. </a:t>
            </a:r>
          </a:p>
          <a:p>
            <a:pPr marL="342900" indent="-34290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For instance, a study on depression discovered that after 43 weeks, roughly 68% of the patients shared passive Fitbit (Google LLC) data, despite the fact that many of them had ceased actively using the study app and other study tools </a:t>
            </a:r>
            <a:r>
              <a:rPr lang="en-GB" kern="1200" dirty="0">
                <a:solidFill>
                  <a:schemeClr val="tx1"/>
                </a:solidFill>
                <a:effectLst/>
                <a:latin typeface="Arial" panose="020B0604020202020204" pitchFamily="34" charset="0"/>
                <a:cs typeface="Arial" panose="020B0604020202020204" pitchFamily="34" charset="0"/>
              </a:rPr>
              <a:t>(Zhang </a:t>
            </a:r>
            <a:r>
              <a:rPr lang="en-GB" i="1" kern="1200" dirty="0">
                <a:solidFill>
                  <a:schemeClr val="tx1"/>
                </a:solidFill>
                <a:effectLst/>
                <a:latin typeface="Arial" panose="020B0604020202020204" pitchFamily="34" charset="0"/>
                <a:cs typeface="Arial" panose="020B0604020202020204" pitchFamily="34" charset="0"/>
              </a:rPr>
              <a:t>et al.</a:t>
            </a:r>
            <a:r>
              <a:rPr lang="en-GB" kern="1200" dirty="0">
                <a:solidFill>
                  <a:schemeClr val="tx1"/>
                </a:solidFill>
                <a:effectLst/>
                <a:latin typeface="Arial" panose="020B0604020202020204" pitchFamily="34" charset="0"/>
                <a:cs typeface="Arial" panose="020B0604020202020204" pitchFamily="34" charset="0"/>
              </a:rPr>
              <a:t>, 2023).</a:t>
            </a:r>
          </a:p>
        </p:txBody>
      </p:sp>
      <p:sp>
        <p:nvSpPr>
          <p:cNvPr id="4" name="TextBox 3">
            <a:extLst>
              <a:ext uri="{FF2B5EF4-FFF2-40B4-BE49-F238E27FC236}">
                <a16:creationId xmlns:a16="http://schemas.microsoft.com/office/drawing/2014/main" id="{3D094AD3-0423-D616-76CA-4FA250108BFD}"/>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5578596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C0CC8C-2FB8-0FEA-2E67-2058D3FC63FE}"/>
              </a:ext>
            </a:extLst>
          </p:cNvPr>
          <p:cNvSpPr txBox="1"/>
          <p:nvPr/>
        </p:nvSpPr>
        <p:spPr>
          <a:xfrm>
            <a:off x="4419600" y="1333500"/>
            <a:ext cx="9144000" cy="523220"/>
          </a:xfrm>
          <a:prstGeom prst="rect">
            <a:avLst/>
          </a:prstGeom>
          <a:noFill/>
        </p:spPr>
        <p:txBody>
          <a:bodyPr wrap="square">
            <a:spAutoFit/>
          </a:bodyPr>
          <a:lstStyle/>
          <a:p>
            <a:pPr lvl="0" algn="ctr"/>
            <a:r>
              <a:rPr lang="en-US" sz="2800" b="1" u="sng" dirty="0">
                <a:latin typeface="Arial" panose="020B0604020202020204" pitchFamily="34" charset="0"/>
                <a:cs typeface="Arial" panose="020B0604020202020204" pitchFamily="34" charset="0"/>
              </a:rPr>
              <a:t>Clinical Endorsement</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D6B1E95-D2B4-28B2-AEB0-4314FBBACE65}"/>
              </a:ext>
            </a:extLst>
          </p:cNvPr>
          <p:cNvSpPr txBox="1"/>
          <p:nvPr/>
        </p:nvSpPr>
        <p:spPr>
          <a:xfrm>
            <a:off x="1066800" y="2476500"/>
            <a:ext cx="8839200" cy="5575309"/>
          </a:xfrm>
          <a:prstGeom prst="rect">
            <a:avLst/>
          </a:prstGeom>
          <a:noFill/>
          <a:ln w="38100">
            <a:solidFill>
              <a:srgbClr val="0070C0"/>
            </a:solidFill>
          </a:ln>
        </p:spPr>
        <p:txBody>
          <a:bodyPr wrap="square">
            <a:spAutoFit/>
          </a:bodyPr>
          <a:lstStyle/>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Healthcare providers may be cautious about recommending non-regulated AI tools.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Another limitation is appropriate usage as Inadequate training, accessories, or unfinished supply chains can turn these wearable devices useless.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Despite all these limitations in contrast to traditional medical devices which are used in sterile, controlled healthcare environments, wearables are purposefully made to function with equal accuracy and efficacy in the clinic and at home. </a:t>
            </a:r>
          </a:p>
          <a:p>
            <a:pPr marL="34290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robust, ruggedised designs are functional in a variety of settings, including those frequently found in remote locations and/or LMICs (humidity, dust, extreme temperatures) </a:t>
            </a:r>
            <a:r>
              <a:rPr lang="en-US" sz="2000" kern="1200" dirty="0">
                <a:solidFill>
                  <a:schemeClr val="tx1"/>
                </a:solidFill>
                <a:effectLst/>
                <a:latin typeface="Arial" panose="020B0604020202020204" pitchFamily="34" charset="0"/>
                <a:cs typeface="Arial" panose="020B0604020202020204" pitchFamily="34" charset="0"/>
              </a:rPr>
              <a:t>(Walter, Xu and Rogers, 2024).</a:t>
            </a:r>
            <a:endParaRPr lang="en-GB" sz="2000" dirty="0">
              <a:latin typeface="Arial" panose="020B0604020202020204" pitchFamily="34" charset="0"/>
              <a:cs typeface="Arial" panose="020B0604020202020204" pitchFamily="34" charset="0"/>
            </a:endParaRPr>
          </a:p>
        </p:txBody>
      </p:sp>
      <p:pic>
        <p:nvPicPr>
          <p:cNvPr id="10242" name="Picture 2" descr="Mobile Health Apps: How Are They Redefining Healthcare in 2025 |">
            <a:extLst>
              <a:ext uri="{FF2B5EF4-FFF2-40B4-BE49-F238E27FC236}">
                <a16:creationId xmlns:a16="http://schemas.microsoft.com/office/drawing/2014/main" id="{E0718608-B30B-F163-453A-A742BE8687F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8954" t="11481" r="8450" b="14444"/>
          <a:stretch>
            <a:fillRect/>
          </a:stretch>
        </p:blipFill>
        <p:spPr bwMode="auto">
          <a:xfrm>
            <a:off x="11277600" y="3543300"/>
            <a:ext cx="5509768" cy="38619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104B96BD-0968-B500-0D4A-7FFE08654275}"/>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412347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758D303-4FAC-35F3-DFC3-9AF0113CB193}"/>
              </a:ext>
            </a:extLst>
          </p:cNvPr>
          <p:cNvSpPr txBox="1"/>
          <p:nvPr/>
        </p:nvSpPr>
        <p:spPr>
          <a:xfrm>
            <a:off x="4762500" y="1562100"/>
            <a:ext cx="87630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Proposed Solutions to the Potential Barriers</a:t>
            </a:r>
            <a:endParaRPr lang="en-GB" sz="2800" b="1" u="sng"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71B7BA1-3C23-4601-E5DF-D4E79C8EE81F}"/>
              </a:ext>
            </a:extLst>
          </p:cNvPr>
          <p:cNvSpPr txBox="1"/>
          <p:nvPr/>
        </p:nvSpPr>
        <p:spPr>
          <a:xfrm>
            <a:off x="914400" y="2781300"/>
            <a:ext cx="16535400" cy="4992392"/>
          </a:xfrm>
          <a:prstGeom prst="rect">
            <a:avLst/>
          </a:prstGeom>
          <a:noFill/>
          <a:ln w="38100">
            <a:solidFill>
              <a:schemeClr val="accent1">
                <a:lumMod val="75000"/>
              </a:schemeClr>
            </a:solidFill>
          </a:ln>
        </p:spPr>
        <p:txBody>
          <a:bodyPr wrap="square">
            <a:spAutoFit/>
          </a:bodyPr>
          <a:lstStyle/>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Digital Inclusion </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To ensure </a:t>
            </a:r>
            <a:r>
              <a:rPr kumimoji="0" lang="en-US" altLang="en-US" b="0" i="0" u="none" strike="noStrike" cap="none" normalizeH="0" baseline="0" dirty="0" err="1">
                <a:ln>
                  <a:noFill/>
                </a:ln>
                <a:solidFill>
                  <a:schemeClr val="tx1"/>
                </a:solidFill>
                <a:effectLst/>
                <a:latin typeface="Arial" panose="020B0604020202020204" pitchFamily="34" charset="0"/>
              </a:rPr>
              <a:t>FocusTrack</a:t>
            </a:r>
            <a:r>
              <a:rPr kumimoji="0" lang="en-US" altLang="en-US" b="0" i="0" u="none" strike="noStrike" cap="none" normalizeH="0" baseline="0" dirty="0">
                <a:ln>
                  <a:noFill/>
                </a:ln>
                <a:solidFill>
                  <a:schemeClr val="tx1"/>
                </a:solidFill>
                <a:effectLst/>
                <a:latin typeface="Arial" panose="020B0604020202020204" pitchFamily="34" charset="0"/>
              </a:rPr>
              <a:t> AI is accessible to all users, especially those at risk of digital exclusion, the project can adopt community-based models like Simon Community Scotland’s “Get Connected” initiative (2022), which provided free internet access and devices to homeless individuals</a:t>
            </a:r>
            <a:r>
              <a:rPr lang="en-US" altLang="en-US" dirty="0">
                <a:latin typeface="Arial" panose="020B0604020202020204" pitchFamily="34" charset="0"/>
              </a:rPr>
              <a:t>.</a:t>
            </a:r>
            <a:endParaRPr kumimoji="0" lang="en-US" altLang="en-US" b="0"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Similarly, partnerships with </a:t>
            </a:r>
            <a:r>
              <a:rPr kumimoji="0" lang="en-US" altLang="en-US" b="0" i="0" u="none" strike="noStrike" cap="none" normalizeH="0" baseline="0" dirty="0" err="1">
                <a:ln>
                  <a:noFill/>
                </a:ln>
                <a:solidFill>
                  <a:schemeClr val="tx1"/>
                </a:solidFill>
                <a:effectLst/>
                <a:latin typeface="Arial" panose="020B0604020202020204" pitchFamily="34" charset="0"/>
              </a:rPr>
              <a:t>organisations</a:t>
            </a:r>
            <a:r>
              <a:rPr kumimoji="0" lang="en-US" altLang="en-US" b="0" i="0" u="none" strike="noStrike" cap="none" normalizeH="0" baseline="0" dirty="0">
                <a:ln>
                  <a:noFill/>
                </a:ln>
                <a:solidFill>
                  <a:schemeClr val="tx1"/>
                </a:solidFill>
                <a:effectLst/>
                <a:latin typeface="Arial" panose="020B0604020202020204" pitchFamily="34" charset="0"/>
              </a:rPr>
              <a:t> such as </a:t>
            </a:r>
            <a:r>
              <a:rPr kumimoji="0" lang="en-US" altLang="en-US" b="0" i="0" u="none" strike="noStrike" cap="none" normalizeH="0" baseline="0" dirty="0" err="1">
                <a:ln>
                  <a:noFill/>
                </a:ln>
                <a:solidFill>
                  <a:schemeClr val="tx1"/>
                </a:solidFill>
                <a:effectLst/>
                <a:latin typeface="Arial" panose="020B0604020202020204" pitchFamily="34" charset="0"/>
              </a:rPr>
              <a:t>SimPal</a:t>
            </a:r>
            <a:r>
              <a:rPr kumimoji="0" lang="en-US" altLang="en-US" b="0" i="0" u="none" strike="noStrike" cap="none" normalizeH="0" baseline="0" dirty="0">
                <a:ln>
                  <a:noFill/>
                </a:ln>
                <a:solidFill>
                  <a:schemeClr val="tx1"/>
                </a:solidFill>
                <a:effectLst/>
                <a:latin typeface="Arial" panose="020B0604020202020204" pitchFamily="34" charset="0"/>
              </a:rPr>
              <a:t> and the National Data Bank (The Good Things Foundation) can enable data provision schemes—offering free or </a:t>
            </a:r>
            <a:r>
              <a:rPr kumimoji="0" lang="en-US" altLang="en-US" b="0" i="0" u="none" strike="noStrike" cap="none" normalizeH="0" baseline="0" dirty="0" err="1">
                <a:ln>
                  <a:noFill/>
                </a:ln>
                <a:solidFill>
                  <a:schemeClr val="tx1"/>
                </a:solidFill>
                <a:effectLst/>
                <a:latin typeface="Arial" panose="020B0604020202020204" pitchFamily="34" charset="0"/>
              </a:rPr>
              <a:t>subsidised</a:t>
            </a:r>
            <a:r>
              <a:rPr kumimoji="0" lang="en-US" altLang="en-US" b="0" i="0" u="none" strike="noStrike" cap="none" normalizeH="0" baseline="0" dirty="0">
                <a:ln>
                  <a:noFill/>
                </a:ln>
                <a:solidFill>
                  <a:schemeClr val="tx1"/>
                </a:solidFill>
                <a:effectLst/>
                <a:latin typeface="Arial" panose="020B0604020202020204" pitchFamily="34" charset="0"/>
              </a:rPr>
              <a:t> mobile data to young adults with ADHD who face financial hardship.</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Inclusive design should ensure the app offers </a:t>
            </a:r>
            <a:r>
              <a:rPr kumimoji="0" lang="en-US" altLang="en-US" b="1" i="0" u="none" strike="noStrike" cap="none" normalizeH="0" baseline="0" dirty="0">
                <a:ln>
                  <a:noFill/>
                </a:ln>
                <a:solidFill>
                  <a:schemeClr val="tx1"/>
                </a:solidFill>
                <a:effectLst/>
                <a:latin typeface="Arial" panose="020B0604020202020204" pitchFamily="34" charset="0"/>
              </a:rPr>
              <a:t>multilingual support</a:t>
            </a:r>
            <a:r>
              <a:rPr kumimoji="0" lang="en-US" altLang="en-US" b="0" i="0" u="none" strike="noStrike" cap="none" normalizeH="0" baseline="0" dirty="0">
                <a:ln>
                  <a:noFill/>
                </a:ln>
                <a:solidFill>
                  <a:schemeClr val="tx1"/>
                </a:solidFill>
                <a:effectLst/>
                <a:latin typeface="Arial" panose="020B0604020202020204" pitchFamily="34" charset="0"/>
              </a:rPr>
              <a:t>, </a:t>
            </a:r>
            <a:r>
              <a:rPr kumimoji="0" lang="en-US" altLang="en-US" b="1" i="0" u="none" strike="noStrike" cap="none" normalizeH="0" baseline="0" dirty="0">
                <a:ln>
                  <a:noFill/>
                </a:ln>
                <a:solidFill>
                  <a:schemeClr val="tx1"/>
                </a:solidFill>
                <a:effectLst/>
                <a:latin typeface="Arial" panose="020B0604020202020204" pitchFamily="34" charset="0"/>
              </a:rPr>
              <a:t>accessible features</a:t>
            </a:r>
            <a:r>
              <a:rPr kumimoji="0" lang="en-US" altLang="en-US" b="0" i="0" u="none" strike="noStrike" cap="none" normalizeH="0" baseline="0" dirty="0">
                <a:ln>
                  <a:noFill/>
                </a:ln>
                <a:solidFill>
                  <a:schemeClr val="tx1"/>
                </a:solidFill>
                <a:effectLst/>
                <a:latin typeface="Arial" panose="020B0604020202020204" pitchFamily="34" charset="0"/>
              </a:rPr>
              <a:t>, and content that reflects </a:t>
            </a:r>
            <a:r>
              <a:rPr kumimoji="0" lang="en-US" altLang="en-US" b="1" i="0" u="none" strike="noStrike" cap="none" normalizeH="0" baseline="0" dirty="0">
                <a:ln>
                  <a:noFill/>
                </a:ln>
                <a:solidFill>
                  <a:schemeClr val="tx1"/>
                </a:solidFill>
                <a:effectLst/>
                <a:latin typeface="Arial" panose="020B0604020202020204" pitchFamily="34" charset="0"/>
              </a:rPr>
              <a:t>users’ cultural and cognitive diversity</a:t>
            </a:r>
            <a:r>
              <a:rPr kumimoji="0" lang="en-US" altLang="en-US" b="0" i="0" u="none" strike="noStrike" cap="none" normalizeH="0" baseline="0" dirty="0">
                <a:ln>
                  <a:noFill/>
                </a:ln>
                <a:solidFill>
                  <a:schemeClr val="tx1"/>
                </a:solidFill>
                <a:effectLst/>
                <a:latin typeface="Arial" panose="020B0604020202020204" pitchFamily="34" charset="0"/>
              </a:rPr>
              <a:t>. This approach not only aligns with the Equality Act (2010) but also promotes equitable digital health access, helping </a:t>
            </a:r>
            <a:r>
              <a:rPr kumimoji="0" lang="en-US" altLang="en-US" b="0" i="0" u="none" strike="noStrike" cap="none" normalizeH="0" baseline="0" dirty="0" err="1">
                <a:ln>
                  <a:noFill/>
                </a:ln>
                <a:solidFill>
                  <a:schemeClr val="tx1"/>
                </a:solidFill>
                <a:effectLst/>
                <a:latin typeface="Arial" panose="020B0604020202020204" pitchFamily="34" charset="0"/>
              </a:rPr>
              <a:t>FocusTrack</a:t>
            </a:r>
            <a:r>
              <a:rPr kumimoji="0" lang="en-US" altLang="en-US" b="0" i="0" u="none" strike="noStrike" cap="none" normalizeH="0" baseline="0" dirty="0">
                <a:ln>
                  <a:noFill/>
                </a:ln>
                <a:solidFill>
                  <a:schemeClr val="tx1"/>
                </a:solidFill>
                <a:effectLst/>
                <a:latin typeface="Arial" panose="020B0604020202020204" pitchFamily="34" charset="0"/>
              </a:rPr>
              <a:t> AI reach underserved or digitally </a:t>
            </a:r>
            <a:r>
              <a:rPr kumimoji="0" lang="en-US" altLang="en-US" b="0" i="0" u="none" strike="noStrike" cap="none" normalizeH="0" baseline="0" dirty="0" err="1">
                <a:ln>
                  <a:noFill/>
                </a:ln>
                <a:solidFill>
                  <a:schemeClr val="tx1"/>
                </a:solidFill>
                <a:effectLst/>
                <a:latin typeface="Arial" panose="020B0604020202020204" pitchFamily="34" charset="0"/>
              </a:rPr>
              <a:t>marginalised</a:t>
            </a:r>
            <a:r>
              <a:rPr kumimoji="0" lang="en-US" altLang="en-US" b="0" i="0" u="none" strike="noStrike" cap="none" normalizeH="0" baseline="0" dirty="0">
                <a:ln>
                  <a:noFill/>
                </a:ln>
                <a:solidFill>
                  <a:schemeClr val="tx1"/>
                </a:solidFill>
                <a:effectLst/>
                <a:latin typeface="Arial" panose="020B0604020202020204" pitchFamily="34" charset="0"/>
              </a:rPr>
              <a:t> populations.</a:t>
            </a:r>
          </a:p>
          <a:p>
            <a:pPr marL="342900" indent="-342900" algn="ctr" eaLnBrk="0" fontAlgn="base" hangingPunct="0">
              <a:lnSpc>
                <a:spcPct val="200000"/>
              </a:lnSpc>
              <a:spcBef>
                <a:spcPct val="0"/>
              </a:spcBef>
              <a:spcAft>
                <a:spcPct val="0"/>
              </a:spcAft>
              <a:buFont typeface="Arial" panose="020B0604020202020204" pitchFamily="34" charset="0"/>
              <a:buChar char="•"/>
            </a:pPr>
            <a:r>
              <a:rPr lang="en-US" altLang="en-US" dirty="0">
                <a:latin typeface="Arial" panose="020B0604020202020204" pitchFamily="34" charset="0"/>
                <a:cs typeface="Arial" panose="020B0604020202020204" pitchFamily="34" charset="0"/>
              </a:rPr>
              <a:t>(Mistry and </a:t>
            </a:r>
            <a:r>
              <a:rPr lang="en-US" altLang="en-US" dirty="0" err="1">
                <a:latin typeface="Arial" panose="020B0604020202020204" pitchFamily="34" charset="0"/>
                <a:cs typeface="Arial" panose="020B0604020202020204" pitchFamily="34" charset="0"/>
              </a:rPr>
              <a:t>Jabbal</a:t>
            </a:r>
            <a:r>
              <a:rPr lang="en-US" altLang="en-US" dirty="0">
                <a:latin typeface="Arial" panose="020B0604020202020204" pitchFamily="34" charset="0"/>
                <a:cs typeface="Arial" panose="020B0604020202020204" pitchFamily="34" charset="0"/>
              </a:rPr>
              <a:t>, 2023).</a:t>
            </a:r>
            <a:endParaRPr lang="en-US" altLang="en-US" sz="2800" dirty="0">
              <a:latin typeface="Arial" panose="020B0604020202020204" pitchFamily="34" charset="0"/>
            </a:endParaRPr>
          </a:p>
        </p:txBody>
      </p:sp>
      <p:sp>
        <p:nvSpPr>
          <p:cNvPr id="3" name="TextBox 2">
            <a:extLst>
              <a:ext uri="{FF2B5EF4-FFF2-40B4-BE49-F238E27FC236}">
                <a16:creationId xmlns:a16="http://schemas.microsoft.com/office/drawing/2014/main" id="{F0C17046-B758-FC45-0FD1-870B66A6C8EA}"/>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6287854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98D819-1E3F-DCD5-C6E9-19CE77EC3B9B}"/>
              </a:ext>
            </a:extLst>
          </p:cNvPr>
          <p:cNvSpPr txBox="1"/>
          <p:nvPr/>
        </p:nvSpPr>
        <p:spPr>
          <a:xfrm>
            <a:off x="1752600" y="1943100"/>
            <a:ext cx="14782800" cy="7383496"/>
          </a:xfrm>
          <a:prstGeom prst="rect">
            <a:avLst/>
          </a:prstGeom>
          <a:noFill/>
          <a:ln w="38100">
            <a:solidFill>
              <a:schemeClr val="accent2">
                <a:lumMod val="75000"/>
              </a:schemeClr>
            </a:solidFill>
          </a:ln>
        </p:spPr>
        <p:txBody>
          <a:bodyPr wrap="square">
            <a:spAutoFit/>
          </a:bodyPr>
          <a:lstStyle/>
          <a:p>
            <a:pPr marL="342900" indent="-342900" algn="ctr">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For FocusTrack AI Data Privacy can pose potential limitation so the need is to implement explicit rules on </a:t>
            </a:r>
            <a:r>
              <a:rPr lang="en-US" sz="2000" b="1" dirty="0">
                <a:latin typeface="Arial" panose="020B0604020202020204" pitchFamily="34" charset="0"/>
                <a:cs typeface="Arial" panose="020B0604020202020204" pitchFamily="34" charset="0"/>
              </a:rPr>
              <a:t>encryption</a:t>
            </a: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safe data protocols</a:t>
            </a:r>
            <a:r>
              <a:rPr lang="en-US" sz="2000" dirty="0">
                <a:latin typeface="Arial" panose="020B0604020202020204" pitchFamily="34" charset="0"/>
                <a:cs typeface="Arial" panose="020B0604020202020204" pitchFamily="34" charset="0"/>
              </a:rPr>
              <a:t>, and </a:t>
            </a:r>
            <a:r>
              <a:rPr lang="en-US" sz="2000" b="1" dirty="0">
                <a:latin typeface="Arial" panose="020B0604020202020204" pitchFamily="34" charset="0"/>
                <a:cs typeface="Arial" panose="020B0604020202020204" pitchFamily="34" charset="0"/>
              </a:rPr>
              <a:t>kid-friendly permission procedures </a:t>
            </a:r>
            <a:r>
              <a:rPr lang="en-US" sz="2000" dirty="0">
                <a:latin typeface="Arial" panose="020B0604020202020204" pitchFamily="34" charset="0"/>
                <a:cs typeface="Arial" panose="020B0604020202020204" pitchFamily="34" charset="0"/>
              </a:rPr>
              <a:t>so that  parents will be less hesitant </a:t>
            </a:r>
            <a:r>
              <a:rPr lang="en-US" sz="2000" dirty="0" err="1">
                <a:latin typeface="Arial" panose="020B0604020202020204" pitchFamily="34" charset="0"/>
                <a:cs typeface="Arial" panose="020B0604020202020204" pitchFamily="34" charset="0"/>
              </a:rPr>
              <a:t>hesitant</a:t>
            </a:r>
            <a:r>
              <a:rPr lang="en-US" sz="2000" dirty="0">
                <a:latin typeface="Arial" panose="020B0604020202020204" pitchFamily="34" charset="0"/>
                <a:cs typeface="Arial" panose="020B0604020202020204" pitchFamily="34" charset="0"/>
              </a:rPr>
              <a:t> to use such technologies (Herrera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2024). </a:t>
            </a:r>
            <a:r>
              <a:rPr lang="en-US" altLang="en-US" sz="2000" dirty="0">
                <a:latin typeface="Arial" panose="020B0604020202020204" pitchFamily="34" charset="0"/>
              </a:rPr>
              <a:t>As a </a:t>
            </a:r>
            <a:r>
              <a:rPr lang="en-US" altLang="en-US" sz="2000" b="1" dirty="0">
                <a:latin typeface="Arial" panose="020B0604020202020204" pitchFamily="34" charset="0"/>
              </a:rPr>
              <a:t>data controller</a:t>
            </a:r>
            <a:r>
              <a:rPr lang="en-US" altLang="en-US" sz="2000" dirty="0">
                <a:latin typeface="Arial" panose="020B0604020202020204" pitchFamily="34" charset="0"/>
              </a:rPr>
              <a:t>, </a:t>
            </a:r>
            <a:r>
              <a:rPr lang="en-US" altLang="en-US" sz="2000" dirty="0" err="1">
                <a:latin typeface="Arial" panose="020B0604020202020204" pitchFamily="34" charset="0"/>
              </a:rPr>
              <a:t>FocusTrack</a:t>
            </a:r>
            <a:r>
              <a:rPr lang="en-US" altLang="en-US" sz="2000" dirty="0">
                <a:latin typeface="Arial" panose="020B0604020202020204" pitchFamily="34" charset="0"/>
              </a:rPr>
              <a:t> AI is required to provide </a:t>
            </a:r>
            <a:r>
              <a:rPr lang="en-US" altLang="en-US" sz="2000" b="1" dirty="0">
                <a:latin typeface="Arial" panose="020B0604020202020204" pitchFamily="34" charset="0"/>
              </a:rPr>
              <a:t>clear privacy information </a:t>
            </a:r>
            <a:r>
              <a:rPr lang="en-US" altLang="en-US" sz="2000" dirty="0">
                <a:latin typeface="Arial" panose="020B0604020202020204" pitchFamily="34" charset="0"/>
              </a:rPr>
              <a:t>to everyone the app get personal data. The use of personal data is governed by the Privacy and Electronic Communications Regulations (PECR) and the UK General Data Protection Regulation (GDPR) and </a:t>
            </a:r>
            <a:r>
              <a:rPr lang="en-US" altLang="en-US" sz="2000" b="1" dirty="0">
                <a:latin typeface="Arial" panose="020B0604020202020204" pitchFamily="34" charset="0"/>
              </a:rPr>
              <a:t>compliance</a:t>
            </a:r>
            <a:r>
              <a:rPr lang="en-US" altLang="en-US" sz="2000" dirty="0">
                <a:latin typeface="Arial" panose="020B0604020202020204" pitchFamily="34" charset="0"/>
              </a:rPr>
              <a:t> to it is mandatory </a:t>
            </a:r>
            <a:r>
              <a:rPr lang="en-US" altLang="en-US" sz="2000" dirty="0">
                <a:latin typeface="Arial" panose="020B0604020202020204" pitchFamily="34" charset="0"/>
                <a:cs typeface="Arial" panose="020B0604020202020204" pitchFamily="34" charset="0"/>
              </a:rPr>
              <a:t>(Lamba, 2023).</a:t>
            </a:r>
            <a:r>
              <a:rPr lang="en-US" altLang="en-US" sz="2000" dirty="0">
                <a:latin typeface="Arial" panose="020B0604020202020204" pitchFamily="34" charset="0"/>
              </a:rPr>
              <a:t> </a:t>
            </a:r>
          </a:p>
          <a:p>
            <a:pPr marL="342900" indent="-342900" algn="ctr">
              <a:lnSpc>
                <a:spcPct val="200000"/>
              </a:lnSpc>
              <a:buFont typeface="Arial" panose="020B0604020202020204" pitchFamily="34" charset="0"/>
              <a:buChar char="•"/>
            </a:pPr>
            <a:r>
              <a:rPr lang="en-US" altLang="en-US" sz="2000" dirty="0">
                <a:latin typeface="Arial" panose="020B0604020202020204" pitchFamily="34" charset="0"/>
              </a:rPr>
              <a:t>To counter </a:t>
            </a:r>
            <a:r>
              <a:rPr lang="en-US" altLang="en-US" sz="2000" b="1" dirty="0">
                <a:latin typeface="Arial" panose="020B0604020202020204" pitchFamily="34" charset="0"/>
              </a:rPr>
              <a:t>digital fatigue and low engagement</a:t>
            </a:r>
            <a:r>
              <a:rPr lang="en-US" altLang="en-US" sz="2000" dirty="0">
                <a:latin typeface="Arial" panose="020B0604020202020204" pitchFamily="34" charset="0"/>
              </a:rPr>
              <a:t>, the app can </a:t>
            </a:r>
            <a:r>
              <a:rPr lang="en-US" altLang="en-US" sz="2000" b="1" dirty="0">
                <a:latin typeface="Arial" panose="020B0604020202020204" pitchFamily="34" charset="0"/>
              </a:rPr>
              <a:t>integrate gamification</a:t>
            </a:r>
            <a:r>
              <a:rPr lang="en-US" altLang="en-US" sz="2000" dirty="0">
                <a:latin typeface="Arial" panose="020B0604020202020204" pitchFamily="34" charset="0"/>
              </a:rPr>
              <a:t>, AI-</a:t>
            </a:r>
            <a:r>
              <a:rPr lang="en-US" altLang="en-US" sz="2000" dirty="0" err="1">
                <a:latin typeface="Arial" panose="020B0604020202020204" pitchFamily="34" charset="0"/>
              </a:rPr>
              <a:t>personalised</a:t>
            </a:r>
            <a:r>
              <a:rPr lang="en-US" altLang="en-US" sz="2000" dirty="0">
                <a:latin typeface="Arial" panose="020B0604020202020204" pitchFamily="34" charset="0"/>
              </a:rPr>
              <a:t> reminders, and wellbeing prompts to maintain motivation (Zhang et al., 2023). Make the app features </a:t>
            </a:r>
            <a:r>
              <a:rPr lang="en-US" altLang="en-US" sz="2000" b="1" dirty="0">
                <a:latin typeface="Arial" panose="020B0604020202020204" pitchFamily="34" charset="0"/>
              </a:rPr>
              <a:t>user friendly </a:t>
            </a:r>
            <a:r>
              <a:rPr lang="en-US" altLang="en-US" sz="2000" dirty="0">
                <a:latin typeface="Arial" panose="020B0604020202020204" pitchFamily="34" charset="0"/>
              </a:rPr>
              <a:t>. Use brief videos and visuals to give users sufficient training and continuous support for the app's functionalities. Because the user is still figuring out how to </a:t>
            </a:r>
            <a:r>
              <a:rPr lang="en-US" altLang="en-US" sz="2000" dirty="0" err="1">
                <a:latin typeface="Arial" panose="020B0604020202020204" pitchFamily="34" charset="0"/>
              </a:rPr>
              <a:t>utilise</a:t>
            </a:r>
            <a:r>
              <a:rPr lang="en-US" altLang="en-US" sz="2000" dirty="0">
                <a:latin typeface="Arial" panose="020B0604020202020204" pitchFamily="34" charset="0"/>
              </a:rPr>
              <a:t> the software, fatigue develops very early on </a:t>
            </a:r>
            <a:r>
              <a:rPr lang="en-US" altLang="en-US" sz="2000" dirty="0">
                <a:latin typeface="Arial" panose="020B0604020202020204" pitchFamily="34" charset="0"/>
                <a:cs typeface="Arial" panose="020B0604020202020204" pitchFamily="34" charset="0"/>
              </a:rPr>
              <a:t>(Doan, 2024).</a:t>
            </a:r>
          </a:p>
          <a:p>
            <a:pPr marL="342900" indent="-342900" algn="ctr">
              <a:lnSpc>
                <a:spcPct val="200000"/>
              </a:lnSpc>
              <a:buFont typeface="Arial" panose="020B0604020202020204" pitchFamily="34" charset="0"/>
              <a:buChar char="•"/>
            </a:pPr>
            <a:r>
              <a:rPr lang="en-US" altLang="en-US" sz="2000" dirty="0">
                <a:latin typeface="Arial" panose="020B0604020202020204" pitchFamily="34" charset="0"/>
              </a:rPr>
              <a:t>To strengthen clinical endorsement, collaboration with healthcare professionals and validation through regulatory bodies like the MHRA can ensure credibility and safety (Nebeker, </a:t>
            </a:r>
            <a:r>
              <a:rPr lang="en-US" altLang="en-US" sz="2000" dirty="0" err="1">
                <a:latin typeface="Arial" panose="020B0604020202020204" pitchFamily="34" charset="0"/>
              </a:rPr>
              <a:t>Torous</a:t>
            </a:r>
            <a:r>
              <a:rPr lang="en-US" altLang="en-US" sz="2000" dirty="0">
                <a:latin typeface="Arial" panose="020B0604020202020204" pitchFamily="34" charset="0"/>
              </a:rPr>
              <a:t> &amp; Bartlett Ellis, 2019). </a:t>
            </a:r>
          </a:p>
        </p:txBody>
      </p:sp>
      <p:sp>
        <p:nvSpPr>
          <p:cNvPr id="4" name="TextBox 3">
            <a:extLst>
              <a:ext uri="{FF2B5EF4-FFF2-40B4-BE49-F238E27FC236}">
                <a16:creationId xmlns:a16="http://schemas.microsoft.com/office/drawing/2014/main" id="{4C679FBD-8AFD-5FEF-AE64-ED3B530FECF3}"/>
              </a:ext>
            </a:extLst>
          </p:cNvPr>
          <p:cNvSpPr txBox="1"/>
          <p:nvPr/>
        </p:nvSpPr>
        <p:spPr>
          <a:xfrm>
            <a:off x="6743700" y="1104900"/>
            <a:ext cx="48006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Solutions </a:t>
            </a:r>
            <a:endParaRPr lang="en-GB" sz="28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F544F01-DA52-9B9B-629F-3D52BF8068DD}"/>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37854757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CB8076-0E31-AA19-8DEE-429F44A43EFF}"/>
              </a:ext>
            </a:extLst>
          </p:cNvPr>
          <p:cNvSpPr txBox="1"/>
          <p:nvPr/>
        </p:nvSpPr>
        <p:spPr>
          <a:xfrm>
            <a:off x="3352800" y="1028700"/>
            <a:ext cx="11582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Legal and Ethical Considerations in Implementation</a:t>
            </a:r>
            <a:endParaRPr lang="en-GB" sz="2800" b="1" u="sng" dirty="0">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0E8698FF-555F-E92F-3D5A-467576727F90}"/>
              </a:ext>
            </a:extLst>
          </p:cNvPr>
          <p:cNvGraphicFramePr/>
          <p:nvPr>
            <p:extLst>
              <p:ext uri="{D42A27DB-BD31-4B8C-83A1-F6EECF244321}">
                <p14:modId xmlns:p14="http://schemas.microsoft.com/office/powerpoint/2010/main" val="3945606412"/>
              </p:ext>
            </p:extLst>
          </p:nvPr>
        </p:nvGraphicFramePr>
        <p:xfrm>
          <a:off x="8915400" y="2705100"/>
          <a:ext cx="9067800" cy="6127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The APA pyramid modified to include ethical principles as a foundation.">
            <a:extLst>
              <a:ext uri="{FF2B5EF4-FFF2-40B4-BE49-F238E27FC236}">
                <a16:creationId xmlns:a16="http://schemas.microsoft.com/office/drawing/2014/main" id="{CA8089D4-47C0-CECF-6224-7A9AD7336F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43000" y="2628900"/>
            <a:ext cx="6992470" cy="5943600"/>
          </a:xfrm>
          <a:prstGeom prst="rect">
            <a:avLst/>
          </a:prstGeom>
          <a:noFill/>
          <a:ln w="38100">
            <a:solidFill>
              <a:schemeClr val="accent2">
                <a:lumMod val="60000"/>
                <a:lumOff val="40000"/>
              </a:schemeClr>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9F26D35-1FAA-68D0-A3B8-246415168C9F}"/>
              </a:ext>
            </a:extLst>
          </p:cNvPr>
          <p:cNvSpPr>
            <a:spLocks noChangeArrowheads="1"/>
          </p:cNvSpPr>
          <p:nvPr/>
        </p:nvSpPr>
        <p:spPr bwMode="auto">
          <a:xfrm>
            <a:off x="1051586" y="9064705"/>
            <a:ext cx="717529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sz="1600" b="1" i="1" dirty="0">
                <a:latin typeface="Arial" panose="020B0604020202020204" pitchFamily="34" charset="0"/>
                <a:cs typeface="Arial" panose="020B0604020202020204" pitchFamily="34" charset="0"/>
              </a:rPr>
              <a:t>The APA pyramid modified to include ethical principles as a foundation</a:t>
            </a:r>
            <a:r>
              <a:rPr lang="en-US" sz="1600" b="1" i="1" dirty="0"/>
              <a:t>.</a:t>
            </a:r>
          </a:p>
          <a:p>
            <a:pPr lvl="0" eaLnBrk="0" fontAlgn="base" hangingPunct="0">
              <a:spcBef>
                <a:spcPct val="0"/>
              </a:spcBef>
              <a:spcAft>
                <a:spcPct val="0"/>
              </a:spcAft>
            </a:pPr>
            <a:r>
              <a:rPr kumimoji="0" lang="en-US" altLang="en-US" sz="16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(Nebeker, Bartlett Ellis and Torous, 2019)</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9A596626-13A5-B628-3FDC-B17C7EE5AFC8}"/>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1946831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A07451-B7EE-F3E8-80EE-54FA4F8A8811}"/>
              </a:ext>
            </a:extLst>
          </p:cNvPr>
          <p:cNvSpPr txBox="1"/>
          <p:nvPr/>
        </p:nvSpPr>
        <p:spPr>
          <a:xfrm>
            <a:off x="5257800" y="1206222"/>
            <a:ext cx="7543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How to Address Legal and Ethical Issues </a:t>
            </a:r>
            <a:endParaRPr lang="en-GB" sz="2800" b="1" u="sng"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E02A2AD-3182-BB94-46D4-4EF027A4FBC0}"/>
              </a:ext>
            </a:extLst>
          </p:cNvPr>
          <p:cNvSpPr txBox="1"/>
          <p:nvPr/>
        </p:nvSpPr>
        <p:spPr>
          <a:xfrm>
            <a:off x="1524000" y="2247900"/>
            <a:ext cx="14401800" cy="6273512"/>
          </a:xfrm>
          <a:prstGeom prst="rect">
            <a:avLst/>
          </a:prstGeom>
          <a:noFill/>
          <a:ln w="38100">
            <a:solidFill>
              <a:schemeClr val="accent1"/>
            </a:solidFill>
          </a:ln>
        </p:spPr>
        <p:txBody>
          <a:bodyPr wrap="square">
            <a:spAutoFit/>
          </a:bodyPr>
          <a:lstStyle/>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 </a:t>
            </a:r>
            <a:r>
              <a:rPr lang="en-US" dirty="0" err="1">
                <a:latin typeface="Arial" panose="020B0604020202020204" pitchFamily="34" charset="0"/>
                <a:cs typeface="Arial" panose="020B0604020202020204" pitchFamily="34" charset="0"/>
              </a:rPr>
              <a:t>FocusTrack</a:t>
            </a:r>
            <a:r>
              <a:rPr lang="en-US" dirty="0">
                <a:latin typeface="Arial" panose="020B0604020202020204" pitchFamily="34" charset="0"/>
                <a:cs typeface="Arial" panose="020B0604020202020204" pitchFamily="34" charset="0"/>
              </a:rPr>
              <a:t> AI has certain ethical and Legal challenges in implementation </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For </a:t>
            </a:r>
            <a:r>
              <a:rPr lang="en-US" b="1" dirty="0">
                <a:latin typeface="Arial" panose="020B0604020202020204" pitchFamily="34" charset="0"/>
                <a:cs typeface="Arial" panose="020B0604020202020204" pitchFamily="34" charset="0"/>
              </a:rPr>
              <a:t>Data protection </a:t>
            </a:r>
            <a:r>
              <a:rPr lang="en-US" dirty="0">
                <a:latin typeface="Arial" panose="020B0604020202020204" pitchFamily="34" charset="0"/>
                <a:cs typeface="Arial" panose="020B0604020202020204" pitchFamily="34" charset="0"/>
              </a:rPr>
              <a:t>it must comply with GDPR (2018) and UK Data Protection Act (2018) for user consent and data storage.</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Informed consent </a:t>
            </a:r>
            <a:r>
              <a:rPr lang="en-US" dirty="0">
                <a:latin typeface="Arial" panose="020B0604020202020204" pitchFamily="34" charset="0"/>
                <a:cs typeface="Arial" panose="020B0604020202020204" pitchFamily="34" charset="0"/>
              </a:rPr>
              <a:t>is needed so that the users must clearly understand what personal data are collected and how AI makes recommendations.</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Equity &amp; accessibility</a:t>
            </a:r>
            <a:r>
              <a:rPr lang="en-US" dirty="0">
                <a:latin typeface="Arial" panose="020B0604020202020204" pitchFamily="34" charset="0"/>
                <a:cs typeface="Arial" panose="020B0604020202020204" pitchFamily="34" charset="0"/>
              </a:rPr>
              <a:t>: app design should be inclusive for users with cognitive or literacy difficulties.</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Transparency &amp; accountability</a:t>
            </a:r>
            <a:r>
              <a:rPr lang="en-US" dirty="0">
                <a:latin typeface="Arial" panose="020B0604020202020204" pitchFamily="34" charset="0"/>
                <a:cs typeface="Arial" panose="020B0604020202020204" pitchFamily="34" charset="0"/>
              </a:rPr>
              <a:t>: ensure AI decision-making is explainable and non-discriminatory.</a:t>
            </a:r>
          </a:p>
          <a:p>
            <a:pPr marL="342900" indent="-34290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Clinical boundaries</a:t>
            </a:r>
            <a:r>
              <a:rPr lang="en-US" dirty="0">
                <a:latin typeface="Arial" panose="020B0604020202020204" pitchFamily="34" charset="0"/>
                <a:cs typeface="Arial" panose="020B0604020202020204" pitchFamily="34" charset="0"/>
              </a:rPr>
              <a:t>: clearly state that </a:t>
            </a:r>
            <a:r>
              <a:rPr lang="en-US" dirty="0" err="1">
                <a:latin typeface="Arial" panose="020B0604020202020204" pitchFamily="34" charset="0"/>
                <a:cs typeface="Arial" panose="020B0604020202020204" pitchFamily="34" charset="0"/>
              </a:rPr>
              <a:t>FocusTrac</a:t>
            </a:r>
            <a:r>
              <a:rPr lang="en-US" dirty="0">
                <a:latin typeface="Arial" panose="020B0604020202020204" pitchFamily="34" charset="0"/>
                <a:cs typeface="Arial" panose="020B0604020202020204" pitchFamily="34" charset="0"/>
              </a:rPr>
              <a:t> AI complements—does not replace—professional medical advice.</a:t>
            </a:r>
          </a:p>
          <a:p>
            <a:pPr marL="342900" indent="-34290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New technologies have the potential to add important value; however, without careful vetting, may exacerbate health disparities among those most vulnerable </a:t>
            </a:r>
            <a:r>
              <a:rPr lang="nb-NO" kern="1200" dirty="0">
                <a:solidFill>
                  <a:schemeClr val="tx1"/>
                </a:solidFill>
                <a:effectLst/>
                <a:latin typeface="Arial" panose="020B0604020202020204" pitchFamily="34" charset="0"/>
                <a:cs typeface="Arial" panose="020B0604020202020204" pitchFamily="34" charset="0"/>
              </a:rPr>
              <a:t>(Nebeker, Bartlett Ellis and Torous, 2019). </a:t>
            </a:r>
            <a:endParaRPr lang="nb-NO"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US" altLang="en-US" dirty="0">
                <a:latin typeface="Arial" panose="020B0604020202020204" pitchFamily="34" charset="0"/>
              </a:rPr>
              <a:t>Patients and medical professionals can feel secure knowing that health applications are safe, ethical, and of high quality if comply with  regulations. </a:t>
            </a:r>
          </a:p>
          <a:p>
            <a:pPr marL="342900" indent="-342900" algn="just">
              <a:lnSpc>
                <a:spcPct val="150000"/>
              </a:lnSpc>
              <a:buFont typeface="Arial" panose="020B0604020202020204" pitchFamily="34" charset="0"/>
              <a:buChar char="•"/>
            </a:pPr>
            <a:r>
              <a:rPr lang="en-US" altLang="en-US" dirty="0">
                <a:latin typeface="Arial" panose="020B0604020202020204" pitchFamily="34" charset="0"/>
              </a:rPr>
              <a:t> Before being taken into consideration for the app assessment process, </a:t>
            </a:r>
            <a:r>
              <a:rPr lang="en-US" altLang="en-US" dirty="0" err="1">
                <a:latin typeface="Arial" panose="020B0604020202020204" pitchFamily="34" charset="0"/>
              </a:rPr>
              <a:t>FocusTrack</a:t>
            </a:r>
            <a:r>
              <a:rPr lang="en-US" altLang="en-US" dirty="0">
                <a:latin typeface="Arial" panose="020B0604020202020204" pitchFamily="34" charset="0"/>
              </a:rPr>
              <a:t> AI needs to comply with certain rules. The two primary categories of regulations are:</a:t>
            </a:r>
          </a:p>
          <a:p>
            <a:pPr lvl="0" algn="just" eaLnBrk="0" fontAlgn="base" hangingPunct="0">
              <a:lnSpc>
                <a:spcPct val="150000"/>
              </a:lnSpc>
              <a:spcBef>
                <a:spcPct val="0"/>
              </a:spcBef>
              <a:spcAft>
                <a:spcPct val="0"/>
              </a:spcAft>
            </a:pPr>
            <a:r>
              <a:rPr lang="en-US" altLang="en-US" b="1" dirty="0">
                <a:latin typeface="Arial" panose="020B0604020202020204" pitchFamily="34" charset="0"/>
              </a:rPr>
              <a:t>Regulation of medical devices </a:t>
            </a:r>
          </a:p>
          <a:p>
            <a:pPr algn="just" eaLnBrk="0" fontAlgn="base" hangingPunct="0">
              <a:lnSpc>
                <a:spcPct val="150000"/>
              </a:lnSpc>
              <a:spcBef>
                <a:spcPct val="0"/>
              </a:spcBef>
              <a:spcAft>
                <a:spcPct val="0"/>
              </a:spcAft>
            </a:pPr>
            <a:r>
              <a:rPr lang="en-US" altLang="en-US" b="1" dirty="0">
                <a:latin typeface="Arial" panose="020B0604020202020204" pitchFamily="34" charset="0"/>
              </a:rPr>
              <a:t>Registration with the Care Quality Commission (CQC) </a:t>
            </a:r>
            <a:r>
              <a:rPr lang="en-US" altLang="en-US" dirty="0">
                <a:latin typeface="Arial" panose="020B0604020202020204" pitchFamily="34" charset="0"/>
                <a:cs typeface="Arial" panose="020B0604020202020204" pitchFamily="34" charset="0"/>
              </a:rPr>
              <a:t>(Public Health England, 2017).</a:t>
            </a:r>
            <a:endParaRPr lang="en-US" altLang="en-US" sz="3600" dirty="0">
              <a:latin typeface="Arial" panose="020B0604020202020204" pitchFamily="34" charset="0"/>
            </a:endParaRPr>
          </a:p>
        </p:txBody>
      </p:sp>
      <p:sp>
        <p:nvSpPr>
          <p:cNvPr id="5" name="TextBox 4">
            <a:extLst>
              <a:ext uri="{FF2B5EF4-FFF2-40B4-BE49-F238E27FC236}">
                <a16:creationId xmlns:a16="http://schemas.microsoft.com/office/drawing/2014/main" id="{854C953D-C747-82DE-2057-B8475ED64CB6}"/>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308908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16020F-DAA3-6D32-751D-868460AED5FD}"/>
              </a:ext>
            </a:extLst>
          </p:cNvPr>
          <p:cNvSpPr txBox="1"/>
          <p:nvPr/>
        </p:nvSpPr>
        <p:spPr>
          <a:xfrm>
            <a:off x="4723918" y="998269"/>
            <a:ext cx="92202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Case Study on AI and Ethics</a:t>
            </a:r>
            <a:endParaRPr lang="en-GB" sz="2800" b="1" u="sng" dirty="0">
              <a:latin typeface="Arial" panose="020B0604020202020204" pitchFamily="34" charset="0"/>
              <a:cs typeface="Arial" panose="020B0604020202020204" pitchFamily="34" charset="0"/>
            </a:endParaRPr>
          </a:p>
        </p:txBody>
      </p:sp>
      <p:sp>
        <p:nvSpPr>
          <p:cNvPr id="3" name="AutoShape 2" descr="MoodFlex - Apps on Google Play">
            <a:extLst>
              <a:ext uri="{FF2B5EF4-FFF2-40B4-BE49-F238E27FC236}">
                <a16:creationId xmlns:a16="http://schemas.microsoft.com/office/drawing/2014/main" id="{7BD22F7A-3B60-C85D-72DC-E9174168EFA5}"/>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TextBox 6">
            <a:extLst>
              <a:ext uri="{FF2B5EF4-FFF2-40B4-BE49-F238E27FC236}">
                <a16:creationId xmlns:a16="http://schemas.microsoft.com/office/drawing/2014/main" id="{979E7729-9065-A4EB-D7B7-E4233B92AB0D}"/>
              </a:ext>
            </a:extLst>
          </p:cNvPr>
          <p:cNvSpPr txBox="1"/>
          <p:nvPr/>
        </p:nvSpPr>
        <p:spPr>
          <a:xfrm>
            <a:off x="11734800" y="3910988"/>
            <a:ext cx="4800600" cy="3074624"/>
          </a:xfrm>
          <a:prstGeom prst="rect">
            <a:avLst/>
          </a:prstGeom>
          <a:noFill/>
          <a:ln w="38100">
            <a:solidFill>
              <a:srgbClr val="00B0F0"/>
            </a:solidFill>
          </a:ln>
        </p:spPr>
        <p:txBody>
          <a:bodyPr wrap="square">
            <a:spAutoFit/>
          </a:bodyPr>
          <a:lstStyle/>
          <a:p>
            <a:pPr marL="0" marR="0" lvl="0" indent="0" algn="ctr" defTabSz="914400" rtl="0" eaLnBrk="0" fontAlgn="base" latinLnBrk="0" hangingPunct="0">
              <a:lnSpc>
                <a:spcPct val="2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MoodFlex assists in introspection, maintaining equilibrium, and improving attention. </a:t>
            </a:r>
          </a:p>
          <a:p>
            <a:pPr marL="0" marR="0" lvl="0" indent="0" algn="ctr" defTabSz="914400" rtl="0" eaLnBrk="0" fontAlgn="base" latinLnBrk="0" hangingPunct="0">
              <a:lnSpc>
                <a:spcPct val="200000"/>
              </a:lnSpc>
              <a:spcBef>
                <a:spcPct val="0"/>
              </a:spcBef>
              <a:spcAft>
                <a:spcPct val="0"/>
              </a:spcAft>
              <a:buClrTx/>
              <a:buSzTx/>
              <a:buFontTx/>
              <a:buNone/>
              <a:tabLst/>
            </a:pPr>
            <a:r>
              <a:rPr lang="en-US" altLang="en-US" sz="2000" dirty="0">
                <a:latin typeface="Arial" panose="020B0604020202020204" pitchFamily="34" charset="0"/>
              </a:rPr>
              <a:t>I</a:t>
            </a:r>
            <a:r>
              <a:rPr kumimoji="0" lang="en-US" altLang="en-US" sz="2000" b="0" i="0" u="none" strike="noStrike" cap="none" normalizeH="0" baseline="0" dirty="0">
                <a:ln>
                  <a:noFill/>
                </a:ln>
                <a:solidFill>
                  <a:schemeClr val="tx1"/>
                </a:solidFill>
                <a:effectLst/>
                <a:latin typeface="Arial" panose="020B0604020202020204" pitchFamily="34" charset="0"/>
              </a:rPr>
              <a:t>nteractive screens can help focus, think, and move more healthily.</a:t>
            </a:r>
          </a:p>
        </p:txBody>
      </p:sp>
      <p:sp>
        <p:nvSpPr>
          <p:cNvPr id="8" name="AutoShape 7" descr="Screenshot image 1">
            <a:extLst>
              <a:ext uri="{FF2B5EF4-FFF2-40B4-BE49-F238E27FC236}">
                <a16:creationId xmlns:a16="http://schemas.microsoft.com/office/drawing/2014/main" id="{26D17DEE-C563-A46E-89A8-D1722FFB9691}"/>
              </a:ext>
            </a:extLst>
          </p:cNvPr>
          <p:cNvSpPr>
            <a:spLocks noChangeAspect="1" noChangeArrowheads="1"/>
          </p:cNvSpPr>
          <p:nvPr/>
        </p:nvSpPr>
        <p:spPr bwMode="auto">
          <a:xfrm>
            <a:off x="9144000" y="51435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 name="TextBox 10">
            <a:extLst>
              <a:ext uri="{FF2B5EF4-FFF2-40B4-BE49-F238E27FC236}">
                <a16:creationId xmlns:a16="http://schemas.microsoft.com/office/drawing/2014/main" id="{03FE1298-9DA0-B2AF-0E0A-7EB436F8EC6D}"/>
              </a:ext>
            </a:extLst>
          </p:cNvPr>
          <p:cNvSpPr txBox="1"/>
          <p:nvPr/>
        </p:nvSpPr>
        <p:spPr>
          <a:xfrm>
            <a:off x="1409218" y="8801100"/>
            <a:ext cx="7924800" cy="400110"/>
          </a:xfrm>
          <a:prstGeom prst="rect">
            <a:avLst/>
          </a:prstGeom>
          <a:noFill/>
        </p:spPr>
        <p:txBody>
          <a:bodyPr wrap="square">
            <a:spAutoFit/>
          </a:bodyPr>
          <a:lstStyle/>
          <a:p>
            <a:r>
              <a:rPr lang="en-GB" sz="2000" dirty="0">
                <a:solidFill>
                  <a:schemeClr val="bg1"/>
                </a:solidFill>
                <a:hlinkClick r:id="rId3"/>
              </a:rPr>
              <a:t>https://play.google.com/store/apps/details?id=com.amorisyme.moodflex</a:t>
            </a:r>
            <a:r>
              <a:rPr lang="en-GB" sz="2000" dirty="0">
                <a:solidFill>
                  <a:schemeClr val="bg1"/>
                </a:solidFill>
              </a:rPr>
              <a:t> </a:t>
            </a:r>
          </a:p>
        </p:txBody>
      </p:sp>
      <p:graphicFrame>
        <p:nvGraphicFramePr>
          <p:cNvPr id="12" name="Diagram 11">
            <a:extLst>
              <a:ext uri="{FF2B5EF4-FFF2-40B4-BE49-F238E27FC236}">
                <a16:creationId xmlns:a16="http://schemas.microsoft.com/office/drawing/2014/main" id="{B50669C6-0C60-5CC6-BF16-8021F834C098}"/>
              </a:ext>
            </a:extLst>
          </p:cNvPr>
          <p:cNvGraphicFramePr/>
          <p:nvPr>
            <p:extLst>
              <p:ext uri="{D42A27DB-BD31-4B8C-83A1-F6EECF244321}">
                <p14:modId xmlns:p14="http://schemas.microsoft.com/office/powerpoint/2010/main" val="1595301276"/>
              </p:ext>
            </p:extLst>
          </p:nvPr>
        </p:nvGraphicFramePr>
        <p:xfrm>
          <a:off x="-228600" y="998269"/>
          <a:ext cx="121920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1C96F8B8-7E7A-2959-82F9-25346EA0F9A8}"/>
              </a:ext>
            </a:extLst>
          </p:cNvPr>
          <p:cNvSpPr txBox="1"/>
          <p:nvPr/>
        </p:nvSpPr>
        <p:spPr>
          <a:xfrm>
            <a:off x="15697200" y="647700"/>
            <a:ext cx="1905000" cy="646331"/>
          </a:xfrm>
          <a:prstGeom prst="rect">
            <a:avLst/>
          </a:prstGeom>
          <a:noFill/>
          <a:ln w="38100">
            <a:solidFill>
              <a:schemeClr val="accent2">
                <a:lumMod val="5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Sageeta Hussain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(2129744)</a:t>
            </a:r>
          </a:p>
        </p:txBody>
      </p:sp>
    </p:spTree>
    <p:extLst>
      <p:ext uri="{BB962C8B-B14F-4D97-AF65-F5344CB8AC3E}">
        <p14:creationId xmlns:p14="http://schemas.microsoft.com/office/powerpoint/2010/main" val="25071670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710" y="365760"/>
            <a:ext cx="17586960" cy="9566908"/>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122" name="Picture 2" descr="Employee Benefits - Recruitment - Pure Human Resources">
            <a:extLst>
              <a:ext uri="{FF2B5EF4-FFF2-40B4-BE49-F238E27FC236}">
                <a16:creationId xmlns:a16="http://schemas.microsoft.com/office/drawing/2014/main" id="{2DA8207A-CB30-E464-3520-51973A472B7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308096" y="3362348"/>
            <a:ext cx="9068364" cy="355933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2C39BC-6307-EB09-824B-7464366CF992}"/>
              </a:ext>
            </a:extLst>
          </p:cNvPr>
          <p:cNvSpPr txBox="1"/>
          <p:nvPr/>
        </p:nvSpPr>
        <p:spPr>
          <a:xfrm>
            <a:off x="11111030" y="2817914"/>
            <a:ext cx="5868874" cy="4648200"/>
          </a:xfrm>
          <a:prstGeom prst="rect">
            <a:avLst/>
          </a:prstGeom>
          <a:ln w="38100">
            <a:solidFill>
              <a:schemeClr val="accent2">
                <a:lumMod val="75000"/>
              </a:schemeClr>
            </a:solidFill>
          </a:ln>
        </p:spPr>
        <p:txBody>
          <a:bodyPr vert="horz" lIns="91440" tIns="45720" rIns="91440" bIns="45720" rtlCol="0">
            <a:normAutofit/>
          </a:bodyPr>
          <a:lstStyle/>
          <a:p>
            <a:pPr algn="ctr" defTabSz="914400">
              <a:lnSpc>
                <a:spcPct val="90000"/>
              </a:lnSpc>
              <a:spcAft>
                <a:spcPts val="600"/>
              </a:spcAft>
              <a:buClr>
                <a:schemeClr val="accent1"/>
              </a:buClr>
              <a:buSzPct val="80000"/>
            </a:pPr>
            <a:endParaRPr lang="en-US" sz="3200" b="1" u="sng" dirty="0">
              <a:solidFill>
                <a:schemeClr val="accent1"/>
              </a:solidFill>
              <a:latin typeface="Arial" panose="020B0604020202020204" pitchFamily="34" charset="0"/>
              <a:cs typeface="Arial" panose="020B0604020202020204" pitchFamily="34" charset="0"/>
            </a:endParaRPr>
          </a:p>
          <a:p>
            <a:pPr algn="ctr" defTabSz="914400">
              <a:lnSpc>
                <a:spcPct val="90000"/>
              </a:lnSpc>
              <a:spcAft>
                <a:spcPts val="600"/>
              </a:spcAft>
              <a:buClr>
                <a:schemeClr val="accent1"/>
              </a:buClr>
              <a:buSzPct val="80000"/>
            </a:pPr>
            <a:endParaRPr lang="en-US" sz="3200" b="1" u="sng" dirty="0">
              <a:solidFill>
                <a:schemeClr val="accent1"/>
              </a:solidFill>
              <a:latin typeface="Arial" panose="020B0604020202020204" pitchFamily="34" charset="0"/>
              <a:cs typeface="Arial" panose="020B0604020202020204" pitchFamily="34" charset="0"/>
            </a:endParaRP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Student 4: </a:t>
            </a: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Donna Olivia </a:t>
            </a:r>
            <a:r>
              <a:rPr lang="en-US" sz="3200" b="1" u="sng" dirty="0" err="1">
                <a:solidFill>
                  <a:schemeClr val="accent1"/>
                </a:solidFill>
                <a:latin typeface="Arial" panose="020B0604020202020204" pitchFamily="34" charset="0"/>
                <a:cs typeface="Arial" panose="020B0604020202020204" pitchFamily="34" charset="0"/>
              </a:rPr>
              <a:t>Shilunga</a:t>
            </a:r>
            <a:r>
              <a:rPr lang="en-US" sz="3200" b="1" u="sng" dirty="0">
                <a:solidFill>
                  <a:schemeClr val="accent1"/>
                </a:solidFill>
                <a:latin typeface="Arial" panose="020B0604020202020204" pitchFamily="34" charset="0"/>
                <a:cs typeface="Arial" panose="020B0604020202020204" pitchFamily="34" charset="0"/>
              </a:rPr>
              <a:t> </a:t>
            </a: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(2129251)</a:t>
            </a:r>
          </a:p>
          <a:p>
            <a:pPr algn="ctr" defTabSz="914400">
              <a:lnSpc>
                <a:spcPct val="90000"/>
              </a:lnSpc>
              <a:spcAft>
                <a:spcPts val="600"/>
              </a:spcAft>
              <a:buClr>
                <a:schemeClr val="accent1"/>
              </a:buClr>
              <a:buSzPct val="80000"/>
            </a:pPr>
            <a:endParaRPr lang="en-US" sz="3200" b="1" u="sng" dirty="0">
              <a:solidFill>
                <a:schemeClr val="accent1"/>
              </a:solidFill>
              <a:latin typeface="Arial" panose="020B0604020202020204" pitchFamily="34" charset="0"/>
              <a:cs typeface="Arial" panose="020B0604020202020204" pitchFamily="34" charset="0"/>
            </a:endParaRPr>
          </a:p>
          <a:p>
            <a:pPr algn="ctr" defTabSz="914400">
              <a:lnSpc>
                <a:spcPct val="90000"/>
              </a:lnSpc>
              <a:spcAft>
                <a:spcPts val="600"/>
              </a:spcAft>
              <a:buClr>
                <a:schemeClr val="accent1"/>
              </a:buClr>
              <a:buSzPct val="80000"/>
            </a:pPr>
            <a:r>
              <a:rPr lang="en-US" sz="3200" b="1" u="sng" dirty="0">
                <a:solidFill>
                  <a:schemeClr val="accent1"/>
                </a:solidFill>
                <a:latin typeface="Arial" panose="020B0604020202020204" pitchFamily="34" charset="0"/>
                <a:cs typeface="Arial" panose="020B0604020202020204" pitchFamily="34" charset="0"/>
              </a:rPr>
              <a:t>Benefits</a:t>
            </a:r>
          </a:p>
        </p:txBody>
      </p:sp>
    </p:spTree>
    <p:extLst>
      <p:ext uri="{BB962C8B-B14F-4D97-AF65-F5344CB8AC3E}">
        <p14:creationId xmlns:p14="http://schemas.microsoft.com/office/powerpoint/2010/main" val="4432587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1C2B99-0C69-3EF2-08A7-3A4373F7F55D}"/>
              </a:ext>
            </a:extLst>
          </p:cNvPr>
          <p:cNvSpPr txBox="1"/>
          <p:nvPr/>
        </p:nvSpPr>
        <p:spPr>
          <a:xfrm>
            <a:off x="6248400" y="1104900"/>
            <a:ext cx="57912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Benefits To the Target Group</a:t>
            </a:r>
            <a:endParaRPr lang="en-GB" sz="2800" b="1" u="sng"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2AEA2FBA-95F6-D4B0-F1D1-0E9FBAE2B559}"/>
              </a:ext>
            </a:extLst>
          </p:cNvPr>
          <p:cNvGraphicFramePr/>
          <p:nvPr>
            <p:extLst>
              <p:ext uri="{D42A27DB-BD31-4B8C-83A1-F6EECF244321}">
                <p14:modId xmlns:p14="http://schemas.microsoft.com/office/powerpoint/2010/main" val="208824555"/>
              </p:ext>
            </p:extLst>
          </p:nvPr>
        </p:nvGraphicFramePr>
        <p:xfrm>
          <a:off x="2057400" y="1485900"/>
          <a:ext cx="132588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EAA7DD6E-AD9E-F077-2980-415FEEA7A3C1}"/>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8128996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6C3090-9F1F-F2E7-B267-CC3619894524}"/>
              </a:ext>
            </a:extLst>
          </p:cNvPr>
          <p:cNvSpPr txBox="1"/>
          <p:nvPr/>
        </p:nvSpPr>
        <p:spPr>
          <a:xfrm>
            <a:off x="1143000" y="2552700"/>
            <a:ext cx="8896809" cy="6313973"/>
          </a:xfrm>
          <a:prstGeom prst="rect">
            <a:avLst/>
          </a:prstGeom>
          <a:noFill/>
          <a:ln w="38100">
            <a:solidFill>
              <a:schemeClr val="accent2">
                <a:lumMod val="60000"/>
                <a:lumOff val="40000"/>
              </a:schemeClr>
            </a:solidFill>
          </a:ln>
        </p:spPr>
        <p:txBody>
          <a:bodyPr wrap="square">
            <a:spAutoFit/>
          </a:bodyPr>
          <a:lstStyle/>
          <a:p>
            <a:pPr marL="0" indent="0">
              <a:buFont typeface="Arial" panose="020B0604020202020204" pitchFamily="34" charset="0"/>
              <a:buNone/>
            </a:pPr>
            <a:endParaRPr lang="en-US" dirty="0"/>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Enhances attention span and task focus through real-time reminders and progress tracking.</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One of the main benefits is that these gadgets help people become more self-aware, which enables them to comprehend their own emotional and cognitive states better. </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Wearable technology helps users identify when they are getting overloaded or distracted by delivering real-time input, allowing them to take corrective action before symptoms worsen (Coach, 2024).</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Assistive Technology can improve executive functioning (planning,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working memory).</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Focus Track AI and similar apps can reduces academic and occupational stress by supporting goal setting and time management </a:t>
            </a:r>
            <a:r>
              <a:rPr lang="en-US" altLang="en-US" sz="2000" dirty="0">
                <a:latin typeface="Arial" panose="020B0604020202020204" pitchFamily="34" charset="0"/>
                <a:cs typeface="Arial" panose="020B0604020202020204" pitchFamily="34" charset="0"/>
              </a:rPr>
              <a:t>(None </a:t>
            </a:r>
            <a:r>
              <a:rPr lang="en-US" altLang="en-US" sz="2000" dirty="0" err="1">
                <a:latin typeface="Arial" panose="020B0604020202020204" pitchFamily="34" charset="0"/>
                <a:cs typeface="Arial" panose="020B0604020202020204" pitchFamily="34" charset="0"/>
              </a:rPr>
              <a:t>Eydoxia</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Kyriakaki</a:t>
            </a:r>
            <a:r>
              <a:rPr lang="en-US" altLang="en-US" sz="2000" dirty="0">
                <a:latin typeface="Arial" panose="020B0604020202020204" pitchFamily="34" charset="0"/>
                <a:cs typeface="Arial" panose="020B0604020202020204" pitchFamily="34" charset="0"/>
              </a:rPr>
              <a:t> and Maria, 2023).</a:t>
            </a:r>
            <a:endParaRPr lang="en-US" altLang="en-US" sz="2000" dirty="0">
              <a:latin typeface="Arial" panose="020B0604020202020204" pitchFamily="34" charset="0"/>
            </a:endParaRPr>
          </a:p>
        </p:txBody>
      </p:sp>
      <p:pic>
        <p:nvPicPr>
          <p:cNvPr id="4" name="Picture 4" descr="Neurofeedback As A Treatment For ADHD">
            <a:extLst>
              <a:ext uri="{FF2B5EF4-FFF2-40B4-BE49-F238E27FC236}">
                <a16:creationId xmlns:a16="http://schemas.microsoft.com/office/drawing/2014/main" id="{9D4183DD-93CC-2D21-84F6-1D66F7A9C4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44"/>
          <a:stretch>
            <a:fillRect/>
          </a:stretch>
        </p:blipFill>
        <p:spPr bwMode="auto">
          <a:xfrm>
            <a:off x="10841529" y="2923520"/>
            <a:ext cx="5715000" cy="4055931"/>
          </a:xfrm>
          <a:prstGeom prst="rect">
            <a:avLst/>
          </a:prstGeom>
          <a:ln w="38100">
            <a:solidFill>
              <a:srgbClr val="0070C0"/>
            </a:solid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3D0A06E-2506-16CE-79B9-C0FBEEC20189}"/>
              </a:ext>
            </a:extLst>
          </p:cNvPr>
          <p:cNvSpPr txBox="1"/>
          <p:nvPr/>
        </p:nvSpPr>
        <p:spPr>
          <a:xfrm>
            <a:off x="6096000" y="1028700"/>
            <a:ext cx="647700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2800" b="1" u="sng" dirty="0">
                <a:latin typeface="Arial" panose="020B0604020202020204" pitchFamily="34" charset="0"/>
                <a:cs typeface="Arial" panose="020B0604020202020204" pitchFamily="34" charset="0"/>
              </a:rPr>
              <a:t>Cognitive and </a:t>
            </a:r>
            <a:r>
              <a:rPr lang="en-US" sz="2800" b="1" u="sng" dirty="0" err="1">
                <a:latin typeface="Arial" panose="020B0604020202020204" pitchFamily="34" charset="0"/>
                <a:cs typeface="Arial" panose="020B0604020202020204" pitchFamily="34" charset="0"/>
              </a:rPr>
              <a:t>Behavioural</a:t>
            </a:r>
            <a:r>
              <a:rPr lang="en-US" sz="2800" b="1" u="sng" dirty="0">
                <a:latin typeface="Arial" panose="020B0604020202020204" pitchFamily="34" charset="0"/>
                <a:cs typeface="Arial" panose="020B0604020202020204" pitchFamily="34" charset="0"/>
              </a:rPr>
              <a:t> Benefits </a:t>
            </a:r>
            <a:endParaRPr lang="en-GB" sz="2800" b="1" u="sng" dirty="0">
              <a:latin typeface="Arial" panose="020B0604020202020204" pitchFamily="34" charset="0"/>
              <a:cs typeface="Arial" panose="020B0604020202020204" pitchFamily="34" charset="0"/>
            </a:endParaRPr>
          </a:p>
        </p:txBody>
      </p:sp>
      <p:sp>
        <p:nvSpPr>
          <p:cNvPr id="7" name="Rectangle 12">
            <a:extLst>
              <a:ext uri="{FF2B5EF4-FFF2-40B4-BE49-F238E27FC236}">
                <a16:creationId xmlns:a16="http://schemas.microsoft.com/office/drawing/2014/main" id="{461AC19E-A9D0-D152-8E1A-1F264F522EA8}"/>
              </a:ext>
            </a:extLst>
          </p:cNvPr>
          <p:cNvSpPr>
            <a:spLocks noChangeArrowheads="1"/>
          </p:cNvSpPr>
          <p:nvPr/>
        </p:nvSpPr>
        <p:spPr bwMode="auto">
          <a:xfrm>
            <a:off x="14897100" y="7164142"/>
            <a:ext cx="165942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u="none" strike="noStrike" cap="none" normalizeH="0" baseline="0" dirty="0">
                <a:ln>
                  <a:noFill/>
                </a:ln>
                <a:solidFill>
                  <a:schemeClr val="tx1"/>
                </a:solidFill>
                <a:effectLst/>
                <a:latin typeface="Arial" panose="020B0604020202020204" pitchFamily="34" charset="0"/>
                <a:cs typeface="Arial" panose="020B0604020202020204" pitchFamily="34" charset="0"/>
              </a:rPr>
              <a:t>(CMHA, 2014)</a:t>
            </a:r>
            <a:endParaRPr kumimoji="0" lang="en-US" altLang="en-US" b="1" i="1" u="none" strike="noStrike" cap="none" normalizeH="0" baseline="0" dirty="0">
              <a:ln>
                <a:noFill/>
              </a:ln>
              <a:solidFill>
                <a:schemeClr val="tx1"/>
              </a:solidFill>
              <a:effectLst/>
              <a:latin typeface="Arial" panose="020B0604020202020204" pitchFamily="34" charset="0"/>
            </a:endParaRPr>
          </a:p>
        </p:txBody>
      </p:sp>
      <p:pic>
        <p:nvPicPr>
          <p:cNvPr id="8" name="Picture 6" descr="Blog — Focused Adult ADHD Clinic">
            <a:extLst>
              <a:ext uri="{FF2B5EF4-FFF2-40B4-BE49-F238E27FC236}">
                <a16:creationId xmlns:a16="http://schemas.microsoft.com/office/drawing/2014/main" id="{A221C1CE-E430-60CC-62AC-D77255A281F6}"/>
              </a:ext>
            </a:extLst>
          </p:cNvPr>
          <p:cNvPicPr>
            <a:picLocks noChangeAspect="1" noChangeArrowheads="1"/>
          </p:cNvPicPr>
          <p:nvPr/>
        </p:nvPicPr>
        <p:blipFill rotWithShape="1">
          <a:blip r:embed="rId3" cstate="print">
            <a:biLevel thresh="75000"/>
            <a:extLst>
              <a:ext uri="{28A0092B-C50C-407E-A947-70E740481C1C}">
                <a14:useLocalDpi xmlns:a14="http://schemas.microsoft.com/office/drawing/2010/main" val="0"/>
              </a:ext>
            </a:extLst>
          </a:blip>
          <a:srcRect l="13727" r="13896" b="12212"/>
          <a:stretch>
            <a:fillRect/>
          </a:stretch>
        </p:blipFill>
        <p:spPr bwMode="auto">
          <a:xfrm>
            <a:off x="12869314" y="7734300"/>
            <a:ext cx="1659429" cy="15336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BF30833-32EC-AA2A-157C-6E225B3871AB}"/>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5995436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CA02D7-F280-B12D-3418-DBB6385B2552}"/>
              </a:ext>
            </a:extLst>
          </p:cNvPr>
          <p:cNvSpPr txBox="1"/>
          <p:nvPr/>
        </p:nvSpPr>
        <p:spPr>
          <a:xfrm>
            <a:off x="1143000" y="2939950"/>
            <a:ext cx="9448800" cy="5575309"/>
          </a:xfrm>
          <a:prstGeom prst="rect">
            <a:avLst/>
          </a:prstGeom>
          <a:noFill/>
          <a:ln w="38100">
            <a:solidFill>
              <a:schemeClr val="accent1">
                <a:lumMod val="40000"/>
                <a:lumOff val="60000"/>
              </a:schemeClr>
            </a:solidFill>
          </a:ln>
        </p:spPr>
        <p:txBody>
          <a:bodyPr wrap="square">
            <a:spAutoFit/>
          </a:bodyPr>
          <a:lstStyle/>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Promotes self-regulation and emotional wellbeing through AI-driven feedback loops. </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ADHD has a big influence on day-to-day living. It causes problems in </a:t>
            </a:r>
            <a:r>
              <a:rPr lang="en-US" sz="2000" b="1" dirty="0">
                <a:latin typeface="Arial" panose="020B0604020202020204" pitchFamily="34" charset="0"/>
                <a:cs typeface="Arial" panose="020B0604020202020204" pitchFamily="34" charset="0"/>
              </a:rPr>
              <a:t>education</a:t>
            </a: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unstable work and unproductivity </a:t>
            </a:r>
            <a:r>
              <a:rPr lang="en-US" sz="2000" dirty="0">
                <a:latin typeface="Arial" panose="020B0604020202020204" pitchFamily="34" charset="0"/>
                <a:cs typeface="Arial" panose="020B0604020202020204" pitchFamily="34" charset="0"/>
              </a:rPr>
              <a:t>thus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impacting mental well being </a:t>
            </a:r>
            <a:r>
              <a:rPr lang="en-US" altLang="en-US" sz="2000" dirty="0">
                <a:latin typeface="Arial" panose="020B0604020202020204" pitchFamily="34" charset="0"/>
                <a:cs typeface="Arial" panose="020B0604020202020204" pitchFamily="34" charset="0"/>
              </a:rPr>
              <a:t>(NHS , 2023).</a:t>
            </a:r>
            <a:endParaRPr lang="en-US" sz="20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Mental, social, and financial well-being are all impacted by these challenges, which typically result in a reduced overall quality of life. </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Digital and wearable interventions are based on traditional stimulant and </a:t>
            </a:r>
            <a:r>
              <a:rPr lang="en-US" sz="2000" dirty="0" err="1">
                <a:latin typeface="Arial" panose="020B0604020202020204" pitchFamily="34" charset="0"/>
                <a:cs typeface="Arial" panose="020B0604020202020204" pitchFamily="34" charset="0"/>
              </a:rPr>
              <a:t>behavioural</a:t>
            </a:r>
            <a:r>
              <a:rPr lang="en-US" sz="2000" dirty="0">
                <a:latin typeface="Arial" panose="020B0604020202020204" pitchFamily="34" charset="0"/>
                <a:cs typeface="Arial" panose="020B0604020202020204" pitchFamily="34" charset="0"/>
              </a:rPr>
              <a:t> therapies which are not accessible to all (</a:t>
            </a:r>
            <a:r>
              <a:rPr lang="en-US" sz="2000" dirty="0" err="1">
                <a:latin typeface="Arial" panose="020B0604020202020204" pitchFamily="34" charset="0"/>
                <a:cs typeface="Arial" panose="020B0604020202020204" pitchFamily="34" charset="0"/>
              </a:rPr>
              <a:t>Olinic</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Stretea</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Cherecheș</a:t>
            </a:r>
            <a:r>
              <a:rPr lang="en-US" sz="2000" dirty="0">
                <a:latin typeface="Arial" panose="020B0604020202020204" pitchFamily="34" charset="0"/>
                <a:cs typeface="Arial" panose="020B0604020202020204" pitchFamily="34" charset="0"/>
              </a:rPr>
              <a:t>, 2025).</a:t>
            </a:r>
          </a:p>
          <a:p>
            <a:pPr marL="171450" indent="-1714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Apps like </a:t>
            </a:r>
            <a:r>
              <a:rPr lang="en-US" sz="2000" dirty="0" err="1">
                <a:latin typeface="Arial" panose="020B0604020202020204" pitchFamily="34" charset="0"/>
                <a:cs typeface="Arial" panose="020B0604020202020204" pitchFamily="34" charset="0"/>
              </a:rPr>
              <a:t>FocusTrack</a:t>
            </a:r>
            <a:r>
              <a:rPr lang="en-US" sz="2000" dirty="0">
                <a:latin typeface="Arial" panose="020B0604020202020204" pitchFamily="34" charset="0"/>
                <a:cs typeface="Arial" panose="020B0604020202020204" pitchFamily="34" charset="0"/>
              </a:rPr>
              <a:t> AI encourages </a:t>
            </a:r>
            <a:r>
              <a:rPr lang="en-US" sz="2000" b="1" dirty="0">
                <a:latin typeface="Arial" panose="020B0604020202020204" pitchFamily="34" charset="0"/>
                <a:cs typeface="Arial" panose="020B0604020202020204" pitchFamily="34" charset="0"/>
              </a:rPr>
              <a:t>self-efficacy</a:t>
            </a:r>
            <a:r>
              <a:rPr lang="en-US" sz="2000" dirty="0">
                <a:latin typeface="Arial" panose="020B0604020202020204" pitchFamily="34" charset="0"/>
                <a:cs typeface="Arial" panose="020B0604020202020204" pitchFamily="34" charset="0"/>
              </a:rPr>
              <a:t> and </a:t>
            </a:r>
            <a:r>
              <a:rPr lang="en-US" sz="2000" b="1" dirty="0">
                <a:latin typeface="Arial" panose="020B0604020202020204" pitchFamily="34" charset="0"/>
                <a:cs typeface="Arial" panose="020B0604020202020204" pitchFamily="34" charset="0"/>
              </a:rPr>
              <a:t>empowerment</a:t>
            </a:r>
            <a:r>
              <a:rPr lang="en-US" sz="2000" dirty="0">
                <a:latin typeface="Arial" panose="020B0604020202020204" pitchFamily="34" charset="0"/>
                <a:cs typeface="Arial" panose="020B0604020202020204" pitchFamily="34" charset="0"/>
              </a:rPr>
              <a:t> in daily routines thus lessening stress and anxiety impacting wellbeing positively.</a:t>
            </a:r>
          </a:p>
        </p:txBody>
      </p:sp>
      <p:pic>
        <p:nvPicPr>
          <p:cNvPr id="15362" name="Picture 2" descr="Digital Technology for Mental Health: Apps and Beyond | Harvard T.H. Chan  School of Public Health">
            <a:extLst>
              <a:ext uri="{FF2B5EF4-FFF2-40B4-BE49-F238E27FC236}">
                <a16:creationId xmlns:a16="http://schemas.microsoft.com/office/drawing/2014/main" id="{BD0D8512-5657-1D83-31F1-1BB130166C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563" t="13704" r="33042" b="28518"/>
          <a:stretch>
            <a:fillRect/>
          </a:stretch>
        </p:blipFill>
        <p:spPr bwMode="auto">
          <a:xfrm>
            <a:off x="11811000" y="3086100"/>
            <a:ext cx="5046036" cy="5105400"/>
          </a:xfrm>
          <a:prstGeom prst="rect">
            <a:avLst/>
          </a:prstGeom>
          <a:noFill/>
          <a:ln w="57150">
            <a:solidFill>
              <a:schemeClr val="accent2">
                <a:lumMod val="75000"/>
              </a:schemeClr>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7528FC0-A33B-C64A-5DE0-3AC86F961EDF}"/>
              </a:ext>
            </a:extLst>
          </p:cNvPr>
          <p:cNvSpPr txBox="1"/>
          <p:nvPr/>
        </p:nvSpPr>
        <p:spPr>
          <a:xfrm>
            <a:off x="4495800" y="1333500"/>
            <a:ext cx="9144000" cy="658835"/>
          </a:xfrm>
          <a:prstGeom prst="rect">
            <a:avLst/>
          </a:prstGeom>
          <a:noFill/>
        </p:spPr>
        <p:txBody>
          <a:bodyPr wrap="square">
            <a:spAutoFit/>
          </a:bodyPr>
          <a:lstStyle/>
          <a:p>
            <a:pPr algn="ctr">
              <a:lnSpc>
                <a:spcPct val="150000"/>
              </a:lnSpc>
            </a:pPr>
            <a:r>
              <a:rPr lang="en-US" sz="2800" b="1" u="sng" dirty="0">
                <a:latin typeface="Arial" panose="020B0604020202020204" pitchFamily="34" charset="0"/>
                <a:cs typeface="Arial" panose="020B0604020202020204" pitchFamily="34" charset="0"/>
              </a:rPr>
              <a:t>Mental-Health Benefits:</a:t>
            </a:r>
          </a:p>
        </p:txBody>
      </p:sp>
      <p:sp>
        <p:nvSpPr>
          <p:cNvPr id="5" name="TextBox 4">
            <a:extLst>
              <a:ext uri="{FF2B5EF4-FFF2-40B4-BE49-F238E27FC236}">
                <a16:creationId xmlns:a16="http://schemas.microsoft.com/office/drawing/2014/main" id="{8DCF70F5-9B81-4E6C-947C-837B7E827F37}"/>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30337994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19EC63-6C71-1212-BF55-DAF62A52AF74}"/>
              </a:ext>
            </a:extLst>
          </p:cNvPr>
          <p:cNvSpPr txBox="1"/>
          <p:nvPr/>
        </p:nvSpPr>
        <p:spPr>
          <a:xfrm>
            <a:off x="676724" y="2630859"/>
            <a:ext cx="11049000" cy="5536837"/>
          </a:xfrm>
          <a:prstGeom prst="rect">
            <a:avLst/>
          </a:prstGeom>
          <a:noFill/>
          <a:ln w="38100">
            <a:solidFill>
              <a:schemeClr val="accent2">
                <a:lumMod val="60000"/>
                <a:lumOff val="40000"/>
              </a:schemeClr>
            </a:solidFill>
          </a:ln>
        </p:spPr>
        <p:txBody>
          <a:bodyPr wrap="square">
            <a:spAutoFit/>
          </a:bodyPr>
          <a:lstStyle/>
          <a:p>
            <a:pPr marL="171450" indent="-1714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Offers 24/7 digital support—convenient for busy students and working young adults.</a:t>
            </a:r>
          </a:p>
          <a:p>
            <a:pPr marL="171450" indent="-1714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Increases engagement through gamification and </a:t>
            </a:r>
            <a:r>
              <a:rPr lang="en-US" sz="2000" dirty="0" err="1">
                <a:latin typeface="Arial" panose="020B0604020202020204" pitchFamily="34" charset="0"/>
                <a:cs typeface="Arial" panose="020B0604020202020204" pitchFamily="34" charset="0"/>
              </a:rPr>
              <a:t>personalised</a:t>
            </a:r>
            <a:r>
              <a:rPr lang="en-US" sz="2000" dirty="0">
                <a:latin typeface="Arial" panose="020B0604020202020204" pitchFamily="34" charset="0"/>
                <a:cs typeface="Arial" panose="020B0604020202020204" pitchFamily="34" charset="0"/>
              </a:rPr>
              <a:t> digital tracking.</a:t>
            </a:r>
          </a:p>
          <a:p>
            <a:pPr marL="171450" indent="-17145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Bridges care gaps where access to psychological or coaching services is limited.</a:t>
            </a:r>
          </a:p>
          <a:p>
            <a:pPr marL="171450" indent="-171450">
              <a:lnSpc>
                <a:spcPct val="200000"/>
              </a:lnSpc>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Additionally, digital tools may help people with ADHD meet their emotional and social demands. Tools for self-reflection, mood monitoring, and emotional regulation are included in certain programs. Journaling prompts, mood diaries, and guided mindfulness exercises are some examples of these programs. They assist individuals with ADHD in developing greater self-awareness, controlling their emotions, and </a:t>
            </a:r>
            <a:r>
              <a:rPr lang="en-US" altLang="en-US" sz="2000" dirty="0" err="1">
                <a:latin typeface="Arial" panose="020B0604020202020204" pitchFamily="34" charset="0"/>
                <a:cs typeface="Arial" panose="020B0604020202020204" pitchFamily="34" charset="0"/>
              </a:rPr>
              <a:t>recognising</a:t>
            </a:r>
            <a:r>
              <a:rPr lang="en-US" altLang="en-US" sz="2000" dirty="0">
                <a:latin typeface="Arial" panose="020B0604020202020204" pitchFamily="34" charset="0"/>
                <a:cs typeface="Arial" panose="020B0604020202020204" pitchFamily="34" charset="0"/>
              </a:rPr>
              <a:t> patterns that affect their well-being (Parker &amp; Jessel, 2016).</a:t>
            </a:r>
            <a:endParaRPr lang="en-US" sz="24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390FE4E8-2BDF-3BEA-6A2B-9DF3BE0B143F}"/>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2" descr="Innovative Care Brings Convenience and Quality to ADHD Treatment |  Innovative Care">
            <a:extLst>
              <a:ext uri="{FF2B5EF4-FFF2-40B4-BE49-F238E27FC236}">
                <a16:creationId xmlns:a16="http://schemas.microsoft.com/office/drawing/2014/main" id="{DEA53977-581D-6673-3AD8-EE42E70E87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20600" y="3039195"/>
            <a:ext cx="4844879" cy="42086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6" name="Rectangle 9">
            <a:extLst>
              <a:ext uri="{FF2B5EF4-FFF2-40B4-BE49-F238E27FC236}">
                <a16:creationId xmlns:a16="http://schemas.microsoft.com/office/drawing/2014/main" id="{6D50BA0E-3490-ABAC-0B5C-285EBB0999B2}"/>
              </a:ext>
            </a:extLst>
          </p:cNvPr>
          <p:cNvSpPr>
            <a:spLocks noChangeArrowheads="1"/>
          </p:cNvSpPr>
          <p:nvPr/>
        </p:nvSpPr>
        <p:spPr bwMode="auto">
          <a:xfrm>
            <a:off x="14173200" y="7521089"/>
            <a:ext cx="174919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1" u="none" strike="noStrike" cap="none" normalizeH="0" baseline="0" dirty="0">
                <a:ln>
                  <a:noFill/>
                </a:ln>
                <a:solidFill>
                  <a:schemeClr val="tx1"/>
                </a:solidFill>
                <a:effectLst/>
                <a:latin typeface="Arial" panose="020B0604020202020204" pitchFamily="34" charset="0"/>
                <a:cs typeface="Arial" panose="020B0604020202020204" pitchFamily="34" charset="0"/>
              </a:rPr>
              <a:t>(M.I.C.E, 2025)</a:t>
            </a:r>
            <a:endParaRPr kumimoji="0" lang="en-US" altLang="en-US" b="1" i="1"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1BF04199-0AED-CE14-44B3-FC957BC2BC95}"/>
              </a:ext>
            </a:extLst>
          </p:cNvPr>
          <p:cNvSpPr txBox="1"/>
          <p:nvPr/>
        </p:nvSpPr>
        <p:spPr>
          <a:xfrm>
            <a:off x="4495800" y="1306683"/>
            <a:ext cx="9144000" cy="523220"/>
          </a:xfrm>
          <a:prstGeom prst="rect">
            <a:avLst/>
          </a:prstGeom>
          <a:noFill/>
        </p:spPr>
        <p:txBody>
          <a:bodyPr wrap="square">
            <a:spAutoFit/>
          </a:bodyPr>
          <a:lstStyle/>
          <a:p>
            <a:pPr algn="ctr"/>
            <a:r>
              <a:rPr lang="en-US" sz="2800" b="1" u="sng" dirty="0">
                <a:latin typeface="Arial" panose="020B0604020202020204" pitchFamily="34" charset="0"/>
                <a:cs typeface="Arial" panose="020B0604020202020204" pitchFamily="34" charset="0"/>
              </a:rPr>
              <a:t>Social &amp; Accessibility Benefits:</a:t>
            </a:r>
          </a:p>
        </p:txBody>
      </p:sp>
      <p:sp>
        <p:nvSpPr>
          <p:cNvPr id="8" name="TextBox 7">
            <a:extLst>
              <a:ext uri="{FF2B5EF4-FFF2-40B4-BE49-F238E27FC236}">
                <a16:creationId xmlns:a16="http://schemas.microsoft.com/office/drawing/2014/main" id="{DC011080-2D40-B7E3-35AF-23195ABFA6DA}"/>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38438361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0F6D76-1BF3-A84E-E955-E4D014024BF0}"/>
              </a:ext>
            </a:extLst>
          </p:cNvPr>
          <p:cNvSpPr txBox="1"/>
          <p:nvPr/>
        </p:nvSpPr>
        <p:spPr>
          <a:xfrm>
            <a:off x="914400" y="2628900"/>
            <a:ext cx="10058400" cy="6152390"/>
          </a:xfrm>
          <a:prstGeom prst="rect">
            <a:avLst/>
          </a:prstGeom>
          <a:noFill/>
          <a:ln w="38100">
            <a:solidFill>
              <a:schemeClr val="accent2">
                <a:lumMod val="60000"/>
                <a:lumOff val="40000"/>
              </a:schemeClr>
            </a:solidFill>
          </a:ln>
        </p:spPr>
        <p:txBody>
          <a:bodyPr wrap="square">
            <a:spAutoFit/>
          </a:bodyPr>
          <a:lstStyle/>
          <a:p>
            <a:pPr marL="342900" indent="-342900" algn="just" eaLnBrk="0" fontAlgn="base" hangingPunct="0">
              <a:lnSpc>
                <a:spcPct val="20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People with ADHD may feel </a:t>
            </a:r>
            <a:r>
              <a:rPr kumimoji="0" lang="en-US" altLang="en-US" sz="2000" b="0" i="0" u="none" strike="noStrike" cap="none" normalizeH="0" baseline="0" dirty="0" err="1">
                <a:ln>
                  <a:noFill/>
                </a:ln>
                <a:solidFill>
                  <a:schemeClr val="tx1"/>
                </a:solidFill>
                <a:effectLst/>
                <a:latin typeface="Arial" panose="020B0604020202020204" pitchFamily="34" charset="0"/>
              </a:rPr>
              <a:t>stigmatised</a:t>
            </a:r>
            <a:r>
              <a:rPr kumimoji="0" lang="en-US" altLang="en-US" sz="2000" b="0" i="0" u="none" strike="noStrike" cap="none" normalizeH="0" baseline="0" dirty="0">
                <a:ln>
                  <a:noFill/>
                </a:ln>
                <a:solidFill>
                  <a:schemeClr val="tx1"/>
                </a:solidFill>
                <a:effectLst/>
                <a:latin typeface="Arial" panose="020B0604020202020204" pitchFamily="34" charset="0"/>
              </a:rPr>
              <a:t> or singled out when using specific assistive technology tools, particularly if they stand out or attract attention. This could negatively impact self-esteem or cause social issues, especially in educational or professional settings. </a:t>
            </a:r>
          </a:p>
          <a:p>
            <a:pPr marL="34290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When someone uses assistive technology, it conveys the message that they are not like other people and that one should act differently around them. This is why assistance devices constitute a signal (Parette and Scherer, 2004).</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indent="-342900" algn="just" eaLnBrk="0" fontAlgn="base" hangingPunct="0">
              <a:lnSpc>
                <a:spcPct val="20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AT like </a:t>
            </a:r>
            <a:r>
              <a:rPr kumimoji="0" lang="en-US" altLang="en-US" sz="2000" b="0" i="0" u="none" strike="noStrike" cap="none" normalizeH="0" baseline="0" dirty="0" err="1">
                <a:ln>
                  <a:noFill/>
                </a:ln>
                <a:solidFill>
                  <a:schemeClr val="tx1"/>
                </a:solidFill>
                <a:effectLst/>
                <a:latin typeface="Arial" panose="020B0604020202020204" pitchFamily="34" charset="0"/>
              </a:rPr>
              <a:t>Focus</a:t>
            </a:r>
            <a:r>
              <a:rPr lang="en-US" altLang="en-US" sz="2000" dirty="0" err="1">
                <a:latin typeface="Arial" panose="020B0604020202020204" pitchFamily="34" charset="0"/>
              </a:rPr>
              <a:t>Track</a:t>
            </a:r>
            <a:r>
              <a:rPr lang="en-US" altLang="en-US" sz="2000" dirty="0">
                <a:latin typeface="Arial" panose="020B0604020202020204" pitchFamily="34" charset="0"/>
              </a:rPr>
              <a:t> AI can help in reducing stigma and social challenges by making the user more confident and self sufficient in managing tasks and boosting productivity without being obvious.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6FB3791A-6432-B885-FA21-46FE59AAF752}"/>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2292" name="Picture 4" descr="Overcome Stigma:Change 'Addict' Using Person-Center Language">
            <a:extLst>
              <a:ext uri="{FF2B5EF4-FFF2-40B4-BE49-F238E27FC236}">
                <a16:creationId xmlns:a16="http://schemas.microsoft.com/office/drawing/2014/main" id="{196656A2-17AA-8C5A-DE99-6D1376178E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50" t="5469" r="14844" b="32813"/>
          <a:stretch>
            <a:fillRect/>
          </a:stretch>
        </p:blipFill>
        <p:spPr bwMode="auto">
          <a:xfrm>
            <a:off x="11963400" y="3390900"/>
            <a:ext cx="5075536" cy="42291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F21D7B2-39D7-A91F-6324-D61F9E59255B}"/>
              </a:ext>
            </a:extLst>
          </p:cNvPr>
          <p:cNvSpPr txBox="1"/>
          <p:nvPr/>
        </p:nvSpPr>
        <p:spPr>
          <a:xfrm>
            <a:off x="4191000" y="1104900"/>
            <a:ext cx="9144000" cy="52322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sng" strike="noStrike" cap="none" normalizeH="0" baseline="0" dirty="0">
                <a:ln>
                  <a:noFill/>
                </a:ln>
                <a:solidFill>
                  <a:schemeClr val="tx1"/>
                </a:solidFill>
                <a:effectLst/>
                <a:latin typeface="Arial" panose="020B0604020202020204" pitchFamily="34" charset="0"/>
              </a:rPr>
              <a:t>Overcoming </a:t>
            </a:r>
            <a:r>
              <a:rPr kumimoji="0" lang="en-US" altLang="en-US" sz="2800" b="1" i="0" u="sng" strike="noStrike" cap="none" normalizeH="0" baseline="0" dirty="0" err="1">
                <a:ln>
                  <a:noFill/>
                </a:ln>
                <a:solidFill>
                  <a:schemeClr val="tx1"/>
                </a:solidFill>
                <a:effectLst/>
                <a:latin typeface="Arial" panose="020B0604020202020204" pitchFamily="34" charset="0"/>
              </a:rPr>
              <a:t>Stigmatisation</a:t>
            </a:r>
            <a:r>
              <a:rPr kumimoji="0" lang="en-US" altLang="en-US" sz="2800" b="1" i="0" u="sng" strike="noStrike" cap="none" normalizeH="0" baseline="0" dirty="0">
                <a:ln>
                  <a:noFill/>
                </a:ln>
                <a:solidFill>
                  <a:schemeClr val="tx1"/>
                </a:solidFill>
                <a:effectLst/>
                <a:latin typeface="Arial" panose="020B0604020202020204" pitchFamily="34" charset="0"/>
              </a:rPr>
              <a:t> and Social Difficulties: </a:t>
            </a:r>
          </a:p>
        </p:txBody>
      </p:sp>
      <p:sp>
        <p:nvSpPr>
          <p:cNvPr id="4" name="TextBox 3">
            <a:extLst>
              <a:ext uri="{FF2B5EF4-FFF2-40B4-BE49-F238E27FC236}">
                <a16:creationId xmlns:a16="http://schemas.microsoft.com/office/drawing/2014/main" id="{4A6303B4-D64F-EF38-E49D-256E16A76B3D}"/>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18636521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1559D6-DA83-A288-73E6-A247D7F5A959}"/>
              </a:ext>
            </a:extLst>
          </p:cNvPr>
          <p:cNvSpPr txBox="1"/>
          <p:nvPr/>
        </p:nvSpPr>
        <p:spPr>
          <a:xfrm>
            <a:off x="7162800" y="1307397"/>
            <a:ext cx="3657600" cy="461665"/>
          </a:xfrm>
          <a:prstGeom prst="rect">
            <a:avLst/>
          </a:prstGeom>
          <a:noFill/>
        </p:spPr>
        <p:txBody>
          <a:bodyPr wrap="square" rtlCol="0">
            <a:spAutoFit/>
          </a:bodyPr>
          <a:lstStyle/>
          <a:p>
            <a:pPr algn="ctr"/>
            <a:r>
              <a:rPr lang="en-US" sz="2400" b="1" u="sng" dirty="0">
                <a:latin typeface="Arial" panose="020B0604020202020204" pitchFamily="34" charset="0"/>
                <a:cs typeface="Arial" panose="020B0604020202020204" pitchFamily="34" charset="0"/>
              </a:rPr>
              <a:t>Expected Outcome </a:t>
            </a:r>
            <a:endParaRPr lang="en-GB" sz="24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76ABDCC-C22D-5034-82C0-03D7202F697A}"/>
              </a:ext>
            </a:extLst>
          </p:cNvPr>
          <p:cNvSpPr txBox="1"/>
          <p:nvPr/>
        </p:nvSpPr>
        <p:spPr>
          <a:xfrm>
            <a:off x="1524000" y="2019300"/>
            <a:ext cx="14630400" cy="6960303"/>
          </a:xfrm>
          <a:prstGeom prst="rect">
            <a:avLst/>
          </a:prstGeom>
          <a:noFill/>
          <a:ln w="38100">
            <a:solidFill>
              <a:schemeClr val="accent1">
                <a:lumMod val="40000"/>
                <a:lumOff val="60000"/>
              </a:schemeClr>
            </a:solidFill>
          </a:ln>
        </p:spPr>
        <p:txBody>
          <a:bodyPr wrap="square">
            <a:spAutoFit/>
          </a:bodyPr>
          <a:lstStyle/>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Cognitive and Academic Benefits:</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Enhances attention span and task focus through real-time AI reminders and goal tracking.</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Improves executive functions such as planning, </a:t>
            </a:r>
            <a:r>
              <a:rPr kumimoji="0" lang="en-US" altLang="en-US" sz="2000" b="0" i="0" u="none" strike="noStrike" cap="none" normalizeH="0" baseline="0" dirty="0" err="1">
                <a:ln>
                  <a:noFill/>
                </a:ln>
                <a:solidFill>
                  <a:schemeClr val="tx1"/>
                </a:solidFill>
                <a:effectLst/>
                <a:latin typeface="Arial" panose="020B0604020202020204" pitchFamily="34" charset="0"/>
              </a:rPr>
              <a:t>organisation</a:t>
            </a:r>
            <a:r>
              <a:rPr kumimoji="0" lang="en-US" altLang="en-US" sz="2000" b="0" i="0" u="none" strike="noStrike" cap="none" normalizeH="0" baseline="0" dirty="0">
                <a:ln>
                  <a:noFill/>
                </a:ln>
                <a:solidFill>
                  <a:schemeClr val="tx1"/>
                </a:solidFill>
                <a:effectLst/>
                <a:latin typeface="Arial" panose="020B0604020202020204" pitchFamily="34" charset="0"/>
              </a:rPr>
              <a:t>, and working memory.</a:t>
            </a:r>
          </a:p>
          <a:p>
            <a:pPr lvl="0"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Encourages self-awareness by helping users </a:t>
            </a:r>
            <a:r>
              <a:rPr kumimoji="0" lang="en-US" altLang="en-US" sz="2000" b="0" i="0" u="none" strike="noStrike" cap="none" normalizeH="0" baseline="0" dirty="0" err="1">
                <a:ln>
                  <a:noFill/>
                </a:ln>
                <a:solidFill>
                  <a:schemeClr val="tx1"/>
                </a:solidFill>
                <a:effectLst/>
                <a:latin typeface="Arial" panose="020B0604020202020204" pitchFamily="34" charset="0"/>
              </a:rPr>
              <a:t>recognise</a:t>
            </a:r>
            <a:r>
              <a:rPr kumimoji="0" lang="en-US" altLang="en-US" sz="2000" b="0" i="0" u="none" strike="noStrike" cap="none" normalizeH="0" baseline="0" dirty="0">
                <a:ln>
                  <a:noFill/>
                </a:ln>
                <a:solidFill>
                  <a:schemeClr val="tx1"/>
                </a:solidFill>
                <a:effectLst/>
                <a:latin typeface="Arial" panose="020B0604020202020204" pitchFamily="34" charset="0"/>
              </a:rPr>
              <a:t> emotional and cognitive states before symptoms escalate</a:t>
            </a:r>
            <a:r>
              <a:rPr lang="en-US" altLang="en-US" sz="2000" dirty="0">
                <a:latin typeface="Arial" panose="020B0604020202020204" pitchFamily="34" charset="0"/>
              </a:rPr>
              <a:t> (Chiappe, Siegel &amp; Hasher, 2000).</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Mental Health and Wellbeing:</a:t>
            </a:r>
          </a:p>
          <a:p>
            <a:pPr lvl="0"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Promotes self-regulation and reduces stress through AI-driven </a:t>
            </a:r>
            <a:r>
              <a:rPr kumimoji="0" lang="en-US" altLang="en-US" sz="2000" b="0" i="0" u="none" strike="noStrike" cap="none" normalizeH="0" baseline="0" dirty="0" err="1">
                <a:ln>
                  <a:noFill/>
                </a:ln>
                <a:solidFill>
                  <a:schemeClr val="tx1"/>
                </a:solidFill>
                <a:effectLst/>
                <a:latin typeface="Arial" panose="020B0604020202020204" pitchFamily="34" charset="0"/>
              </a:rPr>
              <a:t>behavioural</a:t>
            </a:r>
            <a:r>
              <a:rPr kumimoji="0" lang="en-US" altLang="en-US" sz="2000" b="0" i="0" u="none" strike="noStrike" cap="none" normalizeH="0" baseline="0" dirty="0">
                <a:ln>
                  <a:noFill/>
                </a:ln>
                <a:solidFill>
                  <a:schemeClr val="tx1"/>
                </a:solidFill>
                <a:effectLst/>
                <a:latin typeface="Arial" panose="020B0604020202020204" pitchFamily="34" charset="0"/>
              </a:rPr>
              <a:t> feedback </a:t>
            </a:r>
            <a:r>
              <a:rPr lang="en-US" altLang="en-US" sz="2000" dirty="0">
                <a:latin typeface="Arial" panose="020B0604020202020204" pitchFamily="34" charset="0"/>
                <a:cs typeface="Arial" panose="020B0604020202020204" pitchFamily="34" charset="0"/>
              </a:rPr>
              <a:t>(NHS , 2023).</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Builds self-efficacy, helping users feel in control of daily routines and responsibilities.</a:t>
            </a:r>
          </a:p>
          <a:p>
            <a:pPr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Supports mental resilience and emotional stability, improving academic persistence and productivity </a:t>
            </a:r>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Olinic</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Stretea</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Cherecheș</a:t>
            </a:r>
            <a:r>
              <a:rPr lang="en-US" sz="2000" dirty="0">
                <a:latin typeface="Arial" panose="020B0604020202020204" pitchFamily="34" charset="0"/>
                <a:cs typeface="Arial" panose="020B0604020202020204" pitchFamily="34" charset="0"/>
              </a:rPr>
              <a:t>, 2025).</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Social and </a:t>
            </a:r>
            <a:r>
              <a:rPr kumimoji="0" lang="en-US" altLang="en-US" sz="2000" b="1" i="0" u="none" strike="noStrike" cap="none" normalizeH="0" baseline="0" dirty="0" err="1">
                <a:ln>
                  <a:noFill/>
                </a:ln>
                <a:solidFill>
                  <a:schemeClr val="tx1"/>
                </a:solidFill>
                <a:effectLst/>
                <a:latin typeface="Arial" panose="020B0604020202020204" pitchFamily="34" charset="0"/>
              </a:rPr>
              <a:t>Behavioural</a:t>
            </a:r>
            <a:r>
              <a:rPr kumimoji="0" lang="en-US" altLang="en-US" sz="2000" b="1" i="0" u="none" strike="noStrike" cap="none" normalizeH="0" baseline="0" dirty="0">
                <a:ln>
                  <a:noFill/>
                </a:ln>
                <a:solidFill>
                  <a:schemeClr val="tx1"/>
                </a:solidFill>
                <a:effectLst/>
                <a:latin typeface="Arial" panose="020B0604020202020204" pitchFamily="34" charset="0"/>
              </a:rPr>
              <a:t> Impact:</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Provides 24/7 accessible digital support, especially for those with limited access to in-person care.</a:t>
            </a:r>
          </a:p>
          <a:p>
            <a:pPr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Reduces stigma by enabling discreet, self-guided management of ADHD symptoms </a:t>
            </a:r>
            <a:r>
              <a:rPr lang="en-US" altLang="en-US" sz="2000" dirty="0">
                <a:latin typeface="Arial" panose="020B0604020202020204" pitchFamily="34" charset="0"/>
              </a:rPr>
              <a:t>(Parette and Scherer, 2004).</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algn="ctr"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Aligns with the NHS Long Term Plan (2019) promoting digital innovation and inclusion for neurodivergent individuals </a:t>
            </a:r>
            <a:r>
              <a:rPr lang="en-US" altLang="en-US" sz="2000" dirty="0">
                <a:latin typeface="Arial" panose="020B0604020202020204" pitchFamily="34" charset="0"/>
                <a:cs typeface="Arial" panose="020B0604020202020204" pitchFamily="34" charset="0"/>
              </a:rPr>
              <a:t>(NHS , 2023).</a:t>
            </a:r>
            <a:endParaRPr lang="en-US" altLang="en-US" sz="3200" dirty="0">
              <a:latin typeface="Arial" panose="020B0604020202020204" pitchFamily="34" charset="0"/>
            </a:endParaRPr>
          </a:p>
        </p:txBody>
      </p:sp>
      <p:sp>
        <p:nvSpPr>
          <p:cNvPr id="3" name="TextBox 2">
            <a:extLst>
              <a:ext uri="{FF2B5EF4-FFF2-40B4-BE49-F238E27FC236}">
                <a16:creationId xmlns:a16="http://schemas.microsoft.com/office/drawing/2014/main" id="{D86193FA-82FF-9277-680D-B4B5584DF224}"/>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4000320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240180-1A48-BF0A-390D-D7B98D6FE3B6}"/>
              </a:ext>
            </a:extLst>
          </p:cNvPr>
          <p:cNvSpPr txBox="1"/>
          <p:nvPr/>
        </p:nvSpPr>
        <p:spPr>
          <a:xfrm>
            <a:off x="6591300" y="1305991"/>
            <a:ext cx="5105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Policy Implication</a:t>
            </a:r>
            <a:endParaRPr lang="en-GB" sz="28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43124F3-60E8-6289-57E2-FC0DBCF9FD94}"/>
              </a:ext>
            </a:extLst>
          </p:cNvPr>
          <p:cNvSpPr txBox="1"/>
          <p:nvPr/>
        </p:nvSpPr>
        <p:spPr>
          <a:xfrm>
            <a:off x="1447800" y="3758588"/>
            <a:ext cx="7162800" cy="3074624"/>
          </a:xfrm>
          <a:prstGeom prst="rect">
            <a:avLst/>
          </a:prstGeom>
          <a:noFill/>
          <a:ln w="38100">
            <a:solidFill>
              <a:srgbClr val="002060"/>
            </a:solidFill>
          </a:ln>
        </p:spPr>
        <p:txBody>
          <a:bodyPr wrap="square" rtlCol="0">
            <a:spAutoFit/>
          </a:bodyPr>
          <a:lstStyle/>
          <a:p>
            <a:pPr marL="342900" indent="-34290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Supports NHS Long Term Plan</a:t>
            </a:r>
          </a:p>
          <a:p>
            <a:pPr marL="342900" indent="-34290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Promotes Inclusion of Digital Innovations for neurodivergent people under Equality Act 2010</a:t>
            </a:r>
          </a:p>
          <a:p>
            <a:pPr marL="342900" indent="-342900">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Inclusion of evidence based personalized assistive tools in healthcare</a:t>
            </a:r>
          </a:p>
        </p:txBody>
      </p:sp>
      <p:sp>
        <p:nvSpPr>
          <p:cNvPr id="4" name="AutoShape 4" descr="Neurodiversity Matters - NewZapp Communications">
            <a:extLst>
              <a:ext uri="{FF2B5EF4-FFF2-40B4-BE49-F238E27FC236}">
                <a16:creationId xmlns:a16="http://schemas.microsoft.com/office/drawing/2014/main" id="{1711263B-ED79-447A-A211-474CC6BA3572}"/>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graphicFrame>
        <p:nvGraphicFramePr>
          <p:cNvPr id="12" name="Diagram 11">
            <a:extLst>
              <a:ext uri="{FF2B5EF4-FFF2-40B4-BE49-F238E27FC236}">
                <a16:creationId xmlns:a16="http://schemas.microsoft.com/office/drawing/2014/main" id="{50AFE5E0-39A2-74C6-CB91-847E606A2888}"/>
              </a:ext>
            </a:extLst>
          </p:cNvPr>
          <p:cNvGraphicFramePr/>
          <p:nvPr>
            <p:extLst>
              <p:ext uri="{D42A27DB-BD31-4B8C-83A1-F6EECF244321}">
                <p14:modId xmlns:p14="http://schemas.microsoft.com/office/powerpoint/2010/main" val="3227253894"/>
              </p:ext>
            </p:extLst>
          </p:nvPr>
        </p:nvGraphicFramePr>
        <p:xfrm>
          <a:off x="9536723" y="2628900"/>
          <a:ext cx="7303477" cy="59030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D64074D-10ED-908E-E052-034EA45AF742}"/>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8135477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A25E2B-9C9B-3D56-C17C-D9800A03F3E9}"/>
              </a:ext>
            </a:extLst>
          </p:cNvPr>
          <p:cNvSpPr txBox="1"/>
          <p:nvPr/>
        </p:nvSpPr>
        <p:spPr>
          <a:xfrm>
            <a:off x="4686300" y="1257300"/>
            <a:ext cx="8915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Research and Educational Implication</a:t>
            </a:r>
            <a:endParaRPr lang="en-GB" sz="2800" b="1" u="sng"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586A6393-66B5-4375-E94A-DCF0B632A7C2}"/>
              </a:ext>
            </a:extLst>
          </p:cNvPr>
          <p:cNvGraphicFramePr/>
          <p:nvPr>
            <p:extLst>
              <p:ext uri="{D42A27DB-BD31-4B8C-83A1-F6EECF244321}">
                <p14:modId xmlns:p14="http://schemas.microsoft.com/office/powerpoint/2010/main" val="138989491"/>
              </p:ext>
            </p:extLst>
          </p:nvPr>
        </p:nvGraphicFramePr>
        <p:xfrm>
          <a:off x="1295400" y="2095500"/>
          <a:ext cx="15392400" cy="7506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10E34B6C-1835-F063-5970-654FB11AC898}"/>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9691386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31BA2E-503C-02F4-F3E5-3B65BA1D8021}"/>
              </a:ext>
            </a:extLst>
          </p:cNvPr>
          <p:cNvSpPr txBox="1"/>
          <p:nvPr/>
        </p:nvSpPr>
        <p:spPr>
          <a:xfrm>
            <a:off x="9596405" y="2247900"/>
            <a:ext cx="7010400" cy="7198830"/>
          </a:xfrm>
          <a:prstGeom prst="rect">
            <a:avLst/>
          </a:prstGeom>
          <a:noFill/>
          <a:ln w="38100">
            <a:solidFill>
              <a:schemeClr val="accent1">
                <a:lumMod val="60000"/>
                <a:lumOff val="40000"/>
              </a:schemeClr>
            </a:solidFill>
          </a:ln>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panose="020B0604020202020204" pitchFamily="34" charset="0"/>
            </a:endParaRP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Health promotion is rapidly evolving.</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D</a:t>
            </a:r>
            <a:r>
              <a:rPr kumimoji="0" lang="en-US" altLang="en-US" sz="2000" b="0" i="0" u="none" strike="noStrike" cap="none" normalizeH="0" baseline="0" dirty="0">
                <a:ln>
                  <a:noFill/>
                </a:ln>
                <a:solidFill>
                  <a:schemeClr val="tx1"/>
                </a:solidFill>
                <a:effectLst/>
                <a:latin typeface="Arial" panose="020B0604020202020204" pitchFamily="34" charset="0"/>
              </a:rPr>
              <a:t>igital health interventions mark the next frontier for wellbeing.</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Digital technologies enhance access, </a:t>
            </a:r>
            <a:r>
              <a:rPr kumimoji="0" lang="en-US" altLang="en-US" sz="2000" b="0" i="0" u="none" strike="noStrike" cap="none" normalizeH="0" baseline="0" dirty="0" err="1">
                <a:ln>
                  <a:noFill/>
                </a:ln>
                <a:solidFill>
                  <a:schemeClr val="tx1"/>
                </a:solidFill>
                <a:effectLst/>
                <a:latin typeface="Arial" panose="020B0604020202020204" pitchFamily="34" charset="0"/>
              </a:rPr>
              <a:t>personalisation</a:t>
            </a:r>
            <a:r>
              <a:rPr kumimoji="0" lang="en-US" altLang="en-US" sz="2000" b="0" i="0" u="none" strike="noStrike" cap="none" normalizeH="0" baseline="0" dirty="0">
                <a:ln>
                  <a:noFill/>
                </a:ln>
                <a:solidFill>
                  <a:schemeClr val="tx1"/>
                </a:solidFill>
                <a:effectLst/>
                <a:latin typeface="Arial" panose="020B0604020202020204" pitchFamily="34" charset="0"/>
              </a:rPr>
              <a:t>, and engagement in health promotion (Lupton, 2014).</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However, innovation must be implemented ethically and inclusively.</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Poorly designed tools risk widening inequalities or excluding vulnerable groups.</a:t>
            </a:r>
          </a:p>
          <a:p>
            <a:pPr marL="342900" marR="0" lvl="0" indent="-342900" algn="ctr"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Key principle: </a:t>
            </a:r>
            <a:r>
              <a:rPr kumimoji="0" lang="en-US" altLang="en-US" sz="2000" b="1" i="0" u="none" strike="noStrike" cap="none" normalizeH="0" baseline="0" dirty="0">
                <a:ln>
                  <a:noFill/>
                </a:ln>
                <a:solidFill>
                  <a:schemeClr val="tx1"/>
                </a:solidFill>
                <a:effectLst/>
                <a:latin typeface="Arial" panose="020B0604020202020204" pitchFamily="34" charset="0"/>
              </a:rPr>
              <a:t>thoughtful design</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1" i="0" u="none" strike="noStrike" cap="none" normalizeH="0" baseline="0" dirty="0">
                <a:ln>
                  <a:noFill/>
                </a:ln>
                <a:solidFill>
                  <a:schemeClr val="tx1"/>
                </a:solidFill>
                <a:effectLst/>
                <a:latin typeface="Arial" panose="020B0604020202020204" pitchFamily="34" charset="0"/>
              </a:rPr>
              <a:t>accessibility</a:t>
            </a:r>
            <a:r>
              <a:rPr kumimoji="0" lang="en-US" altLang="en-US" sz="2000" b="0" i="0" u="none" strike="noStrike" cap="none" normalizeH="0" baseline="0" dirty="0">
                <a:ln>
                  <a:noFill/>
                </a:ln>
                <a:solidFill>
                  <a:schemeClr val="tx1"/>
                </a:solidFill>
                <a:effectLst/>
                <a:latin typeface="Arial" panose="020B0604020202020204" pitchFamily="34" charset="0"/>
              </a:rPr>
              <a:t>, and </a:t>
            </a:r>
            <a:r>
              <a:rPr kumimoji="0" lang="en-US" altLang="en-US" sz="2000" b="1" i="0" u="none" strike="noStrike" cap="none" normalizeH="0" baseline="0" dirty="0">
                <a:ln>
                  <a:noFill/>
                </a:ln>
                <a:solidFill>
                  <a:schemeClr val="tx1"/>
                </a:solidFill>
                <a:effectLst/>
                <a:latin typeface="Arial" panose="020B0604020202020204" pitchFamily="34" charset="0"/>
              </a:rPr>
              <a:t>continuous evaluation </a:t>
            </a:r>
            <a:r>
              <a:rPr kumimoji="0" lang="en-US" altLang="en-US" sz="2000" b="0" i="0" u="none" strike="noStrike" cap="none" normalizeH="0" baseline="0" dirty="0">
                <a:ln>
                  <a:noFill/>
                </a:ln>
                <a:solidFill>
                  <a:schemeClr val="tx1"/>
                </a:solidFill>
                <a:effectLst/>
                <a:latin typeface="Arial" panose="020B0604020202020204" pitchFamily="34" charset="0"/>
              </a:rPr>
              <a:t>ensure equitable benefits.</a:t>
            </a:r>
          </a:p>
        </p:txBody>
      </p:sp>
      <p:pic>
        <p:nvPicPr>
          <p:cNvPr id="6" name="Picture 5">
            <a:extLst>
              <a:ext uri="{FF2B5EF4-FFF2-40B4-BE49-F238E27FC236}">
                <a16:creationId xmlns:a16="http://schemas.microsoft.com/office/drawing/2014/main" id="{AB920AF7-7901-57C8-7906-27475FB34C93}"/>
              </a:ext>
            </a:extLst>
          </p:cNvPr>
          <p:cNvPicPr>
            <a:picLocks noChangeAspect="1"/>
          </p:cNvPicPr>
          <p:nvPr/>
        </p:nvPicPr>
        <p:blipFill>
          <a:blip r:embed="rId3"/>
          <a:stretch>
            <a:fillRect/>
          </a:stretch>
        </p:blipFill>
        <p:spPr>
          <a:xfrm>
            <a:off x="609600" y="3390900"/>
            <a:ext cx="8081997" cy="4572000"/>
          </a:xfrm>
          <a:prstGeom prst="rect">
            <a:avLst/>
          </a:prstGeom>
        </p:spPr>
      </p:pic>
      <p:sp>
        <p:nvSpPr>
          <p:cNvPr id="8" name="TextBox 7">
            <a:extLst>
              <a:ext uri="{FF2B5EF4-FFF2-40B4-BE49-F238E27FC236}">
                <a16:creationId xmlns:a16="http://schemas.microsoft.com/office/drawing/2014/main" id="{891ACAF0-CE01-F0A7-A9BD-B5E79ED56FEF}"/>
              </a:ext>
            </a:extLst>
          </p:cNvPr>
          <p:cNvSpPr txBox="1"/>
          <p:nvPr/>
        </p:nvSpPr>
        <p:spPr>
          <a:xfrm>
            <a:off x="3848100" y="1104900"/>
            <a:ext cx="10591800" cy="523220"/>
          </a:xfrm>
          <a:prstGeom prst="rect">
            <a:avLst/>
          </a:prstGeom>
          <a:noFill/>
        </p:spPr>
        <p:txBody>
          <a:bodyPr wrap="square">
            <a:spAutoFit/>
          </a:bodyPr>
          <a:lstStyle/>
          <a:p>
            <a:pPr algn="ctr"/>
            <a:r>
              <a:rPr kumimoji="0" lang="en-US" altLang="en-US" sz="2800" b="1" i="0" u="sng" strike="noStrike" cap="none" normalizeH="0" baseline="0" dirty="0">
                <a:ln>
                  <a:noFill/>
                </a:ln>
                <a:solidFill>
                  <a:schemeClr val="tx1"/>
                </a:solidFill>
                <a:effectLst/>
                <a:latin typeface="Arial" panose="020B0604020202020204" pitchFamily="34" charset="0"/>
              </a:rPr>
              <a:t>Summary: The Evolving Role of Digital Health Promotion</a:t>
            </a:r>
            <a:endParaRPr lang="en-GB" sz="2800" u="sng" dirty="0"/>
          </a:p>
        </p:txBody>
      </p:sp>
      <p:sp>
        <p:nvSpPr>
          <p:cNvPr id="2" name="TextBox 1">
            <a:extLst>
              <a:ext uri="{FF2B5EF4-FFF2-40B4-BE49-F238E27FC236}">
                <a16:creationId xmlns:a16="http://schemas.microsoft.com/office/drawing/2014/main" id="{DD586A6C-CBE6-A82D-FDA5-91AEE8F4E2C3}"/>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22898766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F99B3B-386F-E09E-D243-CFDD7B5C61F8}"/>
              </a:ext>
            </a:extLst>
          </p:cNvPr>
          <p:cNvSpPr txBox="1"/>
          <p:nvPr/>
        </p:nvSpPr>
        <p:spPr>
          <a:xfrm>
            <a:off x="2362200" y="1257300"/>
            <a:ext cx="13563600" cy="8027839"/>
          </a:xfrm>
          <a:prstGeom prst="rect">
            <a:avLst/>
          </a:prstGeom>
          <a:noFill/>
        </p:spPr>
        <p:txBody>
          <a:bodyPr wrap="square">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Why This Intervention Is Needed:</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1" i="0" u="sng"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Attention Deficits: </a:t>
            </a:r>
            <a:r>
              <a:rPr kumimoji="0" lang="en-US" altLang="en-US" b="0" i="0" u="none" strike="noStrike" cap="none" normalizeH="0" baseline="0" dirty="0">
                <a:ln>
                  <a:noFill/>
                </a:ln>
                <a:solidFill>
                  <a:schemeClr val="tx1"/>
                </a:solidFill>
                <a:effectLst/>
                <a:latin typeface="Arial" panose="020B0604020202020204" pitchFamily="34" charset="0"/>
              </a:rPr>
              <a:t>Attention span is a core challenge for young adults with ADHD, directly affecting learning and daily performance.</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Executive Function Impairments: </a:t>
            </a:r>
            <a:r>
              <a:rPr kumimoji="0" lang="en-US" altLang="en-US" b="0" i="0" u="none" strike="noStrike" cap="none" normalizeH="0" baseline="0" dirty="0">
                <a:ln>
                  <a:noFill/>
                </a:ln>
                <a:solidFill>
                  <a:schemeClr val="tx1"/>
                </a:solidFill>
                <a:effectLst/>
                <a:latin typeface="Arial" panose="020B0604020202020204" pitchFamily="34" charset="0"/>
              </a:rPr>
              <a:t>Difficulties with planning, </a:t>
            </a:r>
            <a:r>
              <a:rPr kumimoji="0" lang="en-US" altLang="en-US" b="0" i="0" u="none" strike="noStrike" cap="none" normalizeH="0" baseline="0" dirty="0" err="1">
                <a:ln>
                  <a:noFill/>
                </a:ln>
                <a:solidFill>
                  <a:schemeClr val="tx1"/>
                </a:solidFill>
                <a:effectLst/>
                <a:latin typeface="Arial" panose="020B0604020202020204" pitchFamily="34" charset="0"/>
              </a:rPr>
              <a:t>organisation</a:t>
            </a:r>
            <a:r>
              <a:rPr kumimoji="0" lang="en-US" altLang="en-US" b="0" i="0" u="none" strike="noStrike" cap="none" normalizeH="0" baseline="0" dirty="0">
                <a:ln>
                  <a:noFill/>
                </a:ln>
                <a:solidFill>
                  <a:schemeClr val="tx1"/>
                </a:solidFill>
                <a:effectLst/>
                <a:latin typeface="Arial" panose="020B0604020202020204" pitchFamily="34" charset="0"/>
              </a:rPr>
              <a:t>, and flexibility reduce the ability to meet academic and occupational goals (Schreiber et al., 2013).</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Working Memory Deficits: </a:t>
            </a:r>
            <a:r>
              <a:rPr kumimoji="0" lang="en-US" altLang="en-US" b="0" i="0" u="none" strike="noStrike" cap="none" normalizeH="0" baseline="0" dirty="0">
                <a:ln>
                  <a:noFill/>
                </a:ln>
                <a:solidFill>
                  <a:schemeClr val="tx1"/>
                </a:solidFill>
                <a:effectLst/>
                <a:latin typeface="Arial" panose="020B0604020202020204" pitchFamily="34" charset="0"/>
              </a:rPr>
              <a:t>Research identifies working memory as a core deficit in ADHD — essential for learning, comprehension, and applying feedback (Chiappe, Siegel &amp; Hasher, 2000).</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sz="2400" b="1" i="0" u="sng" strike="noStrike" cap="none" normalizeH="0" baseline="0" dirty="0">
                <a:ln>
                  <a:noFill/>
                </a:ln>
                <a:solidFill>
                  <a:schemeClr val="tx1"/>
                </a:solidFill>
                <a:effectLst/>
                <a:latin typeface="Arial" panose="020B0604020202020204" pitchFamily="34" charset="0"/>
              </a:rPr>
              <a:t>Consequences of Not Using This Intervention:</a:t>
            </a:r>
          </a:p>
          <a:p>
            <a:pPr marL="0" marR="0" lvl="0" indent="0" algn="ctr" defTabSz="914400" rtl="0" eaLnBrk="0" fontAlgn="base" latinLnBrk="0" hangingPunct="0">
              <a:lnSpc>
                <a:spcPct val="150000"/>
              </a:lnSpc>
              <a:spcBef>
                <a:spcPct val="0"/>
              </a:spcBef>
              <a:spcAft>
                <a:spcPct val="0"/>
              </a:spcAft>
              <a:buClrTx/>
              <a:buSzTx/>
              <a:buFontTx/>
              <a:buNone/>
              <a:tabLst/>
            </a:pPr>
            <a:endParaRPr kumimoji="0" lang="en-US" altLang="en-US" sz="2400" b="1" i="0" u="sng"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Poor Academic and Work Outcomes: </a:t>
            </a:r>
            <a:r>
              <a:rPr kumimoji="0" lang="en-US" altLang="en-US" b="0" i="0" u="none" strike="noStrike" cap="none" normalizeH="0" baseline="0" dirty="0">
                <a:ln>
                  <a:noFill/>
                </a:ln>
                <a:solidFill>
                  <a:schemeClr val="tx1"/>
                </a:solidFill>
                <a:effectLst/>
                <a:latin typeface="Arial" panose="020B0604020202020204" pitchFamily="34" charset="0"/>
              </a:rPr>
              <a:t>Without support, students may experience lower achievement, missed deadlines, and increased dropout risk.</a:t>
            </a:r>
          </a:p>
          <a:p>
            <a:pPr algn="ctr" eaLnBrk="0" fontAlgn="base" hangingPunct="0">
              <a:lnSpc>
                <a:spcPct val="150000"/>
              </a:lnSpc>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Low Self-Esteem &amp; Motivation: </a:t>
            </a:r>
            <a:r>
              <a:rPr kumimoji="0" lang="en-US" altLang="en-US" b="0" i="0" u="none" strike="noStrike" cap="none" normalizeH="0" baseline="0" dirty="0">
                <a:ln>
                  <a:noFill/>
                </a:ln>
                <a:solidFill>
                  <a:schemeClr val="tx1"/>
                </a:solidFill>
                <a:effectLst/>
                <a:latin typeface="Arial" panose="020B0604020202020204" pitchFamily="34" charset="0"/>
              </a:rPr>
              <a:t>Repeated failure or </a:t>
            </a:r>
            <a:r>
              <a:rPr kumimoji="0" lang="en-US" altLang="en-US" b="0" i="0" u="none" strike="noStrike" cap="none" normalizeH="0" baseline="0" dirty="0" err="1">
                <a:ln>
                  <a:noFill/>
                </a:ln>
                <a:solidFill>
                  <a:schemeClr val="tx1"/>
                </a:solidFill>
                <a:effectLst/>
                <a:latin typeface="Arial" panose="020B0604020202020204" pitchFamily="34" charset="0"/>
              </a:rPr>
              <a:t>disorganisation</a:t>
            </a:r>
            <a:r>
              <a:rPr kumimoji="0" lang="en-US" altLang="en-US" b="0" i="0" u="none" strike="noStrike" cap="none" normalizeH="0" baseline="0" dirty="0">
                <a:ln>
                  <a:noFill/>
                </a:ln>
                <a:solidFill>
                  <a:schemeClr val="tx1"/>
                </a:solidFill>
                <a:effectLst/>
                <a:latin typeface="Arial" panose="020B0604020202020204" pitchFamily="34" charset="0"/>
              </a:rPr>
              <a:t> can result in frustration, anxiety, and reduced self-efficacy</a:t>
            </a:r>
            <a:r>
              <a:rPr lang="en-US" altLang="en-US" dirty="0">
                <a:latin typeface="Arial" panose="020B0604020202020204" pitchFamily="34" charset="0"/>
              </a:rPr>
              <a:t> </a:t>
            </a:r>
            <a:r>
              <a:rPr lang="en-US" altLang="en-US" dirty="0">
                <a:latin typeface="Arial" panose="020B0604020202020204" pitchFamily="34" charset="0"/>
                <a:cs typeface="Arial" panose="020B0604020202020204" pitchFamily="34" charset="0"/>
              </a:rPr>
              <a:t>(None </a:t>
            </a:r>
            <a:r>
              <a:rPr lang="en-US" altLang="en-US" dirty="0" err="1">
                <a:latin typeface="Arial" panose="020B0604020202020204" pitchFamily="34" charset="0"/>
                <a:cs typeface="Arial" panose="020B0604020202020204" pitchFamily="34" charset="0"/>
              </a:rPr>
              <a:t>Eydoxia</a:t>
            </a:r>
            <a:r>
              <a:rPr lang="en-US" altLang="en-US" dirty="0">
                <a:latin typeface="Arial" panose="020B0604020202020204" pitchFamily="34" charset="0"/>
                <a:cs typeface="Arial" panose="020B0604020202020204" pitchFamily="34" charset="0"/>
              </a:rPr>
              <a:t> </a:t>
            </a:r>
            <a:r>
              <a:rPr lang="en-US" altLang="en-US" dirty="0" err="1">
                <a:latin typeface="Arial" panose="020B0604020202020204" pitchFamily="34" charset="0"/>
                <a:cs typeface="Arial" panose="020B0604020202020204" pitchFamily="34" charset="0"/>
              </a:rPr>
              <a:t>Kyriakaki</a:t>
            </a:r>
            <a:r>
              <a:rPr lang="en-US" altLang="en-US" dirty="0">
                <a:latin typeface="Arial" panose="020B0604020202020204" pitchFamily="34" charset="0"/>
                <a:cs typeface="Arial" panose="020B0604020202020204" pitchFamily="34" charset="0"/>
              </a:rPr>
              <a:t> and Maria, 2023).</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Long-Term Socioeconomic Impact:</a:t>
            </a:r>
            <a:r>
              <a:rPr kumimoji="0" lang="en-US" altLang="en-US" b="0" i="0" u="none" strike="noStrike" cap="none" normalizeH="0" baseline="0" dirty="0">
                <a:ln>
                  <a:noFill/>
                </a:ln>
                <a:solidFill>
                  <a:schemeClr val="tx1"/>
                </a:solidFill>
                <a:effectLst/>
                <a:latin typeface="Arial" panose="020B0604020202020204" pitchFamily="34" charset="0"/>
              </a:rPr>
              <a:t> Sustained difficulties in attention and productivity can lead to unemployment, financial instability, and social exclusion.</a:t>
            </a:r>
          </a:p>
          <a:p>
            <a:pPr algn="ctr" eaLnBrk="0" fontAlgn="base" hangingPunct="0">
              <a:lnSpc>
                <a:spcPct val="150000"/>
              </a:lnSpc>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Missed Early Intervention Opportunities: </a:t>
            </a:r>
            <a:r>
              <a:rPr kumimoji="0" lang="en-US" altLang="en-US" b="0" i="0" u="none" strike="noStrike" cap="none" normalizeH="0" baseline="0" dirty="0">
                <a:ln>
                  <a:noFill/>
                </a:ln>
                <a:solidFill>
                  <a:schemeClr val="tx1"/>
                </a:solidFill>
                <a:effectLst/>
                <a:latin typeface="Arial" panose="020B0604020202020204" pitchFamily="34" charset="0"/>
              </a:rPr>
              <a:t>Lack of access to supportive digital tools delays </a:t>
            </a:r>
            <a:r>
              <a:rPr kumimoji="0" lang="en-US" altLang="en-US" b="0" i="0" u="none" strike="noStrike" cap="none" normalizeH="0" baseline="0" dirty="0" err="1">
                <a:ln>
                  <a:noFill/>
                </a:ln>
                <a:solidFill>
                  <a:schemeClr val="tx1"/>
                </a:solidFill>
                <a:effectLst/>
                <a:latin typeface="Arial" panose="020B0604020202020204" pitchFamily="34" charset="0"/>
              </a:rPr>
              <a:t>behavioural</a:t>
            </a:r>
            <a:r>
              <a:rPr kumimoji="0" lang="en-US" altLang="en-US" b="0" i="0" u="none" strike="noStrike" cap="none" normalizeH="0" baseline="0" dirty="0">
                <a:ln>
                  <a:noFill/>
                </a:ln>
                <a:solidFill>
                  <a:schemeClr val="tx1"/>
                </a:solidFill>
                <a:effectLst/>
                <a:latin typeface="Arial" panose="020B0604020202020204" pitchFamily="34" charset="0"/>
              </a:rPr>
              <a:t> improvements and self-management skills </a:t>
            </a:r>
            <a:r>
              <a:rPr lang="en-US" altLang="en-US" dirty="0">
                <a:latin typeface="Arial" panose="020B0604020202020204" pitchFamily="34" charset="0"/>
                <a:cs typeface="Arial" panose="020B0604020202020204" pitchFamily="34" charset="0"/>
              </a:rPr>
              <a:t>(Public Health England, 2017).</a:t>
            </a:r>
            <a:endParaRPr lang="en-US" altLang="en-US" sz="2800" dirty="0">
              <a:latin typeface="Arial" panose="020B0604020202020204" pitchFamily="34" charset="0"/>
            </a:endParaRPr>
          </a:p>
        </p:txBody>
      </p:sp>
      <p:sp>
        <p:nvSpPr>
          <p:cNvPr id="2" name="TextBox 1">
            <a:extLst>
              <a:ext uri="{FF2B5EF4-FFF2-40B4-BE49-F238E27FC236}">
                <a16:creationId xmlns:a16="http://schemas.microsoft.com/office/drawing/2014/main" id="{7EA8ED54-A3A4-84D5-94FD-BC726EB828E5}"/>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15473697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E7C9E8-B5FF-22F6-0FA7-E5094D5855D2}"/>
              </a:ext>
            </a:extLst>
          </p:cNvPr>
          <p:cNvSpPr txBox="1"/>
          <p:nvPr/>
        </p:nvSpPr>
        <p:spPr>
          <a:xfrm>
            <a:off x="6781800" y="1104900"/>
            <a:ext cx="43434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Conclusion</a:t>
            </a:r>
            <a:endParaRPr lang="en-GB" sz="28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F23B390-1D9A-6C26-FF8F-CFB561928BC5}"/>
              </a:ext>
            </a:extLst>
          </p:cNvPr>
          <p:cNvSpPr txBox="1"/>
          <p:nvPr/>
        </p:nvSpPr>
        <p:spPr>
          <a:xfrm>
            <a:off x="3048000" y="2247900"/>
            <a:ext cx="11811000" cy="6767943"/>
          </a:xfrm>
          <a:prstGeom prst="rect">
            <a:avLst/>
          </a:prstGeom>
          <a:noFill/>
          <a:ln w="38100">
            <a:solidFill>
              <a:schemeClr val="accent2">
                <a:lumMod val="50000"/>
              </a:schemeClr>
            </a:solidFill>
          </a:ln>
        </p:spPr>
        <p:txBody>
          <a:bodyPr wrap="square" rtlCol="0">
            <a:spAutoFit/>
          </a:bodyPr>
          <a:lstStyle/>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err="1">
                <a:latin typeface="Arial" panose="020B0604020202020204" pitchFamily="34" charset="0"/>
              </a:rPr>
              <a:t>FocusTrack</a:t>
            </a:r>
            <a:r>
              <a:rPr lang="en-US" altLang="en-US" sz="2000" dirty="0">
                <a:latin typeface="Arial" panose="020B0604020202020204" pitchFamily="34" charset="0"/>
              </a:rPr>
              <a:t> AI addresses a key public health concern — improving attention, organisation, and wellbeing in young adults with ADHD.</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Guided by the Ewles &amp; Simnett (2003) model, the intervention is systematic, evidence-based, and user-centred.</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Through AI-driven support, it enhances focus, productivity, and self-management, reducing academic and occupational challenges.</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The project aligns with UK health policies promoting digital inclusion and mental health support (NHS, 2019).</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With continued evaluation, collaboration, and user feedback, FocusTrack AI can become a scalable and sustainable solution improving long-term outcomes for neurodivergent individuals.</a:t>
            </a:r>
          </a:p>
          <a:p>
            <a:pPr marL="342900" lvl="0" indent="-342900" algn="ctr"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Ultimately, it empowers users to “Focus Smarter, Not Harder.”</a:t>
            </a:r>
          </a:p>
        </p:txBody>
      </p:sp>
      <p:sp>
        <p:nvSpPr>
          <p:cNvPr id="4" name="TextBox 3">
            <a:extLst>
              <a:ext uri="{FF2B5EF4-FFF2-40B4-BE49-F238E27FC236}">
                <a16:creationId xmlns:a16="http://schemas.microsoft.com/office/drawing/2014/main" id="{B5315358-27AD-1A2A-DD61-A8A2D46C5B79}"/>
              </a:ext>
            </a:extLst>
          </p:cNvPr>
          <p:cNvSpPr txBox="1"/>
          <p:nvPr/>
        </p:nvSpPr>
        <p:spPr>
          <a:xfrm>
            <a:off x="15697200" y="647700"/>
            <a:ext cx="1905000" cy="646331"/>
          </a:xfrm>
          <a:prstGeom prst="rect">
            <a:avLst/>
          </a:prstGeom>
          <a:noFill/>
          <a:ln w="38100">
            <a:solidFill>
              <a:schemeClr val="accent3">
                <a:lumMod val="40000"/>
                <a:lumOff val="60000"/>
              </a:schemeClr>
            </a:solidFill>
          </a:ln>
        </p:spPr>
        <p:txBody>
          <a:bodyPr wrap="square" rtlCol="0">
            <a:spAutoFit/>
          </a:bodyPr>
          <a:lstStyle/>
          <a:p>
            <a:pPr algn="ctr"/>
            <a:r>
              <a:rPr lang="it-IT" sz="1200" b="1" i="1" dirty="0">
                <a:latin typeface="Arial" panose="020B0604020202020204" pitchFamily="34" charset="0"/>
                <a:cs typeface="Arial" panose="020B0604020202020204" pitchFamily="34" charset="0"/>
              </a:rPr>
              <a:t>Donna Olivia Shilunga </a:t>
            </a:r>
          </a:p>
          <a:p>
            <a:pPr algn="ctr"/>
            <a:endParaRPr lang="it-IT" sz="1200" b="1" i="1" dirty="0">
              <a:latin typeface="Arial" panose="020B0604020202020204" pitchFamily="34" charset="0"/>
              <a:cs typeface="Arial" panose="020B0604020202020204" pitchFamily="34" charset="0"/>
            </a:endParaRPr>
          </a:p>
          <a:p>
            <a:pPr algn="ctr"/>
            <a:r>
              <a:rPr lang="it-IT" sz="1200" b="1" i="1" dirty="0">
                <a:latin typeface="Arial" panose="020B0604020202020204" pitchFamily="34" charset="0"/>
                <a:cs typeface="Arial" panose="020B0604020202020204" pitchFamily="34" charset="0"/>
              </a:rPr>
              <a:t>(2129251)</a:t>
            </a:r>
          </a:p>
        </p:txBody>
      </p:sp>
    </p:spTree>
    <p:extLst>
      <p:ext uri="{BB962C8B-B14F-4D97-AF65-F5344CB8AC3E}">
        <p14:creationId xmlns:p14="http://schemas.microsoft.com/office/powerpoint/2010/main" val="167142775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5F1FCF-7E50-64C8-845E-A055739392D3}"/>
              </a:ext>
            </a:extLst>
          </p:cNvPr>
          <p:cNvSpPr txBox="1"/>
          <p:nvPr/>
        </p:nvSpPr>
        <p:spPr>
          <a:xfrm>
            <a:off x="7848600" y="876300"/>
            <a:ext cx="2590800" cy="523220"/>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References</a:t>
            </a:r>
            <a:endParaRPr lang="en-GB" sz="28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A2419EB-56B9-C86B-B028-974EC11A4E92}"/>
              </a:ext>
            </a:extLst>
          </p:cNvPr>
          <p:cNvSpPr txBox="1"/>
          <p:nvPr/>
        </p:nvSpPr>
        <p:spPr>
          <a:xfrm>
            <a:off x="457200" y="2095500"/>
            <a:ext cx="17640300" cy="7520007"/>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Centre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AI is changing the game for ADHD management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ADHD Centre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https://www.adhdcentre.co.uk/how-ai-is-changing-the-game-for-adhd-management/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Coach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ADHD Affects Your Brain’s Executive Functions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www.theminiadhdcoach.com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https://www.theminiadhdcoach.com/adhd-symptoms/adhd-executive-function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(2022a)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Incidence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https://adhduk.co.uk/adhd-incidence/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(2022b)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 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https://adhduk.co.uk/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ADHD UK (2025)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Financial Times: Almost 2.5mn people in England estimated to have ADHD - 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https://adhduk.co.uk/2025/05/30/financial-times-almost-2-5mn-people-in-england-estimated-to-have-adhd/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Alice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Updates to the Equality Act 2010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Bhayani Law</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https://bhayanilaw.co.uk/updates-to-equality-act-2010/</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App Evaluation Model. (2017)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App Evaluation Model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www.psychiatry.org</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https://www.psychiatry.org/psychiatrists/practice/mental-health-apps/app-evaluation-model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Arnold, L.E.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(2020) ‘Long-Term Outcomes of ADHD: Academic Achievement and Performance’,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Attention Disorders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24(1), pp. 73–85.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https://doi.org/10.1177/1087054714566076</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Berlin, I. (2025)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Kono: AI-Powered Daily Planner for ADHD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Ux-design-awards.com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https://ux-design-awards.com/winners/2024-2-kono-ai-powered-daily-planner-for-adhd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Berrezueta-Guzman, S., Kandil, M. and Wagner, S. (2025) ‘Integrating AI into ADHD Therapy: Insights from ChatGPT-4o and Robotic Assistants’,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Human-Centric Intelligent Systems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[Preprint].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https://doi.org/10.1007/s44230-025-00099-1</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Bowling, Z. and Nettleton, A. (2020) ‘The diagnosis and management of ADHD (Attention Deficit Hyperactivity Disorder) in children and young people: a commentary on current practice and future recommendations’,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BJGP Open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 bjgpopen20X101043.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https://doi.org/10.3399/bjgpopen20x101043</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Cardiff University (2022)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Why more research is needed on ADHD in young women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Cardiff University</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https://blogs.cardiff.ac.uk/wolfsonyoungpeople/why-more-research-is-needed-on-adhd-in-young-women/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09082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34ED56-F539-BAE6-EFBB-C18EA2A5D6C3}"/>
              </a:ext>
            </a:extLst>
          </p:cNvPr>
          <p:cNvSpPr txBox="1"/>
          <p:nvPr/>
        </p:nvSpPr>
        <p:spPr>
          <a:xfrm>
            <a:off x="381000" y="1104900"/>
            <a:ext cx="17449800" cy="7485191"/>
          </a:xfrm>
          <a:prstGeom prst="rect">
            <a:avLst/>
          </a:prstGeom>
          <a:noFill/>
        </p:spPr>
        <p:txBody>
          <a:bodyPr wrap="square">
            <a:spAutoFit/>
          </a:bodyPr>
          <a:lstStyle/>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Chiappe, P., Siegel, L.S. and Hasher, L. (2000) ‘Working memory, inhibitory control, and reading disability’, </a:t>
            </a:r>
            <a:r>
              <a:rPr lang="en-US" altLang="en-US" sz="1400" i="1" dirty="0">
                <a:latin typeface="Arial" panose="020B0604020202020204" pitchFamily="34" charset="0"/>
                <a:cs typeface="Arial" panose="020B0604020202020204" pitchFamily="34" charset="0"/>
              </a:rPr>
              <a:t>Memory &amp; Cognition</a:t>
            </a:r>
            <a:r>
              <a:rPr lang="en-US" altLang="en-US" sz="1400" dirty="0">
                <a:latin typeface="Arial" panose="020B0604020202020204" pitchFamily="34" charset="0"/>
                <a:cs typeface="Arial" panose="020B0604020202020204" pitchFamily="34" charset="0"/>
              </a:rPr>
              <a:t>, 28(1), pp. 8–17. Available at: https://doi.org/10.3758/bf03211570.</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CMHA (2014) </a:t>
            </a:r>
            <a:r>
              <a:rPr lang="en-US" altLang="en-US" sz="1400" i="1" dirty="0">
                <a:latin typeface="Arial" panose="020B0604020202020204" pitchFamily="34" charset="0"/>
                <a:cs typeface="Arial" panose="020B0604020202020204" pitchFamily="34" charset="0"/>
              </a:rPr>
              <a:t>stigma and discrimination around mental health and substance use problems </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hlinkClick r:id="rId2"/>
              </a:rPr>
              <a:t>https://www.heretohelp.bc.ca/sites/default/files/stigma-and-discrimination-around-mental-health-and-substance-use-problems.pdf</a:t>
            </a:r>
            <a:r>
              <a:rPr lang="en-US" altLang="en-US" sz="14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Coach, T.S. (2024) </a:t>
            </a:r>
            <a:r>
              <a:rPr lang="en-US" altLang="en-US" sz="1400" i="1" dirty="0">
                <a:latin typeface="Arial" panose="020B0604020202020204" pitchFamily="34" charset="0"/>
                <a:cs typeface="Arial" panose="020B0604020202020204" pitchFamily="34" charset="0"/>
              </a:rPr>
              <a:t>How Wearable Technology for ADHD is Transforming Symptom Management</a:t>
            </a:r>
            <a:r>
              <a:rPr lang="en-US" altLang="en-US" sz="1400" dirty="0">
                <a:latin typeface="Arial" panose="020B0604020202020204" pitchFamily="34" charset="0"/>
                <a:cs typeface="Arial" panose="020B0604020202020204" pitchFamily="34" charset="0"/>
              </a:rPr>
              <a:t>, </a:t>
            </a:r>
            <a:r>
              <a:rPr lang="en-US" altLang="en-US" sz="1400" i="1" dirty="0" err="1">
                <a:latin typeface="Arial" panose="020B0604020202020204" pitchFamily="34" charset="0"/>
                <a:cs typeface="Arial" panose="020B0604020202020204" pitchFamily="34" charset="0"/>
              </a:rPr>
              <a:t>TorontoStarts</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3"/>
              </a:rPr>
              <a:t>https://torontostarts.com/2024/09/23/how-wearable-technology-for-adhd-is-transforming-symptom-management/</a:t>
            </a:r>
            <a:r>
              <a:rPr lang="en-US" altLang="en-US" sz="14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err="1">
                <a:latin typeface="Arial" panose="020B0604020202020204" pitchFamily="34" charset="0"/>
                <a:cs typeface="Arial" panose="020B0604020202020204" pitchFamily="34" charset="0"/>
              </a:rPr>
              <a:t>Conduah</a:t>
            </a:r>
            <a:r>
              <a:rPr lang="en-US" altLang="en-US" sz="1400" dirty="0">
                <a:latin typeface="Arial" panose="020B0604020202020204" pitchFamily="34" charset="0"/>
                <a:cs typeface="Arial" panose="020B0604020202020204" pitchFamily="34" charset="0"/>
              </a:rPr>
              <a:t>, A.K., </a:t>
            </a:r>
            <a:r>
              <a:rPr lang="en-US" altLang="en-US" sz="1400" dirty="0" err="1">
                <a:latin typeface="Arial" panose="020B0604020202020204" pitchFamily="34" charset="0"/>
                <a:cs typeface="Arial" panose="020B0604020202020204" pitchFamily="34" charset="0"/>
              </a:rPr>
              <a:t>Ofoe</a:t>
            </a:r>
            <a:r>
              <a:rPr lang="en-US" altLang="en-US" sz="1400" dirty="0">
                <a:latin typeface="Arial" panose="020B0604020202020204" pitchFamily="34" charset="0"/>
                <a:cs typeface="Arial" panose="020B0604020202020204" pitchFamily="34" charset="0"/>
              </a:rPr>
              <a:t>, S. and Siaw-Marfo, D. (2025) ‘Data privacy in healthcare: Global challenges and solutions’, </a:t>
            </a:r>
            <a:r>
              <a:rPr lang="en-US" altLang="en-US" sz="1400" i="1" dirty="0">
                <a:latin typeface="Arial" panose="020B0604020202020204" pitchFamily="34" charset="0"/>
                <a:cs typeface="Arial" panose="020B0604020202020204" pitchFamily="34" charset="0"/>
              </a:rPr>
              <a:t>Digital Health</a:t>
            </a:r>
            <a:r>
              <a:rPr lang="en-US" altLang="en-US" sz="1400" dirty="0">
                <a:latin typeface="Arial" panose="020B0604020202020204" pitchFamily="34" charset="0"/>
                <a:cs typeface="Arial" panose="020B0604020202020204" pitchFamily="34" charset="0"/>
              </a:rPr>
              <a:t>, 11(20552076251343959). Available at: </a:t>
            </a:r>
            <a:r>
              <a:rPr lang="en-US" altLang="en-US" sz="1400" dirty="0">
                <a:latin typeface="Arial" panose="020B0604020202020204" pitchFamily="34" charset="0"/>
                <a:cs typeface="Arial" panose="020B0604020202020204" pitchFamily="34" charset="0"/>
                <a:hlinkClick r:id="rId4"/>
              </a:rPr>
              <a:t>https://doi.org/10.1177/20552076251343959</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Daley, 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(2019) ‘The economic burden of adult attention deficit hyperactivity disorder: A sibling comparison cost analysis’,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European Psychiatry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61, pp. 41–48.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https://doi.org/10.1016/j.eurpsy.2019.06.011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Doan, A. (2024) </a:t>
            </a:r>
            <a:r>
              <a:rPr lang="en-US" altLang="en-US" sz="1400" i="1" dirty="0">
                <a:latin typeface="Arial" panose="020B0604020202020204" pitchFamily="34" charset="0"/>
                <a:cs typeface="Arial" panose="020B0604020202020204" pitchFamily="34" charset="0"/>
              </a:rPr>
              <a:t>App Fatigue: What It Is and How to Solve It</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Nextiva Blog</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6"/>
              </a:rPr>
              <a:t>https://www.nextiva.com/blog/how-to-solve-app-fatigue.html</a:t>
            </a:r>
            <a:r>
              <a:rPr lang="en-US" altLang="en-US" sz="1400" dirty="0">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Etsy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2026 ADHD Digital Planner (Rainbow): Self-Care and Habit Tracker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Goodnotes</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/Android) (Digital Download)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Etsy.com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Etsy.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https://www.etsy.com/listing/1282376971/2026-adhd-digital-planner-rainbow-self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Ewles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and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Simnett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 (2003)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Promoting Health : a Practical Guide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5th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edn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Baillière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Tindall.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Focus ADHD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Focus ADHD - Health Innovation West of England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Innovation West of England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https://www.healthinnowest.net/focus-adhd/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FARAONE, S.V.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(2003) ‘The worldwide prevalence of ADHD: is it an American condition?’, </a:t>
            </a:r>
            <a:r>
              <a:rPr lang="en-US" altLang="en-US" sz="1400" i="1" dirty="0">
                <a:latin typeface="Arial" panose="020B0604020202020204" pitchFamily="34" charset="0"/>
                <a:cs typeface="Arial" panose="020B0604020202020204" pitchFamily="34" charset="0"/>
              </a:rPr>
              <a:t>World Psychiatry</a:t>
            </a:r>
            <a:r>
              <a:rPr lang="en-US" altLang="en-US" sz="1400" dirty="0">
                <a:latin typeface="Arial" panose="020B0604020202020204" pitchFamily="34" charset="0"/>
                <a:cs typeface="Arial" panose="020B0604020202020204" pitchFamily="34" charset="0"/>
              </a:rPr>
              <a:t>, 2(2), p. 104. Available at: </a:t>
            </a:r>
            <a:r>
              <a:rPr lang="en-US" altLang="en-US" sz="1400" dirty="0">
                <a:latin typeface="Arial" panose="020B0604020202020204" pitchFamily="34" charset="0"/>
                <a:cs typeface="Arial" panose="020B0604020202020204" pitchFamily="34" charset="0"/>
                <a:hlinkClick r:id="rId9"/>
              </a:rPr>
              <a:t>https://pmc.ncbi.nlm.nih.gov/articles/PMC1525089/</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Hartley, M.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Accuracy Problem in Wearables: Challenges and Solutions for the Future -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novosound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novosound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https://novosound.net/the-accuracy-problem-in-wearables/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He, F.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(2023) ‘Meta-analysis of the efficacy of digital therapies in children with attention-deficit hyperactivity disorder’, </a:t>
            </a:r>
            <a:r>
              <a:rPr lang="en-US" altLang="en-US" sz="1400" i="1" dirty="0">
                <a:latin typeface="Arial" panose="020B0604020202020204" pitchFamily="34" charset="0"/>
                <a:cs typeface="Arial" panose="020B0604020202020204" pitchFamily="34" charset="0"/>
              </a:rPr>
              <a:t>Front. Psychiatry</a:t>
            </a:r>
            <a:r>
              <a:rPr lang="en-US" altLang="en-US" sz="1400" dirty="0">
                <a:latin typeface="Arial" panose="020B0604020202020204" pitchFamily="34" charset="0"/>
                <a:cs typeface="Arial" panose="020B0604020202020204" pitchFamily="34" charset="0"/>
              </a:rPr>
              <a:t>, 14. Available at: </a:t>
            </a:r>
            <a:r>
              <a:rPr lang="en-US" altLang="en-US" sz="1400" dirty="0">
                <a:latin typeface="Arial" panose="020B0604020202020204" pitchFamily="34" charset="0"/>
                <a:cs typeface="Arial" panose="020B0604020202020204" pitchFamily="34" charset="0"/>
                <a:hlinkClick r:id="rId11"/>
              </a:rPr>
              <a:t>https://doi.org/10.3389/fpsyt.2023.1054831</a:t>
            </a:r>
            <a:r>
              <a:rPr lang="en-US" altLang="en-US" sz="14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Healthcare Communications UK (2025) </a:t>
            </a:r>
            <a:r>
              <a:rPr lang="en-US" altLang="en-US" sz="1400" i="1" dirty="0">
                <a:latin typeface="Arial" panose="020B0604020202020204" pitchFamily="34" charset="0"/>
                <a:cs typeface="Arial" panose="020B0604020202020204" pitchFamily="34" charset="0"/>
              </a:rPr>
              <a:t>Striking a Balance: Navigating Healthcare Engagement in the Age of App Fatigue</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healthcare-communications.com</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12"/>
              </a:rPr>
              <a:t>https://healthcare-communications.com/striking-a-balance-navigating-healthcare-engagement-in-the-age-of-app-fatigue/</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Herrera, 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‘Digital health intervention for children with ADHD to improve mental health intervention, patient experiences, and outcomes: a study protocol’,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Digital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2(1).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https://doi.org/10.1186/s44247-024-00134-4</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Janssen, B.M., Van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Regenmortel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 and Abma, T.A. (2014) ‘Balancing Risk Prevention and Health Promotion: Towards a Harmonizing Approach in Care for Older People in the Community’,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Care Analysis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22(1), pp. 82–102.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https://doi.org/10.1007/s10728-011-0200-1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err="1">
                <a:latin typeface="Arial" panose="020B0604020202020204" pitchFamily="34" charset="0"/>
                <a:cs typeface="Arial" panose="020B0604020202020204" pitchFamily="34" charset="0"/>
              </a:rPr>
              <a:t>Kooij</a:t>
            </a:r>
            <a:r>
              <a:rPr lang="en-US" altLang="en-US" sz="1400" dirty="0">
                <a:latin typeface="Arial" panose="020B0604020202020204" pitchFamily="34" charset="0"/>
                <a:cs typeface="Arial" panose="020B0604020202020204" pitchFamily="34" charset="0"/>
              </a:rPr>
              <a:t>, S.J.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(2010) ‘European consensus statement on diagnosis and treatment of adult ADHD: The European Network Adult ADHD’, </a:t>
            </a:r>
            <a:r>
              <a:rPr lang="en-US" altLang="en-US" sz="1400" i="1" dirty="0">
                <a:latin typeface="Arial" panose="020B0604020202020204" pitchFamily="34" charset="0"/>
                <a:cs typeface="Arial" panose="020B0604020202020204" pitchFamily="34" charset="0"/>
              </a:rPr>
              <a:t>BMC Psychiatry</a:t>
            </a:r>
            <a:r>
              <a:rPr lang="en-US" altLang="en-US" sz="1400" dirty="0">
                <a:latin typeface="Arial" panose="020B0604020202020204" pitchFamily="34" charset="0"/>
                <a:cs typeface="Arial" panose="020B0604020202020204" pitchFamily="34" charset="0"/>
              </a:rPr>
              <a:t>, 10(1). Available at: </a:t>
            </a:r>
            <a:r>
              <a:rPr lang="en-US" altLang="en-US" sz="1400" dirty="0">
                <a:latin typeface="Arial" panose="020B0604020202020204" pitchFamily="34" charset="0"/>
                <a:cs typeface="Arial" panose="020B0604020202020204" pitchFamily="34" charset="0"/>
                <a:hlinkClick r:id="rId15"/>
              </a:rPr>
              <a:t>https://doi.org/10.1186/1471-244x-10-6</a:t>
            </a:r>
            <a:r>
              <a:rPr lang="en-US" altLang="en-US" sz="1400" dirty="0">
                <a:latin typeface="Arial" panose="020B0604020202020204" pitchFamily="34" charset="0"/>
                <a:cs typeface="Arial" panose="020B0604020202020204" pitchFamily="34" charset="0"/>
              </a:rPr>
              <a:t> .</a:t>
            </a:r>
            <a:endParaRPr lang="en-US" altLang="en-US" sz="2000" dirty="0">
              <a:latin typeface="Arial" panose="020B0604020202020204" pitchFamily="34" charset="0"/>
            </a:endParaRPr>
          </a:p>
        </p:txBody>
      </p:sp>
    </p:spTree>
    <p:extLst>
      <p:ext uri="{BB962C8B-B14F-4D97-AF65-F5344CB8AC3E}">
        <p14:creationId xmlns:p14="http://schemas.microsoft.com/office/powerpoint/2010/main" val="2830727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AEBCC964-C3E0-0D24-E3AC-10252540D3F9}"/>
              </a:ext>
            </a:extLst>
          </p:cNvPr>
          <p:cNvSpPr>
            <a:spLocks noChangeArrowheads="1"/>
          </p:cNvSpPr>
          <p:nvPr/>
        </p:nvSpPr>
        <p:spPr bwMode="auto">
          <a:xfrm>
            <a:off x="0" y="90100"/>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6">
            <a:extLst>
              <a:ext uri="{FF2B5EF4-FFF2-40B4-BE49-F238E27FC236}">
                <a16:creationId xmlns:a16="http://schemas.microsoft.com/office/drawing/2014/main" id="{8ADD65F9-FC56-DCF2-EC2E-66615075F0A6}"/>
              </a:ext>
            </a:extLst>
          </p:cNvPr>
          <p:cNvSpPr>
            <a:spLocks noChangeArrowheads="1"/>
          </p:cNvSpPr>
          <p:nvPr/>
        </p:nvSpPr>
        <p:spPr bwMode="auto">
          <a:xfrm>
            <a:off x="0" y="90100"/>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F8005343-B855-7B78-4474-43BDF60A458C}"/>
              </a:ext>
            </a:extLst>
          </p:cNvPr>
          <p:cNvSpPr txBox="1"/>
          <p:nvPr/>
        </p:nvSpPr>
        <p:spPr>
          <a:xfrm>
            <a:off x="533400" y="1257300"/>
            <a:ext cx="17602200" cy="7260129"/>
          </a:xfrm>
          <a:prstGeom prst="rect">
            <a:avLst/>
          </a:prstGeom>
          <a:noFill/>
        </p:spPr>
        <p:txBody>
          <a:bodyPr wrap="square">
            <a:spAutoFit/>
          </a:bodyPr>
          <a:lstStyle/>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Lamba, S. (2023) </a:t>
            </a:r>
            <a:r>
              <a:rPr lang="en-US" altLang="en-US" sz="1200" i="1" dirty="0">
                <a:latin typeface="Arial" panose="020B0604020202020204" pitchFamily="34" charset="0"/>
                <a:cs typeface="Arial" panose="020B0604020202020204" pitchFamily="34" charset="0"/>
              </a:rPr>
              <a:t>Ensuring Your App Complies With the GDPR | </a:t>
            </a:r>
            <a:r>
              <a:rPr lang="en-US" altLang="en-US" sz="1200" i="1" dirty="0" err="1">
                <a:latin typeface="Arial" panose="020B0604020202020204" pitchFamily="34" charset="0"/>
                <a:cs typeface="Arial" panose="020B0604020202020204" pitchFamily="34" charset="0"/>
              </a:rPr>
              <a:t>LegalVision</a:t>
            </a:r>
            <a:r>
              <a:rPr lang="en-US" altLang="en-US" sz="1200" i="1" dirty="0">
                <a:latin typeface="Arial" panose="020B0604020202020204" pitchFamily="34" charset="0"/>
                <a:cs typeface="Arial" panose="020B0604020202020204" pitchFamily="34" charset="0"/>
              </a:rPr>
              <a:t> UK</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legalvision.co.uk</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2"/>
              </a:rPr>
              <a:t>https://legalvision.co.uk/data-privacy-it/gdpr-app/</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err="1">
                <a:latin typeface="Arial" panose="020B0604020202020204" pitchFamily="34" charset="0"/>
                <a:cs typeface="Arial" panose="020B0604020202020204" pitchFamily="34" charset="0"/>
              </a:rPr>
              <a:t>Lavinghouze</a:t>
            </a:r>
            <a:r>
              <a:rPr lang="en-US" altLang="en-US" sz="1200" dirty="0">
                <a:latin typeface="Arial" panose="020B0604020202020204" pitchFamily="34" charset="0"/>
                <a:cs typeface="Arial" panose="020B0604020202020204" pitchFamily="34" charset="0"/>
              </a:rPr>
              <a:t>, S.R. and Snyder, K. (2013) ‘Developing Your Evaluation Plans: A Critical Component of Public Health Program Infrastructure’, </a:t>
            </a:r>
            <a:r>
              <a:rPr lang="en-US" altLang="en-US" sz="1200" i="1" dirty="0">
                <a:latin typeface="Arial" panose="020B0604020202020204" pitchFamily="34" charset="0"/>
                <a:cs typeface="Arial" panose="020B0604020202020204" pitchFamily="34" charset="0"/>
              </a:rPr>
              <a:t>American Journal of Health Education</a:t>
            </a:r>
            <a:r>
              <a:rPr lang="en-US" altLang="en-US" sz="1200" dirty="0">
                <a:latin typeface="Arial" panose="020B0604020202020204" pitchFamily="34" charset="0"/>
                <a:cs typeface="Arial" panose="020B0604020202020204" pitchFamily="34" charset="0"/>
              </a:rPr>
              <a:t>, 44(4), pp. 237–243. Available at: </a:t>
            </a:r>
            <a:r>
              <a:rPr lang="en-US" altLang="en-US" sz="1200" dirty="0">
                <a:latin typeface="Arial" panose="020B0604020202020204" pitchFamily="34" charset="0"/>
                <a:cs typeface="Arial" panose="020B0604020202020204" pitchFamily="34" charset="0"/>
                <a:hlinkClick r:id="rId3"/>
              </a:rPr>
              <a:t>https://doi.org/10.1080/19325037.2013.798216</a:t>
            </a:r>
            <a:r>
              <a:rPr lang="en-US" altLang="en-US" sz="1200" dirty="0">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Lupton, D. (2014) ‘Health promotion in the digital era: a critical commentary’,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 International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30(1), pp. 174–183.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https://doi.org/10.1093/heapro/dau091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M.I.C.E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Revolutionizing ADHD Care: The Role of Innovative Treatments and Assistive Technology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M.I.C.E Labs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https://www.micelabs.in/revolutionizing-adhd-care-the-role-of-innovative-treatments-and-assistive-technology/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Michael Quinn Patton (2008) </a:t>
            </a:r>
            <a:r>
              <a:rPr lang="en-US" altLang="en-US" sz="1200" i="1" dirty="0">
                <a:latin typeface="Arial" panose="020B0604020202020204" pitchFamily="34" charset="0"/>
                <a:cs typeface="Arial" panose="020B0604020202020204" pitchFamily="34" charset="0"/>
              </a:rPr>
              <a:t>Utilization-Focused Evaluation</a:t>
            </a:r>
            <a:r>
              <a:rPr lang="en-US" altLang="en-US" sz="1200" dirty="0">
                <a:latin typeface="Arial" panose="020B0604020202020204" pitchFamily="34" charset="0"/>
                <a:cs typeface="Arial" panose="020B0604020202020204" pitchFamily="34" charset="0"/>
              </a:rPr>
              <a:t>. SAGE Publications.</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Mistry, P. and </a:t>
            </a:r>
            <a:r>
              <a:rPr lang="en-US" altLang="en-US" sz="1200" dirty="0" err="1">
                <a:latin typeface="Arial" panose="020B0604020202020204" pitchFamily="34" charset="0"/>
                <a:cs typeface="Arial" panose="020B0604020202020204" pitchFamily="34" charset="0"/>
              </a:rPr>
              <a:t>Jabbal</a:t>
            </a:r>
            <a:r>
              <a:rPr lang="en-US" altLang="en-US" sz="1200" dirty="0">
                <a:latin typeface="Arial" panose="020B0604020202020204" pitchFamily="34" charset="0"/>
                <a:cs typeface="Arial" panose="020B0604020202020204" pitchFamily="34" charset="0"/>
              </a:rPr>
              <a:t>, J. (2023) </a:t>
            </a:r>
            <a:r>
              <a:rPr lang="en-US" altLang="en-US" sz="1200" i="1" dirty="0">
                <a:latin typeface="Arial" panose="020B0604020202020204" pitchFamily="34" charset="0"/>
                <a:cs typeface="Arial" panose="020B0604020202020204" pitchFamily="34" charset="0"/>
              </a:rPr>
              <a:t>Moving From Exclusion To Inclusion In Digital Health And Care</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The King’s Fund</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6"/>
              </a:rPr>
              <a:t>https://www.kingsfund.org.uk/insight-and-analysis/long-reads/exclusion-inclusion-digital-health-care</a:t>
            </a:r>
            <a:r>
              <a:rPr lang="en-US" altLang="en-US" sz="1200" dirty="0">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Menzel, T.W. (2023)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neurolist</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AI Planner for ADHD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App Store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https://apps.apple.com/ca/app/neurolist-ai-planner-for-adhd/id6468689182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MindMate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Neurodiversity information hub -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MindMate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MindMate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https://mindmate.org.uk/neurodiversity-information-hub/</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Nebeker, C., Bartlett Ellis, R.J. and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Torous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(2019) ‘Development of a decision-making checklist tool to support technology selection in digital health research’,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Translational Behavioral Medicine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10(4).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https://doi.org/10.1093/tbm/ibz074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Nebeker, C.,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Torous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and Bartlett Ellis, R.J. (2019) ‘Building the case for actionable ethics in digital health research supported by artificial intelligence’,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BMC Medicine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17(1).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https://doi.org/10.1186/s12916-019-1377-7</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Northern Care Alliance NHS Foundation Trust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Facebook.com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https://www.facebook.com/NorthernCareAllianceNHS/posts/this-is-the-10-year-health-plan-to-get-the-nhs-back-on-its-feet-and-make-it-fit-/1052861326957168/</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Transforming ADHD diagnosis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Healthinnovation-em.org.uk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https://healthinnovation-em.org.uk/our-work/innovations/transforming-adhd-diagnosis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Report of the independent ADHD Taskforce: Part 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England.nhs.uk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https://www.england.nhs.uk/long-read/report-of-the-independent-adhd-taskforce-part-1/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(2018)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Recommendations | Attention deficit hyperactivity disorder: diagnosis and management | Guidance | NICE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www.nice.org.uk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https://www.nice.org.uk/guidance/ng87/chapter/Recommendations#recognition-identification-and-referral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None </a:t>
            </a:r>
            <a:r>
              <a:rPr lang="en-US" altLang="en-US" sz="1200" dirty="0" err="1">
                <a:latin typeface="Arial" panose="020B0604020202020204" pitchFamily="34" charset="0"/>
                <a:cs typeface="Arial" panose="020B0604020202020204" pitchFamily="34" charset="0"/>
              </a:rPr>
              <a:t>Eydoxia</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Kyriakaki</a:t>
            </a:r>
            <a:r>
              <a:rPr lang="en-US" altLang="en-US" sz="1200" dirty="0">
                <a:latin typeface="Arial" panose="020B0604020202020204" pitchFamily="34" charset="0"/>
                <a:cs typeface="Arial" panose="020B0604020202020204" pitchFamily="34" charset="0"/>
              </a:rPr>
              <a:t> and Maria, A. (2023) ‘Mobile applications for students with ADHD’, </a:t>
            </a:r>
            <a:r>
              <a:rPr lang="en-US" altLang="en-US" sz="1200" i="1" dirty="0">
                <a:latin typeface="Arial" panose="020B0604020202020204" pitchFamily="34" charset="0"/>
                <a:cs typeface="Arial" panose="020B0604020202020204" pitchFamily="34" charset="0"/>
              </a:rPr>
              <a:t>Global Journal of Engineering and Technology Advances</a:t>
            </a:r>
            <a:r>
              <a:rPr lang="en-US" altLang="en-US" sz="1200" dirty="0">
                <a:latin typeface="Arial" panose="020B0604020202020204" pitchFamily="34" charset="0"/>
                <a:cs typeface="Arial" panose="020B0604020202020204" pitchFamily="34" charset="0"/>
              </a:rPr>
              <a:t>, 15(3), pp. 205–216. Available at: </a:t>
            </a:r>
            <a:r>
              <a:rPr lang="en-US" altLang="en-US" sz="1200" dirty="0">
                <a:latin typeface="Arial" panose="020B0604020202020204" pitchFamily="34" charset="0"/>
                <a:cs typeface="Arial" panose="020B0604020202020204" pitchFamily="34" charset="0"/>
                <a:hlinkClick r:id="rId15"/>
              </a:rPr>
              <a:t>https://doi.org/10.30574/gjeta.2023.15.3.0116</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Parette, P. and Scherer, M. (2004) </a:t>
            </a:r>
            <a:r>
              <a:rPr lang="en-US" altLang="en-US" sz="1200" i="1" dirty="0">
                <a:latin typeface="Arial" panose="020B0604020202020204" pitchFamily="34" charset="0"/>
                <a:cs typeface="Arial" panose="020B0604020202020204" pitchFamily="34" charset="0"/>
              </a:rPr>
              <a:t>Assistive technology use and stigma</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ResearchGate</a:t>
            </a:r>
            <a:r>
              <a:rPr lang="en-US" altLang="en-US" sz="1200" dirty="0">
                <a:latin typeface="Arial" panose="020B0604020202020204" pitchFamily="34" charset="0"/>
                <a:cs typeface="Arial" panose="020B0604020202020204" pitchFamily="34" charset="0"/>
              </a:rPr>
              <a:t>. unknown. Available at: </a:t>
            </a:r>
            <a:r>
              <a:rPr lang="en-US" altLang="en-US" sz="1200" dirty="0">
                <a:latin typeface="Arial" panose="020B0604020202020204" pitchFamily="34" charset="0"/>
                <a:cs typeface="Arial" panose="020B0604020202020204" pitchFamily="34" charset="0"/>
                <a:hlinkClick r:id="rId16"/>
              </a:rPr>
              <a:t>https://www.researchgate.net/publication/281304812_Assistive_technology_use_and_stigma</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Public Health England (2017) </a:t>
            </a:r>
            <a:r>
              <a:rPr lang="en-US" altLang="en-US" sz="1200" i="1" dirty="0">
                <a:latin typeface="Arial" panose="020B0604020202020204" pitchFamily="34" charset="0"/>
                <a:cs typeface="Arial" panose="020B0604020202020204" pitchFamily="34" charset="0"/>
              </a:rPr>
              <a:t>Criteria for health app assessment</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GOV.UK</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17"/>
              </a:rPr>
              <a:t>https://www.gov.uk/government/publications/health-app-assessment-criteria/criteria-for-health-app-assessment</a:t>
            </a:r>
            <a:r>
              <a:rPr lang="en-US" altLang="en-US" sz="12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200" dirty="0" err="1">
                <a:latin typeface="Arial" panose="020B0604020202020204" pitchFamily="34" charset="0"/>
                <a:cs typeface="Arial" panose="020B0604020202020204" pitchFamily="34" charset="0"/>
              </a:rPr>
              <a:t>Olinic</a:t>
            </a:r>
            <a:r>
              <a:rPr lang="en-US" altLang="en-US" sz="1200" dirty="0">
                <a:latin typeface="Arial" panose="020B0604020202020204" pitchFamily="34" charset="0"/>
                <a:cs typeface="Arial" panose="020B0604020202020204" pitchFamily="34" charset="0"/>
              </a:rPr>
              <a:t>, M.-S., </a:t>
            </a:r>
            <a:r>
              <a:rPr lang="en-US" altLang="en-US" sz="1200" dirty="0" err="1">
                <a:latin typeface="Arial" panose="020B0604020202020204" pitchFamily="34" charset="0"/>
                <a:cs typeface="Arial" panose="020B0604020202020204" pitchFamily="34" charset="0"/>
              </a:rPr>
              <a:t>Stretea</a:t>
            </a:r>
            <a:r>
              <a:rPr lang="en-US" altLang="en-US" sz="1200" dirty="0">
                <a:latin typeface="Arial" panose="020B0604020202020204" pitchFamily="34" charset="0"/>
                <a:cs typeface="Arial" panose="020B0604020202020204" pitchFamily="34" charset="0"/>
              </a:rPr>
              <a:t>, R. and </a:t>
            </a:r>
            <a:r>
              <a:rPr lang="en-US" altLang="en-US" sz="1200" dirty="0" err="1">
                <a:latin typeface="Arial" panose="020B0604020202020204" pitchFamily="34" charset="0"/>
                <a:cs typeface="Arial" panose="020B0604020202020204" pitchFamily="34" charset="0"/>
              </a:rPr>
              <a:t>Cherecheș</a:t>
            </a:r>
            <a:r>
              <a:rPr lang="en-US" altLang="en-US" sz="1200" dirty="0">
                <a:latin typeface="Arial" panose="020B0604020202020204" pitchFamily="34" charset="0"/>
                <a:cs typeface="Arial" panose="020B0604020202020204" pitchFamily="34" charset="0"/>
              </a:rPr>
              <a:t>, C. (2025) ‘Wearables in ADHD: Monitoring and Intervention—Where Are We Now?’, </a:t>
            </a:r>
            <a:r>
              <a:rPr lang="en-US" altLang="en-US" sz="1200" i="1" dirty="0">
                <a:latin typeface="Arial" panose="020B0604020202020204" pitchFamily="34" charset="0"/>
                <a:cs typeface="Arial" panose="020B0604020202020204" pitchFamily="34" charset="0"/>
              </a:rPr>
              <a:t>Diagnostics</a:t>
            </a:r>
            <a:r>
              <a:rPr lang="en-US" altLang="en-US" sz="1200" dirty="0">
                <a:latin typeface="Arial" panose="020B0604020202020204" pitchFamily="34" charset="0"/>
                <a:cs typeface="Arial" panose="020B0604020202020204" pitchFamily="34" charset="0"/>
              </a:rPr>
              <a:t>, 15(18), p. 2359. Available at: </a:t>
            </a:r>
            <a:r>
              <a:rPr lang="en-US" altLang="en-US" sz="1200" dirty="0">
                <a:latin typeface="Arial" panose="020B0604020202020204" pitchFamily="34" charset="0"/>
                <a:cs typeface="Arial" panose="020B0604020202020204" pitchFamily="34" charset="0"/>
                <a:hlinkClick r:id="rId18"/>
              </a:rPr>
              <a:t>https://doi.org/10.3390/diagnostics15182359</a:t>
            </a:r>
            <a:r>
              <a:rPr lang="en-US" altLang="en-US" sz="12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200" dirty="0" err="1">
                <a:latin typeface="Arial" panose="020B0604020202020204" pitchFamily="34" charset="0"/>
                <a:cs typeface="Arial" panose="020B0604020202020204" pitchFamily="34" charset="0"/>
              </a:rPr>
              <a:t>Rootman</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I;Goodstadt</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M;Potvin</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L;Springett</a:t>
            </a:r>
            <a:r>
              <a:rPr lang="en-US" altLang="en-US" sz="1200" dirty="0">
                <a:latin typeface="Arial" panose="020B0604020202020204" pitchFamily="34" charset="0"/>
                <a:cs typeface="Arial" panose="020B0604020202020204" pitchFamily="34" charset="0"/>
              </a:rPr>
              <a:t> J (2021) ‘A framework for health promotion evaluation’, </a:t>
            </a:r>
            <a:r>
              <a:rPr lang="en-US" altLang="en-US" sz="1200" i="1" dirty="0">
                <a:latin typeface="Arial" panose="020B0604020202020204" pitchFamily="34" charset="0"/>
                <a:cs typeface="Arial" panose="020B0604020202020204" pitchFamily="34" charset="0"/>
              </a:rPr>
              <a:t>WHO regional publications. European series</a:t>
            </a:r>
            <a:r>
              <a:rPr lang="en-US" altLang="en-US" sz="1200" dirty="0">
                <a:latin typeface="Arial" panose="020B0604020202020204" pitchFamily="34" charset="0"/>
                <a:cs typeface="Arial" panose="020B0604020202020204" pitchFamily="34" charset="0"/>
              </a:rPr>
              <a:t> [Preprint], (92). Available at: </a:t>
            </a:r>
            <a:r>
              <a:rPr lang="en-US" altLang="en-US" sz="1200" dirty="0">
                <a:latin typeface="Arial" panose="020B0604020202020204" pitchFamily="34" charset="0"/>
                <a:cs typeface="Arial" panose="020B0604020202020204" pitchFamily="34" charset="0"/>
                <a:hlinkClick r:id="rId19"/>
              </a:rPr>
              <a:t>https://pubmed.ncbi.nlm.nih.gov/11729789/</a:t>
            </a:r>
            <a:r>
              <a:rPr lang="en-US" altLang="en-US" sz="12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Sayal, K.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(2018) ‘ADHD in children and young people: Prevalence, care pathways, and service provision’, </a:t>
            </a:r>
            <a:r>
              <a:rPr lang="en-US" altLang="en-US" sz="1200" i="1" dirty="0">
                <a:latin typeface="Arial" panose="020B0604020202020204" pitchFamily="34" charset="0"/>
                <a:cs typeface="Arial" panose="020B0604020202020204" pitchFamily="34" charset="0"/>
              </a:rPr>
              <a:t>The Lancet Psychiatry</a:t>
            </a:r>
            <a:r>
              <a:rPr lang="en-US" altLang="en-US" sz="1200" dirty="0">
                <a:latin typeface="Arial" panose="020B0604020202020204" pitchFamily="34" charset="0"/>
                <a:cs typeface="Arial" panose="020B0604020202020204" pitchFamily="34" charset="0"/>
              </a:rPr>
              <a:t>, 5(2), pp. 175–186. Available at: </a:t>
            </a:r>
            <a:r>
              <a:rPr lang="en-US" altLang="en-US" sz="1200" dirty="0">
                <a:latin typeface="Arial" panose="020B0604020202020204" pitchFamily="34" charset="0"/>
                <a:cs typeface="Arial" panose="020B0604020202020204" pitchFamily="34" charset="0"/>
                <a:hlinkClick r:id="rId20"/>
              </a:rPr>
              <a:t>https://doi.org/10.1016/s2215-0366(17)30167-0</a:t>
            </a:r>
            <a:r>
              <a:rPr lang="en-US" altLang="en-US" sz="1200" dirty="0">
                <a:latin typeface="Arial" panose="020B0604020202020204" pitchFamily="34" charset="0"/>
                <a:cs typeface="Arial" panose="020B0604020202020204" pitchFamily="34" charset="0"/>
              </a:rPr>
              <a:t>. </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1200" dirty="0">
                <a:latin typeface="Arial" panose="020B0604020202020204" pitchFamily="34" charset="0"/>
                <a:cs typeface="Arial" panose="020B0604020202020204" pitchFamily="34" charset="0"/>
              </a:rPr>
              <a:t>Schreiber, J.E. </a:t>
            </a:r>
            <a:r>
              <a:rPr lang="en-US" altLang="en-US" sz="1200" i="1" dirty="0">
                <a:latin typeface="Arial" panose="020B0604020202020204" pitchFamily="34" charset="0"/>
                <a:cs typeface="Arial" panose="020B0604020202020204" pitchFamily="34" charset="0"/>
              </a:rPr>
              <a:t>et al.</a:t>
            </a:r>
            <a:r>
              <a:rPr lang="en-US" altLang="en-US" sz="1200" dirty="0">
                <a:latin typeface="Arial" panose="020B0604020202020204" pitchFamily="34" charset="0"/>
                <a:cs typeface="Arial" panose="020B0604020202020204" pitchFamily="34" charset="0"/>
              </a:rPr>
              <a:t> (2013) ‘Executive Function in Children with Attention Deficit/Hyperactivity Disorder: The NIH EXAMINER Battery’, </a:t>
            </a:r>
            <a:r>
              <a:rPr lang="en-US" altLang="en-US" sz="1200" i="1" dirty="0">
                <a:latin typeface="Arial" panose="020B0604020202020204" pitchFamily="34" charset="0"/>
                <a:cs typeface="Arial" panose="020B0604020202020204" pitchFamily="34" charset="0"/>
              </a:rPr>
              <a:t>Journal of the International Neuropsychological Society</a:t>
            </a:r>
            <a:r>
              <a:rPr lang="en-US" altLang="en-US" sz="1200" dirty="0">
                <a:latin typeface="Arial" panose="020B0604020202020204" pitchFamily="34" charset="0"/>
                <a:cs typeface="Arial" panose="020B0604020202020204" pitchFamily="34" charset="0"/>
              </a:rPr>
              <a:t>, 20(1), pp. 41–51. Available at: </a:t>
            </a:r>
            <a:r>
              <a:rPr lang="en-US" altLang="en-US" sz="1200" dirty="0">
                <a:latin typeface="Arial" panose="020B0604020202020204" pitchFamily="34" charset="0"/>
                <a:cs typeface="Arial" panose="020B0604020202020204" pitchFamily="34" charset="0"/>
                <a:hlinkClick r:id="rId21"/>
              </a:rPr>
              <a:t>https://doi.org/10.1017/s1355617713001100</a:t>
            </a:r>
            <a:r>
              <a:rPr lang="en-US" alt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212221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9DA1A0-100A-A33C-E58F-9ADDAD1A9FC4}"/>
              </a:ext>
            </a:extLst>
          </p:cNvPr>
          <p:cNvSpPr txBox="1"/>
          <p:nvPr/>
        </p:nvSpPr>
        <p:spPr>
          <a:xfrm>
            <a:off x="533400" y="876300"/>
            <a:ext cx="16840200" cy="8454687"/>
          </a:xfrm>
          <a:prstGeom prst="rect">
            <a:avLst/>
          </a:prstGeom>
          <a:noFill/>
        </p:spPr>
        <p:txBody>
          <a:bodyPr wrap="square">
            <a:spAutoFit/>
          </a:bodyPr>
          <a:lstStyle/>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Schroeder, T., Haug, M. and </a:t>
            </a:r>
            <a:r>
              <a:rPr lang="en-US" altLang="en-US" sz="1400" dirty="0" err="1">
                <a:latin typeface="Arial" panose="020B0604020202020204" pitchFamily="34" charset="0"/>
                <a:cs typeface="Arial" panose="020B0604020202020204" pitchFamily="34" charset="0"/>
              </a:rPr>
              <a:t>Gewald</a:t>
            </a:r>
            <a:r>
              <a:rPr lang="en-US" altLang="en-US" sz="1400" dirty="0">
                <a:latin typeface="Arial" panose="020B0604020202020204" pitchFamily="34" charset="0"/>
                <a:cs typeface="Arial" panose="020B0604020202020204" pitchFamily="34" charset="0"/>
              </a:rPr>
              <a:t>, H. (2021) ‘Where Does All the Data Go? The Data Privacy Concerns of Mature Adults Using mHealth Apps and Smart Speakers. (Preprint)’, </a:t>
            </a:r>
            <a:r>
              <a:rPr lang="en-US" altLang="en-US" sz="1400" i="1" dirty="0">
                <a:latin typeface="Arial" panose="020B0604020202020204" pitchFamily="34" charset="0"/>
                <a:cs typeface="Arial" panose="020B0604020202020204" pitchFamily="34" charset="0"/>
              </a:rPr>
              <a:t>JMIR Formative Research</a:t>
            </a:r>
            <a:r>
              <a:rPr lang="en-US" altLang="en-US" sz="1400" dirty="0">
                <a:latin typeface="Arial" panose="020B0604020202020204" pitchFamily="34" charset="0"/>
                <a:cs typeface="Arial" panose="020B0604020202020204" pitchFamily="34" charset="0"/>
              </a:rPr>
              <a:t>, 6(6). Available at: </a:t>
            </a:r>
            <a:r>
              <a:rPr lang="en-US" altLang="en-US" sz="1400" dirty="0">
                <a:latin typeface="Arial" panose="020B0604020202020204" pitchFamily="34" charset="0"/>
                <a:cs typeface="Arial" panose="020B0604020202020204" pitchFamily="34" charset="0"/>
                <a:hlinkClick r:id="rId2"/>
              </a:rPr>
              <a:t>https://doi.org/10.2196/28025</a:t>
            </a:r>
            <a:r>
              <a:rPr lang="en-US" altLang="en-US" sz="1400" dirty="0">
                <a:latin typeface="Arial" panose="020B0604020202020204" pitchFamily="34" charset="0"/>
                <a:cs typeface="Arial" panose="020B0604020202020204" pitchFamily="34" charset="0"/>
              </a:rPr>
              <a:t> .</a:t>
            </a: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Smith, M.C.F. </a:t>
            </a:r>
            <a:r>
              <a:rPr lang="en-US" altLang="en-US" sz="1400" i="1" dirty="0">
                <a:latin typeface="Arial" panose="020B0604020202020204" pitchFamily="34" charset="0"/>
                <a:cs typeface="Arial" panose="020B0604020202020204" pitchFamily="34" charset="0"/>
              </a:rPr>
              <a:t>et al.</a:t>
            </a:r>
            <a:r>
              <a:rPr lang="en-US" altLang="en-US" sz="1400" dirty="0">
                <a:latin typeface="Arial" panose="020B0604020202020204" pitchFamily="34" charset="0"/>
                <a:cs typeface="Arial" panose="020B0604020202020204" pitchFamily="34" charset="0"/>
              </a:rPr>
              <a:t> (2023) ‘UK Adult ADHD Services in Crisis’, </a:t>
            </a:r>
            <a:r>
              <a:rPr lang="en-US" altLang="en-US" sz="1400" i="1" dirty="0" err="1">
                <a:latin typeface="Arial" panose="020B0604020202020204" pitchFamily="34" charset="0"/>
                <a:cs typeface="Arial" panose="020B0604020202020204" pitchFamily="34" charset="0"/>
              </a:rPr>
              <a:t>BJPsych</a:t>
            </a:r>
            <a:r>
              <a:rPr lang="en-US" altLang="en-US" sz="1400" i="1" dirty="0">
                <a:latin typeface="Arial" panose="020B0604020202020204" pitchFamily="34" charset="0"/>
                <a:cs typeface="Arial" panose="020B0604020202020204" pitchFamily="34" charset="0"/>
              </a:rPr>
              <a:t> bulletin</a:t>
            </a:r>
            <a:r>
              <a:rPr lang="en-US" altLang="en-US" sz="1400" dirty="0">
                <a:latin typeface="Arial" panose="020B0604020202020204" pitchFamily="34" charset="0"/>
                <a:cs typeface="Arial" panose="020B0604020202020204" pitchFamily="34" charset="0"/>
              </a:rPr>
              <a:t>, 48(1), pp. 1–5. Available at: </a:t>
            </a:r>
            <a:r>
              <a:rPr lang="en-US" altLang="en-US" sz="1400" dirty="0">
                <a:latin typeface="Arial" panose="020B0604020202020204" pitchFamily="34" charset="0"/>
                <a:cs typeface="Arial" panose="020B0604020202020204" pitchFamily="34" charset="0"/>
                <a:hlinkClick r:id="rId3"/>
              </a:rPr>
              <a:t>https://doi.org/10.1192/bjb.2023.88</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Sim, I. (2019) ‘Mobile Devices and Health’,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New England Journal of Medicine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381(10), pp. 956–968.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https://doi.org/10.1056/nejmra1806949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Sterling, N. (2020)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in College Students INFOGRAPHIC – ADHD in College Students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Cuny.edu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https://adhdcollegestudents.commons.gc.cuny.edu/2020/05/07/adhd-in-college-students-infographic/</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 October 2025).</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Minds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Minds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Minds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https://www.studentminds.org.uk/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System Two GmbH (2021)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neurolist</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AI Planner for ADHD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Google.com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https://play.google.com/store/apps/details?id=neurolist.app.neurolist&amp;hl=en_GB</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endParaRPr kumimoji="0" lang="en-US" altLang="en-US" sz="1400" b="0" i="0" u="none" strike="noStrike" cap="none" normalizeH="0" baseline="0" dirty="0">
              <a:ln>
                <a:noFill/>
              </a:ln>
              <a:solidFill>
                <a:schemeClr val="tx1"/>
              </a:solidFill>
              <a:effectLst/>
            </a:endParaRPr>
          </a:p>
          <a:p>
            <a:pPr marL="285750" indent="-28575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Taylor, E. and Sandberg, S. (1984) ‘Hyperactive behavior in </a:t>
            </a:r>
            <a:r>
              <a:rPr lang="en-US" altLang="en-US" sz="1400" dirty="0" err="1">
                <a:latin typeface="Arial" panose="020B0604020202020204" pitchFamily="34" charset="0"/>
                <a:cs typeface="Arial" panose="020B0604020202020204" pitchFamily="34" charset="0"/>
              </a:rPr>
              <a:t>english</a:t>
            </a:r>
            <a:r>
              <a:rPr lang="en-US" altLang="en-US" sz="1400" dirty="0">
                <a:latin typeface="Arial" panose="020B0604020202020204" pitchFamily="34" charset="0"/>
                <a:cs typeface="Arial" panose="020B0604020202020204" pitchFamily="34" charset="0"/>
              </a:rPr>
              <a:t> schoolchildren: A questionnaire survey’, </a:t>
            </a:r>
            <a:r>
              <a:rPr lang="en-US" altLang="en-US" sz="1400" i="1" dirty="0">
                <a:latin typeface="Arial" panose="020B0604020202020204" pitchFamily="34" charset="0"/>
                <a:cs typeface="Arial" panose="020B0604020202020204" pitchFamily="34" charset="0"/>
              </a:rPr>
              <a:t>Journal of Abnormal Child Psychology</a:t>
            </a:r>
            <a:r>
              <a:rPr lang="en-US" altLang="en-US" sz="1400" dirty="0">
                <a:latin typeface="Arial" panose="020B0604020202020204" pitchFamily="34" charset="0"/>
                <a:cs typeface="Arial" panose="020B0604020202020204" pitchFamily="34" charset="0"/>
              </a:rPr>
              <a:t>, 12(1), pp. 143–155. Available at: </a:t>
            </a:r>
            <a:r>
              <a:rPr lang="en-US" altLang="en-US" sz="1400" dirty="0">
                <a:latin typeface="Arial" panose="020B0604020202020204" pitchFamily="34" charset="0"/>
                <a:cs typeface="Arial" panose="020B0604020202020204" pitchFamily="34" charset="0"/>
                <a:hlinkClick r:id="rId8"/>
              </a:rPr>
              <a:t>https://doi.org/10.1007/bf00913466</a:t>
            </a:r>
            <a:r>
              <a:rPr lang="en-US" altLang="en-US" sz="1400" dirty="0">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Thapar, A. and Cooper, M. (2016) ‘Attention deficit hyperactivity disorder’,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Lancet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387(10024), pp. 1240–1250.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https://doi.org/10.1016/s0140-6736(15)00238-x</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Themes, U.F.O. (2017)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Planning health promotion interventions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Nurse Key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https://nursekey.com/planning-health-promotion-interventions/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tiimo</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Visual Daily Planner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www.tiimoapp.com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https://www.tiimoapp.com/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Tran, B.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Wearable Health Tech Costs: What Consumers Pay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PatentPC</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https://patentpc.com/blog/wearable-health-tech-costs-what-consumers-pay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Triggle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 (2025) ‘Greater awareness behind ADHD surge, study suggests’,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BBC</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 June.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https://www.bbc.com/news/articles/cg5vp62dnnro</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University of Minnesota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Executive Functioning | Effective 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Umn.edu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https://effectiveu.umn.edu/academics/adhd-executive-functioning/adhd-executive-functioning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Walter, J.R., Xu, S. and Rogers, J.A. (2024) ‘From lab to life: how wearable devices can improve health equity’,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Nature Communications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15(1), p. 123.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https://doi.org/10.1038/s41467-023-44634-9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Weissberg, N.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Planner AI Task: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Splitti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App Store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https://apps.apple.com/us/app/adhd-planner-ai-task-splitti/id6473397856</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Organisation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(1986) ‘Ottawa Charter for Health Promotion’,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Promotion International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1(4), pp. 405–405.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https://doi.org/10.1093/heapro/1.4.405</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Wright, D.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Neurodiversity Matters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NewZapp</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Communications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https://newzapp.co.uk/blog/neurodiversity-matters/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 </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Your Accessible Health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To Reduce Stigma Around Visible Assistive Technology? - Your Accessible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YouTube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https://www.youtube.com/watch?v=J9-QzSzgd_g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31 October 2025).</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Zekiye Nur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Kesici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ADHD Digital Planner Free: Check These Tools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Beforesunset.ai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BeforeSunset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AI.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https://www.beforesunset.ai/post/adhd-digital-planner-free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30 October 2025).</a:t>
            </a:r>
            <a:endParaRPr kumimoji="0" lang="en-US" altLang="en-US" sz="1400"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Zhang, 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‘Long-term participant retention and engagement patterns in an app and wearable-based multinational remote digital depression study’,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npj</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Digital Medicine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6(1), pp. 1–13.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https://doi.org/10.1038/s41746-023-00749-3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68326624"/>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0</TotalTime>
  <Words>12111</Words>
  <Application>Microsoft Office PowerPoint</Application>
  <PresentationFormat>Custom</PresentationFormat>
  <Paragraphs>776</Paragraphs>
  <Slides>56</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Helvetica World</vt:lpstr>
      <vt:lpstr>Calibri</vt:lpstr>
      <vt:lpstr>Arial</vt:lpstr>
      <vt:lpstr>Corbel</vt:lpstr>
      <vt:lpstr>Basis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Healthcare Medical Presentation</dc:title>
  <dc:creator>Dell</dc:creator>
  <cp:lastModifiedBy>Hira Jahangir</cp:lastModifiedBy>
  <cp:revision>25</cp:revision>
  <dcterms:created xsi:type="dcterms:W3CDTF">2006-08-16T00:00:00Z</dcterms:created>
  <dcterms:modified xsi:type="dcterms:W3CDTF">2025-11-09T10:31:41Z</dcterms:modified>
  <dc:identifier>DAG3PxCtTV0</dc:identifier>
</cp:coreProperties>
</file>