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7" r:id="rId10"/>
    <p:sldId id="26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20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119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17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511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928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902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775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361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322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631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2945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185180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420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5648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6597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3980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135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BA1204F5-8669-4F71-B176-5BA43A87B7FF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26C190D4-6392-4FEC-8384-5BB7A30066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0712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  <p:sldLayoutId id="2147483812" r:id="rId15"/>
    <p:sldLayoutId id="2147483813" r:id="rId16"/>
    <p:sldLayoutId id="214748381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image" Target="../media/image11.jpe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Business_intelligence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en.wikipedia.org/wiki/Data_visualization" TargetMode="Externa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hyperlink" Target="https://en.wikipedia.org/wiki/Microsoft" TargetMode="External"/><Relationship Id="rId5" Type="http://schemas.openxmlformats.org/officeDocument/2006/relationships/hyperlink" Target="https://en.wikipedia.org/wiki/Business_analytics" TargetMode="External"/><Relationship Id="rId4" Type="http://schemas.openxmlformats.org/officeDocument/2006/relationships/image" Target="../media/image13.png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6.png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17.jpe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5A94F-D24A-41A0-9B11-438504CAB0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78896" y="643467"/>
            <a:ext cx="5975956" cy="4127545"/>
          </a:xfrm>
        </p:spPr>
        <p:txBody>
          <a:bodyPr anchor="ctr">
            <a:normAutofit/>
          </a:bodyPr>
          <a:lstStyle/>
          <a:p>
            <a:r>
              <a:rPr lang="en-GB" sz="4800" dirty="0"/>
              <a:t>System Automation Through SQL Code.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7D25FB-6129-4028-BBC8-F72F8E3E63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78896" y="5118231"/>
            <a:ext cx="5975956" cy="97762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 George Griffiths.</a:t>
            </a:r>
          </a:p>
        </p:txBody>
      </p:sp>
      <p:pic>
        <p:nvPicPr>
          <p:cNvPr id="1026" name="Picture 2" descr="Aston Martin logo Coloring Page | 1001coloring.com">
            <a:extLst>
              <a:ext uri="{FF2B5EF4-FFF2-40B4-BE49-F238E27FC236}">
                <a16:creationId xmlns:a16="http://schemas.microsoft.com/office/drawing/2014/main" id="{9DA5938E-B717-4292-A8BA-3B1A79B90E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6" r="4467"/>
          <a:stretch/>
        </p:blipFill>
        <p:spPr bwMode="auto">
          <a:xfrm>
            <a:off x="3179" y="-2"/>
            <a:ext cx="4651117" cy="685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2351ED8-79F4-466F-AC36-299EBD0243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39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36"/>
    </mc:Choice>
    <mc:Fallback>
      <p:transition spd="slow" advTm="19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D34E2-1477-4265-B14C-89B2A384F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GB" dirty="0"/>
              <a:t>Project Brief.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288FC7-584F-4D4C-BFD7-C647413A52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270" y="1818174"/>
            <a:ext cx="5629880" cy="4058751"/>
          </a:xfrm>
        </p:spPr>
        <p:txBody>
          <a:bodyPr/>
          <a:lstStyle/>
          <a:p>
            <a:r>
              <a:rPr lang="en-GB" dirty="0"/>
              <a:t>Automate Aston Martins legislative data collection – with a clear focus on improving DBX from a Mechanical Perspective.</a:t>
            </a:r>
          </a:p>
          <a:p>
            <a:pPr marL="36900" indent="0">
              <a:buNone/>
            </a:pPr>
            <a:endParaRPr lang="en-GB" dirty="0"/>
          </a:p>
          <a:p>
            <a:r>
              <a:rPr lang="en-GB" dirty="0"/>
              <a:t>Strive towards Industry 4.0 Automation – introduce further developments to aid further investigations.</a:t>
            </a:r>
          </a:p>
          <a:p>
            <a:endParaRPr lang="en-GB" dirty="0"/>
          </a:p>
          <a:p>
            <a:r>
              <a:rPr lang="en-GB" dirty="0"/>
              <a:t>Introduce a new level of data manipulation into the business for further models.</a:t>
            </a:r>
          </a:p>
          <a:p>
            <a:pPr marL="36900" indent="0">
              <a:buNone/>
            </a:pPr>
            <a:endParaRPr lang="en-GB" dirty="0"/>
          </a:p>
          <a:p>
            <a:pPr marL="36900" indent="0">
              <a:buNone/>
            </a:pPr>
            <a:endParaRPr lang="en-GB" dirty="0"/>
          </a:p>
        </p:txBody>
      </p:sp>
      <p:pic>
        <p:nvPicPr>
          <p:cNvPr id="2050" name="Picture 2" descr="Aston Martin DBX - Aston Martin's first luxury SUV | Aston Martin | Aston  Martin">
            <a:extLst>
              <a:ext uri="{FF2B5EF4-FFF2-40B4-BE49-F238E27FC236}">
                <a16:creationId xmlns:a16="http://schemas.microsoft.com/office/drawing/2014/main" id="{E4F8190A-38EA-49FB-A5EA-CFA01E39A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550" y="2419261"/>
            <a:ext cx="6208450" cy="310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BD9A6DD-CA3F-47E5-B62B-3A8A802438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721AC60-D34E-45CF-9932-0A3C22D6DD6F}"/>
              </a:ext>
            </a:extLst>
          </p:cNvPr>
          <p:cNvSpPr txBox="1"/>
          <p:nvPr/>
        </p:nvSpPr>
        <p:spPr>
          <a:xfrm>
            <a:off x="6880194" y="5523486"/>
            <a:ext cx="41902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Aston Martins DBX.</a:t>
            </a:r>
          </a:p>
        </p:txBody>
      </p:sp>
    </p:spTree>
    <p:extLst>
      <p:ext uri="{BB962C8B-B14F-4D97-AF65-F5344CB8AC3E}">
        <p14:creationId xmlns:p14="http://schemas.microsoft.com/office/powerpoint/2010/main" val="34695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500"/>
    </mc:Choice>
    <mc:Fallback>
      <p:transition spd="slow" advTm="55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3">
            <a:extLst>
              <a:ext uri="{FF2B5EF4-FFF2-40B4-BE49-F238E27FC236}">
                <a16:creationId xmlns:a16="http://schemas.microsoft.com/office/drawing/2014/main" id="{95CB840F-8E41-4CA5-B79B-25CC80AD23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6578F7-01DF-49B8-BEC4-542A1F8A5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4700" y="199750"/>
            <a:ext cx="5400675" cy="1180550"/>
          </a:xfrm>
        </p:spPr>
        <p:txBody>
          <a:bodyPr anchor="b">
            <a:normAutofit/>
          </a:bodyPr>
          <a:lstStyle/>
          <a:p>
            <a:pPr algn="l"/>
            <a:r>
              <a:rPr lang="en-GB" sz="28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rgbClr val="DADADA"/>
                </a:solidFill>
              </a:rPr>
              <a:t>DC Tooling – Current Status.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BFC99E-EF36-4027-B1C9-7A5435249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673" y="1766316"/>
            <a:ext cx="5182108" cy="4482084"/>
          </a:xfrm>
        </p:spPr>
        <p:txBody>
          <a:bodyPr anchor="t">
            <a:normAutofit/>
          </a:bodyPr>
          <a:lstStyle/>
          <a:p>
            <a:r>
              <a:rPr lang="en-US" sz="1400" dirty="0">
                <a:solidFill>
                  <a:schemeClr val="bg1"/>
                </a:solidFill>
                <a:effectLst/>
              </a:rPr>
              <a:t>In St Athan the home of the Aston Martin DBX,  to comply with legislation and to ensure all vehicles are assembled safely and efficiently, the business  utilizes a Dessouter system called DC Tooling to control all safety critical and performance critical joints are secured to specified parameters across the production line. </a:t>
            </a:r>
          </a:p>
          <a:p>
            <a:endParaRPr lang="en-US" sz="1400" dirty="0">
              <a:solidFill>
                <a:schemeClr val="bg1"/>
              </a:solidFill>
              <a:effectLst/>
            </a:endParaRPr>
          </a:p>
          <a:p>
            <a:r>
              <a:rPr lang="en-US" sz="14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chemeClr val="bg1"/>
                </a:solidFill>
                <a:effectLst/>
              </a:rPr>
              <a:t>Currently, all data is recorded on a interface called CVI </a:t>
            </a:r>
            <a:r>
              <a:rPr lang="en-US" sz="1400" dirty="0" err="1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chemeClr val="bg1"/>
                </a:solidFill>
                <a:effectLst/>
              </a:rPr>
              <a:t>Netweb</a:t>
            </a:r>
            <a:r>
              <a:rPr lang="en-US" sz="14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chemeClr val="bg1"/>
                </a:solidFill>
                <a:effectLst/>
              </a:rPr>
              <a:t>, which stores all correlating PSETS are accounted for when a VIN number is searched.</a:t>
            </a:r>
          </a:p>
          <a:p>
            <a:endParaRPr lang="en-US" sz="14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chemeClr val="bg1"/>
              </a:solidFill>
              <a:effectLst/>
            </a:endParaRPr>
          </a:p>
          <a:p>
            <a:r>
              <a:rPr lang="en-US" sz="14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chemeClr val="bg1"/>
                </a:solidFill>
                <a:effectLst/>
              </a:rPr>
              <a:t>Currently, this process </a:t>
            </a:r>
            <a:r>
              <a:rPr lang="en-US" sz="1400" b="1" u="sng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chemeClr val="bg1"/>
                </a:solidFill>
                <a:effectLst/>
              </a:rPr>
              <a:t>DOES NOT </a:t>
            </a:r>
            <a:r>
              <a:rPr lang="en-US" sz="1400" dirty="0">
                <a:ln>
                  <a:solidFill>
                    <a:srgbClr val="404040">
                      <a:alpha val="10000"/>
                    </a:srgbClr>
                  </a:solidFill>
                </a:ln>
                <a:solidFill>
                  <a:schemeClr val="bg1"/>
                </a:solidFill>
                <a:effectLst/>
              </a:rPr>
              <a:t> provide us with a distinct failure mode of where we are seeing failure rates – thus meaning no improvements are being driven. </a:t>
            </a:r>
          </a:p>
          <a:p>
            <a:endParaRPr lang="en-US" sz="14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chemeClr val="bg1"/>
              </a:solidFill>
              <a:effectLst/>
            </a:endParaRPr>
          </a:p>
          <a:p>
            <a:endParaRPr lang="en-US" sz="14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chemeClr val="bg1"/>
              </a:solidFill>
              <a:effectLst/>
            </a:endParaRPr>
          </a:p>
          <a:p>
            <a:endParaRPr lang="en-US" sz="14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chemeClr val="bg1"/>
              </a:solidFill>
              <a:effectLst/>
            </a:endParaRPr>
          </a:p>
          <a:p>
            <a:endParaRPr lang="en-US" sz="14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chemeClr val="bg1"/>
              </a:solidFill>
              <a:effectLst/>
            </a:endParaRPr>
          </a:p>
          <a:p>
            <a:pPr marL="36900" indent="0">
              <a:buNone/>
            </a:pPr>
            <a:endParaRPr lang="en-US" sz="14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chemeClr val="bg1"/>
              </a:solidFill>
              <a:effectLst/>
            </a:endParaRPr>
          </a:p>
          <a:p>
            <a:endParaRPr lang="en-US" sz="14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chemeClr val="bg1"/>
              </a:solidFill>
              <a:effectLst/>
            </a:endParaRPr>
          </a:p>
          <a:p>
            <a:endParaRPr lang="en-US" sz="14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chemeClr val="bg1"/>
              </a:solidFill>
              <a:effectLst/>
            </a:endParaRPr>
          </a:p>
          <a:p>
            <a:endParaRPr lang="en-US" sz="14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chemeClr val="bg1"/>
              </a:solidFill>
              <a:effectLst/>
            </a:endParaRPr>
          </a:p>
          <a:p>
            <a:endParaRPr lang="en-US" sz="14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chemeClr val="bg1"/>
              </a:solidFill>
              <a:effectLst/>
            </a:endParaRPr>
          </a:p>
          <a:p>
            <a:endParaRPr lang="en-US" sz="14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chemeClr val="bg1"/>
              </a:solidFill>
              <a:effectLst/>
            </a:endParaRPr>
          </a:p>
          <a:p>
            <a:endParaRPr lang="en-US" sz="14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chemeClr val="bg1"/>
              </a:solidFill>
              <a:effectLst/>
            </a:endParaRPr>
          </a:p>
          <a:p>
            <a:endParaRPr lang="en-GB" sz="1400" dirty="0">
              <a:ln>
                <a:solidFill>
                  <a:srgbClr val="404040">
                    <a:alpha val="10000"/>
                  </a:srgbClr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EE4A73-47E2-4F29-A22D-E3BD856010B0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134" y="1766316"/>
            <a:ext cx="6642193" cy="3536967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BCED94CB-27B3-4E45-8B48-E2C45A1CCA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9DC213F-9EA5-4C01-A39C-2BFC29F758BC}"/>
              </a:ext>
            </a:extLst>
          </p:cNvPr>
          <p:cNvSpPr txBox="1"/>
          <p:nvPr/>
        </p:nvSpPr>
        <p:spPr>
          <a:xfrm>
            <a:off x="6572250" y="5448300"/>
            <a:ext cx="4629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Current configuration of CVI </a:t>
            </a:r>
            <a:r>
              <a:rPr lang="en-GB" dirty="0" err="1">
                <a:solidFill>
                  <a:schemeClr val="bg1"/>
                </a:solidFill>
              </a:rPr>
              <a:t>Netweb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803125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89061"/>
    </mc:Choice>
    <mc:Fallback>
      <p:transition spd="slow" advTm="89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96933-6894-4275-BBD6-FCDCA2B5A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What is a DC Tooling PSET? How is this determined?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049A90-4D35-40A2-A19F-00560BD742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683" y="1675661"/>
            <a:ext cx="7138252" cy="4058751"/>
          </a:xfrm>
        </p:spPr>
        <p:txBody>
          <a:bodyPr/>
          <a:lstStyle/>
          <a:p>
            <a:r>
              <a:rPr lang="en-GB" dirty="0"/>
              <a:t>A PSET is a fastener which has been identified by design too be performance or safety critical too the consumer – disabling the primary function of the vehicle.</a:t>
            </a:r>
          </a:p>
          <a:p>
            <a:endParaRPr lang="en-GB" dirty="0"/>
          </a:p>
          <a:p>
            <a:r>
              <a:rPr lang="en-GB" dirty="0"/>
              <a:t> To comply with legislation, DC Tooling is uses too comply with conformity of production legislation.</a:t>
            </a:r>
          </a:p>
          <a:p>
            <a:endParaRPr lang="en-GB" dirty="0"/>
          </a:p>
          <a:p>
            <a:r>
              <a:rPr lang="en-GB" dirty="0"/>
              <a:t>All PSETS are required to have a OK Status prior to the vehicle continuing its process.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19F6E2-777E-48FE-82FC-067E405D763F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" t="937" r="1084" b="2410"/>
          <a:stretch/>
        </p:blipFill>
        <p:spPr>
          <a:xfrm>
            <a:off x="7368465" y="1826580"/>
            <a:ext cx="4699853" cy="320483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5100B01-33A4-4FC6-8DB6-3B28E51FD0E7}"/>
              </a:ext>
            </a:extLst>
          </p:cNvPr>
          <p:cNvSpPr txBox="1"/>
          <p:nvPr/>
        </p:nvSpPr>
        <p:spPr>
          <a:xfrm>
            <a:off x="7492753" y="5140171"/>
            <a:ext cx="4403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Engine Mount Assembly Process on the Aston Martin DBX.</a:t>
            </a:r>
            <a:endParaRPr lang="en-GB" sz="1400" dirty="0"/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EC721EF3-BE57-414F-9FCA-3A1CEBFD9A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709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612"/>
    </mc:Choice>
    <mc:Fallback>
      <p:transition spd="slow" advTm="65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BA261-7857-42E0-A65D-527085C03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743" y="609599"/>
            <a:ext cx="3413156" cy="5273675"/>
          </a:xfrm>
        </p:spPr>
        <p:txBody>
          <a:bodyPr>
            <a:normAutofit/>
          </a:bodyPr>
          <a:lstStyle/>
          <a:p>
            <a:r>
              <a:rPr lang="en-GB" dirty="0"/>
              <a:t>Automation of DC Tooling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9C3169-941D-4332-BD06-52E61E139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8570" y="369778"/>
            <a:ext cx="6889687" cy="5753315"/>
          </a:xfrm>
        </p:spPr>
        <p:txBody>
          <a:bodyPr anchor="ctr">
            <a:normAutofit/>
          </a:bodyPr>
          <a:lstStyle/>
          <a:p>
            <a:pPr>
              <a:buClr>
                <a:srgbClr val="F1265B"/>
              </a:buClr>
            </a:pPr>
            <a:r>
              <a:rPr lang="en-GB" dirty="0"/>
              <a:t>Business requires a distinct count of consistently falling PSETS and they're line side location (Where they are secured).</a:t>
            </a:r>
          </a:p>
          <a:p>
            <a:pPr marL="36900" indent="0">
              <a:buClr>
                <a:srgbClr val="F1265B"/>
              </a:buClr>
              <a:buNone/>
            </a:pPr>
            <a:endParaRPr lang="en-GB" dirty="0"/>
          </a:p>
          <a:p>
            <a:pPr marL="36900" indent="0">
              <a:buClr>
                <a:srgbClr val="F1265B"/>
              </a:buClr>
              <a:buNone/>
            </a:pPr>
            <a:endParaRPr lang="en-GB" dirty="0"/>
          </a:p>
          <a:p>
            <a:pPr marL="36900" indent="0">
              <a:buClr>
                <a:srgbClr val="F1265B"/>
              </a:buClr>
              <a:buNone/>
            </a:pPr>
            <a:endParaRPr lang="en-GB" dirty="0"/>
          </a:p>
          <a:p>
            <a:pPr marL="36900" indent="0">
              <a:buClr>
                <a:srgbClr val="F1265B"/>
              </a:buClr>
              <a:buNone/>
            </a:pPr>
            <a:endParaRPr lang="en-GB" dirty="0"/>
          </a:p>
          <a:p>
            <a:pPr marL="36900" indent="0">
              <a:buClr>
                <a:srgbClr val="F1265B"/>
              </a:buClr>
              <a:buNone/>
            </a:pPr>
            <a:endParaRPr lang="en-GB" dirty="0"/>
          </a:p>
          <a:p>
            <a:pPr>
              <a:buClr>
                <a:srgbClr val="F1265B"/>
              </a:buClr>
            </a:pPr>
            <a:r>
              <a:rPr lang="en-GB" dirty="0"/>
              <a:t>Post receiving this data – Is it possible too determine the failure mode behind a NOK hit?  </a:t>
            </a:r>
          </a:p>
        </p:txBody>
      </p:sp>
      <p:pic>
        <p:nvPicPr>
          <p:cNvPr id="1026" name="Picture 2" descr="Press Centre : Photo and Video Gallery - Desoutter Industrial Tools">
            <a:extLst>
              <a:ext uri="{FF2B5EF4-FFF2-40B4-BE49-F238E27FC236}">
                <a16:creationId xmlns:a16="http://schemas.microsoft.com/office/drawing/2014/main" id="{41E899FF-0F7D-4E6D-A89C-76EEF165B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6883" y="2500174"/>
            <a:ext cx="6677996" cy="1552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6EA846BE-114D-49BB-A6E2-721459C38F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869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508"/>
    </mc:Choice>
    <mc:Fallback>
      <p:transition spd="slow" advTm="635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935C1-7EA2-4A98-A142-0767C7375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400781" y="419100"/>
            <a:ext cx="10353762" cy="970450"/>
          </a:xfrm>
        </p:spPr>
        <p:txBody>
          <a:bodyPr/>
          <a:lstStyle/>
          <a:p>
            <a:r>
              <a:rPr lang="en-GB" dirty="0"/>
              <a:t>Automation Utilizing SQL Code.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E50854-DD39-4D20-B7B0-8DCB25403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248" y="1256750"/>
            <a:ext cx="7277705" cy="5029750"/>
          </a:xfrm>
        </p:spPr>
        <p:txBody>
          <a:bodyPr/>
          <a:lstStyle/>
          <a:p>
            <a:r>
              <a:rPr lang="en-GB" dirty="0"/>
              <a:t>All DC Tooling data collected is stored in a database – Of which we are able too communicate with using a coding language called SQL.</a:t>
            </a:r>
          </a:p>
          <a:p>
            <a:endParaRPr lang="en-GB" dirty="0"/>
          </a:p>
          <a:p>
            <a:r>
              <a:rPr lang="en-GB" dirty="0"/>
              <a:t> SQL Allows us to produce structured, unique queries to manipulate data. </a:t>
            </a:r>
          </a:p>
          <a:p>
            <a:endParaRPr lang="en-GB" dirty="0"/>
          </a:p>
          <a:p>
            <a:r>
              <a:rPr lang="en-GB" dirty="0"/>
              <a:t>Using the following code, we are able too determine a distinct count of DC tooling failure modes.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7E517A-8F2A-4D5C-AF66-5BF136DFA76E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264" y="215900"/>
            <a:ext cx="4526488" cy="5696223"/>
          </a:xfrm>
          <a:prstGeom prst="rect">
            <a:avLst/>
          </a:prstGeom>
        </p:spPr>
      </p:pic>
      <p:pic>
        <p:nvPicPr>
          <p:cNvPr id="24" name="Audio 23">
            <a:hlinkClick r:id="" action="ppaction://media"/>
            <a:extLst>
              <a:ext uri="{FF2B5EF4-FFF2-40B4-BE49-F238E27FC236}">
                <a16:creationId xmlns:a16="http://schemas.microsoft.com/office/drawing/2014/main" id="{F61BA6E2-92B8-4CDF-BDC6-5EE16310E9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BEB59C27-9061-4983-9B0F-751CCDE91488}"/>
              </a:ext>
            </a:extLst>
          </p:cNvPr>
          <p:cNvSpPr txBox="1"/>
          <p:nvPr/>
        </p:nvSpPr>
        <p:spPr>
          <a:xfrm>
            <a:off x="8558197" y="6024890"/>
            <a:ext cx="3417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Code Generated for automation of mechanical data.</a:t>
            </a:r>
          </a:p>
        </p:txBody>
      </p:sp>
    </p:spTree>
    <p:extLst>
      <p:ext uri="{BB962C8B-B14F-4D97-AF65-F5344CB8AC3E}">
        <p14:creationId xmlns:p14="http://schemas.microsoft.com/office/powerpoint/2010/main" val="3119521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155"/>
    </mc:Choice>
    <mc:Fallback>
      <p:transition spd="slow" advTm="142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ower BI dashboard previewed by Microsoft">
            <a:extLst>
              <a:ext uri="{FF2B5EF4-FFF2-40B4-BE49-F238E27FC236}">
                <a16:creationId xmlns:a16="http://schemas.microsoft.com/office/drawing/2014/main" id="{FA1B9BE1-A0D6-49AD-A000-33B17FE6DE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36" b="17414"/>
          <a:stretch/>
        </p:blipFill>
        <p:spPr bwMode="auto">
          <a:xfrm>
            <a:off x="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111E56-425B-4534-B8B9-427BA16C0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>
            <a:normAutofit/>
          </a:bodyPr>
          <a:lstStyle/>
          <a:p>
            <a:r>
              <a:rPr lang="en-GB" dirty="0"/>
              <a:t>Visualizing Data Set.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C83D2B-EFDC-41B5-8F69-68855E4F4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3345" y="1580050"/>
            <a:ext cx="10353762" cy="3563450"/>
          </a:xfrm>
        </p:spPr>
        <p:txBody>
          <a:bodyPr anchor="ctr">
            <a:normAutofit/>
          </a:bodyPr>
          <a:lstStyle/>
          <a:p>
            <a:r>
              <a:rPr lang="en-GB" dirty="0"/>
              <a:t>Post completion of SQL code, the business required a software which will allow for data too be visualized live for production too view during the build process.</a:t>
            </a:r>
          </a:p>
          <a:p>
            <a:r>
              <a:rPr lang="en-US" dirty="0">
                <a:effectLst/>
              </a:rPr>
              <a:t>It became apparent that Microsoft’s power BI software could be utilized to present live DC Tooling statistics from the production line, “</a:t>
            </a:r>
            <a:r>
              <a:rPr lang="en-US" b="1" dirty="0">
                <a:effectLst/>
              </a:rPr>
              <a:t>Power BI</a:t>
            </a:r>
            <a:r>
              <a:rPr lang="en-US" dirty="0">
                <a:effectLst/>
              </a:rPr>
              <a:t> is a </a:t>
            </a:r>
            <a:r>
              <a:rPr lang="en-US" u="sng" dirty="0">
                <a:effectLst/>
                <a:hlinkClick r:id="rId5" tooltip="Business analytics"/>
              </a:rPr>
              <a:t>business analytics</a:t>
            </a:r>
            <a:r>
              <a:rPr lang="en-US" dirty="0">
                <a:effectLst/>
              </a:rPr>
              <a:t> service by </a:t>
            </a:r>
            <a:r>
              <a:rPr lang="en-US" u="sng" dirty="0">
                <a:effectLst/>
                <a:hlinkClick r:id="rId6" tooltip="Microsoft"/>
              </a:rPr>
              <a:t>Microsoft</a:t>
            </a:r>
            <a:r>
              <a:rPr lang="en-US" dirty="0">
                <a:effectLst/>
              </a:rPr>
              <a:t>. It aims to provide interactive </a:t>
            </a:r>
            <a:r>
              <a:rPr lang="en-US" u="sng" dirty="0">
                <a:effectLst/>
                <a:hlinkClick r:id="rId7" tooltip="Data visualization"/>
              </a:rPr>
              <a:t>visualizations</a:t>
            </a:r>
            <a:r>
              <a:rPr lang="en-US" dirty="0">
                <a:effectLst/>
              </a:rPr>
              <a:t> and </a:t>
            </a:r>
            <a:r>
              <a:rPr lang="en-US" u="sng" dirty="0">
                <a:effectLst/>
                <a:hlinkClick r:id="rId8"/>
              </a:rPr>
              <a:t>business intelligence</a:t>
            </a:r>
            <a:r>
              <a:rPr lang="en-US" dirty="0">
                <a:effectLst/>
              </a:rPr>
              <a:t> capabilities with an interface simple enough for end users to create their own reports and dashboards”.</a:t>
            </a:r>
            <a:endParaRPr lang="en-GB" dirty="0"/>
          </a:p>
          <a:p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3E072FA-903E-468E-87F9-C641ED5C7F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3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525"/>
    </mc:Choice>
    <mc:Fallback>
      <p:transition spd="slow" advTm="365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21AF2-8181-4976-8669-7F1C55D60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910" y="304800"/>
            <a:ext cx="5477935" cy="840882"/>
          </a:xfrm>
        </p:spPr>
        <p:txBody>
          <a:bodyPr>
            <a:normAutofit/>
          </a:bodyPr>
          <a:lstStyle/>
          <a:p>
            <a:pPr algn="l"/>
            <a:r>
              <a:rPr lang="en-GB" sz="3200" dirty="0"/>
              <a:t>Automation of SQL Data Set.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0D67BE-9AA2-4E3D-A8BC-02B26FC8765A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1" y="3200399"/>
            <a:ext cx="5382684" cy="33051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A1AFC9-82AB-44FC-8888-029745A5932B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" t="707" r="653" b="1584"/>
          <a:stretch/>
        </p:blipFill>
        <p:spPr bwMode="auto">
          <a:xfrm>
            <a:off x="6256864" y="304800"/>
            <a:ext cx="5477935" cy="3065469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6DC5C7-8D2B-439B-BB7A-ACE9AD7283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6866" y="3657600"/>
            <a:ext cx="4926948" cy="2133600"/>
          </a:xfrm>
        </p:spPr>
        <p:txBody>
          <a:bodyPr anchor="ctr">
            <a:normAutofit/>
          </a:bodyPr>
          <a:lstStyle/>
          <a:p>
            <a:pPr>
              <a:buClr>
                <a:srgbClr val="985AFF"/>
              </a:buClr>
            </a:pPr>
            <a:r>
              <a:rPr lang="en-GB" sz="1800" dirty="0">
                <a:solidFill>
                  <a:schemeClr val="tx1"/>
                </a:solidFill>
              </a:rPr>
              <a:t>Report demonstrates a distinct failure rate count against individual PSETS and they're lineside location.</a:t>
            </a:r>
          </a:p>
          <a:p>
            <a:pPr>
              <a:buClr>
                <a:srgbClr val="985AFF"/>
              </a:buClr>
            </a:pPr>
            <a:r>
              <a:rPr lang="en-GB" sz="1800" dirty="0">
                <a:solidFill>
                  <a:schemeClr val="tx1"/>
                </a:solidFill>
              </a:rPr>
              <a:t>Report also demonstrates if a failure was due too a fixing not hitting torque/angle.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5CC837-4CD1-4F1A-9CCB-C61D94D84531}"/>
              </a:ext>
            </a:extLst>
          </p:cNvPr>
          <p:cNvSpPr txBox="1"/>
          <p:nvPr/>
        </p:nvSpPr>
        <p:spPr>
          <a:xfrm>
            <a:off x="552451" y="1145682"/>
            <a:ext cx="52357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Power BI allows for customized reports too be generated to enhance data collection.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Reports are tailored for customers requirements – and can be altered by the user with ease. </a:t>
            </a:r>
          </a:p>
        </p:txBody>
      </p:sp>
      <p:pic>
        <p:nvPicPr>
          <p:cNvPr id="38" name="Audio 37">
            <a:hlinkClick r:id="" action="ppaction://media"/>
            <a:extLst>
              <a:ext uri="{FF2B5EF4-FFF2-40B4-BE49-F238E27FC236}">
                <a16:creationId xmlns:a16="http://schemas.microsoft.com/office/drawing/2014/main" id="{6153F51C-BB57-40C5-9F1B-29BF696152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215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969"/>
    </mc:Choice>
    <mc:Fallback>
      <p:transition spd="slow" advTm="819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80000"/>
                <a:lumMod val="80000"/>
              </a:schemeClr>
              <a:schemeClr val="bg2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83914-C49C-45D6-8638-390897E0D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3078749" cy="970450"/>
          </a:xfrm>
        </p:spPr>
        <p:txBody>
          <a:bodyPr anchor="b">
            <a:normAutofit/>
          </a:bodyPr>
          <a:lstStyle/>
          <a:p>
            <a:pPr algn="l"/>
            <a:r>
              <a:rPr lang="en-GB" sz="2800"/>
              <a:t>Improvements based on project.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DF28A6-2B9F-4548-8A6D-0B4E829CE7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532" y="1732449"/>
            <a:ext cx="4446417" cy="5032335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 dirty="0"/>
              <a:t>All DC Tool angle parameters standardised to 3 sigma – short term containment to ensure process reputability whilst improving DBX from a mechanical perspective.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Further Software purchased too monitor DC Tooling run down angle – implementation to take place in St Athan on DBX. If successful, rolled out to DB11, DBS </a:t>
            </a:r>
            <a:r>
              <a:rPr lang="en-GB" sz="1400" dirty="0" err="1"/>
              <a:t>Supperlegera</a:t>
            </a:r>
            <a:r>
              <a:rPr lang="en-GB" sz="1400" dirty="0"/>
              <a:t> and Vantage in Aston Martins world headquarters in Gaydon.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Resulted in winning Aston Martins apprentice of the year award – Will now visit Toyota to monitor how they maximize process efficiency using DC Tooling.</a:t>
            </a:r>
          </a:p>
          <a:p>
            <a:pPr>
              <a:lnSpc>
                <a:spcPct val="90000"/>
              </a:lnSpc>
            </a:pPr>
            <a:r>
              <a:rPr lang="en-GB" sz="1400" dirty="0"/>
              <a:t>Will also visit Aston Martins formula 1 team to  discuss how they record legislative data – with the opportunity of improving they're current systems.</a:t>
            </a:r>
          </a:p>
          <a:p>
            <a:pPr>
              <a:lnSpc>
                <a:spcPct val="90000"/>
              </a:lnSpc>
            </a:pPr>
            <a:endParaRPr lang="en-GB" sz="1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36FA4E-0152-4E27-91DA-0FC22D184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4552950" y="1"/>
            <a:ext cx="763905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B4EAA2F-DB75-430D-A705-763B91534CD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267" r="9366" b="-1"/>
          <a:stretch/>
        </p:blipFill>
        <p:spPr>
          <a:xfrm>
            <a:off x="4654295" y="10"/>
            <a:ext cx="7537705" cy="6857990"/>
          </a:xfrm>
          <a:prstGeom prst="rect">
            <a:avLst/>
          </a:prstGeom>
        </p:spPr>
      </p:pic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35E802FA-BC3C-46CE-8AC2-60578DAC19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4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801"/>
    </mc:Choice>
    <mc:Fallback>
      <p:transition spd="slow" advTm="638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84D2F-2B30-46DB-ACC7-A6D5E2589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A8E9D-7F62-4A4C-863A-48B60705EE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Thankyou for your time this afternoon in discussing my improvement project based around Aston Martins DBX. I would be more than happy to answer any outstanding queries regarding the PowerPoint presentation.</a:t>
            </a:r>
          </a:p>
          <a:p>
            <a:r>
              <a:rPr lang="en-GB" dirty="0"/>
              <a:t>Email – George.griffit1@astonmartin.com</a:t>
            </a: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92251431-171B-4C8B-B44A-F72C6B5CAD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1030" name="Picture 6" descr="Aston martin, Luxury car logos, Aston">
            <a:extLst>
              <a:ext uri="{FF2B5EF4-FFF2-40B4-BE49-F238E27FC236}">
                <a16:creationId xmlns:a16="http://schemas.microsoft.com/office/drawing/2014/main" id="{BC90CC2C-1124-443B-BBD0-7CA801B457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06" b="36534"/>
          <a:stretch/>
        </p:blipFill>
        <p:spPr bwMode="auto">
          <a:xfrm>
            <a:off x="3738126" y="3665830"/>
            <a:ext cx="4715747" cy="1744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215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809"/>
    </mc:Choice>
    <mc:Fallback>
      <p:transition spd="slow" advTm="25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1251</TotalTime>
  <Words>680</Words>
  <Application>Microsoft Office PowerPoint</Application>
  <PresentationFormat>Widescreen</PresentationFormat>
  <Paragraphs>65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Calisto MT</vt:lpstr>
      <vt:lpstr>Wingdings 2</vt:lpstr>
      <vt:lpstr>Slate</vt:lpstr>
      <vt:lpstr>System Automation Through SQL Code.</vt:lpstr>
      <vt:lpstr>Project Brief.</vt:lpstr>
      <vt:lpstr>DC Tooling – Current Status.</vt:lpstr>
      <vt:lpstr>What is a DC Tooling PSET? How is this determined?</vt:lpstr>
      <vt:lpstr>Automation of DC Tooling </vt:lpstr>
      <vt:lpstr>Automation Utilizing SQL Code.</vt:lpstr>
      <vt:lpstr>Visualizing Data Set.</vt:lpstr>
      <vt:lpstr>Automation of SQL Data Set.</vt:lpstr>
      <vt:lpstr>Improvements based on project. </vt:lpstr>
      <vt:lpstr>Conclusion.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 Automation Through SQL Code.</dc:title>
  <dc:creator>Griffiths1, George</dc:creator>
  <cp:lastModifiedBy>Griffiths1, George</cp:lastModifiedBy>
  <cp:revision>9</cp:revision>
  <dcterms:created xsi:type="dcterms:W3CDTF">2021-06-10T05:41:41Z</dcterms:created>
  <dcterms:modified xsi:type="dcterms:W3CDTF">2021-06-11T16:27:34Z</dcterms:modified>
</cp:coreProperties>
</file>