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Lst>
  <p:notesMasterIdLst>
    <p:notesMasterId r:id="rId56"/>
  </p:notesMasterIdLst>
  <p:sldIdLst>
    <p:sldId id="257" r:id="rId3"/>
    <p:sldId id="258" r:id="rId4"/>
    <p:sldId id="259" r:id="rId5"/>
    <p:sldId id="262" r:id="rId6"/>
    <p:sldId id="263" r:id="rId7"/>
    <p:sldId id="264" r:id="rId8"/>
    <p:sldId id="261" r:id="rId9"/>
    <p:sldId id="266" r:id="rId10"/>
    <p:sldId id="289" r:id="rId11"/>
    <p:sldId id="290" r:id="rId12"/>
    <p:sldId id="281" r:id="rId13"/>
    <p:sldId id="291" r:id="rId14"/>
    <p:sldId id="293" r:id="rId15"/>
    <p:sldId id="283" r:id="rId16"/>
    <p:sldId id="294" r:id="rId17"/>
    <p:sldId id="295" r:id="rId18"/>
    <p:sldId id="303" r:id="rId19"/>
    <p:sldId id="297" r:id="rId20"/>
    <p:sldId id="298" r:id="rId21"/>
    <p:sldId id="302" r:id="rId22"/>
    <p:sldId id="300" r:id="rId23"/>
    <p:sldId id="301" r:id="rId24"/>
    <p:sldId id="304" r:id="rId25"/>
    <p:sldId id="305" r:id="rId26"/>
    <p:sldId id="306" r:id="rId27"/>
    <p:sldId id="326" r:id="rId28"/>
    <p:sldId id="307" r:id="rId29"/>
    <p:sldId id="327" r:id="rId30"/>
    <p:sldId id="328" r:id="rId31"/>
    <p:sldId id="329" r:id="rId32"/>
    <p:sldId id="330" r:id="rId33"/>
    <p:sldId id="331" r:id="rId34"/>
    <p:sldId id="333" r:id="rId35"/>
    <p:sldId id="308" r:id="rId36"/>
    <p:sldId id="309" r:id="rId37"/>
    <p:sldId id="310" r:id="rId38"/>
    <p:sldId id="311" r:id="rId39"/>
    <p:sldId id="334" r:id="rId40"/>
    <p:sldId id="312" r:id="rId41"/>
    <p:sldId id="313" r:id="rId42"/>
    <p:sldId id="316" r:id="rId43"/>
    <p:sldId id="317" r:id="rId44"/>
    <p:sldId id="318" r:id="rId45"/>
    <p:sldId id="319" r:id="rId46"/>
    <p:sldId id="320" r:id="rId47"/>
    <p:sldId id="321" r:id="rId48"/>
    <p:sldId id="324" r:id="rId49"/>
    <p:sldId id="325" r:id="rId50"/>
    <p:sldId id="335" r:id="rId51"/>
    <p:sldId id="336" r:id="rId52"/>
    <p:sldId id="337" r:id="rId53"/>
    <p:sldId id="338" r:id="rId54"/>
    <p:sldId id="339"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53" autoAdjust="0"/>
    <p:restoredTop sz="93961" autoAdjust="0"/>
  </p:normalViewPr>
  <p:slideViewPr>
    <p:cSldViewPr>
      <p:cViewPr varScale="1">
        <p:scale>
          <a:sx n="65" d="100"/>
          <a:sy n="65" d="100"/>
        </p:scale>
        <p:origin x="82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C18025-34C8-4D21-A29F-1D182915040B}" type="datetimeFigureOut">
              <a:rPr lang="en-GB" smtClean="0"/>
              <a:t>11/12/2017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E37B2B-E383-4EAD-8620-40A068B52CA6}" type="slidenum">
              <a:rPr lang="en-GB" smtClean="0"/>
              <a:t>‹#›</a:t>
            </a:fld>
            <a:endParaRPr lang="en-GB"/>
          </a:p>
        </p:txBody>
      </p:sp>
    </p:spTree>
    <p:extLst>
      <p:ext uri="{BB962C8B-B14F-4D97-AF65-F5344CB8AC3E}">
        <p14:creationId xmlns:p14="http://schemas.microsoft.com/office/powerpoint/2010/main" val="2822958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extLst>
      <p:ext uri="{BB962C8B-B14F-4D97-AF65-F5344CB8AC3E}">
        <p14:creationId xmlns:p14="http://schemas.microsoft.com/office/powerpoint/2010/main" val="1382790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11</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12</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13</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14</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16</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18</a:t>
            </a:fld>
            <a:endParaRPr lang="en-GB" altLang="en-US">
              <a:solidFill>
                <a:srgbClr val="000000"/>
              </a:solidFill>
            </a:endParaRPr>
          </a:p>
        </p:txBody>
      </p:sp>
    </p:spTree>
    <p:extLst>
      <p:ext uri="{BB962C8B-B14F-4D97-AF65-F5344CB8AC3E}">
        <p14:creationId xmlns:p14="http://schemas.microsoft.com/office/powerpoint/2010/main" val="3229820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19</a:t>
            </a:fld>
            <a:endParaRPr lang="en-GB" altLang="en-US">
              <a:solidFill>
                <a:srgbClr val="000000"/>
              </a:solidFill>
            </a:endParaRPr>
          </a:p>
        </p:txBody>
      </p:sp>
    </p:spTree>
    <p:extLst>
      <p:ext uri="{BB962C8B-B14F-4D97-AF65-F5344CB8AC3E}">
        <p14:creationId xmlns:p14="http://schemas.microsoft.com/office/powerpoint/2010/main" val="31012499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20</a:t>
            </a:fld>
            <a:endParaRPr lang="en-GB" altLang="en-US">
              <a:solidFill>
                <a:srgbClr val="000000"/>
              </a:solidFill>
            </a:endParaRPr>
          </a:p>
        </p:txBody>
      </p:sp>
    </p:spTree>
    <p:extLst>
      <p:ext uri="{BB962C8B-B14F-4D97-AF65-F5344CB8AC3E}">
        <p14:creationId xmlns:p14="http://schemas.microsoft.com/office/powerpoint/2010/main" val="38316461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21</a:t>
            </a:fld>
            <a:endParaRPr lang="en-GB" altLang="en-US">
              <a:solidFill>
                <a:srgbClr val="000000"/>
              </a:solidFill>
            </a:endParaRPr>
          </a:p>
        </p:txBody>
      </p:sp>
    </p:spTree>
    <p:extLst>
      <p:ext uri="{BB962C8B-B14F-4D97-AF65-F5344CB8AC3E}">
        <p14:creationId xmlns:p14="http://schemas.microsoft.com/office/powerpoint/2010/main" val="27038966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24</a:t>
            </a:fld>
            <a:endParaRPr lang="en-GB" altLang="en-US">
              <a:solidFill>
                <a:srgbClr val="000000"/>
              </a:solidFill>
            </a:endParaRPr>
          </a:p>
        </p:txBody>
      </p:sp>
    </p:spTree>
    <p:extLst>
      <p:ext uri="{BB962C8B-B14F-4D97-AF65-F5344CB8AC3E}">
        <p14:creationId xmlns:p14="http://schemas.microsoft.com/office/powerpoint/2010/main" val="39927307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25</a:t>
            </a:fld>
            <a:endParaRPr lang="en-GB" altLang="en-US">
              <a:solidFill>
                <a:srgbClr val="000000"/>
              </a:solidFill>
            </a:endParaRPr>
          </a:p>
        </p:txBody>
      </p:sp>
    </p:spTree>
    <p:extLst>
      <p:ext uri="{BB962C8B-B14F-4D97-AF65-F5344CB8AC3E}">
        <p14:creationId xmlns:p14="http://schemas.microsoft.com/office/powerpoint/2010/main" val="18086928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26</a:t>
            </a:fld>
            <a:endParaRPr lang="en-GB" altLang="en-US">
              <a:solidFill>
                <a:srgbClr val="000000"/>
              </a:solidFill>
            </a:endParaRPr>
          </a:p>
        </p:txBody>
      </p:sp>
    </p:spTree>
    <p:extLst>
      <p:ext uri="{BB962C8B-B14F-4D97-AF65-F5344CB8AC3E}">
        <p14:creationId xmlns:p14="http://schemas.microsoft.com/office/powerpoint/2010/main" val="26615007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27</a:t>
            </a:fld>
            <a:endParaRPr lang="en-GB" altLang="en-US">
              <a:solidFill>
                <a:srgbClr val="000000"/>
              </a:solidFill>
            </a:endParaRPr>
          </a:p>
        </p:txBody>
      </p:sp>
    </p:spTree>
    <p:extLst>
      <p:ext uri="{BB962C8B-B14F-4D97-AF65-F5344CB8AC3E}">
        <p14:creationId xmlns:p14="http://schemas.microsoft.com/office/powerpoint/2010/main" val="517825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28</a:t>
            </a:fld>
            <a:endParaRPr lang="en-GB" altLang="en-US">
              <a:solidFill>
                <a:srgbClr val="000000"/>
              </a:solidFill>
            </a:endParaRPr>
          </a:p>
        </p:txBody>
      </p:sp>
    </p:spTree>
    <p:extLst>
      <p:ext uri="{BB962C8B-B14F-4D97-AF65-F5344CB8AC3E}">
        <p14:creationId xmlns:p14="http://schemas.microsoft.com/office/powerpoint/2010/main" val="14978045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29</a:t>
            </a:fld>
            <a:endParaRPr lang="en-GB" altLang="en-US">
              <a:solidFill>
                <a:srgbClr val="000000"/>
              </a:solidFill>
            </a:endParaRPr>
          </a:p>
        </p:txBody>
      </p:sp>
    </p:spTree>
    <p:extLst>
      <p:ext uri="{BB962C8B-B14F-4D97-AF65-F5344CB8AC3E}">
        <p14:creationId xmlns:p14="http://schemas.microsoft.com/office/powerpoint/2010/main" val="1948177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30</a:t>
            </a:fld>
            <a:endParaRPr lang="en-GB" altLang="en-US">
              <a:solidFill>
                <a:srgbClr val="000000"/>
              </a:solidFill>
            </a:endParaRPr>
          </a:p>
        </p:txBody>
      </p:sp>
    </p:spTree>
    <p:extLst>
      <p:ext uri="{BB962C8B-B14F-4D97-AF65-F5344CB8AC3E}">
        <p14:creationId xmlns:p14="http://schemas.microsoft.com/office/powerpoint/2010/main" val="9157073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31</a:t>
            </a:fld>
            <a:endParaRPr lang="en-GB" altLang="en-US">
              <a:solidFill>
                <a:srgbClr val="000000"/>
              </a:solidFill>
            </a:endParaRPr>
          </a:p>
        </p:txBody>
      </p:sp>
    </p:spTree>
    <p:extLst>
      <p:ext uri="{BB962C8B-B14F-4D97-AF65-F5344CB8AC3E}">
        <p14:creationId xmlns:p14="http://schemas.microsoft.com/office/powerpoint/2010/main" val="37325534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32</a:t>
            </a:fld>
            <a:endParaRPr lang="en-GB" altLang="en-US">
              <a:solidFill>
                <a:srgbClr val="000000"/>
              </a:solidFill>
            </a:endParaRPr>
          </a:p>
        </p:txBody>
      </p:sp>
    </p:spTree>
    <p:extLst>
      <p:ext uri="{BB962C8B-B14F-4D97-AF65-F5344CB8AC3E}">
        <p14:creationId xmlns:p14="http://schemas.microsoft.com/office/powerpoint/2010/main" val="4068289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33</a:t>
            </a:fld>
            <a:endParaRPr lang="en-GB" altLang="en-US">
              <a:solidFill>
                <a:srgbClr val="000000"/>
              </a:solidFill>
            </a:endParaRPr>
          </a:p>
        </p:txBody>
      </p:sp>
    </p:spTree>
    <p:extLst>
      <p:ext uri="{BB962C8B-B14F-4D97-AF65-F5344CB8AC3E}">
        <p14:creationId xmlns:p14="http://schemas.microsoft.com/office/powerpoint/2010/main" val="19582471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34</a:t>
            </a:fld>
            <a:endParaRPr lang="en-GB" altLang="en-US"/>
          </a:p>
        </p:txBody>
      </p:sp>
    </p:spTree>
    <p:extLst>
      <p:ext uri="{BB962C8B-B14F-4D97-AF65-F5344CB8AC3E}">
        <p14:creationId xmlns:p14="http://schemas.microsoft.com/office/powerpoint/2010/main" val="4927372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35</a:t>
            </a:fld>
            <a:endParaRPr lang="en-GB" altLang="en-US"/>
          </a:p>
        </p:txBody>
      </p:sp>
    </p:spTree>
    <p:extLst>
      <p:ext uri="{BB962C8B-B14F-4D97-AF65-F5344CB8AC3E}">
        <p14:creationId xmlns:p14="http://schemas.microsoft.com/office/powerpoint/2010/main" val="39899756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85750" indent="-285750">
              <a:buFont typeface="Arial" panose="020B0604020202020204" pitchFamily="34" charset="0"/>
              <a:buChar char="•"/>
            </a:pPr>
            <a:endParaRPr lang="en-GB" altLang="en-US" sz="1200" b="1" dirty="0" smtClean="0"/>
          </a:p>
          <a:p>
            <a:r>
              <a:rPr lang="en-GB" altLang="en-US" sz="1200" dirty="0" smtClean="0"/>
              <a:t>"In </a:t>
            </a:r>
            <a:r>
              <a:rPr lang="en-GB" altLang="en-US" sz="1200" b="1" dirty="0" smtClean="0"/>
              <a:t>breaking the mind-set of American people about the use of force in the post-Vietnam era</a:t>
            </a:r>
            <a:r>
              <a:rPr lang="en-GB" altLang="en-US" sz="1200" dirty="0" smtClean="0"/>
              <a:t>, Panama established the emotional predicate to build public support so essential for the success of Operation Desert Storm" </a:t>
            </a:r>
          </a:p>
          <a:p>
            <a:pPr marL="285750" indent="-285750" algn="r">
              <a:buFontTx/>
              <a:buChar char="-"/>
            </a:pPr>
            <a:r>
              <a:rPr lang="en-GB" altLang="en-US" sz="1200" dirty="0" smtClean="0"/>
              <a:t>James Baker, Bush Secretary of State, quoted by Nigel Hamilton, </a:t>
            </a:r>
            <a:r>
              <a:rPr lang="en-GB" altLang="en-US" sz="1200" i="1" dirty="0" smtClean="0"/>
              <a:t>American Caesars: Lives of the US Presidents from Franklin D Roosevelt to George W Bush </a:t>
            </a:r>
            <a:r>
              <a:rPr lang="en-GB" altLang="en-US" sz="1200" dirty="0" smtClean="0"/>
              <a:t>(Vintage Books: London, 2011), pp. 414–415.</a:t>
            </a:r>
          </a:p>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36</a:t>
            </a:fld>
            <a:endParaRPr lang="en-GB" altLang="en-US"/>
          </a:p>
        </p:txBody>
      </p:sp>
    </p:spTree>
    <p:extLst>
      <p:ext uri="{BB962C8B-B14F-4D97-AF65-F5344CB8AC3E}">
        <p14:creationId xmlns:p14="http://schemas.microsoft.com/office/powerpoint/2010/main" val="39641926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37</a:t>
            </a:fld>
            <a:endParaRPr lang="en-GB" altLang="en-US"/>
          </a:p>
        </p:txBody>
      </p:sp>
    </p:spTree>
    <p:extLst>
      <p:ext uri="{BB962C8B-B14F-4D97-AF65-F5344CB8AC3E}">
        <p14:creationId xmlns:p14="http://schemas.microsoft.com/office/powerpoint/2010/main" val="29056326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38</a:t>
            </a:fld>
            <a:endParaRPr lang="en-GB" altLang="en-US"/>
          </a:p>
        </p:txBody>
      </p:sp>
    </p:spTree>
    <p:extLst>
      <p:ext uri="{BB962C8B-B14F-4D97-AF65-F5344CB8AC3E}">
        <p14:creationId xmlns:p14="http://schemas.microsoft.com/office/powerpoint/2010/main" val="7846232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39</a:t>
            </a:fld>
            <a:endParaRPr lang="en-GB" altLang="en-US"/>
          </a:p>
        </p:txBody>
      </p:sp>
    </p:spTree>
    <p:extLst>
      <p:ext uri="{BB962C8B-B14F-4D97-AF65-F5344CB8AC3E}">
        <p14:creationId xmlns:p14="http://schemas.microsoft.com/office/powerpoint/2010/main" val="10640968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DB3F4B4-F360-44F0-81C0-0D52716C82B9}" type="slidenum">
              <a:rPr lang="en-GB" altLang="en-US"/>
              <a:pPr fontAlgn="base">
                <a:spcBef>
                  <a:spcPct val="0"/>
                </a:spcBef>
                <a:spcAft>
                  <a:spcPct val="0"/>
                </a:spcAft>
              </a:pPr>
              <a:t>40</a:t>
            </a:fld>
            <a:endParaRPr lang="en-GB" altLang="en-US"/>
          </a:p>
        </p:txBody>
      </p:sp>
    </p:spTree>
    <p:extLst>
      <p:ext uri="{BB962C8B-B14F-4D97-AF65-F5344CB8AC3E}">
        <p14:creationId xmlns:p14="http://schemas.microsoft.com/office/powerpoint/2010/main" val="3201514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E37B2B-E383-4EAD-8620-40A068B52CA6}" type="slidenum">
              <a:rPr lang="en-GB" smtClean="0"/>
              <a:t>51</a:t>
            </a:fld>
            <a:endParaRPr lang="en-GB"/>
          </a:p>
        </p:txBody>
      </p:sp>
    </p:spTree>
    <p:extLst>
      <p:ext uri="{BB962C8B-B14F-4D97-AF65-F5344CB8AC3E}">
        <p14:creationId xmlns:p14="http://schemas.microsoft.com/office/powerpoint/2010/main" val="126969078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E37B2B-E383-4EAD-8620-40A068B52CA6}" type="slidenum">
              <a:rPr lang="en-GB" smtClean="0"/>
              <a:t>52</a:t>
            </a:fld>
            <a:endParaRPr lang="en-GB"/>
          </a:p>
        </p:txBody>
      </p:sp>
    </p:spTree>
    <p:extLst>
      <p:ext uri="{BB962C8B-B14F-4D97-AF65-F5344CB8AC3E}">
        <p14:creationId xmlns:p14="http://schemas.microsoft.com/office/powerpoint/2010/main" val="252623949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E37B2B-E383-4EAD-8620-40A068B52CA6}" type="slidenum">
              <a:rPr lang="en-GB" smtClean="0"/>
              <a:t>53</a:t>
            </a:fld>
            <a:endParaRPr lang="en-GB"/>
          </a:p>
        </p:txBody>
      </p:sp>
    </p:spTree>
    <p:extLst>
      <p:ext uri="{BB962C8B-B14F-4D97-AF65-F5344CB8AC3E}">
        <p14:creationId xmlns:p14="http://schemas.microsoft.com/office/powerpoint/2010/main" val="74544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2557627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1315730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2823048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11/12/2017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3354269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11/12/2017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56610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11/12/2017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3782187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11/12/2017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569293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11/12/2017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3741776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11/12/2017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2484061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1896426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93297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3743257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2062403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5423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0670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76081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91322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4936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65332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23609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005171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648889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60250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5931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11/12/2017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5045735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11/12/2017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737734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EU-IBF8nwSY"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jpe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jpeg"/><Relationship Id="rId4" Type="http://schemas.openxmlformats.org/officeDocument/2006/relationships/image" Target="../media/image54.png"/></Relationships>
</file>

<file path=ppt/slides/_rels/slide3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61.png"/><Relationship Id="rId4" Type="http://schemas.openxmlformats.org/officeDocument/2006/relationships/image" Target="../media/image60.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www.presidency.ucsb.edu/ws/?pid=51605" TargetMode="External"/><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5.xml"/><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46.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hyperlink" Target="http://www.vanityfair.com/news/2004/11/mccain200411" TargetMode="External"/><Relationship Id="rId7" Type="http://schemas.openxmlformats.org/officeDocument/2006/relationships/image" Target="../media/image72.pn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hyperlink" Target="http://www.livingroomcandidate.org/commercials/2004/heart"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1.xml"/><Relationship Id="rId1" Type="http://schemas.openxmlformats.org/officeDocument/2006/relationships/slideLayout" Target="../slideLayouts/slideLayout2.xml"/><Relationship Id="rId5" Type="http://schemas.openxmlformats.org/officeDocument/2006/relationships/image" Target="../media/image79.png"/><Relationship Id="rId4" Type="http://schemas.openxmlformats.org/officeDocument/2006/relationships/image" Target="../media/image78.png"/></Relationships>
</file>

<file path=ppt/slides/_rels/slide52.xml.rels><?xml version="1.0" encoding="UTF-8" standalone="yes"?>
<Relationships xmlns="http://schemas.openxmlformats.org/package/2006/relationships"><Relationship Id="rId3" Type="http://schemas.openxmlformats.org/officeDocument/2006/relationships/hyperlink" Target="https://www.ft.com/content/6a43cf54-a75d-11e6-8b69-02899e8bd9d1"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625" y="764705"/>
            <a:ext cx="9300145" cy="6093296"/>
          </a:xfrm>
          <a:prstGeom prst="rect">
            <a:avLst/>
          </a:prstGeom>
        </p:spPr>
        <p:txBody>
          <a:bodyPr wrap="square" lIns="540000" tIns="360000" rIns="540000" bIns="360000" numCol="2" spcCol="360000">
            <a:spAutoFit/>
          </a:bodyPr>
          <a:lstStyle/>
          <a:p>
            <a:pPr>
              <a:defRPr/>
            </a:pPr>
            <a:r>
              <a:rPr lang="en-GB" sz="1400" b="1" u="sng" dirty="0">
                <a:solidFill>
                  <a:prstClr val="black"/>
                </a:solidFill>
                <a:cs typeface="Arial" charset="0"/>
              </a:rPr>
              <a:t>1. </a:t>
            </a:r>
            <a:r>
              <a:rPr lang="en-GB" sz="1400" b="1" u="sng" dirty="0" smtClean="0">
                <a:solidFill>
                  <a:prstClr val="black"/>
                </a:solidFill>
                <a:cs typeface="Arial" charset="0"/>
              </a:rPr>
              <a:t>The End of History</a:t>
            </a:r>
            <a:endParaRPr lang="en-GB" sz="1400" b="1" u="sng" dirty="0">
              <a:solidFill>
                <a:prstClr val="black"/>
              </a:solidFill>
              <a:cs typeface="Arial" charset="0"/>
            </a:endParaRPr>
          </a:p>
          <a:p>
            <a:pPr marL="285750" indent="-285750">
              <a:buFontTx/>
              <a:buChar char="-"/>
              <a:defRPr/>
            </a:pPr>
            <a:r>
              <a:rPr lang="en-GB" sz="1400" dirty="0">
                <a:solidFill>
                  <a:prstClr val="black"/>
                </a:solidFill>
                <a:cs typeface="Arial" charset="0"/>
              </a:rPr>
              <a:t>Problem of perspective and </a:t>
            </a:r>
            <a:r>
              <a:rPr lang="en-GB" sz="1400" dirty="0" smtClean="0">
                <a:solidFill>
                  <a:prstClr val="black"/>
                </a:solidFill>
                <a:cs typeface="Arial" charset="0"/>
              </a:rPr>
              <a:t>periodization</a:t>
            </a:r>
          </a:p>
          <a:p>
            <a:pPr marL="285750" indent="-285750">
              <a:buFontTx/>
              <a:buChar char="-"/>
              <a:defRPr/>
            </a:pPr>
            <a:r>
              <a:rPr lang="en-GB" sz="1400" dirty="0" smtClean="0">
                <a:solidFill>
                  <a:prstClr val="black"/>
                </a:solidFill>
                <a:cs typeface="Arial" charset="0"/>
              </a:rPr>
              <a:t>End of Cold War</a:t>
            </a:r>
          </a:p>
          <a:p>
            <a:pPr marL="285750" indent="-285750">
              <a:buFontTx/>
              <a:buChar char="-"/>
              <a:defRPr/>
            </a:pPr>
            <a:r>
              <a:rPr lang="en-GB" sz="1400" dirty="0" smtClean="0">
                <a:solidFill>
                  <a:prstClr val="black"/>
                </a:solidFill>
                <a:cs typeface="Arial" charset="0"/>
              </a:rPr>
              <a:t>Francis Fukuyama</a:t>
            </a:r>
            <a:endParaRPr lang="en-GB" sz="1400" dirty="0">
              <a:solidFill>
                <a:prstClr val="black"/>
              </a:solidFill>
              <a:cs typeface="Arial" charset="0"/>
            </a:endParaRPr>
          </a:p>
          <a:p>
            <a:pPr>
              <a:defRPr/>
            </a:pPr>
            <a:endParaRPr lang="en-GB" sz="1400" dirty="0">
              <a:solidFill>
                <a:prstClr val="black"/>
              </a:solidFill>
              <a:cs typeface="Arial" charset="0"/>
            </a:endParaRPr>
          </a:p>
          <a:p>
            <a:pPr>
              <a:defRPr/>
            </a:pPr>
            <a:r>
              <a:rPr lang="en-GB" sz="1400" b="1" u="sng" dirty="0">
                <a:solidFill>
                  <a:prstClr val="black"/>
                </a:solidFill>
                <a:cs typeface="Arial" charset="0"/>
              </a:rPr>
              <a:t>2. </a:t>
            </a:r>
            <a:r>
              <a:rPr lang="en-GB" sz="1400" b="1" u="sng" dirty="0" smtClean="0">
                <a:solidFill>
                  <a:prstClr val="black"/>
                </a:solidFill>
                <a:cs typeface="Arial" charset="0"/>
              </a:rPr>
              <a:t>The Reagan Revolution</a:t>
            </a:r>
            <a:endParaRPr lang="en-GB" sz="1400" b="1" u="sng" dirty="0">
              <a:solidFill>
                <a:prstClr val="black"/>
              </a:solidFill>
              <a:cs typeface="Arial" charset="0"/>
            </a:endParaRPr>
          </a:p>
          <a:p>
            <a:pPr marL="285750" indent="-285750">
              <a:buFontTx/>
              <a:buChar char="-"/>
              <a:defRPr/>
            </a:pPr>
            <a:r>
              <a:rPr lang="en-GB" sz="1400" dirty="0" smtClean="0">
                <a:solidFill>
                  <a:prstClr val="black"/>
                </a:solidFill>
                <a:cs typeface="Arial" charset="0"/>
              </a:rPr>
              <a:t>Reagan Coalition</a:t>
            </a:r>
          </a:p>
          <a:p>
            <a:pPr marL="285750" indent="-285750">
              <a:buFontTx/>
              <a:buChar char="-"/>
              <a:defRPr/>
            </a:pPr>
            <a:r>
              <a:rPr lang="en-GB" sz="1400" dirty="0" smtClean="0">
                <a:solidFill>
                  <a:prstClr val="black"/>
                </a:solidFill>
                <a:cs typeface="Arial" charset="0"/>
              </a:rPr>
              <a:t>Reaganomics</a:t>
            </a:r>
          </a:p>
          <a:p>
            <a:pPr marL="285750" indent="-285750">
              <a:buFontTx/>
              <a:buChar char="-"/>
              <a:defRPr/>
            </a:pPr>
            <a:r>
              <a:rPr lang="en-GB" sz="1400" dirty="0" smtClean="0">
                <a:solidFill>
                  <a:prstClr val="black"/>
                </a:solidFill>
                <a:cs typeface="Arial" charset="0"/>
              </a:rPr>
              <a:t>Reagan Doctrine</a:t>
            </a:r>
            <a:endParaRPr lang="en-GB" sz="1400" dirty="0">
              <a:solidFill>
                <a:prstClr val="black"/>
              </a:solidFill>
              <a:cs typeface="Arial" charset="0"/>
            </a:endParaRPr>
          </a:p>
          <a:p>
            <a:pPr marL="285750" indent="-285750">
              <a:buFontTx/>
              <a:buChar char="-"/>
              <a:defRPr/>
            </a:pPr>
            <a:endParaRPr lang="en-GB" sz="1400" dirty="0">
              <a:solidFill>
                <a:prstClr val="black"/>
              </a:solidFill>
              <a:cs typeface="Arial" charset="0"/>
            </a:endParaRPr>
          </a:p>
          <a:p>
            <a:pPr>
              <a:defRPr/>
            </a:pPr>
            <a:r>
              <a:rPr lang="en-GB" sz="1400" b="1" u="sng" dirty="0">
                <a:solidFill>
                  <a:prstClr val="black"/>
                </a:solidFill>
                <a:cs typeface="Arial" charset="0"/>
              </a:rPr>
              <a:t>3. </a:t>
            </a:r>
            <a:r>
              <a:rPr lang="en-GB" sz="1400" b="1" u="sng" dirty="0" smtClean="0">
                <a:solidFill>
                  <a:prstClr val="black"/>
                </a:solidFill>
                <a:cs typeface="Arial" charset="0"/>
              </a:rPr>
              <a:t>‘Crisis in Masculinity’</a:t>
            </a:r>
          </a:p>
          <a:p>
            <a:pPr marL="285750" indent="-285750">
              <a:buFontTx/>
              <a:buChar char="-"/>
              <a:defRPr/>
            </a:pPr>
            <a:r>
              <a:rPr lang="en-GB" sz="1400" i="1" dirty="0" err="1" smtClean="0">
                <a:solidFill>
                  <a:prstClr val="black"/>
                </a:solidFill>
                <a:cs typeface="Arial" charset="0"/>
              </a:rPr>
              <a:t>Remasculinization</a:t>
            </a:r>
            <a:r>
              <a:rPr lang="en-GB" sz="1400" i="1" dirty="0" smtClean="0">
                <a:solidFill>
                  <a:prstClr val="black"/>
                </a:solidFill>
                <a:cs typeface="Arial" charset="0"/>
              </a:rPr>
              <a:t> of America</a:t>
            </a:r>
          </a:p>
          <a:p>
            <a:pPr marL="285750" indent="-285750">
              <a:buFontTx/>
              <a:buChar char="-"/>
              <a:defRPr/>
            </a:pPr>
            <a:r>
              <a:rPr lang="en-GB" sz="1400" dirty="0" smtClean="0">
                <a:solidFill>
                  <a:prstClr val="black"/>
                </a:solidFill>
                <a:cs typeface="Arial" charset="0"/>
              </a:rPr>
              <a:t>Backlash against Second Wave Feminism</a:t>
            </a:r>
            <a:endParaRPr lang="en-GB" sz="1400" dirty="0">
              <a:solidFill>
                <a:prstClr val="black"/>
              </a:solidFill>
              <a:cs typeface="Arial" charset="0"/>
            </a:endParaRPr>
          </a:p>
          <a:p>
            <a:pPr>
              <a:defRPr/>
            </a:pPr>
            <a:endParaRPr lang="en-GB" sz="1400" dirty="0">
              <a:solidFill>
                <a:prstClr val="black"/>
              </a:solidFill>
              <a:cs typeface="Arial" charset="0"/>
            </a:endParaRPr>
          </a:p>
          <a:p>
            <a:pPr>
              <a:defRPr/>
            </a:pPr>
            <a:r>
              <a:rPr lang="en-GB" sz="1400" b="1" u="sng" dirty="0">
                <a:solidFill>
                  <a:prstClr val="black"/>
                </a:solidFill>
                <a:cs typeface="Arial" charset="0"/>
              </a:rPr>
              <a:t>4.</a:t>
            </a:r>
            <a:r>
              <a:rPr lang="en-GB" sz="1400" u="sng" dirty="0">
                <a:solidFill>
                  <a:prstClr val="black"/>
                </a:solidFill>
                <a:cs typeface="Arial" charset="0"/>
              </a:rPr>
              <a:t> </a:t>
            </a:r>
            <a:r>
              <a:rPr lang="en-GB" sz="1400" b="1" u="sng" dirty="0">
                <a:solidFill>
                  <a:prstClr val="black"/>
                </a:solidFill>
                <a:cs typeface="Arial" charset="0"/>
              </a:rPr>
              <a:t>The </a:t>
            </a:r>
            <a:r>
              <a:rPr lang="en-GB" sz="1400" b="1" u="sng" dirty="0" smtClean="0">
                <a:solidFill>
                  <a:prstClr val="black"/>
                </a:solidFill>
                <a:cs typeface="Arial" charset="0"/>
              </a:rPr>
              <a:t>Culture Wars</a:t>
            </a:r>
          </a:p>
          <a:p>
            <a:pPr marL="285750" indent="-285750">
              <a:buFontTx/>
              <a:buChar char="-"/>
              <a:defRPr/>
            </a:pPr>
            <a:r>
              <a:rPr lang="en-GB" sz="1400" dirty="0" smtClean="0">
                <a:solidFill>
                  <a:prstClr val="black"/>
                </a:solidFill>
                <a:cs typeface="Arial" charset="0"/>
              </a:rPr>
              <a:t>Wedge issues</a:t>
            </a:r>
          </a:p>
          <a:p>
            <a:pPr marL="285750" indent="-285750">
              <a:buFontTx/>
              <a:buChar char="-"/>
              <a:defRPr/>
            </a:pPr>
            <a:r>
              <a:rPr lang="en-GB" sz="1400" dirty="0" smtClean="0">
                <a:solidFill>
                  <a:prstClr val="black"/>
                </a:solidFill>
                <a:cs typeface="Arial" charset="0"/>
              </a:rPr>
              <a:t>Moral Majority</a:t>
            </a:r>
          </a:p>
          <a:p>
            <a:pPr marL="285750" indent="-285750">
              <a:buFontTx/>
              <a:buChar char="-"/>
              <a:defRPr/>
            </a:pPr>
            <a:r>
              <a:rPr lang="en-GB" sz="1400" dirty="0" smtClean="0">
                <a:solidFill>
                  <a:prstClr val="black"/>
                </a:solidFill>
                <a:cs typeface="Arial" charset="0"/>
              </a:rPr>
              <a:t>1992 Election</a:t>
            </a:r>
          </a:p>
          <a:p>
            <a:pPr marL="285750" indent="-285750">
              <a:buFontTx/>
              <a:buChar char="-"/>
              <a:defRPr/>
            </a:pPr>
            <a:r>
              <a:rPr lang="en-GB" sz="1400" dirty="0" smtClean="0">
                <a:solidFill>
                  <a:prstClr val="black"/>
                </a:solidFill>
                <a:cs typeface="Arial" charset="0"/>
              </a:rPr>
              <a:t>Clinton presidency</a:t>
            </a:r>
            <a:endParaRPr lang="en-GB" sz="1400" dirty="0">
              <a:solidFill>
                <a:prstClr val="black"/>
              </a:solidFill>
              <a:cs typeface="Arial" charset="0"/>
            </a:endParaRPr>
          </a:p>
          <a:p>
            <a:pPr marL="285750" indent="-285750">
              <a:buFontTx/>
              <a:buChar char="-"/>
              <a:defRPr/>
            </a:pPr>
            <a:endParaRPr lang="en-GB" sz="1400" dirty="0">
              <a:solidFill>
                <a:prstClr val="black"/>
              </a:solidFill>
              <a:cs typeface="Arial" charset="0"/>
            </a:endParaRPr>
          </a:p>
          <a:p>
            <a:pPr>
              <a:defRPr/>
            </a:pPr>
            <a:r>
              <a:rPr lang="en-GB" sz="1400" b="1" u="sng" dirty="0">
                <a:solidFill>
                  <a:prstClr val="black"/>
                </a:solidFill>
                <a:cs typeface="Arial" charset="0"/>
              </a:rPr>
              <a:t>5. A New American </a:t>
            </a:r>
            <a:r>
              <a:rPr lang="en-GB" sz="1400" b="1" u="sng" dirty="0" smtClean="0">
                <a:solidFill>
                  <a:prstClr val="black"/>
                </a:solidFill>
                <a:cs typeface="Arial" charset="0"/>
              </a:rPr>
              <a:t>Empire?</a:t>
            </a:r>
          </a:p>
          <a:p>
            <a:pPr marL="285750" indent="-285750">
              <a:buFontTx/>
              <a:buChar char="-"/>
              <a:defRPr/>
            </a:pPr>
            <a:r>
              <a:rPr lang="en-GB" sz="1400" dirty="0" smtClean="0">
                <a:solidFill>
                  <a:prstClr val="black"/>
                </a:solidFill>
                <a:cs typeface="Arial" charset="0"/>
              </a:rPr>
              <a:t>Bush I presidency</a:t>
            </a:r>
          </a:p>
          <a:p>
            <a:pPr marL="285750" indent="-285750">
              <a:buFontTx/>
              <a:buChar char="-"/>
              <a:defRPr/>
            </a:pPr>
            <a:r>
              <a:rPr lang="en-GB" sz="1400" dirty="0" smtClean="0">
                <a:solidFill>
                  <a:prstClr val="black"/>
                </a:solidFill>
                <a:cs typeface="Arial" charset="0"/>
              </a:rPr>
              <a:t>Operation </a:t>
            </a:r>
            <a:r>
              <a:rPr lang="en-GB" sz="1400" dirty="0" err="1" smtClean="0">
                <a:solidFill>
                  <a:prstClr val="black"/>
                </a:solidFill>
                <a:cs typeface="Arial" charset="0"/>
              </a:rPr>
              <a:t>Destert</a:t>
            </a:r>
            <a:r>
              <a:rPr lang="en-GB" sz="1400" dirty="0" smtClean="0">
                <a:solidFill>
                  <a:prstClr val="black"/>
                </a:solidFill>
                <a:cs typeface="Arial" charset="0"/>
              </a:rPr>
              <a:t> Strom</a:t>
            </a:r>
          </a:p>
          <a:p>
            <a:pPr marL="285750" indent="-285750">
              <a:buFontTx/>
              <a:buChar char="-"/>
              <a:defRPr/>
            </a:pPr>
            <a:r>
              <a:rPr lang="en-GB" sz="1400" dirty="0" smtClean="0">
                <a:solidFill>
                  <a:prstClr val="black"/>
                </a:solidFill>
                <a:cs typeface="Arial" charset="0"/>
              </a:rPr>
              <a:t>Powell Doctrine</a:t>
            </a:r>
          </a:p>
          <a:p>
            <a:pPr marL="285750" indent="-285750">
              <a:buFontTx/>
              <a:buChar char="-"/>
              <a:defRPr/>
            </a:pPr>
            <a:r>
              <a:rPr lang="en-GB" sz="1400" dirty="0">
                <a:solidFill>
                  <a:prstClr val="black"/>
                </a:solidFill>
                <a:cs typeface="Arial" charset="0"/>
              </a:rPr>
              <a:t>Normalization of </a:t>
            </a:r>
            <a:r>
              <a:rPr lang="en-GB" sz="1400" dirty="0" smtClean="0">
                <a:solidFill>
                  <a:prstClr val="black"/>
                </a:solidFill>
                <a:cs typeface="Arial" charset="0"/>
              </a:rPr>
              <a:t>relations </a:t>
            </a:r>
            <a:r>
              <a:rPr lang="en-GB" sz="1400" dirty="0">
                <a:solidFill>
                  <a:prstClr val="black"/>
                </a:solidFill>
                <a:cs typeface="Arial" charset="0"/>
              </a:rPr>
              <a:t>with Vietnam</a:t>
            </a:r>
          </a:p>
          <a:p>
            <a:pPr marL="285750" indent="-285750">
              <a:buFontTx/>
              <a:buChar char="-"/>
              <a:defRPr/>
            </a:pPr>
            <a:r>
              <a:rPr lang="en-GB" sz="1400" dirty="0" smtClean="0">
                <a:solidFill>
                  <a:prstClr val="black"/>
                </a:solidFill>
                <a:cs typeface="Arial" charset="0"/>
              </a:rPr>
              <a:t>Departures from Powell  Doctrine</a:t>
            </a:r>
          </a:p>
          <a:p>
            <a:pPr marL="285750" indent="-285750">
              <a:buFontTx/>
              <a:buChar char="-"/>
              <a:defRPr/>
            </a:pPr>
            <a:r>
              <a:rPr lang="en-GB" sz="1400" dirty="0" smtClean="0">
                <a:solidFill>
                  <a:prstClr val="black"/>
                </a:solidFill>
                <a:cs typeface="Arial" charset="0"/>
              </a:rPr>
              <a:t>Bush II presidency</a:t>
            </a:r>
          </a:p>
          <a:p>
            <a:pPr marL="285750" indent="-285750">
              <a:buFontTx/>
              <a:buChar char="-"/>
              <a:defRPr/>
            </a:pPr>
            <a:r>
              <a:rPr lang="en-GB" sz="1400" dirty="0" smtClean="0">
                <a:solidFill>
                  <a:prstClr val="black"/>
                </a:solidFill>
                <a:cs typeface="Arial" charset="0"/>
              </a:rPr>
              <a:t>9/11 and the War on Terror </a:t>
            </a:r>
            <a:endParaRPr lang="en-GB" sz="1400" dirty="0">
              <a:solidFill>
                <a:prstClr val="black"/>
              </a:solidFill>
              <a:cs typeface="Arial" charset="0"/>
            </a:endParaRPr>
          </a:p>
          <a:p>
            <a:pPr marL="285750" indent="-285750">
              <a:buFontTx/>
              <a:buChar char="-"/>
              <a:defRPr/>
            </a:pPr>
            <a:r>
              <a:rPr lang="en-GB" sz="1400" dirty="0" smtClean="0">
                <a:solidFill>
                  <a:prstClr val="black"/>
                </a:solidFill>
                <a:cs typeface="Arial" charset="0"/>
              </a:rPr>
              <a:t>2004 election</a:t>
            </a:r>
            <a:endParaRPr lang="en-GB" sz="1400" dirty="0">
              <a:solidFill>
                <a:prstClr val="black"/>
              </a:solidFill>
              <a:cs typeface="Arial" charset="0"/>
            </a:endParaRPr>
          </a:p>
          <a:p>
            <a:pPr>
              <a:defRPr/>
            </a:pPr>
            <a:endParaRPr lang="en-GB" sz="1400" dirty="0">
              <a:solidFill>
                <a:prstClr val="black"/>
              </a:solidFill>
              <a:cs typeface="Arial" charset="0"/>
            </a:endParaRPr>
          </a:p>
          <a:p>
            <a:pPr>
              <a:defRPr/>
            </a:pPr>
            <a:r>
              <a:rPr lang="en-GB" sz="1400" b="1" u="sng" dirty="0">
                <a:solidFill>
                  <a:prstClr val="black"/>
                </a:solidFill>
                <a:cs typeface="Arial" charset="0"/>
              </a:rPr>
              <a:t>6. </a:t>
            </a:r>
            <a:r>
              <a:rPr lang="en-GB" sz="1400" b="1" u="sng" dirty="0" smtClean="0">
                <a:solidFill>
                  <a:prstClr val="black"/>
                </a:solidFill>
                <a:cs typeface="Arial" charset="0"/>
              </a:rPr>
              <a:t>A New Hope</a:t>
            </a:r>
          </a:p>
          <a:p>
            <a:pPr marL="285750" indent="-285750">
              <a:buFontTx/>
              <a:buChar char="-"/>
              <a:defRPr/>
            </a:pPr>
            <a:r>
              <a:rPr lang="en-GB" sz="1400" dirty="0" smtClean="0">
                <a:solidFill>
                  <a:prstClr val="black"/>
                </a:solidFill>
                <a:cs typeface="Arial" charset="0"/>
              </a:rPr>
              <a:t>Obama presidency</a:t>
            </a:r>
          </a:p>
          <a:p>
            <a:pPr marL="285750" indent="-285750">
              <a:buFontTx/>
              <a:buChar char="-"/>
              <a:defRPr/>
            </a:pPr>
            <a:r>
              <a:rPr lang="en-GB" sz="1400" dirty="0" smtClean="0">
                <a:solidFill>
                  <a:prstClr val="black"/>
                </a:solidFill>
                <a:cs typeface="Arial" charset="0"/>
              </a:rPr>
              <a:t>Obama coalition</a:t>
            </a:r>
          </a:p>
          <a:p>
            <a:pPr>
              <a:defRPr/>
            </a:pPr>
            <a:endParaRPr lang="en-GB" sz="1400" dirty="0">
              <a:solidFill>
                <a:prstClr val="black"/>
              </a:solidFill>
              <a:cs typeface="Arial" charset="0"/>
            </a:endParaRPr>
          </a:p>
          <a:p>
            <a:pPr>
              <a:defRPr/>
            </a:pPr>
            <a:r>
              <a:rPr lang="en-GB" sz="1400" b="1" u="sng" dirty="0" smtClean="0">
                <a:solidFill>
                  <a:prstClr val="black"/>
                </a:solidFill>
                <a:cs typeface="Arial" charset="0"/>
              </a:rPr>
              <a:t>7. USA today</a:t>
            </a:r>
          </a:p>
          <a:p>
            <a:pPr marL="285750" indent="-285750">
              <a:buFontTx/>
              <a:buChar char="-"/>
              <a:defRPr/>
            </a:pPr>
            <a:r>
              <a:rPr lang="en-GB" sz="1400" dirty="0" smtClean="0">
                <a:solidFill>
                  <a:prstClr val="black"/>
                </a:solidFill>
                <a:cs typeface="Arial" charset="0"/>
              </a:rPr>
              <a:t>The end of the end of history?</a:t>
            </a:r>
          </a:p>
          <a:p>
            <a:pPr algn="r">
              <a:defRPr/>
            </a:pPr>
            <a:r>
              <a:rPr lang="en-GB" sz="1600" b="1" u="sng" dirty="0" smtClean="0">
                <a:solidFill>
                  <a:srgbClr val="FF0000"/>
                </a:solidFill>
                <a:cs typeface="Arial" charset="0"/>
              </a:rPr>
              <a:t>AIMS</a:t>
            </a:r>
            <a:endParaRPr lang="en-GB" sz="1600" b="1" u="sng" dirty="0">
              <a:solidFill>
                <a:srgbClr val="FF0000"/>
              </a:solidFill>
              <a:cs typeface="Arial" charset="0"/>
            </a:endParaRPr>
          </a:p>
          <a:p>
            <a:pPr marL="285750" indent="-285750" algn="r">
              <a:buFont typeface="Arial" panose="020B0604020202020204" pitchFamily="34" charset="0"/>
              <a:buChar char="•"/>
              <a:defRPr/>
            </a:pPr>
            <a:r>
              <a:rPr lang="en-GB" sz="1600" b="1" dirty="0" smtClean="0">
                <a:solidFill>
                  <a:srgbClr val="FF0000"/>
                </a:solidFill>
                <a:cs typeface="Arial" charset="0"/>
              </a:rPr>
              <a:t>Explain enduring influence of the Reagan Revolution on American society, politics</a:t>
            </a:r>
            <a:r>
              <a:rPr lang="en-GB" sz="1600" b="1" dirty="0">
                <a:solidFill>
                  <a:srgbClr val="FF0000"/>
                </a:solidFill>
                <a:cs typeface="Arial" charset="0"/>
              </a:rPr>
              <a:t> </a:t>
            </a:r>
            <a:r>
              <a:rPr lang="en-GB" sz="1600" b="1" dirty="0" smtClean="0">
                <a:solidFill>
                  <a:srgbClr val="FF0000"/>
                </a:solidFill>
                <a:cs typeface="Arial" charset="0"/>
              </a:rPr>
              <a:t>and culture</a:t>
            </a:r>
          </a:p>
          <a:p>
            <a:pPr marL="285750" indent="-285750" algn="r">
              <a:buFont typeface="Arial" panose="020B0604020202020204" pitchFamily="34" charset="0"/>
              <a:buChar char="•"/>
              <a:defRPr/>
            </a:pPr>
            <a:r>
              <a:rPr lang="en-GB" sz="1600" b="1" dirty="0" smtClean="0">
                <a:solidFill>
                  <a:srgbClr val="FF0000"/>
                </a:solidFill>
                <a:cs typeface="Arial" charset="0"/>
              </a:rPr>
              <a:t>Contextualise Reagan in relation to the ‘Culture Wars’ of the 1970s–1990s</a:t>
            </a:r>
          </a:p>
          <a:p>
            <a:pPr marL="285750" indent="-285750" algn="r">
              <a:buFont typeface="Arial" panose="020B0604020202020204" pitchFamily="34" charset="0"/>
              <a:buChar char="•"/>
              <a:defRPr/>
            </a:pPr>
            <a:r>
              <a:rPr lang="en-GB" sz="1600" b="1" dirty="0" smtClean="0">
                <a:solidFill>
                  <a:srgbClr val="FF0000"/>
                </a:solidFill>
                <a:cs typeface="Arial" charset="0"/>
              </a:rPr>
              <a:t>Discuss emergence of new foreign policy agenda in aftermath of Cold War</a:t>
            </a:r>
          </a:p>
          <a:p>
            <a:pPr marL="285750" indent="-285750" algn="r">
              <a:buFont typeface="Arial" panose="020B0604020202020204" pitchFamily="34" charset="0"/>
              <a:buChar char="•"/>
              <a:defRPr/>
            </a:pPr>
            <a:r>
              <a:rPr lang="en-GB" sz="1600" b="1" dirty="0" smtClean="0">
                <a:solidFill>
                  <a:srgbClr val="FF0000"/>
                </a:solidFill>
                <a:cs typeface="Arial" charset="0"/>
              </a:rPr>
              <a:t>Evaluate key developments in Obama </a:t>
            </a:r>
            <a:r>
              <a:rPr lang="en-GB" sz="1600" b="1" dirty="0" smtClean="0">
                <a:solidFill>
                  <a:srgbClr val="FF0000"/>
                </a:solidFill>
                <a:cs typeface="Arial" charset="0"/>
              </a:rPr>
              <a:t>presidency and beyond</a:t>
            </a:r>
            <a:endParaRPr lang="en-GB" sz="1600" b="1" dirty="0" smtClean="0">
              <a:solidFill>
                <a:srgbClr val="FF0000"/>
              </a:solidFill>
              <a:cs typeface="Arial" charset="0"/>
            </a:endParaRP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11</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US" b="1" dirty="0">
                <a:solidFill>
                  <a:srgbClr val="FF0000"/>
                </a:solidFill>
                <a:effectLst>
                  <a:outerShdw blurRad="38100" dist="38100" dir="2700000" algn="tl">
                    <a:srgbClr val="000000">
                      <a:alpha val="43137"/>
                    </a:srgbClr>
                  </a:outerShdw>
                </a:effectLst>
                <a:cs typeface="Arial" charset="0"/>
              </a:rPr>
              <a:t>Culture Wars: From Reagan to Trump</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427097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959233"/>
          </a:xfrm>
          <a:prstGeom prst="rect">
            <a:avLst/>
          </a:prstGeom>
        </p:spPr>
        <p:txBody>
          <a:bodyPr wrap="square" lIns="540000" tIns="360000" rIns="540000" bIns="360000">
            <a:spAutoFit/>
          </a:bodyPr>
          <a:lstStyle/>
          <a:p>
            <a:pPr algn="just"/>
            <a:r>
              <a:rPr lang="en-GB" sz="2400" b="1" u="sng" dirty="0">
                <a:solidFill>
                  <a:prstClr val="black"/>
                </a:solidFill>
                <a:cs typeface="Arial" charset="0"/>
              </a:rPr>
              <a:t>1. The End of History: </a:t>
            </a:r>
            <a:r>
              <a:rPr lang="en-GB" sz="2400" b="1" u="sng" dirty="0" smtClean="0">
                <a:solidFill>
                  <a:prstClr val="black"/>
                </a:solidFill>
                <a:cs typeface="Arial" charset="0"/>
              </a:rPr>
              <a:t>P</a:t>
            </a:r>
            <a:r>
              <a:rPr lang="en-GB" sz="2400" b="1" u="sng" dirty="0" smtClean="0">
                <a:solidFill>
                  <a:prstClr val="black"/>
                </a:solidFill>
              </a:rPr>
              <a:t>roblem </a:t>
            </a:r>
            <a:r>
              <a:rPr lang="en-GB" sz="2400" b="1" u="sng" dirty="0">
                <a:solidFill>
                  <a:prstClr val="black"/>
                </a:solidFill>
              </a:rPr>
              <a:t>of </a:t>
            </a:r>
            <a:r>
              <a:rPr lang="en-GB" sz="2400" b="1" u="sng" dirty="0" smtClean="0">
                <a:solidFill>
                  <a:prstClr val="black"/>
                </a:solidFill>
              </a:rPr>
              <a:t>perspective and periodization</a:t>
            </a:r>
            <a:endParaRPr lang="en-GB" sz="2400" b="1" u="sng" dirty="0">
              <a:solidFill>
                <a:prstClr val="black"/>
              </a:solidFill>
            </a:endParaRPr>
          </a:p>
          <a:p>
            <a:pPr algn="just"/>
            <a:endParaRPr lang="en-GB" sz="1600" b="1" u="sng" dirty="0">
              <a:solidFill>
                <a:prstClr val="black"/>
              </a:solidFill>
            </a:endParaRPr>
          </a:p>
          <a:p>
            <a:pPr algn="just"/>
            <a:r>
              <a:rPr lang="en-GB" sz="2000" b="1" dirty="0">
                <a:solidFill>
                  <a:prstClr val="black"/>
                </a:solidFill>
              </a:rPr>
              <a:t>Historians’ dilemmas</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i="1" dirty="0">
                <a:solidFill>
                  <a:prstClr val="black"/>
                </a:solidFill>
              </a:rPr>
              <a:t>When</a:t>
            </a:r>
            <a:r>
              <a:rPr lang="en-GB" sz="2000" b="1" dirty="0">
                <a:solidFill>
                  <a:prstClr val="black"/>
                </a:solidFill>
              </a:rPr>
              <a:t> to focus on?</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i="1" dirty="0">
                <a:solidFill>
                  <a:prstClr val="black"/>
                </a:solidFill>
              </a:rPr>
              <a:t>Who</a:t>
            </a:r>
            <a:r>
              <a:rPr lang="en-GB" sz="2000" b="1" dirty="0">
                <a:solidFill>
                  <a:prstClr val="black"/>
                </a:solidFill>
              </a:rPr>
              <a:t> to focus on?</a:t>
            </a:r>
            <a:r>
              <a:rPr lang="en-GB" sz="2000" b="1" i="1" dirty="0">
                <a:solidFill>
                  <a:prstClr val="black"/>
                </a:solidFill>
              </a:rPr>
              <a:t> </a:t>
            </a:r>
          </a:p>
          <a:p>
            <a:pPr marL="285750" indent="-285750" algn="ctr">
              <a:buFont typeface="Arial" panose="020B0604020202020204" pitchFamily="34" charset="0"/>
              <a:buChar char="•"/>
            </a:pPr>
            <a:endParaRPr lang="en-GB" sz="2000" b="1" i="1" dirty="0">
              <a:solidFill>
                <a:prstClr val="black"/>
              </a:solidFill>
            </a:endParaRPr>
          </a:p>
          <a:p>
            <a:pPr marL="285750" indent="-285750" algn="ctr">
              <a:buFont typeface="Arial" panose="020B0604020202020204" pitchFamily="34" charset="0"/>
              <a:buChar char="•"/>
            </a:pPr>
            <a:r>
              <a:rPr lang="en-GB" sz="2000" b="1" i="1" dirty="0">
                <a:solidFill>
                  <a:prstClr val="black"/>
                </a:solidFill>
              </a:rPr>
              <a:t>Where</a:t>
            </a:r>
            <a:r>
              <a:rPr lang="en-GB" sz="2000" b="1" dirty="0">
                <a:solidFill>
                  <a:prstClr val="black"/>
                </a:solidFill>
              </a:rPr>
              <a:t> to focus on?</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i="1" dirty="0">
                <a:solidFill>
                  <a:prstClr val="black"/>
                </a:solidFill>
              </a:rPr>
              <a:t>How</a:t>
            </a:r>
            <a:r>
              <a:rPr lang="en-GB" sz="2000" b="1" dirty="0">
                <a:solidFill>
                  <a:prstClr val="black"/>
                </a:solidFill>
              </a:rPr>
              <a:t> to </a:t>
            </a:r>
            <a:r>
              <a:rPr lang="en-GB" sz="2000" b="1" dirty="0" err="1">
                <a:solidFill>
                  <a:prstClr val="black"/>
                </a:solidFill>
              </a:rPr>
              <a:t>narrativise</a:t>
            </a:r>
            <a:r>
              <a:rPr lang="en-GB" sz="2000" b="1" dirty="0">
                <a:solidFill>
                  <a:prstClr val="black"/>
                </a:solidFill>
              </a:rPr>
              <a:t> the past?</a:t>
            </a:r>
          </a:p>
          <a:p>
            <a:pPr algn="just"/>
            <a:endParaRPr lang="en-GB" sz="2000" b="1" dirty="0">
              <a:solidFill>
                <a:prstClr val="black"/>
              </a:solidFill>
            </a:endParaRPr>
          </a:p>
          <a:p>
            <a:pPr algn="just"/>
            <a:r>
              <a:rPr lang="en-GB" sz="2000" b="1" dirty="0" smtClean="0">
                <a:solidFill>
                  <a:prstClr val="black"/>
                </a:solidFill>
              </a:rPr>
              <a:t>Subjectivity</a:t>
            </a:r>
            <a:endParaRPr lang="en-GB" sz="2000" b="1" dirty="0">
              <a:solidFill>
                <a:prstClr val="black"/>
              </a:solidFill>
            </a:endParaRPr>
          </a:p>
          <a:p>
            <a:pPr algn="ctr"/>
            <a:endParaRPr lang="en-GB" sz="2000" b="1" dirty="0">
              <a:solidFill>
                <a:prstClr val="black"/>
              </a:solidFill>
            </a:endParaRPr>
          </a:p>
          <a:p>
            <a:pPr marL="285750" indent="-285750" algn="ctr">
              <a:buFont typeface="Arial" panose="020B0604020202020204" pitchFamily="34" charset="0"/>
              <a:buChar char="•"/>
            </a:pPr>
            <a:r>
              <a:rPr lang="en-GB" sz="2000" b="1" dirty="0">
                <a:solidFill>
                  <a:prstClr val="black"/>
                </a:solidFill>
              </a:rPr>
              <a:t>Where, when and how to begin</a:t>
            </a:r>
            <a:r>
              <a:rPr lang="en-GB" sz="2000" b="1" dirty="0" smtClean="0">
                <a:solidFill>
                  <a:prstClr val="black"/>
                </a:solidFill>
              </a:rPr>
              <a:t>?</a:t>
            </a:r>
          </a:p>
          <a:p>
            <a:pPr marL="285750" indent="-285750" algn="ctr">
              <a:buFont typeface="Arial" panose="020B0604020202020204" pitchFamily="34" charset="0"/>
              <a:buChar char="•"/>
            </a:pPr>
            <a:endParaRPr lang="en-GB" sz="2000" b="1" dirty="0">
              <a:solidFill>
                <a:prstClr val="black"/>
              </a:solidFill>
            </a:endParaRPr>
          </a:p>
          <a:p>
            <a:pPr marL="285750" indent="-285750" algn="ctr">
              <a:buFont typeface="Arial" panose="020B0604020202020204" pitchFamily="34" charset="0"/>
              <a:buChar char="•"/>
            </a:pPr>
            <a:r>
              <a:rPr lang="en-GB" sz="2000" b="1" dirty="0" smtClean="0">
                <a:solidFill>
                  <a:prstClr val="black"/>
                </a:solidFill>
              </a:rPr>
              <a:t>Where, when and how to draw an historical narrative to an end?</a:t>
            </a:r>
            <a:endParaRPr lang="en-GB" sz="1600" b="1" dirty="0">
              <a:solidFill>
                <a:prstClr val="black"/>
              </a:solidFill>
            </a:endParaRPr>
          </a:p>
        </p:txBody>
      </p:sp>
    </p:spTree>
    <p:extLst>
      <p:ext uri="{BB962C8B-B14F-4D97-AF65-F5344CB8AC3E}">
        <p14:creationId xmlns:p14="http://schemas.microsoft.com/office/powerpoint/2010/main" val="2351663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09342" y="980728"/>
            <a:ext cx="3905167" cy="2604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7109" y="3717032"/>
            <a:ext cx="4597400" cy="2573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7" name="TextBox 6"/>
          <p:cNvSpPr txBox="1"/>
          <p:nvPr/>
        </p:nvSpPr>
        <p:spPr>
          <a:xfrm>
            <a:off x="0" y="-8405"/>
            <a:ext cx="5209342" cy="325661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2000" b="1" dirty="0" smtClean="0">
              <a:solidFill>
                <a:prstClr val="black"/>
              </a:solidFill>
              <a:cs typeface="Arial" pitchFamily="34" charset="0"/>
            </a:endParaRPr>
          </a:p>
          <a:p>
            <a:pPr algn="just"/>
            <a:endParaRPr lang="en-GB" sz="2000" b="1" dirty="0">
              <a:solidFill>
                <a:prstClr val="black"/>
              </a:solidFill>
              <a:cs typeface="Arial" pitchFamily="34" charset="0"/>
            </a:endParaRPr>
          </a:p>
          <a:p>
            <a:pPr algn="just"/>
            <a:r>
              <a:rPr lang="en-GB" sz="2000" b="1" dirty="0">
                <a:solidFill>
                  <a:prstClr val="black"/>
                </a:solidFill>
                <a:cs typeface="Arial" pitchFamily="34" charset="0"/>
              </a:rPr>
              <a:t>1989 = Fall of Berlin Wall and Communist regimes in Central and Eastern Europe</a:t>
            </a:r>
          </a:p>
          <a:p>
            <a:pPr algn="just"/>
            <a:endParaRPr lang="en-GB" sz="2000" b="1" dirty="0">
              <a:solidFill>
                <a:prstClr val="black"/>
              </a:solidFill>
              <a:cs typeface="Arial" pitchFamily="34" charset="0"/>
            </a:endParaRPr>
          </a:p>
          <a:p>
            <a:pPr algn="just"/>
            <a:r>
              <a:rPr lang="en-GB" sz="2000" b="1" dirty="0">
                <a:solidFill>
                  <a:prstClr val="black"/>
                </a:solidFill>
                <a:cs typeface="Arial" pitchFamily="34" charset="0"/>
              </a:rPr>
              <a:t>1991 = Soviet Union dissolved</a:t>
            </a: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End of History: End of Cold War</a:t>
            </a:r>
            <a:endParaRPr lang="en-GB" sz="2400" b="1" u="sng" dirty="0">
              <a:solidFill>
                <a:prstClr val="black"/>
              </a:solidFill>
              <a:cs typeface="Arial" charset="0"/>
            </a:endParaRPr>
          </a:p>
        </p:txBody>
      </p:sp>
      <p:pic>
        <p:nvPicPr>
          <p:cNvPr id="12"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7244" y="3717032"/>
            <a:ext cx="3054885"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4987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761252" cy="681519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a:t>
            </a:r>
            <a:r>
              <a:rPr lang="en-GB" sz="2400" b="1" u="sng" dirty="0">
                <a:solidFill>
                  <a:prstClr val="black"/>
                </a:solidFill>
                <a:cs typeface="Arial" charset="0"/>
              </a:rPr>
              <a:t>End of History: End of Cold </a:t>
            </a:r>
            <a:r>
              <a:rPr lang="en-GB" sz="2400" b="1" u="sng" dirty="0" smtClean="0">
                <a:solidFill>
                  <a:prstClr val="black"/>
                </a:solidFill>
                <a:cs typeface="Arial" charset="0"/>
              </a:rPr>
              <a:t>War</a:t>
            </a:r>
            <a:endParaRPr lang="en-GB" sz="2400" b="1" u="sng" dirty="0">
              <a:solidFill>
                <a:prstClr val="black"/>
              </a:solidFill>
              <a:cs typeface="Arial" charset="0"/>
            </a:endParaRPr>
          </a:p>
          <a:p>
            <a:pPr>
              <a:defRPr/>
            </a:pPr>
            <a:endParaRPr lang="en-GB" sz="1000" b="1" u="sng" dirty="0" smtClean="0">
              <a:solidFill>
                <a:prstClr val="black"/>
              </a:solidFill>
              <a:cs typeface="Arial" charset="0"/>
            </a:endParaRPr>
          </a:p>
          <a:p>
            <a:pPr algn="just">
              <a:defRPr/>
            </a:pPr>
            <a:r>
              <a:rPr lang="en-GB" sz="2400" b="1" u="sng" dirty="0" smtClean="0">
                <a:solidFill>
                  <a:prstClr val="black"/>
                </a:solidFill>
                <a:cs typeface="Arial" charset="0"/>
              </a:rPr>
              <a:t>SOVIET REFORMS, 1986–1991</a:t>
            </a:r>
          </a:p>
          <a:p>
            <a:pPr algn="just">
              <a:defRPr/>
            </a:pPr>
            <a:r>
              <a:rPr lang="en-GB" sz="2000" b="1" dirty="0" smtClean="0">
                <a:solidFill>
                  <a:prstClr val="black"/>
                </a:solidFill>
                <a:cs typeface="Arial" charset="0"/>
              </a:rPr>
              <a:t>Mikhail Gorbachev, General Secretary of Communist Part of Soviet Union, 1985–1991</a:t>
            </a:r>
          </a:p>
          <a:p>
            <a:pPr algn="just">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2400" b="1" i="1" dirty="0" smtClean="0">
                <a:solidFill>
                  <a:prstClr val="black"/>
                </a:solidFill>
                <a:cs typeface="Arial" charset="0"/>
              </a:rPr>
              <a:t>Glasnost </a:t>
            </a:r>
            <a:r>
              <a:rPr lang="en-GB" sz="2400" dirty="0" smtClean="0">
                <a:solidFill>
                  <a:prstClr val="black"/>
                </a:solidFill>
                <a:cs typeface="Arial" charset="0"/>
              </a:rPr>
              <a:t>= ‘openness’ – increased transparency, increased freedom of information, reduced state censorship</a:t>
            </a:r>
          </a:p>
          <a:p>
            <a:pPr marL="342900" indent="-342900" algn="just">
              <a:buFont typeface="Arial" panose="020B0604020202020204" pitchFamily="34" charset="0"/>
              <a:buChar char="•"/>
              <a:defRPr/>
            </a:pPr>
            <a:endParaRPr lang="en-GB" sz="1000" b="1" i="1" dirty="0" smtClean="0">
              <a:solidFill>
                <a:prstClr val="black"/>
              </a:solidFill>
              <a:cs typeface="Arial" charset="0"/>
            </a:endParaRPr>
          </a:p>
          <a:p>
            <a:pPr marL="342900" indent="-342900" algn="just">
              <a:buFont typeface="Arial" panose="020B0604020202020204" pitchFamily="34" charset="0"/>
              <a:buChar char="•"/>
              <a:defRPr/>
            </a:pPr>
            <a:r>
              <a:rPr lang="en-GB" sz="2400" b="1" i="1" dirty="0" smtClean="0">
                <a:solidFill>
                  <a:prstClr val="black"/>
                </a:solidFill>
                <a:cs typeface="Arial" charset="0"/>
              </a:rPr>
              <a:t>Perestroika </a:t>
            </a:r>
            <a:r>
              <a:rPr lang="en-GB" sz="2400" dirty="0" smtClean="0">
                <a:solidFill>
                  <a:prstClr val="black"/>
                </a:solidFill>
                <a:cs typeface="Arial" charset="0"/>
              </a:rPr>
              <a:t>= </a:t>
            </a:r>
            <a:r>
              <a:rPr lang="en-GB" sz="2400" dirty="0">
                <a:solidFill>
                  <a:prstClr val="black"/>
                </a:solidFill>
                <a:cs typeface="Arial" charset="0"/>
              </a:rPr>
              <a:t>‘restructuring’ – Gorbachev </a:t>
            </a:r>
            <a:r>
              <a:rPr lang="en-GB" sz="2400" dirty="0" smtClean="0">
                <a:solidFill>
                  <a:prstClr val="black"/>
                </a:solidFill>
                <a:cs typeface="Arial" charset="0"/>
              </a:rPr>
              <a:t>admitted slowing economic </a:t>
            </a:r>
            <a:r>
              <a:rPr lang="en-GB" sz="2400" dirty="0">
                <a:solidFill>
                  <a:prstClr val="black"/>
                </a:solidFill>
                <a:cs typeface="Arial" charset="0"/>
              </a:rPr>
              <a:t>development and inadequate living </a:t>
            </a:r>
            <a:r>
              <a:rPr lang="en-GB" sz="2400" dirty="0" smtClean="0">
                <a:solidFill>
                  <a:prstClr val="black"/>
                </a:solidFill>
                <a:cs typeface="Arial" charset="0"/>
              </a:rPr>
              <a:t>standards in Soviet Union; permitted market-style reforms and private </a:t>
            </a:r>
            <a:r>
              <a:rPr lang="en-GB" sz="2400" dirty="0">
                <a:solidFill>
                  <a:prstClr val="black"/>
                </a:solidFill>
                <a:cs typeface="Arial" charset="0"/>
              </a:rPr>
              <a:t>ownership  </a:t>
            </a:r>
            <a:r>
              <a:rPr lang="en-GB" sz="2400" dirty="0" smtClean="0">
                <a:solidFill>
                  <a:prstClr val="black"/>
                </a:solidFill>
                <a:cs typeface="Arial" charset="0"/>
              </a:rPr>
              <a:t>in service industry, manufacture and foreign-trade</a:t>
            </a:r>
          </a:p>
          <a:p>
            <a:pPr algn="just">
              <a:defRPr/>
            </a:pPr>
            <a:endParaRPr lang="en-GB" sz="2400" b="1" i="1" dirty="0">
              <a:solidFill>
                <a:prstClr val="black"/>
              </a:solidFill>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8593" y="-43248"/>
            <a:ext cx="2124075"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3637" y="3241965"/>
            <a:ext cx="1590363" cy="2121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65912" y="4509120"/>
            <a:ext cx="1626412" cy="2142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38664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462280" cy="5830306"/>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a:t>
            </a:r>
            <a:r>
              <a:rPr lang="en-GB" sz="2400" b="1" u="sng" dirty="0">
                <a:solidFill>
                  <a:prstClr val="black"/>
                </a:solidFill>
                <a:cs typeface="Arial" charset="0"/>
              </a:rPr>
              <a:t>End of History: End of Cold </a:t>
            </a:r>
            <a:r>
              <a:rPr lang="en-GB" sz="2400" b="1" u="sng" dirty="0" smtClean="0">
                <a:solidFill>
                  <a:prstClr val="black"/>
                </a:solidFill>
                <a:cs typeface="Arial" charset="0"/>
              </a:rPr>
              <a:t>War</a:t>
            </a:r>
            <a:endParaRPr lang="en-GB" sz="2400" b="1" u="sng" dirty="0">
              <a:solidFill>
                <a:prstClr val="black"/>
              </a:solidFill>
              <a:cs typeface="Arial" charset="0"/>
            </a:endParaRPr>
          </a:p>
          <a:p>
            <a:pPr>
              <a:defRPr/>
            </a:pPr>
            <a:endParaRPr lang="en-GB" sz="1000" b="1" u="sng" dirty="0" smtClean="0">
              <a:solidFill>
                <a:prstClr val="black"/>
              </a:solidFill>
              <a:cs typeface="Arial" charset="0"/>
            </a:endParaRPr>
          </a:p>
          <a:p>
            <a:pPr algn="just">
              <a:defRPr/>
            </a:pPr>
            <a:r>
              <a:rPr lang="en-GB" sz="2400" b="1" u="sng" dirty="0" smtClean="0">
                <a:solidFill>
                  <a:prstClr val="black"/>
                </a:solidFill>
                <a:cs typeface="Arial" charset="0"/>
              </a:rPr>
              <a:t>CHINESE REFORMS, 1979</a:t>
            </a:r>
            <a:r>
              <a:rPr lang="en-GB" sz="2400" b="1" u="sng" dirty="0">
                <a:solidFill>
                  <a:prstClr val="black"/>
                </a:solidFill>
                <a:cs typeface="Arial" charset="0"/>
              </a:rPr>
              <a:t>–</a:t>
            </a:r>
            <a:endParaRPr lang="en-GB" sz="2400" b="1" u="sng" dirty="0" smtClean="0">
              <a:solidFill>
                <a:prstClr val="black"/>
              </a:solidFill>
              <a:cs typeface="Arial" charset="0"/>
            </a:endParaRPr>
          </a:p>
          <a:p>
            <a:pPr algn="just">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2400" b="1" dirty="0" smtClean="0">
                <a:solidFill>
                  <a:prstClr val="black"/>
                </a:solidFill>
                <a:cs typeface="Arial" charset="0"/>
              </a:rPr>
              <a:t>‘Socialism </a:t>
            </a:r>
            <a:r>
              <a:rPr lang="en-GB" sz="2400" b="1" dirty="0">
                <a:solidFill>
                  <a:prstClr val="black"/>
                </a:solidFill>
                <a:cs typeface="Arial" charset="0"/>
              </a:rPr>
              <a:t>with Chinese </a:t>
            </a:r>
            <a:r>
              <a:rPr lang="en-GB" sz="2400" b="1" dirty="0" smtClean="0">
                <a:solidFill>
                  <a:prstClr val="black"/>
                </a:solidFill>
                <a:cs typeface="Arial" charset="0"/>
              </a:rPr>
              <a:t>characteristics’ </a:t>
            </a:r>
            <a:r>
              <a:rPr lang="en-GB" sz="2400" i="1" dirty="0" smtClean="0">
                <a:solidFill>
                  <a:prstClr val="black"/>
                </a:solidFill>
                <a:cs typeface="Arial" charset="0"/>
              </a:rPr>
              <a:t>– </a:t>
            </a:r>
            <a:r>
              <a:rPr lang="en-GB" sz="2400" dirty="0" smtClean="0">
                <a:solidFill>
                  <a:prstClr val="black"/>
                </a:solidFill>
                <a:cs typeface="Arial" charset="0"/>
              </a:rPr>
              <a:t>Deng Xiaoping (aka </a:t>
            </a:r>
            <a:r>
              <a:rPr lang="en-GB" sz="2400" dirty="0" err="1" smtClean="0"/>
              <a:t>Teng</a:t>
            </a:r>
            <a:r>
              <a:rPr lang="en-GB" sz="2400" dirty="0" smtClean="0"/>
              <a:t> Hsiao-</a:t>
            </a:r>
            <a:r>
              <a:rPr lang="en-GB" sz="2400" dirty="0" err="1" smtClean="0"/>
              <a:t>p'ing</a:t>
            </a:r>
            <a:r>
              <a:rPr lang="en-GB" sz="2400" dirty="0" smtClean="0"/>
              <a:t>) </a:t>
            </a:r>
            <a:r>
              <a:rPr lang="en-GB" sz="2400" dirty="0" smtClean="0">
                <a:solidFill>
                  <a:prstClr val="black"/>
                </a:solidFill>
                <a:cs typeface="Arial" charset="0"/>
              </a:rPr>
              <a:t>reforms Chinese economy  as ‘s</a:t>
            </a:r>
            <a:r>
              <a:rPr lang="en-GB" sz="2400" dirty="0" smtClean="0"/>
              <a:t>ocialist </a:t>
            </a:r>
            <a:r>
              <a:rPr lang="en-GB" sz="2400" dirty="0"/>
              <a:t>market </a:t>
            </a:r>
            <a:r>
              <a:rPr lang="en-GB" sz="2400" dirty="0" smtClean="0"/>
              <a:t>economy,’ permitting some </a:t>
            </a:r>
            <a:r>
              <a:rPr lang="en-GB" sz="2400" dirty="0" smtClean="0">
                <a:solidFill>
                  <a:prstClr val="black"/>
                </a:solidFill>
                <a:cs typeface="Arial" charset="0"/>
              </a:rPr>
              <a:t>private ownership and free market</a:t>
            </a:r>
            <a:r>
              <a:rPr lang="en-GB" sz="2400" i="1" dirty="0" smtClean="0">
                <a:solidFill>
                  <a:prstClr val="black"/>
                </a:solidFill>
                <a:cs typeface="Arial" charset="0"/>
              </a:rPr>
              <a:t> </a:t>
            </a:r>
            <a:r>
              <a:rPr lang="en-GB" sz="2400" dirty="0" smtClean="0">
                <a:solidFill>
                  <a:prstClr val="black"/>
                </a:solidFill>
                <a:cs typeface="Arial" charset="0"/>
              </a:rPr>
              <a:t>trade</a:t>
            </a:r>
          </a:p>
          <a:p>
            <a:pPr algn="just">
              <a:defRPr/>
            </a:pPr>
            <a:endParaRPr lang="en-GB" sz="2400" b="1" dirty="0">
              <a:solidFill>
                <a:prstClr val="black"/>
              </a:solidFill>
              <a:cs typeface="Arial" charset="0"/>
            </a:endParaRPr>
          </a:p>
          <a:p>
            <a:pPr algn="just">
              <a:defRPr/>
            </a:pPr>
            <a:r>
              <a:rPr lang="en-GB" sz="2400" b="1" u="sng" dirty="0" smtClean="0">
                <a:solidFill>
                  <a:prstClr val="black"/>
                </a:solidFill>
                <a:cs typeface="Arial" charset="0"/>
              </a:rPr>
              <a:t>VIETNAMESE REFORMS, 1986–</a:t>
            </a:r>
          </a:p>
          <a:p>
            <a:pPr marL="342900" indent="-342900" algn="just">
              <a:buFont typeface="Arial" panose="020B0604020202020204" pitchFamily="34" charset="0"/>
              <a:buChar char="•"/>
              <a:defRPr/>
            </a:pPr>
            <a:r>
              <a:rPr lang="en-GB" sz="2400" b="1" i="1" dirty="0" err="1" smtClean="0">
                <a:solidFill>
                  <a:prstClr val="black"/>
                </a:solidFill>
                <a:cs typeface="Arial" charset="0"/>
              </a:rPr>
              <a:t>Doi</a:t>
            </a:r>
            <a:r>
              <a:rPr lang="en-GB" sz="2400" b="1" i="1" dirty="0" smtClean="0">
                <a:solidFill>
                  <a:prstClr val="black"/>
                </a:solidFill>
                <a:cs typeface="Arial" charset="0"/>
              </a:rPr>
              <a:t> </a:t>
            </a:r>
            <a:r>
              <a:rPr lang="en-GB" sz="2400" b="1" i="1" dirty="0" err="1" smtClean="0">
                <a:solidFill>
                  <a:prstClr val="black"/>
                </a:solidFill>
                <a:cs typeface="Arial" charset="0"/>
              </a:rPr>
              <a:t>Moi</a:t>
            </a:r>
            <a:r>
              <a:rPr lang="en-GB" sz="2400" b="1" i="1" dirty="0" smtClean="0">
                <a:solidFill>
                  <a:prstClr val="black"/>
                </a:solidFill>
                <a:cs typeface="Arial" charset="0"/>
              </a:rPr>
              <a:t> = </a:t>
            </a:r>
            <a:r>
              <a:rPr lang="en-GB" sz="2400" dirty="0" smtClean="0">
                <a:solidFill>
                  <a:prstClr val="black"/>
                </a:solidFill>
                <a:cs typeface="Arial" charset="0"/>
              </a:rPr>
              <a:t>‘renovation,’ </a:t>
            </a:r>
            <a:r>
              <a:rPr lang="en-GB" sz="2400" dirty="0">
                <a:solidFill>
                  <a:prstClr val="black"/>
                </a:solidFill>
                <a:cs typeface="Arial" charset="0"/>
              </a:rPr>
              <a:t>economic reforms initiated </a:t>
            </a:r>
            <a:r>
              <a:rPr lang="en-GB" sz="2400" dirty="0" smtClean="0">
                <a:solidFill>
                  <a:prstClr val="black"/>
                </a:solidFill>
                <a:cs typeface="Arial" charset="0"/>
              </a:rPr>
              <a:t>with goal </a:t>
            </a:r>
            <a:r>
              <a:rPr lang="en-GB" sz="2400" dirty="0">
                <a:solidFill>
                  <a:prstClr val="black"/>
                </a:solidFill>
                <a:cs typeface="Arial" charset="0"/>
              </a:rPr>
              <a:t>of creating a “socialist-oriented market economy</a:t>
            </a:r>
            <a:r>
              <a:rPr lang="en-GB" sz="2400" dirty="0" smtClean="0">
                <a:solidFill>
                  <a:prstClr val="black"/>
                </a:solidFill>
                <a:cs typeface="Arial" charset="0"/>
              </a:rPr>
              <a:t>”</a:t>
            </a:r>
            <a:endParaRPr lang="en-GB" sz="2400" dirty="0">
              <a:solidFill>
                <a:prstClr val="black"/>
              </a:solidFill>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1108476"/>
            <a:ext cx="2547579" cy="3352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88847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822320" cy="7199912"/>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End of History: Francis Fukuyama</a:t>
            </a:r>
          </a:p>
          <a:p>
            <a:pPr>
              <a:defRPr/>
            </a:pPr>
            <a:endParaRPr lang="en-GB" sz="1000" b="1" u="sng" dirty="0" smtClean="0">
              <a:solidFill>
                <a:prstClr val="black"/>
              </a:solidFill>
              <a:cs typeface="Arial" charset="0"/>
            </a:endParaRPr>
          </a:p>
          <a:p>
            <a:pPr algn="just">
              <a:defRPr/>
            </a:pPr>
            <a:r>
              <a:rPr lang="en-GB" sz="2000" dirty="0" smtClean="0">
                <a:solidFill>
                  <a:prstClr val="black"/>
                </a:solidFill>
                <a:cs typeface="Arial" charset="0"/>
              </a:rPr>
              <a:t>In 1989, American academic – and policy adviser to Reagan and George HW Bush – published an influential essay ‘The End of History’ (later expanded in a 1992 book)</a:t>
            </a:r>
            <a:endParaRPr lang="en-GB" sz="2000" dirty="0">
              <a:solidFill>
                <a:prstClr val="black"/>
              </a:solidFill>
              <a:cs typeface="Arial" charset="0"/>
            </a:endParaRPr>
          </a:p>
          <a:p>
            <a:pPr algn="just">
              <a:defRPr/>
            </a:pPr>
            <a:endParaRPr lang="en-GB" sz="1000" dirty="0" smtClean="0">
              <a:solidFill>
                <a:prstClr val="black"/>
              </a:solidFill>
              <a:cs typeface="Arial" charset="0"/>
            </a:endParaRPr>
          </a:p>
          <a:p>
            <a:pPr algn="just">
              <a:defRPr/>
            </a:pPr>
            <a:r>
              <a:rPr lang="en-GB" sz="2100" dirty="0" smtClean="0">
                <a:solidFill>
                  <a:prstClr val="black"/>
                </a:solidFill>
                <a:cs typeface="Arial" charset="0"/>
              </a:rPr>
              <a:t>“The passing of </a:t>
            </a:r>
            <a:r>
              <a:rPr lang="en-GB" sz="2100" dirty="0">
                <a:solidFill>
                  <a:prstClr val="black"/>
                </a:solidFill>
                <a:cs typeface="Arial" charset="0"/>
              </a:rPr>
              <a:t>Marxism-Leninism </a:t>
            </a:r>
            <a:r>
              <a:rPr lang="en-GB" sz="2100" dirty="0" smtClean="0">
                <a:solidFill>
                  <a:prstClr val="black"/>
                </a:solidFill>
                <a:cs typeface="Arial" charset="0"/>
              </a:rPr>
              <a:t>from </a:t>
            </a:r>
            <a:r>
              <a:rPr lang="en-GB" sz="2100" dirty="0">
                <a:solidFill>
                  <a:prstClr val="black"/>
                </a:solidFill>
                <a:cs typeface="Arial" charset="0"/>
              </a:rPr>
              <a:t>China and </a:t>
            </a:r>
            <a:r>
              <a:rPr lang="en-GB" sz="2100" dirty="0" smtClean="0">
                <a:solidFill>
                  <a:prstClr val="black"/>
                </a:solidFill>
                <a:cs typeface="Arial" charset="0"/>
              </a:rPr>
              <a:t>the </a:t>
            </a:r>
            <a:r>
              <a:rPr lang="en-GB" sz="2100" dirty="0">
                <a:solidFill>
                  <a:prstClr val="black"/>
                </a:solidFill>
                <a:cs typeface="Arial" charset="0"/>
              </a:rPr>
              <a:t>Soviet Union will mean its </a:t>
            </a:r>
            <a:r>
              <a:rPr lang="en-GB" sz="2100" b="1" dirty="0">
                <a:solidFill>
                  <a:prstClr val="black"/>
                </a:solidFill>
                <a:cs typeface="Arial" charset="0"/>
              </a:rPr>
              <a:t>death as a living ideology of world historical significance</a:t>
            </a:r>
            <a:r>
              <a:rPr lang="en-GB" sz="2100" dirty="0">
                <a:solidFill>
                  <a:prstClr val="black"/>
                </a:solidFill>
                <a:cs typeface="Arial" charset="0"/>
              </a:rPr>
              <a:t>. </a:t>
            </a:r>
            <a:r>
              <a:rPr lang="en-GB" sz="2100" i="1" dirty="0">
                <a:solidFill>
                  <a:prstClr val="black"/>
                </a:solidFill>
                <a:cs typeface="Arial" charset="0"/>
              </a:rPr>
              <a:t>For while there may be some isolated true believers left in places like </a:t>
            </a:r>
            <a:r>
              <a:rPr lang="en-GB" sz="2100" i="1" dirty="0" smtClean="0">
                <a:solidFill>
                  <a:prstClr val="black"/>
                </a:solidFill>
                <a:cs typeface="Arial" charset="0"/>
              </a:rPr>
              <a:t>Managua </a:t>
            </a:r>
            <a:r>
              <a:rPr lang="en-GB" sz="2100" dirty="0" smtClean="0">
                <a:solidFill>
                  <a:prstClr val="black"/>
                </a:solidFill>
                <a:cs typeface="Arial" charset="0"/>
              </a:rPr>
              <a:t>[Nicaragua]</a:t>
            </a:r>
            <a:r>
              <a:rPr lang="en-GB" sz="2100" i="1" dirty="0" smtClean="0">
                <a:solidFill>
                  <a:prstClr val="black"/>
                </a:solidFill>
                <a:cs typeface="Arial" charset="0"/>
              </a:rPr>
              <a:t>, Pyongyang </a:t>
            </a:r>
            <a:r>
              <a:rPr lang="en-GB" sz="2100" dirty="0" smtClean="0">
                <a:solidFill>
                  <a:prstClr val="black"/>
                </a:solidFill>
                <a:cs typeface="Arial" charset="0"/>
              </a:rPr>
              <a:t>[North Korea]</a:t>
            </a:r>
            <a:r>
              <a:rPr lang="en-GB" sz="2100" i="1" dirty="0" smtClean="0">
                <a:solidFill>
                  <a:prstClr val="black"/>
                </a:solidFill>
                <a:cs typeface="Arial" charset="0"/>
              </a:rPr>
              <a:t>, </a:t>
            </a:r>
            <a:r>
              <a:rPr lang="en-GB" sz="2100" i="1" dirty="0">
                <a:solidFill>
                  <a:prstClr val="black"/>
                </a:solidFill>
                <a:cs typeface="Arial" charset="0"/>
              </a:rPr>
              <a:t>or Cambridge, Massachusetts, the fact that there is not a single large state in which it is a going concern undermines completely its pretensions to being in the vanguard of human history</a:t>
            </a:r>
            <a:r>
              <a:rPr lang="en-GB" sz="2100" dirty="0">
                <a:solidFill>
                  <a:prstClr val="black"/>
                </a:solidFill>
                <a:cs typeface="Arial" charset="0"/>
              </a:rPr>
              <a:t>. And the death of this ideology means the growing </a:t>
            </a:r>
            <a:r>
              <a:rPr lang="en-GB" sz="2100" dirty="0" smtClean="0">
                <a:solidFill>
                  <a:prstClr val="black"/>
                </a:solidFill>
                <a:cs typeface="Arial" charset="0"/>
              </a:rPr>
              <a:t>‘Common Marketization’ </a:t>
            </a:r>
            <a:r>
              <a:rPr lang="en-GB" sz="2100" dirty="0">
                <a:solidFill>
                  <a:prstClr val="black"/>
                </a:solidFill>
                <a:cs typeface="Arial" charset="0"/>
              </a:rPr>
              <a:t>of international relations, and the diminution of the likelihood of large-scale conflict between states</a:t>
            </a:r>
            <a:r>
              <a:rPr lang="en-GB" sz="2100" dirty="0" smtClean="0">
                <a:solidFill>
                  <a:prstClr val="black"/>
                </a:solidFill>
                <a:cs typeface="Arial" charset="0"/>
              </a:rPr>
              <a:t>.”</a:t>
            </a:r>
            <a:endParaRPr lang="en-GB" sz="21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864" y="1278440"/>
            <a:ext cx="2352765" cy="3252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5404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6297"/>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8072" y="0"/>
            <a:ext cx="6822320" cy="71075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The End of History: Francis Fukuyama</a:t>
            </a:r>
          </a:p>
          <a:p>
            <a:pPr>
              <a:defRPr/>
            </a:pPr>
            <a:endParaRPr lang="en-GB" sz="1000" b="1" u="sng" dirty="0" smtClean="0">
              <a:solidFill>
                <a:prstClr val="black"/>
              </a:solidFill>
              <a:cs typeface="Arial" charset="0"/>
            </a:endParaRPr>
          </a:p>
          <a:p>
            <a:pPr algn="just">
              <a:defRPr/>
            </a:pPr>
            <a:r>
              <a:rPr lang="en-GB" sz="2000" dirty="0" smtClean="0">
                <a:solidFill>
                  <a:prstClr val="black"/>
                </a:solidFill>
                <a:cs typeface="Arial" charset="0"/>
              </a:rPr>
              <a:t>In 1989, American academic – and policy adviser to Reagan and George HW Bush – published an influential essay ‘The End of History’ (later expanded in a 1992 book)</a:t>
            </a:r>
            <a:endParaRPr lang="en-GB" sz="2000" dirty="0">
              <a:solidFill>
                <a:prstClr val="black"/>
              </a:solidFill>
              <a:cs typeface="Arial" charset="0"/>
            </a:endParaRPr>
          </a:p>
          <a:p>
            <a:pPr algn="just">
              <a:defRPr/>
            </a:pPr>
            <a:endParaRPr lang="en-GB" sz="1000" dirty="0" smtClean="0">
              <a:solidFill>
                <a:prstClr val="black"/>
              </a:solidFill>
              <a:cs typeface="Arial" charset="0"/>
            </a:endParaRPr>
          </a:p>
          <a:p>
            <a:pPr algn="just">
              <a:defRPr/>
            </a:pPr>
            <a:r>
              <a:rPr lang="en-GB" sz="2700" dirty="0" smtClean="0">
                <a:solidFill>
                  <a:prstClr val="black"/>
                </a:solidFill>
                <a:cs typeface="Arial" charset="0"/>
              </a:rPr>
              <a:t>“… What </a:t>
            </a:r>
            <a:r>
              <a:rPr lang="en-GB" sz="2700" dirty="0">
                <a:solidFill>
                  <a:prstClr val="black"/>
                </a:solidFill>
                <a:cs typeface="Arial" charset="0"/>
              </a:rPr>
              <a:t>we may be witnessing is not just the end of the Cold War, or the passing of a particular period of </a:t>
            </a:r>
            <a:r>
              <a:rPr lang="en-GB" sz="2700" dirty="0" err="1">
                <a:solidFill>
                  <a:prstClr val="black"/>
                </a:solidFill>
                <a:cs typeface="Arial" charset="0"/>
              </a:rPr>
              <a:t>postwar</a:t>
            </a:r>
            <a:r>
              <a:rPr lang="en-GB" sz="2700" dirty="0">
                <a:solidFill>
                  <a:prstClr val="black"/>
                </a:solidFill>
                <a:cs typeface="Arial" charset="0"/>
              </a:rPr>
              <a:t> history, but the end of history as such: that is, the end point of mankind's ideological evolution and the universalization of Western liberal democracy as the final form of human government</a:t>
            </a:r>
            <a:r>
              <a:rPr lang="en-GB" sz="2700" dirty="0" smtClean="0">
                <a:solidFill>
                  <a:prstClr val="black"/>
                </a:solidFill>
                <a:cs typeface="Arial" charset="0"/>
              </a:rPr>
              <a:t>.”</a:t>
            </a:r>
            <a:endParaRPr lang="en-GB" sz="2700" b="1" u="sng" dirty="0">
              <a:solidFill>
                <a:prstClr val="black"/>
              </a:solidFill>
              <a:cs typeface="Arial" charset="0"/>
            </a:endParaRPr>
          </a:p>
          <a:p>
            <a:pPr marL="457200" indent="-457200">
              <a:buAutoNum type="arabicPeriod"/>
              <a:defRPr/>
            </a:pPr>
            <a:endParaRPr lang="en-GB" sz="24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864" y="1278440"/>
            <a:ext cx="2352765" cy="3252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8491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4319"/>
            <a:ext cx="9144000" cy="6595991"/>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srgbClr val="FF0000"/>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marL="285750" indent="-285750" algn="just">
              <a:lnSpc>
                <a:spcPct val="90000"/>
              </a:lnSpc>
              <a:buFont typeface="Arial" panose="020B0604020202020204" pitchFamily="34" charset="0"/>
              <a:buChar char="•"/>
            </a:pPr>
            <a:r>
              <a:rPr lang="en-GB" altLang="en-US" sz="2000" dirty="0">
                <a:solidFill>
                  <a:prstClr val="black"/>
                </a:solidFill>
              </a:rPr>
              <a:t>United the major wings of the Republican Party</a:t>
            </a:r>
          </a:p>
          <a:p>
            <a:pPr marL="285750" indent="-285750" algn="just">
              <a:lnSpc>
                <a:spcPct val="90000"/>
              </a:lnSpc>
              <a:buFont typeface="Arial" panose="020B0604020202020204" pitchFamily="34" charset="0"/>
              <a:buChar char="•"/>
            </a:pPr>
            <a:endParaRPr lang="en-GB" altLang="en-US" sz="1000" dirty="0">
              <a:solidFill>
                <a:prstClr val="black"/>
              </a:solidFill>
            </a:endParaRPr>
          </a:p>
          <a:p>
            <a:pPr marL="742950" lvl="1" indent="-285750" algn="just">
              <a:lnSpc>
                <a:spcPct val="90000"/>
              </a:lnSpc>
              <a:buFontTx/>
              <a:buChar char="-"/>
            </a:pPr>
            <a:r>
              <a:rPr lang="en-GB" altLang="en-US" sz="2000" b="1" dirty="0">
                <a:solidFill>
                  <a:prstClr val="black"/>
                </a:solidFill>
              </a:rPr>
              <a:t>national security conservatives </a:t>
            </a:r>
            <a:r>
              <a:rPr lang="en-GB" altLang="en-US" sz="2000" dirty="0">
                <a:solidFill>
                  <a:prstClr val="black"/>
                </a:solidFill>
              </a:rPr>
              <a:t>(e.g. cold warrior stances)</a:t>
            </a:r>
          </a:p>
          <a:p>
            <a:pPr marL="742950" lvl="1" indent="-285750" algn="just">
              <a:lnSpc>
                <a:spcPct val="90000"/>
              </a:lnSpc>
              <a:buFontTx/>
              <a:buChar char="-"/>
            </a:pPr>
            <a:endParaRPr lang="en-GB" altLang="en-US" sz="1000" dirty="0">
              <a:solidFill>
                <a:prstClr val="black"/>
              </a:solidFill>
            </a:endParaRPr>
          </a:p>
          <a:p>
            <a:pPr marL="742950" lvl="1" indent="-285750" algn="just">
              <a:lnSpc>
                <a:spcPct val="90000"/>
              </a:lnSpc>
              <a:buFontTx/>
              <a:buChar char="-"/>
            </a:pPr>
            <a:r>
              <a:rPr lang="en-GB" altLang="en-US" sz="2000" b="1" dirty="0">
                <a:solidFill>
                  <a:prstClr val="black"/>
                </a:solidFill>
              </a:rPr>
              <a:t>social conservatives </a:t>
            </a:r>
            <a:r>
              <a:rPr lang="en-GB" altLang="en-US" sz="2000" dirty="0">
                <a:solidFill>
                  <a:prstClr val="black"/>
                </a:solidFill>
              </a:rPr>
              <a:t>(e.g. overtures to New/Christian Right, Jerry </a:t>
            </a:r>
            <a:r>
              <a:rPr lang="en-GB" altLang="en-US" sz="2000" dirty="0" err="1">
                <a:solidFill>
                  <a:prstClr val="black"/>
                </a:solidFill>
              </a:rPr>
              <a:t>Falwell’s</a:t>
            </a:r>
            <a:r>
              <a:rPr lang="en-GB" altLang="en-US" sz="2000" dirty="0">
                <a:solidFill>
                  <a:prstClr val="black"/>
                </a:solidFill>
              </a:rPr>
              <a:t> Moral Majority; anti-abortion rhetoric; stance against student protests)</a:t>
            </a:r>
          </a:p>
          <a:p>
            <a:pPr marL="742950" lvl="1" indent="-285750" algn="just">
              <a:lnSpc>
                <a:spcPct val="90000"/>
              </a:lnSpc>
              <a:buFontTx/>
              <a:buChar char="-"/>
            </a:pPr>
            <a:endParaRPr lang="en-GB" altLang="en-US" sz="1000" dirty="0">
              <a:solidFill>
                <a:prstClr val="black"/>
              </a:solidFill>
            </a:endParaRPr>
          </a:p>
          <a:p>
            <a:pPr marL="742950" lvl="1" indent="-285750" algn="just">
              <a:lnSpc>
                <a:spcPct val="90000"/>
              </a:lnSpc>
              <a:buFontTx/>
              <a:buChar char="-"/>
            </a:pPr>
            <a:r>
              <a:rPr lang="en-GB" altLang="en-US" sz="2000" b="1" dirty="0">
                <a:solidFill>
                  <a:prstClr val="black"/>
                </a:solidFill>
              </a:rPr>
              <a:t>economic conservatives </a:t>
            </a:r>
            <a:r>
              <a:rPr lang="en-GB" altLang="en-US" sz="2000" dirty="0">
                <a:solidFill>
                  <a:prstClr val="black"/>
                </a:solidFill>
              </a:rPr>
              <a:t>(i.e. neoliberalism, Reaganomics)</a:t>
            </a:r>
          </a:p>
          <a:p>
            <a:pPr marL="742950" lvl="1" indent="-285750" algn="just">
              <a:lnSpc>
                <a:spcPct val="90000"/>
              </a:lnSpc>
              <a:buFontTx/>
              <a:buChar char="-"/>
            </a:pPr>
            <a:endParaRPr lang="en-GB" altLang="en-US" sz="2000" i="1" dirty="0">
              <a:solidFill>
                <a:prstClr val="black"/>
              </a:solidFill>
            </a:endParaRPr>
          </a:p>
          <a:p>
            <a:pPr marL="285750" indent="-285750" algn="just">
              <a:lnSpc>
                <a:spcPct val="90000"/>
              </a:lnSpc>
              <a:buFont typeface="Arial" panose="020B0604020202020204" pitchFamily="34" charset="0"/>
              <a:buChar char="•"/>
            </a:pPr>
            <a:r>
              <a:rPr lang="en-GB" altLang="en-US" sz="2000" i="1" dirty="0">
                <a:solidFill>
                  <a:prstClr val="black"/>
                </a:solidFill>
              </a:rPr>
              <a:t>And</a:t>
            </a:r>
            <a:r>
              <a:rPr lang="en-GB" altLang="en-US" sz="2000" dirty="0">
                <a:solidFill>
                  <a:prstClr val="black"/>
                </a:solidFill>
              </a:rPr>
              <a:t> attracted ‘</a:t>
            </a:r>
            <a:r>
              <a:rPr lang="en-GB" altLang="en-US" sz="2000" b="1" dirty="0">
                <a:solidFill>
                  <a:prstClr val="black"/>
                </a:solidFill>
              </a:rPr>
              <a:t>Reagan Democrats</a:t>
            </a:r>
            <a:r>
              <a:rPr lang="en-GB" altLang="en-US" sz="2000" dirty="0">
                <a:solidFill>
                  <a:prstClr val="black"/>
                </a:solidFill>
              </a:rPr>
              <a:t>’ – working-class voters; realigned electoral map by winning South for the Republicans</a:t>
            </a:r>
            <a:endParaRPr lang="en-GB" sz="1400" dirty="0">
              <a:solidFill>
                <a:prstClr val="black"/>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2722" y="980728"/>
            <a:ext cx="3905461" cy="2403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516216" y="980728"/>
            <a:ext cx="1835696" cy="1384995"/>
          </a:xfrm>
          <a:prstGeom prst="rect">
            <a:avLst/>
          </a:prstGeom>
        </p:spPr>
        <p:txBody>
          <a:bodyPr wrap="square">
            <a:spAutoFit/>
          </a:bodyPr>
          <a:lstStyle/>
          <a:p>
            <a:r>
              <a:rPr lang="en-GB" sz="1400" i="1" dirty="0">
                <a:solidFill>
                  <a:prstClr val="black"/>
                </a:solidFill>
              </a:rPr>
              <a:t>Ronald Reagan and Jerry Falwell at the Baptist Fundamentalism 84 conference, April 13 1984, Washington DC </a:t>
            </a:r>
          </a:p>
        </p:txBody>
      </p:sp>
      <p:sp>
        <p:nvSpPr>
          <p:cNvPr id="6" name="Rectangle 5"/>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a:t>
            </a:r>
            <a:r>
              <a:rPr lang="en-GB" sz="2400" b="1" u="sng" dirty="0">
                <a:solidFill>
                  <a:prstClr val="black"/>
                </a:solidFill>
                <a:cs typeface="Arial" charset="0"/>
              </a:rPr>
              <a:t>The Reagan </a:t>
            </a:r>
            <a:r>
              <a:rPr lang="en-GB" sz="2400" b="1" u="sng" dirty="0" smtClean="0">
                <a:solidFill>
                  <a:prstClr val="black"/>
                </a:solidFill>
                <a:cs typeface="Arial" charset="0"/>
              </a:rPr>
              <a:t>Revolution: Reagan Coalition</a:t>
            </a:r>
            <a:endParaRPr lang="en-GB" sz="2400" b="1" u="sng" dirty="0">
              <a:solidFill>
                <a:prstClr val="black"/>
              </a:solidFill>
              <a:cs typeface="Arial" charset="0"/>
            </a:endParaRPr>
          </a:p>
        </p:txBody>
      </p:sp>
    </p:spTree>
    <p:extLst>
      <p:ext uri="{BB962C8B-B14F-4D97-AF65-F5344CB8AC3E}">
        <p14:creationId xmlns:p14="http://schemas.microsoft.com/office/powerpoint/2010/main" val="14599982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40682" y="2997166"/>
            <a:ext cx="9184681" cy="3589353"/>
          </a:xfrm>
          <a:prstGeom prst="rect">
            <a:avLst/>
          </a:prstGeom>
          <a:noFill/>
        </p:spPr>
        <p:txBody>
          <a:bodyPr wrap="square" lIns="540000" tIns="360000" rIns="540000" bIns="360000" rtlCol="0">
            <a:spAutoFit/>
          </a:bodyPr>
          <a:lstStyle/>
          <a:p>
            <a:pPr algn="just"/>
            <a:r>
              <a:rPr lang="en-GB" sz="1600" b="1" dirty="0">
                <a:solidFill>
                  <a:prstClr val="black"/>
                </a:solidFill>
              </a:rPr>
              <a:t>Reagan remarks at the Annual Convention of the National Association of Evangelicals, Orlando, Florida, March 8 1983</a:t>
            </a:r>
          </a:p>
          <a:p>
            <a:pPr algn="just"/>
            <a:endParaRPr lang="en-GB" sz="1000" dirty="0">
              <a:solidFill>
                <a:prstClr val="black"/>
              </a:solidFill>
            </a:endParaRPr>
          </a:p>
          <a:p>
            <a:pPr marL="285750" indent="-285750" algn="just">
              <a:buFont typeface="Arial" panose="020B0604020202020204" pitchFamily="34" charset="0"/>
              <a:buChar char="•"/>
            </a:pPr>
            <a:r>
              <a:rPr lang="en-GB" sz="2400" b="1" dirty="0">
                <a:solidFill>
                  <a:srgbClr val="FF0000"/>
                </a:solidFill>
              </a:rPr>
              <a:t>Labelled Soviet Union an irreligious “Evil Empire” engaged in existential struggle against virtuous, Christian Americanism</a:t>
            </a:r>
          </a:p>
          <a:p>
            <a:pPr marL="285750" indent="-285750" algn="just">
              <a:buFont typeface="Arial" panose="020B0604020202020204" pitchFamily="34" charset="0"/>
              <a:buChar char="•"/>
            </a:pPr>
            <a:endParaRPr lang="en-GB" sz="2400" b="1" dirty="0">
              <a:solidFill>
                <a:srgbClr val="FF0000"/>
              </a:solidFill>
            </a:endParaRPr>
          </a:p>
          <a:p>
            <a:pPr marL="285750" indent="-285750" algn="just">
              <a:buFont typeface="Arial" panose="020B0604020202020204" pitchFamily="34" charset="0"/>
              <a:buChar char="•"/>
            </a:pPr>
            <a:r>
              <a:rPr lang="en-GB" sz="2400" dirty="0">
                <a:solidFill>
                  <a:prstClr val="black"/>
                </a:solidFill>
                <a:cs typeface="Arial" pitchFamily="34" charset="0"/>
              </a:rPr>
              <a:t>Had earlier promised that “</a:t>
            </a:r>
            <a:r>
              <a:rPr lang="en-GB" sz="2400" b="1" dirty="0">
                <a:solidFill>
                  <a:prstClr val="black"/>
                </a:solidFill>
                <a:cs typeface="Arial" pitchFamily="34" charset="0"/>
              </a:rPr>
              <a:t>freedom and democracy [would] leave Marxism and Leninism on the ash heap of history</a:t>
            </a:r>
            <a:r>
              <a:rPr lang="en-GB" sz="2400" dirty="0">
                <a:solidFill>
                  <a:prstClr val="black"/>
                </a:solidFill>
                <a:cs typeface="Arial" pitchFamily="34" charset="0"/>
              </a:rPr>
              <a:t>” (speech to UK Parliament, June </a:t>
            </a:r>
            <a:r>
              <a:rPr lang="en-GB" sz="2400" dirty="0" smtClean="0">
                <a:solidFill>
                  <a:prstClr val="black"/>
                </a:solidFill>
                <a:cs typeface="Arial" pitchFamily="34" charset="0"/>
              </a:rPr>
              <a:t>1982</a:t>
            </a:r>
            <a:r>
              <a:rPr lang="en-GB" sz="2400" dirty="0">
                <a:solidFill>
                  <a:prstClr val="black"/>
                </a:solidFill>
                <a:cs typeface="Arial" pitchFamily="34" charset="0"/>
              </a:rPr>
              <a:t>)</a:t>
            </a:r>
            <a:endParaRPr lang="en-GB" sz="2400" dirty="0">
              <a:solidFill>
                <a:srgbClr val="7030A0"/>
              </a:solidFill>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Coalition</a:t>
            </a: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0242" name="Picture 2" descr="http://eightiesclub.tripod.com/bdcc54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8130" y="998563"/>
            <a:ext cx="3115438" cy="223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3964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1046632"/>
            <a:ext cx="5927222" cy="5287941"/>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smtClean="0">
                <a:solidFill>
                  <a:prstClr val="black"/>
                </a:solidFill>
                <a:cs typeface="Arial" pitchFamily="34" charset="0"/>
              </a:rPr>
              <a:t>Reagan’s economic policies privileged </a:t>
            </a:r>
            <a:r>
              <a:rPr lang="en-GB" sz="2000" dirty="0">
                <a:solidFill>
                  <a:prstClr val="black"/>
                </a:solidFill>
                <a:cs typeface="Arial" pitchFamily="34" charset="0"/>
              </a:rPr>
              <a:t>high military spending on modernisation ventures such as the Strategic Defense Initiative (plan to </a:t>
            </a:r>
            <a:r>
              <a:rPr lang="en-GB" sz="2000" dirty="0">
                <a:solidFill>
                  <a:prstClr val="black"/>
                </a:solidFill>
              </a:rPr>
              <a:t>use ground-based and space-based systems to protect the US from nuclear attack; dubbed ‘start wars’ in the press) </a:t>
            </a:r>
          </a:p>
          <a:p>
            <a:pPr marL="285750" indent="-285750" algn="just">
              <a:buFont typeface="Arial" panose="020B0604020202020204" pitchFamily="34" charset="0"/>
              <a:buChar char="•"/>
            </a:pPr>
            <a:endParaRPr lang="en-GB" sz="2000" dirty="0">
              <a:solidFill>
                <a:prstClr val="black"/>
              </a:solidFill>
              <a:cs typeface="Arial" pitchFamily="34" charset="0"/>
            </a:endParaRPr>
          </a:p>
          <a:p>
            <a:pPr marL="285750" indent="-285750" algn="just">
              <a:buFont typeface="Arial" panose="020B0604020202020204" pitchFamily="34" charset="0"/>
              <a:buChar char="•"/>
            </a:pPr>
            <a:r>
              <a:rPr lang="en-GB" sz="2000" dirty="0">
                <a:solidFill>
                  <a:prstClr val="black"/>
                </a:solidFill>
                <a:cs typeface="Arial" pitchFamily="34" charset="0"/>
              </a:rPr>
              <a:t>Cold War strategy: provoke depleted USSR economy into unwinnable arms race</a:t>
            </a:r>
          </a:p>
          <a:p>
            <a:pPr marL="285750" indent="-285750" algn="just">
              <a:buFont typeface="Arial" panose="020B0604020202020204" pitchFamily="34" charset="0"/>
              <a:buChar char="•"/>
            </a:pPr>
            <a:endParaRPr lang="en-GB" sz="2000" dirty="0">
              <a:solidFill>
                <a:prstClr val="black"/>
              </a:solidFill>
              <a:cs typeface="Arial" pitchFamily="34" charset="0"/>
            </a:endParaRPr>
          </a:p>
          <a:p>
            <a:pPr marL="285750" indent="-285750" algn="just">
              <a:buFont typeface="Arial" panose="020B0604020202020204" pitchFamily="34" charset="0"/>
              <a:buChar char="•"/>
            </a:pPr>
            <a:r>
              <a:rPr lang="en-GB" sz="2000" dirty="0" smtClean="0">
                <a:solidFill>
                  <a:prstClr val="black"/>
                </a:solidFill>
                <a:cs typeface="Arial" pitchFamily="34" charset="0"/>
              </a:rPr>
              <a:t>Maintained </a:t>
            </a:r>
            <a:r>
              <a:rPr lang="en-GB" sz="2000" dirty="0">
                <a:solidFill>
                  <a:prstClr val="black"/>
                </a:solidFill>
                <a:cs typeface="Arial" pitchFamily="34" charset="0"/>
              </a:rPr>
              <a:t>stance despite liberalisation of Soviet economy under Mikhail Gorbachev (</a:t>
            </a:r>
            <a:r>
              <a:rPr lang="en-GB" sz="2000" i="1" dirty="0">
                <a:solidFill>
                  <a:prstClr val="black"/>
                </a:solidFill>
                <a:cs typeface="Arial" pitchFamily="34" charset="0"/>
              </a:rPr>
              <a:t>perestroika</a:t>
            </a:r>
            <a:r>
              <a:rPr lang="en-GB" sz="2000" dirty="0">
                <a:solidFill>
                  <a:prstClr val="black"/>
                </a:solidFill>
                <a:cs typeface="Arial" pitchFamily="34" charset="0"/>
              </a:rPr>
              <a:t>, </a:t>
            </a:r>
            <a:r>
              <a:rPr lang="en-GB" sz="2000" i="1" dirty="0">
                <a:solidFill>
                  <a:prstClr val="black"/>
                </a:solidFill>
                <a:cs typeface="Arial" pitchFamily="34" charset="0"/>
              </a:rPr>
              <a:t>glasnost</a:t>
            </a:r>
            <a:r>
              <a:rPr lang="en-GB" sz="2000" dirty="0">
                <a:solidFill>
                  <a:prstClr val="black"/>
                </a:solidFill>
                <a:cs typeface="Arial" pitchFamily="34" charset="0"/>
              </a:rPr>
              <a:t>) and extensive US–USSR diplomacy: “Mr Gorbachev, tear this wall down!” (Berlin, June 1987</a:t>
            </a:r>
            <a:r>
              <a:rPr lang="en-GB" sz="2000" dirty="0" smtClean="0">
                <a:solidFill>
                  <a:prstClr val="black"/>
                </a:solidFill>
                <a:cs typeface="Arial" pitchFamily="34" charset="0"/>
              </a:rPr>
              <a:t>)</a:t>
            </a:r>
            <a:endParaRPr lang="en-GB" sz="1600" dirty="0">
              <a:solidFill>
                <a:prstClr val="black"/>
              </a:solidFill>
              <a:cs typeface="Arial" pitchFamily="34" charset="0"/>
            </a:endParaRPr>
          </a:p>
        </p:txBody>
      </p:sp>
      <p:pic>
        <p:nvPicPr>
          <p:cNvPr id="4100"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t="4093" b="14894"/>
          <a:stretch/>
        </p:blipFill>
        <p:spPr bwMode="auto">
          <a:xfrm>
            <a:off x="5927222" y="4721730"/>
            <a:ext cx="3220638" cy="2149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7223" y="6297"/>
            <a:ext cx="3220638" cy="488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27222" y="6297"/>
            <a:ext cx="1368152" cy="1374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a:t>
            </a:r>
            <a:r>
              <a:rPr lang="en-GB" sz="2400" b="1" u="sng" dirty="0">
                <a:solidFill>
                  <a:prstClr val="black"/>
                </a:solidFill>
                <a:cs typeface="Arial" charset="0"/>
              </a:rPr>
              <a:t>The Reagan </a:t>
            </a:r>
            <a:r>
              <a:rPr lang="en-GB" sz="2400" b="1" u="sng" dirty="0" smtClean="0">
                <a:solidFill>
                  <a:prstClr val="black"/>
                </a:solidFill>
                <a:cs typeface="Arial" charset="0"/>
              </a:rPr>
              <a:t>Revolution: Reaganomics </a:t>
            </a:r>
            <a:endParaRPr lang="en-GB" sz="2400" b="1" u="sng" dirty="0">
              <a:solidFill>
                <a:prstClr val="black"/>
              </a:solidFill>
              <a:cs typeface="Arial" charset="0"/>
            </a:endParaRPr>
          </a:p>
        </p:txBody>
      </p:sp>
    </p:spTree>
    <p:extLst>
      <p:ext uri="{BB962C8B-B14F-4D97-AF65-F5344CB8AC3E}">
        <p14:creationId xmlns:p14="http://schemas.microsoft.com/office/powerpoint/2010/main" val="8923713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1718" y="2673089"/>
            <a:ext cx="9144000" cy="3927908"/>
          </a:xfrm>
          <a:prstGeom prst="rect">
            <a:avLst/>
          </a:prstGeom>
          <a:noFill/>
        </p:spPr>
        <p:txBody>
          <a:bodyPr wrap="square" lIns="540000" tIns="360000" rIns="540000" bIns="360000" rtlCol="0">
            <a:spAutoFit/>
          </a:bodyPr>
          <a:lstStyle/>
          <a:p>
            <a:pPr algn="just"/>
            <a:endParaRPr lang="en-GB" sz="1200" b="1"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Attacks post-war, New Deal (i.e. FDR 1930s state-led response to the Great Depression) consensus in American politics</a:t>
            </a:r>
          </a:p>
          <a:p>
            <a:pPr marL="285750" indent="-285750" algn="just">
              <a:buFont typeface="Arial" panose="020B0604020202020204" pitchFamily="34" charset="0"/>
              <a:buChar char="•"/>
            </a:pPr>
            <a:endParaRPr lang="en-GB" sz="2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Federal state intervention – rather than the complexities of globalisation, deindustrialisation and energy supply – seen as source of United States’ economic (and social) ‘malaise’: “</a:t>
            </a:r>
            <a:r>
              <a:rPr lang="en-GB" sz="2000" b="1" dirty="0" smtClean="0">
                <a:effectLst>
                  <a:outerShdw blurRad="38100" dist="38100" dir="2700000" algn="tl">
                    <a:srgbClr val="000000">
                      <a:alpha val="43137"/>
                    </a:srgbClr>
                  </a:outerShdw>
                </a:effectLst>
              </a:rPr>
              <a:t>in this </a:t>
            </a:r>
            <a:r>
              <a:rPr lang="en-GB" sz="2000" b="1" dirty="0">
                <a:effectLst>
                  <a:outerShdw blurRad="38100" dist="38100" dir="2700000" algn="tl">
                    <a:srgbClr val="000000">
                      <a:alpha val="43137"/>
                    </a:srgbClr>
                  </a:outerShdw>
                </a:effectLst>
              </a:rPr>
              <a:t>present crisis, government is not the solution to our problem; government is the </a:t>
            </a:r>
            <a:r>
              <a:rPr lang="en-GB" sz="2000" b="1" dirty="0" smtClean="0">
                <a:effectLst>
                  <a:outerShdw blurRad="38100" dist="38100" dir="2700000" algn="tl">
                    <a:srgbClr val="000000">
                      <a:alpha val="43137"/>
                    </a:srgbClr>
                  </a:outerShdw>
                </a:effectLst>
              </a:rPr>
              <a:t>problem</a:t>
            </a:r>
            <a:r>
              <a:rPr lang="en-GB" sz="2000" dirty="0" smtClean="0"/>
              <a:t>,” as Reagan’s 1</a:t>
            </a:r>
            <a:r>
              <a:rPr lang="en-GB" sz="2000" baseline="30000" dirty="0" smtClean="0"/>
              <a:t>st</a:t>
            </a:r>
            <a:r>
              <a:rPr lang="en-GB" sz="2000" dirty="0" smtClean="0"/>
              <a:t> inaugural address (January 20 1981) put it </a:t>
            </a:r>
          </a:p>
          <a:p>
            <a:pPr marL="285750" indent="-285750" algn="just">
              <a:buFont typeface="Arial" panose="020B0604020202020204" pitchFamily="34" charset="0"/>
              <a:buChar char="•"/>
            </a:pPr>
            <a:endParaRPr lang="en-GB" dirty="0"/>
          </a:p>
          <a:p>
            <a:pPr algn="just"/>
            <a:endParaRPr lang="en-GB" dirty="0" smtClean="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3677" y="6296"/>
            <a:ext cx="4461756" cy="2950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92395" y="950421"/>
            <a:ext cx="2075349" cy="1754326"/>
          </a:xfrm>
          <a:prstGeom prst="rect">
            <a:avLst/>
          </a:prstGeom>
        </p:spPr>
        <p:txBody>
          <a:bodyPr wrap="square" lIns="360000" rIns="360000">
            <a:spAutoFit/>
          </a:bodyPr>
          <a:lstStyle/>
          <a:p>
            <a:r>
              <a:rPr lang="en-GB" sz="1200" i="1" dirty="0" smtClean="0"/>
              <a:t>Reagan gives televised address from outlining his plan for tax reductions, July 1981; with Margaret Thatcher at Camp David, December 1984</a:t>
            </a:r>
            <a:endParaRPr lang="en-GB" sz="1200" i="1" dirty="0"/>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2249" b="5937"/>
          <a:stretch/>
        </p:blipFill>
        <p:spPr bwMode="auto">
          <a:xfrm>
            <a:off x="2134042" y="952881"/>
            <a:ext cx="2592288" cy="2004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52400" y="151553"/>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0" name="Rectangle 9"/>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a:t>
            </a:r>
            <a:r>
              <a:rPr lang="en-GB" sz="2400" b="1" u="sng" dirty="0">
                <a:solidFill>
                  <a:srgbClr val="FF0000"/>
                </a:solidFill>
                <a:cs typeface="Arial" charset="0"/>
              </a:rPr>
              <a:t>The 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9601078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1718" y="2673089"/>
            <a:ext cx="9144000" cy="4235684"/>
          </a:xfrm>
          <a:prstGeom prst="rect">
            <a:avLst/>
          </a:prstGeom>
          <a:noFill/>
        </p:spPr>
        <p:txBody>
          <a:bodyPr wrap="square" lIns="540000" tIns="360000" rIns="540000" bIns="360000" rtlCol="0">
            <a:spAutoFit/>
          </a:bodyPr>
          <a:lstStyle/>
          <a:p>
            <a:pPr algn="just"/>
            <a:endParaRPr lang="en-GB" sz="1200" b="1"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‘Supply-side’ theory: belief in ‘the [Arnold] </a:t>
            </a:r>
            <a:r>
              <a:rPr lang="en-GB" dirty="0" err="1" smtClean="0">
                <a:cs typeface="Arial" pitchFamily="34" charset="0"/>
              </a:rPr>
              <a:t>Lafer</a:t>
            </a:r>
            <a:r>
              <a:rPr lang="en-GB" dirty="0" smtClean="0">
                <a:cs typeface="Arial" pitchFamily="34" charset="0"/>
              </a:rPr>
              <a:t> curve’ whereby high taxation was seen to decrease revenues collected by government because of disincentives to taxable activities (consumer spending, stock market investment)</a:t>
            </a: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Cuts to top-end personal and corporate tax rates – belief effects of increased economic activity would ‘trickle down’ the social scale</a:t>
            </a: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Cut Federal budget; desire for cuts to welfare and health bills; anti-union agenda</a:t>
            </a: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An era of cuts and financial deregulation: initiated during Carter presidency, continued by Reagan’s successors; part of international shift towards neoliberalism (e.g. Thatcherism in UK)</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3677" y="6296"/>
            <a:ext cx="4461756" cy="2950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92395" y="950421"/>
            <a:ext cx="2075349" cy="1754326"/>
          </a:xfrm>
          <a:prstGeom prst="rect">
            <a:avLst/>
          </a:prstGeom>
        </p:spPr>
        <p:txBody>
          <a:bodyPr wrap="square" lIns="360000" rIns="360000">
            <a:spAutoFit/>
          </a:bodyPr>
          <a:lstStyle/>
          <a:p>
            <a:r>
              <a:rPr lang="en-GB" sz="1200" i="1" dirty="0" smtClean="0"/>
              <a:t>Reagan gives televised address from outlining his plan for tax reductions, July 1981; with Margaret Thatcher at Camp David, December 1984</a:t>
            </a:r>
            <a:endParaRPr lang="en-GB" sz="1200" i="1" dirty="0"/>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2249" b="5937"/>
          <a:stretch/>
        </p:blipFill>
        <p:spPr bwMode="auto">
          <a:xfrm>
            <a:off x="2134042" y="952881"/>
            <a:ext cx="2592288" cy="2004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52400" y="151553"/>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0" name="Rectangle 9"/>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a:t>
            </a:r>
            <a:r>
              <a:rPr lang="en-GB" sz="2400" b="1" u="sng" dirty="0">
                <a:solidFill>
                  <a:srgbClr val="FF0000"/>
                </a:solidFill>
                <a:cs typeface="Arial" charset="0"/>
              </a:rPr>
              <a:t>The 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7193371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908720"/>
            <a:ext cx="6588224" cy="605156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cs typeface="Arial" pitchFamily="34" charset="0"/>
              </a:rPr>
              <a:t>Sceptics even on the right: Reagan’s running mate George HW Bush had dismissed his policies as “voodoo economics” during 1980 Republican primaries</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Escalating national debt (£3 trillion by end of presidency) and federal budget deficit ($59billion 1980; $100 billion 1982, $300 billion 1992)</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Encouraged self-centred entrepreneurialism (the Wall Street yuppie archetype)</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Increased inequality: real incomes of poorest 20% population fell by a tenth over two terms as president, the income of the top 20% increased by a fifth; policies decreased ‘total effective tax rates’ (income tax plus Social Security payments) of top 1% by 14.4%, increased bottom 20% by 16%</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Unemployment higher (average 7.7%) during Reagan’s terms than Carter’s (6.4%): deregulation of economy encouraged further offshoring of US industry and jobs</a:t>
            </a:r>
          </a:p>
        </p:txBody>
      </p:sp>
      <p:sp>
        <p:nvSpPr>
          <p:cNvPr id="9" name="TextBox 8"/>
          <p:cNvSpPr txBox="1"/>
          <p:nvPr/>
        </p:nvSpPr>
        <p:spPr>
          <a:xfrm>
            <a:off x="14745" y="793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0" name="Rectangle 9"/>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a:t>
            </a:r>
            <a:r>
              <a:rPr lang="en-GB" sz="2400" b="1" u="sng" dirty="0">
                <a:solidFill>
                  <a:srgbClr val="FF0000"/>
                </a:solidFill>
                <a:cs typeface="Arial" charset="0"/>
              </a:rPr>
              <a:t>The 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
        <p:nvSpPr>
          <p:cNvPr id="3" name="AutoShape 4" descr="&quot;It is on the move again - that restless vanguard of the baby-boom generation, continually reinventing itself as it conquers the undefended decades of the 20th century.&quot; - Newsweek, December 31, 1984"/>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1"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l="5084" t="2959" r="3486" b="2024"/>
          <a:stretch/>
        </p:blipFill>
        <p:spPr bwMode="auto">
          <a:xfrm>
            <a:off x="6588224" y="570518"/>
            <a:ext cx="2325322"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3778" t="4102" r="5394"/>
          <a:stretch/>
        </p:blipFill>
        <p:spPr bwMode="auto">
          <a:xfrm>
            <a:off x="6588224" y="3829237"/>
            <a:ext cx="2289585" cy="2970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02536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6"/>
            <a:ext cx="6084168" cy="6826823"/>
          </a:xfrm>
          <a:prstGeom prst="rect">
            <a:avLst/>
          </a:prstGeom>
          <a:noFill/>
        </p:spPr>
        <p:txBody>
          <a:bodyPr wrap="square" lIns="540000" tIns="180000" rIns="540000" bIns="180000" rtlCol="0">
            <a:spAutoFit/>
          </a:bodyPr>
          <a:lstStyle/>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r>
              <a:rPr lang="en-GB" sz="1600" dirty="0" smtClean="0">
                <a:cs typeface="Arial" pitchFamily="34" charset="0"/>
              </a:rPr>
              <a:t>By 1984 Presidential election, US economy was out of recession; Reagan credited with recovery</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r>
              <a:rPr lang="en-GB" sz="1600" dirty="0" smtClean="0">
                <a:cs typeface="Arial" pitchFamily="34" charset="0"/>
              </a:rPr>
              <a:t>Defeated Democrat candidate Walter Mondale in all but Mondale’s home state (Minnesota), and won 59% of the popular vote</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r>
              <a:rPr lang="en-GB" sz="1600" dirty="0" smtClean="0">
                <a:cs typeface="Arial" pitchFamily="34" charset="0"/>
              </a:rPr>
              <a:t>Apparent vindication for Reagan’s promise to restore national pride and his nostalgic, conservative vision for the United States; see</a:t>
            </a:r>
            <a:r>
              <a:rPr lang="en-GB" sz="1600" dirty="0">
                <a:cs typeface="Arial" pitchFamily="34" charset="0"/>
              </a:rPr>
              <a:t>: ‘Prouder, Stronger, Better’ aka ‘Morning in America,’ </a:t>
            </a:r>
            <a:r>
              <a:rPr lang="en-GB" sz="1600" dirty="0" smtClean="0">
                <a:cs typeface="Arial" pitchFamily="34" charset="0"/>
              </a:rPr>
              <a:t>1984 campaign </a:t>
            </a:r>
            <a:r>
              <a:rPr lang="en-GB" sz="1600" dirty="0">
                <a:cs typeface="Arial" pitchFamily="34" charset="0"/>
              </a:rPr>
              <a:t>advert </a:t>
            </a:r>
            <a:r>
              <a:rPr lang="en-GB" sz="1600" dirty="0" smtClean="0">
                <a:cs typeface="Arial" pitchFamily="34" charset="0"/>
              </a:rPr>
              <a:t>(</a:t>
            </a:r>
            <a:r>
              <a:rPr lang="en-GB" sz="1600" dirty="0" smtClean="0">
                <a:cs typeface="Arial" pitchFamily="34" charset="0"/>
                <a:hlinkClick r:id="rId3"/>
              </a:rPr>
              <a:t>http</a:t>
            </a:r>
            <a:r>
              <a:rPr lang="en-GB" sz="1600" dirty="0">
                <a:cs typeface="Arial" pitchFamily="34" charset="0"/>
                <a:hlinkClick r:id="rId3"/>
              </a:rPr>
              <a:t>://</a:t>
            </a:r>
            <a:r>
              <a:rPr lang="en-GB" sz="1600" dirty="0" smtClean="0">
                <a:cs typeface="Arial" pitchFamily="34" charset="0"/>
                <a:hlinkClick r:id="rId3"/>
              </a:rPr>
              <a:t>www.youtube.com/watch?v=EU-IBF8nwSY</a:t>
            </a:r>
            <a:r>
              <a:rPr lang="en-GB" sz="1600" dirty="0" smtClean="0">
                <a:cs typeface="Arial" pitchFamily="34" charset="0"/>
              </a:rPr>
              <a:t>)</a:t>
            </a:r>
          </a:p>
          <a:p>
            <a:pPr marL="285750" indent="-285750" algn="just">
              <a:buFont typeface="Arial" panose="020B0604020202020204" pitchFamily="34" charset="0"/>
              <a:buChar char="•"/>
            </a:pPr>
            <a:endParaRPr lang="en-GB" sz="1600" dirty="0">
              <a:cs typeface="Arial" pitchFamily="34" charset="0"/>
            </a:endParaRPr>
          </a:p>
          <a:p>
            <a:pPr algn="just"/>
            <a:endParaRPr lang="en-GB" sz="1600" dirty="0">
              <a:cs typeface="Arial" pitchFamily="34" charset="0"/>
            </a:endParaRPr>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4895" y="954563"/>
            <a:ext cx="4034378" cy="2017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3552" y="4077072"/>
            <a:ext cx="2160240"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13997" y="15077"/>
            <a:ext cx="321945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3" y="1"/>
            <a:ext cx="7555613" cy="1484784"/>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The </a:t>
            </a:r>
            <a:r>
              <a:rPr lang="en-GB" sz="2400" b="1" u="sng" dirty="0">
                <a:solidFill>
                  <a:srgbClr val="FF0000"/>
                </a:solidFill>
                <a:cs typeface="Arial" charset="0"/>
              </a:rPr>
              <a:t>Reagan </a:t>
            </a:r>
            <a:r>
              <a:rPr lang="en-GB" sz="2400" b="1" u="sng" dirty="0" smtClean="0">
                <a:solidFill>
                  <a:srgbClr val="FF0000"/>
                </a:solidFill>
                <a:cs typeface="Arial" charset="0"/>
              </a:rPr>
              <a:t>Revolution: </a:t>
            </a:r>
            <a:r>
              <a:rPr lang="en-GB" sz="2400" b="1" u="sng" dirty="0" smtClean="0">
                <a:solidFill>
                  <a:srgbClr val="FF0000"/>
                </a:solidFill>
                <a:effectLst>
                  <a:outerShdw blurRad="38100" dist="38100" dir="2700000" algn="tl">
                    <a:srgbClr val="000000">
                      <a:alpha val="43137"/>
                    </a:srgbClr>
                  </a:outerShdw>
                </a:effectLst>
                <a:cs typeface="Arial" charset="0"/>
              </a:rPr>
              <a:t>Reaganomics </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1454637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a:t>
            </a:r>
            <a:r>
              <a:rPr lang="en-GB" sz="2400" b="1" u="sng" dirty="0" smtClean="0">
                <a:solidFill>
                  <a:prstClr val="black"/>
                </a:solidFill>
                <a:cs typeface="Arial" charset="0"/>
              </a:rPr>
              <a:t>Doctrine</a:t>
            </a:r>
            <a:endParaRPr lang="en-GB" sz="2400" b="1" u="sng" dirty="0">
              <a:solidFill>
                <a:prstClr val="black"/>
              </a:solidFill>
              <a:cs typeface="Arial" charset="0"/>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7" name="TextBox 6"/>
          <p:cNvSpPr txBox="1"/>
          <p:nvPr/>
        </p:nvSpPr>
        <p:spPr>
          <a:xfrm>
            <a:off x="-18072" y="1598811"/>
            <a:ext cx="9132410" cy="5220569"/>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t>Desire to reverse ‘Vietnam Syndrome,’ in which public opinion inhibited overseas intervention</a:t>
            </a:r>
          </a:p>
          <a:p>
            <a:pPr algn="just"/>
            <a:endParaRPr lang="en-GB" sz="1000" dirty="0"/>
          </a:p>
          <a:p>
            <a:pPr algn="just"/>
            <a:r>
              <a:rPr lang="en-GB" dirty="0" smtClean="0"/>
              <a:t>“We must not break faith with those who are risking their lives on every continent from Afghanistan to Nicaragua to defy Soviet-supported aggression and secure rights which have been ours from birth … Support for freedom fighters is</a:t>
            </a:r>
            <a:r>
              <a:rPr lang="en-GB" b="1" dirty="0" smtClean="0"/>
              <a:t> self-defense</a:t>
            </a:r>
            <a:r>
              <a:rPr lang="en-GB" dirty="0" smtClean="0"/>
              <a:t>.”</a:t>
            </a:r>
          </a:p>
          <a:p>
            <a:pPr marL="285750" lvl="0" indent="-285750" algn="r">
              <a:buFontTx/>
              <a:buChar char="-"/>
            </a:pPr>
            <a:r>
              <a:rPr lang="en-GB" dirty="0" smtClean="0"/>
              <a:t>President </a:t>
            </a:r>
            <a:r>
              <a:rPr lang="en-GB" dirty="0"/>
              <a:t>Reagan, </a:t>
            </a:r>
            <a:r>
              <a:rPr lang="en-GB" dirty="0" smtClean="0"/>
              <a:t>State </a:t>
            </a:r>
            <a:r>
              <a:rPr lang="en-GB" dirty="0"/>
              <a:t>of the </a:t>
            </a:r>
            <a:r>
              <a:rPr lang="en-GB" dirty="0" smtClean="0"/>
              <a:t>Union address, </a:t>
            </a:r>
            <a:r>
              <a:rPr lang="en-GB" dirty="0"/>
              <a:t>February </a:t>
            </a:r>
            <a:r>
              <a:rPr lang="en-GB" dirty="0" smtClean="0"/>
              <a:t>1985</a:t>
            </a:r>
          </a:p>
          <a:p>
            <a:pPr lvl="0"/>
            <a:endParaRPr lang="en-GB" sz="1000" dirty="0"/>
          </a:p>
          <a:p>
            <a:pPr marL="285750" indent="-285750" algn="just">
              <a:buFont typeface="Arial" panose="020B0604020202020204" pitchFamily="34" charset="0"/>
              <a:buChar char="•"/>
            </a:pPr>
            <a:r>
              <a:rPr lang="en-GB" dirty="0" smtClean="0">
                <a:cs typeface="Arial" pitchFamily="34" charset="0"/>
              </a:rPr>
              <a:t>Basis for ‘The Reagan Doctrine,’ proclaiming “overt and unashamed American support for anti-Communist revolution … </a:t>
            </a:r>
            <a:r>
              <a:rPr lang="en-GB" dirty="0" smtClean="0"/>
              <a:t>declaring equally worthy all armed resistance to Communism whether foreign or indigenously imposed” - Charles Krauthammer, ‘Reagan Doctrine,’ </a:t>
            </a:r>
            <a:r>
              <a:rPr lang="en-GB" i="1" dirty="0" smtClean="0"/>
              <a:t>Time</a:t>
            </a:r>
            <a:r>
              <a:rPr lang="en-GB" dirty="0" smtClean="0"/>
              <a:t>, April 1 1985</a:t>
            </a:r>
          </a:p>
          <a:p>
            <a:pPr algn="just"/>
            <a:endParaRPr lang="en-GB" sz="1000" dirty="0">
              <a:cs typeface="Arial" pitchFamily="34" charset="0"/>
            </a:endParaRPr>
          </a:p>
          <a:p>
            <a:pPr marL="285750" indent="-285750" algn="just">
              <a:buFont typeface="Arial" panose="020B0604020202020204" pitchFamily="34" charset="0"/>
              <a:buChar char="•"/>
            </a:pPr>
            <a:r>
              <a:rPr lang="en-GB" dirty="0" smtClean="0">
                <a:cs typeface="Arial" pitchFamily="34" charset="0"/>
              </a:rPr>
              <a:t>US should actively support </a:t>
            </a:r>
            <a:r>
              <a:rPr lang="en-GB" b="1" dirty="0" smtClean="0">
                <a:cs typeface="Arial" pitchFamily="34" charset="0"/>
              </a:rPr>
              <a:t>counterinsurgencies </a:t>
            </a:r>
            <a:r>
              <a:rPr lang="en-GB" dirty="0" smtClean="0">
                <a:cs typeface="Arial" pitchFamily="34" charset="0"/>
              </a:rPr>
              <a:t>against perceived enemy regimes around the world; deployed in Nicaragua and El Salvador – plus in Afghanistan</a:t>
            </a:r>
          </a:p>
          <a:p>
            <a:pPr marL="285750" indent="-285750" algn="just">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altLang="en-US" dirty="0"/>
              <a:t>Caution in use of </a:t>
            </a:r>
            <a:r>
              <a:rPr lang="en-GB" altLang="en-US" dirty="0" smtClean="0"/>
              <a:t>troops but willing </a:t>
            </a:r>
            <a:r>
              <a:rPr lang="en-GB" altLang="en-US" dirty="0"/>
              <a:t>to arm and support local anti-Communist </a:t>
            </a:r>
            <a:r>
              <a:rPr lang="en-GB" altLang="en-US" dirty="0" smtClean="0"/>
              <a:t>forces, and to maintaining backing for US-allied regimes</a:t>
            </a:r>
            <a:endParaRPr lang="en-GB" dirty="0">
              <a:cs typeface="Arial" pitchFamily="34" charset="0"/>
            </a:endParaRPr>
          </a:p>
        </p:txBody>
      </p:sp>
      <p:pic>
        <p:nvPicPr>
          <p:cNvPr id="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22626"/>
            <a:ext cx="2704889" cy="1944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3995936" y="958018"/>
            <a:ext cx="2124985" cy="646331"/>
          </a:xfrm>
          <a:prstGeom prst="rect">
            <a:avLst/>
          </a:prstGeom>
        </p:spPr>
        <p:txBody>
          <a:bodyPr wrap="square" lIns="180000" rIns="144000">
            <a:spAutoFit/>
          </a:bodyPr>
          <a:lstStyle/>
          <a:p>
            <a:pPr algn="r"/>
            <a:r>
              <a:rPr lang="en-GB" sz="1200" i="1" dirty="0" smtClean="0"/>
              <a:t>Ronald and Nancy Reagan, outside White House, April 1986</a:t>
            </a:r>
            <a:endParaRPr lang="en-GB" sz="1200" dirty="0"/>
          </a:p>
        </p:txBody>
      </p:sp>
    </p:spTree>
    <p:extLst>
      <p:ext uri="{BB962C8B-B14F-4D97-AF65-F5344CB8AC3E}">
        <p14:creationId xmlns:p14="http://schemas.microsoft.com/office/powerpoint/2010/main" val="30732401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2" name="TextBox 11"/>
          <p:cNvSpPr txBox="1"/>
          <p:nvPr/>
        </p:nvSpPr>
        <p:spPr>
          <a:xfrm>
            <a:off x="3954220" y="1039550"/>
            <a:ext cx="5189779" cy="5159014"/>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altLang="en-US" sz="1600" dirty="0" smtClean="0"/>
              <a:t>For all his aggression in foreign policy rhetoric, few direct US military interventions took place during Reagan’s presidency:</a:t>
            </a:r>
          </a:p>
          <a:p>
            <a:pPr marL="285750" indent="-285750" algn="just">
              <a:buFont typeface="Arial" panose="020B0604020202020204" pitchFamily="34" charset="0"/>
              <a:buChar char="•"/>
            </a:pPr>
            <a:endParaRPr lang="en-GB" altLang="en-US" sz="1600" dirty="0" smtClean="0"/>
          </a:p>
          <a:p>
            <a:pPr marL="742950" lvl="1" indent="-285750" algn="just">
              <a:buFontTx/>
              <a:buChar char="-"/>
            </a:pPr>
            <a:r>
              <a:rPr lang="en-GB" altLang="en-US" sz="1600" b="1" dirty="0" smtClean="0"/>
              <a:t>Libya: </a:t>
            </a:r>
            <a:r>
              <a:rPr lang="en-GB" altLang="en-US" sz="1600" dirty="0" smtClean="0"/>
              <a:t>Gulf of Sidra incident US air force shots down Libyan jets (August 1981)</a:t>
            </a:r>
          </a:p>
          <a:p>
            <a:pPr marL="742950" lvl="1" indent="-285750" algn="just">
              <a:buFontTx/>
              <a:buChar char="-"/>
            </a:pPr>
            <a:r>
              <a:rPr lang="en-GB" altLang="en-US" sz="1600" b="1" dirty="0" smtClean="0"/>
              <a:t>Lebanon: </a:t>
            </a:r>
            <a:r>
              <a:rPr lang="en-GB" altLang="en-US" sz="1600" dirty="0" smtClean="0"/>
              <a:t>sent forces to intervene in civil war, but withdrew Marines after US barracks bombed  (October 1983)</a:t>
            </a:r>
          </a:p>
          <a:p>
            <a:pPr marL="742950" lvl="1" indent="-285750" algn="just">
              <a:buFontTx/>
              <a:buChar char="-"/>
            </a:pPr>
            <a:r>
              <a:rPr lang="en-GB" altLang="en-US" sz="1600" b="1" dirty="0" smtClean="0"/>
              <a:t>Grenada: </a:t>
            </a:r>
            <a:r>
              <a:rPr lang="en-GB" altLang="en-US" sz="1600" dirty="0" smtClean="0"/>
              <a:t>invasion to overthrow socialist “New Jewel Movement” government; a coup had led to fears for American medical students based on the Caribbean island  (October 1983)</a:t>
            </a:r>
          </a:p>
          <a:p>
            <a:pPr marL="285750" indent="-285750" algn="just">
              <a:buFontTx/>
              <a:buChar char="-"/>
            </a:pPr>
            <a:endParaRPr lang="en-GB" sz="1600" dirty="0" smtClean="0"/>
          </a:p>
          <a:p>
            <a:pPr marL="285750" indent="-285750" algn="just">
              <a:buFont typeface="Arial" panose="020B0604020202020204" pitchFamily="34" charset="0"/>
              <a:buChar char="•"/>
            </a:pPr>
            <a:r>
              <a:rPr lang="en-GB" sz="1600" dirty="0" smtClean="0"/>
              <a:t>The especially latter provided a PR-boost for US foreign policy </a:t>
            </a:r>
          </a:p>
          <a:p>
            <a:endParaRPr lang="en-GB" sz="1600" dirty="0"/>
          </a:p>
        </p:txBody>
      </p:sp>
      <p:pic>
        <p:nvPicPr>
          <p:cNvPr id="61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512" y="1052736"/>
            <a:ext cx="3844280" cy="2874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37805" y="4077072"/>
            <a:ext cx="3836987" cy="646331"/>
          </a:xfrm>
          <a:prstGeom prst="rect">
            <a:avLst/>
          </a:prstGeom>
        </p:spPr>
        <p:txBody>
          <a:bodyPr wrap="square" lIns="180000" rIns="144000">
            <a:spAutoFit/>
          </a:bodyPr>
          <a:lstStyle/>
          <a:p>
            <a:r>
              <a:rPr lang="en-GB" sz="1200" i="1" dirty="0" smtClean="0"/>
              <a:t>Poster for </a:t>
            </a:r>
            <a:r>
              <a:rPr lang="en-GB" sz="1200" dirty="0" smtClean="0"/>
              <a:t>Heartbreak Ridge</a:t>
            </a:r>
            <a:r>
              <a:rPr lang="en-GB" sz="1200" i="1" dirty="0" smtClean="0"/>
              <a:t>, a 1986 film in which Clint Eastwood plays a Vietnam veteran who trains and leads US marines into combat in Grenada </a:t>
            </a:r>
            <a:endParaRPr lang="en-GB" sz="1200" i="1" dirty="0"/>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a:t>
            </a:r>
            <a:r>
              <a:rPr lang="en-GB" sz="2400" b="1" u="sng" dirty="0" smtClean="0">
                <a:solidFill>
                  <a:prstClr val="black"/>
                </a:solidFill>
                <a:cs typeface="Arial" charset="0"/>
              </a:rPr>
              <a:t>Doctrine</a:t>
            </a:r>
            <a:endParaRPr lang="en-GB" sz="2400" b="1" u="sng" dirty="0">
              <a:solidFill>
                <a:prstClr val="black"/>
              </a:solidFill>
              <a:cs typeface="Arial" charset="0"/>
            </a:endParaRPr>
          </a:p>
        </p:txBody>
      </p:sp>
    </p:spTree>
    <p:extLst>
      <p:ext uri="{BB962C8B-B14F-4D97-AF65-F5344CB8AC3E}">
        <p14:creationId xmlns:p14="http://schemas.microsoft.com/office/powerpoint/2010/main" val="38630546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2047" y="55200"/>
            <a:ext cx="3454449" cy="4597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2170"/>
          <a:stretch/>
        </p:blipFill>
        <p:spPr bwMode="auto">
          <a:xfrm>
            <a:off x="0" y="915110"/>
            <a:ext cx="3070932" cy="4056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34592" y="4593763"/>
            <a:ext cx="3062310" cy="2204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372200" y="4927006"/>
            <a:ext cx="2748136" cy="1871621"/>
          </a:xfrm>
          <a:prstGeom prst="rect">
            <a:avLst/>
          </a:prstGeom>
        </p:spPr>
        <p:txBody>
          <a:bodyPr wrap="square" lIns="360000" tIns="180000" rIns="360000" bIns="180000">
            <a:spAutoFit/>
          </a:bodyPr>
          <a:lstStyle/>
          <a:p>
            <a:r>
              <a:rPr lang="en-GB" sz="1400" i="1" dirty="0" smtClean="0"/>
              <a:t>President and Nancy Reagan posing with Sylvester Stallone and Brigitte Nielsen during a state dinner for Prime Minister Lee Kuan Yew of Singapore, October 1985</a:t>
            </a:r>
            <a:endParaRPr lang="en-GB" sz="1400" i="1" dirty="0"/>
          </a:p>
        </p:txBody>
      </p:sp>
      <p:sp>
        <p:nvSpPr>
          <p:cNvPr id="9" name="Rectangle 8"/>
          <p:cNvSpPr/>
          <p:nvPr/>
        </p:nvSpPr>
        <p:spPr>
          <a:xfrm>
            <a:off x="3463016" y="847234"/>
            <a:ext cx="2207568" cy="1225290"/>
          </a:xfrm>
          <a:prstGeom prst="rect">
            <a:avLst/>
          </a:prstGeom>
        </p:spPr>
        <p:txBody>
          <a:bodyPr wrap="square" lIns="360000" tIns="180000" rIns="360000" bIns="180000">
            <a:spAutoFit/>
          </a:bodyPr>
          <a:lstStyle/>
          <a:p>
            <a:r>
              <a:rPr lang="en-GB" sz="1400" dirty="0" smtClean="0"/>
              <a:t>Mad</a:t>
            </a:r>
            <a:r>
              <a:rPr lang="en-GB" sz="1400" i="1" dirty="0" smtClean="0"/>
              <a:t> magazine cover, December 1985; satirical advert, 1986 </a:t>
            </a:r>
            <a:endParaRPr lang="en-GB" sz="1400" i="1" dirty="0"/>
          </a:p>
        </p:txBody>
      </p:sp>
      <p:sp>
        <p:nvSpPr>
          <p:cNvPr id="12" name="Rectangle 11"/>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The Reagan Revolution: Reagan </a:t>
            </a:r>
            <a:r>
              <a:rPr lang="en-GB" sz="2400" b="1" u="sng" dirty="0" smtClean="0">
                <a:solidFill>
                  <a:prstClr val="black"/>
                </a:solidFill>
                <a:cs typeface="Arial" charset="0"/>
              </a:rPr>
              <a:t>Doctrine</a:t>
            </a:r>
            <a:endParaRPr lang="en-GB" sz="2400" b="1" u="sng" dirty="0">
              <a:solidFill>
                <a:prstClr val="black"/>
              </a:solidFill>
              <a:cs typeface="Arial" charset="0"/>
            </a:endParaRPr>
          </a:p>
        </p:txBody>
      </p:sp>
      <p:pic>
        <p:nvPicPr>
          <p:cNvPr id="13"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072" y="4221577"/>
            <a:ext cx="1700550" cy="2636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22386" y="4221577"/>
            <a:ext cx="1718033" cy="257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135144" y="1844824"/>
            <a:ext cx="2446903" cy="2579507"/>
          </a:xfrm>
          <a:prstGeom prst="rect">
            <a:avLst/>
          </a:prstGeom>
        </p:spPr>
        <p:txBody>
          <a:bodyPr wrap="square" lIns="360000" tIns="180000" rIns="360000" bIns="180000">
            <a:spAutoFit/>
          </a:bodyPr>
          <a:lstStyle/>
          <a:p>
            <a:pPr algn="ctr"/>
            <a:r>
              <a:rPr lang="en-GB" sz="3600" b="1" i="1" dirty="0" smtClean="0">
                <a:solidFill>
                  <a:srgbClr val="FF0000"/>
                </a:solidFill>
              </a:rPr>
              <a:t>‘Do we get to win this time?’</a:t>
            </a:r>
            <a:endParaRPr lang="en-GB" sz="3600" b="1" i="1" dirty="0">
              <a:solidFill>
                <a:srgbClr val="FF0000"/>
              </a:solidFill>
            </a:endParaRPr>
          </a:p>
        </p:txBody>
      </p:sp>
    </p:spTree>
    <p:extLst>
      <p:ext uri="{BB962C8B-B14F-4D97-AF65-F5344CB8AC3E}">
        <p14:creationId xmlns:p14="http://schemas.microsoft.com/office/powerpoint/2010/main" val="13060566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588" y="4496287"/>
            <a:ext cx="9160346" cy="2487174"/>
          </a:xfrm>
          <a:prstGeom prst="rect">
            <a:avLst/>
          </a:prstGeom>
          <a:noFill/>
        </p:spPr>
        <p:txBody>
          <a:bodyPr wrap="square" lIns="360000" tIns="180000" rIns="360000" bIns="180000">
            <a:spAutoFit/>
          </a:bodyPr>
          <a:lstStyle/>
          <a:p>
            <a:pPr marL="285750" indent="-285750" algn="just" fontAlgn="auto">
              <a:spcBef>
                <a:spcPts val="0"/>
              </a:spcBef>
              <a:spcAft>
                <a:spcPts val="0"/>
              </a:spcAft>
              <a:buFont typeface="Arial" panose="020B0604020202020204" pitchFamily="34" charset="0"/>
              <a:buChar char="•"/>
              <a:defRPr/>
            </a:pPr>
            <a:r>
              <a:rPr lang="en-GB" sz="2000" dirty="0" smtClean="0">
                <a:cs typeface="Arial" pitchFamily="34" charset="0"/>
              </a:rPr>
              <a:t>Susan Jeffords posits that the United States underwent a process of </a:t>
            </a:r>
            <a:r>
              <a:rPr lang="en-GB" sz="2000" i="1" dirty="0" err="1" smtClean="0">
                <a:cs typeface="Arial" pitchFamily="34" charset="0"/>
              </a:rPr>
              <a:t>remasculinization</a:t>
            </a:r>
            <a:r>
              <a:rPr lang="en-GB" sz="2000" i="1" dirty="0" smtClean="0">
                <a:cs typeface="Arial" pitchFamily="34" charset="0"/>
              </a:rPr>
              <a:t> </a:t>
            </a:r>
            <a:r>
              <a:rPr lang="en-GB" sz="2000" dirty="0" smtClean="0">
                <a:cs typeface="Arial" pitchFamily="34" charset="0"/>
              </a:rPr>
              <a:t>in the aftermath of the Vietnam War, with Vietnam-themed literature and films betraying an obsession with male homo-sociality and father-son relationships, plus latent hostility to women and perceived ‘feminine’ norms, values and attributes: e.g. </a:t>
            </a:r>
            <a:r>
              <a:rPr lang="en-GB" sz="2000" i="1" dirty="0" smtClean="0">
                <a:cs typeface="Arial" pitchFamily="34" charset="0"/>
              </a:rPr>
              <a:t>Platoon</a:t>
            </a:r>
            <a:r>
              <a:rPr lang="en-GB" sz="2000" dirty="0" smtClean="0">
                <a:cs typeface="Arial" pitchFamily="34" charset="0"/>
              </a:rPr>
              <a:t>, and the claim by Chris (Charlie Sheen) that he was a child “born of two fathers (Elias and Barnes)</a:t>
            </a:r>
            <a:endParaRPr lang="en-GB" sz="2000" b="1" i="1" dirty="0">
              <a:cs typeface="Arial" pitchFamily="34" charset="0"/>
            </a:endParaRPr>
          </a:p>
          <a:p>
            <a:pPr algn="just" fontAlgn="auto">
              <a:spcBef>
                <a:spcPts val="0"/>
              </a:spcBef>
              <a:spcAft>
                <a:spcPts val="0"/>
              </a:spcAft>
              <a:defRPr/>
            </a:pPr>
            <a:endParaRPr lang="en-GB" b="1" dirty="0">
              <a:latin typeface="+mn-lt"/>
              <a:cs typeface="+mn-cs"/>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44" y="1007159"/>
            <a:ext cx="2171700"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95988" y="980728"/>
            <a:ext cx="2171700"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9212" y="980728"/>
            <a:ext cx="2200275" cy="3295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2798" y="986483"/>
            <a:ext cx="2276028" cy="3289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95091" y="4302809"/>
            <a:ext cx="2171700" cy="307777"/>
          </a:xfrm>
          <a:prstGeom prst="rect">
            <a:avLst/>
          </a:prstGeom>
        </p:spPr>
        <p:txBody>
          <a:bodyPr wrap="square">
            <a:spAutoFit/>
          </a:bodyPr>
          <a:lstStyle/>
          <a:p>
            <a:pPr algn="ctr"/>
            <a:r>
              <a:rPr lang="en-GB" sz="1400" dirty="0" smtClean="0"/>
              <a:t>1989</a:t>
            </a:r>
            <a:endParaRPr lang="en-GB" dirty="0"/>
          </a:p>
        </p:txBody>
      </p:sp>
      <p:sp>
        <p:nvSpPr>
          <p:cNvPr id="8" name="Rectangle 7"/>
          <p:cNvSpPr/>
          <p:nvPr/>
        </p:nvSpPr>
        <p:spPr>
          <a:xfrm>
            <a:off x="2337512" y="4276377"/>
            <a:ext cx="2171700" cy="307777"/>
          </a:xfrm>
          <a:prstGeom prst="rect">
            <a:avLst/>
          </a:prstGeom>
        </p:spPr>
        <p:txBody>
          <a:bodyPr wrap="square">
            <a:spAutoFit/>
          </a:bodyPr>
          <a:lstStyle/>
          <a:p>
            <a:pPr algn="ctr"/>
            <a:r>
              <a:rPr lang="en-GB" sz="1400" dirty="0" smtClean="0"/>
              <a:t>1994</a:t>
            </a:r>
            <a:endParaRPr lang="en-GB" dirty="0"/>
          </a:p>
        </p:txBody>
      </p:sp>
      <p:sp>
        <p:nvSpPr>
          <p:cNvPr id="9" name="Rectangle 8"/>
          <p:cNvSpPr/>
          <p:nvPr/>
        </p:nvSpPr>
        <p:spPr>
          <a:xfrm>
            <a:off x="4537787" y="4276378"/>
            <a:ext cx="2171700" cy="307777"/>
          </a:xfrm>
          <a:prstGeom prst="rect">
            <a:avLst/>
          </a:prstGeom>
        </p:spPr>
        <p:txBody>
          <a:bodyPr wrap="square">
            <a:spAutoFit/>
          </a:bodyPr>
          <a:lstStyle/>
          <a:p>
            <a:pPr algn="ctr"/>
            <a:r>
              <a:rPr lang="en-GB" sz="1400" dirty="0" smtClean="0"/>
              <a:t>1991</a:t>
            </a:r>
            <a:endParaRPr lang="en-GB" dirty="0"/>
          </a:p>
        </p:txBody>
      </p:sp>
      <p:sp>
        <p:nvSpPr>
          <p:cNvPr id="10" name="Rectangle 9"/>
          <p:cNvSpPr/>
          <p:nvPr/>
        </p:nvSpPr>
        <p:spPr>
          <a:xfrm>
            <a:off x="6884962" y="4342399"/>
            <a:ext cx="2171700" cy="307777"/>
          </a:xfrm>
          <a:prstGeom prst="rect">
            <a:avLst/>
          </a:prstGeom>
        </p:spPr>
        <p:txBody>
          <a:bodyPr wrap="square">
            <a:spAutoFit/>
          </a:bodyPr>
          <a:lstStyle/>
          <a:p>
            <a:pPr algn="ctr"/>
            <a:r>
              <a:rPr lang="en-GB" sz="1400" dirty="0" smtClean="0"/>
              <a:t>1999</a:t>
            </a:r>
            <a:endParaRPr lang="en-GB" dirty="0"/>
          </a:p>
        </p:txBody>
      </p:sp>
      <p:sp>
        <p:nvSpPr>
          <p:cNvPr id="12" name="Rectangle 11"/>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smtClean="0">
                <a:solidFill>
                  <a:prstClr val="black"/>
                </a:solidFill>
                <a:cs typeface="Arial" charset="0"/>
              </a:rPr>
              <a:t>. ‘The Crisis in Masculinity’: </a:t>
            </a:r>
            <a:r>
              <a:rPr lang="en-GB" sz="2400" b="1" i="1" u="sng" dirty="0" err="1" smtClean="0">
                <a:solidFill>
                  <a:prstClr val="black"/>
                </a:solidFill>
                <a:cs typeface="Arial" charset="0"/>
              </a:rPr>
              <a:t>Remaculinization</a:t>
            </a:r>
            <a:r>
              <a:rPr lang="en-GB" sz="2400" b="1" i="1" u="sng" dirty="0" smtClean="0">
                <a:solidFill>
                  <a:prstClr val="black"/>
                </a:solidFill>
                <a:cs typeface="Arial" charset="0"/>
              </a:rPr>
              <a:t> of America</a:t>
            </a:r>
            <a:endParaRPr lang="en-GB" sz="2400" b="1" u="sng" dirty="0">
              <a:solidFill>
                <a:prstClr val="black"/>
              </a:solidFill>
              <a:cs typeface="Arial" charset="0"/>
            </a:endParaRPr>
          </a:p>
        </p:txBody>
      </p:sp>
    </p:spTree>
    <p:extLst>
      <p:ext uri="{BB962C8B-B14F-4D97-AF65-F5344CB8AC3E}">
        <p14:creationId xmlns:p14="http://schemas.microsoft.com/office/powerpoint/2010/main" val="41056258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72" y="3791867"/>
            <a:ext cx="9160346" cy="3066133"/>
          </a:xfrm>
          <a:prstGeom prst="rect">
            <a:avLst/>
          </a:prstGeom>
          <a:noFill/>
        </p:spPr>
        <p:txBody>
          <a:bodyPr wrap="square" lIns="540000" tIns="360000" rIns="540000" bIns="360000">
            <a:spAutoFit/>
          </a:bodyPr>
          <a:lstStyle/>
          <a:p>
            <a:pPr algn="just"/>
            <a:r>
              <a:rPr lang="en-GB" sz="2000" dirty="0" smtClean="0"/>
              <a:t>“The nation sought a fantasy to redeem its manhood, and it would find no better ringmaster than the great fabulist himself, Ronald Reagan … [Reagan=] a full-blown remake of post-war </a:t>
            </a:r>
            <a:r>
              <a:rPr lang="en-GB" sz="2000" i="1" dirty="0" smtClean="0"/>
              <a:t>masculine </a:t>
            </a:r>
            <a:r>
              <a:rPr lang="en-GB" sz="2000" dirty="0" smtClean="0"/>
              <a:t>history … </a:t>
            </a:r>
            <a:r>
              <a:rPr lang="en-GB" sz="2000" b="1" dirty="0" smtClean="0"/>
              <a:t>a throwback to an old-fashioned manhood, splitting longs on his ranch, espousing small-town virtues, displaying a stoical and self-deprecating humour</a:t>
            </a:r>
            <a:r>
              <a:rPr lang="en-GB" sz="2000" dirty="0" smtClean="0"/>
              <a:t> … the fantasy elder come to lead his sons in the triumphal battle against the Evil Empire.” </a:t>
            </a:r>
          </a:p>
          <a:p>
            <a:pPr marL="285750" indent="-285750" algn="r">
              <a:buFontTx/>
              <a:buChar char="-"/>
            </a:pPr>
            <a:r>
              <a:rPr lang="en-GB" sz="1600" dirty="0" smtClean="0"/>
              <a:t>Susan </a:t>
            </a:r>
            <a:r>
              <a:rPr lang="en-GB" sz="1600" dirty="0" err="1" smtClean="0"/>
              <a:t>Faludi</a:t>
            </a:r>
            <a:r>
              <a:rPr lang="en-GB" sz="1600" dirty="0" smtClean="0"/>
              <a:t>, </a:t>
            </a:r>
            <a:r>
              <a:rPr lang="en-GB" sz="1600" i="1" dirty="0" smtClean="0"/>
              <a:t>Stiffed: The Betrayal of Modern Man </a:t>
            </a:r>
            <a:r>
              <a:rPr lang="en-GB" sz="1600" dirty="0" smtClean="0"/>
              <a:t>(</a:t>
            </a:r>
            <a:r>
              <a:rPr lang="en-GB" sz="1600" dirty="0" err="1" smtClean="0"/>
              <a:t>Chatto</a:t>
            </a:r>
            <a:r>
              <a:rPr lang="en-GB" sz="1600" dirty="0" smtClean="0"/>
              <a:t> &amp; </a:t>
            </a:r>
            <a:r>
              <a:rPr lang="en-GB" sz="1600" dirty="0" err="1" smtClean="0"/>
              <a:t>Windus</a:t>
            </a:r>
            <a:r>
              <a:rPr lang="en-GB" sz="1600" dirty="0" smtClean="0"/>
              <a:t>: London, 1999), pp. 360–362, 407.</a:t>
            </a:r>
            <a:endParaRPr lang="en-GB" sz="1600" b="1"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975500"/>
            <a:ext cx="2304255" cy="30358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248" y="975500"/>
            <a:ext cx="2173236" cy="3029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smtClean="0">
                <a:solidFill>
                  <a:prstClr val="black"/>
                </a:solidFill>
                <a:cs typeface="Arial" charset="0"/>
              </a:rPr>
              <a:t>. ‘The Crisis in Masculinity’: </a:t>
            </a:r>
            <a:r>
              <a:rPr lang="en-GB" sz="2400" b="1" u="sng" dirty="0" err="1" smtClean="0">
                <a:solidFill>
                  <a:prstClr val="black"/>
                </a:solidFill>
                <a:cs typeface="Arial" charset="0"/>
              </a:rPr>
              <a:t>Remaculinization</a:t>
            </a:r>
            <a:r>
              <a:rPr lang="en-GB" sz="2400" b="1" u="sng" dirty="0" smtClean="0">
                <a:solidFill>
                  <a:prstClr val="black"/>
                </a:solidFill>
                <a:cs typeface="Arial" charset="0"/>
              </a:rPr>
              <a:t> of America</a:t>
            </a:r>
            <a:endParaRPr lang="en-GB" sz="2400" b="1" u="sng" dirty="0">
              <a:solidFill>
                <a:prstClr val="black"/>
              </a:solidFill>
              <a:cs typeface="Arial" charset="0"/>
            </a:endParaRPr>
          </a:p>
        </p:txBody>
      </p:sp>
    </p:spTree>
    <p:extLst>
      <p:ext uri="{BB962C8B-B14F-4D97-AF65-F5344CB8AC3E}">
        <p14:creationId xmlns:p14="http://schemas.microsoft.com/office/powerpoint/2010/main" val="22633055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40" y="3614113"/>
            <a:ext cx="9160346" cy="3250799"/>
          </a:xfrm>
          <a:prstGeom prst="rect">
            <a:avLst/>
          </a:prstGeom>
          <a:noFill/>
        </p:spPr>
        <p:txBody>
          <a:bodyPr wrap="square" lIns="540000" tIns="360000" rIns="540000" bIns="360000">
            <a:spAutoFit/>
          </a:bodyPr>
          <a:lstStyle/>
          <a:p>
            <a:pPr marL="285750" indent="-285750" algn="just" fontAlgn="auto">
              <a:spcBef>
                <a:spcPts val="0"/>
              </a:spcBef>
              <a:spcAft>
                <a:spcPts val="0"/>
              </a:spcAft>
              <a:buFont typeface="Arial" panose="020B0604020202020204" pitchFamily="34" charset="0"/>
              <a:buChar char="•"/>
              <a:defRPr/>
            </a:pPr>
            <a:r>
              <a:rPr lang="en-GB" dirty="0">
                <a:cs typeface="Arial" pitchFamily="34" charset="0"/>
              </a:rPr>
              <a:t>Jeffords’ analysis is that the </a:t>
            </a:r>
            <a:r>
              <a:rPr lang="en-GB" i="1" dirty="0" err="1">
                <a:cs typeface="Arial" pitchFamily="34" charset="0"/>
              </a:rPr>
              <a:t>remasculinization</a:t>
            </a:r>
            <a:r>
              <a:rPr lang="en-GB" i="1" dirty="0">
                <a:cs typeface="Arial" pitchFamily="34" charset="0"/>
              </a:rPr>
              <a:t> </a:t>
            </a:r>
            <a:r>
              <a:rPr lang="en-GB" dirty="0">
                <a:cs typeface="Arial" pitchFamily="34" charset="0"/>
              </a:rPr>
              <a:t>of America stemmed from a crisis of masculinity prompted (in part) by male veterans of the Vietnam War being denied the laurels of victory afforded to previous generations of US servicemen</a:t>
            </a:r>
          </a:p>
          <a:p>
            <a:pPr marL="285750" indent="-285750" algn="just" fontAlgn="auto">
              <a:spcBef>
                <a:spcPts val="0"/>
              </a:spcBef>
              <a:spcAft>
                <a:spcPts val="0"/>
              </a:spcAft>
              <a:buFont typeface="Arial" panose="020B0604020202020204" pitchFamily="34" charset="0"/>
              <a:buChar char="•"/>
              <a:defRPr/>
            </a:pPr>
            <a:endParaRPr lang="en-GB" sz="1000" dirty="0">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a:cs typeface="Arial" pitchFamily="34" charset="0"/>
              </a:rPr>
              <a:t>Susan </a:t>
            </a:r>
            <a:r>
              <a:rPr lang="en-GB" dirty="0" err="1">
                <a:cs typeface="Arial" pitchFamily="34" charset="0"/>
              </a:rPr>
              <a:t>Faludi</a:t>
            </a:r>
            <a:r>
              <a:rPr lang="en-GB" dirty="0">
                <a:cs typeface="Arial" pitchFamily="34" charset="0"/>
              </a:rPr>
              <a:t> links this to wider uncertainties about manhood in late-20</a:t>
            </a:r>
            <a:r>
              <a:rPr lang="en-GB" baseline="30000" dirty="0">
                <a:cs typeface="Arial" pitchFamily="34" charset="0"/>
              </a:rPr>
              <a:t>th</a:t>
            </a:r>
            <a:r>
              <a:rPr lang="en-GB" dirty="0">
                <a:cs typeface="Arial" pitchFamily="34" charset="0"/>
              </a:rPr>
              <a:t>-century </a:t>
            </a:r>
            <a:r>
              <a:rPr lang="en-GB" dirty="0" smtClean="0">
                <a:cs typeface="Arial" pitchFamily="34" charset="0"/>
              </a:rPr>
              <a:t>US: </a:t>
            </a:r>
            <a:r>
              <a:rPr lang="en-GB" dirty="0">
                <a:cs typeface="Arial" pitchFamily="34" charset="0"/>
              </a:rPr>
              <a:t>decline of (‘masculine’) ‘hard’ labour; rise of (‘feminine’) service industries</a:t>
            </a:r>
          </a:p>
          <a:p>
            <a:pPr algn="just" fontAlgn="auto">
              <a:spcBef>
                <a:spcPts val="0"/>
              </a:spcBef>
              <a:spcAft>
                <a:spcPts val="0"/>
              </a:spcAft>
              <a:defRPr/>
            </a:pPr>
            <a:endParaRPr lang="en-GB" sz="1000" dirty="0">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a:cs typeface="Arial" pitchFamily="34" charset="0"/>
              </a:rPr>
              <a:t>For </a:t>
            </a:r>
            <a:r>
              <a:rPr lang="en-GB" dirty="0" err="1">
                <a:cs typeface="Arial" pitchFamily="34" charset="0"/>
              </a:rPr>
              <a:t>Faludi</a:t>
            </a:r>
            <a:r>
              <a:rPr lang="en-GB" dirty="0">
                <a:cs typeface="Arial" pitchFamily="34" charset="0"/>
              </a:rPr>
              <a:t> (and Jeffords), the crisis of masculinity gave rise to a redefinition of masculinity, via popular culture stereotypes fetishizing the surface (“ornamental”) signifiers of </a:t>
            </a:r>
            <a:r>
              <a:rPr lang="en-GB" dirty="0" smtClean="0">
                <a:cs typeface="Arial" pitchFamily="34" charset="0"/>
              </a:rPr>
              <a:t>manhood</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44" y="1007159"/>
            <a:ext cx="1739652" cy="26399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95988" y="980728"/>
            <a:ext cx="1771956" cy="2689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9213" y="980728"/>
            <a:ext cx="1780188" cy="2666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07746" y="986484"/>
            <a:ext cx="1840717" cy="26606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smtClean="0">
                <a:solidFill>
                  <a:prstClr val="black"/>
                </a:solidFill>
                <a:cs typeface="Arial" charset="0"/>
              </a:rPr>
              <a:t>. ‘The Crisis in Masculinity’: </a:t>
            </a:r>
            <a:r>
              <a:rPr lang="en-GB" sz="2400" b="1" i="1" u="sng" dirty="0" err="1" smtClean="0">
                <a:solidFill>
                  <a:prstClr val="black"/>
                </a:solidFill>
                <a:cs typeface="Arial" charset="0"/>
              </a:rPr>
              <a:t>Remaculinization</a:t>
            </a:r>
            <a:r>
              <a:rPr lang="en-GB" sz="2400" b="1" i="1" u="sng" dirty="0" smtClean="0">
                <a:solidFill>
                  <a:prstClr val="black"/>
                </a:solidFill>
                <a:cs typeface="Arial" charset="0"/>
              </a:rPr>
              <a:t> of America</a:t>
            </a:r>
            <a:endParaRPr lang="en-GB" sz="2400" b="1" i="1" u="sng" dirty="0">
              <a:solidFill>
                <a:prstClr val="black"/>
              </a:solidFill>
              <a:cs typeface="Arial" charset="0"/>
            </a:endParaRPr>
          </a:p>
        </p:txBody>
      </p:sp>
    </p:spTree>
    <p:extLst>
      <p:ext uri="{BB962C8B-B14F-4D97-AF65-F5344CB8AC3E}">
        <p14:creationId xmlns:p14="http://schemas.microsoft.com/office/powerpoint/2010/main" val="23606959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60346" cy="1471511"/>
          </a:xfrm>
          <a:prstGeom prst="rect">
            <a:avLst/>
          </a:prstGeom>
          <a:noFill/>
        </p:spPr>
        <p:txBody>
          <a:bodyPr wrap="square" lIns="360000" tIns="180000" rIns="360000" bIns="180000">
            <a:spAutoFit/>
          </a:bodyPr>
          <a:lstStyle/>
          <a:p>
            <a:pPr algn="just" fontAlgn="auto">
              <a:spcBef>
                <a:spcPts val="0"/>
              </a:spcBef>
              <a:spcAft>
                <a:spcPts val="0"/>
              </a:spcAft>
              <a:defRPr/>
            </a:pPr>
            <a:endParaRPr lang="en-GB" b="1" i="1" dirty="0">
              <a:cs typeface="Arial" pitchFamily="34" charset="0"/>
            </a:endParaRPr>
          </a:p>
          <a:p>
            <a:pPr algn="just" fontAlgn="auto">
              <a:spcBef>
                <a:spcPts val="0"/>
              </a:spcBef>
              <a:spcAft>
                <a:spcPts val="0"/>
              </a:spcAft>
              <a:defRPr/>
            </a:pPr>
            <a:endParaRPr lang="en-GB" b="1" i="1" dirty="0" smtClean="0">
              <a:latin typeface="+mn-lt"/>
              <a:cs typeface="Arial" pitchFamily="34" charset="0"/>
            </a:endParaRPr>
          </a:p>
          <a:p>
            <a:pPr algn="just" fontAlgn="auto">
              <a:spcBef>
                <a:spcPts val="0"/>
              </a:spcBef>
              <a:spcAft>
                <a:spcPts val="0"/>
              </a:spcAft>
              <a:defRPr/>
            </a:pPr>
            <a:endParaRPr lang="en-GB" b="1" i="1" dirty="0">
              <a:latin typeface="+mn-lt"/>
              <a:cs typeface="Arial" pitchFamily="34" charset="0"/>
            </a:endParaRPr>
          </a:p>
          <a:p>
            <a:pPr algn="just" fontAlgn="auto">
              <a:spcBef>
                <a:spcPts val="0"/>
              </a:spcBef>
              <a:spcAft>
                <a:spcPts val="0"/>
              </a:spcAft>
              <a:defRPr/>
            </a:pPr>
            <a:endParaRPr lang="en-GB" b="1" dirty="0">
              <a:latin typeface="+mn-lt"/>
              <a:cs typeface="+mn-cs"/>
            </a:endParaRPr>
          </a:p>
        </p:txBody>
      </p:sp>
      <p:pic>
        <p:nvPicPr>
          <p:cNvPr id="3075"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4104"/>
          <a:stretch/>
        </p:blipFill>
        <p:spPr bwMode="auto">
          <a:xfrm>
            <a:off x="1" y="0"/>
            <a:ext cx="9817585"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10442" y="188639"/>
            <a:ext cx="2227886" cy="2966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23528" y="854471"/>
            <a:ext cx="3462037" cy="4826276"/>
          </a:xfrm>
          <a:prstGeom prst="rect">
            <a:avLst/>
          </a:prstGeom>
        </p:spPr>
        <p:txBody>
          <a:bodyPr wrap="square" lIns="180000" tIns="180000" rIns="180000" bIns="180000">
            <a:spAutoFit/>
          </a:bodyPr>
          <a:lstStyle/>
          <a:p>
            <a:r>
              <a:rPr lang="en-GB" b="1" dirty="0" smtClean="0">
                <a:solidFill>
                  <a:schemeClr val="accent6">
                    <a:lumMod val="75000"/>
                  </a:schemeClr>
                </a:solidFill>
                <a:effectLst>
                  <a:outerShdw blurRad="38100" dist="38100" dir="2700000" algn="tl">
                    <a:srgbClr val="000000">
                      <a:alpha val="43137"/>
                    </a:srgbClr>
                  </a:outerShdw>
                </a:effectLst>
              </a:rPr>
              <a:t>“The </a:t>
            </a:r>
            <a:r>
              <a:rPr lang="en-GB" b="1" dirty="0">
                <a:solidFill>
                  <a:schemeClr val="accent6">
                    <a:lumMod val="75000"/>
                  </a:schemeClr>
                </a:solidFill>
                <a:effectLst>
                  <a:outerShdw blurRad="38100" dist="38100" dir="2700000" algn="tl">
                    <a:srgbClr val="000000">
                      <a:alpha val="43137"/>
                    </a:srgbClr>
                  </a:outerShdw>
                </a:effectLst>
              </a:rPr>
              <a:t>ordinary man </a:t>
            </a:r>
            <a:r>
              <a:rPr lang="en-GB" b="1" dirty="0" smtClean="0">
                <a:solidFill>
                  <a:schemeClr val="accent6">
                    <a:lumMod val="75000"/>
                  </a:schemeClr>
                </a:solidFill>
                <a:effectLst>
                  <a:outerShdw blurRad="38100" dist="38100" dir="2700000" algn="tl">
                    <a:srgbClr val="000000">
                      <a:alpha val="43137"/>
                    </a:srgbClr>
                  </a:outerShdw>
                </a:effectLst>
              </a:rPr>
              <a:t>… knows </a:t>
            </a:r>
            <a:r>
              <a:rPr lang="en-GB" b="1" dirty="0">
                <a:solidFill>
                  <a:schemeClr val="accent6">
                    <a:lumMod val="75000"/>
                  </a:schemeClr>
                </a:solidFill>
                <a:effectLst>
                  <a:outerShdw blurRad="38100" dist="38100" dir="2700000" algn="tl">
                    <a:srgbClr val="000000">
                      <a:alpha val="43137"/>
                    </a:srgbClr>
                  </a:outerShdw>
                </a:effectLst>
              </a:rPr>
              <a:t>he </a:t>
            </a:r>
            <a:r>
              <a:rPr lang="en-GB" b="1" dirty="0" smtClean="0">
                <a:solidFill>
                  <a:schemeClr val="accent6">
                    <a:lumMod val="75000"/>
                  </a:schemeClr>
                </a:solidFill>
                <a:effectLst>
                  <a:outerShdw blurRad="38100" dist="38100" dir="2700000" algn="tl">
                    <a:srgbClr val="000000">
                      <a:alpha val="43137"/>
                    </a:srgbClr>
                  </a:outerShdw>
                </a:effectLst>
              </a:rPr>
              <a:t>can’t </a:t>
            </a:r>
            <a:r>
              <a:rPr lang="en-GB" b="1" dirty="0">
                <a:solidFill>
                  <a:schemeClr val="accent6">
                    <a:lumMod val="75000"/>
                  </a:schemeClr>
                </a:solidFill>
                <a:effectLst>
                  <a:outerShdw blurRad="38100" dist="38100" dir="2700000" algn="tl">
                    <a:srgbClr val="000000">
                      <a:alpha val="43137"/>
                    </a:srgbClr>
                  </a:outerShdw>
                </a:effectLst>
              </a:rPr>
              <a:t>be Arnold Schwarzenegger. </a:t>
            </a:r>
            <a:r>
              <a:rPr lang="en-GB" b="1" dirty="0" smtClean="0">
                <a:solidFill>
                  <a:schemeClr val="accent6">
                    <a:lumMod val="75000"/>
                  </a:schemeClr>
                </a:solidFill>
                <a:effectLst>
                  <a:outerShdw blurRad="38100" dist="38100" dir="2700000" algn="tl">
                    <a:srgbClr val="000000">
                      <a:alpha val="43137"/>
                    </a:srgbClr>
                  </a:outerShdw>
                </a:effectLst>
              </a:rPr>
              <a:t>Nonetheless</a:t>
            </a:r>
            <a:r>
              <a:rPr lang="en-GB" b="1" dirty="0">
                <a:solidFill>
                  <a:schemeClr val="accent6">
                    <a:lumMod val="75000"/>
                  </a:schemeClr>
                </a:solidFill>
                <a:effectLst>
                  <a:outerShdw blurRad="38100" dist="38100" dir="2700000" algn="tl">
                    <a:srgbClr val="000000">
                      <a:alpha val="43137"/>
                    </a:srgbClr>
                  </a:outerShdw>
                </a:effectLst>
              </a:rPr>
              <a:t>, </a:t>
            </a:r>
            <a:r>
              <a:rPr lang="en-GB" b="1" dirty="0" smtClean="0">
                <a:solidFill>
                  <a:schemeClr val="accent6">
                    <a:lumMod val="75000"/>
                  </a:schemeClr>
                </a:solidFill>
                <a:effectLst>
                  <a:outerShdw blurRad="38100" dist="38100" dir="2700000" algn="tl">
                    <a:srgbClr val="000000">
                      <a:alpha val="43137"/>
                    </a:srgbClr>
                  </a:outerShdw>
                </a:effectLst>
              </a:rPr>
              <a:t> [ornamental] culture </a:t>
            </a:r>
            <a:r>
              <a:rPr lang="en-GB" b="1" dirty="0">
                <a:solidFill>
                  <a:schemeClr val="accent6">
                    <a:lumMod val="75000"/>
                  </a:schemeClr>
                </a:solidFill>
                <a:effectLst>
                  <a:outerShdw blurRad="38100" dist="38100" dir="2700000" algn="tl">
                    <a:srgbClr val="000000">
                      <a:alpha val="43137"/>
                    </a:srgbClr>
                  </a:outerShdw>
                </a:effectLst>
              </a:rPr>
              <a:t>reshapes </a:t>
            </a:r>
            <a:r>
              <a:rPr lang="en-GB" b="1" dirty="0" smtClean="0">
                <a:solidFill>
                  <a:schemeClr val="accent6">
                    <a:lumMod val="75000"/>
                  </a:schemeClr>
                </a:solidFill>
                <a:effectLst>
                  <a:outerShdw blurRad="38100" dist="38100" dir="2700000" algn="tl">
                    <a:srgbClr val="000000">
                      <a:alpha val="43137"/>
                    </a:srgbClr>
                  </a:outerShdw>
                </a:effectLst>
              </a:rPr>
              <a:t>his sense of </a:t>
            </a:r>
            <a:r>
              <a:rPr lang="en-GB" b="1" dirty="0">
                <a:solidFill>
                  <a:schemeClr val="accent6">
                    <a:lumMod val="75000"/>
                  </a:schemeClr>
                </a:solidFill>
                <a:effectLst>
                  <a:outerShdw blurRad="38100" dist="38100" dir="2700000" algn="tl">
                    <a:srgbClr val="000000">
                      <a:alpha val="43137"/>
                    </a:srgbClr>
                  </a:outerShdw>
                </a:effectLst>
              </a:rPr>
              <a:t>manhood by telling him </a:t>
            </a:r>
            <a:r>
              <a:rPr lang="en-GB" b="1" dirty="0" smtClean="0">
                <a:solidFill>
                  <a:schemeClr val="accent6">
                    <a:lumMod val="75000"/>
                  </a:schemeClr>
                </a:solidFill>
                <a:effectLst>
                  <a:outerShdw blurRad="38100" dist="38100" dir="2700000" algn="tl">
                    <a:srgbClr val="000000">
                      <a:alpha val="43137"/>
                    </a:srgbClr>
                  </a:outerShdw>
                </a:effectLst>
              </a:rPr>
              <a:t>that </a:t>
            </a:r>
            <a:r>
              <a:rPr lang="en-GB" b="1" dirty="0">
                <a:solidFill>
                  <a:schemeClr val="accent6">
                    <a:lumMod val="75000"/>
                  </a:schemeClr>
                </a:solidFill>
                <a:effectLst>
                  <a:outerShdw blurRad="38100" dist="38100" dir="2700000" algn="tl">
                    <a:srgbClr val="000000">
                      <a:alpha val="43137"/>
                    </a:srgbClr>
                  </a:outerShdw>
                </a:effectLst>
              </a:rPr>
              <a:t>masculinity is something to drape over the body, not drawn from inner </a:t>
            </a:r>
            <a:r>
              <a:rPr lang="en-GB" b="1" dirty="0" smtClean="0">
                <a:solidFill>
                  <a:schemeClr val="accent6">
                    <a:lumMod val="75000"/>
                  </a:schemeClr>
                </a:solidFill>
                <a:effectLst>
                  <a:outerShdw blurRad="38100" dist="38100" dir="2700000" algn="tl">
                    <a:srgbClr val="000000">
                      <a:alpha val="43137"/>
                    </a:srgbClr>
                  </a:outerShdw>
                </a:effectLst>
              </a:rPr>
              <a:t>resources … What </a:t>
            </a:r>
            <a:r>
              <a:rPr lang="en-GB" b="1" dirty="0">
                <a:solidFill>
                  <a:schemeClr val="accent6">
                    <a:lumMod val="75000"/>
                  </a:schemeClr>
                </a:solidFill>
                <a:effectLst>
                  <a:outerShdw blurRad="38100" dist="38100" dir="2700000" algn="tl">
                    <a:srgbClr val="000000">
                      <a:alpha val="43137"/>
                    </a:srgbClr>
                  </a:outerShdw>
                </a:effectLst>
              </a:rPr>
              <a:t>poses for the essence of masculinity is being extracted and bottled and sold back to men</a:t>
            </a:r>
            <a:r>
              <a:rPr lang="en-GB" dirty="0" smtClean="0">
                <a:solidFill>
                  <a:schemeClr val="accent6">
                    <a:lumMod val="75000"/>
                  </a:schemeClr>
                </a:solidFill>
              </a:rPr>
              <a:t>.”</a:t>
            </a:r>
          </a:p>
          <a:p>
            <a:pPr marL="285750" indent="-285750" algn="r">
              <a:buFontTx/>
              <a:buChar char="-"/>
            </a:pPr>
            <a:r>
              <a:rPr lang="en-GB" sz="1400" b="1" dirty="0" smtClean="0">
                <a:solidFill>
                  <a:srgbClr val="FF0000"/>
                </a:solidFill>
              </a:rPr>
              <a:t>Susan </a:t>
            </a:r>
            <a:r>
              <a:rPr lang="en-GB" sz="1400" b="1" dirty="0" err="1">
                <a:solidFill>
                  <a:srgbClr val="FF0000"/>
                </a:solidFill>
              </a:rPr>
              <a:t>Faludi</a:t>
            </a:r>
            <a:r>
              <a:rPr lang="en-GB" sz="1400" b="1" dirty="0">
                <a:solidFill>
                  <a:srgbClr val="FF0000"/>
                </a:solidFill>
              </a:rPr>
              <a:t>, </a:t>
            </a:r>
            <a:r>
              <a:rPr lang="en-GB" sz="1400" b="1" i="1" dirty="0">
                <a:solidFill>
                  <a:srgbClr val="FF0000"/>
                </a:solidFill>
              </a:rPr>
              <a:t>Stiffed: The Betrayal of Modern Man </a:t>
            </a:r>
            <a:r>
              <a:rPr lang="en-GB" sz="1400" b="1" dirty="0">
                <a:solidFill>
                  <a:srgbClr val="FF0000"/>
                </a:solidFill>
              </a:rPr>
              <a:t>(</a:t>
            </a:r>
            <a:r>
              <a:rPr lang="en-GB" sz="1400" b="1" dirty="0" err="1">
                <a:solidFill>
                  <a:srgbClr val="FF0000"/>
                </a:solidFill>
              </a:rPr>
              <a:t>Chatto</a:t>
            </a:r>
            <a:r>
              <a:rPr lang="en-GB" sz="1400" b="1" dirty="0">
                <a:solidFill>
                  <a:srgbClr val="FF0000"/>
                </a:solidFill>
              </a:rPr>
              <a:t> &amp; </a:t>
            </a:r>
            <a:r>
              <a:rPr lang="en-GB" sz="1400" b="1" dirty="0" err="1">
                <a:solidFill>
                  <a:srgbClr val="FF0000"/>
                </a:solidFill>
              </a:rPr>
              <a:t>Windus</a:t>
            </a:r>
            <a:r>
              <a:rPr lang="en-GB" sz="1400" b="1" dirty="0">
                <a:solidFill>
                  <a:srgbClr val="FF0000"/>
                </a:solidFill>
              </a:rPr>
              <a:t>: London, 1999</a:t>
            </a:r>
            <a:r>
              <a:rPr lang="en-GB" sz="1400" b="1" dirty="0" smtClean="0">
                <a:solidFill>
                  <a:srgbClr val="FF0000"/>
                </a:solidFill>
              </a:rPr>
              <a:t>), pp. 34–35</a:t>
            </a:r>
          </a:p>
          <a:p>
            <a:pPr marL="285750" indent="-285750" algn="r">
              <a:buFontTx/>
              <a:buChar char="-"/>
            </a:pPr>
            <a:endParaRPr lang="en-GB" sz="1400" dirty="0"/>
          </a:p>
          <a:p>
            <a:endParaRPr lang="en-GB" dirty="0">
              <a:solidFill>
                <a:srgbClr val="FF0000"/>
              </a:solidFill>
            </a:endParaRPr>
          </a:p>
        </p:txBody>
      </p:sp>
      <p:sp>
        <p:nvSpPr>
          <p:cNvPr id="10" name="Rectangle 9"/>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3</a:t>
            </a:r>
            <a:r>
              <a:rPr lang="en-GB" sz="2400" b="1" u="sng" smtClean="0">
                <a:solidFill>
                  <a:srgbClr val="FF0000"/>
                </a:solidFill>
                <a:effectLst>
                  <a:outerShdw blurRad="38100" dist="38100" dir="2700000" algn="tl">
                    <a:srgbClr val="000000">
                      <a:alpha val="43137"/>
                    </a:srgbClr>
                  </a:outerShdw>
                </a:effectLst>
                <a:cs typeface="Arial" charset="0"/>
              </a:rPr>
              <a:t>. ‘The Crisis in Masculinity’: </a:t>
            </a:r>
            <a:r>
              <a:rPr lang="en-GB" sz="2400" b="1" i="1" u="sng" dirty="0" err="1" smtClean="0">
                <a:solidFill>
                  <a:srgbClr val="FF0000"/>
                </a:solidFill>
                <a:effectLst>
                  <a:outerShdw blurRad="38100" dist="38100" dir="2700000" algn="tl">
                    <a:srgbClr val="000000">
                      <a:alpha val="43137"/>
                    </a:srgbClr>
                  </a:outerShdw>
                </a:effectLst>
                <a:cs typeface="Arial" charset="0"/>
              </a:rPr>
              <a:t>Remaculinization</a:t>
            </a:r>
            <a:r>
              <a:rPr lang="en-GB" sz="2400" b="1" i="1" u="sng" dirty="0" smtClean="0">
                <a:solidFill>
                  <a:srgbClr val="FF0000"/>
                </a:solidFill>
                <a:effectLst>
                  <a:outerShdw blurRad="38100" dist="38100" dir="2700000" algn="tl">
                    <a:srgbClr val="000000">
                      <a:alpha val="43137"/>
                    </a:srgbClr>
                  </a:outerShdw>
                </a:effectLst>
                <a:cs typeface="Arial" charset="0"/>
              </a:rPr>
              <a:t> of America</a:t>
            </a:r>
            <a:endParaRPr lang="en-GB" sz="2400" b="1" i="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42123298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s.hswstatic.com/gif/feminism-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1687" y="1052736"/>
            <a:ext cx="2208245" cy="165618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61561" y="2852936"/>
            <a:ext cx="1974935" cy="295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8072" y="0"/>
            <a:ext cx="9054568" cy="1829211"/>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3. ‘The Crisis in Masculinity’: Backlash against Second Wave Feminism</a:t>
            </a:r>
            <a:endParaRPr lang="en-GB" sz="2400" b="1" u="sng" dirty="0">
              <a:solidFill>
                <a:srgbClr val="FF0000"/>
              </a:solidFill>
              <a:effectLst>
                <a:outerShdw blurRad="38100" dist="38100" dir="2700000" algn="tl">
                  <a:srgbClr val="000000">
                    <a:alpha val="43137"/>
                  </a:srgbClr>
                </a:outerShdw>
              </a:effectLst>
              <a:cs typeface="Arial" charset="0"/>
            </a:endParaRPr>
          </a:p>
        </p:txBody>
      </p:sp>
      <p:sp>
        <p:nvSpPr>
          <p:cNvPr id="7" name="Rectangle 6"/>
          <p:cNvSpPr/>
          <p:nvPr/>
        </p:nvSpPr>
        <p:spPr>
          <a:xfrm>
            <a:off x="-41264" y="435255"/>
            <a:ext cx="7102825" cy="7430744"/>
          </a:xfrm>
          <a:prstGeom prst="rect">
            <a:avLst/>
          </a:prstGeom>
        </p:spPr>
        <p:txBody>
          <a:bodyPr wrap="square" lIns="540000" tIns="540000" rIns="540000" bIns="540000">
            <a:spAutoFit/>
          </a:bodyPr>
          <a:lstStyle/>
          <a:p>
            <a:pPr algn="just"/>
            <a:r>
              <a:rPr lang="en-GB" sz="2000" b="1" dirty="0" smtClean="0">
                <a:solidFill>
                  <a:prstClr val="black"/>
                </a:solidFill>
                <a:cs typeface="Arial" charset="0"/>
              </a:rPr>
              <a:t>“</a:t>
            </a:r>
            <a:r>
              <a:rPr lang="en-GB" sz="2000" dirty="0"/>
              <a:t>To be a woman in America at the close of the 20th </a:t>
            </a:r>
            <a:r>
              <a:rPr lang="en-GB" sz="2000" dirty="0" smtClean="0"/>
              <a:t>century – what </a:t>
            </a:r>
            <a:r>
              <a:rPr lang="en-GB" sz="2000" dirty="0"/>
              <a:t>good fortune. </a:t>
            </a:r>
            <a:r>
              <a:rPr lang="en-GB" sz="2000" dirty="0" smtClean="0"/>
              <a:t>The </a:t>
            </a:r>
            <a:r>
              <a:rPr lang="en-GB" sz="2000" dirty="0"/>
              <a:t>barricades have fallen, politicians assure us. Women have </a:t>
            </a:r>
            <a:r>
              <a:rPr lang="en-GB" sz="2000" dirty="0" smtClean="0"/>
              <a:t>‘made </a:t>
            </a:r>
            <a:r>
              <a:rPr lang="en-GB" sz="2000" dirty="0"/>
              <a:t>it</a:t>
            </a:r>
            <a:r>
              <a:rPr lang="en-GB" sz="2000" dirty="0" smtClean="0"/>
              <a:t>,’ </a:t>
            </a:r>
            <a:r>
              <a:rPr lang="en-GB" sz="2000" dirty="0"/>
              <a:t>Madison Avenue cheers. </a:t>
            </a:r>
            <a:r>
              <a:rPr lang="en-GB" sz="2000" dirty="0" smtClean="0"/>
              <a:t>Women’s fight for equality </a:t>
            </a:r>
            <a:r>
              <a:rPr lang="en-GB" sz="2000" dirty="0"/>
              <a:t>has </a:t>
            </a:r>
            <a:r>
              <a:rPr lang="en-GB" sz="2000" dirty="0" smtClean="0"/>
              <a:t>‘largely </a:t>
            </a:r>
            <a:r>
              <a:rPr lang="en-GB" sz="2000" dirty="0"/>
              <a:t>been won</a:t>
            </a:r>
            <a:r>
              <a:rPr lang="en-GB" sz="2000" dirty="0" smtClean="0"/>
              <a:t>,’ </a:t>
            </a:r>
            <a:r>
              <a:rPr lang="en-GB" sz="2000" i="1" dirty="0" smtClean="0"/>
              <a:t>Time</a:t>
            </a:r>
            <a:r>
              <a:rPr lang="en-GB" sz="2000" dirty="0" smtClean="0"/>
              <a:t> announces. And </a:t>
            </a:r>
            <a:r>
              <a:rPr lang="en-GB" sz="2000" dirty="0"/>
              <a:t>yet </a:t>
            </a:r>
            <a:r>
              <a:rPr lang="en-GB" sz="2000" dirty="0" smtClean="0"/>
              <a:t>...</a:t>
            </a:r>
            <a:endParaRPr lang="en-GB" sz="2000" dirty="0"/>
          </a:p>
          <a:p>
            <a:pPr algn="just"/>
            <a:r>
              <a:rPr lang="en-GB" sz="2000" dirty="0" smtClean="0"/>
              <a:t>	“Behind </a:t>
            </a:r>
            <a:r>
              <a:rPr lang="en-GB" sz="2000" dirty="0"/>
              <a:t>this celebration of the American woman's victory, behind the news, cheerfully and endlessly repeated, that the struggle for women's rights is won, another message flashes. You may be free and equal now, it says to women, but you have never been more miserable</a:t>
            </a:r>
            <a:r>
              <a:rPr lang="en-GB" sz="2000" dirty="0" smtClean="0"/>
              <a:t>.</a:t>
            </a:r>
          </a:p>
          <a:p>
            <a:pPr algn="just"/>
            <a:r>
              <a:rPr lang="en-GB" sz="2000" dirty="0"/>
              <a:t>	</a:t>
            </a:r>
            <a:r>
              <a:rPr lang="en-GB" sz="2000" dirty="0" smtClean="0"/>
              <a:t>“This bulletin of despair is posted everywhere – at the newsstand, on the TV set, at the movies, in advertisements, doctors’ offices and academic journals. Even founding feminist Betty Friedan has been spreading the word: she warns that women now suffer from a new identity crisis and new ‘problems that have no name.’”</a:t>
            </a:r>
          </a:p>
          <a:p>
            <a:pPr marL="342900" indent="-342900" algn="just">
              <a:buFontTx/>
              <a:buChar char="-"/>
            </a:pPr>
            <a:r>
              <a:rPr lang="en-GB" sz="1600" dirty="0" smtClean="0"/>
              <a:t>Susan </a:t>
            </a:r>
            <a:r>
              <a:rPr lang="en-GB" sz="1600" dirty="0" err="1" smtClean="0"/>
              <a:t>Faludi</a:t>
            </a:r>
            <a:r>
              <a:rPr lang="en-GB" sz="1600" dirty="0" smtClean="0"/>
              <a:t>, </a:t>
            </a:r>
            <a:r>
              <a:rPr lang="en-GB" sz="1600" i="1" dirty="0" smtClean="0"/>
              <a:t>Backlash: The Undeclared War Against American Women </a:t>
            </a:r>
            <a:r>
              <a:rPr lang="en-GB" sz="1600" dirty="0" smtClean="0"/>
              <a:t>(Vintage: London, 1993 [1991]), p. 1</a:t>
            </a:r>
          </a:p>
          <a:p>
            <a:pPr marL="342900" indent="-342900" algn="just">
              <a:buFontTx/>
              <a:buChar char="-"/>
            </a:pPr>
            <a:endParaRPr lang="en-GB" sz="2000" dirty="0"/>
          </a:p>
          <a:p>
            <a:pPr algn="just">
              <a:defRPr/>
            </a:pPr>
            <a:endParaRPr lang="en-GB" sz="2000" b="1" dirty="0">
              <a:solidFill>
                <a:prstClr val="black"/>
              </a:solidFill>
              <a:cs typeface="Arial" charset="0"/>
            </a:endParaRPr>
          </a:p>
        </p:txBody>
      </p:sp>
    </p:spTree>
    <p:extLst>
      <p:ext uri="{BB962C8B-B14F-4D97-AF65-F5344CB8AC3E}">
        <p14:creationId xmlns:p14="http://schemas.microsoft.com/office/powerpoint/2010/main" val="35615257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4496" y="692696"/>
            <a:ext cx="7332800" cy="7369189"/>
          </a:xfrm>
          <a:prstGeom prst="rect">
            <a:avLst/>
          </a:prstGeom>
        </p:spPr>
        <p:txBody>
          <a:bodyPr wrap="square" lIns="540000" tIns="540000" rIns="540000" bIns="540000">
            <a:spAutoFit/>
          </a:bodyPr>
          <a:lstStyle/>
          <a:p>
            <a:pPr algn="just">
              <a:defRPr/>
            </a:pPr>
            <a:r>
              <a:rPr lang="en-GB" sz="2000" b="1" dirty="0" smtClean="0">
                <a:solidFill>
                  <a:prstClr val="black"/>
                </a:solidFill>
                <a:cs typeface="Arial" charset="0"/>
              </a:rPr>
              <a:t>“</a:t>
            </a:r>
            <a:r>
              <a:rPr lang="en-GB" sz="2000" dirty="0"/>
              <a:t>The prevailing wisdom of the past decade has supported one, and only one, answer to this riddle: it must be all that equality that's causing all that pain. Women are unhappy precisely because they are free. Women are enslaved by their own liberation</a:t>
            </a:r>
            <a:r>
              <a:rPr lang="en-GB" sz="2000" dirty="0" smtClean="0"/>
              <a:t>.</a:t>
            </a:r>
          </a:p>
          <a:p>
            <a:pPr algn="just">
              <a:defRPr/>
            </a:pPr>
            <a:r>
              <a:rPr lang="en-GB" sz="2000" dirty="0">
                <a:solidFill>
                  <a:prstClr val="black"/>
                </a:solidFill>
                <a:cs typeface="Arial" charset="0"/>
              </a:rPr>
              <a:t>	</a:t>
            </a:r>
            <a:r>
              <a:rPr lang="en-GB" sz="2000" dirty="0" smtClean="0">
                <a:solidFill>
                  <a:prstClr val="black"/>
                </a:solidFill>
                <a:cs typeface="Arial" charset="0"/>
              </a:rPr>
              <a:t>“ … P</a:t>
            </a:r>
            <a:r>
              <a:rPr lang="en-GB" sz="2000" dirty="0" smtClean="0"/>
              <a:t>ublications </a:t>
            </a:r>
            <a:r>
              <a:rPr lang="en-GB" sz="2000" dirty="0"/>
              <a:t>from the </a:t>
            </a:r>
            <a:r>
              <a:rPr lang="en-GB" sz="2000" i="1" dirty="0"/>
              <a:t>New York Times </a:t>
            </a:r>
            <a:r>
              <a:rPr lang="en-GB" sz="2000" dirty="0"/>
              <a:t>to </a:t>
            </a:r>
            <a:r>
              <a:rPr lang="en-GB" sz="2000" i="1" dirty="0"/>
              <a:t>Vanity Fair </a:t>
            </a:r>
            <a:r>
              <a:rPr lang="en-GB" sz="2000" dirty="0"/>
              <a:t>to the </a:t>
            </a:r>
            <a:r>
              <a:rPr lang="en-GB" sz="2000" i="1" dirty="0"/>
              <a:t>Nation</a:t>
            </a:r>
            <a:r>
              <a:rPr lang="en-GB" sz="2000" dirty="0"/>
              <a:t> have issued a steady stream of indictments against the women's movement, with such headlines as </a:t>
            </a:r>
            <a:r>
              <a:rPr lang="en-GB" sz="2000" dirty="0" smtClean="0"/>
              <a:t>‘when </a:t>
            </a:r>
            <a:r>
              <a:rPr lang="en-GB" sz="2000" dirty="0"/>
              <a:t>feminism </a:t>
            </a:r>
            <a:r>
              <a:rPr lang="en-GB" sz="2000" dirty="0" smtClean="0"/>
              <a:t>failed’ </a:t>
            </a:r>
            <a:r>
              <a:rPr lang="en-GB" sz="2000" dirty="0"/>
              <a:t>or </a:t>
            </a:r>
            <a:r>
              <a:rPr lang="en-GB" sz="2000" dirty="0" smtClean="0"/>
              <a:t>‘the </a:t>
            </a:r>
            <a:r>
              <a:rPr lang="en-GB" sz="2000" dirty="0"/>
              <a:t>awful truth about women's lib</a:t>
            </a:r>
            <a:r>
              <a:rPr lang="en-GB" sz="2000" dirty="0" smtClean="0"/>
              <a:t>.’</a:t>
            </a:r>
          </a:p>
          <a:p>
            <a:pPr algn="just">
              <a:defRPr/>
            </a:pPr>
            <a:r>
              <a:rPr lang="en-GB" sz="2000" dirty="0"/>
              <a:t>	“ …  In the Reagan and Bush years, government officials have needed no prompting to endorse this thesis. Reagan spokeswoman Faith </a:t>
            </a:r>
            <a:r>
              <a:rPr lang="en-GB" sz="2000" dirty="0" err="1"/>
              <a:t>Whittlesey</a:t>
            </a:r>
            <a:r>
              <a:rPr lang="en-GB" sz="2000" dirty="0"/>
              <a:t> declared feminism a ‘straitjacket’ for women, in the White House's only policy speech on the status of the American female population, entitled ‘Radical Feminism in Retreat</a:t>
            </a:r>
            <a:r>
              <a:rPr lang="en-GB" sz="2000" dirty="0" smtClean="0"/>
              <a:t>.’”</a:t>
            </a:r>
          </a:p>
          <a:p>
            <a:pPr marL="285750" indent="-285750" algn="just">
              <a:buFontTx/>
              <a:buChar char="-"/>
              <a:defRPr/>
            </a:pPr>
            <a:r>
              <a:rPr lang="en-GB" sz="1600" dirty="0" smtClean="0"/>
              <a:t>Susan </a:t>
            </a:r>
            <a:r>
              <a:rPr lang="en-GB" sz="1600" dirty="0" err="1" smtClean="0"/>
              <a:t>Faludi</a:t>
            </a:r>
            <a:r>
              <a:rPr lang="en-GB" sz="1600" dirty="0"/>
              <a:t>, </a:t>
            </a:r>
            <a:r>
              <a:rPr lang="en-GB" sz="1600" i="1" dirty="0"/>
              <a:t>Backlash: The Undeclared War Against American Women </a:t>
            </a:r>
            <a:r>
              <a:rPr lang="en-GB" sz="1600" dirty="0"/>
              <a:t>(Vintage: London, 1993 [1991]), </a:t>
            </a:r>
            <a:r>
              <a:rPr lang="en-GB" sz="1600" dirty="0" smtClean="0"/>
              <a:t>pp. 2, 4.</a:t>
            </a:r>
            <a:endParaRPr lang="en-GB" sz="1600" dirty="0"/>
          </a:p>
          <a:p>
            <a:pPr algn="just">
              <a:defRPr/>
            </a:pPr>
            <a:endParaRPr lang="en-GB" sz="2000" dirty="0">
              <a:solidFill>
                <a:prstClr val="black"/>
              </a:solidFill>
              <a:cs typeface="Arial" charset="0"/>
            </a:endParaRPr>
          </a:p>
          <a:p>
            <a:pPr algn="just">
              <a:defRPr/>
            </a:pPr>
            <a:endParaRPr lang="en-GB" sz="2000" dirty="0">
              <a:solidFill>
                <a:prstClr val="black"/>
              </a:solidFill>
              <a:cs typeface="Arial" charset="0"/>
            </a:endParaRPr>
          </a:p>
        </p:txBody>
      </p:sp>
      <p:pic>
        <p:nvPicPr>
          <p:cNvPr id="8" name="Picture 6" descr="http://s.hswstatic.com/gif/feminism-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1687" y="1052736"/>
            <a:ext cx="2208245" cy="165618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61561" y="2852936"/>
            <a:ext cx="1974935" cy="295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8072" y="0"/>
            <a:ext cx="9054568" cy="1829211"/>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3. ‘The Crisis in Masculinity’: Backlash against Second Wave Feminism</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8422399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516828" cy="6876746"/>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Wedge Issues</a:t>
            </a:r>
          </a:p>
          <a:p>
            <a:pPr>
              <a:defRPr/>
            </a:pPr>
            <a:endParaRPr lang="en-GB" sz="12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1980s, 1990s: wider debates about the direction of American society</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Reaction to secularisation of society and culture which occurred in 20</a:t>
            </a:r>
            <a:r>
              <a:rPr lang="en-GB" sz="2000" baseline="30000" dirty="0" smtClean="0">
                <a:solidFill>
                  <a:prstClr val="black"/>
                </a:solidFill>
                <a:cs typeface="Arial" charset="0"/>
              </a:rPr>
              <a:t>th</a:t>
            </a:r>
            <a:r>
              <a:rPr lang="en-GB" sz="2000" dirty="0" smtClean="0">
                <a:solidFill>
                  <a:prstClr val="black"/>
                </a:solidFill>
                <a:cs typeface="Arial" charset="0"/>
              </a:rPr>
              <a:t> century</a:t>
            </a:r>
          </a:p>
          <a:p>
            <a:pPr marL="342900" indent="-342900" algn="just">
              <a:buFont typeface="Arial" panose="020B0604020202020204" pitchFamily="34" charset="0"/>
              <a:buChar char="•"/>
              <a:defRPr/>
            </a:pPr>
            <a:endParaRPr lang="en-GB" sz="2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Disputed legacy of perceived liberality of the Sixties – notably with regards issues of personal and sexual freedom  </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Emergence/reassertion of political “wedge issues”: women’s rights, gay rights, abortion, gun ownership, religious doctrine, family makeup, gun ownership</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Embraced by Republican Party to electoral success – the ‘God, gays and guns’ plank</a:t>
            </a:r>
            <a:endParaRPr lang="en-GB" sz="2000" b="1" u="sng" dirty="0">
              <a:solidFill>
                <a:prstClr val="black"/>
              </a:solidFill>
              <a:cs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0708" y="476672"/>
            <a:ext cx="2693292" cy="4087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711504" y="4646195"/>
            <a:ext cx="2171700" cy="307777"/>
          </a:xfrm>
          <a:prstGeom prst="rect">
            <a:avLst/>
          </a:prstGeom>
        </p:spPr>
        <p:txBody>
          <a:bodyPr wrap="square">
            <a:spAutoFit/>
          </a:bodyPr>
          <a:lstStyle/>
          <a:p>
            <a:pPr algn="ctr"/>
            <a:r>
              <a:rPr lang="en-GB" sz="1400" dirty="0" smtClean="0"/>
              <a:t>1991</a:t>
            </a:r>
            <a:endParaRPr lang="en-GB" dirty="0"/>
          </a:p>
        </p:txBody>
      </p:sp>
    </p:spTree>
    <p:extLst>
      <p:ext uri="{BB962C8B-B14F-4D97-AF65-F5344CB8AC3E}">
        <p14:creationId xmlns:p14="http://schemas.microsoft.com/office/powerpoint/2010/main" val="1339676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750312" cy="6938302"/>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‘Moral Majority’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Moral Majority political organisation est. by Baptist minster Jerry </a:t>
            </a:r>
            <a:r>
              <a:rPr lang="en-GB" dirty="0" err="1" smtClean="0">
                <a:solidFill>
                  <a:prstClr val="black"/>
                </a:solidFill>
                <a:cs typeface="Arial" charset="0"/>
              </a:rPr>
              <a:t>Falwell</a:t>
            </a:r>
            <a:r>
              <a:rPr lang="en-GB" dirty="0" smtClean="0">
                <a:solidFill>
                  <a:prstClr val="black"/>
                </a:solidFill>
                <a:cs typeface="Arial" charset="0"/>
              </a:rPr>
              <a:t> (1933–2007), who gained prominence with national </a:t>
            </a:r>
            <a:r>
              <a:rPr lang="en-GB" dirty="0"/>
              <a:t>“I Love America</a:t>
            </a:r>
            <a:r>
              <a:rPr lang="en-GB" dirty="0" smtClean="0"/>
              <a:t>” tour, 1976, and as a televangelist</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Fundamentalist: literal interpretation of the Bible as a guide to social and political action</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“Born Again” Christians – evangelical movement gained followers as other Protestant denominations (Episcopalian, Presbyterian, Methodist) experienced declining membership </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Desire to create a new ‘Christian America’ via assertion of ‘traditional’ ‘family values’ – condemnation of homosexuality, abortion, pornography, feminism (opposition to proposed Equal Rights Amendment</a:t>
            </a:r>
          </a:p>
          <a:p>
            <a:pPr marL="342900" indent="-342900" algn="just">
              <a:buFont typeface="Arial" panose="020B0604020202020204" pitchFamily="34" charset="0"/>
              <a:buChar char="•"/>
              <a:defRPr/>
            </a:pPr>
            <a:endParaRPr lang="en-GB" sz="1000" dirty="0"/>
          </a:p>
          <a:p>
            <a:pPr marL="342900" indent="-342900" algn="just">
              <a:buFont typeface="Arial" panose="020B0604020202020204" pitchFamily="34" charset="0"/>
              <a:buChar char="•"/>
              <a:defRPr/>
            </a:pPr>
            <a:r>
              <a:rPr lang="en-GB" dirty="0" smtClean="0"/>
              <a:t>New Right coalition mounted attempts to resist secularism and to assert Christianity’s centrality in US society – support for prayer </a:t>
            </a:r>
            <a:r>
              <a:rPr lang="en-GB" dirty="0"/>
              <a:t>in </a:t>
            </a:r>
            <a:r>
              <a:rPr lang="en-GB" dirty="0" smtClean="0"/>
              <a:t>schools, etc.</a:t>
            </a:r>
            <a:endParaRPr lang="en-GB" dirty="0">
              <a:solidFill>
                <a:prstClr val="black"/>
              </a:solidFill>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4071" y="1151353"/>
            <a:ext cx="2261181" cy="297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88224" y="4437112"/>
            <a:ext cx="2448272" cy="1628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656696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246256" cy="6199638"/>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‘Moral Majority’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Election of Jimmy Carter, a self-identified evangelical, brought evangelism newfound national profile</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Disaffection with Carter’s  record of supporting religious causes factors into </a:t>
            </a:r>
            <a:r>
              <a:rPr lang="en-GB" sz="2000" dirty="0" err="1" smtClean="0">
                <a:solidFill>
                  <a:prstClr val="black"/>
                </a:solidFill>
                <a:cs typeface="Arial" charset="0"/>
              </a:rPr>
              <a:t>Falwell’s</a:t>
            </a:r>
            <a:r>
              <a:rPr lang="en-GB" sz="2000" dirty="0" smtClean="0">
                <a:solidFill>
                  <a:prstClr val="black"/>
                </a:solidFill>
                <a:cs typeface="Arial" charset="0"/>
              </a:rPr>
              <a:t> decision to endorse Reagan’s 1980 campaign – plus his re-election bid and the candidacy of George HW Bush in 1988</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Fosters enduring coalition between Republican Party and fundamentalist Christians – e.g. George W Bush a ‘born again Christian,’ the latter-day Tea Party movement </a:t>
            </a:r>
          </a:p>
          <a:p>
            <a:pPr marL="342900" indent="-342900" algn="just">
              <a:buFont typeface="Arial" panose="020B0604020202020204" pitchFamily="34" charset="0"/>
              <a:buChar char="•"/>
              <a:defRPr/>
            </a:pPr>
            <a:endParaRPr lang="en-GB" dirty="0">
              <a:solidFill>
                <a:prstClr val="black"/>
              </a:solidFill>
              <a:cs typeface="Arial"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8184" y="576414"/>
            <a:ext cx="2798134" cy="1844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184" y="2966190"/>
            <a:ext cx="2862223" cy="1758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53645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3768203"/>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t>Ultra conservative (‘</a:t>
            </a:r>
            <a:r>
              <a:rPr lang="en-GB" sz="2000" dirty="0" err="1" smtClean="0"/>
              <a:t>paleoconservative</a:t>
            </a:r>
            <a:r>
              <a:rPr lang="en-GB" sz="2000" dirty="0" smtClean="0"/>
              <a:t>’) Pat Buchanan, director of communications for Reagan administration 1985–1987, stood against President Bush in 1992 Republican primaries</a:t>
            </a:r>
          </a:p>
          <a:p>
            <a:pPr marL="342900" indent="-342900" algn="just">
              <a:buFont typeface="Arial" panose="020B0604020202020204" pitchFamily="34" charset="0"/>
              <a:buChar char="•"/>
              <a:defRPr/>
            </a:pPr>
            <a:endParaRPr lang="en-GB" sz="2000" dirty="0" smtClean="0"/>
          </a:p>
          <a:p>
            <a:pPr marL="342900" indent="-342900" algn="just">
              <a:buFont typeface="Arial" panose="020B0604020202020204" pitchFamily="34" charset="0"/>
              <a:buChar char="•"/>
              <a:defRPr/>
            </a:pPr>
            <a:r>
              <a:rPr lang="en-GB" sz="2000" dirty="0" smtClean="0"/>
              <a:t>Buchanan eventually endorsed Bush at 1992 Republican convention, making a speech which helps define the contours of the US Culture Wars</a:t>
            </a:r>
          </a:p>
          <a:p>
            <a:pPr marL="342900" indent="-342900">
              <a:buFont typeface="Arial" panose="020B0604020202020204" pitchFamily="34" charset="0"/>
              <a:buChar char="•"/>
              <a:defRPr/>
            </a:pPr>
            <a:endParaRPr lang="en-GB" sz="2000" dirty="0" smtClean="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3428999"/>
            <a:ext cx="2514600"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91880" y="3428999"/>
            <a:ext cx="4967114" cy="2968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59521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7430744"/>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algn="just">
              <a:defRPr/>
            </a:pPr>
            <a:r>
              <a:rPr lang="en-GB" sz="2000" dirty="0" smtClean="0"/>
              <a:t>“The </a:t>
            </a:r>
            <a:r>
              <a:rPr lang="en-GB" sz="2000" dirty="0"/>
              <a:t>1980s were not terrible years in America. They were great </a:t>
            </a:r>
            <a:r>
              <a:rPr lang="en-GB" sz="2000" dirty="0" smtClean="0"/>
              <a:t>years</a:t>
            </a:r>
            <a:r>
              <a:rPr lang="en-GB" sz="2000" dirty="0"/>
              <a:t>. You know it. And I know it. And everyone knows it except for the carping critics who sat on the </a:t>
            </a:r>
            <a:r>
              <a:rPr lang="en-GB" sz="2000" dirty="0" err="1"/>
              <a:t>sidelines</a:t>
            </a:r>
            <a:r>
              <a:rPr lang="en-GB" sz="2000" dirty="0"/>
              <a:t> of history, jeering at one of the great statesmen of modern time: Ronald Reagan. </a:t>
            </a:r>
            <a:r>
              <a:rPr lang="en-GB" sz="2000" dirty="0" smtClean="0"/>
              <a:t>Out </a:t>
            </a:r>
            <a:r>
              <a:rPr lang="en-GB" sz="2000" dirty="0"/>
              <a:t>of </a:t>
            </a:r>
            <a:r>
              <a:rPr lang="en-GB" sz="2000" dirty="0" smtClean="0"/>
              <a:t>Jimmy Carter’s days of </a:t>
            </a:r>
            <a:r>
              <a:rPr lang="en-GB" sz="2000" dirty="0" err="1" smtClean="0"/>
              <a:t>mailaise</a:t>
            </a:r>
            <a:r>
              <a:rPr lang="en-GB" sz="2000" dirty="0" smtClean="0"/>
              <a:t>, Reagan </a:t>
            </a:r>
            <a:r>
              <a:rPr lang="en-GB" sz="2000" dirty="0"/>
              <a:t>crafted the greatest peacetime economic recovery in history: three million new businesses, and 20 million new jobs. Under </a:t>
            </a:r>
            <a:r>
              <a:rPr lang="en-GB" sz="2000" dirty="0" smtClean="0"/>
              <a:t>the Reagan Doctrine, </a:t>
            </a:r>
            <a:r>
              <a:rPr lang="en-GB" sz="2000" dirty="0"/>
              <a:t>one by one, it was the Communist </a:t>
            </a:r>
            <a:r>
              <a:rPr lang="en-GB" sz="2000" dirty="0" smtClean="0"/>
              <a:t>dominos that began to fall.</a:t>
            </a:r>
          </a:p>
          <a:p>
            <a:pPr algn="just">
              <a:defRPr/>
            </a:pPr>
            <a:r>
              <a:rPr lang="en-GB" sz="2000" dirty="0"/>
              <a:t>	</a:t>
            </a:r>
            <a:r>
              <a:rPr lang="en-GB" sz="2000" dirty="0" smtClean="0"/>
              <a:t>“ … </a:t>
            </a:r>
            <a:r>
              <a:rPr lang="en-GB" sz="2000" dirty="0"/>
              <a:t>“It is said that every American President will be remembered with but a single sentence. George Washington was the father of his country. Abraham Lincoln freed the slaves and saved the Union. And Ronald Reagan won the Cold War</a:t>
            </a:r>
            <a:r>
              <a:rPr lang="en-GB" sz="2000" dirty="0" smtClean="0"/>
              <a:t>.”</a:t>
            </a:r>
            <a:endParaRPr lang="en-GB" sz="2000" dirty="0"/>
          </a:p>
          <a:p>
            <a:pPr marL="342900" indent="-342900">
              <a:buFontTx/>
              <a:buChar char="-"/>
              <a:defRPr/>
            </a:pPr>
            <a:r>
              <a:rPr lang="en-GB" dirty="0" smtClean="0"/>
              <a:t>Pat Buchanan, Republican Party national convention speech, August 17 1992</a:t>
            </a:r>
          </a:p>
          <a:p>
            <a:pPr marL="342900" indent="-342900">
              <a:buFontTx/>
              <a:buChar char="-"/>
              <a:defRPr/>
            </a:pPr>
            <a:endParaRPr lang="en-GB" sz="2000" b="1" u="sng" dirty="0">
              <a:solidFill>
                <a:prstClr val="black"/>
              </a:solidFill>
              <a:cs typeface="Arial"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4772" y="0"/>
            <a:ext cx="4119228" cy="2727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51038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6630525"/>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lgn="just">
              <a:defRPr/>
            </a:pPr>
            <a:endParaRPr lang="en-GB" sz="1000" b="1" u="sng" dirty="0">
              <a:solidFill>
                <a:prstClr val="black"/>
              </a:solidFill>
              <a:cs typeface="Arial" charset="0"/>
            </a:endParaRPr>
          </a:p>
          <a:p>
            <a:pPr algn="just">
              <a:defRPr/>
            </a:pPr>
            <a:r>
              <a:rPr lang="en-GB" sz="2400" dirty="0" smtClean="0"/>
              <a:t>“Friends</a:t>
            </a:r>
            <a:r>
              <a:rPr lang="en-GB" sz="2400" dirty="0"/>
              <a:t>, this election is about more than who gets what. It is about who we are. It is about what we believe and what we stand for as Americans. </a:t>
            </a:r>
            <a:r>
              <a:rPr lang="en-GB" sz="2400" b="1" dirty="0"/>
              <a:t>There is a religious war going on in this country. It is a cultural war, as critical to the kind of nation we shall be as the Cold War itself. For this war is for the soul of America. And in that struggle for the soul of America, Clinton &amp; Clinton are on the other side, and George Bush is on our </a:t>
            </a:r>
            <a:r>
              <a:rPr lang="en-GB" sz="2400" b="1" dirty="0" smtClean="0"/>
              <a:t>side</a:t>
            </a:r>
            <a:r>
              <a:rPr lang="en-GB" sz="2400" dirty="0" smtClean="0"/>
              <a:t>.”</a:t>
            </a:r>
            <a:endParaRPr lang="en-GB" sz="2400" b="1" dirty="0" smtClean="0">
              <a:solidFill>
                <a:prstClr val="black"/>
              </a:solidFill>
              <a:cs typeface="Arial" charset="0"/>
            </a:endParaRPr>
          </a:p>
          <a:p>
            <a:pPr marL="342900" indent="-342900" algn="r">
              <a:buFontTx/>
              <a:buChar char="-"/>
              <a:defRPr/>
            </a:pPr>
            <a:r>
              <a:rPr lang="en-GB" dirty="0" smtClean="0"/>
              <a:t>Pat Buchanan, Republican Party national convention speech, August 17 1992</a:t>
            </a:r>
          </a:p>
          <a:p>
            <a:pPr marL="342900" indent="-342900">
              <a:buFontTx/>
              <a:buChar char="-"/>
              <a:defRPr/>
            </a:pPr>
            <a:endParaRPr lang="en-GB" sz="2000" b="1" u="sng" dirty="0">
              <a:solidFill>
                <a:prstClr val="black"/>
              </a:solidFill>
              <a:cs typeface="Arial"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4772" y="0"/>
            <a:ext cx="4119228" cy="2727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10721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7707743"/>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lgn="just">
              <a:defRPr/>
            </a:pPr>
            <a:r>
              <a:rPr lang="en-GB" dirty="0" smtClean="0">
                <a:solidFill>
                  <a:prstClr val="black"/>
                </a:solidFill>
                <a:cs typeface="Arial" charset="0"/>
              </a:rPr>
              <a:t>“George </a:t>
            </a:r>
            <a:r>
              <a:rPr lang="en-GB" dirty="0">
                <a:solidFill>
                  <a:prstClr val="black"/>
                </a:solidFill>
                <a:cs typeface="Arial" charset="0"/>
              </a:rPr>
              <a:t>Bush is a defender of right-to-life, and a champion of the Judeo-Christian values and beliefs upon which America was founded</a:t>
            </a:r>
            <a:r>
              <a:rPr lang="en-GB" dirty="0" smtClean="0">
                <a:solidFill>
                  <a:prstClr val="black"/>
                </a:solidFill>
                <a:cs typeface="Arial" charset="0"/>
              </a:rPr>
              <a:t>. Mr</a:t>
            </a:r>
            <a:r>
              <a:rPr lang="en-GB" dirty="0">
                <a:solidFill>
                  <a:prstClr val="black"/>
                </a:solidFill>
                <a:cs typeface="Arial" charset="0"/>
              </a:rPr>
              <a:t>. Clinton however, has a different agenda. At its top is unrestricted </a:t>
            </a:r>
            <a:r>
              <a:rPr lang="en-GB" dirty="0" smtClean="0">
                <a:solidFill>
                  <a:prstClr val="black"/>
                </a:solidFill>
                <a:cs typeface="Arial" charset="0"/>
              </a:rPr>
              <a:t>abortion </a:t>
            </a:r>
            <a:r>
              <a:rPr lang="en-GB" dirty="0">
                <a:solidFill>
                  <a:prstClr val="black"/>
                </a:solidFill>
                <a:cs typeface="Arial" charset="0"/>
              </a:rPr>
              <a:t>on demand. When the Irish-Catholic Governor of Pennsylvania, Robert Casey, asked to say a few words on behalf of the 25 million unborn children destroyed since Roe v Wade, Bob Casey was told there was no room for him at the podium at Bill Clinton's convention, and no room at the inn</a:t>
            </a:r>
            <a:r>
              <a:rPr lang="en-GB" dirty="0" smtClean="0">
                <a:solidFill>
                  <a:prstClr val="black"/>
                </a:solidFill>
                <a:cs typeface="Arial" charset="0"/>
              </a:rPr>
              <a:t>. Yet </a:t>
            </a:r>
            <a:r>
              <a:rPr lang="en-GB" dirty="0">
                <a:solidFill>
                  <a:prstClr val="black"/>
                </a:solidFill>
                <a:cs typeface="Arial" charset="0"/>
              </a:rPr>
              <a:t>a militant leader of the homosexual rights movement could rise at that same convention and say: </a:t>
            </a:r>
            <a:r>
              <a:rPr lang="en-GB" dirty="0" smtClean="0">
                <a:solidFill>
                  <a:prstClr val="black"/>
                </a:solidFill>
                <a:cs typeface="Arial" charset="0"/>
              </a:rPr>
              <a:t>Bill </a:t>
            </a:r>
            <a:r>
              <a:rPr lang="en-GB" dirty="0">
                <a:solidFill>
                  <a:prstClr val="black"/>
                </a:solidFill>
                <a:cs typeface="Arial" charset="0"/>
              </a:rPr>
              <a:t>Clinton and Al Gore represent the most pro-lesbian and pro-gay ticket in history</a:t>
            </a:r>
            <a:r>
              <a:rPr lang="en-GB" dirty="0" smtClean="0">
                <a:solidFill>
                  <a:prstClr val="black"/>
                </a:solidFill>
                <a:cs typeface="Arial" charset="0"/>
              </a:rPr>
              <a:t>.’</a:t>
            </a:r>
            <a:endParaRPr lang="en-GB" dirty="0">
              <a:solidFill>
                <a:prstClr val="black"/>
              </a:solidFill>
              <a:cs typeface="Arial" charset="0"/>
            </a:endParaRPr>
          </a:p>
          <a:p>
            <a:pPr algn="just">
              <a:defRPr/>
            </a:pPr>
            <a:r>
              <a:rPr lang="en-GB" dirty="0" smtClean="0">
                <a:solidFill>
                  <a:prstClr val="black"/>
                </a:solidFill>
                <a:cs typeface="Arial" charset="0"/>
              </a:rPr>
              <a:t>	“Elect </a:t>
            </a:r>
            <a:r>
              <a:rPr lang="en-GB" dirty="0">
                <a:solidFill>
                  <a:prstClr val="black"/>
                </a:solidFill>
                <a:cs typeface="Arial" charset="0"/>
              </a:rPr>
              <a:t>me, and you get </a:t>
            </a:r>
            <a:r>
              <a:rPr lang="en-GB" dirty="0" smtClean="0">
                <a:solidFill>
                  <a:prstClr val="black"/>
                </a:solidFill>
                <a:cs typeface="Arial" charset="0"/>
              </a:rPr>
              <a:t>‘two </a:t>
            </a:r>
            <a:r>
              <a:rPr lang="en-GB" dirty="0">
                <a:solidFill>
                  <a:prstClr val="black"/>
                </a:solidFill>
                <a:cs typeface="Arial" charset="0"/>
              </a:rPr>
              <a:t>for the price of one</a:t>
            </a:r>
            <a:r>
              <a:rPr lang="en-GB" dirty="0" smtClean="0">
                <a:solidFill>
                  <a:prstClr val="black"/>
                </a:solidFill>
                <a:cs typeface="Arial" charset="0"/>
              </a:rPr>
              <a:t>,’ Mr Clinton </a:t>
            </a:r>
            <a:r>
              <a:rPr lang="en-GB" dirty="0">
                <a:solidFill>
                  <a:prstClr val="black"/>
                </a:solidFill>
                <a:cs typeface="Arial" charset="0"/>
              </a:rPr>
              <a:t>says of his lawyer-spouse. </a:t>
            </a:r>
            <a:r>
              <a:rPr lang="en-GB" dirty="0" smtClean="0">
                <a:solidFill>
                  <a:prstClr val="black"/>
                </a:solidFill>
                <a:cs typeface="Arial" charset="0"/>
              </a:rPr>
              <a:t>And </a:t>
            </a:r>
            <a:r>
              <a:rPr lang="en-GB" dirty="0">
                <a:solidFill>
                  <a:prstClr val="black"/>
                </a:solidFill>
                <a:cs typeface="Arial" charset="0"/>
              </a:rPr>
              <a:t>what does Hillary believe? Well, Hillary believes that 12-year-olds should have the right to sue their parents. And Hillary has compared marriage and the family, as institutions, to slavery and life on an Indian reservation. </a:t>
            </a:r>
            <a:endParaRPr lang="en-GB" dirty="0" smtClean="0">
              <a:solidFill>
                <a:prstClr val="black"/>
              </a:solidFill>
              <a:cs typeface="Arial" charset="0"/>
            </a:endParaRPr>
          </a:p>
          <a:p>
            <a:pPr algn="just">
              <a:defRPr/>
            </a:pPr>
            <a:r>
              <a:rPr lang="en-GB" dirty="0">
                <a:solidFill>
                  <a:prstClr val="black"/>
                </a:solidFill>
                <a:cs typeface="Arial" charset="0"/>
              </a:rPr>
              <a:t>	</a:t>
            </a:r>
            <a:r>
              <a:rPr lang="en-GB" dirty="0" smtClean="0">
                <a:solidFill>
                  <a:prstClr val="black"/>
                </a:solidFill>
                <a:cs typeface="Arial" charset="0"/>
              </a:rPr>
              <a:t>“</a:t>
            </a:r>
            <a:r>
              <a:rPr lang="en-GB" dirty="0"/>
              <a:t>This is radical feminism. The agenda that Clinton &amp; Clinton would impose on America: abortion on demand, a litmus test for the Supreme Court, homosexual rights, discrimination against religious schools, women in combat units</a:t>
            </a:r>
            <a:r>
              <a:rPr lang="en-GB" dirty="0" smtClean="0"/>
              <a:t>.”</a:t>
            </a:r>
            <a:endParaRPr lang="en-GB" dirty="0">
              <a:solidFill>
                <a:prstClr val="black"/>
              </a:solidFill>
              <a:cs typeface="Arial" charset="0"/>
            </a:endParaRPr>
          </a:p>
          <a:p>
            <a:pPr marL="342900" indent="-342900" algn="r">
              <a:buFontTx/>
              <a:buChar char="-"/>
              <a:defRPr/>
            </a:pPr>
            <a:r>
              <a:rPr lang="en-GB" dirty="0" smtClean="0"/>
              <a:t>Pat Buchanan, Republican Party national convention speech, August 17 1992</a:t>
            </a:r>
          </a:p>
          <a:p>
            <a:pPr marL="342900" indent="-342900">
              <a:buFontTx/>
              <a:buChar char="-"/>
              <a:defRPr/>
            </a:pPr>
            <a:endParaRPr lang="en-GB" sz="2000" b="1" u="sng" dirty="0">
              <a:solidFill>
                <a:prstClr val="black"/>
              </a:solidFill>
              <a:cs typeface="Arial"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1"/>
            <a:ext cx="2771800" cy="183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43270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7707743"/>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1992 election</a:t>
            </a: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lgn="just">
              <a:defRPr/>
            </a:pPr>
            <a:r>
              <a:rPr lang="en-GB" dirty="0" smtClean="0">
                <a:solidFill>
                  <a:prstClr val="black"/>
                </a:solidFill>
                <a:cs typeface="Arial" charset="0"/>
              </a:rPr>
              <a:t>“George </a:t>
            </a:r>
            <a:r>
              <a:rPr lang="en-GB" dirty="0">
                <a:solidFill>
                  <a:prstClr val="black"/>
                </a:solidFill>
                <a:cs typeface="Arial" charset="0"/>
              </a:rPr>
              <a:t>Bush is a defender of right-to-life, and a champion of the Judeo-Christian values and beliefs upon which America was founded</a:t>
            </a:r>
            <a:r>
              <a:rPr lang="en-GB" dirty="0" smtClean="0">
                <a:solidFill>
                  <a:prstClr val="black"/>
                </a:solidFill>
                <a:cs typeface="Arial" charset="0"/>
              </a:rPr>
              <a:t>. Mr</a:t>
            </a:r>
            <a:r>
              <a:rPr lang="en-GB" dirty="0">
                <a:solidFill>
                  <a:prstClr val="black"/>
                </a:solidFill>
                <a:cs typeface="Arial" charset="0"/>
              </a:rPr>
              <a:t>. Clinton however, has a different agenda. At its top is unrestricted </a:t>
            </a:r>
            <a:r>
              <a:rPr lang="en-GB" dirty="0" smtClean="0">
                <a:solidFill>
                  <a:prstClr val="black"/>
                </a:solidFill>
                <a:cs typeface="Arial" charset="0"/>
              </a:rPr>
              <a:t>abortion </a:t>
            </a:r>
            <a:r>
              <a:rPr lang="en-GB" dirty="0">
                <a:solidFill>
                  <a:prstClr val="black"/>
                </a:solidFill>
                <a:cs typeface="Arial" charset="0"/>
              </a:rPr>
              <a:t>on demand. When the Irish-Catholic Governor of Pennsylvania, Robert Casey, asked to say a few words on behalf of the 25 million unborn children destroyed since Roe v Wade, Bob Casey was told there was no room for him at the podium at Bill Clinton's convention, and no room at the inn</a:t>
            </a:r>
            <a:r>
              <a:rPr lang="en-GB" dirty="0" smtClean="0">
                <a:solidFill>
                  <a:prstClr val="black"/>
                </a:solidFill>
                <a:cs typeface="Arial" charset="0"/>
              </a:rPr>
              <a:t>. Yet </a:t>
            </a:r>
            <a:r>
              <a:rPr lang="en-GB" dirty="0">
                <a:solidFill>
                  <a:prstClr val="black"/>
                </a:solidFill>
                <a:cs typeface="Arial" charset="0"/>
              </a:rPr>
              <a:t>a militant leader of the homosexual rights movement could rise at that same convention and say: </a:t>
            </a:r>
            <a:r>
              <a:rPr lang="en-GB" dirty="0" smtClean="0">
                <a:solidFill>
                  <a:prstClr val="black"/>
                </a:solidFill>
                <a:cs typeface="Arial" charset="0"/>
              </a:rPr>
              <a:t>Bill </a:t>
            </a:r>
            <a:r>
              <a:rPr lang="en-GB" dirty="0">
                <a:solidFill>
                  <a:prstClr val="black"/>
                </a:solidFill>
                <a:cs typeface="Arial" charset="0"/>
              </a:rPr>
              <a:t>Clinton and Al Gore represent the most pro-lesbian and pro-gay ticket in history</a:t>
            </a:r>
            <a:r>
              <a:rPr lang="en-GB" dirty="0" smtClean="0">
                <a:solidFill>
                  <a:prstClr val="black"/>
                </a:solidFill>
                <a:cs typeface="Arial" charset="0"/>
              </a:rPr>
              <a:t>.’</a:t>
            </a:r>
            <a:endParaRPr lang="en-GB" dirty="0">
              <a:solidFill>
                <a:prstClr val="black"/>
              </a:solidFill>
              <a:cs typeface="Arial" charset="0"/>
            </a:endParaRPr>
          </a:p>
          <a:p>
            <a:pPr algn="just">
              <a:defRPr/>
            </a:pPr>
            <a:r>
              <a:rPr lang="en-GB" dirty="0" smtClean="0">
                <a:solidFill>
                  <a:prstClr val="black"/>
                </a:solidFill>
                <a:cs typeface="Arial" charset="0"/>
              </a:rPr>
              <a:t>	“Elect </a:t>
            </a:r>
            <a:r>
              <a:rPr lang="en-GB" dirty="0">
                <a:solidFill>
                  <a:prstClr val="black"/>
                </a:solidFill>
                <a:cs typeface="Arial" charset="0"/>
              </a:rPr>
              <a:t>me, and you get </a:t>
            </a:r>
            <a:r>
              <a:rPr lang="en-GB" dirty="0" smtClean="0">
                <a:solidFill>
                  <a:prstClr val="black"/>
                </a:solidFill>
                <a:cs typeface="Arial" charset="0"/>
              </a:rPr>
              <a:t>‘two </a:t>
            </a:r>
            <a:r>
              <a:rPr lang="en-GB" dirty="0">
                <a:solidFill>
                  <a:prstClr val="black"/>
                </a:solidFill>
                <a:cs typeface="Arial" charset="0"/>
              </a:rPr>
              <a:t>for the price of one</a:t>
            </a:r>
            <a:r>
              <a:rPr lang="en-GB" dirty="0" smtClean="0">
                <a:solidFill>
                  <a:prstClr val="black"/>
                </a:solidFill>
                <a:cs typeface="Arial" charset="0"/>
              </a:rPr>
              <a:t>,’ Mr Clinton </a:t>
            </a:r>
            <a:r>
              <a:rPr lang="en-GB" dirty="0">
                <a:solidFill>
                  <a:prstClr val="black"/>
                </a:solidFill>
                <a:cs typeface="Arial" charset="0"/>
              </a:rPr>
              <a:t>says of his lawyer-spouse. </a:t>
            </a:r>
            <a:r>
              <a:rPr lang="en-GB" dirty="0" smtClean="0">
                <a:solidFill>
                  <a:prstClr val="black"/>
                </a:solidFill>
                <a:cs typeface="Arial" charset="0"/>
              </a:rPr>
              <a:t>And </a:t>
            </a:r>
            <a:r>
              <a:rPr lang="en-GB" dirty="0">
                <a:solidFill>
                  <a:prstClr val="black"/>
                </a:solidFill>
                <a:cs typeface="Arial" charset="0"/>
              </a:rPr>
              <a:t>what does Hillary believe? Well, Hillary believes that 12-year-olds should have the right to sue their parents. And Hillary has compared marriage and the family, as institutions, to slavery and life on an Indian reservation. </a:t>
            </a:r>
            <a:endParaRPr lang="en-GB" dirty="0" smtClean="0">
              <a:solidFill>
                <a:prstClr val="black"/>
              </a:solidFill>
              <a:cs typeface="Arial" charset="0"/>
            </a:endParaRPr>
          </a:p>
          <a:p>
            <a:pPr algn="just">
              <a:defRPr/>
            </a:pPr>
            <a:r>
              <a:rPr lang="en-GB" dirty="0">
                <a:solidFill>
                  <a:prstClr val="black"/>
                </a:solidFill>
                <a:cs typeface="Arial" charset="0"/>
              </a:rPr>
              <a:t>	</a:t>
            </a:r>
            <a:r>
              <a:rPr lang="en-GB" dirty="0" smtClean="0">
                <a:solidFill>
                  <a:prstClr val="black"/>
                </a:solidFill>
                <a:cs typeface="Arial" charset="0"/>
              </a:rPr>
              <a:t>“</a:t>
            </a:r>
            <a:r>
              <a:rPr lang="en-GB" dirty="0"/>
              <a:t>This is radical feminism. The agenda that Clinton &amp; Clinton would impose on America: abortion on demand, a litmus test for the Supreme Court, homosexual rights, discrimination against religious schools, women in combat units</a:t>
            </a:r>
            <a:r>
              <a:rPr lang="en-GB" dirty="0" smtClean="0"/>
              <a:t>.”</a:t>
            </a:r>
            <a:endParaRPr lang="en-GB" dirty="0">
              <a:solidFill>
                <a:prstClr val="black"/>
              </a:solidFill>
              <a:cs typeface="Arial" charset="0"/>
            </a:endParaRPr>
          </a:p>
          <a:p>
            <a:pPr marL="342900" indent="-342900" algn="r">
              <a:buFontTx/>
              <a:buChar char="-"/>
              <a:defRPr/>
            </a:pPr>
            <a:r>
              <a:rPr lang="en-GB" dirty="0" smtClean="0"/>
              <a:t>Pat Buchanan, Republican Party national convention speech, August 17 1992</a:t>
            </a:r>
          </a:p>
          <a:p>
            <a:pPr marL="342900" indent="-342900">
              <a:buFontTx/>
              <a:buChar char="-"/>
              <a:defRPr/>
            </a:pPr>
            <a:endParaRPr lang="en-GB" sz="2000" b="1" u="sng" dirty="0">
              <a:solidFill>
                <a:prstClr val="black"/>
              </a:solidFill>
              <a:cs typeface="Arial"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1"/>
            <a:ext cx="2771800" cy="183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763045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6246256" cy="6907524"/>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Clinton Presidency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Symbolic of 1960s college liberalism – Clinton had supported Civil Rights movement and opposed the Vietnam War</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Embraced ‘Generation X’ voters in 1992 campaign – appearances on MTV and youth-oriented programming</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Social liberalism – implemented ‘Don’t Ask, Don’t Tell’ as a compromise regarding homosexuals serving in military; failed healthcare reform</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Controversial personal life: impeachment over affair with Monica Lewinsky, 1998</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Economic </a:t>
            </a:r>
            <a:r>
              <a:rPr lang="en-GB" dirty="0" err="1" smtClean="0">
                <a:solidFill>
                  <a:prstClr val="black"/>
                </a:solidFill>
                <a:cs typeface="Arial" charset="0"/>
              </a:rPr>
              <a:t>moderatism</a:t>
            </a:r>
            <a:r>
              <a:rPr lang="en-GB" dirty="0" smtClean="0">
                <a:solidFill>
                  <a:prstClr val="black"/>
                </a:solidFill>
                <a:cs typeface="Arial" charset="0"/>
              </a:rPr>
              <a:t>/centrism: emphasis on private sector development rather than public </a:t>
            </a:r>
            <a:r>
              <a:rPr lang="en-GB" dirty="0">
                <a:solidFill>
                  <a:prstClr val="black"/>
                </a:solidFill>
                <a:cs typeface="Arial" charset="0"/>
              </a:rPr>
              <a:t>sector intervention; North American Free Trade </a:t>
            </a:r>
            <a:r>
              <a:rPr lang="en-GB" dirty="0" smtClean="0">
                <a:solidFill>
                  <a:prstClr val="black"/>
                </a:solidFill>
                <a:cs typeface="Arial" charset="0"/>
              </a:rPr>
              <a:t>Agreement with Canada and Mexico; balanced federal budget</a:t>
            </a:r>
            <a:endParaRPr lang="en-GB" dirty="0">
              <a:solidFill>
                <a:prstClr val="black"/>
              </a:solidFill>
              <a:cs typeface="Arial" charset="0"/>
            </a:endParaRP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0560" y="71212"/>
            <a:ext cx="2685987" cy="3083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3086" y="2505997"/>
            <a:ext cx="1484413" cy="2140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3087" y="4581128"/>
            <a:ext cx="3231570" cy="2423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15137" y="2505997"/>
            <a:ext cx="1629520" cy="2140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8540214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8072" y="0"/>
            <a:ext cx="9162072" cy="6753636"/>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4</a:t>
            </a:r>
            <a:r>
              <a:rPr lang="en-GB" sz="2400" b="1" u="sng" dirty="0" smtClean="0">
                <a:solidFill>
                  <a:prstClr val="black"/>
                </a:solidFill>
                <a:cs typeface="Arial" charset="0"/>
              </a:rPr>
              <a:t>. The Culture Wars: Clinton Presidency (1993–2000)</a:t>
            </a:r>
          </a:p>
          <a:p>
            <a:pPr>
              <a:defRPr/>
            </a:pPr>
            <a:endParaRPr lang="en-GB" sz="24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smtClean="0">
              <a:solidFill>
                <a:prstClr val="black"/>
              </a:solidFill>
              <a:cs typeface="Arial" charset="0"/>
            </a:endParaRPr>
          </a:p>
          <a:p>
            <a:pPr>
              <a:defRPr/>
            </a:pPr>
            <a:endParaRPr lang="en-GB" sz="1000" b="1" u="sng" dirty="0">
              <a:solidFill>
                <a:prstClr val="black"/>
              </a:solidFill>
              <a:cs typeface="Arial" charset="0"/>
            </a:endParaRP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Clinton won the 1992 </a:t>
            </a:r>
            <a:r>
              <a:rPr lang="en-GB" sz="2000" dirty="0">
                <a:solidFill>
                  <a:prstClr val="black"/>
                </a:solidFill>
                <a:cs typeface="Arial" charset="0"/>
              </a:rPr>
              <a:t>Presidential election </a:t>
            </a:r>
            <a:r>
              <a:rPr lang="en-GB" sz="2000" dirty="0" smtClean="0">
                <a:solidFill>
                  <a:prstClr val="black"/>
                </a:solidFill>
                <a:cs typeface="Arial" charset="0"/>
              </a:rPr>
              <a:t>with a strategy under the mantra “it’s the </a:t>
            </a:r>
            <a:r>
              <a:rPr lang="en-GB" sz="2000" dirty="0">
                <a:solidFill>
                  <a:prstClr val="black"/>
                </a:solidFill>
                <a:cs typeface="Arial" charset="0"/>
              </a:rPr>
              <a:t>economy, </a:t>
            </a:r>
            <a:r>
              <a:rPr lang="en-GB" sz="2000" dirty="0" smtClean="0">
                <a:solidFill>
                  <a:prstClr val="black"/>
                </a:solidFill>
                <a:cs typeface="Arial" charset="0"/>
              </a:rPr>
              <a:t>stupid” – unemployment, slowing growth, changes to labour market, spiralling federal debt</a:t>
            </a: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A dramatic turnaround from twelve months previously, when President Bush had enjoyed approval ratings of 87% in polls – largely thanks to US success ‘Operation Desert Storm’ to repel the Iraqi invasion of Kuwait</a:t>
            </a:r>
            <a:endParaRPr lang="en-GB" sz="2000" dirty="0">
              <a:solidFill>
                <a:prstClr val="black"/>
              </a:solidFill>
              <a:cs typeface="Arial" charset="0"/>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760" y="1124744"/>
            <a:ext cx="4176464" cy="2364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015046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2" y="3694596"/>
            <a:ext cx="6023517" cy="3035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360000" rIns="36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buFont typeface="Arial" panose="020B0604020202020204" pitchFamily="34" charset="0"/>
              <a:buChar char="•"/>
            </a:pPr>
            <a:r>
              <a:rPr lang="en-GB" altLang="en-US" sz="1500" dirty="0" smtClean="0"/>
              <a:t>Reagan's vice-president, George HW Bush (b. 1924) defeated Democrat Michael Dukakis in 1988 Presidential Election</a:t>
            </a:r>
          </a:p>
          <a:p>
            <a:pPr marL="285750" indent="-285750">
              <a:buFont typeface="Arial" panose="020B0604020202020204" pitchFamily="34" charset="0"/>
              <a:buChar char="•"/>
            </a:pPr>
            <a:endParaRPr lang="en-GB" altLang="en-US" sz="1500" dirty="0" smtClean="0"/>
          </a:p>
          <a:p>
            <a:pPr marL="285750" indent="-285750">
              <a:buFont typeface="Arial" panose="020B0604020202020204" pitchFamily="34" charset="0"/>
              <a:buChar char="•"/>
            </a:pPr>
            <a:r>
              <a:rPr lang="en-GB" altLang="en-US" sz="1500" dirty="0" smtClean="0"/>
              <a:t>Republican grandee; previously had occupied various roles in Nixon and Ford Administrations:</a:t>
            </a:r>
          </a:p>
          <a:p>
            <a:pPr marL="285750">
              <a:buFontTx/>
              <a:buChar char="-"/>
            </a:pPr>
            <a:r>
              <a:rPr lang="en-GB" altLang="en-US" sz="1500" dirty="0" smtClean="0"/>
              <a:t>Director </a:t>
            </a:r>
            <a:r>
              <a:rPr lang="en-GB" altLang="en-US" sz="1500" dirty="0"/>
              <a:t>of Central </a:t>
            </a:r>
            <a:r>
              <a:rPr lang="en-GB" altLang="en-US" sz="1500" dirty="0" smtClean="0"/>
              <a:t>Intelligence Agency (1976–1977)</a:t>
            </a:r>
          </a:p>
          <a:p>
            <a:pPr marL="285750">
              <a:buFontTx/>
              <a:buChar char="-"/>
            </a:pPr>
            <a:r>
              <a:rPr lang="en-GB" altLang="en-US" sz="1500" dirty="0" smtClean="0"/>
              <a:t>Chief </a:t>
            </a:r>
            <a:r>
              <a:rPr lang="en-GB" altLang="en-US" sz="1500" dirty="0"/>
              <a:t>of the </a:t>
            </a:r>
            <a:r>
              <a:rPr lang="en-GB" altLang="en-US" sz="1500" dirty="0" smtClean="0"/>
              <a:t>US</a:t>
            </a:r>
            <a:r>
              <a:rPr lang="en-GB" altLang="en-US" sz="1500" dirty="0"/>
              <a:t>. Liaison Office to the </a:t>
            </a:r>
            <a:r>
              <a:rPr lang="en-GB" altLang="en-US" sz="1500" dirty="0" smtClean="0"/>
              <a:t>PR China (1974– 1975)</a:t>
            </a:r>
            <a:endParaRPr lang="en-GB" altLang="en-US" sz="1500" dirty="0"/>
          </a:p>
          <a:p>
            <a:pPr marL="285750">
              <a:buFontTx/>
              <a:buChar char="-"/>
            </a:pPr>
            <a:r>
              <a:rPr lang="en-GB" altLang="en-US" sz="1500" dirty="0" smtClean="0"/>
              <a:t>Chairman </a:t>
            </a:r>
            <a:r>
              <a:rPr lang="en-GB" altLang="en-US" sz="1500" dirty="0"/>
              <a:t>of </a:t>
            </a:r>
            <a:r>
              <a:rPr lang="en-GB" altLang="en-US" sz="1500" dirty="0" smtClean="0"/>
              <a:t>the Republican </a:t>
            </a:r>
            <a:r>
              <a:rPr lang="en-GB" altLang="en-US" sz="1500" dirty="0"/>
              <a:t>National </a:t>
            </a:r>
            <a:r>
              <a:rPr lang="en-GB" altLang="en-US" sz="1500" dirty="0" smtClean="0"/>
              <a:t>Committee (1973–1974)</a:t>
            </a:r>
            <a:endParaRPr lang="en-GB" altLang="en-US" sz="1500" dirty="0"/>
          </a:p>
          <a:p>
            <a:pPr marL="285750">
              <a:buFontTx/>
              <a:buChar char="-"/>
            </a:pPr>
            <a:r>
              <a:rPr lang="en-GB" altLang="en-US" sz="1500" dirty="0" smtClean="0"/>
              <a:t>US Ambassador </a:t>
            </a:r>
            <a:r>
              <a:rPr lang="en-GB" altLang="en-US" sz="1500" dirty="0"/>
              <a:t>to the United </a:t>
            </a:r>
            <a:r>
              <a:rPr lang="en-GB" altLang="en-US" sz="1500" dirty="0" smtClean="0"/>
              <a:t>Nations (1971–1973)</a:t>
            </a:r>
          </a:p>
          <a:p>
            <a:pPr marL="285750">
              <a:buFontTx/>
              <a:buChar char="-"/>
            </a:pPr>
            <a:r>
              <a:rPr lang="en-GB" altLang="en-US" sz="1500" dirty="0" smtClean="0"/>
              <a:t>Congressman (House of Representatives) for Texas (1967–1971)</a:t>
            </a:r>
            <a:endParaRPr lang="en-GB" altLang="en-US"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485" y="1147322"/>
            <a:ext cx="3608338" cy="2424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1148629"/>
            <a:ext cx="43815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13781" y="887937"/>
            <a:ext cx="3754171" cy="276999"/>
          </a:xfrm>
          <a:prstGeom prst="rect">
            <a:avLst/>
          </a:prstGeom>
        </p:spPr>
        <p:txBody>
          <a:bodyPr wrap="square" lIns="360000" rIns="360000">
            <a:spAutoFit/>
          </a:bodyPr>
          <a:lstStyle/>
          <a:p>
            <a:pPr algn="r"/>
            <a:r>
              <a:rPr lang="en-GB" sz="1200" i="1" dirty="0" smtClean="0"/>
              <a:t>Bush with Presidents Ford, Nixon and Reagan</a:t>
            </a:r>
            <a:endParaRPr lang="en-GB" sz="1200" i="1" dirty="0"/>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74466" y="3694596"/>
            <a:ext cx="1358208" cy="126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21555" y="3680397"/>
            <a:ext cx="1219083" cy="126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39830" y="5013970"/>
            <a:ext cx="1700808" cy="1700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8072" y="0"/>
            <a:ext cx="9162072"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Empire? Bush Presidency (1989–1992)</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204478167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2" y="3145536"/>
            <a:ext cx="9102660" cy="3712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360000" rIns="54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b="1" dirty="0" smtClean="0"/>
              <a:t>"</a:t>
            </a:r>
            <a:r>
              <a:rPr lang="en-GB" dirty="0" smtClean="0"/>
              <a:t>We </a:t>
            </a:r>
            <a:r>
              <a:rPr lang="en-GB" dirty="0"/>
              <a:t>need a new engagement, too, between the Executive and </a:t>
            </a:r>
            <a:r>
              <a:rPr lang="en-GB" dirty="0" smtClean="0"/>
              <a:t>Congress … We </a:t>
            </a:r>
            <a:r>
              <a:rPr lang="en-GB" dirty="0"/>
              <a:t>need </a:t>
            </a:r>
            <a:r>
              <a:rPr lang="en-GB" dirty="0" smtClean="0"/>
              <a:t>to compromise</a:t>
            </a:r>
            <a:r>
              <a:rPr lang="en-GB" dirty="0"/>
              <a:t>; </a:t>
            </a:r>
            <a:r>
              <a:rPr lang="en-GB" dirty="0" smtClean="0"/>
              <a:t>we've </a:t>
            </a:r>
            <a:r>
              <a:rPr lang="en-GB" dirty="0"/>
              <a:t>had dissension. We need harmony; </a:t>
            </a:r>
            <a:r>
              <a:rPr lang="en-GB" dirty="0" smtClean="0"/>
              <a:t>we've </a:t>
            </a:r>
            <a:r>
              <a:rPr lang="en-GB" dirty="0"/>
              <a:t>had a chorus of discordant voices.</a:t>
            </a:r>
          </a:p>
          <a:p>
            <a:pPr algn="just"/>
            <a:r>
              <a:rPr lang="en-GB" dirty="0"/>
              <a:t>	</a:t>
            </a:r>
            <a:r>
              <a:rPr lang="en-GB" dirty="0" smtClean="0"/>
              <a:t>"For </a:t>
            </a:r>
            <a:r>
              <a:rPr lang="en-GB" dirty="0"/>
              <a:t>Congress, too, has changed in our time. There has grown a certain </a:t>
            </a:r>
            <a:r>
              <a:rPr lang="en-GB" dirty="0" smtClean="0"/>
              <a:t>divisiveness … our </a:t>
            </a:r>
            <a:r>
              <a:rPr lang="en-GB" dirty="0"/>
              <a:t>great parties have too often been far apart and untrusting of each other. </a:t>
            </a:r>
            <a:r>
              <a:rPr lang="en-GB" i="1" dirty="0" smtClean="0"/>
              <a:t>It's </a:t>
            </a:r>
            <a:r>
              <a:rPr lang="en-GB" i="1" dirty="0"/>
              <a:t>been this way since Vietnam</a:t>
            </a:r>
            <a:r>
              <a:rPr lang="en-GB" dirty="0"/>
              <a:t>.</a:t>
            </a:r>
            <a:r>
              <a:rPr lang="en-GB" b="1" dirty="0"/>
              <a:t> That war cleaves us still. But, friends, that war began in earnest a quarter of a century ago, and surely the statute of limitation has been reached. This is a fact: </a:t>
            </a:r>
            <a:r>
              <a:rPr lang="en-GB" b="1" dirty="0" smtClean="0"/>
              <a:t>the final lesson of Vietnam is that no great nation can long afford to be sundered by a memory. </a:t>
            </a:r>
            <a:r>
              <a:rPr lang="en-GB" dirty="0"/>
              <a:t>A new breeze is blowing, and the old bipartisanship must be made new again</a:t>
            </a:r>
            <a:r>
              <a:rPr lang="en-GB" dirty="0" smtClean="0"/>
              <a:t>."</a:t>
            </a:r>
          </a:p>
          <a:p>
            <a:pPr marL="285750" indent="-285750" algn="r">
              <a:buFontTx/>
              <a:buChar char="-"/>
            </a:pPr>
            <a:r>
              <a:rPr lang="en-GB" sz="1400" dirty="0" smtClean="0"/>
              <a:t>George </a:t>
            </a:r>
            <a:r>
              <a:rPr lang="en-GB" sz="1400" dirty="0"/>
              <a:t>HW Bush, </a:t>
            </a:r>
            <a:r>
              <a:rPr lang="en-GB" sz="1400" dirty="0" smtClean="0"/>
              <a:t>'Inaugural </a:t>
            </a:r>
            <a:r>
              <a:rPr lang="en-GB" sz="1400" dirty="0"/>
              <a:t>Address</a:t>
            </a:r>
            <a:r>
              <a:rPr lang="en-GB" sz="1400" dirty="0" smtClean="0"/>
              <a:t>,' </a:t>
            </a:r>
            <a:r>
              <a:rPr lang="en-GB" sz="1400" dirty="0"/>
              <a:t>January 20 1989 </a:t>
            </a:r>
            <a:endParaRPr lang="en-GB" altLang="en-US" sz="1600" b="1" dirty="0"/>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5" y="937819"/>
            <a:ext cx="3541217" cy="248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072" y="0"/>
            <a:ext cx="9162072"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Empire? Bush Presidency (1989–1992)</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44129640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7936" y="0"/>
            <a:ext cx="9151936" cy="6888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ltLang="en-US" sz="2000" b="1" dirty="0" smtClean="0"/>
          </a:p>
          <a:p>
            <a:endParaRPr lang="en-GB" altLang="en-US" sz="2000" b="1" dirty="0"/>
          </a:p>
          <a:p>
            <a:endParaRPr lang="en-GB" altLang="en-US" sz="2000" b="1" dirty="0" smtClean="0"/>
          </a:p>
          <a:p>
            <a:endParaRPr lang="en-GB" altLang="en-US" sz="2000" b="1" dirty="0"/>
          </a:p>
          <a:p>
            <a:endParaRPr lang="en-GB" altLang="en-US" sz="2000" b="1" dirty="0" smtClean="0"/>
          </a:p>
          <a:p>
            <a:endParaRPr lang="en-GB" altLang="en-US" sz="2000" b="1" dirty="0"/>
          </a:p>
          <a:p>
            <a:endParaRPr lang="en-GB" altLang="en-US" sz="1600" b="1" dirty="0"/>
          </a:p>
          <a:p>
            <a:endParaRPr lang="en-GB" altLang="en-US" sz="1600" b="1" dirty="0" smtClean="0"/>
          </a:p>
          <a:p>
            <a:endParaRPr lang="en-GB" altLang="en-US" sz="1600" b="1" dirty="0"/>
          </a:p>
          <a:p>
            <a:endParaRPr lang="en-GB" altLang="en-US" sz="1400" b="1" dirty="0"/>
          </a:p>
          <a:p>
            <a:pPr marL="285750" indent="-285750">
              <a:buFont typeface="Arial" panose="020B0604020202020204" pitchFamily="34" charset="0"/>
              <a:buChar char="•"/>
            </a:pPr>
            <a:endParaRPr lang="en-GB" altLang="en-US" sz="1400" dirty="0" smtClean="0"/>
          </a:p>
          <a:p>
            <a:pPr marL="285750" indent="-285750">
              <a:buFont typeface="Arial" panose="020B0604020202020204" pitchFamily="34" charset="0"/>
              <a:buChar char="•"/>
            </a:pPr>
            <a:endParaRPr lang="en-GB" altLang="en-US" sz="1400" dirty="0" smtClean="0"/>
          </a:p>
          <a:p>
            <a:pPr marL="285750" indent="-285750">
              <a:buFont typeface="Arial" panose="020B0604020202020204" pitchFamily="34" charset="0"/>
              <a:buChar char="•"/>
            </a:pPr>
            <a:endParaRPr lang="en-GB" altLang="en-US" sz="1400" dirty="0"/>
          </a:p>
          <a:p>
            <a:pPr marL="285750" indent="-285750">
              <a:buFont typeface="Arial" panose="020B0604020202020204" pitchFamily="34" charset="0"/>
              <a:buChar char="•"/>
            </a:pPr>
            <a:r>
              <a:rPr lang="en-GB" altLang="en-US" sz="2000" dirty="0" smtClean="0"/>
              <a:t>In December 1989, Bush authorised the invasion of Panama, deposing its dictator General Manuel Noriega, who had declared a state of war after US military exercises in Panama Canal Zone</a:t>
            </a:r>
          </a:p>
          <a:p>
            <a:pPr marL="285750" indent="-285750">
              <a:buFont typeface="Arial" panose="020B0604020202020204" pitchFamily="34" charset="0"/>
              <a:buChar char="•"/>
            </a:pPr>
            <a:endParaRPr lang="en-GB" altLang="en-US" sz="2000" dirty="0"/>
          </a:p>
          <a:p>
            <a:pPr marL="285750" indent="-285750">
              <a:buFont typeface="Arial" panose="020B0604020202020204" pitchFamily="34" charset="0"/>
              <a:buChar char="•"/>
            </a:pPr>
            <a:r>
              <a:rPr lang="en-GB" altLang="en-US" sz="2000" dirty="0" smtClean="0"/>
              <a:t>Noriega arrested and imprisoned in the US for money laundering and </a:t>
            </a:r>
            <a:r>
              <a:rPr lang="en-GB" altLang="en-US" sz="2000" dirty="0"/>
              <a:t>drug trafficking; </a:t>
            </a:r>
            <a:r>
              <a:rPr lang="en-GB" altLang="en-US" sz="2000" dirty="0" smtClean="0"/>
              <a:t>democratically-elected Guillermo </a:t>
            </a:r>
            <a:r>
              <a:rPr lang="en-GB" altLang="en-US" sz="2000" dirty="0" err="1"/>
              <a:t>Endara</a:t>
            </a:r>
            <a:r>
              <a:rPr lang="en-GB" altLang="en-US" sz="2000" dirty="0"/>
              <a:t> sworn </a:t>
            </a:r>
            <a:r>
              <a:rPr lang="en-GB" altLang="en-US" sz="2000" dirty="0" smtClean="0"/>
              <a:t>in as Panamanian President; invasion condemned by United Nations</a:t>
            </a:r>
          </a:p>
          <a:p>
            <a:pPr marL="285750" indent="-285750">
              <a:buFont typeface="Arial" panose="020B0604020202020204" pitchFamily="34" charset="0"/>
              <a:buChar char="•"/>
            </a:pPr>
            <a:endParaRPr lang="en-GB" altLang="en-US" sz="2000" b="1" dirty="0"/>
          </a:p>
          <a:p>
            <a:pPr marL="285750" indent="-285750">
              <a:buFont typeface="Arial" panose="020B0604020202020204" pitchFamily="34" charset="0"/>
              <a:buChar char="•"/>
            </a:pPr>
            <a:r>
              <a:rPr lang="en-GB" altLang="en-US" sz="2000" b="1" dirty="0" smtClean="0"/>
              <a:t>Departure from Cold War, post-Vietnam orthodoxies: </a:t>
            </a:r>
            <a:r>
              <a:rPr lang="en-GB" altLang="en-US" sz="2000" dirty="0" smtClean="0"/>
              <a:t>Noriega deposition on neither anti-Communist nor anti-socialist grounds</a:t>
            </a:r>
            <a:endParaRPr lang="en-GB" altLang="en-US"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30" y="912553"/>
            <a:ext cx="3301886" cy="2476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7427" y="937314"/>
            <a:ext cx="3061353" cy="1836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307138" y="2759229"/>
            <a:ext cx="3096344" cy="646331"/>
          </a:xfrm>
          <a:prstGeom prst="rect">
            <a:avLst/>
          </a:prstGeom>
        </p:spPr>
        <p:txBody>
          <a:bodyPr wrap="square" lIns="360000" rIns="360000">
            <a:spAutoFit/>
          </a:bodyPr>
          <a:lstStyle/>
          <a:p>
            <a:r>
              <a:rPr lang="en-GB" sz="1200" i="1" dirty="0" smtClean="0"/>
              <a:t>Bush with Mikhail Gorbachev;  with Manuel Noriega in 1983;  with Guillermo </a:t>
            </a:r>
            <a:r>
              <a:rPr lang="en-GB" sz="1200" i="1" dirty="0" err="1" smtClean="0"/>
              <a:t>Endara</a:t>
            </a:r>
            <a:r>
              <a:rPr lang="en-GB" sz="1200" i="1" dirty="0" smtClean="0"/>
              <a:t>, 1992</a:t>
            </a:r>
            <a:endParaRPr lang="en-GB" sz="1200" i="1" dirty="0"/>
          </a:p>
        </p:txBody>
      </p:sp>
      <p:pic>
        <p:nvPicPr>
          <p:cNvPr id="3077" name="Picture 5"/>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993" t="14844" r="2603" b="12009"/>
          <a:stretch/>
        </p:blipFill>
        <p:spPr bwMode="auto">
          <a:xfrm>
            <a:off x="6937423" y="961655"/>
            <a:ext cx="2079445" cy="25225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72" y="0"/>
            <a:ext cx="9162072"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Empire? Bush Presidency (1989–1992)</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271476400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072" y="0"/>
            <a:ext cx="9162072" cy="4199090"/>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a:t>
            </a:r>
            <a:r>
              <a:rPr lang="en-GB" sz="2400" b="1" u="sng" dirty="0">
                <a:solidFill>
                  <a:prstClr val="black"/>
                </a:solidFill>
                <a:cs typeface="Arial" charset="0"/>
              </a:rPr>
              <a:t>Empire? Operation Desert </a:t>
            </a:r>
            <a:r>
              <a:rPr lang="en-GB" sz="2400" b="1" u="sng" dirty="0" smtClean="0">
                <a:solidFill>
                  <a:prstClr val="black"/>
                </a:solidFill>
                <a:cs typeface="Arial" charset="0"/>
              </a:rPr>
              <a:t>Storm, 1991</a:t>
            </a:r>
          </a:p>
          <a:p>
            <a:pPr>
              <a:defRPr/>
            </a:pPr>
            <a:endParaRPr lang="en-GB" sz="1000" b="1" u="sng" dirty="0">
              <a:solidFill>
                <a:prstClr val="black"/>
              </a:solidFill>
              <a:cs typeface="Arial" charset="0"/>
            </a:endParaRPr>
          </a:p>
          <a:p>
            <a:pPr marL="342900" indent="-342900">
              <a:buFont typeface="Arial" panose="020B0604020202020204" pitchFamily="34" charset="0"/>
              <a:buChar char="•"/>
            </a:pPr>
            <a:r>
              <a:rPr lang="en-GB" altLang="en-US" sz="2400" dirty="0"/>
              <a:t>Iraq, led by dictator Saddam Hussein, invaded Kuwait in August 1990</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In January 1991, a US-headed coalition (manpower numbering 500,000+) declared war on Iraq; cease-fire signed after Iraq surrendered within six weeks; Saddam agreed to all US demands and Iraqi forces withdrew from Kuwait </a:t>
            </a:r>
          </a:p>
        </p:txBody>
      </p:sp>
    </p:spTree>
    <p:extLst>
      <p:ext uri="{BB962C8B-B14F-4D97-AF65-F5344CB8AC3E}">
        <p14:creationId xmlns:p14="http://schemas.microsoft.com/office/powerpoint/2010/main" val="37001502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072" y="0"/>
            <a:ext cx="9162072" cy="7153745"/>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 New American </a:t>
            </a:r>
            <a:r>
              <a:rPr lang="en-GB" sz="2400" b="1" u="sng" dirty="0">
                <a:solidFill>
                  <a:prstClr val="black"/>
                </a:solidFill>
                <a:cs typeface="Arial" charset="0"/>
              </a:rPr>
              <a:t>Empire? Operation Desert </a:t>
            </a:r>
            <a:r>
              <a:rPr lang="en-GB" sz="2400" b="1" u="sng" dirty="0" smtClean="0">
                <a:solidFill>
                  <a:prstClr val="black"/>
                </a:solidFill>
                <a:cs typeface="Arial" charset="0"/>
              </a:rPr>
              <a:t>Storm, 1991</a:t>
            </a:r>
          </a:p>
          <a:p>
            <a:pPr>
              <a:defRPr/>
            </a:pPr>
            <a:endParaRPr lang="en-GB" sz="1000" b="1" u="sng" dirty="0">
              <a:solidFill>
                <a:prstClr val="black"/>
              </a:solidFill>
              <a:cs typeface="Arial" charset="0"/>
            </a:endParaRPr>
          </a:p>
          <a:p>
            <a:pPr algn="just"/>
            <a:r>
              <a:rPr lang="en-GB" altLang="en-US" b="1" dirty="0" smtClean="0"/>
              <a:t>Pre-war </a:t>
            </a:r>
            <a:r>
              <a:rPr lang="en-GB" altLang="en-US" b="1" dirty="0"/>
              <a:t>rhetoric: </a:t>
            </a:r>
            <a:r>
              <a:rPr lang="en-GB" altLang="en-US" dirty="0"/>
              <a:t>"</a:t>
            </a:r>
            <a:r>
              <a:rPr lang="en-GB" dirty="0"/>
              <a:t>I know that there are fears about another Vietnam. Let me assure you, should military action be required, </a:t>
            </a:r>
            <a:r>
              <a:rPr lang="en-GB" b="1" dirty="0"/>
              <a:t>this will not be another Vietnam</a:t>
            </a:r>
            <a:r>
              <a:rPr lang="en-GB" dirty="0"/>
              <a:t>. This will not be a protracted, drawn-out war. The forces arrayed are different. The opposition is different. The countries united against him in the United Nations are different. The topography of Kuwait is different. And the motivation of our all-volunteer force is superb.</a:t>
            </a:r>
          </a:p>
          <a:p>
            <a:pPr algn="just"/>
            <a:r>
              <a:rPr lang="en-GB" dirty="0"/>
              <a:t>	"I want peace, not war. </a:t>
            </a:r>
            <a:r>
              <a:rPr lang="en-GB" b="1" dirty="0"/>
              <a:t>But if there must be war, we will not permit our troops to have their hands tied behind their backs. And I pledge to you: There will not be any murky ending</a:t>
            </a:r>
            <a:r>
              <a:rPr lang="en-GB" dirty="0"/>
              <a:t>. If one American soldier has to go into battle, that soldier will have enough force behind him to win and then get out as soon as possible, as soon as the UN objectives have been achieved. I will never agree to a halfway effort."</a:t>
            </a:r>
          </a:p>
          <a:p>
            <a:pPr marL="285750" indent="-285750" algn="r">
              <a:buFontTx/>
              <a:buChar char="-"/>
            </a:pPr>
            <a:r>
              <a:rPr lang="en-GB" dirty="0"/>
              <a:t>Bush, press conference, November 30 </a:t>
            </a:r>
            <a:r>
              <a:rPr lang="en-GB" dirty="0" smtClean="0"/>
              <a:t>1990)</a:t>
            </a:r>
            <a:endParaRPr lang="en-GB" dirty="0"/>
          </a:p>
          <a:p>
            <a:pPr algn="just"/>
            <a:endParaRPr lang="en-GB" altLang="en-US" dirty="0" smtClean="0"/>
          </a:p>
          <a:p>
            <a:pPr algn="just"/>
            <a:r>
              <a:rPr lang="en-GB" altLang="en-US" dirty="0" smtClean="0"/>
              <a:t>"</a:t>
            </a:r>
            <a:r>
              <a:rPr lang="en-GB" dirty="0"/>
              <a:t>I've told the American people before that </a:t>
            </a:r>
            <a:r>
              <a:rPr lang="en-GB" b="1" dirty="0"/>
              <a:t>this will not be another Vietnam, and I repeat this here tonight. Our troops will have the best possible support in the entire world, and they will not be asked to fight with one hand tied behind their back. </a:t>
            </a:r>
            <a:r>
              <a:rPr lang="en-GB" dirty="0"/>
              <a:t>I'm hopeful that this fighting will not go on for long and that casualties will be held to an absolute minimum."</a:t>
            </a:r>
          </a:p>
          <a:p>
            <a:pPr marL="285750" indent="-285750" algn="r">
              <a:buFontTx/>
              <a:buChar char="-"/>
            </a:pPr>
            <a:r>
              <a:rPr lang="en-GB" dirty="0"/>
              <a:t>Bush, 'Address to the Nation Announcing Allied Military Action in the Persian Gulf,' January 16 1991 </a:t>
            </a:r>
            <a:r>
              <a:rPr lang="en-GB" dirty="0" smtClean="0"/>
              <a:t>(</a:t>
            </a:r>
            <a:endParaRPr lang="en-GB" dirty="0">
              <a:solidFill>
                <a:prstClr val="black"/>
              </a:solidFill>
              <a:cs typeface="Arial" charset="0"/>
            </a:endParaRPr>
          </a:p>
        </p:txBody>
      </p:sp>
    </p:spTree>
    <p:extLst>
      <p:ext uri="{BB962C8B-B14F-4D97-AF65-F5344CB8AC3E}">
        <p14:creationId xmlns:p14="http://schemas.microsoft.com/office/powerpoint/2010/main" val="128568617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3" y="9557"/>
            <a:ext cx="9165183" cy="7319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180000" rIns="54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smtClean="0"/>
          </a:p>
          <a:p>
            <a:endParaRPr lang="en-GB" altLang="en-US" sz="1400" b="1" dirty="0"/>
          </a:p>
          <a:p>
            <a:endParaRPr lang="en-GB" altLang="en-US" sz="1400" b="1" dirty="0"/>
          </a:p>
          <a:p>
            <a:endParaRPr lang="en-GB" altLang="en-US" sz="1600" b="1" dirty="0" smtClean="0"/>
          </a:p>
          <a:p>
            <a:pPr algn="just"/>
            <a:endParaRPr lang="en-GB" altLang="en-US" sz="1000" b="1" dirty="0" smtClean="0"/>
          </a:p>
          <a:p>
            <a:pPr algn="just"/>
            <a:r>
              <a:rPr lang="en-GB" altLang="en-US" sz="1600" b="1" dirty="0" smtClean="0"/>
              <a:t>Post-war rhetoric: </a:t>
            </a:r>
            <a:r>
              <a:rPr lang="en-GB" altLang="en-US" sz="1600" dirty="0" smtClean="0"/>
              <a:t>"</a:t>
            </a:r>
            <a:r>
              <a:rPr lang="en-GB" sz="1600" dirty="0" smtClean="0"/>
              <a:t>It's </a:t>
            </a:r>
            <a:r>
              <a:rPr lang="en-GB" sz="1600" dirty="0"/>
              <a:t>a proud </a:t>
            </a:r>
            <a:r>
              <a:rPr lang="en-GB" sz="1600" dirty="0" smtClean="0"/>
              <a:t>day. </a:t>
            </a:r>
            <a:r>
              <a:rPr lang="en-GB" sz="1600" b="1" dirty="0" smtClean="0"/>
              <a:t>By </a:t>
            </a:r>
            <a:r>
              <a:rPr lang="en-GB" sz="1600" b="1" dirty="0"/>
              <a:t>God, </a:t>
            </a:r>
            <a:r>
              <a:rPr lang="en-GB" sz="1600" b="1" dirty="0" smtClean="0"/>
              <a:t>we've </a:t>
            </a:r>
            <a:r>
              <a:rPr lang="en-GB" sz="1600" b="1" dirty="0"/>
              <a:t>kicked the Vietnam syndrome once and for all</a:t>
            </a:r>
            <a:r>
              <a:rPr lang="en-GB" sz="1600" dirty="0" smtClean="0"/>
              <a:t>."</a:t>
            </a:r>
          </a:p>
          <a:p>
            <a:pPr marL="285750" indent="-285750" algn="r">
              <a:buFontTx/>
              <a:buChar char="-"/>
            </a:pPr>
            <a:r>
              <a:rPr lang="en-GB" sz="1600" dirty="0" smtClean="0"/>
              <a:t>Bush</a:t>
            </a:r>
            <a:r>
              <a:rPr lang="en-GB" sz="1600" dirty="0"/>
              <a:t>, </a:t>
            </a:r>
            <a:r>
              <a:rPr lang="en-GB" sz="1600" dirty="0" smtClean="0"/>
              <a:t>'Remarks </a:t>
            </a:r>
            <a:r>
              <a:rPr lang="en-GB" sz="1600" dirty="0"/>
              <a:t>to the American Legislative Exchange Council</a:t>
            </a:r>
            <a:r>
              <a:rPr lang="en-GB" sz="1600" dirty="0" smtClean="0"/>
              <a:t>,' </a:t>
            </a:r>
            <a:r>
              <a:rPr lang="en-GB" sz="1600" dirty="0"/>
              <a:t>March 1 </a:t>
            </a:r>
            <a:r>
              <a:rPr lang="en-GB" sz="1600" dirty="0" smtClean="0"/>
              <a:t>1991</a:t>
            </a:r>
          </a:p>
          <a:p>
            <a:pPr marL="285750" indent="-285750" algn="r">
              <a:buFontTx/>
              <a:buChar char="-"/>
            </a:pPr>
            <a:endParaRPr lang="en-GB" sz="1000" dirty="0"/>
          </a:p>
          <a:p>
            <a:pPr algn="just"/>
            <a:r>
              <a:rPr lang="en-GB" sz="1600" dirty="0" smtClean="0"/>
              <a:t>"We </a:t>
            </a:r>
            <a:r>
              <a:rPr lang="en-GB" sz="1600" dirty="0"/>
              <a:t>promised </a:t>
            </a:r>
            <a:r>
              <a:rPr lang="en-GB" sz="1600" dirty="0" smtClean="0"/>
              <a:t>you'd </a:t>
            </a:r>
            <a:r>
              <a:rPr lang="en-GB" sz="1600" dirty="0"/>
              <a:t>be given the means to fight. We promised not to look over your shoulder. We promised this would not be another Vietnam. And we kept that promise.</a:t>
            </a:r>
            <a:r>
              <a:rPr lang="en-GB" sz="1600" b="1" dirty="0"/>
              <a:t> The </a:t>
            </a:r>
            <a:r>
              <a:rPr lang="en-GB" sz="1600" b="1" dirty="0" err="1"/>
              <a:t>specter</a:t>
            </a:r>
            <a:r>
              <a:rPr lang="en-GB" sz="1600" b="1" dirty="0"/>
              <a:t> of Vietnam has been buried forever in the desert sands of the Arabian Peninsula</a:t>
            </a:r>
            <a:r>
              <a:rPr lang="en-GB" sz="1600" dirty="0" smtClean="0"/>
              <a:t>."</a:t>
            </a:r>
          </a:p>
          <a:p>
            <a:pPr marL="285750" indent="-285750" algn="r">
              <a:buFontTx/>
              <a:buChar char="-"/>
            </a:pPr>
            <a:r>
              <a:rPr lang="en-GB" sz="1600" dirty="0" smtClean="0"/>
              <a:t>Bush</a:t>
            </a:r>
            <a:r>
              <a:rPr lang="en-GB" sz="1600" dirty="0"/>
              <a:t>, </a:t>
            </a:r>
            <a:r>
              <a:rPr lang="en-GB" sz="1600" dirty="0" smtClean="0"/>
              <a:t>'Radio </a:t>
            </a:r>
            <a:r>
              <a:rPr lang="en-GB" sz="1600" dirty="0"/>
              <a:t>Address to </a:t>
            </a:r>
            <a:r>
              <a:rPr lang="en-GB" sz="1600" dirty="0" smtClean="0"/>
              <a:t>US Armed </a:t>
            </a:r>
            <a:r>
              <a:rPr lang="en-GB" sz="1600" dirty="0"/>
              <a:t>Forces Stationed in </a:t>
            </a:r>
            <a:r>
              <a:rPr lang="en-GB" sz="1600" dirty="0" smtClean="0"/>
              <a:t>the Persian Gulf,' </a:t>
            </a:r>
            <a:r>
              <a:rPr lang="en-GB" sz="1600" dirty="0"/>
              <a:t>March 2 </a:t>
            </a:r>
            <a:r>
              <a:rPr lang="en-GB" sz="1600" dirty="0" smtClean="0"/>
              <a:t>1991</a:t>
            </a:r>
          </a:p>
          <a:p>
            <a:pPr marL="285750" indent="-285750" algn="r">
              <a:buFontTx/>
              <a:buChar char="-"/>
            </a:pPr>
            <a:endParaRPr lang="en-GB" sz="1000" dirty="0"/>
          </a:p>
          <a:p>
            <a:pPr algn="just"/>
            <a:r>
              <a:rPr lang="en-GB" sz="1600" dirty="0" smtClean="0"/>
              <a:t>"</a:t>
            </a:r>
            <a:r>
              <a:rPr lang="en-GB" sz="1600" b="1" dirty="0" smtClean="0"/>
              <a:t>It is long overdue that we kicked the Vietnam syndrome, because many veterans from that conflict came back and did not receive the proper acclaim that they deserve – this nation was divided and we weren't as grateful as we should be. So somehow, when these troops come home, I hope that message goes out to those that served this country in the Vietnam war that we appreciate their service as well</a:t>
            </a:r>
            <a:r>
              <a:rPr lang="en-GB" sz="1600" dirty="0" smtClean="0"/>
              <a:t>."</a:t>
            </a:r>
          </a:p>
          <a:p>
            <a:pPr marL="285750" indent="-285750" algn="r">
              <a:buFontTx/>
              <a:buChar char="-"/>
            </a:pPr>
            <a:r>
              <a:rPr lang="en-GB" sz="1600" dirty="0" smtClean="0"/>
              <a:t>Bush</a:t>
            </a:r>
            <a:r>
              <a:rPr lang="en-GB" sz="1600" dirty="0"/>
              <a:t>, </a:t>
            </a:r>
            <a:r>
              <a:rPr lang="en-GB" sz="1600" dirty="0" smtClean="0"/>
              <a:t>'Remarks </a:t>
            </a:r>
            <a:r>
              <a:rPr lang="en-GB" sz="1600" dirty="0"/>
              <a:t>to Veterans Service Organizations</a:t>
            </a:r>
            <a:r>
              <a:rPr lang="en-GB" sz="1600" dirty="0" smtClean="0"/>
              <a:t>,' </a:t>
            </a:r>
            <a:r>
              <a:rPr lang="en-GB" sz="1600" dirty="0"/>
              <a:t>March 4 </a:t>
            </a:r>
            <a:r>
              <a:rPr lang="en-GB" sz="1600" dirty="0" smtClean="0"/>
              <a:t>1991</a:t>
            </a:r>
          </a:p>
          <a:p>
            <a:pPr marL="285750" indent="-285750" algn="r">
              <a:buFontTx/>
              <a:buChar char="-"/>
            </a:pPr>
            <a:endParaRPr lang="en-GB" altLang="en-US" sz="1600" dirty="0" smtClean="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1616" y="362661"/>
            <a:ext cx="3755495" cy="2816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8235"/>
            <a:ext cx="3091578" cy="23210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059832" y="1108030"/>
            <a:ext cx="2309021" cy="1754326"/>
          </a:xfrm>
          <a:prstGeom prst="rect">
            <a:avLst/>
          </a:prstGeom>
        </p:spPr>
        <p:txBody>
          <a:bodyPr wrap="square" lIns="360000" rIns="360000">
            <a:spAutoFit/>
          </a:bodyPr>
          <a:lstStyle/>
          <a:p>
            <a:r>
              <a:rPr lang="en-GB" sz="1200" i="1" dirty="0" smtClean="0"/>
              <a:t>Gulf War veterans homecoming parade in New York; President Bush greets homecoming veterans, Washington DC, June 1991. </a:t>
            </a:r>
          </a:p>
          <a:p>
            <a:r>
              <a:rPr lang="en-GB" sz="1200" i="1" dirty="0" smtClean="0"/>
              <a:t>Crowds of 200,000 were recorded at both these celebrations.</a:t>
            </a:r>
            <a:r>
              <a:rPr lang="en-GB" sz="1200" i="1" baseline="-25000" dirty="0" smtClean="0"/>
              <a:t> </a:t>
            </a:r>
            <a:endParaRPr lang="en-GB" sz="1200" i="1" dirty="0"/>
          </a:p>
        </p:txBody>
      </p:sp>
      <p:sp>
        <p:nvSpPr>
          <p:cNvPr id="6" name="Rectangle 5"/>
          <p:cNvSpPr/>
          <p:nvPr/>
        </p:nvSpPr>
        <p:spPr>
          <a:xfrm>
            <a:off x="-18072" y="0"/>
            <a:ext cx="9162072" cy="2352431"/>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5. A New American Empire</a:t>
            </a:r>
            <a:r>
              <a:rPr lang="en-GB" sz="2400" b="1" u="sng" dirty="0">
                <a:solidFill>
                  <a:srgbClr val="FF0000"/>
                </a:solidFill>
                <a:cs typeface="Arial" charset="0"/>
              </a:rPr>
              <a:t>? Operation Desert Storm, 1991</a:t>
            </a:r>
          </a:p>
          <a:p>
            <a:pPr>
              <a:defRPr/>
            </a:pPr>
            <a:endParaRPr lang="en-GB" sz="1000" b="1" u="sng" dirty="0">
              <a:solidFill>
                <a:prstClr val="black"/>
              </a:solidFill>
              <a:cs typeface="Arial" charset="0"/>
            </a:endParaRPr>
          </a:p>
          <a:p>
            <a:pPr>
              <a:defRPr/>
            </a:pPr>
            <a:r>
              <a:rPr lang="en-GB" sz="2400" b="1" u="sng" dirty="0" smtClean="0">
                <a:solidFill>
                  <a:prstClr val="black"/>
                </a:solidFill>
                <a:cs typeface="Arial" charset="0"/>
              </a:rPr>
              <a:t>)</a:t>
            </a: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8895158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1"/>
          <p:cNvSpPr txBox="1">
            <a:spLocks noChangeArrowheads="1"/>
          </p:cNvSpPr>
          <p:nvPr/>
        </p:nvSpPr>
        <p:spPr bwMode="auto">
          <a:xfrm>
            <a:off x="-18072" y="753288"/>
            <a:ext cx="6876255" cy="1810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lgn="just">
              <a:buFont typeface="Arial" panose="020B0604020202020204" pitchFamily="34" charset="0"/>
              <a:buChar char="•"/>
            </a:pPr>
            <a:r>
              <a:rPr lang="en-GB" altLang="en-US" sz="2000" dirty="0" smtClean="0"/>
              <a:t>Operation Desert Storm largely complied with principle articulated by Colin Powell, Bush's Chairman of the Joint Chiefs of Staff (highest-ranking military officer in US Armed Forces)</a:t>
            </a:r>
          </a:p>
          <a:p>
            <a:endParaRPr lang="en-GB" altLang="en-US" sz="1400" b="1" dirty="0" smtClean="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6256" y="0"/>
            <a:ext cx="2196730" cy="2063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7812361" y="2053879"/>
            <a:ext cx="1331640" cy="4339650"/>
          </a:xfrm>
          <a:prstGeom prst="rect">
            <a:avLst/>
          </a:prstGeom>
        </p:spPr>
        <p:txBody>
          <a:bodyPr wrap="square" lIns="360000" rIns="360000">
            <a:spAutoFit/>
          </a:bodyPr>
          <a:lstStyle/>
          <a:p>
            <a:pPr algn="r"/>
            <a:r>
              <a:rPr lang="en-GB" sz="1000" i="1" dirty="0" smtClean="0"/>
              <a:t>Bush with Colin Powell; </a:t>
            </a:r>
          </a:p>
          <a:p>
            <a:pPr algn="r"/>
            <a:r>
              <a:rPr lang="en-GB" sz="1000" i="1" dirty="0" smtClean="0"/>
              <a:t>Powell had served two tours of duty in Vietnam and had been National Security Adviser to Reagan (1987–1989); went on to serve as Secretary of State under George W Bush (2001–2005</a:t>
            </a:r>
            <a:r>
              <a:rPr lang="en-GB" sz="1200" i="1" dirty="0" smtClean="0"/>
              <a:t>)</a:t>
            </a:r>
          </a:p>
          <a:p>
            <a:endParaRPr lang="en-GB" sz="1200" i="1" dirty="0" smtClean="0"/>
          </a:p>
          <a:p>
            <a:endParaRPr lang="en-GB" sz="1200" i="1" dirty="0"/>
          </a:p>
        </p:txBody>
      </p:sp>
      <p:sp>
        <p:nvSpPr>
          <p:cNvPr id="6" name="Rectangle 5"/>
          <p:cNvSpPr/>
          <p:nvPr/>
        </p:nvSpPr>
        <p:spPr>
          <a:xfrm>
            <a:off x="-18072" y="0"/>
            <a:ext cx="9162072" cy="1459879"/>
          </a:xfrm>
          <a:prstGeom prst="rect">
            <a:avLst/>
          </a:prstGeom>
        </p:spPr>
        <p:txBody>
          <a:bodyPr wrap="square" lIns="540000" tIns="540000" rIns="540000" bIns="540000">
            <a:spAutoFit/>
          </a:bodyPr>
          <a:lstStyle/>
          <a:p>
            <a:r>
              <a:rPr lang="en-GB" sz="2400" b="1" u="sng" dirty="0" smtClean="0">
                <a:cs typeface="Arial" charset="0"/>
              </a:rPr>
              <a:t>5. A New American Empire</a:t>
            </a:r>
            <a:r>
              <a:rPr lang="en-GB" sz="2400" b="1" u="sng" dirty="0">
                <a:cs typeface="Arial" charset="0"/>
              </a:rPr>
              <a:t>? </a:t>
            </a:r>
            <a:r>
              <a:rPr lang="en-GB" sz="2400" b="1" u="sng" dirty="0">
                <a:cs typeface="Arial" pitchFamily="34" charset="0"/>
              </a:rPr>
              <a:t>The Powell </a:t>
            </a:r>
            <a:r>
              <a:rPr lang="en-GB" sz="2400" b="1" u="sng" dirty="0" smtClean="0">
                <a:cs typeface="Arial" pitchFamily="34" charset="0"/>
              </a:rPr>
              <a:t>Doctrine</a:t>
            </a:r>
            <a:endParaRPr lang="en-GB" sz="2000" u="sng" dirty="0">
              <a:cs typeface="Arial" charset="0"/>
            </a:endParaRPr>
          </a:p>
        </p:txBody>
      </p:sp>
      <p:sp>
        <p:nvSpPr>
          <p:cNvPr id="9" name="TextBox 1"/>
          <p:cNvSpPr txBox="1">
            <a:spLocks noChangeArrowheads="1"/>
          </p:cNvSpPr>
          <p:nvPr/>
        </p:nvSpPr>
        <p:spPr bwMode="auto">
          <a:xfrm>
            <a:off x="18166" y="2068393"/>
            <a:ext cx="8028383" cy="474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sz="1500" dirty="0" smtClean="0"/>
              <a:t>"When </a:t>
            </a:r>
            <a:r>
              <a:rPr lang="en-GB" sz="1500" dirty="0"/>
              <a:t>a </a:t>
            </a:r>
            <a:r>
              <a:rPr lang="en-GB" sz="1500" dirty="0" smtClean="0"/>
              <a:t>'fire' </a:t>
            </a:r>
            <a:r>
              <a:rPr lang="en-GB" sz="1500" dirty="0"/>
              <a:t>starts that might require committing armed forces, we need to evaluate the circumstances. Relevant questions include: </a:t>
            </a:r>
            <a:endParaRPr lang="en-GB" sz="1500" dirty="0" smtClean="0"/>
          </a:p>
          <a:p>
            <a:pPr marL="1028700" lvl="1" algn="r">
              <a:buFontTx/>
              <a:buChar char="-"/>
            </a:pPr>
            <a:r>
              <a:rPr lang="en-GB" sz="1500" b="1" i="1" dirty="0" smtClean="0"/>
              <a:t>Is </a:t>
            </a:r>
            <a:r>
              <a:rPr lang="en-GB" sz="1500" b="1" i="1" dirty="0"/>
              <a:t>the political objective we seek to achieve important, clearly defined and understood</a:t>
            </a:r>
            <a:r>
              <a:rPr lang="en-GB" sz="1500" b="1" i="1" dirty="0" smtClean="0"/>
              <a:t>?</a:t>
            </a:r>
          </a:p>
          <a:p>
            <a:pPr marL="1028700" lvl="1" algn="r">
              <a:buFontTx/>
              <a:buChar char="-"/>
            </a:pPr>
            <a:r>
              <a:rPr lang="en-GB" sz="1500" b="1" i="1" dirty="0" smtClean="0"/>
              <a:t>Have </a:t>
            </a:r>
            <a:r>
              <a:rPr lang="en-GB" sz="1500" b="1" i="1" dirty="0"/>
              <a:t>all other nonviolent policy means failed? </a:t>
            </a:r>
            <a:endParaRPr lang="en-GB" sz="1500" b="1" i="1" dirty="0" smtClean="0"/>
          </a:p>
          <a:p>
            <a:pPr marL="1028700" lvl="1" algn="r">
              <a:buFontTx/>
              <a:buChar char="-"/>
            </a:pPr>
            <a:r>
              <a:rPr lang="en-GB" sz="1500" b="1" i="1" dirty="0" smtClean="0"/>
              <a:t>Will </a:t>
            </a:r>
            <a:r>
              <a:rPr lang="en-GB" sz="1500" b="1" i="1" dirty="0"/>
              <a:t>military force achieve the objective? </a:t>
            </a:r>
            <a:endParaRPr lang="en-GB" sz="1500" b="1" i="1" dirty="0" smtClean="0"/>
          </a:p>
          <a:p>
            <a:pPr marL="1028700" lvl="1" algn="r">
              <a:buFontTx/>
              <a:buChar char="-"/>
            </a:pPr>
            <a:r>
              <a:rPr lang="en-GB" sz="1500" b="1" i="1" dirty="0" smtClean="0"/>
              <a:t>At </a:t>
            </a:r>
            <a:r>
              <a:rPr lang="en-GB" sz="1500" b="1" i="1" dirty="0"/>
              <a:t>what cost? </a:t>
            </a:r>
            <a:endParaRPr lang="en-GB" sz="1500" b="1" i="1" dirty="0" smtClean="0"/>
          </a:p>
          <a:p>
            <a:pPr marL="1028700" lvl="1" algn="r">
              <a:buFontTx/>
              <a:buChar char="-"/>
            </a:pPr>
            <a:r>
              <a:rPr lang="en-GB" sz="1500" b="1" i="1" dirty="0" smtClean="0"/>
              <a:t>Have </a:t>
            </a:r>
            <a:r>
              <a:rPr lang="en-GB" sz="1500" b="1" i="1" dirty="0"/>
              <a:t>the gains and risks been </a:t>
            </a:r>
            <a:r>
              <a:rPr lang="en-GB" sz="1500" b="1" i="1" dirty="0" err="1"/>
              <a:t>analyzed</a:t>
            </a:r>
            <a:r>
              <a:rPr lang="en-GB" sz="1500" b="1" i="1" dirty="0"/>
              <a:t>? </a:t>
            </a:r>
            <a:endParaRPr lang="en-GB" sz="1500" b="1" i="1" dirty="0" smtClean="0"/>
          </a:p>
          <a:p>
            <a:pPr marL="1028700" lvl="1" algn="r">
              <a:buFontTx/>
              <a:buChar char="-"/>
              <a:tabLst>
                <a:tab pos="3498850" algn="l"/>
              </a:tabLst>
            </a:pPr>
            <a:r>
              <a:rPr lang="en-GB" sz="1500" b="1" i="1" dirty="0" smtClean="0"/>
              <a:t>How </a:t>
            </a:r>
            <a:r>
              <a:rPr lang="en-GB" sz="1500" b="1" i="1" dirty="0"/>
              <a:t>might the situation that we seek to alter, once it is altered by force, develop further and what might be the consequences</a:t>
            </a:r>
            <a:r>
              <a:rPr lang="en-GB" sz="1500" i="1" dirty="0" smtClean="0"/>
              <a:t>?</a:t>
            </a:r>
          </a:p>
          <a:p>
            <a:pPr algn="just"/>
            <a:r>
              <a:rPr lang="en-GB" sz="1500" dirty="0"/>
              <a:t>	</a:t>
            </a:r>
            <a:r>
              <a:rPr lang="en-GB" sz="1500" dirty="0" smtClean="0"/>
              <a:t>"When </a:t>
            </a:r>
            <a:r>
              <a:rPr lang="en-GB" sz="1500" dirty="0"/>
              <a:t>the political objective is important, clearly defined and understood, when the risks are acceptable, and </a:t>
            </a:r>
            <a:r>
              <a:rPr lang="en-GB" sz="1500" dirty="0" smtClean="0"/>
              <a:t>when force </a:t>
            </a:r>
            <a:r>
              <a:rPr lang="en-GB" sz="1500" dirty="0"/>
              <a:t>can be effectively combined with diplomatic and economic policies, then clear and unambiguous objectives must be given to the armed </a:t>
            </a:r>
            <a:r>
              <a:rPr lang="en-GB" sz="1500" dirty="0" smtClean="0"/>
              <a:t>forces … Over </a:t>
            </a:r>
            <a:r>
              <a:rPr lang="en-GB" sz="1500" dirty="0"/>
              <a:t>the past </a:t>
            </a:r>
            <a:r>
              <a:rPr lang="en-GB" sz="1500" dirty="0" smtClean="0"/>
              <a:t>3 years US </a:t>
            </a:r>
            <a:r>
              <a:rPr lang="en-GB" sz="1500" dirty="0"/>
              <a:t>armed forces have been used </a:t>
            </a:r>
            <a:r>
              <a:rPr lang="en-GB" sz="1500" dirty="0" smtClean="0"/>
              <a:t>to </a:t>
            </a:r>
            <a:r>
              <a:rPr lang="en-GB" sz="1500" dirty="0"/>
              <a:t>defend our interests and </a:t>
            </a:r>
            <a:r>
              <a:rPr lang="en-GB" sz="1500" dirty="0" smtClean="0"/>
              <a:t>achieve </a:t>
            </a:r>
            <a:r>
              <a:rPr lang="en-GB" sz="1500" dirty="0"/>
              <a:t>our political objectives. In Panama a dictator was removed from </a:t>
            </a:r>
            <a:r>
              <a:rPr lang="en-GB" sz="1500" dirty="0" smtClean="0"/>
              <a:t>power … in </a:t>
            </a:r>
            <a:r>
              <a:rPr lang="en-GB" sz="1500" dirty="0"/>
              <a:t>the Persian Gulf a nation was liberated. </a:t>
            </a:r>
            <a:r>
              <a:rPr lang="en-GB" sz="1500" dirty="0" smtClean="0"/>
              <a:t>These operations </a:t>
            </a:r>
            <a:r>
              <a:rPr lang="en-GB" sz="1500" dirty="0"/>
              <a:t>had one thing in common: they were successful. </a:t>
            </a:r>
            <a:r>
              <a:rPr lang="en-GB" sz="1500" b="1" dirty="0"/>
              <a:t>There have been no Bay of Pigs, failed desert raids, Beirut bombings or </a:t>
            </a:r>
            <a:r>
              <a:rPr lang="en-GB" sz="1500" b="1" dirty="0" smtClean="0"/>
              <a:t>Vietnams</a:t>
            </a:r>
            <a:r>
              <a:rPr lang="en-GB" sz="1500" dirty="0" smtClean="0"/>
              <a:t>."</a:t>
            </a:r>
          </a:p>
          <a:p>
            <a:pPr marL="285750" indent="-285750" algn="r">
              <a:buFontTx/>
              <a:buChar char="-"/>
            </a:pPr>
            <a:r>
              <a:rPr lang="en-GB" sz="1500" dirty="0" smtClean="0"/>
              <a:t>Colin </a:t>
            </a:r>
            <a:r>
              <a:rPr lang="en-GB" sz="1500" dirty="0"/>
              <a:t>Powell, </a:t>
            </a:r>
            <a:r>
              <a:rPr lang="en-GB" sz="1500" dirty="0" smtClean="0"/>
              <a:t>'US </a:t>
            </a:r>
            <a:r>
              <a:rPr lang="en-GB" sz="1500" dirty="0"/>
              <a:t>Forces: Challenges Ahead</a:t>
            </a:r>
            <a:r>
              <a:rPr lang="en-GB" sz="1500" dirty="0" smtClean="0"/>
              <a:t>,' </a:t>
            </a:r>
            <a:r>
              <a:rPr lang="en-GB" sz="1500" i="1" dirty="0"/>
              <a:t>Foreign Affairs</a:t>
            </a:r>
            <a:r>
              <a:rPr lang="en-GB" sz="1500" dirty="0"/>
              <a:t>, Winter </a:t>
            </a:r>
            <a:r>
              <a:rPr lang="en-GB" sz="1500" dirty="0" smtClean="0"/>
              <a:t>1992–1993</a:t>
            </a:r>
            <a:endParaRPr lang="en-GB" sz="1600" dirty="0" smtClean="0"/>
          </a:p>
        </p:txBody>
      </p:sp>
    </p:spTree>
    <p:extLst>
      <p:ext uri="{BB962C8B-B14F-4D97-AF65-F5344CB8AC3E}">
        <p14:creationId xmlns:p14="http://schemas.microsoft.com/office/powerpoint/2010/main" val="292948090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158" y="434178"/>
            <a:ext cx="9144000" cy="6919156"/>
          </a:xfrm>
          <a:prstGeom prst="rect">
            <a:avLst/>
          </a:prstGeom>
          <a:noFill/>
        </p:spPr>
        <p:txBody>
          <a:bodyPr wrap="square" lIns="360000" tIns="180000" rIns="360000" bIns="180000" rtlCol="0">
            <a:spAutoFit/>
          </a:bodyPr>
          <a:lstStyle/>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smtClean="0"/>
          </a:p>
          <a:p>
            <a:pPr algn="just"/>
            <a:r>
              <a:rPr lang="en-GB" sz="1600" dirty="0" smtClean="0"/>
              <a:t>"I </a:t>
            </a:r>
            <a:r>
              <a:rPr lang="en-GB" sz="1600" dirty="0"/>
              <a:t>believe normalization and increased contact between Americans and Vietnamese will advance the cause of freedom in Vietnam, just as it did in </a:t>
            </a:r>
            <a:r>
              <a:rPr lang="en-GB" sz="1600" dirty="0" smtClean="0"/>
              <a:t>the </a:t>
            </a:r>
            <a:r>
              <a:rPr lang="en-GB" sz="1600" dirty="0"/>
              <a:t>former Soviet Union. I strongly believe that engaging the Vietnamese on the </a:t>
            </a:r>
            <a:r>
              <a:rPr lang="en-GB" sz="1600" dirty="0" smtClean="0"/>
              <a:t>front[s] </a:t>
            </a:r>
            <a:r>
              <a:rPr lang="en-GB" sz="1600" dirty="0"/>
              <a:t>of economic </a:t>
            </a:r>
            <a:r>
              <a:rPr lang="en-GB" sz="1600" dirty="0" smtClean="0"/>
              <a:t>and democratic </a:t>
            </a:r>
            <a:r>
              <a:rPr lang="en-GB" sz="1600" dirty="0"/>
              <a:t>reform will </a:t>
            </a:r>
            <a:r>
              <a:rPr lang="en-GB" sz="1600" b="1" dirty="0"/>
              <a:t>help to </a:t>
            </a:r>
            <a:r>
              <a:rPr lang="en-GB" sz="1600" b="1" dirty="0" err="1"/>
              <a:t>honor</a:t>
            </a:r>
            <a:r>
              <a:rPr lang="en-GB" sz="1600" b="1" dirty="0"/>
              <a:t> the sacrifice of those who fought for </a:t>
            </a:r>
            <a:r>
              <a:rPr lang="en-GB" sz="1600" b="1" dirty="0" smtClean="0"/>
              <a:t>freedom's </a:t>
            </a:r>
            <a:r>
              <a:rPr lang="en-GB" sz="1600" b="1" dirty="0"/>
              <a:t>sake in </a:t>
            </a:r>
            <a:r>
              <a:rPr lang="en-GB" sz="1600" b="1" dirty="0" smtClean="0"/>
              <a:t>Vietnam</a:t>
            </a:r>
            <a:r>
              <a:rPr lang="en-GB" sz="1600" dirty="0" smtClean="0"/>
              <a:t> … Whatever we may think about the political decisions of the Vietnam era, the brave Americans who fought and died there had </a:t>
            </a:r>
            <a:r>
              <a:rPr lang="en-GB" sz="1600" b="1" dirty="0" smtClean="0"/>
              <a:t>noble motives</a:t>
            </a:r>
            <a:r>
              <a:rPr lang="en-GB" sz="1600" dirty="0" smtClean="0"/>
              <a:t>. They </a:t>
            </a:r>
            <a:r>
              <a:rPr lang="en-GB" sz="1600" b="1" dirty="0" smtClean="0"/>
              <a:t>fought for the freedom and the independence of the Vietnamese people. Today the Vietnamese are independent, and we believe this step will help to extend the reach of freedom in Vietnam and, in so doing, to enable these fine veterans of Vietnam to keep working for that freedom</a:t>
            </a:r>
            <a:r>
              <a:rPr lang="en-GB" sz="1600" dirty="0" smtClean="0"/>
              <a:t>."</a:t>
            </a:r>
          </a:p>
          <a:p>
            <a:pPr marL="285750" indent="-285750" algn="r">
              <a:buFontTx/>
              <a:buChar char="-"/>
            </a:pPr>
            <a:r>
              <a:rPr lang="en-GB" sz="1400" dirty="0" smtClean="0"/>
              <a:t>Clinton, 'President's </a:t>
            </a:r>
            <a:r>
              <a:rPr lang="en-GB" sz="1400" dirty="0"/>
              <a:t>Remarks Announcing the Normalization of Diplomatic Relations With </a:t>
            </a:r>
            <a:r>
              <a:rPr lang="en-GB" sz="1400" dirty="0" smtClean="0"/>
              <a:t>Vietnam,' </a:t>
            </a:r>
          </a:p>
          <a:p>
            <a:pPr algn="r"/>
            <a:r>
              <a:rPr lang="en-GB" sz="1400" dirty="0" smtClean="0"/>
              <a:t>July </a:t>
            </a:r>
            <a:r>
              <a:rPr lang="en-GB" sz="1400" dirty="0"/>
              <a:t>11 1995 (</a:t>
            </a:r>
            <a:r>
              <a:rPr lang="en-GB" sz="1400" u="sng" dirty="0">
                <a:hlinkClick r:id="rId3"/>
              </a:rPr>
              <a:t>http://www.presidency.ucsb.edu/ws/?pid=51605</a:t>
            </a:r>
            <a:r>
              <a:rPr lang="en-GB" sz="1400" dirty="0"/>
              <a:t>; accessed November 26 2014</a:t>
            </a:r>
            <a:r>
              <a:rPr lang="en-GB" sz="1400" dirty="0" smtClean="0"/>
              <a:t>)</a:t>
            </a:r>
          </a:p>
          <a:p>
            <a:pPr marL="285750" indent="-285750" algn="just">
              <a:buFontTx/>
              <a:buChar char="-"/>
            </a:pPr>
            <a:endParaRPr lang="en-GB" sz="1600" dirty="0"/>
          </a:p>
          <a:p>
            <a:pPr algn="just"/>
            <a:r>
              <a:rPr lang="en-GB" sz="1600" dirty="0" smtClean="0"/>
              <a:t> </a:t>
            </a:r>
          </a:p>
        </p:txBody>
      </p:sp>
      <p:pic>
        <p:nvPicPr>
          <p:cNvPr id="9218"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5993" r="12670"/>
          <a:stretch/>
        </p:blipFill>
        <p:spPr bwMode="auto">
          <a:xfrm>
            <a:off x="2627783" y="914605"/>
            <a:ext cx="3639717" cy="2869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416307" y="914605"/>
            <a:ext cx="2216335" cy="2123658"/>
          </a:xfrm>
          <a:prstGeom prst="rect">
            <a:avLst/>
          </a:prstGeom>
        </p:spPr>
        <p:txBody>
          <a:bodyPr wrap="square" lIns="360000" rIns="360000">
            <a:spAutoFit/>
          </a:bodyPr>
          <a:lstStyle/>
          <a:p>
            <a:pPr algn="r"/>
            <a:endParaRPr lang="en-GB" sz="1200" i="1" dirty="0" smtClean="0"/>
          </a:p>
          <a:p>
            <a:pPr algn="r"/>
            <a:r>
              <a:rPr lang="en-GB" sz="1200" i="1" dirty="0" smtClean="0"/>
              <a:t>Clinton declares beginning of normalisation process – note either side of Clinton are John Kerry and John McCain, Vietnam veterans and future presidential candidates</a:t>
            </a:r>
          </a:p>
          <a:p>
            <a:endParaRPr lang="en-GB" sz="1200" i="1" dirty="0"/>
          </a:p>
        </p:txBody>
      </p:sp>
      <p:sp>
        <p:nvSpPr>
          <p:cNvPr id="7" name="Rectangle 6"/>
          <p:cNvSpPr/>
          <p:nvPr/>
        </p:nvSpPr>
        <p:spPr>
          <a:xfrm>
            <a:off x="-18072" y="0"/>
            <a:ext cx="9162072" cy="2198543"/>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5. A New American Empire? Normalization of Relations with Vietna</a:t>
            </a:r>
            <a:r>
              <a:rPr lang="en-GB" sz="2400" b="1" u="sng" dirty="0">
                <a:solidFill>
                  <a:srgbClr val="FF0000"/>
                </a:solidFill>
                <a:cs typeface="Arial" charset="0"/>
              </a:rPr>
              <a:t>m</a:t>
            </a:r>
            <a:endParaRPr lang="en-GB" sz="2400" b="1" u="sng" dirty="0" smtClean="0">
              <a:solidFill>
                <a:srgbClr val="FF0000"/>
              </a:solidFill>
              <a:cs typeface="Arial" charset="0"/>
            </a:endParaRPr>
          </a:p>
          <a:p>
            <a:pPr>
              <a:defRPr/>
            </a:pPr>
            <a:r>
              <a:rPr lang="en-GB" sz="2400" b="1" u="sng" dirty="0" smtClean="0">
                <a:solidFill>
                  <a:prstClr val="black"/>
                </a:solidFill>
                <a:cs typeface="Arial" charset="0"/>
              </a:rPr>
              <a:t> </a:t>
            </a:r>
            <a:endParaRPr lang="en-GB" sz="2000" dirty="0">
              <a:solidFill>
                <a:prstClr val="black"/>
              </a:solidFill>
              <a:cs typeface="Arial" charset="0"/>
            </a:endParaRPr>
          </a:p>
        </p:txBody>
      </p:sp>
    </p:spTree>
    <p:extLst>
      <p:ext uri="{BB962C8B-B14F-4D97-AF65-F5344CB8AC3E}">
        <p14:creationId xmlns:p14="http://schemas.microsoft.com/office/powerpoint/2010/main" val="77814651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072" y="0"/>
            <a:ext cx="9162072" cy="7061412"/>
          </a:xfrm>
          <a:prstGeom prst="rect">
            <a:avLst/>
          </a:prstGeom>
        </p:spPr>
        <p:txBody>
          <a:bodyPr wrap="square" lIns="540000" tIns="540000" rIns="540000" bIns="540000">
            <a:spAutoFit/>
          </a:bodyPr>
          <a:lstStyle/>
          <a:p>
            <a:pPr algn="just">
              <a:defRPr/>
            </a:pPr>
            <a:r>
              <a:rPr lang="en-GB" sz="2400" b="1" u="sng" dirty="0" smtClean="0">
                <a:cs typeface="Arial" charset="0"/>
              </a:rPr>
              <a:t>5. A New American Empire? </a:t>
            </a:r>
            <a:r>
              <a:rPr lang="en-GB" sz="2400" b="1" u="sng" dirty="0">
                <a:cs typeface="Arial" pitchFamily="34" charset="0"/>
              </a:rPr>
              <a:t>Departures from the Powell </a:t>
            </a:r>
            <a:r>
              <a:rPr lang="en-GB" sz="2400" b="1" u="sng" dirty="0" smtClean="0">
                <a:cs typeface="Arial" pitchFamily="34" charset="0"/>
              </a:rPr>
              <a:t>Doctrine</a:t>
            </a:r>
          </a:p>
          <a:p>
            <a:pPr algn="just">
              <a:defRPr/>
            </a:pPr>
            <a:endParaRPr lang="en-GB" sz="1000" b="1" u="sng" dirty="0">
              <a:cs typeface="Arial" pitchFamily="34" charset="0"/>
            </a:endParaRPr>
          </a:p>
          <a:p>
            <a:r>
              <a:rPr lang="en-GB" sz="2000" dirty="0">
                <a:cs typeface="Arial" pitchFamily="34" charset="0"/>
              </a:rPr>
              <a:t>Clinton's foreign policy did not always subscribe to the tenets of the Powell Doctrine</a:t>
            </a:r>
          </a:p>
          <a:p>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Engaged in peacekeeping, nation building and small scale deployments (Haiti, 1994; Somalia, 1993)</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Proceeded without Congressional mandates (NATO interventions in ethnic cleansing  in Bosnia-Herzegovina, 1992–1995, and Kosovo, 1999; bombing campaigns in Iraq, 1998)</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Did not always use overwhelming force or have narrowly defined time-limits/political objectives</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Not just conservatives but liberal, "humanitarian interventionists" begin to be more willing to use force</a:t>
            </a:r>
          </a:p>
          <a:p>
            <a:pPr marL="285750" indent="-285750">
              <a:buFont typeface="Arial" panose="020B0604020202020204" pitchFamily="34" charset="0"/>
              <a:buChar char="•"/>
            </a:pPr>
            <a:endParaRPr lang="en-GB" sz="1000" dirty="0">
              <a:cs typeface="Arial" pitchFamily="34" charset="0"/>
            </a:endParaRPr>
          </a:p>
          <a:p>
            <a:pPr marL="285750" indent="-285750">
              <a:buFont typeface="Arial" panose="020B0604020202020204" pitchFamily="34" charset="0"/>
              <a:buChar char="•"/>
            </a:pPr>
            <a:r>
              <a:rPr lang="en-GB" sz="2000" dirty="0">
                <a:cs typeface="Arial" pitchFamily="34" charset="0"/>
              </a:rPr>
              <a:t>Belief early, swift intervention could save lives, and that a coercive diplomacy, even punitive strikes, were advisable </a:t>
            </a:r>
            <a:endParaRPr lang="en-GB" sz="2000" dirty="0" smtClean="0">
              <a:cs typeface="Arial" pitchFamily="34" charset="0"/>
            </a:endParaRPr>
          </a:p>
          <a:p>
            <a:pPr>
              <a:defRPr/>
            </a:pPr>
            <a:endParaRPr lang="en-GB" sz="2000" dirty="0">
              <a:solidFill>
                <a:prstClr val="black"/>
              </a:solidFill>
              <a:cs typeface="Arial" charset="0"/>
            </a:endParaRPr>
          </a:p>
        </p:txBody>
      </p:sp>
    </p:spTree>
    <p:extLst>
      <p:ext uri="{BB962C8B-B14F-4D97-AF65-F5344CB8AC3E}">
        <p14:creationId xmlns:p14="http://schemas.microsoft.com/office/powerpoint/2010/main" val="154840119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9085" y="2062502"/>
            <a:ext cx="9166808" cy="4795498"/>
          </a:xfrm>
          <a:prstGeom prst="rect">
            <a:avLst/>
          </a:prstGeom>
          <a:noFill/>
        </p:spPr>
        <p:txBody>
          <a:bodyPr wrap="square" lIns="540000" tIns="180000" rIns="540000" bIns="180000" rtlCol="0">
            <a:spAutoFit/>
          </a:bodyPr>
          <a:lstStyle/>
          <a:p>
            <a:endParaRPr lang="en-GB" b="1" dirty="0" smtClean="0">
              <a:cs typeface="Arial" pitchFamily="34" charset="0"/>
            </a:endParaRPr>
          </a:p>
          <a:p>
            <a:pPr algn="just"/>
            <a:r>
              <a:rPr lang="en-GB" sz="1600" dirty="0" smtClean="0"/>
              <a:t>"Somalia. It started off as a humanitarian mission then changed into a nation-building mission and that's where the mission went wrong. And as a result, our nation paid a price, so </a:t>
            </a:r>
            <a:r>
              <a:rPr lang="en-GB" sz="1600" b="1" dirty="0" smtClean="0"/>
              <a:t>I don't think our troops ought to be used for what's called nation building</a:t>
            </a:r>
            <a:r>
              <a:rPr lang="en-GB" sz="1600" dirty="0" smtClean="0"/>
              <a:t>. I think our troops ought to be used to fight and win war. </a:t>
            </a:r>
            <a:r>
              <a:rPr lang="en-GB" sz="1600" i="1" dirty="0" smtClean="0"/>
              <a:t>I think our troops ought to be used to help overthrow a dictator when it's in our best interests</a:t>
            </a:r>
            <a:r>
              <a:rPr lang="en-GB" sz="1600" dirty="0" smtClean="0"/>
              <a:t>. But in this case, it was a nation-building exercise. And same with Haiti … I wouldn't have sent troops. I didn't think it was worthwhile. It was nation-building. And it was not very successful. It cost us billions of dollars and I'm not sure democracy's any better off in Haiti than it was before.</a:t>
            </a:r>
            <a:endParaRPr lang="en-GB" sz="1600" dirty="0" smtClean="0">
              <a:cs typeface="Arial" pitchFamily="34" charset="0"/>
            </a:endParaRPr>
          </a:p>
          <a:p>
            <a:pPr algn="just"/>
            <a:r>
              <a:rPr lang="en-GB" sz="1600" dirty="0" smtClean="0">
                <a:cs typeface="Arial" pitchFamily="34" charset="0"/>
              </a:rPr>
              <a:t>	"… Maybe I'm missing something here. </a:t>
            </a:r>
            <a:r>
              <a:rPr lang="en-GB" sz="1600" b="1" dirty="0" smtClean="0">
                <a:cs typeface="Arial" pitchFamily="34" charset="0"/>
              </a:rPr>
              <a:t>I mean we're going to have kind of a nation-building corps from America? Absolutely not</a:t>
            </a:r>
            <a:r>
              <a:rPr lang="en-GB" sz="1600" dirty="0" smtClean="0">
                <a:cs typeface="Arial" pitchFamily="34" charset="0"/>
              </a:rPr>
              <a:t>. </a:t>
            </a:r>
            <a:r>
              <a:rPr lang="en-GB" sz="1600" b="1" dirty="0" smtClean="0">
                <a:cs typeface="Arial" pitchFamily="34" charset="0"/>
              </a:rPr>
              <a:t>Our military is meant to fight and win war. That's what it's meant to do and when it gets overextended, morale drops</a:t>
            </a:r>
            <a:r>
              <a:rPr lang="en-GB" sz="1600" dirty="0" smtClean="0">
                <a:cs typeface="Arial" pitchFamily="34" charset="0"/>
              </a:rPr>
              <a:t>. Well, listen I strongly believe we need to have a military presence in the Korean peninsula not only to keep the peace in the peninsula but to keep regional stability. And I strongly believe we need to keep a presence in NATO. </a:t>
            </a:r>
            <a:r>
              <a:rPr lang="en-GB" sz="1600" b="1" dirty="0" smtClean="0">
                <a:cs typeface="Arial" pitchFamily="34" charset="0"/>
              </a:rPr>
              <a:t>But I'm going to be judicious as to how to use the military. It needs to be in our vital interest. The mission needs to be clear and the exit strategy obvious</a:t>
            </a:r>
            <a:r>
              <a:rPr lang="en-GB" sz="1600" dirty="0" smtClean="0">
                <a:cs typeface="Arial" pitchFamily="34" charset="0"/>
              </a:rPr>
              <a:t>."</a:t>
            </a:r>
          </a:p>
          <a:p>
            <a:pPr marL="285750" indent="-285750" algn="r">
              <a:buFontTx/>
              <a:buChar char="-"/>
            </a:pPr>
            <a:r>
              <a:rPr lang="en-GB" sz="1400" dirty="0" smtClean="0">
                <a:cs typeface="Arial" pitchFamily="34" charset="0"/>
              </a:rPr>
              <a:t>George W Bush, 2</a:t>
            </a:r>
            <a:r>
              <a:rPr lang="en-GB" sz="1400" baseline="30000" dirty="0" smtClean="0">
                <a:cs typeface="Arial" pitchFamily="34" charset="0"/>
              </a:rPr>
              <a:t>nd</a:t>
            </a:r>
            <a:r>
              <a:rPr lang="en-GB" sz="1400" dirty="0" smtClean="0">
                <a:cs typeface="Arial" pitchFamily="34" charset="0"/>
              </a:rPr>
              <a:t> Presidential debate with Democratic nominee Al Gore, October 11 2000 </a:t>
            </a:r>
          </a:p>
          <a:p>
            <a:endParaRPr lang="en-GB" sz="1600" b="1" i="1" dirty="0" smtClean="0">
              <a:cs typeface="Arial"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0946" y="36286"/>
            <a:ext cx="4132684" cy="24239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072" y="0"/>
            <a:ext cx="9162072" cy="1983099"/>
          </a:xfrm>
          <a:prstGeom prst="rect">
            <a:avLst/>
          </a:prstGeom>
        </p:spPr>
        <p:txBody>
          <a:bodyPr wrap="square" lIns="540000" tIns="540000" rIns="540000" bIns="540000">
            <a:spAutoFit/>
          </a:bodyPr>
          <a:lstStyle/>
          <a:p>
            <a:pPr algn="just">
              <a:defRPr/>
            </a:pPr>
            <a:r>
              <a:rPr lang="en-GB" sz="2400" b="1" u="sng" dirty="0" smtClean="0">
                <a:cs typeface="Arial" charset="0"/>
              </a:rPr>
              <a:t>5. A New American Empire? </a:t>
            </a:r>
          </a:p>
          <a:p>
            <a:pPr algn="just">
              <a:defRPr/>
            </a:pPr>
            <a:r>
              <a:rPr lang="en-GB" sz="2400" b="1" u="sng" dirty="0" smtClean="0">
                <a:cs typeface="Arial" pitchFamily="34" charset="0"/>
              </a:rPr>
              <a:t>Bush Presidency, 2001–2008</a:t>
            </a:r>
          </a:p>
          <a:p>
            <a:pPr algn="just">
              <a:defRPr/>
            </a:pPr>
            <a:endParaRPr lang="en-GB" sz="1000" b="1" u="sng" dirty="0">
              <a:cs typeface="Arial" pitchFamily="34" charset="0"/>
            </a:endParaRPr>
          </a:p>
        </p:txBody>
      </p:sp>
    </p:spTree>
    <p:extLst>
      <p:ext uri="{BB962C8B-B14F-4D97-AF65-F5344CB8AC3E}">
        <p14:creationId xmlns:p14="http://schemas.microsoft.com/office/powerpoint/2010/main" val="197947845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072" y="0"/>
            <a:ext cx="9162072" cy="7076801"/>
          </a:xfrm>
          <a:prstGeom prst="rect">
            <a:avLst/>
          </a:prstGeom>
        </p:spPr>
        <p:txBody>
          <a:bodyPr wrap="square" lIns="540000" tIns="540000" rIns="540000" bIns="540000">
            <a:spAutoFit/>
          </a:bodyPr>
          <a:lstStyle/>
          <a:p>
            <a:pPr algn="just">
              <a:defRPr/>
            </a:pPr>
            <a:r>
              <a:rPr lang="en-GB" sz="2400" b="1" u="sng" dirty="0" smtClean="0">
                <a:cs typeface="Arial" charset="0"/>
              </a:rPr>
              <a:t>5. A New American Empire? </a:t>
            </a:r>
            <a:r>
              <a:rPr lang="en-GB" sz="2400" b="1" u="sng" dirty="0" err="1">
                <a:cs typeface="Arial" pitchFamily="34" charset="0"/>
              </a:rPr>
              <a:t>Neoconservativism</a:t>
            </a:r>
            <a:r>
              <a:rPr lang="en-GB" sz="2400" b="1" u="sng" dirty="0">
                <a:cs typeface="Arial" pitchFamily="34" charset="0"/>
              </a:rPr>
              <a:t> of 1990s, </a:t>
            </a:r>
            <a:r>
              <a:rPr lang="en-GB" sz="2400" b="1" u="sng" dirty="0" smtClean="0">
                <a:cs typeface="Arial" pitchFamily="34" charset="0"/>
              </a:rPr>
              <a:t>2000s</a:t>
            </a:r>
          </a:p>
          <a:p>
            <a:pPr algn="just">
              <a:defRPr/>
            </a:pPr>
            <a:endParaRPr lang="en-GB" sz="1000" b="1" dirty="0">
              <a:cs typeface="Arial" pitchFamily="34" charset="0"/>
            </a:endParaRPr>
          </a:p>
          <a:p>
            <a:pPr marL="285750" indent="-285750" algn="just">
              <a:buFont typeface="Arial" panose="020B0604020202020204" pitchFamily="34" charset="0"/>
              <a:buChar char="•"/>
            </a:pPr>
            <a:r>
              <a:rPr lang="en-GB" dirty="0">
                <a:cs typeface="Arial" pitchFamily="34" charset="0"/>
              </a:rPr>
              <a:t>1992–1994  </a:t>
            </a:r>
            <a:r>
              <a:rPr lang="en-GB" i="1" dirty="0" err="1">
                <a:cs typeface="Arial" pitchFamily="34" charset="0"/>
              </a:rPr>
              <a:t>Defense</a:t>
            </a:r>
            <a:r>
              <a:rPr lang="en-GB" i="1" dirty="0">
                <a:cs typeface="Arial" pitchFamily="34" charset="0"/>
              </a:rPr>
              <a:t> Planning Guidance</a:t>
            </a:r>
            <a:r>
              <a:rPr lang="en-GB" dirty="0">
                <a:cs typeface="Arial" pitchFamily="34" charset="0"/>
              </a:rPr>
              <a:t> document advocated "strategic depth" ensuring that US weaponry remains at least one generation ahead of any rival's</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dirty="0">
                <a:cs typeface="Arial" pitchFamily="34" charset="0"/>
              </a:rPr>
              <a:t>Neoconservatives sought strategic superiority by controlling rivals' access to raw materials and stop others from developing Weapons of Mass Destruction</a:t>
            </a:r>
          </a:p>
          <a:p>
            <a:pPr algn="just"/>
            <a:endParaRPr lang="en-GB" altLang="en-US" sz="1000" dirty="0"/>
          </a:p>
          <a:p>
            <a:pPr algn="just"/>
            <a:r>
              <a:rPr lang="en-GB" altLang="en-US" sz="1700" b="1" dirty="0"/>
              <a:t>e.g</a:t>
            </a:r>
            <a:r>
              <a:rPr lang="en-GB" altLang="en-US" sz="1700" b="1" i="1" dirty="0"/>
              <a:t>. Project for a New American Century </a:t>
            </a:r>
            <a:r>
              <a:rPr lang="en-GB" altLang="en-US" sz="1700" b="1" dirty="0"/>
              <a:t>(PNAC</a:t>
            </a:r>
            <a:r>
              <a:rPr lang="en-GB" altLang="en-US" sz="1700" b="1" dirty="0" smtClean="0"/>
              <a:t>) </a:t>
            </a:r>
            <a:r>
              <a:rPr lang="en-GB" altLang="en-US" sz="1700" b="1" dirty="0"/>
              <a:t>US foreign policy think-tank est. 1997</a:t>
            </a:r>
            <a:endParaRPr lang="en-GB" sz="1700" b="1" i="1" dirty="0">
              <a:cs typeface="Arial" pitchFamily="34" charset="0"/>
            </a:endParaRP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dirty="0">
                <a:cs typeface="Arial" pitchFamily="34" charset="0"/>
              </a:rPr>
              <a:t>Advocated regime change in Iraq, 1998</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i="1" dirty="0">
                <a:cs typeface="Arial" pitchFamily="34" charset="0"/>
              </a:rPr>
              <a:t>Rebuilding America's </a:t>
            </a:r>
            <a:r>
              <a:rPr lang="en-GB" i="1" dirty="0" err="1">
                <a:cs typeface="Arial" pitchFamily="34" charset="0"/>
              </a:rPr>
              <a:t>Defenses</a:t>
            </a:r>
            <a:r>
              <a:rPr lang="en-GB" i="1" dirty="0">
                <a:cs typeface="Arial" pitchFamily="34" charset="0"/>
              </a:rPr>
              <a:t>: Strategies, </a:t>
            </a:r>
            <a:r>
              <a:rPr lang="en-GB" i="1" dirty="0" smtClean="0">
                <a:cs typeface="Arial" pitchFamily="34" charset="0"/>
              </a:rPr>
              <a:t>Forces </a:t>
            </a:r>
            <a:r>
              <a:rPr lang="en-GB" i="1" dirty="0">
                <a:cs typeface="Arial" pitchFamily="34" charset="0"/>
              </a:rPr>
              <a:t>and Resources For a New Century </a:t>
            </a:r>
            <a:r>
              <a:rPr lang="en-GB" dirty="0">
                <a:cs typeface="Arial" pitchFamily="34" charset="0"/>
              </a:rPr>
              <a:t>(2000)</a:t>
            </a:r>
          </a:p>
          <a:p>
            <a:pPr marL="742950" lvl="1" indent="-285750" algn="just">
              <a:buFontTx/>
              <a:buChar char="-"/>
            </a:pPr>
            <a:r>
              <a:rPr lang="en-GB" dirty="0">
                <a:cs typeface="Arial" pitchFamily="34" charset="0"/>
              </a:rPr>
              <a:t>asserted the United States should "seek to preserve and extend its position of global leadership" by "maintaining the </a:t>
            </a:r>
            <a:r>
              <a:rPr lang="en-GB" dirty="0" err="1">
                <a:cs typeface="Arial" pitchFamily="34" charset="0"/>
              </a:rPr>
              <a:t>preeminence</a:t>
            </a:r>
            <a:r>
              <a:rPr lang="en-GB" dirty="0">
                <a:cs typeface="Arial" pitchFamily="34" charset="0"/>
              </a:rPr>
              <a:t> of US military forces"</a:t>
            </a:r>
          </a:p>
          <a:p>
            <a:pPr marL="742950" lvl="1" indent="-285750" algn="just">
              <a:buFontTx/>
              <a:buChar char="-"/>
            </a:pPr>
            <a:r>
              <a:rPr lang="en-GB" dirty="0">
                <a:cs typeface="Arial" pitchFamily="34" charset="0"/>
              </a:rPr>
              <a:t>recommended increase in size and budget of US military</a:t>
            </a:r>
          </a:p>
          <a:p>
            <a:pPr marL="742950" lvl="1" indent="-285750" algn="just">
              <a:buFontTx/>
              <a:buChar char="-"/>
            </a:pPr>
            <a:r>
              <a:rPr lang="en-GB" dirty="0">
                <a:cs typeface="Arial" pitchFamily="34" charset="0"/>
              </a:rPr>
              <a:t>encouraged US hegemony on ground, in space and cyberspace</a:t>
            </a:r>
          </a:p>
          <a:p>
            <a:pPr marL="742950" lvl="1" indent="-285750" algn="just">
              <a:buFontTx/>
              <a:buChar char="-"/>
            </a:pPr>
            <a:r>
              <a:rPr lang="en-GB" dirty="0">
                <a:cs typeface="Arial" pitchFamily="34" charset="0"/>
              </a:rPr>
              <a:t>advocated  fighting and winning of "multiple, simultaneous major theatre wars," and the performance of "'</a:t>
            </a:r>
            <a:r>
              <a:rPr lang="en-GB" dirty="0" err="1">
                <a:cs typeface="Arial" pitchFamily="34" charset="0"/>
              </a:rPr>
              <a:t>constabular</a:t>
            </a:r>
            <a:r>
              <a:rPr lang="en-GB" dirty="0">
                <a:cs typeface="Arial" pitchFamily="34" charset="0"/>
              </a:rPr>
              <a:t>' duties associated with shaping the security environment" in diplomatically strategic regions</a:t>
            </a:r>
          </a:p>
          <a:p>
            <a:pPr marL="742950" lvl="1" indent="-285750" algn="just">
              <a:buFontTx/>
              <a:buChar char="-"/>
            </a:pPr>
            <a:endParaRPr lang="en-GB" sz="1000" dirty="0">
              <a:cs typeface="Arial" pitchFamily="34" charset="0"/>
            </a:endParaRPr>
          </a:p>
          <a:p>
            <a:pPr marL="285750" indent="-285750" algn="just">
              <a:buFont typeface="Arial" panose="020B0604020202020204" pitchFamily="34" charset="0"/>
              <a:buChar char="•"/>
            </a:pPr>
            <a:r>
              <a:rPr lang="en-GB" dirty="0">
                <a:cs typeface="Arial" pitchFamily="34" charset="0"/>
              </a:rPr>
              <a:t>Several PNAC signatories (Dick Cheney, Donald Rumsfeld, Paul Wolfowitz) later went on to serve in Bush Administration </a:t>
            </a:r>
            <a:endParaRPr lang="en-GB" sz="2400" b="1" u="sng" dirty="0" smtClean="0">
              <a:cs typeface="Arial" charset="0"/>
            </a:endParaRPr>
          </a:p>
        </p:txBody>
      </p:sp>
    </p:spTree>
    <p:extLst>
      <p:ext uri="{BB962C8B-B14F-4D97-AF65-F5344CB8AC3E}">
        <p14:creationId xmlns:p14="http://schemas.microsoft.com/office/powerpoint/2010/main" val="362061991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024" y="495252"/>
            <a:ext cx="4644008" cy="3221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017" y="495252"/>
            <a:ext cx="4111263" cy="54773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6024" y="3789040"/>
            <a:ext cx="428625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4522463" y="5974582"/>
            <a:ext cx="4621537" cy="830997"/>
          </a:xfrm>
          <a:prstGeom prst="rect">
            <a:avLst/>
          </a:prstGeom>
        </p:spPr>
        <p:txBody>
          <a:bodyPr wrap="square" lIns="360000" rIns="360000">
            <a:spAutoFit/>
          </a:bodyPr>
          <a:lstStyle/>
          <a:p>
            <a:pPr algn="r"/>
            <a:r>
              <a:rPr lang="en-GB" sz="1200" i="1" dirty="0" smtClean="0"/>
              <a:t>Al Qaeda terrorist attacks on New York, September 2001; George W Bush 'Mission Accomplished' speech after deposing Hussein regime in Iraq , USS Abraham Lincoln, May 1 2003; wit Afghan President Hamid Karzai, December 15 2008   </a:t>
            </a:r>
          </a:p>
        </p:txBody>
      </p:sp>
      <p:sp>
        <p:nvSpPr>
          <p:cNvPr id="9" name="Rectangle 8"/>
          <p:cNvSpPr/>
          <p:nvPr/>
        </p:nvSpPr>
        <p:spPr>
          <a:xfrm>
            <a:off x="-18072" y="0"/>
            <a:ext cx="9162072" cy="1613767"/>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5. A New American Empire? </a:t>
            </a:r>
            <a:r>
              <a:rPr lang="en-GB" sz="2400" b="1" u="sng" dirty="0" smtClean="0">
                <a:solidFill>
                  <a:srgbClr val="FF0000"/>
                </a:solidFill>
                <a:effectLst>
                  <a:outerShdw blurRad="38100" dist="38100" dir="2700000" algn="tl">
                    <a:srgbClr val="000000">
                      <a:alpha val="43137"/>
                    </a:srgbClr>
                  </a:outerShdw>
                </a:effectLst>
                <a:cs typeface="Arial" pitchFamily="34" charset="0"/>
              </a:rPr>
              <a:t>9/11 and the War on Terror</a:t>
            </a:r>
          </a:p>
          <a:p>
            <a:pPr algn="just">
              <a:defRPr/>
            </a:pPr>
            <a:endParaRPr lang="en-GB" sz="1000" b="1" dirty="0">
              <a:cs typeface="Arial" pitchFamily="34" charset="0"/>
            </a:endParaRPr>
          </a:p>
        </p:txBody>
      </p:sp>
    </p:spTree>
    <p:extLst>
      <p:ext uri="{BB962C8B-B14F-4D97-AF65-F5344CB8AC3E}">
        <p14:creationId xmlns:p14="http://schemas.microsoft.com/office/powerpoint/2010/main" val="59339606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083" y="2876853"/>
            <a:ext cx="9144001" cy="4087612"/>
          </a:xfrm>
          <a:prstGeom prst="rect">
            <a:avLst/>
          </a:prstGeom>
          <a:noFill/>
        </p:spPr>
        <p:txBody>
          <a:bodyPr wrap="square" lIns="360000" tIns="180000" rIns="360000" bIns="180000" rtlCol="0">
            <a:spAutoFit/>
          </a:bodyPr>
          <a:lstStyle/>
          <a:p>
            <a:pPr algn="just">
              <a:defRPr/>
            </a:pPr>
            <a:r>
              <a:rPr lang="en-GB" sz="1600" dirty="0" smtClean="0">
                <a:cs typeface="Arial" pitchFamily="34" charset="0"/>
              </a:rPr>
              <a:t>During </a:t>
            </a:r>
            <a:r>
              <a:rPr lang="en-GB" sz="1600" dirty="0">
                <a:cs typeface="Arial" pitchFamily="34" charset="0"/>
              </a:rPr>
              <a:t>the 2004 presidential </a:t>
            </a:r>
            <a:r>
              <a:rPr lang="en-GB" sz="1600" dirty="0" smtClean="0">
                <a:cs typeface="Arial" pitchFamily="34" charset="0"/>
              </a:rPr>
              <a:t>election, Democratic hopeful John Kerry's campaign made his service as </a:t>
            </a:r>
            <a:r>
              <a:rPr lang="en-GB" sz="1600" dirty="0">
                <a:cs typeface="Arial" pitchFamily="34" charset="0"/>
              </a:rPr>
              <a:t>a Swift Boat commander </a:t>
            </a:r>
            <a:r>
              <a:rPr lang="en-GB" sz="1600" dirty="0" smtClean="0">
                <a:cs typeface="Arial" pitchFamily="34" charset="0"/>
              </a:rPr>
              <a:t>during the Vietnam War a centrepiece</a:t>
            </a:r>
          </a:p>
          <a:p>
            <a:pPr marL="285750" indent="-285750">
              <a:buFont typeface="Arial" panose="020B0604020202020204" pitchFamily="34" charset="0"/>
              <a:buChar char="•"/>
            </a:pPr>
            <a:endParaRPr lang="en-GB" sz="1600" dirty="0">
              <a:cs typeface="Arial" pitchFamily="34" charset="0"/>
            </a:endParaRPr>
          </a:p>
          <a:p>
            <a:pPr marL="285750" indent="-285750">
              <a:buFont typeface="Arial" panose="020B0604020202020204" pitchFamily="34" charset="0"/>
              <a:buChar char="•"/>
            </a:pPr>
            <a:r>
              <a:rPr lang="en-GB" sz="1600" dirty="0" smtClean="0">
                <a:cs typeface="Arial" pitchFamily="34" charset="0"/>
              </a:rPr>
              <a:t>This was particularly the case given George W Bush's contrasting service record (or lack thereof) as </a:t>
            </a:r>
            <a:r>
              <a:rPr lang="en-GB" sz="1600" dirty="0">
                <a:cs typeface="Arial" pitchFamily="34" charset="0"/>
              </a:rPr>
              <a:t>a member </a:t>
            </a:r>
            <a:r>
              <a:rPr lang="en-GB" sz="1600" dirty="0" smtClean="0">
                <a:cs typeface="Arial" pitchFamily="34" charset="0"/>
              </a:rPr>
              <a:t>of the </a:t>
            </a:r>
            <a:r>
              <a:rPr lang="en-GB" sz="1600" dirty="0">
                <a:cs typeface="Arial" pitchFamily="34" charset="0"/>
              </a:rPr>
              <a:t>Texas Air National </a:t>
            </a:r>
            <a:r>
              <a:rPr lang="en-GB" sz="1600" dirty="0" smtClean="0">
                <a:cs typeface="Arial" pitchFamily="34" charset="0"/>
              </a:rPr>
              <a:t>Guard during the Vietnam War</a:t>
            </a:r>
          </a:p>
          <a:p>
            <a:pPr marL="285750" indent="-285750">
              <a:buFont typeface="Arial" panose="020B0604020202020204" pitchFamily="34" charset="0"/>
              <a:buChar char="•"/>
            </a:pPr>
            <a:endParaRPr lang="en-GB" sz="1200" dirty="0" smtClean="0">
              <a:cs typeface="Arial" pitchFamily="34" charset="0"/>
            </a:endParaRPr>
          </a:p>
          <a:p>
            <a:pPr marL="285750" indent="-285750">
              <a:buFont typeface="Arial" panose="020B0604020202020204" pitchFamily="34" charset="0"/>
              <a:buChar char="•"/>
            </a:pPr>
            <a:r>
              <a:rPr lang="en-GB" sz="1600" dirty="0" smtClean="0">
                <a:cs typeface="Arial" pitchFamily="34" charset="0"/>
              </a:rPr>
              <a:t>A </a:t>
            </a:r>
            <a:r>
              <a:rPr lang="en-GB" sz="1600" dirty="0">
                <a:cs typeface="Arial" pitchFamily="34" charset="0"/>
              </a:rPr>
              <a:t>number of </a:t>
            </a:r>
            <a:r>
              <a:rPr lang="en-GB" sz="1600" dirty="0" smtClean="0">
                <a:cs typeface="Arial" pitchFamily="34" charset="0"/>
              </a:rPr>
              <a:t>Vietnam </a:t>
            </a:r>
            <a:r>
              <a:rPr lang="en-GB" sz="1600" dirty="0">
                <a:cs typeface="Arial" pitchFamily="34" charset="0"/>
              </a:rPr>
              <a:t>veterans </a:t>
            </a:r>
            <a:r>
              <a:rPr lang="en-GB" sz="1600" dirty="0" smtClean="0">
                <a:cs typeface="Arial" pitchFamily="34" charset="0"/>
              </a:rPr>
              <a:t>formed a (Republican-affiliated) organisation </a:t>
            </a:r>
            <a:r>
              <a:rPr lang="en-GB" sz="1600" dirty="0">
                <a:cs typeface="Arial" pitchFamily="34" charset="0"/>
              </a:rPr>
              <a:t>called Swift Boat Veterans for Truth </a:t>
            </a:r>
            <a:r>
              <a:rPr lang="en-GB" sz="1600" dirty="0" smtClean="0">
                <a:cs typeface="Arial" pitchFamily="34" charset="0"/>
              </a:rPr>
              <a:t>(aka Swift </a:t>
            </a:r>
            <a:r>
              <a:rPr lang="en-GB" sz="1600" dirty="0">
                <a:cs typeface="Arial" pitchFamily="34" charset="0"/>
              </a:rPr>
              <a:t>Vets and POWs for </a:t>
            </a:r>
            <a:r>
              <a:rPr lang="en-GB" sz="1600" dirty="0" smtClean="0">
                <a:cs typeface="Arial" pitchFamily="34" charset="0"/>
              </a:rPr>
              <a:t>Truth) with aim of discrediting Kerry's military </a:t>
            </a:r>
            <a:r>
              <a:rPr lang="en-GB" sz="1600" dirty="0">
                <a:cs typeface="Arial" pitchFamily="34" charset="0"/>
              </a:rPr>
              <a:t>record and </a:t>
            </a:r>
            <a:r>
              <a:rPr lang="en-GB" sz="1600" dirty="0" smtClean="0">
                <a:cs typeface="Arial" pitchFamily="34" charset="0"/>
              </a:rPr>
              <a:t>to attack his activities with Vietnam </a:t>
            </a:r>
            <a:r>
              <a:rPr lang="en-GB" sz="1600" dirty="0">
                <a:cs typeface="Arial" pitchFamily="34" charset="0"/>
              </a:rPr>
              <a:t>Veterans Against the War(VVAW</a:t>
            </a:r>
            <a:r>
              <a:rPr lang="en-GB" sz="1600" dirty="0" smtClean="0">
                <a:cs typeface="Arial" pitchFamily="34" charset="0"/>
              </a:rPr>
              <a:t>).</a:t>
            </a:r>
          </a:p>
          <a:p>
            <a:pPr marL="285750" indent="-285750">
              <a:buFont typeface="Arial" panose="020B0604020202020204" pitchFamily="34" charset="0"/>
              <a:buChar char="•"/>
            </a:pPr>
            <a:endParaRPr lang="en-GB" sz="1200" dirty="0" smtClean="0">
              <a:cs typeface="Arial" pitchFamily="34" charset="0"/>
            </a:endParaRPr>
          </a:p>
          <a:p>
            <a:pPr marL="285750" indent="-285750">
              <a:buFont typeface="Arial" panose="020B0604020202020204" pitchFamily="34" charset="0"/>
              <a:buChar char="•"/>
            </a:pPr>
            <a:r>
              <a:rPr lang="en-GB" sz="1600" dirty="0" smtClean="0">
                <a:cs typeface="Arial" pitchFamily="34" charset="0"/>
              </a:rPr>
              <a:t>Smear campaign: television </a:t>
            </a:r>
            <a:r>
              <a:rPr lang="en-GB" sz="1600" dirty="0">
                <a:cs typeface="Arial" pitchFamily="34" charset="0"/>
              </a:rPr>
              <a:t>ads and </a:t>
            </a:r>
            <a:r>
              <a:rPr lang="en-GB" sz="1600" dirty="0" smtClean="0">
                <a:cs typeface="Arial" pitchFamily="34" charset="0"/>
              </a:rPr>
              <a:t>book (</a:t>
            </a:r>
            <a:r>
              <a:rPr lang="en-GB" sz="1600" i="1" dirty="0" smtClean="0">
                <a:cs typeface="Arial" pitchFamily="34" charset="0"/>
              </a:rPr>
              <a:t>Unfit </a:t>
            </a:r>
            <a:r>
              <a:rPr lang="en-GB" sz="1600" i="1" dirty="0">
                <a:cs typeface="Arial" pitchFamily="34" charset="0"/>
              </a:rPr>
              <a:t>for </a:t>
            </a:r>
            <a:r>
              <a:rPr lang="en-GB" sz="1600" i="1" dirty="0" smtClean="0">
                <a:cs typeface="Arial" pitchFamily="34" charset="0"/>
              </a:rPr>
              <a:t>Command</a:t>
            </a:r>
            <a:r>
              <a:rPr lang="en-GB" sz="1600" dirty="0" smtClean="0">
                <a:cs typeface="Arial" pitchFamily="34" charset="0"/>
              </a:rPr>
              <a:t>); faked Kerry-Fonda news-clipping </a:t>
            </a:r>
          </a:p>
          <a:p>
            <a:pPr marL="285750" indent="-285750">
              <a:buFont typeface="Arial" panose="020B0604020202020204" pitchFamily="34" charset="0"/>
              <a:buChar char="•"/>
            </a:pPr>
            <a:endParaRPr lang="en-GB" sz="1200" b="1" dirty="0">
              <a:cs typeface="Arial" pitchFamily="34" charset="0"/>
            </a:endParaRPr>
          </a:p>
          <a:p>
            <a:pPr marL="285750" indent="-285750">
              <a:buFont typeface="Arial" panose="020B0604020202020204" pitchFamily="34" charset="0"/>
              <a:buChar char="•"/>
            </a:pPr>
            <a:r>
              <a:rPr lang="en-GB" sz="1600" dirty="0" smtClean="0">
                <a:cs typeface="Arial" pitchFamily="34" charset="0"/>
              </a:rPr>
              <a:t>A similar tactic was earlier used by the Bush campaign against John McCain (Kerry's fellow Vietnam veteran) in the 2000 Republican </a:t>
            </a:r>
            <a:r>
              <a:rPr lang="en-GB" sz="1600" dirty="0">
                <a:cs typeface="Arial" pitchFamily="34" charset="0"/>
              </a:rPr>
              <a:t>Primary Elections </a:t>
            </a:r>
            <a:r>
              <a:rPr lang="en-GB" sz="1200" dirty="0">
                <a:cs typeface="Arial" pitchFamily="34" charset="0"/>
              </a:rPr>
              <a:t>(</a:t>
            </a:r>
            <a:r>
              <a:rPr lang="en-GB" sz="1200" dirty="0" smtClean="0">
                <a:cs typeface="Arial" pitchFamily="34" charset="0"/>
              </a:rPr>
              <a:t>see: </a:t>
            </a:r>
            <a:r>
              <a:rPr lang="en-GB" sz="1200" dirty="0" smtClean="0">
                <a:cs typeface="Arial" pitchFamily="34" charset="0"/>
                <a:hlinkClick r:id="rId3"/>
              </a:rPr>
              <a:t>http</a:t>
            </a:r>
            <a:r>
              <a:rPr lang="en-GB" sz="1200" dirty="0">
                <a:cs typeface="Arial" pitchFamily="34" charset="0"/>
                <a:hlinkClick r:id="rId3"/>
              </a:rPr>
              <a:t>://</a:t>
            </a:r>
            <a:r>
              <a:rPr lang="en-GB" sz="1200" dirty="0" smtClean="0">
                <a:cs typeface="Arial" pitchFamily="34" charset="0"/>
                <a:hlinkClick r:id="rId3"/>
              </a:rPr>
              <a:t>www.vanityfair.com/news/2004/11/mccain200411</a:t>
            </a:r>
            <a:r>
              <a:rPr lang="en-GB" sz="1200" dirty="0" smtClean="0">
                <a:cs typeface="Arial" pitchFamily="34" charset="0"/>
              </a:rPr>
              <a:t>)</a:t>
            </a:r>
          </a:p>
          <a:p>
            <a:pPr marL="285750" indent="-285750">
              <a:buFont typeface="Arial" panose="020B0604020202020204" pitchFamily="34" charset="0"/>
              <a:buChar char="•"/>
            </a:pPr>
            <a:endParaRPr lang="en-GB" sz="1200" b="1" i="1" dirty="0">
              <a:cs typeface="Arial" pitchFamily="34" charset="0"/>
            </a:endParaRPr>
          </a:p>
          <a:p>
            <a:r>
              <a:rPr lang="en-GB" sz="1400" b="1" i="1" dirty="0" smtClean="0">
                <a:cs typeface="Arial" pitchFamily="34" charset="0"/>
              </a:rPr>
              <a:t>To compare Kerry and Bush campaign ads, see: </a:t>
            </a:r>
            <a:r>
              <a:rPr lang="en-GB" sz="1400" b="1" i="1" dirty="0" smtClean="0">
                <a:cs typeface="Arial" pitchFamily="34" charset="0"/>
                <a:hlinkClick r:id="rId4"/>
              </a:rPr>
              <a:t>http</a:t>
            </a:r>
            <a:r>
              <a:rPr lang="en-GB" sz="1400" b="1" i="1" dirty="0">
                <a:cs typeface="Arial" pitchFamily="34" charset="0"/>
                <a:hlinkClick r:id="rId4"/>
              </a:rPr>
              <a:t>://</a:t>
            </a:r>
            <a:r>
              <a:rPr lang="en-GB" sz="1400" b="1" i="1" dirty="0" smtClean="0">
                <a:cs typeface="Arial" pitchFamily="34" charset="0"/>
                <a:hlinkClick r:id="rId4"/>
              </a:rPr>
              <a:t>www.livingroomcandidate.org/commercials/2004/heart</a:t>
            </a:r>
            <a:endParaRPr lang="en-GB" sz="1200" b="1" i="1" dirty="0" smtClean="0">
              <a:cs typeface="Arial" pitchFamily="34" charset="0"/>
            </a:endParaRPr>
          </a:p>
        </p:txBody>
      </p:sp>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500470"/>
            <a:ext cx="2695610" cy="2423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rotWithShape="1">
          <a:blip r:embed="rId6">
            <a:extLst>
              <a:ext uri="{28A0092B-C50C-407E-A947-70E740481C1C}">
                <a14:useLocalDpi xmlns:a14="http://schemas.microsoft.com/office/drawing/2010/main" val="0"/>
              </a:ext>
            </a:extLst>
          </a:blip>
          <a:srcRect t="5639" b="6045"/>
          <a:stretch/>
        </p:blipFill>
        <p:spPr>
          <a:xfrm>
            <a:off x="12689" y="476672"/>
            <a:ext cx="3437353" cy="2400181"/>
          </a:xfrm>
          <a:prstGeom prst="rect">
            <a:avLst/>
          </a:prstGeom>
        </p:spPr>
      </p:pic>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80121" y="927487"/>
            <a:ext cx="2620071" cy="1935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8">
            <a:extLst>
              <a:ext uri="{28A0092B-C50C-407E-A947-70E740481C1C}">
                <a14:useLocalDpi xmlns:a14="http://schemas.microsoft.com/office/drawing/2010/main" val="0"/>
              </a:ext>
            </a:extLst>
          </a:blip>
          <a:srcRect b="21030"/>
          <a:stretch/>
        </p:blipFill>
        <p:spPr bwMode="auto">
          <a:xfrm>
            <a:off x="3561905" y="1546066"/>
            <a:ext cx="1106741" cy="1346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8072"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5. A New American Empire? </a:t>
            </a:r>
            <a:r>
              <a:rPr lang="en-GB" sz="2400" b="1" u="sng" dirty="0" smtClean="0">
                <a:solidFill>
                  <a:srgbClr val="FF0000"/>
                </a:solidFill>
                <a:effectLst>
                  <a:outerShdw blurRad="38100" dist="38100" dir="2700000" algn="tl">
                    <a:srgbClr val="000000">
                      <a:alpha val="43137"/>
                    </a:srgbClr>
                  </a:outerShdw>
                </a:effectLst>
                <a:cs typeface="Arial" pitchFamily="34" charset="0"/>
              </a:rPr>
              <a:t>2004 Election</a:t>
            </a:r>
            <a:endParaRPr lang="en-GB" sz="1000" b="1" dirty="0">
              <a:cs typeface="Arial" pitchFamily="34" charset="0"/>
            </a:endParaRPr>
          </a:p>
        </p:txBody>
      </p:sp>
    </p:spTree>
    <p:extLst>
      <p:ext uri="{BB962C8B-B14F-4D97-AF65-F5344CB8AC3E}">
        <p14:creationId xmlns:p14="http://schemas.microsoft.com/office/powerpoint/2010/main" val="145704109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081" y="0"/>
            <a:ext cx="7396394" cy="6549825"/>
          </a:xfrm>
          <a:prstGeom prst="rect">
            <a:avLst/>
          </a:prstGeom>
          <a:noFill/>
        </p:spPr>
        <p:txBody>
          <a:bodyPr wrap="square" lIns="540000" tIns="180000" rIns="540000" bIns="180000" rtlCol="0">
            <a:spAutoFit/>
          </a:bodyPr>
          <a:lstStyle/>
          <a:p>
            <a:pPr algn="just" fontAlgn="auto">
              <a:spcBef>
                <a:spcPts val="0"/>
              </a:spcBef>
              <a:spcAft>
                <a:spcPts val="0"/>
              </a:spcAft>
              <a:defRPr/>
            </a:pPr>
            <a:endParaRPr lang="en-GB" sz="2000" b="1" dirty="0">
              <a:cs typeface="Arial" pitchFamily="34" charset="0"/>
            </a:endParaRPr>
          </a:p>
          <a:p>
            <a:pPr algn="just" fontAlgn="auto">
              <a:spcBef>
                <a:spcPts val="0"/>
              </a:spcBef>
              <a:spcAft>
                <a:spcPts val="0"/>
              </a:spcAft>
              <a:defRPr/>
            </a:pPr>
            <a:endParaRPr lang="en-GB" sz="2000" b="1" dirty="0" smtClean="0">
              <a:cs typeface="Arial" pitchFamily="34" charset="0"/>
            </a:endParaRPr>
          </a:p>
          <a:p>
            <a:pPr algn="just" fontAlgn="auto">
              <a:spcBef>
                <a:spcPts val="0"/>
              </a:spcBef>
              <a:spcAft>
                <a:spcPts val="0"/>
              </a:spcAft>
              <a:defRPr/>
            </a:pPr>
            <a:endParaRPr lang="en-GB" sz="2000" b="1" dirty="0">
              <a:cs typeface="Arial" pitchFamily="34" charset="0"/>
            </a:endParaRPr>
          </a:p>
          <a:p>
            <a:pPr algn="just" fontAlgn="auto">
              <a:spcBef>
                <a:spcPts val="0"/>
              </a:spcBef>
              <a:spcAft>
                <a:spcPts val="0"/>
              </a:spcAft>
              <a:defRPr/>
            </a:pPr>
            <a:r>
              <a:rPr lang="en-GB" b="1" dirty="0" smtClean="0">
                <a:cs typeface="Arial" pitchFamily="34" charset="0"/>
              </a:rPr>
              <a:t>A post-Vietnam president?</a:t>
            </a:r>
            <a:endParaRPr lang="en-GB" b="1" dirty="0">
              <a:cs typeface="Arial" pitchFamily="34" charset="0"/>
            </a:endParaRPr>
          </a:p>
          <a:p>
            <a:pPr algn="just" fontAlgn="auto">
              <a:spcBef>
                <a:spcPts val="0"/>
              </a:spcBef>
              <a:spcAft>
                <a:spcPts val="0"/>
              </a:spcAft>
              <a:defRPr/>
            </a:pPr>
            <a:endParaRPr lang="en-GB" b="1" dirty="0" smtClean="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b. 1961: too young to have served in Vietnam, or to be directly tarnished by its controversies</a:t>
            </a: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Defeated a Vietnam veteran in John McCain at 2009 Presidential Election (also later appointed John Kerry as Secretary of State, 2013–)</a:t>
            </a: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Had publicly opposed Iraq War in 2003 (though not Afghanistan War)</a:t>
            </a: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'A Pacific-Facing President': diplomacy with SE Asian, Far Eastern and Oceanian nations; childhood in Hawaii and SE Asia (Indonesia, 1965–1971)</a:t>
            </a: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'Post-Cold War' attitudes: "reset" of US-Russian </a:t>
            </a:r>
            <a:r>
              <a:rPr lang="en-GB" dirty="0">
                <a:cs typeface="Arial" pitchFamily="34" charset="0"/>
              </a:rPr>
              <a:t>relations </a:t>
            </a:r>
            <a:r>
              <a:rPr lang="en-GB" dirty="0" smtClean="0">
                <a:cs typeface="Arial" pitchFamily="34" charset="0"/>
              </a:rPr>
              <a:t>with President </a:t>
            </a:r>
            <a:r>
              <a:rPr lang="en-GB" dirty="0">
                <a:cs typeface="Arial" pitchFamily="34" charset="0"/>
              </a:rPr>
              <a:t>Dmitry Medvedev </a:t>
            </a:r>
            <a:r>
              <a:rPr lang="en-GB" dirty="0" smtClean="0">
                <a:cs typeface="Arial" pitchFamily="34" charset="0"/>
              </a:rPr>
              <a:t>(2009); begins normalisation process with Cuba (2014) </a:t>
            </a: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Completed withdrawal of US troops from Iraq at end of 2011</a:t>
            </a: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Capture of Osama Bin Laden, 2011 </a:t>
            </a:r>
          </a:p>
          <a:p>
            <a:pPr marL="342900" indent="-342900" algn="just" fontAlgn="auto">
              <a:spcBef>
                <a:spcPts val="0"/>
              </a:spcBef>
              <a:spcAft>
                <a:spcPts val="0"/>
              </a:spcAft>
              <a:buFont typeface="Arial" panose="020B0604020202020204" pitchFamily="34" charset="0"/>
              <a:buChar char="•"/>
              <a:defRPr/>
            </a:pPr>
            <a:r>
              <a:rPr lang="en-GB" dirty="0" smtClean="0">
                <a:cs typeface="Arial" pitchFamily="34" charset="0"/>
              </a:rPr>
              <a:t>Scaled-down US presence in Afghanistan; Afghan combat operations end 2014 </a:t>
            </a: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560197"/>
            <a:ext cx="1625858"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spTree>
    <p:extLst>
      <p:ext uri="{BB962C8B-B14F-4D97-AF65-F5344CB8AC3E}">
        <p14:creationId xmlns:p14="http://schemas.microsoft.com/office/powerpoint/2010/main" val="119115124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082" y="1016901"/>
            <a:ext cx="9144001" cy="4728127"/>
          </a:xfrm>
          <a:prstGeom prst="rect">
            <a:avLst/>
          </a:prstGeom>
          <a:noFill/>
        </p:spPr>
        <p:txBody>
          <a:bodyPr wrap="square" lIns="540000" tIns="360000" rIns="540000" bIns="360000" rtlCol="0">
            <a:spAutoFit/>
          </a:bodyPr>
          <a:lstStyle/>
          <a:p>
            <a:pPr algn="just" fontAlgn="auto">
              <a:spcBef>
                <a:spcPts val="0"/>
              </a:spcBef>
              <a:spcAft>
                <a:spcPts val="0"/>
              </a:spcAft>
              <a:defRPr/>
            </a:pPr>
            <a:r>
              <a:rPr lang="en-GB" sz="2000" b="1" i="1" dirty="0" smtClean="0">
                <a:cs typeface="Arial" pitchFamily="34" charset="0"/>
              </a:rPr>
              <a:t>BUT…</a:t>
            </a:r>
          </a:p>
          <a:p>
            <a:pPr algn="just" fontAlgn="auto">
              <a:spcBef>
                <a:spcPts val="0"/>
              </a:spcBef>
              <a:spcAft>
                <a:spcPts val="0"/>
              </a:spcAft>
              <a:defRPr/>
            </a:pPr>
            <a:endParaRPr lang="en-GB" sz="2000" b="1" dirty="0" smtClean="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Ongoing US/NATO presence as military advisers, trainers in Afghanistan</a:t>
            </a:r>
          </a:p>
          <a:p>
            <a:pPr marL="342900" indent="-342900" algn="just" fontAlgn="auto">
              <a:spcBef>
                <a:spcPts val="0"/>
              </a:spcBef>
              <a:spcAft>
                <a:spcPts val="0"/>
              </a:spcAft>
              <a:buFont typeface="Arial" panose="020B0604020202020204" pitchFamily="34" charset="0"/>
              <a:buChar char="•"/>
              <a:defRPr/>
            </a:pPr>
            <a:endParaRPr lang="en-GB" sz="2000"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Resumption of US military procedures in Iraq to </a:t>
            </a:r>
            <a:r>
              <a:rPr lang="en-GB" sz="2000" dirty="0">
                <a:cs typeface="Arial" pitchFamily="34" charset="0"/>
              </a:rPr>
              <a:t>combat </a:t>
            </a:r>
            <a:r>
              <a:rPr lang="en-GB" sz="2000" dirty="0" smtClean="0">
                <a:cs typeface="Arial" pitchFamily="34" charset="0"/>
              </a:rPr>
              <a:t>Islamic </a:t>
            </a:r>
            <a:r>
              <a:rPr lang="en-GB" sz="2000" dirty="0">
                <a:cs typeface="Arial" pitchFamily="34" charset="0"/>
              </a:rPr>
              <a:t>State of Iraq and the Levant (ISIL)/Islamic State of Iraq and Syria or Islamic State of Iraq and ash-Sham (</a:t>
            </a:r>
            <a:r>
              <a:rPr lang="en-GB" sz="2000" dirty="0" smtClean="0">
                <a:cs typeface="Arial" pitchFamily="34" charset="0"/>
              </a:rPr>
              <a:t>ISIS) in June 2014 (ongoing)</a:t>
            </a:r>
          </a:p>
          <a:p>
            <a:pPr marL="342900" indent="-342900" algn="just" fontAlgn="auto">
              <a:spcBef>
                <a:spcPts val="0"/>
              </a:spcBef>
              <a:spcAft>
                <a:spcPts val="0"/>
              </a:spcAft>
              <a:buFont typeface="Arial" panose="020B0604020202020204" pitchFamily="34" charset="0"/>
              <a:buChar char="•"/>
              <a:defRPr/>
            </a:pPr>
            <a:endParaRPr lang="en-GB" sz="2000"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US-led NATO intervention </a:t>
            </a:r>
            <a:r>
              <a:rPr lang="en-GB" sz="2000" dirty="0">
                <a:cs typeface="Arial" pitchFamily="34" charset="0"/>
              </a:rPr>
              <a:t>to remove Muammar </a:t>
            </a:r>
            <a:r>
              <a:rPr lang="en-GB" sz="2000" dirty="0" smtClean="0">
                <a:cs typeface="Arial" pitchFamily="34" charset="0"/>
              </a:rPr>
              <a:t>Gaddafi</a:t>
            </a:r>
            <a:r>
              <a:rPr lang="en-GB" sz="2000" dirty="0">
                <a:cs typeface="Arial" pitchFamily="34" charset="0"/>
              </a:rPr>
              <a:t> </a:t>
            </a:r>
            <a:r>
              <a:rPr lang="en-GB" sz="2000" dirty="0" smtClean="0">
                <a:cs typeface="Arial" pitchFamily="34" charset="0"/>
              </a:rPr>
              <a:t>in Libya; continuing civil war in Libya and elsewhere in the Middle East region</a:t>
            </a:r>
          </a:p>
          <a:p>
            <a:pPr marL="342900" indent="-342900" algn="just" fontAlgn="auto">
              <a:spcBef>
                <a:spcPts val="0"/>
              </a:spcBef>
              <a:spcAft>
                <a:spcPts val="0"/>
              </a:spcAft>
              <a:buFont typeface="Arial" panose="020B0604020202020204" pitchFamily="34" charset="0"/>
              <a:buChar char="•"/>
              <a:defRPr/>
            </a:pPr>
            <a:endParaRPr lang="en-GB" sz="2000" dirty="0">
              <a:cs typeface="Arial" pitchFamily="34" charset="0"/>
            </a:endParaRPr>
          </a:p>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Resurgent Russian territorial ambitions under President Vladimir Putin</a:t>
            </a:r>
          </a:p>
          <a:p>
            <a:pPr algn="just" fontAlgn="auto">
              <a:spcBef>
                <a:spcPts val="0"/>
              </a:spcBef>
              <a:spcAft>
                <a:spcPts val="0"/>
              </a:spcAft>
              <a:defRPr/>
            </a:pPr>
            <a:endParaRPr lang="en-GB" sz="2000" dirty="0" smtClean="0">
              <a:cs typeface="Arial" pitchFamily="34" charset="0"/>
            </a:endParaRPr>
          </a:p>
        </p:txBody>
      </p:sp>
      <p:sp>
        <p:nvSpPr>
          <p:cNvPr id="3" name="Rectangle 2"/>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spTree>
    <p:extLst>
      <p:ext uri="{BB962C8B-B14F-4D97-AF65-F5344CB8AC3E}">
        <p14:creationId xmlns:p14="http://schemas.microsoft.com/office/powerpoint/2010/main" val="4263082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4595" y="3112161"/>
            <a:ext cx="9144001" cy="3804797"/>
          </a:xfrm>
          <a:prstGeom prst="rect">
            <a:avLst/>
          </a:prstGeom>
          <a:noFill/>
        </p:spPr>
        <p:txBody>
          <a:bodyPr wrap="square" lIns="540000" tIns="360000" rIns="540000" bIns="360000" rtlCol="0">
            <a:spAutoFit/>
          </a:bodyPr>
          <a:lstStyle/>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Obama presidency did not usher in a new era of bipartisanship promised in his 2007 campaign</a:t>
            </a:r>
            <a:endParaRPr lang="en-GB" sz="2000" dirty="0">
              <a:cs typeface="Arial" pitchFamily="34" charset="0"/>
            </a:endParaRPr>
          </a:p>
          <a:p>
            <a:pPr marL="800100" lvl="1" indent="-342900" algn="just">
              <a:buFontTx/>
              <a:buChar char="-"/>
              <a:defRPr/>
            </a:pPr>
            <a:r>
              <a:rPr lang="en-GB" sz="2000" dirty="0" smtClean="0">
                <a:cs typeface="Arial" pitchFamily="34" charset="0"/>
              </a:rPr>
              <a:t>Vitriolic reaction to Patient </a:t>
            </a:r>
            <a:r>
              <a:rPr lang="en-GB" sz="2000" dirty="0">
                <a:cs typeface="Arial" pitchFamily="34" charset="0"/>
              </a:rPr>
              <a:t>Protection and Affordable Care </a:t>
            </a:r>
            <a:r>
              <a:rPr lang="en-GB" sz="2000" dirty="0" smtClean="0">
                <a:cs typeface="Arial" pitchFamily="34" charset="0"/>
              </a:rPr>
              <a:t>Act – ‘Obamacare’</a:t>
            </a:r>
          </a:p>
          <a:p>
            <a:pPr marL="800100" lvl="1" indent="-342900" algn="just">
              <a:buFontTx/>
              <a:buChar char="-"/>
              <a:defRPr/>
            </a:pPr>
            <a:r>
              <a:rPr lang="en-GB" sz="2000" dirty="0" smtClean="0">
                <a:cs typeface="Arial" pitchFamily="34" charset="0"/>
              </a:rPr>
              <a:t>Resistance to proposed gun reforms</a:t>
            </a:r>
          </a:p>
          <a:p>
            <a:pPr marL="800100" lvl="1" indent="-342900" algn="just">
              <a:buFontTx/>
              <a:buChar char="-"/>
              <a:defRPr/>
            </a:pPr>
            <a:r>
              <a:rPr lang="en-GB" sz="2000" dirty="0" smtClean="0">
                <a:cs typeface="Arial" pitchFamily="34" charset="0"/>
              </a:rPr>
              <a:t>Log-jam in Congress – Senate and House Republican-controlled since 2014</a:t>
            </a:r>
          </a:p>
          <a:p>
            <a:pPr marL="800100" lvl="1" indent="-342900" algn="just">
              <a:buFontTx/>
              <a:buChar char="-"/>
              <a:defRPr/>
            </a:pPr>
            <a:r>
              <a:rPr lang="en-GB" sz="2000" dirty="0" smtClean="0">
                <a:cs typeface="Arial" pitchFamily="34" charset="0"/>
              </a:rPr>
              <a:t>Emergence of Tea Party</a:t>
            </a:r>
          </a:p>
          <a:p>
            <a:pPr marL="800100" lvl="1" indent="-342900" algn="just">
              <a:buFontTx/>
              <a:buChar char="-"/>
              <a:defRPr/>
            </a:pPr>
            <a:r>
              <a:rPr lang="en-GB" sz="2000" dirty="0" smtClean="0">
                <a:cs typeface="Arial" pitchFamily="34" charset="0"/>
              </a:rPr>
              <a:t>Radical Republican presidential candidates</a:t>
            </a:r>
          </a:p>
          <a:p>
            <a:pPr marL="342900" indent="-342900" algn="just" fontAlgn="auto">
              <a:spcBef>
                <a:spcPts val="0"/>
              </a:spcBef>
              <a:spcAft>
                <a:spcPts val="0"/>
              </a:spcAft>
              <a:buFontTx/>
              <a:buChar char="-"/>
              <a:defRPr/>
            </a:pPr>
            <a:endParaRPr lang="en-GB" sz="2000" dirty="0" smtClean="0">
              <a:cs typeface="Arial" pitchFamily="34" charset="0"/>
            </a:endParaRPr>
          </a:p>
        </p:txBody>
      </p:sp>
      <p:sp>
        <p:nvSpPr>
          <p:cNvPr id="3" name="Rectangle 2"/>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4720" y="1096393"/>
            <a:ext cx="3385369" cy="22158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373829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5118" y="2152199"/>
            <a:ext cx="9144001" cy="4728127"/>
          </a:xfrm>
          <a:prstGeom prst="rect">
            <a:avLst/>
          </a:prstGeom>
          <a:noFill/>
        </p:spPr>
        <p:txBody>
          <a:bodyPr wrap="square" lIns="540000" tIns="360000" rIns="540000" bIns="360000" rtlCol="0">
            <a:spAutoFit/>
          </a:bodyPr>
          <a:lstStyle/>
          <a:p>
            <a:pPr marL="342900" indent="-342900" algn="just" fontAlgn="auto">
              <a:spcBef>
                <a:spcPts val="0"/>
              </a:spcBef>
              <a:spcAft>
                <a:spcPts val="0"/>
              </a:spcAft>
              <a:buFont typeface="Arial" panose="020B0604020202020204" pitchFamily="34" charset="0"/>
              <a:buChar char="•"/>
              <a:defRPr/>
            </a:pPr>
            <a:r>
              <a:rPr lang="en-GB" sz="2000" dirty="0" smtClean="0">
                <a:cs typeface="Arial" pitchFamily="34" charset="0"/>
              </a:rPr>
              <a:t>The Obama Coalition – successful re-election in 2012 relied on votes of constituencies who transcended centrist ‘Reagan Democrats.’ Won majorities amongst:</a:t>
            </a:r>
          </a:p>
          <a:p>
            <a:pPr marL="800100" lvl="1" indent="-342900" algn="just">
              <a:buFontTx/>
              <a:buChar char="-"/>
              <a:defRPr/>
            </a:pPr>
            <a:r>
              <a:rPr lang="en-GB" sz="2000" dirty="0" smtClean="0">
                <a:cs typeface="Arial" pitchFamily="34" charset="0"/>
              </a:rPr>
              <a:t>Women – especially unmarried</a:t>
            </a:r>
          </a:p>
          <a:p>
            <a:pPr marL="800100" lvl="1" indent="-342900" algn="just">
              <a:buFontTx/>
              <a:buChar char="-"/>
              <a:defRPr/>
            </a:pPr>
            <a:r>
              <a:rPr lang="en-GB" sz="2000" dirty="0" smtClean="0">
                <a:cs typeface="Arial" pitchFamily="34" charset="0"/>
              </a:rPr>
              <a:t>Homosexuals (note: 2015 Supreme Court ruling declared prohibitions on gay marriage </a:t>
            </a:r>
            <a:r>
              <a:rPr lang="en-GB" sz="2000" dirty="0" err="1" smtClean="0">
                <a:cs typeface="Arial" pitchFamily="34" charset="0"/>
              </a:rPr>
              <a:t>unconstituional</a:t>
            </a:r>
            <a:r>
              <a:rPr lang="en-GB" sz="2000" dirty="0" smtClean="0">
                <a:cs typeface="Arial" pitchFamily="34" charset="0"/>
              </a:rPr>
              <a:t>)</a:t>
            </a:r>
            <a:endParaRPr lang="en-GB" sz="2000" dirty="0">
              <a:cs typeface="Arial" pitchFamily="34" charset="0"/>
            </a:endParaRPr>
          </a:p>
          <a:p>
            <a:pPr marL="800100" lvl="1" indent="-342900" algn="just">
              <a:buFontTx/>
              <a:buChar char="-"/>
              <a:defRPr/>
            </a:pPr>
            <a:r>
              <a:rPr lang="en-GB" sz="2000" dirty="0" smtClean="0">
                <a:cs typeface="Arial" pitchFamily="34" charset="0"/>
              </a:rPr>
              <a:t>African Americans</a:t>
            </a:r>
          </a:p>
          <a:p>
            <a:pPr marL="800100" lvl="1" indent="-342900" algn="just">
              <a:buFontTx/>
              <a:buChar char="-"/>
              <a:defRPr/>
            </a:pPr>
            <a:r>
              <a:rPr lang="en-GB" sz="2000" dirty="0" smtClean="0">
                <a:cs typeface="Arial" pitchFamily="34" charset="0"/>
              </a:rPr>
              <a:t>Asians</a:t>
            </a:r>
          </a:p>
          <a:p>
            <a:pPr marL="800100" lvl="1" indent="-342900" algn="just">
              <a:buFontTx/>
              <a:buChar char="-"/>
              <a:defRPr/>
            </a:pPr>
            <a:r>
              <a:rPr lang="en-GB" sz="2000" dirty="0" smtClean="0">
                <a:cs typeface="Arial" pitchFamily="34" charset="0"/>
              </a:rPr>
              <a:t>Hispanics and Latinos (including Catholics)</a:t>
            </a:r>
          </a:p>
          <a:p>
            <a:pPr marL="800100" lvl="1" indent="-342900" algn="just">
              <a:buFontTx/>
              <a:buChar char="-"/>
              <a:defRPr/>
            </a:pPr>
            <a:r>
              <a:rPr lang="en-GB" sz="2000" dirty="0" smtClean="0">
                <a:cs typeface="Arial" pitchFamily="34" charset="0"/>
              </a:rPr>
              <a:t>‘</a:t>
            </a:r>
            <a:r>
              <a:rPr lang="en-GB" sz="2000" dirty="0" err="1" smtClean="0">
                <a:cs typeface="Arial" pitchFamily="34" charset="0"/>
              </a:rPr>
              <a:t>Millennials</a:t>
            </a:r>
            <a:r>
              <a:rPr lang="en-GB" sz="2000" dirty="0" smtClean="0">
                <a:cs typeface="Arial" pitchFamily="34" charset="0"/>
              </a:rPr>
              <a:t>’</a:t>
            </a:r>
          </a:p>
          <a:p>
            <a:pPr lvl="1" algn="just">
              <a:defRPr/>
            </a:pPr>
            <a:endParaRPr lang="en-GB" sz="1000" dirty="0">
              <a:cs typeface="Arial" pitchFamily="34" charset="0"/>
            </a:endParaRPr>
          </a:p>
          <a:p>
            <a:pPr marL="342900" indent="-342900" algn="just">
              <a:buFont typeface="Arial" panose="020B0604020202020204" pitchFamily="34" charset="0"/>
              <a:buChar char="•"/>
              <a:defRPr/>
            </a:pPr>
            <a:r>
              <a:rPr lang="en-GB" sz="2000" dirty="0" smtClean="0">
                <a:cs typeface="Arial" pitchFamily="34" charset="0"/>
              </a:rPr>
              <a:t>Changing demographics: c. 40% of adult Americans are unmarried/single; projections that the US will become a white-minority nation by 2045</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34482"/>
            <a:ext cx="3491880" cy="2323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Obama Presidency, 2008–2016</a:t>
            </a:r>
            <a:endParaRPr lang="en-GB" sz="1000" b="1" dirty="0">
              <a:cs typeface="Arial" pitchFamily="34" charset="0"/>
            </a:endParaRPr>
          </a:p>
        </p:txBody>
      </p:sp>
    </p:spTree>
    <p:extLst>
      <p:ext uri="{BB962C8B-B14F-4D97-AF65-F5344CB8AC3E}">
        <p14:creationId xmlns:p14="http://schemas.microsoft.com/office/powerpoint/2010/main" val="333238607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b="6225"/>
          <a:stretch/>
        </p:blipFill>
        <p:spPr>
          <a:xfrm>
            <a:off x="0" y="1196752"/>
            <a:ext cx="7142408" cy="4244235"/>
          </a:xfrm>
        </p:spPr>
      </p:pic>
      <p:sp>
        <p:nvSpPr>
          <p:cNvPr id="4" name="Rectangle 3"/>
          <p:cNvSpPr/>
          <p:nvPr/>
        </p:nvSpPr>
        <p:spPr>
          <a:xfrm>
            <a:off x="-34153" y="0"/>
            <a:ext cx="9162072" cy="1459879"/>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2016 Election</a:t>
            </a:r>
            <a:endParaRPr lang="en-GB" sz="1000" b="1" dirty="0">
              <a:cs typeface="Arial" pitchFamily="34" charset="0"/>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42411" y="3807306"/>
            <a:ext cx="5420015" cy="30506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3776" y="1844824"/>
            <a:ext cx="4438650" cy="1028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93421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153" y="0"/>
            <a:ext cx="9162072" cy="6230415"/>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2016 Election</a:t>
            </a:r>
          </a:p>
          <a:p>
            <a:pPr algn="just">
              <a:defRPr/>
            </a:pPr>
            <a:endParaRPr lang="en-GB" sz="1000" b="1" dirty="0">
              <a:cs typeface="Arial" pitchFamily="34" charset="0"/>
            </a:endParaRPr>
          </a:p>
          <a:p>
            <a:pPr algn="just"/>
            <a:r>
              <a:rPr lang="en-GB" sz="2400" dirty="0"/>
              <a:t>“Donald Trump’s stunning electoral defeat of Hillary Clinton marks </a:t>
            </a:r>
            <a:r>
              <a:rPr lang="en-GB" sz="2400" b="1" dirty="0"/>
              <a:t>a watershed not just for American politics, but for the entire world order</a:t>
            </a:r>
            <a:r>
              <a:rPr lang="en-GB" sz="2400" dirty="0"/>
              <a:t>. We appear to be entering a new age of populist nationalism, in which the dominant liberal order that has been constructed since the 1950s has come under attack from angry and energised democratic majorities. The risk of sliding into a world of competitive and equally angry nationalisms is huge, and if this happens it would mark </a:t>
            </a:r>
            <a:r>
              <a:rPr lang="en-GB" sz="2400" b="1" dirty="0"/>
              <a:t>as momentous a juncture as the fall of the Berlin Wall in 1989</a:t>
            </a:r>
            <a:r>
              <a:rPr lang="en-GB" sz="2400" dirty="0" smtClean="0"/>
              <a:t>.”</a:t>
            </a:r>
            <a:endParaRPr lang="en-GB" sz="2400" dirty="0"/>
          </a:p>
          <a:p>
            <a:r>
              <a:rPr lang="en-GB" sz="2400" dirty="0"/>
              <a:t>	</a:t>
            </a:r>
            <a:endParaRPr lang="en-GB" sz="2400" dirty="0" smtClean="0"/>
          </a:p>
          <a:p>
            <a:pPr marL="342900" indent="-342900">
              <a:buFontTx/>
              <a:buChar char="-"/>
            </a:pPr>
            <a:r>
              <a:rPr lang="en-GB" sz="2000" dirty="0" smtClean="0"/>
              <a:t>Francis Fukuyama, ‘US against the world? Trump’s America and the new global order,’ </a:t>
            </a:r>
            <a:r>
              <a:rPr lang="en-GB" sz="2000" i="1" dirty="0" smtClean="0"/>
              <a:t>Financial Times</a:t>
            </a:r>
            <a:r>
              <a:rPr lang="en-GB" sz="2000" dirty="0" smtClean="0"/>
              <a:t>, November 11 2016 (</a:t>
            </a:r>
            <a:r>
              <a:rPr lang="en-GB" sz="2000" dirty="0" smtClean="0">
                <a:hlinkClick r:id="rId3"/>
              </a:rPr>
              <a:t>https://www.ft.com/content/6a43cf54-a75d-11e6-8b69-02899e8bd9d1</a:t>
            </a:r>
            <a:r>
              <a:rPr lang="en-GB" sz="2000" dirty="0" smtClean="0"/>
              <a:t>)</a:t>
            </a:r>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2511307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153" y="0"/>
            <a:ext cx="9162072" cy="7769298"/>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USA Today: 2016 Election</a:t>
            </a:r>
          </a:p>
          <a:p>
            <a:pPr algn="just">
              <a:defRPr/>
            </a:pPr>
            <a:endParaRPr lang="en-GB" sz="1000" b="1" dirty="0">
              <a:cs typeface="Arial" pitchFamily="34" charset="0"/>
            </a:endParaRPr>
          </a:p>
          <a:p>
            <a:pPr algn="just"/>
            <a:r>
              <a:rPr lang="en-GB" sz="2000" dirty="0" smtClean="0"/>
              <a:t>“ … what </a:t>
            </a:r>
            <a:r>
              <a:rPr lang="en-GB" sz="2000" dirty="0"/>
              <a:t>will be the concrete consequences of the Trump </a:t>
            </a:r>
            <a:r>
              <a:rPr lang="en-GB" sz="2000" dirty="0" smtClean="0"/>
              <a:t>victory? Contrary </a:t>
            </a:r>
            <a:r>
              <a:rPr lang="en-GB" sz="2000" dirty="0"/>
              <a:t>to his critics, Trump does have a consistent and thought-through position: he is a nationalist on economic policy, and in relation to the global political system. He has clearly stated that he will seek to renegotiate existing trade agreements such as </a:t>
            </a:r>
            <a:r>
              <a:rPr lang="en-GB" sz="2000" dirty="0" err="1"/>
              <a:t>Nafta</a:t>
            </a:r>
            <a:r>
              <a:rPr lang="en-GB" sz="2000" dirty="0"/>
              <a:t> and presumably the WTO, and </a:t>
            </a:r>
            <a:r>
              <a:rPr lang="en-GB" sz="2000" dirty="0" smtClean="0"/>
              <a:t>… is </a:t>
            </a:r>
            <a:r>
              <a:rPr lang="en-GB" sz="2000" dirty="0"/>
              <a:t>willing to contemplate exiting from them. And he has expressed admiration for </a:t>
            </a:r>
            <a:r>
              <a:rPr lang="en-GB" sz="2000" dirty="0" smtClean="0"/>
              <a:t>‘strong’ </a:t>
            </a:r>
            <a:r>
              <a:rPr lang="en-GB" sz="2000" dirty="0"/>
              <a:t>leaders such as Russia’s Putin who nonetheless get results through decisive action. He is correspondingly much less enamoured of traditional US allies such as those in </a:t>
            </a:r>
            <a:r>
              <a:rPr lang="en-GB" sz="2000" dirty="0" err="1"/>
              <a:t>Nato</a:t>
            </a:r>
            <a:r>
              <a:rPr lang="en-GB" sz="2000" dirty="0"/>
              <a:t>, or Japan and South Korea, whom he has accused of freeriding on American power. This suggests that support for them will also be conditional on a renegotiation of the cost-sharing arrangements now in place.</a:t>
            </a:r>
          </a:p>
          <a:p>
            <a:pPr algn="just"/>
            <a:r>
              <a:rPr lang="en-GB" sz="2000" dirty="0"/>
              <a:t>	</a:t>
            </a:r>
            <a:r>
              <a:rPr lang="en-GB" sz="2000" dirty="0" smtClean="0"/>
              <a:t>“</a:t>
            </a:r>
            <a:r>
              <a:rPr lang="en-GB" sz="2000" b="1" dirty="0" smtClean="0"/>
              <a:t>The </a:t>
            </a:r>
            <a:r>
              <a:rPr lang="en-GB" sz="2000" b="1" dirty="0"/>
              <a:t>dangers of these positions </a:t>
            </a:r>
            <a:r>
              <a:rPr lang="en-GB" sz="2000" b="1" dirty="0" smtClean="0"/>
              <a:t>are </a:t>
            </a:r>
            <a:r>
              <a:rPr lang="en-GB" sz="2000" b="1" dirty="0"/>
              <a:t>impossible to </a:t>
            </a:r>
            <a:r>
              <a:rPr lang="en-GB" sz="2000" b="1" dirty="0" smtClean="0"/>
              <a:t>overstate </a:t>
            </a:r>
            <a:r>
              <a:rPr lang="en-GB" sz="2000" dirty="0" smtClean="0"/>
              <a:t>… Traditionally</a:t>
            </a:r>
            <a:r>
              <a:rPr lang="en-GB" sz="2000" dirty="0"/>
              <a:t>, an open trade and investment regime has depended on the hegemonic power of the US to remain afloat. If the US begins acting unilaterally to change the terms of the contract, there are many powerful players around the world who would be happy to retaliate, and set off a downward economic spiral reminiscent of the </a:t>
            </a:r>
            <a:r>
              <a:rPr lang="en-GB" sz="2000" dirty="0" smtClean="0"/>
              <a:t>1930s.”</a:t>
            </a:r>
            <a:endParaRPr lang="en-GB" sz="2000" dirty="0"/>
          </a:p>
          <a:p>
            <a:pPr marL="285750" indent="-285750" algn="r">
              <a:buFontTx/>
              <a:buChar char="-"/>
            </a:pPr>
            <a:r>
              <a:rPr lang="en-GB" dirty="0" smtClean="0"/>
              <a:t>Fukuyama</a:t>
            </a:r>
            <a:r>
              <a:rPr lang="en-GB" dirty="0"/>
              <a:t>, ‘US against the world</a:t>
            </a:r>
            <a:r>
              <a:rPr lang="en-GB" dirty="0" smtClean="0"/>
              <a:t>?’ </a:t>
            </a:r>
            <a:r>
              <a:rPr lang="en-GB" i="1" dirty="0" smtClean="0"/>
              <a:t>Financial </a:t>
            </a:r>
            <a:r>
              <a:rPr lang="en-GB" i="1" dirty="0"/>
              <a:t>Times</a:t>
            </a:r>
            <a:r>
              <a:rPr lang="en-GB" dirty="0"/>
              <a:t>, November 11 </a:t>
            </a:r>
            <a:r>
              <a:rPr lang="en-GB" dirty="0" smtClean="0"/>
              <a:t>2016</a:t>
            </a:r>
          </a:p>
          <a:p>
            <a:endParaRPr lang="en-GB" sz="2400" b="1" u="sng"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32183213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1026</TotalTime>
  <Words>5935</Words>
  <Application>Microsoft Office PowerPoint</Application>
  <PresentationFormat>On-screen Show (4:3)</PresentationFormat>
  <Paragraphs>680</Paragraphs>
  <Slides>53</Slides>
  <Notes>53</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53</vt:i4>
      </vt:variant>
    </vt:vector>
  </HeadingPairs>
  <TitlesOfParts>
    <vt:vector size="57" baseType="lpstr">
      <vt:lpstr>Arial</vt:lpstr>
      <vt:lpstr>Calibri</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46</cp:revision>
  <dcterms:created xsi:type="dcterms:W3CDTF">2016-04-21T11:18:44Z</dcterms:created>
  <dcterms:modified xsi:type="dcterms:W3CDTF">2017-12-11T11:32:08Z</dcterms:modified>
</cp:coreProperties>
</file>