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23"/>
  </p:notesMasterIdLst>
  <p:sldIdLst>
    <p:sldId id="259" r:id="rId7"/>
    <p:sldId id="257" r:id="rId8"/>
    <p:sldId id="258" r:id="rId9"/>
    <p:sldId id="261" r:id="rId10"/>
    <p:sldId id="260" r:id="rId11"/>
    <p:sldId id="267" r:id="rId12"/>
    <p:sldId id="266" r:id="rId13"/>
    <p:sldId id="272" r:id="rId14"/>
    <p:sldId id="264" r:id="rId15"/>
    <p:sldId id="271" r:id="rId16"/>
    <p:sldId id="273" r:id="rId17"/>
    <p:sldId id="274" r:id="rId18"/>
    <p:sldId id="265" r:id="rId19"/>
    <p:sldId id="269" r:id="rId20"/>
    <p:sldId id="263" r:id="rId21"/>
    <p:sldId id="27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FE9FDC-255B-F9B9-41F6-701AF8D2B232}" v="2" dt="2025-10-02T08:52:22.7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96327"/>
  </p:normalViewPr>
  <p:slideViewPr>
    <p:cSldViewPr snapToGrid="0" snapToObjects="1">
      <p:cViewPr varScale="1">
        <p:scale>
          <a:sx n="83" d="100"/>
          <a:sy n="83" d="100"/>
        </p:scale>
        <p:origin x="10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13FD39-C2FC-4760-B780-71B7172E8208}" type="datetimeFigureOut">
              <a:rPr lang="en-GB" smtClean="0"/>
              <a:t>09/10/2025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16D993-7947-4041-9A49-69CE94D6A2CC}" type="slidenum">
              <a:rPr lang="en-GB" smtClean="0"/>
              <a:t>‹#›</a:t>
            </a:fld>
            <a:endParaRPr lang="en-GB"/>
          </a:p>
        </p:txBody>
      </p:sp>
    </p:spTree>
    <p:extLst>
      <p:ext uri="{BB962C8B-B14F-4D97-AF65-F5344CB8AC3E}">
        <p14:creationId xmlns:p14="http://schemas.microsoft.com/office/powerpoint/2010/main" val="28396040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Welcome students. Explain that this session supports everyone- those starting, midway, or finalising their presentation.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focus is on completing and refining before the deadline.</a:t>
            </a:r>
          </a:p>
          <a:p>
            <a:endParaRPr lang="en-GB" dirty="0"/>
          </a:p>
        </p:txBody>
      </p:sp>
      <p:sp>
        <p:nvSpPr>
          <p:cNvPr id="4" name="Slide Number Placeholder 3"/>
          <p:cNvSpPr>
            <a:spLocks noGrp="1"/>
          </p:cNvSpPr>
          <p:nvPr>
            <p:ph type="sldNum" sz="quarter" idx="5"/>
          </p:nvPr>
        </p:nvSpPr>
        <p:spPr/>
        <p:txBody>
          <a:bodyPr/>
          <a:lstStyle/>
          <a:p>
            <a:fld id="{4716D993-7947-4041-9A49-69CE94D6A2CC}" type="slidenum">
              <a:rPr lang="en-GB" smtClean="0"/>
              <a:t>1</a:t>
            </a:fld>
            <a:endParaRPr lang="en-GB"/>
          </a:p>
        </p:txBody>
      </p:sp>
    </p:spTree>
    <p:extLst>
      <p:ext uri="{BB962C8B-B14F-4D97-AF65-F5344CB8AC3E}">
        <p14:creationId xmlns:p14="http://schemas.microsoft.com/office/powerpoint/2010/main" val="40514442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this is about finishing strong. </a:t>
            </a:r>
          </a:p>
          <a:p>
            <a:r>
              <a:rPr lang="en-GB" dirty="0"/>
              <a:t>Students who have not started will get structure and direction; those finishing will refine for higher marks.</a:t>
            </a:r>
          </a:p>
          <a:p>
            <a:endParaRPr lang="en-GB" dirty="0"/>
          </a:p>
          <a:p>
            <a:endParaRPr lang="en-GB" dirty="0"/>
          </a:p>
        </p:txBody>
      </p:sp>
      <p:sp>
        <p:nvSpPr>
          <p:cNvPr id="4" name="Slide Number Placeholder 3"/>
          <p:cNvSpPr>
            <a:spLocks noGrp="1"/>
          </p:cNvSpPr>
          <p:nvPr>
            <p:ph type="sldNum" sz="quarter" idx="5"/>
          </p:nvPr>
        </p:nvSpPr>
        <p:spPr/>
        <p:txBody>
          <a:bodyPr/>
          <a:lstStyle/>
          <a:p>
            <a:fld id="{4716D993-7947-4041-9A49-69CE94D6A2CC}" type="slidenum">
              <a:rPr lang="en-GB" smtClean="0"/>
              <a:t>2</a:t>
            </a:fld>
            <a:endParaRPr lang="en-GB"/>
          </a:p>
        </p:txBody>
      </p:sp>
    </p:spTree>
    <p:extLst>
      <p:ext uri="{BB962C8B-B14F-4D97-AF65-F5344CB8AC3E}">
        <p14:creationId xmlns:p14="http://schemas.microsoft.com/office/powerpoint/2010/main" val="3806617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this is a major assessment. Emphasise urgency.</a:t>
            </a:r>
          </a:p>
          <a:p>
            <a:r>
              <a:rPr lang="en-GB" dirty="0"/>
              <a:t>Those who have not started must begin immediately to meet the deadline.</a:t>
            </a:r>
          </a:p>
          <a:p>
            <a:endParaRPr lang="en-GB" dirty="0"/>
          </a:p>
        </p:txBody>
      </p:sp>
      <p:sp>
        <p:nvSpPr>
          <p:cNvPr id="4" name="Slide Number Placeholder 3"/>
          <p:cNvSpPr>
            <a:spLocks noGrp="1"/>
          </p:cNvSpPr>
          <p:nvPr>
            <p:ph type="sldNum" sz="quarter" idx="5"/>
          </p:nvPr>
        </p:nvSpPr>
        <p:spPr/>
        <p:txBody>
          <a:bodyPr/>
          <a:lstStyle/>
          <a:p>
            <a:fld id="{4716D993-7947-4041-9A49-69CE94D6A2CC}" type="slidenum">
              <a:rPr lang="en-GB" smtClean="0"/>
              <a:t>3</a:t>
            </a:fld>
            <a:endParaRPr lang="en-GB"/>
          </a:p>
        </p:txBody>
      </p:sp>
    </p:spTree>
    <p:extLst>
      <p:ext uri="{BB962C8B-B14F-4D97-AF65-F5344CB8AC3E}">
        <p14:creationId xmlns:p14="http://schemas.microsoft.com/office/powerpoint/2010/main" val="37874899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this as a reflective checklist for both groups. </a:t>
            </a:r>
          </a:p>
          <a:p>
            <a:r>
              <a:rPr lang="en-GB" dirty="0"/>
              <a:t>Encourage those still planning to start research today; those finalising should double-check criteria coverage.</a:t>
            </a:r>
          </a:p>
          <a:p>
            <a:endParaRPr lang="en-GB" dirty="0"/>
          </a:p>
        </p:txBody>
      </p:sp>
      <p:sp>
        <p:nvSpPr>
          <p:cNvPr id="4" name="Slide Number Placeholder 3"/>
          <p:cNvSpPr>
            <a:spLocks noGrp="1"/>
          </p:cNvSpPr>
          <p:nvPr>
            <p:ph type="sldNum" sz="quarter" idx="5"/>
          </p:nvPr>
        </p:nvSpPr>
        <p:spPr/>
        <p:txBody>
          <a:bodyPr/>
          <a:lstStyle/>
          <a:p>
            <a:fld id="{4716D993-7947-4041-9A49-69CE94D6A2CC}" type="slidenum">
              <a:rPr lang="en-GB" smtClean="0"/>
              <a:t>4</a:t>
            </a:fld>
            <a:endParaRPr lang="en-GB"/>
          </a:p>
        </p:txBody>
      </p:sp>
    </p:spTree>
    <p:extLst>
      <p:ext uri="{BB962C8B-B14F-4D97-AF65-F5344CB8AC3E}">
        <p14:creationId xmlns:p14="http://schemas.microsoft.com/office/powerpoint/2010/main" val="30873901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to review their own slides and rewrite at least one statement from descriptive to evaluative wording.</a:t>
            </a:r>
          </a:p>
          <a:p>
            <a:endParaRPr lang="en-GB" dirty="0"/>
          </a:p>
        </p:txBody>
      </p:sp>
      <p:sp>
        <p:nvSpPr>
          <p:cNvPr id="4" name="Slide Number Placeholder 3"/>
          <p:cNvSpPr>
            <a:spLocks noGrp="1"/>
          </p:cNvSpPr>
          <p:nvPr>
            <p:ph type="sldNum" sz="quarter" idx="5"/>
          </p:nvPr>
        </p:nvSpPr>
        <p:spPr/>
        <p:txBody>
          <a:bodyPr/>
          <a:lstStyle/>
          <a:p>
            <a:fld id="{4716D993-7947-4041-9A49-69CE94D6A2CC}" type="slidenum">
              <a:rPr lang="en-GB" smtClean="0"/>
              <a:t>5</a:t>
            </a:fld>
            <a:endParaRPr lang="en-GB"/>
          </a:p>
        </p:txBody>
      </p:sp>
    </p:spTree>
    <p:extLst>
      <p:ext uri="{BB962C8B-B14F-4D97-AF65-F5344CB8AC3E}">
        <p14:creationId xmlns:p14="http://schemas.microsoft.com/office/powerpoint/2010/main" val="9913428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Emphasise that this is suggested guidance only and as long as they satisfy the brief and learning outcomes, they do not have to follow this exactly.</a:t>
            </a:r>
          </a:p>
          <a:p>
            <a:r>
              <a:rPr lang="en-GB" dirty="0"/>
              <a:t>Encourage flexibility - theory and policy can be woven throughout. Show that this order helps meet both Learning Outcomes.</a:t>
            </a:r>
          </a:p>
          <a:p>
            <a:r>
              <a:rPr lang="en-GB" dirty="0"/>
              <a:t>Encourage starting students to begin outlining today. Those refining should confirm logical flow and even coverage of all elements.</a:t>
            </a:r>
          </a:p>
          <a:p>
            <a:endParaRPr lang="en-GB" dirty="0"/>
          </a:p>
        </p:txBody>
      </p:sp>
      <p:sp>
        <p:nvSpPr>
          <p:cNvPr id="4" name="Slide Number Placeholder 3"/>
          <p:cNvSpPr>
            <a:spLocks noGrp="1"/>
          </p:cNvSpPr>
          <p:nvPr>
            <p:ph type="sldNum" sz="quarter" idx="5"/>
          </p:nvPr>
        </p:nvSpPr>
        <p:spPr/>
        <p:txBody>
          <a:bodyPr/>
          <a:lstStyle/>
          <a:p>
            <a:fld id="{4716D993-7947-4041-9A49-69CE94D6A2CC}" type="slidenum">
              <a:rPr lang="en-GB" smtClean="0"/>
              <a:t>6</a:t>
            </a:fld>
            <a:endParaRPr lang="en-GB"/>
          </a:p>
        </p:txBody>
      </p:sp>
    </p:spTree>
    <p:extLst>
      <p:ext uri="{BB962C8B-B14F-4D97-AF65-F5344CB8AC3E}">
        <p14:creationId xmlns:p14="http://schemas.microsoft.com/office/powerpoint/2010/main" val="3361315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Prompt quick engagement. This ensures everyone leaves with a working idea or an improvement plan.</a:t>
            </a:r>
          </a:p>
          <a:p>
            <a:endParaRPr lang="en-GB" dirty="0"/>
          </a:p>
        </p:txBody>
      </p:sp>
      <p:sp>
        <p:nvSpPr>
          <p:cNvPr id="4" name="Slide Number Placeholder 3"/>
          <p:cNvSpPr>
            <a:spLocks noGrp="1"/>
          </p:cNvSpPr>
          <p:nvPr>
            <p:ph type="sldNum" sz="quarter" idx="5"/>
          </p:nvPr>
        </p:nvSpPr>
        <p:spPr/>
        <p:txBody>
          <a:bodyPr/>
          <a:lstStyle/>
          <a:p>
            <a:fld id="{4716D993-7947-4041-9A49-69CE94D6A2CC}" type="slidenum">
              <a:rPr lang="en-GB" smtClean="0"/>
              <a:t>7</a:t>
            </a:fld>
            <a:endParaRPr lang="en-GB"/>
          </a:p>
        </p:txBody>
      </p:sp>
    </p:spTree>
    <p:extLst>
      <p:ext uri="{BB962C8B-B14F-4D97-AF65-F5344CB8AC3E}">
        <p14:creationId xmlns:p14="http://schemas.microsoft.com/office/powerpoint/2010/main" val="28631936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descriptive slides may pass, but evaluation and recommendation are what earn higher marks. Urge all students to revise at least one slide accordingly.</a:t>
            </a:r>
          </a:p>
          <a:p>
            <a:endParaRPr lang="en-GB" dirty="0"/>
          </a:p>
        </p:txBody>
      </p:sp>
      <p:sp>
        <p:nvSpPr>
          <p:cNvPr id="4" name="Slide Number Placeholder 3"/>
          <p:cNvSpPr>
            <a:spLocks noGrp="1"/>
          </p:cNvSpPr>
          <p:nvPr>
            <p:ph type="sldNum" sz="quarter" idx="5"/>
          </p:nvPr>
        </p:nvSpPr>
        <p:spPr/>
        <p:txBody>
          <a:bodyPr/>
          <a:lstStyle/>
          <a:p>
            <a:fld id="{4716D993-7947-4041-9A49-69CE94D6A2CC}" type="slidenum">
              <a:rPr lang="en-GB" smtClean="0"/>
              <a:t>8</a:t>
            </a:fld>
            <a:endParaRPr lang="en-GB"/>
          </a:p>
        </p:txBody>
      </p:sp>
    </p:spTree>
    <p:extLst>
      <p:ext uri="{BB962C8B-B14F-4D97-AF65-F5344CB8AC3E}">
        <p14:creationId xmlns:p14="http://schemas.microsoft.com/office/powerpoint/2010/main" val="8643881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that referencing takes time. </a:t>
            </a:r>
          </a:p>
          <a:p>
            <a:r>
              <a:rPr lang="en-GB" dirty="0"/>
              <a:t>Encourage those </a:t>
            </a:r>
            <a:r>
              <a:rPr lang="en-GB" dirty="0" err="1"/>
              <a:t>unstarted</a:t>
            </a:r>
            <a:r>
              <a:rPr lang="en-GB" dirty="0"/>
              <a:t> to re-read their referencing guide or visit the library immediately. </a:t>
            </a:r>
          </a:p>
          <a:p>
            <a:r>
              <a:rPr lang="en-GB" dirty="0"/>
              <a:t>Remind all students to check consistency and correctness.</a:t>
            </a:r>
          </a:p>
          <a:p>
            <a:endParaRPr lang="en-GB" dirty="0"/>
          </a:p>
        </p:txBody>
      </p:sp>
      <p:sp>
        <p:nvSpPr>
          <p:cNvPr id="4" name="Slide Number Placeholder 3"/>
          <p:cNvSpPr>
            <a:spLocks noGrp="1"/>
          </p:cNvSpPr>
          <p:nvPr>
            <p:ph type="sldNum" sz="quarter" idx="5"/>
          </p:nvPr>
        </p:nvSpPr>
        <p:spPr/>
        <p:txBody>
          <a:bodyPr/>
          <a:lstStyle/>
          <a:p>
            <a:fld id="{4716D993-7947-4041-9A49-69CE94D6A2CC}" type="slidenum">
              <a:rPr lang="en-GB" smtClean="0"/>
              <a:t>9</a:t>
            </a:fld>
            <a:endParaRPr lang="en-GB"/>
          </a:p>
        </p:txBody>
      </p:sp>
    </p:spTree>
    <p:extLst>
      <p:ext uri="{BB962C8B-B14F-4D97-AF65-F5344CB8AC3E}">
        <p14:creationId xmlns:p14="http://schemas.microsoft.com/office/powerpoint/2010/main" val="33870480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the PowerPoint is an academic presentation, not an essay. Remind students that too much text makes slides hard to follow. </a:t>
            </a:r>
          </a:p>
          <a:p>
            <a:r>
              <a:rPr lang="en-GB" dirty="0"/>
              <a:t>The visual design should support, not dominate, the content. </a:t>
            </a:r>
          </a:p>
          <a:p>
            <a:r>
              <a:rPr lang="en-GB" dirty="0"/>
              <a:t>Encourage students to practice speaking from brief notes or bullet points rather than reading text word-for-word.</a:t>
            </a:r>
          </a:p>
        </p:txBody>
      </p:sp>
      <p:sp>
        <p:nvSpPr>
          <p:cNvPr id="4" name="Slide Number Placeholder 3"/>
          <p:cNvSpPr>
            <a:spLocks noGrp="1"/>
          </p:cNvSpPr>
          <p:nvPr>
            <p:ph type="sldNum" sz="quarter" idx="5"/>
          </p:nvPr>
        </p:nvSpPr>
        <p:spPr/>
        <p:txBody>
          <a:bodyPr/>
          <a:lstStyle/>
          <a:p>
            <a:fld id="{4716D993-7947-4041-9A49-69CE94D6A2CC}" type="slidenum">
              <a:rPr lang="en-GB" smtClean="0"/>
              <a:t>11</a:t>
            </a:fld>
            <a:endParaRPr lang="en-GB"/>
          </a:p>
        </p:txBody>
      </p:sp>
    </p:spTree>
    <p:extLst>
      <p:ext uri="{BB962C8B-B14F-4D97-AF65-F5344CB8AC3E}">
        <p14:creationId xmlns:p14="http://schemas.microsoft.com/office/powerpoint/2010/main" val="33411829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Reinforce that citation is essential even for images. </a:t>
            </a:r>
          </a:p>
          <a:p>
            <a:r>
              <a:rPr lang="en-GB" dirty="0"/>
              <a:t>Many students lose marks because they forget to cite visuals or use purely decorative images and count them towards their reference total. </a:t>
            </a:r>
          </a:p>
          <a:p>
            <a:r>
              <a:rPr lang="en-GB" dirty="0"/>
              <a:t>Clarify that referencing visuals demonstrates academic honesty and professionalism.</a:t>
            </a:r>
          </a:p>
        </p:txBody>
      </p:sp>
      <p:sp>
        <p:nvSpPr>
          <p:cNvPr id="4" name="Slide Number Placeholder 3"/>
          <p:cNvSpPr>
            <a:spLocks noGrp="1"/>
          </p:cNvSpPr>
          <p:nvPr>
            <p:ph type="sldNum" sz="quarter" idx="5"/>
          </p:nvPr>
        </p:nvSpPr>
        <p:spPr/>
        <p:txBody>
          <a:bodyPr/>
          <a:lstStyle/>
          <a:p>
            <a:fld id="{4716D993-7947-4041-9A49-69CE94D6A2CC}" type="slidenum">
              <a:rPr lang="en-GB" smtClean="0"/>
              <a:t>12</a:t>
            </a:fld>
            <a:endParaRPr lang="en-GB"/>
          </a:p>
        </p:txBody>
      </p:sp>
    </p:spTree>
    <p:extLst>
      <p:ext uri="{BB962C8B-B14F-4D97-AF65-F5344CB8AC3E}">
        <p14:creationId xmlns:p14="http://schemas.microsoft.com/office/powerpoint/2010/main" val="3739188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those nearly done to deepen critical reasoning; remind those starting to think forward to their conclusion and recommendations.</a:t>
            </a:r>
          </a:p>
          <a:p>
            <a:endParaRPr lang="en-GB" dirty="0"/>
          </a:p>
        </p:txBody>
      </p:sp>
      <p:sp>
        <p:nvSpPr>
          <p:cNvPr id="4" name="Slide Number Placeholder 3"/>
          <p:cNvSpPr>
            <a:spLocks noGrp="1"/>
          </p:cNvSpPr>
          <p:nvPr>
            <p:ph type="sldNum" sz="quarter" idx="5"/>
          </p:nvPr>
        </p:nvSpPr>
        <p:spPr/>
        <p:txBody>
          <a:bodyPr/>
          <a:lstStyle/>
          <a:p>
            <a:fld id="{4716D993-7947-4041-9A49-69CE94D6A2CC}" type="slidenum">
              <a:rPr lang="en-GB" smtClean="0"/>
              <a:t>13</a:t>
            </a:fld>
            <a:endParaRPr lang="en-GB"/>
          </a:p>
        </p:txBody>
      </p:sp>
    </p:spTree>
    <p:extLst>
      <p:ext uri="{BB962C8B-B14F-4D97-AF65-F5344CB8AC3E}">
        <p14:creationId xmlns:p14="http://schemas.microsoft.com/office/powerpoint/2010/main" val="3451882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End with a motivational tone. Emphasise action- students who start or refine today are much more likely to achieve success.</a:t>
            </a:r>
          </a:p>
          <a:p>
            <a:endParaRPr lang="en-GB" dirty="0"/>
          </a:p>
        </p:txBody>
      </p:sp>
      <p:sp>
        <p:nvSpPr>
          <p:cNvPr id="4" name="Slide Number Placeholder 3"/>
          <p:cNvSpPr>
            <a:spLocks noGrp="1"/>
          </p:cNvSpPr>
          <p:nvPr>
            <p:ph type="sldNum" sz="quarter" idx="5"/>
          </p:nvPr>
        </p:nvSpPr>
        <p:spPr/>
        <p:txBody>
          <a:bodyPr/>
          <a:lstStyle/>
          <a:p>
            <a:fld id="{4716D993-7947-4041-9A49-69CE94D6A2CC}" type="slidenum">
              <a:rPr lang="en-GB" smtClean="0"/>
              <a:t>16</a:t>
            </a:fld>
            <a:endParaRPr lang="en-GB"/>
          </a:p>
        </p:txBody>
      </p:sp>
    </p:spTree>
    <p:extLst>
      <p:ext uri="{BB962C8B-B14F-4D97-AF65-F5344CB8AC3E}">
        <p14:creationId xmlns:p14="http://schemas.microsoft.com/office/powerpoint/2010/main" val="16472567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10/9/2025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500D3B4-F283-0007-EBFE-322A3E033F96}"/>
              </a:ext>
            </a:extLst>
          </p:cNvPr>
          <p:cNvSpPr txBox="1"/>
          <p:nvPr/>
        </p:nvSpPr>
        <p:spPr>
          <a:xfrm>
            <a:off x="940444" y="923543"/>
            <a:ext cx="10205976" cy="2616101"/>
          </a:xfrm>
          <a:prstGeom prst="rect">
            <a:avLst/>
          </a:prstGeom>
          <a:noFill/>
        </p:spPr>
        <p:txBody>
          <a:bodyPr wrap="square">
            <a:spAutoFit/>
          </a:bodyPr>
          <a:lstStyle/>
          <a:p>
            <a:r>
              <a:rPr lang="en-GB" sz="4000" b="1" dirty="0">
                <a:solidFill>
                  <a:schemeClr val="bg1"/>
                </a:solidFill>
              </a:rPr>
              <a:t>BMHP6027: Empowering the Older Person</a:t>
            </a:r>
          </a:p>
          <a:p>
            <a:r>
              <a:rPr lang="en-GB" sz="4000" b="1" dirty="0">
                <a:solidFill>
                  <a:schemeClr val="bg1"/>
                </a:solidFill>
              </a:rPr>
              <a:t>Component 1 Workshop</a:t>
            </a:r>
          </a:p>
          <a:p>
            <a:r>
              <a:rPr lang="en-GB" sz="4000" b="1" dirty="0">
                <a:solidFill>
                  <a:schemeClr val="bg1"/>
                </a:solidFill>
              </a:rPr>
              <a:t>Individual Power-point with Voice-Over</a:t>
            </a:r>
          </a:p>
          <a:p>
            <a:endParaRPr lang="en-GB" sz="4400" b="1" dirty="0">
              <a:solidFill>
                <a:schemeClr val="bg1"/>
              </a:solidFill>
            </a:endParaRPr>
          </a:p>
        </p:txBody>
      </p:sp>
      <p:sp>
        <p:nvSpPr>
          <p:cNvPr id="4" name="TextBox 3">
            <a:extLst>
              <a:ext uri="{FF2B5EF4-FFF2-40B4-BE49-F238E27FC236}">
                <a16:creationId xmlns:a16="http://schemas.microsoft.com/office/drawing/2014/main" id="{038711E9-DB30-F873-6312-B0E4A702BB8A}"/>
              </a:ext>
            </a:extLst>
          </p:cNvPr>
          <p:cNvSpPr txBox="1"/>
          <p:nvPr/>
        </p:nvSpPr>
        <p:spPr>
          <a:xfrm>
            <a:off x="2115671" y="3429000"/>
            <a:ext cx="7646894" cy="707886"/>
          </a:xfrm>
          <a:prstGeom prst="rect">
            <a:avLst/>
          </a:prstGeom>
          <a:noFill/>
        </p:spPr>
        <p:txBody>
          <a:bodyPr wrap="square" rtlCol="0">
            <a:spAutoFit/>
          </a:bodyPr>
          <a:lstStyle/>
          <a:p>
            <a:r>
              <a:rPr lang="en-GB" sz="4000" b="1" dirty="0">
                <a:solidFill>
                  <a:schemeClr val="bg1"/>
                </a:solidFill>
              </a:rPr>
              <a:t>Get it done and make it excellent!</a:t>
            </a:r>
          </a:p>
        </p:txBody>
      </p:sp>
    </p:spTree>
    <p:extLst>
      <p:ext uri="{BB962C8B-B14F-4D97-AF65-F5344CB8AC3E}">
        <p14:creationId xmlns:p14="http://schemas.microsoft.com/office/powerpoint/2010/main" val="41992300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01CE7-9434-A5E8-D428-984084F41818}"/>
              </a:ext>
            </a:extLst>
          </p:cNvPr>
          <p:cNvSpPr>
            <a:spLocks noGrp="1"/>
          </p:cNvSpPr>
          <p:nvPr>
            <p:ph type="title"/>
          </p:nvPr>
        </p:nvSpPr>
        <p:spPr/>
        <p:txBody>
          <a:bodyPr>
            <a:normAutofit/>
          </a:bodyPr>
          <a:lstStyle/>
          <a:p>
            <a:pPr algn="ctr"/>
            <a:r>
              <a:rPr lang="en-GB" sz="4800" b="1" dirty="0">
                <a:latin typeface="+mn-lt"/>
              </a:rPr>
              <a:t>Workshop Aims</a:t>
            </a:r>
          </a:p>
        </p:txBody>
      </p:sp>
      <p:sp>
        <p:nvSpPr>
          <p:cNvPr id="3" name="Content Placeholder 2">
            <a:extLst>
              <a:ext uri="{FF2B5EF4-FFF2-40B4-BE49-F238E27FC236}">
                <a16:creationId xmlns:a16="http://schemas.microsoft.com/office/drawing/2014/main" id="{A2903DD9-6F9E-035B-CB18-D0436E88F77B}"/>
              </a:ext>
            </a:extLst>
          </p:cNvPr>
          <p:cNvSpPr>
            <a:spLocks noGrp="1"/>
          </p:cNvSpPr>
          <p:nvPr>
            <p:ph idx="1"/>
          </p:nvPr>
        </p:nvSpPr>
        <p:spPr>
          <a:xfrm>
            <a:off x="460769" y="1825625"/>
            <a:ext cx="11481847" cy="3575934"/>
          </a:xfrm>
        </p:spPr>
        <p:txBody>
          <a:bodyPr/>
          <a:lstStyle/>
          <a:p>
            <a:pPr marL="0" indent="0">
              <a:buNone/>
            </a:pPr>
            <a:r>
              <a:rPr lang="en-GB" sz="3200" b="1" dirty="0"/>
              <a:t>By the end of this session, you will:</a:t>
            </a:r>
          </a:p>
          <a:p>
            <a:pPr lvl="1"/>
            <a:r>
              <a:rPr lang="en-GB" sz="2800" dirty="0"/>
              <a:t>Understand Component 1 requirements and marking criteria</a:t>
            </a:r>
          </a:p>
          <a:p>
            <a:pPr lvl="1"/>
            <a:r>
              <a:rPr lang="en-GB" sz="2800" dirty="0"/>
              <a:t>Understand what a strong presentation looks like</a:t>
            </a:r>
          </a:p>
          <a:p>
            <a:pPr lvl="1"/>
            <a:r>
              <a:rPr lang="en-GB" sz="2800" dirty="0"/>
              <a:t>Identify what is missing if you have not started</a:t>
            </a:r>
          </a:p>
          <a:p>
            <a:pPr lvl="1"/>
            <a:r>
              <a:rPr lang="en-GB" sz="2800" dirty="0"/>
              <a:t>Strengthen and finalise your slides if you have started</a:t>
            </a:r>
          </a:p>
          <a:p>
            <a:pPr lvl="1"/>
            <a:r>
              <a:rPr lang="en-GB" sz="2800" dirty="0"/>
              <a:t>Improve clarity, flow, referencing, and delivery before submission</a:t>
            </a:r>
          </a:p>
          <a:p>
            <a:pPr lvl="1"/>
            <a:endParaRPr lang="en-GB" sz="2800" dirty="0"/>
          </a:p>
          <a:p>
            <a:endParaRPr lang="en-GB" dirty="0"/>
          </a:p>
        </p:txBody>
      </p:sp>
    </p:spTree>
    <p:extLst>
      <p:ext uri="{BB962C8B-B14F-4D97-AF65-F5344CB8AC3E}">
        <p14:creationId xmlns:p14="http://schemas.microsoft.com/office/powerpoint/2010/main" val="1459747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5004C-6F40-348B-98E6-30346A2D23C3}"/>
              </a:ext>
            </a:extLst>
          </p:cNvPr>
          <p:cNvSpPr>
            <a:spLocks noGrp="1"/>
          </p:cNvSpPr>
          <p:nvPr>
            <p:ph type="title"/>
          </p:nvPr>
        </p:nvSpPr>
        <p:spPr/>
        <p:txBody>
          <a:bodyPr>
            <a:normAutofit/>
          </a:bodyPr>
          <a:lstStyle/>
          <a:p>
            <a:pPr algn="ctr"/>
            <a:r>
              <a:rPr lang="en-GB" sz="4800" b="1" dirty="0">
                <a:latin typeface="+mn-lt"/>
              </a:rPr>
              <a:t>Assessment Overview</a:t>
            </a:r>
          </a:p>
        </p:txBody>
      </p:sp>
      <p:sp>
        <p:nvSpPr>
          <p:cNvPr id="3" name="Content Placeholder 2">
            <a:extLst>
              <a:ext uri="{FF2B5EF4-FFF2-40B4-BE49-F238E27FC236}">
                <a16:creationId xmlns:a16="http://schemas.microsoft.com/office/drawing/2014/main" id="{B7E2D424-00E1-6BFE-76FB-AA87EDA4C281}"/>
              </a:ext>
            </a:extLst>
          </p:cNvPr>
          <p:cNvSpPr>
            <a:spLocks noGrp="1"/>
          </p:cNvSpPr>
          <p:nvPr>
            <p:ph idx="1"/>
          </p:nvPr>
        </p:nvSpPr>
        <p:spPr/>
        <p:txBody>
          <a:bodyPr/>
          <a:lstStyle/>
          <a:p>
            <a:pPr marL="0" indent="0">
              <a:buNone/>
            </a:pPr>
            <a:r>
              <a:rPr lang="en-GB" sz="3200" b="1" dirty="0"/>
              <a:t>Component 1: Individual Presentation</a:t>
            </a:r>
          </a:p>
          <a:p>
            <a:pPr lvl="1"/>
            <a:r>
              <a:rPr lang="en-GB" sz="2800" dirty="0"/>
              <a:t>15-minute PowerPoint with voice-over (±10%)</a:t>
            </a:r>
          </a:p>
          <a:p>
            <a:pPr lvl="1"/>
            <a:r>
              <a:rPr lang="en-GB" sz="2800" dirty="0"/>
              <a:t>Worth 50% of module grade</a:t>
            </a:r>
          </a:p>
          <a:p>
            <a:pPr lvl="1"/>
            <a:r>
              <a:rPr lang="en-GB" sz="2800" dirty="0"/>
              <a:t>Submit via Turnitin by 26th October 2025, 5PM (unless you have a DD)</a:t>
            </a:r>
          </a:p>
          <a:p>
            <a:pPr lvl="1"/>
            <a:r>
              <a:rPr lang="en-GB" sz="2800" dirty="0"/>
              <a:t>Focus: Care, empowerment, and support needs of older people (UK + technology)</a:t>
            </a:r>
          </a:p>
          <a:p>
            <a:endParaRPr lang="en-GB" dirty="0"/>
          </a:p>
        </p:txBody>
      </p:sp>
    </p:spTree>
    <p:extLst>
      <p:ext uri="{BB962C8B-B14F-4D97-AF65-F5344CB8AC3E}">
        <p14:creationId xmlns:p14="http://schemas.microsoft.com/office/powerpoint/2010/main" val="2469224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68B91-DEAF-FDE1-6F62-9D4D820A7F16}"/>
              </a:ext>
            </a:extLst>
          </p:cNvPr>
          <p:cNvSpPr>
            <a:spLocks noGrp="1"/>
          </p:cNvSpPr>
          <p:nvPr>
            <p:ph type="title"/>
          </p:nvPr>
        </p:nvSpPr>
        <p:spPr/>
        <p:txBody>
          <a:bodyPr>
            <a:normAutofit/>
          </a:bodyPr>
          <a:lstStyle/>
          <a:p>
            <a:pPr algn="ctr"/>
            <a:r>
              <a:rPr lang="en-GB" sz="4800" b="1" dirty="0">
                <a:latin typeface="+mn-lt"/>
              </a:rPr>
              <a:t>Marking Criteria (C1–C5)</a:t>
            </a:r>
          </a:p>
        </p:txBody>
      </p:sp>
      <p:sp>
        <p:nvSpPr>
          <p:cNvPr id="3" name="Content Placeholder 2">
            <a:extLst>
              <a:ext uri="{FF2B5EF4-FFF2-40B4-BE49-F238E27FC236}">
                <a16:creationId xmlns:a16="http://schemas.microsoft.com/office/drawing/2014/main" id="{BF103E0D-662A-4E2F-042E-9D305869A89A}"/>
              </a:ext>
            </a:extLst>
          </p:cNvPr>
          <p:cNvSpPr>
            <a:spLocks noGrp="1"/>
          </p:cNvSpPr>
          <p:nvPr>
            <p:ph idx="1"/>
          </p:nvPr>
        </p:nvSpPr>
        <p:spPr/>
        <p:txBody>
          <a:bodyPr/>
          <a:lstStyle/>
          <a:p>
            <a:r>
              <a:rPr lang="en-GB" dirty="0"/>
              <a:t>C1 -Engagement with Literature: Have you found your sources yet?</a:t>
            </a:r>
          </a:p>
          <a:p>
            <a:r>
              <a:rPr lang="en-GB" dirty="0"/>
              <a:t>C2 -Knowledge &amp; Understanding: Can you define ageing and empowerment?</a:t>
            </a:r>
          </a:p>
          <a:p>
            <a:r>
              <a:rPr lang="en-GB" dirty="0"/>
              <a:t>C3 - Cognitive Skills: Have you gone beyond description?</a:t>
            </a:r>
          </a:p>
          <a:p>
            <a:r>
              <a:rPr lang="en-GB" dirty="0"/>
              <a:t>C4 - Practical Skills: Do you use data or case studies?</a:t>
            </a:r>
          </a:p>
          <a:p>
            <a:r>
              <a:rPr lang="en-GB" dirty="0"/>
              <a:t>C5 - Transferable Skills: Are your slides clear and professional?</a:t>
            </a:r>
          </a:p>
          <a:p>
            <a:endParaRPr lang="en-GB" dirty="0"/>
          </a:p>
        </p:txBody>
      </p:sp>
    </p:spTree>
    <p:extLst>
      <p:ext uri="{BB962C8B-B14F-4D97-AF65-F5344CB8AC3E}">
        <p14:creationId xmlns:p14="http://schemas.microsoft.com/office/powerpoint/2010/main" val="14727631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CB38F-A54D-B774-71FF-EC3D94E257A4}"/>
              </a:ext>
            </a:extLst>
          </p:cNvPr>
          <p:cNvSpPr>
            <a:spLocks noGrp="1"/>
          </p:cNvSpPr>
          <p:nvPr>
            <p:ph type="title"/>
          </p:nvPr>
        </p:nvSpPr>
        <p:spPr>
          <a:xfrm>
            <a:off x="301657" y="1175591"/>
            <a:ext cx="11594969" cy="1325563"/>
          </a:xfrm>
        </p:spPr>
        <p:txBody>
          <a:bodyPr>
            <a:normAutofit/>
          </a:bodyPr>
          <a:lstStyle/>
          <a:p>
            <a:pPr algn="ctr"/>
            <a:r>
              <a:rPr lang="en-GB" sz="4800" b="1" dirty="0">
                <a:latin typeface="+mn-lt"/>
              </a:rPr>
              <a:t>Description vs Evaluation</a:t>
            </a:r>
          </a:p>
        </p:txBody>
      </p:sp>
      <p:sp>
        <p:nvSpPr>
          <p:cNvPr id="3" name="Content Placeholder 2">
            <a:extLst>
              <a:ext uri="{FF2B5EF4-FFF2-40B4-BE49-F238E27FC236}">
                <a16:creationId xmlns:a16="http://schemas.microsoft.com/office/drawing/2014/main" id="{D6BF2B09-EC5F-77BB-B920-80A58BFAC322}"/>
              </a:ext>
            </a:extLst>
          </p:cNvPr>
          <p:cNvSpPr>
            <a:spLocks noGrp="1"/>
          </p:cNvSpPr>
          <p:nvPr>
            <p:ph idx="1"/>
          </p:nvPr>
        </p:nvSpPr>
        <p:spPr>
          <a:xfrm>
            <a:off x="301657" y="2501154"/>
            <a:ext cx="11594969" cy="4031622"/>
          </a:xfrm>
        </p:spPr>
        <p:txBody>
          <a:bodyPr>
            <a:normAutofit/>
          </a:bodyPr>
          <a:lstStyle/>
          <a:p>
            <a:pPr marL="0" indent="0">
              <a:buNone/>
            </a:pPr>
            <a:r>
              <a:rPr lang="en-GB" dirty="0"/>
              <a:t>Example 1 - </a:t>
            </a:r>
            <a:r>
              <a:rPr lang="en-GB" b="1" dirty="0">
                <a:solidFill>
                  <a:srgbClr val="002060"/>
                </a:solidFill>
              </a:rPr>
              <a:t>Description</a:t>
            </a:r>
            <a:r>
              <a:rPr lang="en-GB" dirty="0"/>
              <a:t>:</a:t>
            </a:r>
          </a:p>
          <a:p>
            <a:pPr marL="457200" lvl="1" indent="0">
              <a:buNone/>
            </a:pPr>
            <a:r>
              <a:rPr lang="en-GB" dirty="0"/>
              <a:t> 'Care homes provide residential support for older adults.'</a:t>
            </a:r>
          </a:p>
          <a:p>
            <a:pPr marL="0" indent="0">
              <a:buNone/>
            </a:pPr>
            <a:r>
              <a:rPr lang="en-GB" dirty="0"/>
              <a:t>Example 2 - </a:t>
            </a:r>
            <a:r>
              <a:rPr lang="en-GB" b="1" dirty="0">
                <a:solidFill>
                  <a:srgbClr val="C00000"/>
                </a:solidFill>
              </a:rPr>
              <a:t>Evaluation:</a:t>
            </a:r>
          </a:p>
          <a:p>
            <a:pPr marL="457200" lvl="1" indent="0">
              <a:buNone/>
            </a:pPr>
            <a:r>
              <a:rPr lang="en-GB" dirty="0"/>
              <a:t> 'Care homes support independence, but limited staffing reduces person-centred care (CQC, 2023).'</a:t>
            </a:r>
          </a:p>
          <a:p>
            <a:r>
              <a:rPr lang="en-GB" dirty="0"/>
              <a:t>If you are still planning, this shows what your writing and narration should sound like.</a:t>
            </a:r>
          </a:p>
          <a:p>
            <a:r>
              <a:rPr lang="en-GB" dirty="0"/>
              <a:t>If you are finishing, check every slide for this level of evaluation.</a:t>
            </a:r>
          </a:p>
          <a:p>
            <a:endParaRPr lang="en-GB" dirty="0"/>
          </a:p>
        </p:txBody>
      </p:sp>
    </p:spTree>
    <p:extLst>
      <p:ext uri="{BB962C8B-B14F-4D97-AF65-F5344CB8AC3E}">
        <p14:creationId xmlns:p14="http://schemas.microsoft.com/office/powerpoint/2010/main" val="2763994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4DC36-A6EC-F8B4-CE4C-D2949F7DAEB4}"/>
              </a:ext>
            </a:extLst>
          </p:cNvPr>
          <p:cNvSpPr>
            <a:spLocks noGrp="1"/>
          </p:cNvSpPr>
          <p:nvPr>
            <p:ph type="title"/>
          </p:nvPr>
        </p:nvSpPr>
        <p:spPr/>
        <p:txBody>
          <a:bodyPr/>
          <a:lstStyle/>
          <a:p>
            <a:pPr algn="ctr"/>
            <a:r>
              <a:rPr lang="en-GB" b="1" dirty="0">
                <a:latin typeface="+mn-lt"/>
              </a:rPr>
              <a:t>Recommended Presentation Structure</a:t>
            </a:r>
          </a:p>
        </p:txBody>
      </p:sp>
      <p:sp>
        <p:nvSpPr>
          <p:cNvPr id="3" name="Content Placeholder 2">
            <a:extLst>
              <a:ext uri="{FF2B5EF4-FFF2-40B4-BE49-F238E27FC236}">
                <a16:creationId xmlns:a16="http://schemas.microsoft.com/office/drawing/2014/main" id="{FEC4616F-0B90-EBAE-7199-28594F548C47}"/>
              </a:ext>
            </a:extLst>
          </p:cNvPr>
          <p:cNvSpPr>
            <a:spLocks noGrp="1"/>
          </p:cNvSpPr>
          <p:nvPr>
            <p:ph idx="1"/>
          </p:nvPr>
        </p:nvSpPr>
        <p:spPr>
          <a:xfrm>
            <a:off x="1084361" y="1577788"/>
            <a:ext cx="10489074" cy="4105836"/>
          </a:xfrm>
        </p:spPr>
        <p:txBody>
          <a:bodyPr>
            <a:normAutofit lnSpcReduction="10000"/>
          </a:bodyPr>
          <a:lstStyle/>
          <a:p>
            <a:pPr marL="0" indent="0">
              <a:buNone/>
            </a:pPr>
            <a:r>
              <a:rPr lang="en-GB" sz="2400" dirty="0"/>
              <a:t>- If you are starting you can use this as your roadmap.</a:t>
            </a:r>
          </a:p>
          <a:p>
            <a:pPr marL="0" indent="0">
              <a:buNone/>
            </a:pPr>
            <a:r>
              <a:rPr lang="en-GB" sz="2400" dirty="0"/>
              <a:t>- If you are finishing you can use this to double-check completeness.</a:t>
            </a:r>
          </a:p>
          <a:p>
            <a:pPr lvl="1"/>
            <a:r>
              <a:rPr lang="en-GB" sz="2000" dirty="0"/>
              <a:t>1. Title Slide</a:t>
            </a:r>
          </a:p>
          <a:p>
            <a:pPr lvl="1"/>
            <a:r>
              <a:rPr lang="en-GB" sz="2000" dirty="0"/>
              <a:t>2. Introduction – define ageing</a:t>
            </a:r>
          </a:p>
          <a:p>
            <a:pPr lvl="1"/>
            <a:r>
              <a:rPr lang="en-GB" sz="2000" dirty="0"/>
              <a:t>3. Theoretical Frameworks</a:t>
            </a:r>
          </a:p>
          <a:p>
            <a:pPr lvl="1"/>
            <a:r>
              <a:rPr lang="en-GB" sz="2000" dirty="0"/>
              <a:t>4. Policy and Legislation</a:t>
            </a:r>
          </a:p>
          <a:p>
            <a:pPr lvl="1"/>
            <a:r>
              <a:rPr lang="en-GB" sz="2000" dirty="0"/>
              <a:t>5. Evaluation of Current Care Provisions</a:t>
            </a:r>
          </a:p>
          <a:p>
            <a:pPr lvl="1"/>
            <a:r>
              <a:rPr lang="en-GB" sz="2000" dirty="0"/>
              <a:t>6. Technological Innovations</a:t>
            </a:r>
          </a:p>
          <a:p>
            <a:pPr lvl="1"/>
            <a:r>
              <a:rPr lang="en-GB" sz="2000" dirty="0"/>
              <a:t>7. Case Studies</a:t>
            </a:r>
          </a:p>
          <a:p>
            <a:pPr lvl="1"/>
            <a:r>
              <a:rPr lang="en-GB" sz="2000" dirty="0"/>
              <a:t>8. Recommendations</a:t>
            </a:r>
          </a:p>
          <a:p>
            <a:pPr lvl="1"/>
            <a:r>
              <a:rPr lang="en-GB" sz="2000" dirty="0"/>
              <a:t>9. Conclusion</a:t>
            </a:r>
          </a:p>
          <a:p>
            <a:pPr lvl="1"/>
            <a:r>
              <a:rPr lang="en-GB" sz="2000" dirty="0"/>
              <a:t>10. References</a:t>
            </a:r>
          </a:p>
          <a:p>
            <a:endParaRPr lang="en-GB" dirty="0"/>
          </a:p>
        </p:txBody>
      </p:sp>
    </p:spTree>
    <p:extLst>
      <p:ext uri="{BB962C8B-B14F-4D97-AF65-F5344CB8AC3E}">
        <p14:creationId xmlns:p14="http://schemas.microsoft.com/office/powerpoint/2010/main" val="21384365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D0798-D14B-5B20-1577-B2C1D5956E50}"/>
              </a:ext>
            </a:extLst>
          </p:cNvPr>
          <p:cNvSpPr>
            <a:spLocks noGrp="1"/>
          </p:cNvSpPr>
          <p:nvPr>
            <p:ph type="title"/>
          </p:nvPr>
        </p:nvSpPr>
        <p:spPr>
          <a:xfrm>
            <a:off x="301657" y="1420927"/>
            <a:ext cx="11594969" cy="658886"/>
          </a:xfrm>
        </p:spPr>
        <p:txBody>
          <a:bodyPr>
            <a:noAutofit/>
          </a:bodyPr>
          <a:lstStyle/>
          <a:p>
            <a:pPr algn="ctr"/>
            <a:r>
              <a:rPr lang="en-GB" sz="5400" b="1" dirty="0">
                <a:latin typeface="+mn-lt"/>
              </a:rPr>
              <a:t>Mini Task</a:t>
            </a:r>
          </a:p>
        </p:txBody>
      </p:sp>
      <p:sp>
        <p:nvSpPr>
          <p:cNvPr id="3" name="Content Placeholder 2">
            <a:extLst>
              <a:ext uri="{FF2B5EF4-FFF2-40B4-BE49-F238E27FC236}">
                <a16:creationId xmlns:a16="http://schemas.microsoft.com/office/drawing/2014/main" id="{27DB3FDB-EE1B-048B-058F-804FF278BAFE}"/>
              </a:ext>
            </a:extLst>
          </p:cNvPr>
          <p:cNvSpPr>
            <a:spLocks noGrp="1"/>
          </p:cNvSpPr>
          <p:nvPr>
            <p:ph idx="1"/>
          </p:nvPr>
        </p:nvSpPr>
        <p:spPr>
          <a:xfrm>
            <a:off x="1502928" y="2259106"/>
            <a:ext cx="9756743" cy="4381246"/>
          </a:xfrm>
        </p:spPr>
        <p:txBody>
          <a:bodyPr/>
          <a:lstStyle/>
          <a:p>
            <a:pPr marL="0" indent="0">
              <a:buNone/>
            </a:pPr>
            <a:r>
              <a:rPr lang="en-GB" dirty="0"/>
              <a:t>🟢 If you have started:</a:t>
            </a:r>
          </a:p>
          <a:p>
            <a:pPr lvl="1"/>
            <a:r>
              <a:rPr lang="en-GB" sz="2800" dirty="0"/>
              <a:t>Check your topic, theory, policy, and example are clearly connected.</a:t>
            </a:r>
          </a:p>
          <a:p>
            <a:pPr marL="0" indent="0">
              <a:buNone/>
            </a:pPr>
            <a:r>
              <a:rPr lang="en-GB" dirty="0"/>
              <a:t>🔴 If you have not started:</a:t>
            </a:r>
          </a:p>
          <a:p>
            <a:pPr lvl="1"/>
            <a:r>
              <a:rPr lang="en-GB" sz="2800" dirty="0"/>
              <a:t>Write down your main topic, one theory, one policy, and one example right now.</a:t>
            </a:r>
          </a:p>
          <a:p>
            <a:endParaRPr lang="en-GB" dirty="0"/>
          </a:p>
        </p:txBody>
      </p:sp>
    </p:spTree>
    <p:extLst>
      <p:ext uri="{BB962C8B-B14F-4D97-AF65-F5344CB8AC3E}">
        <p14:creationId xmlns:p14="http://schemas.microsoft.com/office/powerpoint/2010/main" val="1789940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23DBE-858E-4506-679E-407E4A713C1E}"/>
              </a:ext>
            </a:extLst>
          </p:cNvPr>
          <p:cNvSpPr>
            <a:spLocks noGrp="1"/>
          </p:cNvSpPr>
          <p:nvPr>
            <p:ph type="title"/>
          </p:nvPr>
        </p:nvSpPr>
        <p:spPr/>
        <p:txBody>
          <a:bodyPr>
            <a:normAutofit/>
          </a:bodyPr>
          <a:lstStyle/>
          <a:p>
            <a:pPr algn="ctr"/>
            <a:r>
              <a:rPr lang="en-GB" sz="4800" b="1" dirty="0">
                <a:latin typeface="+mn-lt"/>
              </a:rPr>
              <a:t>Critical Thinking Pyramid</a:t>
            </a:r>
          </a:p>
        </p:txBody>
      </p:sp>
      <p:sp>
        <p:nvSpPr>
          <p:cNvPr id="3" name="Content Placeholder 2">
            <a:extLst>
              <a:ext uri="{FF2B5EF4-FFF2-40B4-BE49-F238E27FC236}">
                <a16:creationId xmlns:a16="http://schemas.microsoft.com/office/drawing/2014/main" id="{C045090C-FC89-D24B-FAD5-F90C43D81BB4}"/>
              </a:ext>
            </a:extLst>
          </p:cNvPr>
          <p:cNvSpPr>
            <a:spLocks noGrp="1"/>
          </p:cNvSpPr>
          <p:nvPr>
            <p:ph idx="1"/>
          </p:nvPr>
        </p:nvSpPr>
        <p:spPr/>
        <p:txBody>
          <a:bodyPr/>
          <a:lstStyle/>
          <a:p>
            <a:pPr marL="0" indent="0">
              <a:buNone/>
            </a:pPr>
            <a:r>
              <a:rPr lang="en-GB" sz="3200" dirty="0"/>
              <a:t>Every presentation should reach levels 3 and 4 by submission:</a:t>
            </a:r>
          </a:p>
          <a:p>
            <a:pPr lvl="1"/>
            <a:r>
              <a:rPr lang="en-GB" sz="2800" dirty="0"/>
              <a:t>1. Describe - What is it?</a:t>
            </a:r>
          </a:p>
          <a:p>
            <a:pPr lvl="1"/>
            <a:r>
              <a:rPr lang="en-GB" sz="2800" dirty="0"/>
              <a:t>2. Analyse - Why/how does it work?</a:t>
            </a:r>
          </a:p>
          <a:p>
            <a:pPr lvl="1"/>
            <a:r>
              <a:rPr lang="en-GB" sz="2800" dirty="0"/>
              <a:t>3. Evaluate - How effective is it?</a:t>
            </a:r>
          </a:p>
          <a:p>
            <a:pPr lvl="1"/>
            <a:r>
              <a:rPr lang="en-GB" sz="2800" dirty="0"/>
              <a:t>4. Recommend - What could improve it?</a:t>
            </a:r>
          </a:p>
          <a:p>
            <a:endParaRPr lang="en-GB" dirty="0"/>
          </a:p>
        </p:txBody>
      </p:sp>
    </p:spTree>
    <p:extLst>
      <p:ext uri="{BB962C8B-B14F-4D97-AF65-F5344CB8AC3E}">
        <p14:creationId xmlns:p14="http://schemas.microsoft.com/office/powerpoint/2010/main" val="21405170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F73E1-5CFA-BA5B-F0D3-DA7B9B45CEFD}"/>
              </a:ext>
            </a:extLst>
          </p:cNvPr>
          <p:cNvSpPr>
            <a:spLocks noGrp="1"/>
          </p:cNvSpPr>
          <p:nvPr>
            <p:ph type="title"/>
          </p:nvPr>
        </p:nvSpPr>
        <p:spPr>
          <a:xfrm>
            <a:off x="301657" y="1420926"/>
            <a:ext cx="11594969" cy="802321"/>
          </a:xfrm>
        </p:spPr>
        <p:txBody>
          <a:bodyPr/>
          <a:lstStyle/>
          <a:p>
            <a:pPr algn="ctr"/>
            <a:r>
              <a:rPr lang="en-GB" b="1" dirty="0">
                <a:latin typeface="+mn-lt"/>
              </a:rPr>
              <a:t>Using Evidence and Sources</a:t>
            </a:r>
          </a:p>
        </p:txBody>
      </p:sp>
      <p:sp>
        <p:nvSpPr>
          <p:cNvPr id="3" name="Content Placeholder 2">
            <a:extLst>
              <a:ext uri="{FF2B5EF4-FFF2-40B4-BE49-F238E27FC236}">
                <a16:creationId xmlns:a16="http://schemas.microsoft.com/office/drawing/2014/main" id="{5B86D1FB-5BCA-9DE7-DBE8-8670606BD295}"/>
              </a:ext>
            </a:extLst>
          </p:cNvPr>
          <p:cNvSpPr>
            <a:spLocks noGrp="1"/>
          </p:cNvSpPr>
          <p:nvPr>
            <p:ph idx="1"/>
          </p:nvPr>
        </p:nvSpPr>
        <p:spPr>
          <a:xfrm>
            <a:off x="301657" y="2286000"/>
            <a:ext cx="11594969" cy="4246775"/>
          </a:xfrm>
        </p:spPr>
        <p:txBody>
          <a:bodyPr/>
          <a:lstStyle/>
          <a:p>
            <a:pPr marL="0" indent="0">
              <a:buNone/>
            </a:pPr>
            <a:r>
              <a:rPr lang="en-GB" sz="3200" b="1" dirty="0"/>
              <a:t>If you have not started:</a:t>
            </a:r>
          </a:p>
          <a:p>
            <a:pPr lvl="1"/>
            <a:r>
              <a:rPr lang="en-GB" sz="2800" dirty="0"/>
              <a:t>Find your 15+ credible, recent sources today.</a:t>
            </a:r>
          </a:p>
          <a:p>
            <a:pPr marL="0" indent="0">
              <a:buNone/>
            </a:pPr>
            <a:r>
              <a:rPr lang="en-GB" sz="3200" b="1" dirty="0"/>
              <a:t>If you have started:</a:t>
            </a:r>
          </a:p>
          <a:p>
            <a:pPr lvl="1"/>
            <a:r>
              <a:rPr lang="en-GB" sz="2800" dirty="0"/>
              <a:t>Check accuracy, Harvard referencing, and variety of materials.</a:t>
            </a:r>
          </a:p>
          <a:p>
            <a:pPr lvl="1"/>
            <a:r>
              <a:rPr lang="en-GB" sz="2800" dirty="0"/>
              <a:t>Always include in-text and verbal citations.</a:t>
            </a:r>
          </a:p>
          <a:p>
            <a:endParaRPr lang="en-GB" dirty="0"/>
          </a:p>
        </p:txBody>
      </p:sp>
    </p:spTree>
    <p:extLst>
      <p:ext uri="{BB962C8B-B14F-4D97-AF65-F5344CB8AC3E}">
        <p14:creationId xmlns:p14="http://schemas.microsoft.com/office/powerpoint/2010/main" val="42282382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4E7E9-8DEE-EDB7-F764-5B7F2220B0FD}"/>
              </a:ext>
            </a:extLst>
          </p:cNvPr>
          <p:cNvSpPr>
            <a:spLocks noGrp="1"/>
          </p:cNvSpPr>
          <p:nvPr>
            <p:ph type="title"/>
          </p:nvPr>
        </p:nvSpPr>
        <p:spPr/>
        <p:txBody>
          <a:bodyPr>
            <a:normAutofit/>
          </a:bodyPr>
          <a:lstStyle/>
          <a:p>
            <a:pPr algn="ctr"/>
            <a:r>
              <a:rPr lang="en-GB" sz="4800" b="1" dirty="0">
                <a:latin typeface="+mn-lt"/>
              </a:rPr>
              <a:t>Voice-Over and Presentation Style</a:t>
            </a:r>
          </a:p>
        </p:txBody>
      </p:sp>
      <p:sp>
        <p:nvSpPr>
          <p:cNvPr id="3" name="Content Placeholder 2">
            <a:extLst>
              <a:ext uri="{FF2B5EF4-FFF2-40B4-BE49-F238E27FC236}">
                <a16:creationId xmlns:a16="http://schemas.microsoft.com/office/drawing/2014/main" id="{171D2EBB-FDFC-FDC2-F828-D48FC09488E5}"/>
              </a:ext>
            </a:extLst>
          </p:cNvPr>
          <p:cNvSpPr>
            <a:spLocks noGrp="1"/>
          </p:cNvSpPr>
          <p:nvPr>
            <p:ph idx="1"/>
          </p:nvPr>
        </p:nvSpPr>
        <p:spPr>
          <a:xfrm>
            <a:off x="578138" y="1825625"/>
            <a:ext cx="11481847" cy="3575934"/>
          </a:xfrm>
        </p:spPr>
        <p:txBody>
          <a:bodyPr>
            <a:normAutofit lnSpcReduction="10000"/>
          </a:bodyPr>
          <a:lstStyle/>
          <a:p>
            <a:pPr marL="0" indent="0">
              <a:buNone/>
            </a:pPr>
            <a:r>
              <a:rPr lang="en-GB" sz="3200" b="1" dirty="0"/>
              <a:t>Record early! You can re-record if needed.</a:t>
            </a:r>
          </a:p>
          <a:p>
            <a:r>
              <a:rPr lang="en-GB" dirty="0"/>
              <a:t>Tips:</a:t>
            </a:r>
          </a:p>
          <a:p>
            <a:pPr marL="457200" lvl="1" indent="0">
              <a:buNone/>
            </a:pPr>
            <a:r>
              <a:rPr lang="en-GB" sz="2800" dirty="0"/>
              <a:t> - Speak clearly and confidently</a:t>
            </a:r>
          </a:p>
          <a:p>
            <a:pPr marL="457200" lvl="1" indent="0">
              <a:buNone/>
            </a:pPr>
            <a:r>
              <a:rPr lang="en-GB" sz="2800" dirty="0"/>
              <a:t> - Keep slides concise</a:t>
            </a:r>
          </a:p>
          <a:p>
            <a:pPr marL="457200" lvl="1" indent="0">
              <a:buNone/>
            </a:pPr>
            <a:r>
              <a:rPr lang="en-GB" sz="2800" dirty="0"/>
              <a:t> - Remember to verbally cite your main sources of information</a:t>
            </a:r>
          </a:p>
          <a:p>
            <a:pPr marL="457200" lvl="1" indent="0">
              <a:buNone/>
            </a:pPr>
            <a:r>
              <a:rPr lang="en-GB" sz="2800" dirty="0"/>
              <a:t> - Check audio quality</a:t>
            </a:r>
          </a:p>
          <a:p>
            <a:pPr marL="457200" lvl="1" indent="0">
              <a:buNone/>
            </a:pPr>
            <a:r>
              <a:rPr lang="en-GB" sz="2800" dirty="0"/>
              <a:t> - Aim for 13.5–16.5 minutes</a:t>
            </a:r>
          </a:p>
          <a:p>
            <a:pPr marL="457200" lvl="1" indent="0">
              <a:buNone/>
            </a:pPr>
            <a:r>
              <a:rPr lang="en-GB" sz="2800" dirty="0"/>
              <a:t> - Do not leave this to the last day!</a:t>
            </a:r>
          </a:p>
          <a:p>
            <a:endParaRPr lang="en-GB" dirty="0"/>
          </a:p>
        </p:txBody>
      </p:sp>
    </p:spTree>
    <p:extLst>
      <p:ext uri="{BB962C8B-B14F-4D97-AF65-F5344CB8AC3E}">
        <p14:creationId xmlns:p14="http://schemas.microsoft.com/office/powerpoint/2010/main" val="26783701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EDD19-33D8-2199-F612-279759388F38}"/>
              </a:ext>
            </a:extLst>
          </p:cNvPr>
          <p:cNvSpPr>
            <a:spLocks noGrp="1"/>
          </p:cNvSpPr>
          <p:nvPr>
            <p:ph type="title"/>
          </p:nvPr>
        </p:nvSpPr>
        <p:spPr/>
        <p:txBody>
          <a:bodyPr/>
          <a:lstStyle/>
          <a:p>
            <a:pPr algn="ctr"/>
            <a:r>
              <a:rPr lang="en-GB" b="1" dirty="0">
                <a:latin typeface="+mn-lt"/>
              </a:rPr>
              <a:t>Formatting Your Slides for Impact</a:t>
            </a:r>
          </a:p>
        </p:txBody>
      </p:sp>
      <p:sp>
        <p:nvSpPr>
          <p:cNvPr id="3" name="Content Placeholder 2">
            <a:extLst>
              <a:ext uri="{FF2B5EF4-FFF2-40B4-BE49-F238E27FC236}">
                <a16:creationId xmlns:a16="http://schemas.microsoft.com/office/drawing/2014/main" id="{6D36549B-777C-63D1-562F-4F6BFC0B8CF6}"/>
              </a:ext>
            </a:extLst>
          </p:cNvPr>
          <p:cNvSpPr>
            <a:spLocks noGrp="1"/>
          </p:cNvSpPr>
          <p:nvPr>
            <p:ph idx="1"/>
          </p:nvPr>
        </p:nvSpPr>
        <p:spPr>
          <a:xfrm>
            <a:off x="265621" y="1690688"/>
            <a:ext cx="11481847" cy="3977873"/>
          </a:xfrm>
        </p:spPr>
        <p:txBody>
          <a:bodyPr/>
          <a:lstStyle/>
          <a:p>
            <a:r>
              <a:rPr lang="en-GB" dirty="0"/>
              <a:t>Keep slides clear and concise - short statements or bullet points only</a:t>
            </a:r>
          </a:p>
          <a:p>
            <a:r>
              <a:rPr lang="en-GB" dirty="0"/>
              <a:t>Avoid large blocks of text - expand on ideas verbally in your voice-over</a:t>
            </a:r>
          </a:p>
          <a:p>
            <a:r>
              <a:rPr lang="en-GB" dirty="0"/>
              <a:t>Use consistent, readable fonts (e.g. Calibri, Arial, Verdana)</a:t>
            </a:r>
          </a:p>
          <a:p>
            <a:r>
              <a:rPr lang="en-GB" dirty="0"/>
              <a:t>Avoid over-fussy styles, animations or colours that distract from your message</a:t>
            </a:r>
          </a:p>
          <a:p>
            <a:r>
              <a:rPr lang="en-GB" dirty="0"/>
              <a:t>Ensure text is large enough to read comfortably and headings stand out</a:t>
            </a:r>
          </a:p>
          <a:p>
            <a:r>
              <a:rPr lang="en-GB" dirty="0"/>
              <a:t>One key idea per slide is better than several crammed together</a:t>
            </a:r>
          </a:p>
        </p:txBody>
      </p:sp>
    </p:spTree>
    <p:extLst>
      <p:ext uri="{BB962C8B-B14F-4D97-AF65-F5344CB8AC3E}">
        <p14:creationId xmlns:p14="http://schemas.microsoft.com/office/powerpoint/2010/main" val="10166544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54873-9F11-4AD6-4733-C71E7D789296}"/>
              </a:ext>
            </a:extLst>
          </p:cNvPr>
          <p:cNvSpPr>
            <a:spLocks noGrp="1"/>
          </p:cNvSpPr>
          <p:nvPr>
            <p:ph type="title"/>
          </p:nvPr>
        </p:nvSpPr>
        <p:spPr>
          <a:xfrm>
            <a:off x="358219" y="365126"/>
            <a:ext cx="11481847" cy="965964"/>
          </a:xfrm>
        </p:spPr>
        <p:txBody>
          <a:bodyPr/>
          <a:lstStyle/>
          <a:p>
            <a:pPr algn="ctr"/>
            <a:r>
              <a:rPr lang="en-GB" b="1" dirty="0">
                <a:latin typeface="+mn-lt"/>
              </a:rPr>
              <a:t>Academic Integrity in Slide Design</a:t>
            </a:r>
          </a:p>
        </p:txBody>
      </p:sp>
      <p:sp>
        <p:nvSpPr>
          <p:cNvPr id="3" name="Content Placeholder 2">
            <a:extLst>
              <a:ext uri="{FF2B5EF4-FFF2-40B4-BE49-F238E27FC236}">
                <a16:creationId xmlns:a16="http://schemas.microsoft.com/office/drawing/2014/main" id="{85334C08-02DC-FF65-3AE4-CA990CFF1528}"/>
              </a:ext>
            </a:extLst>
          </p:cNvPr>
          <p:cNvSpPr>
            <a:spLocks noGrp="1"/>
          </p:cNvSpPr>
          <p:nvPr>
            <p:ph idx="1"/>
          </p:nvPr>
        </p:nvSpPr>
        <p:spPr>
          <a:xfrm>
            <a:off x="358219" y="1250066"/>
            <a:ext cx="11481847" cy="4151493"/>
          </a:xfrm>
        </p:spPr>
        <p:txBody>
          <a:bodyPr/>
          <a:lstStyle/>
          <a:p>
            <a:r>
              <a:rPr lang="en-GB" dirty="0"/>
              <a:t>Every slide must include at least one in-text citation (Author, Year)</a:t>
            </a:r>
          </a:p>
          <a:p>
            <a:r>
              <a:rPr lang="en-GB" dirty="0"/>
              <a:t>All images, diagrams, and graphs must be supported with a citation showing the source</a:t>
            </a:r>
          </a:p>
          <a:p>
            <a:r>
              <a:rPr lang="en-GB" dirty="0"/>
              <a:t>Decorative images do not count towards your 15 required references</a:t>
            </a:r>
          </a:p>
          <a:p>
            <a:r>
              <a:rPr lang="en-GB" dirty="0"/>
              <a:t>Academic or data visuals (e.g. ONS charts, policy infographics) do count</a:t>
            </a:r>
          </a:p>
          <a:p>
            <a:r>
              <a:rPr lang="en-GB" dirty="0"/>
              <a:t>Place image citations in small text below or beside the image </a:t>
            </a:r>
            <a:r>
              <a:rPr lang="en-GB" sz="2400" dirty="0"/>
              <a:t>(e.g. ONS, 2023)</a:t>
            </a:r>
          </a:p>
          <a:p>
            <a:r>
              <a:rPr lang="en-GB" dirty="0"/>
              <a:t>Always include cited visuals in your reference list (you do not need a separate list for images)</a:t>
            </a:r>
          </a:p>
        </p:txBody>
      </p:sp>
    </p:spTree>
    <p:extLst>
      <p:ext uri="{BB962C8B-B14F-4D97-AF65-F5344CB8AC3E}">
        <p14:creationId xmlns:p14="http://schemas.microsoft.com/office/powerpoint/2010/main" val="35276563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B78EF-08F9-BE13-CE70-969838D6C9F1}"/>
              </a:ext>
            </a:extLst>
          </p:cNvPr>
          <p:cNvSpPr>
            <a:spLocks noGrp="1"/>
          </p:cNvSpPr>
          <p:nvPr>
            <p:ph type="title"/>
          </p:nvPr>
        </p:nvSpPr>
        <p:spPr/>
        <p:txBody>
          <a:bodyPr>
            <a:normAutofit/>
          </a:bodyPr>
          <a:lstStyle/>
          <a:p>
            <a:pPr algn="ctr"/>
            <a:r>
              <a:rPr lang="en-GB" sz="4800" b="1" dirty="0">
                <a:latin typeface="+mn-lt"/>
              </a:rPr>
              <a:t>Recommendations and Barriers</a:t>
            </a:r>
          </a:p>
        </p:txBody>
      </p:sp>
      <p:sp>
        <p:nvSpPr>
          <p:cNvPr id="3" name="Content Placeholder 2">
            <a:extLst>
              <a:ext uri="{FF2B5EF4-FFF2-40B4-BE49-F238E27FC236}">
                <a16:creationId xmlns:a16="http://schemas.microsoft.com/office/drawing/2014/main" id="{598DEE01-21F8-4CF1-D5CF-FB075C258C9D}"/>
              </a:ext>
            </a:extLst>
          </p:cNvPr>
          <p:cNvSpPr>
            <a:spLocks noGrp="1"/>
          </p:cNvSpPr>
          <p:nvPr>
            <p:ph idx="1"/>
          </p:nvPr>
        </p:nvSpPr>
        <p:spPr/>
        <p:txBody>
          <a:bodyPr/>
          <a:lstStyle/>
          <a:p>
            <a:pPr marL="0" indent="0">
              <a:buNone/>
            </a:pPr>
            <a:r>
              <a:rPr lang="en-GB" sz="3200" b="1" dirty="0"/>
              <a:t>Even if your slides are unfinished, plan ahead:</a:t>
            </a:r>
          </a:p>
          <a:p>
            <a:pPr lvl="1"/>
            <a:r>
              <a:rPr lang="en-GB" sz="2800" dirty="0"/>
              <a:t>What improvements will you suggest?</a:t>
            </a:r>
          </a:p>
          <a:p>
            <a:pPr lvl="1"/>
            <a:r>
              <a:rPr lang="en-GB" sz="2800" dirty="0"/>
              <a:t>Why do they matter?</a:t>
            </a:r>
          </a:p>
          <a:p>
            <a:pPr lvl="1"/>
            <a:r>
              <a:rPr lang="en-GB" sz="2800" dirty="0"/>
              <a:t>What barriers could affect them?</a:t>
            </a:r>
          </a:p>
          <a:p>
            <a:pPr lvl="1"/>
            <a:r>
              <a:rPr lang="en-GB" sz="2800" dirty="0"/>
              <a:t>What realistic solutions exist?</a:t>
            </a:r>
          </a:p>
          <a:p>
            <a:endParaRPr lang="en-GB" dirty="0"/>
          </a:p>
        </p:txBody>
      </p:sp>
    </p:spTree>
    <p:extLst>
      <p:ext uri="{BB962C8B-B14F-4D97-AF65-F5344CB8AC3E}">
        <p14:creationId xmlns:p14="http://schemas.microsoft.com/office/powerpoint/2010/main" val="19520456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F7FA3-B361-1577-5E25-EE66942C0E16}"/>
              </a:ext>
            </a:extLst>
          </p:cNvPr>
          <p:cNvSpPr>
            <a:spLocks noGrp="1"/>
          </p:cNvSpPr>
          <p:nvPr>
            <p:ph type="title"/>
          </p:nvPr>
        </p:nvSpPr>
        <p:spPr/>
        <p:txBody>
          <a:bodyPr>
            <a:normAutofit/>
          </a:bodyPr>
          <a:lstStyle/>
          <a:p>
            <a:pPr algn="ctr"/>
            <a:r>
              <a:rPr lang="en-GB" sz="4800" b="1" dirty="0">
                <a:latin typeface="+mn-lt"/>
              </a:rPr>
              <a:t>Self-Review Checklist</a:t>
            </a:r>
          </a:p>
        </p:txBody>
      </p:sp>
      <p:sp>
        <p:nvSpPr>
          <p:cNvPr id="3" name="Content Placeholder 2">
            <a:extLst>
              <a:ext uri="{FF2B5EF4-FFF2-40B4-BE49-F238E27FC236}">
                <a16:creationId xmlns:a16="http://schemas.microsoft.com/office/drawing/2014/main" id="{FB091ACD-605C-A2EB-208A-F832C7E7C948}"/>
              </a:ext>
            </a:extLst>
          </p:cNvPr>
          <p:cNvSpPr>
            <a:spLocks noGrp="1"/>
          </p:cNvSpPr>
          <p:nvPr>
            <p:ph idx="1"/>
          </p:nvPr>
        </p:nvSpPr>
        <p:spPr>
          <a:xfrm>
            <a:off x="358219" y="1481558"/>
            <a:ext cx="11481847" cy="4143737"/>
          </a:xfrm>
        </p:spPr>
        <p:txBody>
          <a:bodyPr>
            <a:normAutofit fontScale="92500" lnSpcReduction="20000"/>
          </a:bodyPr>
          <a:lstStyle/>
          <a:p>
            <a:pPr marL="0" indent="0">
              <a:buNone/>
            </a:pPr>
            <a:r>
              <a:rPr lang="en-GB" dirty="0"/>
              <a:t>🟢 </a:t>
            </a:r>
            <a:r>
              <a:rPr lang="en-GB" sz="3500" dirty="0"/>
              <a:t>If you have started: Use this to refine.</a:t>
            </a:r>
          </a:p>
          <a:p>
            <a:pPr marL="0" indent="0">
              <a:buNone/>
            </a:pPr>
            <a:r>
              <a:rPr lang="en-GB" dirty="0"/>
              <a:t>🔴 </a:t>
            </a:r>
            <a:r>
              <a:rPr lang="en-GB" sz="3500" dirty="0"/>
              <a:t>If you have not started: Use this to plan what must be included.</a:t>
            </a:r>
          </a:p>
          <a:p>
            <a:endParaRPr lang="en-GB" dirty="0"/>
          </a:p>
          <a:p>
            <a:pPr marL="457200" lvl="1" indent="0">
              <a:buNone/>
            </a:pPr>
            <a:r>
              <a:rPr lang="en-GB" sz="2800" dirty="0"/>
              <a:t> ✅ Slides are evidence-based and evaluative</a:t>
            </a:r>
            <a:br>
              <a:rPr lang="en-GB" sz="2800" dirty="0"/>
            </a:br>
            <a:endParaRPr lang="en-GB" sz="2800" dirty="0"/>
          </a:p>
          <a:p>
            <a:pPr marL="457200" lvl="1" indent="0">
              <a:buNone/>
            </a:pPr>
            <a:r>
              <a:rPr lang="en-GB" sz="2800" dirty="0"/>
              <a:t> ✅ 15 credible references</a:t>
            </a:r>
            <a:br>
              <a:rPr lang="en-GB" sz="2800" dirty="0"/>
            </a:br>
            <a:endParaRPr lang="en-GB" sz="2800" dirty="0"/>
          </a:p>
          <a:p>
            <a:pPr marL="457200" lvl="1" indent="0">
              <a:buNone/>
            </a:pPr>
            <a:r>
              <a:rPr lang="en-GB" sz="2800" dirty="0"/>
              <a:t> ✅ Verbal citations included</a:t>
            </a:r>
            <a:br>
              <a:rPr lang="en-GB" sz="2800" dirty="0"/>
            </a:br>
            <a:endParaRPr lang="en-GB" sz="2800" dirty="0"/>
          </a:p>
          <a:p>
            <a:pPr marL="457200" lvl="1" indent="0">
              <a:buNone/>
            </a:pPr>
            <a:r>
              <a:rPr lang="en-GB" sz="2800" dirty="0"/>
              <a:t> ✅ Clear theory–policy–practice links</a:t>
            </a:r>
            <a:br>
              <a:rPr lang="en-GB" sz="2800" dirty="0"/>
            </a:br>
            <a:endParaRPr lang="en-GB" sz="2800" dirty="0"/>
          </a:p>
          <a:p>
            <a:pPr marL="457200" lvl="1" indent="0">
              <a:buNone/>
            </a:pPr>
            <a:r>
              <a:rPr lang="en-GB" sz="2800" dirty="0"/>
              <a:t> ✅ Clear, professional recording</a:t>
            </a:r>
          </a:p>
          <a:p>
            <a:endParaRPr lang="en-GB" dirty="0"/>
          </a:p>
        </p:txBody>
      </p:sp>
    </p:spTree>
    <p:extLst>
      <p:ext uri="{BB962C8B-B14F-4D97-AF65-F5344CB8AC3E}">
        <p14:creationId xmlns:p14="http://schemas.microsoft.com/office/powerpoint/2010/main" val="12737668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965DC-5667-6C47-5BFA-5D3108C4D14A}"/>
              </a:ext>
            </a:extLst>
          </p:cNvPr>
          <p:cNvSpPr>
            <a:spLocks noGrp="1"/>
          </p:cNvSpPr>
          <p:nvPr>
            <p:ph type="title"/>
          </p:nvPr>
        </p:nvSpPr>
        <p:spPr>
          <a:xfrm>
            <a:off x="301657" y="1258880"/>
            <a:ext cx="11594969" cy="755115"/>
          </a:xfrm>
        </p:spPr>
        <p:txBody>
          <a:bodyPr>
            <a:normAutofit fontScale="90000"/>
          </a:bodyPr>
          <a:lstStyle/>
          <a:p>
            <a:pPr algn="ctr"/>
            <a:r>
              <a:rPr lang="en-GB" sz="5400" b="1" dirty="0">
                <a:latin typeface="+mn-lt"/>
              </a:rPr>
              <a:t>Support and Resources</a:t>
            </a:r>
          </a:p>
        </p:txBody>
      </p:sp>
      <p:sp>
        <p:nvSpPr>
          <p:cNvPr id="3" name="Content Placeholder 2">
            <a:extLst>
              <a:ext uri="{FF2B5EF4-FFF2-40B4-BE49-F238E27FC236}">
                <a16:creationId xmlns:a16="http://schemas.microsoft.com/office/drawing/2014/main" id="{DE852D9B-A1DA-2C62-CE79-BE54585FBC0B}"/>
              </a:ext>
            </a:extLst>
          </p:cNvPr>
          <p:cNvSpPr>
            <a:spLocks noGrp="1"/>
          </p:cNvSpPr>
          <p:nvPr>
            <p:ph idx="1"/>
          </p:nvPr>
        </p:nvSpPr>
        <p:spPr>
          <a:xfrm>
            <a:off x="301657" y="2141317"/>
            <a:ext cx="11793887" cy="4264137"/>
          </a:xfrm>
        </p:spPr>
        <p:txBody>
          <a:bodyPr>
            <a:normAutofit lnSpcReduction="10000"/>
          </a:bodyPr>
          <a:lstStyle/>
          <a:p>
            <a:pPr marL="0" indent="0">
              <a:buNone/>
            </a:pPr>
            <a:r>
              <a:rPr lang="en-GB" sz="3600" b="1" dirty="0"/>
              <a:t>Get support now - do not wait until the final week!</a:t>
            </a:r>
          </a:p>
          <a:p>
            <a:pPr lvl="1"/>
            <a:r>
              <a:rPr lang="en-GB" dirty="0"/>
              <a:t> </a:t>
            </a:r>
            <a:r>
              <a:rPr lang="en-GB" sz="2800" dirty="0"/>
              <a:t>Library: help with research and sources</a:t>
            </a:r>
          </a:p>
          <a:p>
            <a:pPr lvl="1"/>
            <a:r>
              <a:rPr lang="en-GB" sz="2800" dirty="0"/>
              <a:t> Cite Them Right / Harvard Guide: referencing support</a:t>
            </a:r>
          </a:p>
          <a:p>
            <a:pPr lvl="1"/>
            <a:r>
              <a:rPr lang="en-GB" sz="2800" dirty="0"/>
              <a:t> Study Skills Service: academic writing help</a:t>
            </a:r>
          </a:p>
          <a:p>
            <a:pPr lvl="1"/>
            <a:r>
              <a:rPr lang="en-GB" sz="2800" dirty="0"/>
              <a:t> Moodle: recording and submission guides</a:t>
            </a:r>
          </a:p>
          <a:p>
            <a:pPr lvl="1"/>
            <a:r>
              <a:rPr lang="en-GB" sz="2800" dirty="0"/>
              <a:t> Ask your lecturer for clarification early</a:t>
            </a:r>
          </a:p>
          <a:p>
            <a:pPr marL="0" indent="0">
              <a:buNone/>
            </a:pPr>
            <a:r>
              <a:rPr lang="en-GB" sz="3200" b="1" dirty="0">
                <a:solidFill>
                  <a:srgbClr val="C00000"/>
                </a:solidFill>
              </a:rPr>
              <a:t>Remember! </a:t>
            </a:r>
            <a:r>
              <a:rPr lang="en-GB" sz="3200" dirty="0"/>
              <a:t>If you have any problems submitting to Turnitin, you should email the Assessments team (and your lecturer) and attach your work to the email as proof you completed it before the deadline.</a:t>
            </a:r>
            <a:endParaRPr lang="en-GB" sz="3200" b="1" dirty="0">
              <a:solidFill>
                <a:srgbClr val="C00000"/>
              </a:solidFill>
            </a:endParaRPr>
          </a:p>
          <a:p>
            <a:endParaRPr lang="en-GB" dirty="0"/>
          </a:p>
        </p:txBody>
      </p:sp>
    </p:spTree>
    <p:extLst>
      <p:ext uri="{BB962C8B-B14F-4D97-AF65-F5344CB8AC3E}">
        <p14:creationId xmlns:p14="http://schemas.microsoft.com/office/powerpoint/2010/main" val="9708820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036A8-D28E-69FE-F55C-EEE681F32F01}"/>
              </a:ext>
            </a:extLst>
          </p:cNvPr>
          <p:cNvSpPr>
            <a:spLocks noGrp="1"/>
          </p:cNvSpPr>
          <p:nvPr>
            <p:ph type="title"/>
          </p:nvPr>
        </p:nvSpPr>
        <p:spPr/>
        <p:txBody>
          <a:bodyPr>
            <a:normAutofit/>
          </a:bodyPr>
          <a:lstStyle/>
          <a:p>
            <a:pPr algn="ctr"/>
            <a:r>
              <a:rPr lang="en-GB" sz="6000" b="1" dirty="0">
                <a:latin typeface="+mn-lt"/>
              </a:rPr>
              <a:t>Summary</a:t>
            </a:r>
          </a:p>
        </p:txBody>
      </p:sp>
      <p:sp>
        <p:nvSpPr>
          <p:cNvPr id="3" name="Content Placeholder 2">
            <a:extLst>
              <a:ext uri="{FF2B5EF4-FFF2-40B4-BE49-F238E27FC236}">
                <a16:creationId xmlns:a16="http://schemas.microsoft.com/office/drawing/2014/main" id="{E7A20C5D-B070-A402-7909-C72C5FC131AB}"/>
              </a:ext>
            </a:extLst>
          </p:cNvPr>
          <p:cNvSpPr>
            <a:spLocks noGrp="1"/>
          </p:cNvSpPr>
          <p:nvPr>
            <p:ph idx="1"/>
          </p:nvPr>
        </p:nvSpPr>
        <p:spPr/>
        <p:txBody>
          <a:bodyPr/>
          <a:lstStyle/>
          <a:p>
            <a:pPr marL="0" indent="0">
              <a:buNone/>
            </a:pPr>
            <a:r>
              <a:rPr lang="en-GB" sz="3600" b="1" dirty="0"/>
              <a:t>Wherever you are - start, finish, or refine…</a:t>
            </a:r>
          </a:p>
          <a:p>
            <a:pPr lvl="1"/>
            <a:r>
              <a:rPr lang="en-GB" sz="3200" dirty="0"/>
              <a:t>The submission deadline is close, and every improvement now counts.</a:t>
            </a:r>
          </a:p>
          <a:p>
            <a:pPr lvl="1"/>
            <a:r>
              <a:rPr lang="en-GB" sz="3200" dirty="0"/>
              <a:t>You still have time to succeed, but you must act today!</a:t>
            </a:r>
          </a:p>
          <a:p>
            <a:endParaRPr lang="en-GB" dirty="0"/>
          </a:p>
        </p:txBody>
      </p:sp>
    </p:spTree>
    <p:extLst>
      <p:ext uri="{BB962C8B-B14F-4D97-AF65-F5344CB8AC3E}">
        <p14:creationId xmlns:p14="http://schemas.microsoft.com/office/powerpoint/2010/main" val="3584433622"/>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1375</Words>
  <Application>Microsoft Office PowerPoint</Application>
  <PresentationFormat>Widescreen</PresentationFormat>
  <Paragraphs>148</Paragraphs>
  <Slides>16</Slides>
  <Notes>13</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16</vt:i4>
      </vt:variant>
    </vt:vector>
  </HeadingPairs>
  <TitlesOfParts>
    <vt:vector size="23" baseType="lpstr">
      <vt:lpstr>Aptos</vt:lpstr>
      <vt:lpstr>Arial</vt:lpstr>
      <vt:lpstr>Calibri</vt:lpstr>
      <vt:lpstr>Calibri Light</vt:lpstr>
      <vt:lpstr>UWTSD Holding Page</vt:lpstr>
      <vt:lpstr>UWTSD Text 2</vt:lpstr>
      <vt:lpstr>UWTSD Logo Variations place image in Background</vt:lpstr>
      <vt:lpstr>PowerPoint Presentation</vt:lpstr>
      <vt:lpstr>Workshop Aims</vt:lpstr>
      <vt:lpstr>Assessment Overview</vt:lpstr>
      <vt:lpstr>Marking Criteria (C1–C5)</vt:lpstr>
      <vt:lpstr>Description vs Evaluation</vt:lpstr>
      <vt:lpstr>Recommended Presentation Structure</vt:lpstr>
      <vt:lpstr>Mini Task</vt:lpstr>
      <vt:lpstr>Critical Thinking Pyramid</vt:lpstr>
      <vt:lpstr>Using Evidence and Sources</vt:lpstr>
      <vt:lpstr>Voice-Over and Presentation Style</vt:lpstr>
      <vt:lpstr>Formatting Your Slides for Impact</vt:lpstr>
      <vt:lpstr>Academic Integrity in Slide Design</vt:lpstr>
      <vt:lpstr>Recommendations and Barriers</vt:lpstr>
      <vt:lpstr>Self-Review Checklist</vt:lpstr>
      <vt:lpstr>Support and Resources</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Joanne Davies (Yr Athrofa)</cp:lastModifiedBy>
  <cp:revision>19</cp:revision>
  <dcterms:created xsi:type="dcterms:W3CDTF">2021-03-09T15:35:42Z</dcterms:created>
  <dcterms:modified xsi:type="dcterms:W3CDTF">2025-10-09T10:37:59Z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