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8" r:id="rId2"/>
    <p:sldId id="259" r:id="rId3"/>
    <p:sldId id="260" r:id="rId4"/>
    <p:sldId id="281" r:id="rId5"/>
    <p:sldId id="266" r:id="rId6"/>
    <p:sldId id="279" r:id="rId7"/>
    <p:sldId id="280" r:id="rId8"/>
    <p:sldId id="285" r:id="rId9"/>
    <p:sldId id="282" r:id="rId10"/>
    <p:sldId id="283" r:id="rId11"/>
    <p:sldId id="284" r:id="rId12"/>
    <p:sldId id="28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EBF5"/>
          </a:solidFill>
        </a:fill>
      </a:tcStyle>
    </a:wholeTbl>
    <a:band1H>
      <a:tcStyle>
        <a:tcBdr/>
        <a:fill>
          <a:solidFill>
            <a:srgbClr val="CFD5EA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FD5EA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4472C4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7" d="100"/>
          <a:sy n="77" d="100"/>
        </p:scale>
        <p:origin x="39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5ACAB7F-C68D-4483-9A57-7A83AE346319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C714A2-16FA-4BE2-8B11-31231ED813BF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6494C52B-DF38-4E96-99ED-5973661AE189}" type="datetime1">
              <a:rPr lang="en-GB"/>
              <a:pPr lvl="0"/>
              <a:t>13/03/2022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A140AFFF-1327-4B12-8CBC-F59E244A884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DBB565E9-4E0C-48CE-9E6D-12F1ED5E41B2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3B6CC1-DDD2-4011-813C-D5B351DB887D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874D72-4207-4799-BAD2-6530DE7D88E6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F5A7DF76-426C-4A3C-AC0C-281457ADD1C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2226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30D3197F-7005-4BA0-AFA1-B769EA0A02D5}"/>
              </a:ext>
            </a:extLst>
          </p:cNvPr>
          <p:cNvSpPr/>
          <p:nvPr/>
        </p:nvSpPr>
        <p:spPr>
          <a:xfrm>
            <a:off x="3172" y="6400800"/>
            <a:ext cx="12188823" cy="457200"/>
          </a:xfrm>
          <a:prstGeom prst="rect">
            <a:avLst/>
          </a:prstGeom>
          <a:solidFill>
            <a:srgbClr val="BD582C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Rectangle 7">
            <a:extLst>
              <a:ext uri="{FF2B5EF4-FFF2-40B4-BE49-F238E27FC236}">
                <a16:creationId xmlns:a16="http://schemas.microsoft.com/office/drawing/2014/main" id="{E9AF5DA9-5A85-48F7-BECE-1BF352D309AF}"/>
              </a:ext>
            </a:extLst>
          </p:cNvPr>
          <p:cNvSpPr/>
          <p:nvPr/>
        </p:nvSpPr>
        <p:spPr>
          <a:xfrm>
            <a:off x="18" y="6334313"/>
            <a:ext cx="12188823" cy="64008"/>
          </a:xfrm>
          <a:prstGeom prst="rect">
            <a:avLst/>
          </a:prstGeom>
          <a:solidFill>
            <a:srgbClr val="E48312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32E93BC-5174-4B43-B5EB-B51CF22B2B83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/>
          <a:lstStyle>
            <a:lvl1pPr>
              <a:defRPr sz="8000">
                <a:solidFill>
                  <a:srgbClr val="262626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744A398C-4B9B-4D7A-80DD-3CF675FAB1C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100050" y="4455624"/>
            <a:ext cx="10058400" cy="1143000"/>
          </a:xfrm>
        </p:spPr>
        <p:txBody>
          <a:bodyPr lIns="91440" rIns="91440"/>
          <a:lstStyle>
            <a:lvl1pPr marL="0" indent="0">
              <a:buNone/>
              <a:defRPr sz="2400" cap="all" spc="200">
                <a:solidFill>
                  <a:srgbClr val="637052"/>
                </a:solidFill>
                <a:latin typeface="Calibri Light"/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8D4F692C-3B9E-477A-93B9-82BB496819A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8D5B5BE-A627-46B0-91B5-68B2D1381D46}" type="datetime1">
              <a:rPr lang="en-GB"/>
              <a:pPr lvl="0"/>
              <a:t>13/03/2022</a:t>
            </a:fld>
            <a:endParaRPr lang="en-GB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38B63204-8E15-4A05-BAEF-0D7CEFA8BE5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5BCD6646-B2ED-4BFA-BB2B-8629D07F846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DD282A-2E25-4B5D-81D5-A09393E2A7A3}" type="slidenum"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A583B2F-EAB8-4131-B4D0-303C9A95E938}"/>
              </a:ext>
            </a:extLst>
          </p:cNvPr>
          <p:cNvCxnSpPr/>
          <p:nvPr/>
        </p:nvCxnSpPr>
        <p:spPr>
          <a:xfrm>
            <a:off x="1207657" y="4343400"/>
            <a:ext cx="9875520" cy="0"/>
          </a:xfrm>
          <a:prstGeom prst="straightConnector1">
            <a:avLst/>
          </a:prstGeom>
          <a:noFill/>
          <a:ln w="6345" cap="flat">
            <a:solidFill>
              <a:srgbClr val="7F7F7F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4136720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6FA72-DCC8-4061-B1D0-6FE0A9B2676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B6D8C7-F96B-4657-895E-E15C5A6CB6F5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A81F85-E8A0-4C29-8217-9DEEA81A21A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9CDA324-66DF-4FFF-8B1F-558548B1F1AB}" type="datetime1">
              <a:rPr lang="en-GB"/>
              <a:pPr lvl="0"/>
              <a:t>13/03/2022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844EA5-22F7-4919-9A70-BA190B39958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21C978-AE76-4A26-AB5D-38017B115C8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ED75BBE-9D67-4E43-9847-5AB5C5C42F5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38873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355CD9A6-A835-488F-A46B-2D95E762377E}"/>
              </a:ext>
            </a:extLst>
          </p:cNvPr>
          <p:cNvSpPr/>
          <p:nvPr/>
        </p:nvSpPr>
        <p:spPr>
          <a:xfrm>
            <a:off x="3172" y="6400800"/>
            <a:ext cx="12188823" cy="457200"/>
          </a:xfrm>
          <a:prstGeom prst="rect">
            <a:avLst/>
          </a:prstGeom>
          <a:solidFill>
            <a:srgbClr val="BD582C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Rectangle 7">
            <a:extLst>
              <a:ext uri="{FF2B5EF4-FFF2-40B4-BE49-F238E27FC236}">
                <a16:creationId xmlns:a16="http://schemas.microsoft.com/office/drawing/2014/main" id="{C153AF84-35BE-49DB-ABDB-E9A90418390D}"/>
              </a:ext>
            </a:extLst>
          </p:cNvPr>
          <p:cNvSpPr/>
          <p:nvPr/>
        </p:nvSpPr>
        <p:spPr>
          <a:xfrm>
            <a:off x="18" y="6334313"/>
            <a:ext cx="12188823" cy="64008"/>
          </a:xfrm>
          <a:prstGeom prst="rect">
            <a:avLst/>
          </a:prstGeom>
          <a:solidFill>
            <a:srgbClr val="E48312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26B7FC0-730C-4E2B-9549-9BF75F329D4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/>
          <a:lstStyle>
            <a:lvl1pPr>
              <a:defRPr sz="8000">
                <a:solidFill>
                  <a:srgbClr val="262626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D09743F7-B921-4FFE-9B25-C4E841C8D6C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/>
          <a:lstStyle>
            <a:lvl1pPr marL="0" indent="0">
              <a:buNone/>
              <a:defRPr sz="2400" cap="all" spc="200">
                <a:solidFill>
                  <a:srgbClr val="637052"/>
                </a:solidFill>
                <a:latin typeface="Calibri 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92D4FBC5-3111-40DE-99A4-E09097071B3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17D8C7-FD14-4137-AA1E-F7C5D541BCA0}" type="datetime1">
              <a:rPr lang="en-GB"/>
              <a:pPr lvl="0"/>
              <a:t>13/03/2022</a:t>
            </a:fld>
            <a:endParaRPr lang="en-GB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D1B1C62E-0345-4FD0-BFFA-A221A8C9E4B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DB60FF49-68A9-40D4-B7AE-8987B2A0AA7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3C7B6E1-1207-46EA-822C-A559951D172E}" type="slidenum"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9A19D2F-D584-46C9-AC68-7C278AD6A0DA}"/>
              </a:ext>
            </a:extLst>
          </p:cNvPr>
          <p:cNvCxnSpPr/>
          <p:nvPr/>
        </p:nvCxnSpPr>
        <p:spPr>
          <a:xfrm>
            <a:off x="1207657" y="4343400"/>
            <a:ext cx="9875520" cy="0"/>
          </a:xfrm>
          <a:prstGeom prst="straightConnector1">
            <a:avLst/>
          </a:prstGeom>
          <a:noFill/>
          <a:ln w="6345" cap="flat">
            <a:solidFill>
              <a:srgbClr val="7F7F7F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959820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7">
            <a:extLst>
              <a:ext uri="{FF2B5EF4-FFF2-40B4-BE49-F238E27FC236}">
                <a16:creationId xmlns:a16="http://schemas.microsoft.com/office/drawing/2014/main" id="{62B35280-15AE-4A1F-921E-7273EAD79D2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99747F-E6EB-4A00-B870-923EE8C9664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97280" y="1845734"/>
            <a:ext cx="4937760" cy="402336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856954-EDF0-483C-BBD0-195D4DB4F718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217920" y="1845734"/>
            <a:ext cx="4937760" cy="402336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B3BAA2-F0A3-4D8A-A7E0-E00B22EAE19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B9ED9E3-7B78-4FF5-BA7F-F9C71BB035AC}" type="datetime1">
              <a:rPr lang="en-GB"/>
              <a:pPr lvl="0"/>
              <a:t>13/03/2022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18EB2A-BC92-4F5A-AF83-B1D0D9AF9EB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A8ECFB-2D95-4DB5-84EF-2FAF70D4CBA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9157170-0523-4737-8E8F-84C2A3CD362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8656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9">
            <a:extLst>
              <a:ext uri="{FF2B5EF4-FFF2-40B4-BE49-F238E27FC236}">
                <a16:creationId xmlns:a16="http://schemas.microsoft.com/office/drawing/2014/main" id="{0A56623F-B2F9-475E-AB64-58F2FF75F8B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A028C8-9518-4EDA-AC0A-537C3CA1518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97280" y="1846054"/>
            <a:ext cx="4937760" cy="736284"/>
          </a:xfrm>
        </p:spPr>
        <p:txBody>
          <a:bodyPr lIns="91440" rIns="91440" anchor="ctr"/>
          <a:lstStyle>
            <a:lvl1pPr marL="0" indent="0">
              <a:buNone/>
              <a:defRPr cap="all">
                <a:solidFill>
                  <a:srgbClr val="63705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F32A50-2EEA-4019-B128-17952D39D86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097280" y="2582329"/>
            <a:ext cx="4937760" cy="337819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5C684E-66EE-4D93-BE97-1C14BC67841C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217920" y="1846054"/>
            <a:ext cx="4937760" cy="736284"/>
          </a:xfrm>
        </p:spPr>
        <p:txBody>
          <a:bodyPr lIns="91440" rIns="91440" anchor="ctr"/>
          <a:lstStyle>
            <a:lvl1pPr marL="0" indent="0">
              <a:buNone/>
              <a:defRPr cap="all">
                <a:solidFill>
                  <a:srgbClr val="63705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EA9E38-E596-44AF-90B1-C39A66EC2A0B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217920" y="2582329"/>
            <a:ext cx="4937760" cy="337819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8C39FE5-F028-41BB-AF0A-46389BCB0B9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9D35E09-3CD1-494D-B2D8-97F8C6B7B6E7}" type="datetime1">
              <a:rPr lang="en-GB"/>
              <a:pPr lvl="0"/>
              <a:t>13/03/2022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A7AC12-9E9C-409E-8209-EB02F2AA30E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0561728-0A2D-43DF-8EA8-E9E6D4BA1B1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EA37130-2F0B-470E-AFB6-793F3B236FE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42531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17E97F-EB8E-4536-8A00-D02D2A07BD7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C95145-9ED3-4291-A228-79597D6D7D9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678966-EE93-47A4-BF9B-15B2E190AC51}" type="datetime1">
              <a:rPr lang="en-GB"/>
              <a:pPr lvl="0"/>
              <a:t>13/03/2022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C654E38-6C05-4F2F-B032-D8855A72E9E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387850-D64D-412D-BAF1-A892B48B945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222CF5A-D8EE-4188-95F0-E2C8530817A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8582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5269C17F-68DE-4FB2-A1B7-74B0FBC78FF0}"/>
              </a:ext>
            </a:extLst>
          </p:cNvPr>
          <p:cNvSpPr/>
          <p:nvPr/>
        </p:nvSpPr>
        <p:spPr>
          <a:xfrm>
            <a:off x="3172" y="6400800"/>
            <a:ext cx="12188823" cy="457200"/>
          </a:xfrm>
          <a:prstGeom prst="rect">
            <a:avLst/>
          </a:prstGeom>
          <a:solidFill>
            <a:srgbClr val="BD582C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210C416E-3539-4C1B-8E24-6220FC866D09}"/>
              </a:ext>
            </a:extLst>
          </p:cNvPr>
          <p:cNvSpPr/>
          <p:nvPr/>
        </p:nvSpPr>
        <p:spPr>
          <a:xfrm>
            <a:off x="18" y="6334313"/>
            <a:ext cx="12188823" cy="64008"/>
          </a:xfrm>
          <a:prstGeom prst="rect">
            <a:avLst/>
          </a:prstGeom>
          <a:solidFill>
            <a:srgbClr val="E48312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Date Placeholder 6">
            <a:extLst>
              <a:ext uri="{FF2B5EF4-FFF2-40B4-BE49-F238E27FC236}">
                <a16:creationId xmlns:a16="http://schemas.microsoft.com/office/drawing/2014/main" id="{1F62D3B1-8719-4CD2-B3C7-2FB2A51615B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DF4210E-AD04-4F07-B69C-23C505F22D24}" type="datetime1">
              <a:rPr lang="en-GB"/>
              <a:pPr lvl="0"/>
              <a:t>13/03/2022</a:t>
            </a:fld>
            <a:endParaRPr lang="en-GB"/>
          </a:p>
        </p:txBody>
      </p: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F4C1E83B-FA76-4CA0-986E-B87E6F06439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8">
            <a:extLst>
              <a:ext uri="{FF2B5EF4-FFF2-40B4-BE49-F238E27FC236}">
                <a16:creationId xmlns:a16="http://schemas.microsoft.com/office/drawing/2014/main" id="{F7E32C19-BE39-4DDC-B006-44E06642A94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35857D-9E5E-4A5D-9D75-DD1542BEEE1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83305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40DB57EC-C962-4AB2-9CD0-F4E832B655C7}"/>
              </a:ext>
            </a:extLst>
          </p:cNvPr>
          <p:cNvSpPr/>
          <p:nvPr/>
        </p:nvSpPr>
        <p:spPr>
          <a:xfrm>
            <a:off x="18" y="0"/>
            <a:ext cx="4050792" cy="6858000"/>
          </a:xfrm>
          <a:prstGeom prst="rect">
            <a:avLst/>
          </a:prstGeom>
          <a:solidFill>
            <a:srgbClr val="BD582C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9E5D7315-7F96-4C5F-A8E4-998A7529DAC8}"/>
              </a:ext>
            </a:extLst>
          </p:cNvPr>
          <p:cNvSpPr/>
          <p:nvPr/>
        </p:nvSpPr>
        <p:spPr>
          <a:xfrm>
            <a:off x="4040075" y="0"/>
            <a:ext cx="64008" cy="6858000"/>
          </a:xfrm>
          <a:prstGeom prst="rect">
            <a:avLst/>
          </a:prstGeom>
          <a:solidFill>
            <a:srgbClr val="E48312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83061B5-7B10-4331-A747-118A1E60456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594360"/>
            <a:ext cx="3200400" cy="2286000"/>
          </a:xfrm>
        </p:spPr>
        <p:txBody>
          <a:bodyPr/>
          <a:lstStyle>
            <a:lvl1pPr>
              <a:defRPr sz="3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6394D72-6F64-4104-A6A5-94640D7CB2A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0B75FFFE-9058-486A-88A3-8E4DE7A615D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457200" y="2926080"/>
            <a:ext cx="3200400" cy="3379119"/>
          </a:xfrm>
        </p:spPr>
        <p:txBody>
          <a:bodyPr lIns="91440" rIns="91440"/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B01C159E-EAB5-48D9-8B01-9238686DCA0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65511" y="6459787"/>
            <a:ext cx="2618512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4EC97019-848F-4CD7-8999-A8D4D7305524}" type="datetime1">
              <a:rPr lang="en-GB"/>
              <a:pPr lvl="0"/>
              <a:t>13/03/2022</a:t>
            </a:fld>
            <a:endParaRPr lang="en-GB"/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CE927D82-B1A8-4ABD-9215-AA625FDA3CD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800600" y="6459787"/>
            <a:ext cx="4648196" cy="365129"/>
          </a:xfrm>
        </p:spPr>
        <p:txBody>
          <a:bodyPr anchorCtr="0"/>
          <a:lstStyle>
            <a:lvl1pPr algn="l">
              <a:defRPr>
                <a:solidFill>
                  <a:srgbClr val="637052"/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19109B9B-3F4C-41A7-938E-15D723F3C0A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637052"/>
                </a:solidFill>
              </a:defRPr>
            </a:lvl1pPr>
          </a:lstStyle>
          <a:p>
            <a:pPr lvl="0"/>
            <a:fld id="{40B45DB7-4154-4FDB-943F-D3F5026B4C2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3254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088C3D09-EBC8-449B-A90C-504C24AD7134}"/>
              </a:ext>
            </a:extLst>
          </p:cNvPr>
          <p:cNvSpPr/>
          <p:nvPr/>
        </p:nvSpPr>
        <p:spPr>
          <a:xfrm>
            <a:off x="0" y="4953003"/>
            <a:ext cx="12188823" cy="1904996"/>
          </a:xfrm>
          <a:prstGeom prst="rect">
            <a:avLst/>
          </a:prstGeom>
          <a:solidFill>
            <a:srgbClr val="BD582C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BC9843F3-43B7-4CA7-BB2C-CBD4B5DC981C}"/>
              </a:ext>
            </a:extLst>
          </p:cNvPr>
          <p:cNvSpPr/>
          <p:nvPr/>
        </p:nvSpPr>
        <p:spPr>
          <a:xfrm>
            <a:off x="18" y="4915073"/>
            <a:ext cx="12188823" cy="64008"/>
          </a:xfrm>
          <a:prstGeom prst="rect">
            <a:avLst/>
          </a:prstGeom>
          <a:solidFill>
            <a:srgbClr val="E48312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EFB5E35-7AE6-4155-984F-BDE1778973F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tIns="0" bIns="0">
            <a:noAutofit/>
          </a:bodyPr>
          <a:lstStyle>
            <a:lvl1pPr>
              <a:defRPr sz="3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Picture Placeholder 2">
            <a:extLst>
              <a:ext uri="{FF2B5EF4-FFF2-40B4-BE49-F238E27FC236}">
                <a16:creationId xmlns:a16="http://schemas.microsoft.com/office/drawing/2014/main" id="{0189283A-2BC8-4D32-8512-56E4537F9BA6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18" y="0"/>
            <a:ext cx="12191987" cy="4915073"/>
          </a:xfrm>
          <a:blipFill>
            <a:blip r:embed="rId2"/>
            <a:stretch>
              <a:fillRect/>
            </a:stretch>
          </a:blipFill>
        </p:spPr>
        <p:txBody>
          <a:bodyPr lIns="457200" tIns="457200"/>
          <a:lstStyle>
            <a:lvl1pPr marL="0" indent="0">
              <a:buNone/>
              <a:defRPr sz="32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05B4CC3D-7E54-444F-B4E6-598304314554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/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70D65BDC-3CE6-4BEE-9F59-5B6DFCBA14E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471BF4-2DDD-4400-AC43-16B600FE223F}" type="datetime1">
              <a:rPr lang="en-GB"/>
              <a:pPr lvl="0"/>
              <a:t>13/03/2022</a:t>
            </a:fld>
            <a:endParaRPr lang="en-GB"/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FFB87C0D-44CB-49C7-AC9F-46BB2491372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93EC6C34-FF44-4640-B6A2-1D5E74A46F6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7AB203A-C15E-46A1-A225-3708550A876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0591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BCAD2-7722-46E7-B330-FABD669EB6D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5DB228-1745-4257-8622-F5FA48175B6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553357-D25D-483D-A173-38367A602C0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EA8D507-5FCB-4B04-A7AB-0057071EA7AB}" type="datetime1">
              <a:rPr lang="en-GB"/>
              <a:pPr lvl="0"/>
              <a:t>13/03/2022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D395B2-50A9-4D3F-85BD-6907B03D9F0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2EAADA-F05A-486A-B91B-20C254B9941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FA24410-D7A5-44C9-A0DF-9FB03876A03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609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040610D5-7B8B-4138-98F0-CB9645016194}"/>
              </a:ext>
            </a:extLst>
          </p:cNvPr>
          <p:cNvSpPr/>
          <p:nvPr/>
        </p:nvSpPr>
        <p:spPr>
          <a:xfrm>
            <a:off x="3172" y="6400800"/>
            <a:ext cx="12188823" cy="457200"/>
          </a:xfrm>
          <a:prstGeom prst="rect">
            <a:avLst/>
          </a:prstGeom>
          <a:solidFill>
            <a:srgbClr val="BD582C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Rectangle 7">
            <a:extLst>
              <a:ext uri="{FF2B5EF4-FFF2-40B4-BE49-F238E27FC236}">
                <a16:creationId xmlns:a16="http://schemas.microsoft.com/office/drawing/2014/main" id="{74D530BA-9C22-435F-9FA9-58A6BC934503}"/>
              </a:ext>
            </a:extLst>
          </p:cNvPr>
          <p:cNvSpPr/>
          <p:nvPr/>
        </p:nvSpPr>
        <p:spPr>
          <a:xfrm>
            <a:off x="18" y="6334313"/>
            <a:ext cx="12188823" cy="64008"/>
          </a:xfrm>
          <a:prstGeom prst="rect">
            <a:avLst/>
          </a:prstGeom>
          <a:solidFill>
            <a:srgbClr val="E48312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Vertical Title 1">
            <a:extLst>
              <a:ext uri="{FF2B5EF4-FFF2-40B4-BE49-F238E27FC236}">
                <a16:creationId xmlns:a16="http://schemas.microsoft.com/office/drawing/2014/main" id="{CA81A516-8275-487E-A221-1734627D25B8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414780"/>
            <a:ext cx="2628899" cy="575741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Vertical Text Placeholder 2">
            <a:extLst>
              <a:ext uri="{FF2B5EF4-FFF2-40B4-BE49-F238E27FC236}">
                <a16:creationId xmlns:a16="http://schemas.microsoft.com/office/drawing/2014/main" id="{78EAEA13-C878-475E-9FED-E95BC17CE0C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414780"/>
            <a:ext cx="7734296" cy="5757419"/>
          </a:xfrm>
        </p:spPr>
        <p:txBody>
          <a:bodyPr vert="eaVert" lIns="45720" tIns="0" rIns="45720" bIns="0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42096150-20A7-4840-B8EC-2748AF123DC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75F52F7-ED82-477E-BBF8-85589872899D}" type="datetime1">
              <a:rPr lang="en-GB"/>
              <a:pPr lvl="0"/>
              <a:t>13/03/2022</a:t>
            </a:fld>
            <a:endParaRPr lang="en-GB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BBE055C3-E2B4-4C4D-9A39-CB526F22D58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39D0BFD-6E16-4290-8C42-286C32F3B29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F04BCA9-D09F-4CC2-93A2-21B723BA97F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6708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1EA683E2-76BC-43A1-A472-F7CB38983ED1}"/>
              </a:ext>
            </a:extLst>
          </p:cNvPr>
          <p:cNvSpPr/>
          <p:nvPr/>
        </p:nvSpPr>
        <p:spPr>
          <a:xfrm>
            <a:off x="0" y="6400800"/>
            <a:ext cx="12191996" cy="457200"/>
          </a:xfrm>
          <a:prstGeom prst="rect">
            <a:avLst/>
          </a:prstGeom>
          <a:solidFill>
            <a:srgbClr val="BD582C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052A09ED-E358-462B-8A35-B03618DABF3B}"/>
              </a:ext>
            </a:extLst>
          </p:cNvPr>
          <p:cNvSpPr/>
          <p:nvPr/>
        </p:nvSpPr>
        <p:spPr>
          <a:xfrm>
            <a:off x="0" y="6334313"/>
            <a:ext cx="12191996" cy="66001"/>
          </a:xfrm>
          <a:prstGeom prst="rect">
            <a:avLst/>
          </a:prstGeom>
          <a:solidFill>
            <a:srgbClr val="E48312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Title Placeholder 1">
            <a:extLst>
              <a:ext uri="{FF2B5EF4-FFF2-40B4-BE49-F238E27FC236}">
                <a16:creationId xmlns:a16="http://schemas.microsoft.com/office/drawing/2014/main" id="{83ED1548-BC2F-4286-8D0A-43B931B90F0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97280" y="286600"/>
            <a:ext cx="10058400" cy="14507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C0A1DF94-A940-4315-8280-59118F1877C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45720" rIns="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9C1023EE-890F-428D-AA63-F0593E164291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1097280" y="6459787"/>
            <a:ext cx="2472272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defRPr>
            </a:lvl1pPr>
          </a:lstStyle>
          <a:p>
            <a:pPr lvl="0"/>
            <a:fld id="{3B6E7DA5-22F2-4B06-9B8F-C7C8C8039297}" type="datetime1">
              <a:rPr lang="en-GB"/>
              <a:pPr lvl="0"/>
              <a:t>13/03/2022</a:t>
            </a:fld>
            <a:endParaRPr lang="en-GB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98C4F338-6963-47FC-829A-DF936EF73200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3686184" y="6459787"/>
            <a:ext cx="4822801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all" spc="0" baseline="0">
                <a:solidFill>
                  <a:srgbClr val="FFFFFF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DC559E0B-A80A-4494-94BC-6FFBD2CEA718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9900455" y="6459787"/>
            <a:ext cx="131202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5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defRPr>
            </a:lvl1pPr>
          </a:lstStyle>
          <a:p>
            <a:pPr lvl="0"/>
            <a:fld id="{1DC32F7A-79CF-4758-A239-7AAD4E402CF7}" type="slidenum">
              <a:t>‹#›</a:t>
            </a:fld>
            <a:endParaRPr lang="en-GB"/>
          </a:p>
        </p:txBody>
      </p:sp>
      <p:cxnSp>
        <p:nvCxnSpPr>
          <p:cNvPr id="9" name="Straight Connector 9">
            <a:extLst>
              <a:ext uri="{FF2B5EF4-FFF2-40B4-BE49-F238E27FC236}">
                <a16:creationId xmlns:a16="http://schemas.microsoft.com/office/drawing/2014/main" id="{39C592EB-DFA8-4102-B374-9955FBC07C9B}"/>
              </a:ext>
            </a:extLst>
          </p:cNvPr>
          <p:cNvCxnSpPr/>
          <p:nvPr/>
        </p:nvCxnSpPr>
        <p:spPr>
          <a:xfrm>
            <a:off x="1193529" y="1737844"/>
            <a:ext cx="9966960" cy="0"/>
          </a:xfrm>
          <a:prstGeom prst="straightConnector1">
            <a:avLst/>
          </a:prstGeom>
          <a:noFill/>
          <a:ln w="6345" cap="flat">
            <a:solidFill>
              <a:srgbClr val="7F7F7F"/>
            </a:solidFill>
            <a:prstDash val="solid"/>
            <a:miter/>
          </a:ln>
        </p:spPr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85000"/>
        </a:lnSpc>
        <a:spcBef>
          <a:spcPts val="0"/>
        </a:spcBef>
        <a:spcAft>
          <a:spcPts val="0"/>
        </a:spcAft>
        <a:buNone/>
        <a:tabLst/>
        <a:defRPr lang="en-US" sz="4800" b="0" i="0" u="none" strike="noStrike" kern="1200" cap="none" spc="-50" baseline="0">
          <a:solidFill>
            <a:srgbClr val="404040"/>
          </a:solidFill>
          <a:uFillTx/>
          <a:latin typeface="Calibri Light"/>
        </a:defRPr>
      </a:lvl1pPr>
    </p:titleStyle>
    <p:bodyStyle>
      <a:lvl1pPr marL="91440" marR="0" lvl="0" indent="-91440" algn="l" defTabSz="914400" rtl="0" fontAlgn="auto" hangingPunct="1">
        <a:lnSpc>
          <a:spcPct val="90000"/>
        </a:lnSpc>
        <a:spcBef>
          <a:spcPts val="1200"/>
        </a:spcBef>
        <a:spcAft>
          <a:spcPts val="200"/>
        </a:spcAft>
        <a:buClr>
          <a:srgbClr val="E48312"/>
        </a:buClr>
        <a:buSzPct val="100000"/>
        <a:buFont typeface="Calibri" pitchFamily="34"/>
        <a:buChar char=" "/>
        <a:tabLst/>
        <a:defRPr lang="en-US" sz="2000" b="0" i="0" u="none" strike="noStrike" kern="1200" cap="none" spc="0" baseline="0">
          <a:solidFill>
            <a:srgbClr val="404040"/>
          </a:solidFill>
          <a:uFillTx/>
          <a:latin typeface="Calibri"/>
        </a:defRPr>
      </a:lvl1pPr>
      <a:lvl2pPr marL="384048" marR="0" lvl="1" indent="-182880" algn="l" defTabSz="914400" rtl="0" fontAlgn="auto" hangingPunct="1">
        <a:lnSpc>
          <a:spcPct val="90000"/>
        </a:lnSpc>
        <a:spcBef>
          <a:spcPts val="200"/>
        </a:spcBef>
        <a:spcAft>
          <a:spcPts val="400"/>
        </a:spcAft>
        <a:buClr>
          <a:srgbClr val="E48312"/>
        </a:buClr>
        <a:buSzPct val="100000"/>
        <a:buFont typeface="Calibri" pitchFamily="34"/>
        <a:buChar char="◦"/>
        <a:tabLst/>
        <a:defRPr lang="en-US" sz="1800" b="0" i="0" u="none" strike="noStrike" kern="1200" cap="none" spc="0" baseline="0">
          <a:solidFill>
            <a:srgbClr val="404040"/>
          </a:solidFill>
          <a:uFillTx/>
          <a:latin typeface="Calibri"/>
        </a:defRPr>
      </a:lvl2pPr>
      <a:lvl3pPr marL="566928" marR="0" lvl="2" indent="-182880" algn="l" defTabSz="914400" rtl="0" fontAlgn="auto" hangingPunct="1">
        <a:lnSpc>
          <a:spcPct val="90000"/>
        </a:lnSpc>
        <a:spcBef>
          <a:spcPts val="200"/>
        </a:spcBef>
        <a:spcAft>
          <a:spcPts val="400"/>
        </a:spcAft>
        <a:buClr>
          <a:srgbClr val="E48312"/>
        </a:buClr>
        <a:buSzPct val="100000"/>
        <a:buFont typeface="Calibri" pitchFamily="34"/>
        <a:buChar char="◦"/>
        <a:tabLst/>
        <a:defRPr lang="en-US" sz="1400" b="0" i="0" u="none" strike="noStrike" kern="1200" cap="none" spc="0" baseline="0">
          <a:solidFill>
            <a:srgbClr val="404040"/>
          </a:solidFill>
          <a:uFillTx/>
          <a:latin typeface="Calibri"/>
        </a:defRPr>
      </a:lvl3pPr>
      <a:lvl4pPr marL="749808" marR="0" lvl="3" indent="-182880" algn="l" defTabSz="914400" rtl="0" fontAlgn="auto" hangingPunct="1">
        <a:lnSpc>
          <a:spcPct val="90000"/>
        </a:lnSpc>
        <a:spcBef>
          <a:spcPts val="200"/>
        </a:spcBef>
        <a:spcAft>
          <a:spcPts val="400"/>
        </a:spcAft>
        <a:buClr>
          <a:srgbClr val="E48312"/>
        </a:buClr>
        <a:buSzPct val="100000"/>
        <a:buFont typeface="Calibri" pitchFamily="34"/>
        <a:buChar char="◦"/>
        <a:tabLst/>
        <a:defRPr lang="en-US" sz="1400" b="0" i="0" u="none" strike="noStrike" kern="1200" cap="none" spc="0" baseline="0">
          <a:solidFill>
            <a:srgbClr val="404040"/>
          </a:solidFill>
          <a:uFillTx/>
          <a:latin typeface="Calibri"/>
        </a:defRPr>
      </a:lvl4pPr>
      <a:lvl5pPr marL="932688" marR="0" lvl="4" indent="-182880" algn="l" defTabSz="914400" rtl="0" fontAlgn="auto" hangingPunct="1">
        <a:lnSpc>
          <a:spcPct val="90000"/>
        </a:lnSpc>
        <a:spcBef>
          <a:spcPts val="200"/>
        </a:spcBef>
        <a:spcAft>
          <a:spcPts val="400"/>
        </a:spcAft>
        <a:buClr>
          <a:srgbClr val="E48312"/>
        </a:buClr>
        <a:buSzPct val="100000"/>
        <a:buFont typeface="Calibri" pitchFamily="34"/>
        <a:buChar char="◦"/>
        <a:tabLst/>
        <a:defRPr lang="en-US" sz="1400" b="0" i="0" u="none" strike="noStrike" kern="1200" cap="none" spc="0" baseline="0">
          <a:solidFill>
            <a:srgbClr val="40404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C966F-8528-4E47-A59C-DDE17D6FF42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>
                <a:latin typeface="Arial" pitchFamily="34"/>
                <a:cs typeface="Arial" pitchFamily="34"/>
              </a:rPr>
              <a:t>Certificate of higher education in skills for workplace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A68FD0-B85F-4B7D-9598-05B856502C69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/>
              <a:t>Student name: Atikur Rahman</a:t>
            </a:r>
          </a:p>
          <a:p>
            <a:pPr marL="0" lvl="0" indent="0">
              <a:buNone/>
            </a:pPr>
            <a:r>
              <a:rPr lang="en-GB"/>
              <a:t>Student number: 2030020</a:t>
            </a:r>
          </a:p>
          <a:p>
            <a:pPr marL="0" lvl="0" indent="0">
              <a:buNone/>
            </a:pPr>
            <a:r>
              <a:rPr lang="en-GB"/>
              <a:t>Module: problem solving and decision making</a:t>
            </a:r>
          </a:p>
          <a:p>
            <a:pPr marL="0" lvl="0" indent="0">
              <a:buNone/>
            </a:pPr>
            <a:r>
              <a:rPr lang="en-GB"/>
              <a:t>Module code: BMSW4004</a:t>
            </a:r>
          </a:p>
          <a:p>
            <a:pPr marL="0" lvl="0" indent="0">
              <a:buNone/>
            </a:pPr>
            <a:r>
              <a:rPr lang="en-GB"/>
              <a:t>Lecture name: chijioke uba</a:t>
            </a:r>
          </a:p>
          <a:p>
            <a:pPr marL="0" lvl="0" indent="0">
              <a:buNone/>
            </a:pPr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65009-4A12-47EC-A7DB-98344139EE8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0"/>
            <a:ext cx="8761415" cy="4572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8D4339-35BA-4007-85AC-BBDEE1D86AC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0" y="45720"/>
            <a:ext cx="12191996" cy="6251112"/>
          </a:xfrm>
          <a:ln w="9528">
            <a:solidFill>
              <a:srgbClr val="E48312"/>
            </a:solidFill>
            <a:prstDash val="solid"/>
          </a:ln>
        </p:spPr>
        <p:txBody>
          <a:bodyPr/>
          <a:lstStyle/>
          <a:p>
            <a:pPr lvl="0"/>
            <a:r>
              <a:rPr lang="en-GB" sz="2800">
                <a:latin typeface="Arial" pitchFamily="34"/>
                <a:cs typeface="Arial" pitchFamily="34"/>
              </a:rPr>
              <a:t> </a:t>
            </a:r>
          </a:p>
          <a:p>
            <a:pPr lvl="0"/>
            <a:endParaRPr lang="en-GB" sz="2800"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r>
              <a:rPr lang="en-GB" sz="2800">
                <a:latin typeface="Arial" pitchFamily="34"/>
                <a:cs typeface="Arial" pitchFamily="34"/>
              </a:rPr>
              <a:t>            mid-Cheshire Hospital NHS foundation trust staff absenteeism</a:t>
            </a:r>
          </a:p>
          <a:p>
            <a:pPr lvl="0"/>
            <a:endParaRPr lang="en-GB" sz="2800">
              <a:latin typeface="Arial" pitchFamily="34"/>
              <a:cs typeface="Arial" pitchFamily="34"/>
            </a:endParaRPr>
          </a:p>
          <a:p>
            <a:pPr lvl="0"/>
            <a:r>
              <a:rPr lang="en-GB" sz="2800">
                <a:latin typeface="Arial" pitchFamily="34"/>
                <a:cs typeface="Arial" pitchFamily="34"/>
              </a:rPr>
              <a:t>        </a:t>
            </a:r>
          </a:p>
          <a:p>
            <a:pPr lvl="0"/>
            <a:r>
              <a:rPr lang="en-GB" sz="2800">
                <a:latin typeface="Arial" pitchFamily="34"/>
                <a:cs typeface="Arial" pitchFamily="34"/>
              </a:rPr>
              <a:t>        </a:t>
            </a:r>
            <a:r>
              <a:rPr lang="en-GB" sz="2400">
                <a:latin typeface="Arial" pitchFamily="34"/>
                <a:cs typeface="Arial" pitchFamily="34"/>
              </a:rPr>
              <a:t>1:</a:t>
            </a:r>
            <a:r>
              <a:rPr lang="en-GB" sz="2800">
                <a:latin typeface="Arial" pitchFamily="34"/>
                <a:cs typeface="Arial" pitchFamily="34"/>
              </a:rPr>
              <a:t>  Absence costing the trust millions of pounds a year pre percentage        </a:t>
            </a:r>
          </a:p>
          <a:p>
            <a:pPr lvl="0"/>
            <a:r>
              <a:rPr lang="en-GB" sz="2800">
                <a:latin typeface="Arial" pitchFamily="34"/>
                <a:cs typeface="Arial" pitchFamily="34"/>
              </a:rPr>
              <a:t>          point rise.</a:t>
            </a:r>
          </a:p>
          <a:p>
            <a:pPr marL="0" lvl="0" indent="0">
              <a:buNone/>
            </a:pPr>
            <a:endParaRPr lang="en-GB" sz="2800"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r>
              <a:rPr lang="en-GB" sz="2800">
                <a:latin typeface="Arial" pitchFamily="34"/>
                <a:cs typeface="Arial" pitchFamily="34"/>
              </a:rPr>
              <a:t>          2: leading to poor quality of service</a:t>
            </a:r>
          </a:p>
          <a:p>
            <a:pPr lvl="0"/>
            <a:r>
              <a:rPr lang="en-GB" sz="2800">
                <a:latin typeface="Arial" pitchFamily="34"/>
                <a:cs typeface="Arial" pitchFamily="34"/>
              </a:rPr>
              <a:t>              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E7262-D601-499D-B761-169424F9898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100">
                <a:latin typeface="Arial" pitchFamily="34"/>
                <a:cs typeface="Arial" pitchFamily="34"/>
              </a:rPr>
              <a:t>Identifying the causes of the problem</a:t>
            </a:r>
            <a:r>
              <a:rPr lang="en-GB" sz="2800">
                <a:latin typeface="Arial" pitchFamily="34"/>
                <a:cs typeface="Arial" pitchFamily="34"/>
              </a:rPr>
              <a:t> </a:t>
            </a:r>
            <a:br>
              <a:rPr lang="en-GB">
                <a:latin typeface="Arial" pitchFamily="34"/>
                <a:cs typeface="Arial" pitchFamily="34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0BAD6C-C7CC-4145-826A-ED0A15BD7112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2800">
                <a:latin typeface="Arial" pitchFamily="34"/>
                <a:cs typeface="Arial" pitchFamily="34"/>
              </a:rPr>
              <a:t> </a:t>
            </a:r>
          </a:p>
          <a:p>
            <a:pPr marL="0" lvl="0" indent="0">
              <a:buNone/>
            </a:pPr>
            <a:endParaRPr lang="en-GB" sz="2800">
              <a:latin typeface="Arial" pitchFamily="34"/>
              <a:cs typeface="Arial" pitchFamily="34"/>
            </a:endParaRPr>
          </a:p>
          <a:p>
            <a:pPr lvl="0">
              <a:buFont typeface="Wingdings" pitchFamily="2"/>
              <a:buChar char="Ø"/>
            </a:pPr>
            <a:r>
              <a:rPr lang="en-GB" sz="2800">
                <a:latin typeface="Arial" pitchFamily="34"/>
                <a:cs typeface="Arial" pitchFamily="34"/>
              </a:rPr>
              <a:t>To solve the problem we have to identify </a:t>
            </a:r>
            <a:r>
              <a:rPr lang="en-GB" sz="2400">
                <a:latin typeface="Arial" pitchFamily="34"/>
                <a:cs typeface="Arial" pitchFamily="34"/>
              </a:rPr>
              <a:t>the causes </a:t>
            </a:r>
          </a:p>
          <a:p>
            <a:pPr lvl="0">
              <a:buFont typeface="Wingdings" pitchFamily="2"/>
              <a:buChar char="Ø"/>
            </a:pPr>
            <a:endParaRPr lang="en-GB" sz="2400">
              <a:latin typeface="Arial" pitchFamily="34"/>
              <a:cs typeface="Arial" pitchFamily="34"/>
            </a:endParaRPr>
          </a:p>
          <a:p>
            <a:pPr lvl="0">
              <a:buFont typeface="Wingdings" pitchFamily="2"/>
              <a:buChar char="Ø"/>
            </a:pPr>
            <a:r>
              <a:rPr lang="en-GB" sz="2800">
                <a:latin typeface="Arial" pitchFamily="34"/>
                <a:cs typeface="Arial" pitchFamily="34"/>
              </a:rPr>
              <a:t>PESTLE analysis and Fishbone diagram are used to identify the causes of staff absenteeism</a:t>
            </a:r>
          </a:p>
          <a:p>
            <a:pPr lvl="0"/>
            <a:endParaRPr lang="en-GB" sz="280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businesscard&#10;&#10;Description automatically generated">
            <a:extLst>
              <a:ext uri="{FF2B5EF4-FFF2-40B4-BE49-F238E27FC236}">
                <a16:creationId xmlns:a16="http://schemas.microsoft.com/office/drawing/2014/main" id="{5E65343F-184F-4DFB-BE01-0122A4F55E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523" y="0"/>
            <a:ext cx="11926958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8E159-EDDA-4C4D-BFC2-46334EB4688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>
                <a:latin typeface="Arial" pitchFamily="34"/>
                <a:cs typeface="Arial" pitchFamily="34"/>
              </a:rPr>
              <a:t>PESTEL analysis to understand the external factors linked to the problem</a:t>
            </a:r>
            <a:br>
              <a:rPr lang="en-GB" sz="2800">
                <a:latin typeface="Arial" pitchFamily="34"/>
                <a:cs typeface="Arial" pitchFamily="34"/>
              </a:rPr>
            </a:br>
            <a:endParaRPr lang="en-GB" sz="2800">
              <a:latin typeface="Arial" pitchFamily="34"/>
              <a:cs typeface="Arial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7495F5-F02A-48FC-A98C-B058481C3358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70000"/>
              </a:lnSpc>
            </a:pPr>
            <a:endParaRPr lang="en-GB" sz="1700">
              <a:latin typeface="Arial" pitchFamily="34"/>
              <a:cs typeface="Arial" pitchFamily="34"/>
            </a:endParaRPr>
          </a:p>
          <a:p>
            <a:pPr lvl="0">
              <a:lnSpc>
                <a:spcPct val="70000"/>
              </a:lnSpc>
            </a:pPr>
            <a:endParaRPr lang="en-GB" sz="1700">
              <a:latin typeface="Arial" pitchFamily="34"/>
              <a:cs typeface="Arial" pitchFamily="34"/>
            </a:endParaRPr>
          </a:p>
          <a:p>
            <a:pPr lvl="0">
              <a:lnSpc>
                <a:spcPct val="70000"/>
              </a:lnSpc>
            </a:pPr>
            <a:endParaRPr lang="en-GB" sz="1700">
              <a:latin typeface="Arial" pitchFamily="34"/>
              <a:cs typeface="Arial" pitchFamily="34"/>
            </a:endParaRPr>
          </a:p>
          <a:p>
            <a:pPr lvl="0">
              <a:lnSpc>
                <a:spcPct val="70000"/>
              </a:lnSpc>
            </a:pPr>
            <a:r>
              <a:rPr lang="en-GB" sz="1700">
                <a:latin typeface="Arial" pitchFamily="34"/>
                <a:cs typeface="Arial" pitchFamily="34"/>
              </a:rPr>
              <a:t>POLITICAL -  Brexit regulation means less EU staff, more pressure on existing staff</a:t>
            </a:r>
          </a:p>
          <a:p>
            <a:pPr lvl="0">
              <a:lnSpc>
                <a:spcPct val="70000"/>
              </a:lnSpc>
            </a:pPr>
            <a:r>
              <a:rPr lang="en-GB" sz="1700">
                <a:latin typeface="Arial" pitchFamily="34"/>
                <a:cs typeface="Arial" pitchFamily="34"/>
              </a:rPr>
              <a:t>                       management to run mid-Cheshire hospitals.</a:t>
            </a:r>
          </a:p>
          <a:p>
            <a:pPr lvl="0">
              <a:lnSpc>
                <a:spcPct val="70000"/>
              </a:lnSpc>
            </a:pPr>
            <a:endParaRPr lang="en-GB" sz="1700">
              <a:latin typeface="Arial" pitchFamily="34"/>
              <a:cs typeface="Arial" pitchFamily="34"/>
            </a:endParaRPr>
          </a:p>
          <a:p>
            <a:pPr lvl="0">
              <a:lnSpc>
                <a:spcPct val="70000"/>
              </a:lnSpc>
            </a:pPr>
            <a:r>
              <a:rPr lang="en-GB" sz="1700">
                <a:latin typeface="Arial" pitchFamily="34"/>
                <a:cs typeface="Arial" pitchFamily="34"/>
              </a:rPr>
              <a:t>ECONOMIC - Low pay, causing nurses to turn to other sources of income.</a:t>
            </a:r>
          </a:p>
          <a:p>
            <a:pPr lvl="0">
              <a:lnSpc>
                <a:spcPct val="70000"/>
              </a:lnSpc>
            </a:pPr>
            <a:endParaRPr lang="en-GB" sz="1700">
              <a:latin typeface="Arial" pitchFamily="34"/>
              <a:cs typeface="Arial" pitchFamily="34"/>
            </a:endParaRPr>
          </a:p>
          <a:p>
            <a:pPr lvl="0">
              <a:lnSpc>
                <a:spcPct val="70000"/>
              </a:lnSpc>
            </a:pPr>
            <a:r>
              <a:rPr lang="en-GB" sz="1700">
                <a:latin typeface="Arial" pitchFamily="34"/>
                <a:cs typeface="Arial" pitchFamily="34"/>
              </a:rPr>
              <a:t> SOCIAL - COVID-19 leading to health concerns, illness, and absenteeism</a:t>
            </a:r>
          </a:p>
          <a:p>
            <a:pPr lvl="0">
              <a:lnSpc>
                <a:spcPct val="70000"/>
              </a:lnSpc>
            </a:pPr>
            <a:r>
              <a:rPr lang="en-GB" sz="1700">
                <a:latin typeface="Arial" pitchFamily="34"/>
                <a:cs typeface="Arial" pitchFamily="34"/>
              </a:rPr>
              <a:t> </a:t>
            </a:r>
          </a:p>
          <a:p>
            <a:pPr lvl="0">
              <a:lnSpc>
                <a:spcPct val="70000"/>
              </a:lnSpc>
            </a:pPr>
            <a:r>
              <a:rPr lang="en-GB" sz="1700">
                <a:latin typeface="Arial" pitchFamily="34"/>
                <a:cs typeface="Arial" pitchFamily="34"/>
              </a:rPr>
              <a:t>                                                                                                                                                                    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D397DE3-77CA-4E5A-BDAB-1D36BC385D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9888" y="0"/>
            <a:ext cx="9412220" cy="593064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16437-99C1-4966-B3F9-E296508E86E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300"/>
              <a:t>Identifying possible solutions that target the causes identified from PESTLE and Fishbone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3D10D-1D2E-4B6F-895C-44A7414443B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en-GB"/>
          </a:p>
          <a:p>
            <a:pPr lvl="0">
              <a:buFont typeface="Wingdings" pitchFamily="2"/>
              <a:buChar char="§"/>
            </a:pPr>
            <a:r>
              <a:rPr lang="en-GB"/>
              <a:t> Providing occupational health therapy</a:t>
            </a:r>
          </a:p>
          <a:p>
            <a:pPr lvl="0"/>
            <a:endParaRPr lang="en-GB"/>
          </a:p>
          <a:p>
            <a:pPr lvl="0">
              <a:buFont typeface="Wingdings" pitchFamily="2"/>
              <a:buChar char="§"/>
            </a:pPr>
            <a:r>
              <a:rPr lang="en-GB"/>
              <a:t> Use monthly monetary incentive</a:t>
            </a:r>
          </a:p>
          <a:p>
            <a:pPr lvl="0"/>
            <a:endParaRPr lang="en-GB"/>
          </a:p>
          <a:p>
            <a:pPr lvl="0">
              <a:buFont typeface="Wingdings" pitchFamily="2"/>
              <a:buChar char="§"/>
            </a:pPr>
            <a:r>
              <a:rPr lang="en-GB"/>
              <a:t> Employ  younger healthier staff</a:t>
            </a:r>
          </a:p>
          <a:p>
            <a:pPr marL="0" lvl="0" indent="0">
              <a:buNone/>
            </a:pPr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B3A02-D92B-4CD0-AF8F-8DAEA89C95E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br>
              <a:rPr lang="en-GB" sz="2800">
                <a:latin typeface="Arial" pitchFamily="34"/>
                <a:cs typeface="Arial" pitchFamily="34"/>
              </a:rPr>
            </a:br>
            <a:r>
              <a:rPr lang="en-GB" sz="2800">
                <a:latin typeface="Arial" pitchFamily="34"/>
                <a:cs typeface="Arial" pitchFamily="34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B047B-3E25-4424-A48B-C6BE92B89607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80000"/>
              </a:lnSpc>
            </a:pPr>
            <a:endParaRPr lang="en-GB">
              <a:latin typeface="Arial" pitchFamily="34"/>
              <a:cs typeface="Arial" pitchFamily="34"/>
            </a:endParaRPr>
          </a:p>
          <a:p>
            <a:pPr lvl="0">
              <a:lnSpc>
                <a:spcPct val="80000"/>
              </a:lnSpc>
              <a:buFont typeface="Wingdings" pitchFamily="2"/>
              <a:buChar char="§"/>
            </a:pPr>
            <a:r>
              <a:rPr lang="en-GB">
                <a:latin typeface="Arial" pitchFamily="34"/>
                <a:cs typeface="Arial" pitchFamily="34"/>
              </a:rPr>
              <a:t> USING PMI CALCULATION </a:t>
            </a:r>
          </a:p>
          <a:p>
            <a:pPr lvl="0">
              <a:lnSpc>
                <a:spcPct val="80000"/>
              </a:lnSpc>
              <a:buFont typeface="Wingdings" pitchFamily="2"/>
              <a:buChar char="§"/>
            </a:pPr>
            <a:endParaRPr lang="en-GB">
              <a:latin typeface="Arial" pitchFamily="34"/>
              <a:cs typeface="Arial" pitchFamily="34"/>
            </a:endParaRPr>
          </a:p>
          <a:p>
            <a:pPr lvl="0">
              <a:lnSpc>
                <a:spcPct val="80000"/>
              </a:lnSpc>
              <a:buFont typeface="Wingdings" pitchFamily="2"/>
              <a:buChar char="§"/>
            </a:pPr>
            <a:r>
              <a:rPr lang="en-GB">
                <a:latin typeface="Arial" pitchFamily="34"/>
                <a:cs typeface="Arial" pitchFamily="34"/>
              </a:rPr>
              <a:t> TO IMPLEMENT THE BEST SOLUTION</a:t>
            </a:r>
          </a:p>
          <a:p>
            <a:pPr lvl="0">
              <a:lnSpc>
                <a:spcPct val="80000"/>
              </a:lnSpc>
              <a:buFont typeface="Wingdings" pitchFamily="2"/>
              <a:buChar char="§"/>
            </a:pPr>
            <a:endParaRPr lang="en-GB">
              <a:latin typeface="Arial" pitchFamily="34"/>
              <a:cs typeface="Arial" pitchFamily="34"/>
            </a:endParaRPr>
          </a:p>
          <a:p>
            <a:pPr lvl="0">
              <a:lnSpc>
                <a:spcPct val="80000"/>
              </a:lnSpc>
              <a:buFont typeface="Wingdings" pitchFamily="2"/>
              <a:buChar char="§"/>
            </a:pPr>
            <a:r>
              <a:rPr lang="en-GB">
                <a:latin typeface="Arial" pitchFamily="34"/>
                <a:cs typeface="Arial" pitchFamily="34"/>
              </a:rPr>
              <a:t>  WITH THE HIGHEST SCORE</a:t>
            </a:r>
          </a:p>
          <a:p>
            <a:pPr lvl="0">
              <a:lnSpc>
                <a:spcPct val="80000"/>
              </a:lnSpc>
              <a:buFont typeface="Wingdings" pitchFamily="2"/>
              <a:buChar char="§"/>
            </a:pPr>
            <a:endParaRPr lang="en-GB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buNone/>
            </a:pPr>
            <a:endParaRPr lang="en-GB">
              <a:latin typeface="Arial" pitchFamily="34"/>
              <a:cs typeface="Arial" pitchFamily="34"/>
            </a:endParaRPr>
          </a:p>
          <a:p>
            <a:pPr lvl="0">
              <a:lnSpc>
                <a:spcPct val="80000"/>
              </a:lnSpc>
            </a:pPr>
            <a:br>
              <a:rPr lang="en-GB">
                <a:latin typeface="Arial" pitchFamily="34"/>
                <a:cs typeface="Arial" pitchFamily="34"/>
              </a:rPr>
            </a:br>
            <a:r>
              <a:rPr lang="en-GB">
                <a:latin typeface="Arial" pitchFamily="34"/>
                <a:cs typeface="Arial" pitchFamily="34"/>
              </a:rPr>
              <a:t> </a:t>
            </a:r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4DA39-6342-40A7-9A40-DE0A58E844D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66803" y="-713981"/>
            <a:ext cx="10058400" cy="100209"/>
          </a:xfrm>
        </p:spPr>
        <p:txBody>
          <a:bodyPr/>
          <a:lstStyle/>
          <a:p>
            <a:endParaRPr lang="en-GB"/>
          </a:p>
        </p:txBody>
      </p:sp>
      <p:pic>
        <p:nvPicPr>
          <p:cNvPr id="3" name="Content Placeholder 5">
            <a:extLst>
              <a:ext uri="{FF2B5EF4-FFF2-40B4-BE49-F238E27FC236}">
                <a16:creationId xmlns:a16="http://schemas.microsoft.com/office/drawing/2014/main" id="{08145BB9-EB45-4B8F-B569-598960A396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2945" y="100209"/>
            <a:ext cx="11411209" cy="6662254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E2BC03C5-65BC-4D91-94FF-DE89B4FBE9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209" y="112736"/>
            <a:ext cx="11912254" cy="6125227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DF0B9D90-5A48-49E2-BF82-D18B9F8AA1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781" y="112736"/>
            <a:ext cx="11912254" cy="620038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4F5E9908-5DE7-4B6E-BE15-E664ACE7D2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812" y="300627"/>
            <a:ext cx="10772381" cy="442169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764</TotalTime>
  <Words>212</Words>
  <Application>Microsoft Office PowerPoint</Application>
  <PresentationFormat>Widescreen</PresentationFormat>
  <Paragraphs>51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Wingdings</vt:lpstr>
      <vt:lpstr>Retrospect</vt:lpstr>
      <vt:lpstr>Certificate of higher education in skills for workplace</vt:lpstr>
      <vt:lpstr>PowerPoint Presentation</vt:lpstr>
      <vt:lpstr>Identifying the causes of the problem  </vt:lpstr>
      <vt:lpstr>PowerPoint Presentation</vt:lpstr>
      <vt:lpstr>PESTEL analysis to understand the external factors linked to the problem </vt:lpstr>
      <vt:lpstr>PowerPoint Presentation</vt:lpstr>
      <vt:lpstr>Identifying possible solutions that target the causes identified from PESTLE and Fishbone</vt:lpstr>
      <vt:lpstr>  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Atikur Rahman (2030020)</dc:creator>
  <cp:lastModifiedBy>Atikur Rahman (2030020)</cp:lastModifiedBy>
  <cp:revision>30</cp:revision>
  <dcterms:created xsi:type="dcterms:W3CDTF">2022-03-07T00:03:18Z</dcterms:created>
  <dcterms:modified xsi:type="dcterms:W3CDTF">2022-03-13T15:14:25Z</dcterms:modified>
</cp:coreProperties>
</file>