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4" r:id="rId1"/>
  </p:sldMasterIdLst>
  <p:notesMasterIdLst>
    <p:notesMasterId r:id="rId24"/>
  </p:notesMasterIdLst>
  <p:sldIdLst>
    <p:sldId id="256" r:id="rId2"/>
    <p:sldId id="263" r:id="rId3"/>
    <p:sldId id="264" r:id="rId4"/>
    <p:sldId id="265" r:id="rId5"/>
    <p:sldId id="266" r:id="rId6"/>
    <p:sldId id="279" r:id="rId7"/>
    <p:sldId id="280" r:id="rId8"/>
    <p:sldId id="281" r:id="rId9"/>
    <p:sldId id="282" r:id="rId10"/>
    <p:sldId id="283" r:id="rId11"/>
    <p:sldId id="284" r:id="rId12"/>
    <p:sldId id="285" r:id="rId13"/>
    <p:sldId id="286" r:id="rId14"/>
    <p:sldId id="287" r:id="rId15"/>
    <p:sldId id="288" r:id="rId16"/>
    <p:sldId id="289" r:id="rId17"/>
    <p:sldId id="290" r:id="rId18"/>
    <p:sldId id="291" r:id="rId19"/>
    <p:sldId id="292" r:id="rId20"/>
    <p:sldId id="293" r:id="rId21"/>
    <p:sldId id="296" r:id="rId22"/>
    <p:sldId id="262"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95"/>
    <p:restoredTop sz="94709"/>
  </p:normalViewPr>
  <p:slideViewPr>
    <p:cSldViewPr>
      <p:cViewPr varScale="1">
        <p:scale>
          <a:sx n="91" d="100"/>
          <a:sy n="91" d="100"/>
        </p:scale>
        <p:origin x="552" y="48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3/18/26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extLst>
      <p:ext uri="{BB962C8B-B14F-4D97-AF65-F5344CB8AC3E}">
        <p14:creationId xmlns:p14="http://schemas.microsoft.com/office/powerpoint/2010/main" val="2059010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extLst>
      <p:ext uri="{BB962C8B-B14F-4D97-AF65-F5344CB8AC3E}">
        <p14:creationId xmlns:p14="http://schemas.microsoft.com/office/powerpoint/2010/main" val="906663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lvl2pPr>
              <a:defRPr>
                <a:solidFill>
                  <a:srgbClr val="0070C0"/>
                </a:solidFill>
              </a:defRPr>
            </a:lvl2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497011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extLst>
      <p:ext uri="{BB962C8B-B14F-4D97-AF65-F5344CB8AC3E}">
        <p14:creationId xmlns:p14="http://schemas.microsoft.com/office/powerpoint/2010/main" val="4132689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47484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extLst>
      <p:ext uri="{BB962C8B-B14F-4D97-AF65-F5344CB8AC3E}">
        <p14:creationId xmlns:p14="http://schemas.microsoft.com/office/powerpoint/2010/main" val="700728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3923500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325695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4185555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3697067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108281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43344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extLst>
      <p:ext uri="{BB962C8B-B14F-4D97-AF65-F5344CB8AC3E}">
        <p14:creationId xmlns:p14="http://schemas.microsoft.com/office/powerpoint/2010/main" val="146429190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Arial" panose="020B0604020202020204" pitchFamily="34" charset="0"/>
        <a:buChar char="•"/>
        <a:defRPr kumimoji="0" sz="2600" kern="1200">
          <a:solidFill>
            <a:srgbClr val="0070C0"/>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propublica.org/article/machine-bias-risk-assessments-in-criminal-sentencin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Mining &amp; Visualisation</a:t>
            </a:r>
          </a:p>
        </p:txBody>
      </p:sp>
      <p:sp>
        <p:nvSpPr>
          <p:cNvPr id="3" name="Subtitle 2"/>
          <p:cNvSpPr>
            <a:spLocks noGrp="1"/>
          </p:cNvSpPr>
          <p:nvPr>
            <p:ph type="subTitle" idx="1"/>
          </p:nvPr>
        </p:nvSpPr>
        <p:spPr/>
        <p:txBody>
          <a:bodyPr>
            <a:normAutofit/>
          </a:bodyPr>
          <a:lstStyle/>
          <a:p>
            <a:r>
              <a:rPr lang="en-GB" dirty="0"/>
              <a:t>ACCA7015</a:t>
            </a:r>
          </a:p>
          <a:p>
            <a:r>
              <a:rPr lang="en-GB" dirty="0"/>
              <a:t>Ethical Issues in KDD</a:t>
            </a:r>
          </a:p>
          <a:p>
            <a:endParaRPr lang="en-GB" dirty="0"/>
          </a:p>
          <a:p>
            <a:r>
              <a:rPr lang="en-GB" dirty="0"/>
              <a:t>Prof. </a:t>
            </a:r>
            <a:r>
              <a:rPr lang="en-GB" dirty="0" err="1"/>
              <a:t>Nik</a:t>
            </a:r>
            <a:r>
              <a:rPr lang="en-GB"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35100-D648-48F8-700A-6CBD8CD07BAB}"/>
              </a:ext>
            </a:extLst>
          </p:cNvPr>
          <p:cNvSpPr>
            <a:spLocks noGrp="1"/>
          </p:cNvSpPr>
          <p:nvPr>
            <p:ph type="title"/>
          </p:nvPr>
        </p:nvSpPr>
        <p:spPr/>
        <p:txBody>
          <a:bodyPr>
            <a:normAutofit fontScale="90000"/>
          </a:bodyPr>
          <a:lstStyle/>
          <a:p>
            <a:r>
              <a:rPr lang="en-GB" dirty="0"/>
              <a:t>Why Ethics Matters</a:t>
            </a:r>
          </a:p>
        </p:txBody>
      </p:sp>
      <p:sp>
        <p:nvSpPr>
          <p:cNvPr id="3" name="Content Placeholder 2">
            <a:extLst>
              <a:ext uri="{FF2B5EF4-FFF2-40B4-BE49-F238E27FC236}">
                <a16:creationId xmlns:a16="http://schemas.microsoft.com/office/drawing/2014/main" id="{0CFBE61B-9C02-1A76-21F3-3E8E08F4612F}"/>
              </a:ext>
            </a:extLst>
          </p:cNvPr>
          <p:cNvSpPr>
            <a:spLocks noGrp="1"/>
          </p:cNvSpPr>
          <p:nvPr>
            <p:ph idx="1"/>
          </p:nvPr>
        </p:nvSpPr>
        <p:spPr/>
        <p:txBody>
          <a:bodyPr/>
          <a:lstStyle/>
          <a:p>
            <a:r>
              <a:rPr lang="en-GB" dirty="0"/>
              <a:t>Data mining has a significant influence on modern society</a:t>
            </a:r>
          </a:p>
          <a:p>
            <a:pPr lvl="1"/>
            <a:r>
              <a:rPr lang="en-GB" dirty="0"/>
              <a:t>Hiring decisions</a:t>
            </a:r>
          </a:p>
          <a:p>
            <a:pPr lvl="1"/>
            <a:r>
              <a:rPr lang="en-GB" dirty="0"/>
              <a:t>Credit approval</a:t>
            </a:r>
          </a:p>
          <a:p>
            <a:pPr lvl="1"/>
            <a:r>
              <a:rPr lang="en-GB" dirty="0"/>
              <a:t>Insurance pricing</a:t>
            </a:r>
          </a:p>
          <a:p>
            <a:pPr lvl="1"/>
            <a:r>
              <a:rPr lang="en-GB" dirty="0"/>
              <a:t>Policing and sentencing</a:t>
            </a:r>
          </a:p>
          <a:p>
            <a:pPr lvl="1"/>
            <a:r>
              <a:rPr lang="en-GB" dirty="0"/>
              <a:t>Economic decision making</a:t>
            </a:r>
          </a:p>
          <a:p>
            <a:pPr lvl="1"/>
            <a:r>
              <a:rPr lang="en-GB" dirty="0"/>
              <a:t>Political messaging</a:t>
            </a:r>
          </a:p>
          <a:p>
            <a:pPr lvl="1"/>
            <a:r>
              <a:rPr lang="en-GB" dirty="0"/>
              <a:t>Scientific research</a:t>
            </a:r>
          </a:p>
          <a:p>
            <a:pPr lvl="1"/>
            <a:r>
              <a:rPr lang="en-GB" dirty="0"/>
              <a:t>Medicine and health research</a:t>
            </a:r>
          </a:p>
          <a:p>
            <a:pPr lvl="1"/>
            <a:r>
              <a:rPr lang="en-GB" dirty="0"/>
              <a:t>Advertising</a:t>
            </a:r>
          </a:p>
          <a:p>
            <a:pPr lvl="1"/>
            <a:r>
              <a:rPr lang="en-GB" dirty="0"/>
              <a:t>…</a:t>
            </a:r>
          </a:p>
          <a:p>
            <a:endParaRPr lang="en-GB" dirty="0"/>
          </a:p>
        </p:txBody>
      </p:sp>
      <p:sp>
        <p:nvSpPr>
          <p:cNvPr id="4" name="Slide Number Placeholder 3">
            <a:extLst>
              <a:ext uri="{FF2B5EF4-FFF2-40B4-BE49-F238E27FC236}">
                <a16:creationId xmlns:a16="http://schemas.microsoft.com/office/drawing/2014/main" id="{B472832C-B983-C9CE-0B34-1A7DA43A7669}"/>
              </a:ext>
            </a:extLst>
          </p:cNvPr>
          <p:cNvSpPr>
            <a:spLocks noGrp="1"/>
          </p:cNvSpPr>
          <p:nvPr>
            <p:ph type="sldNum" sz="quarter" idx="12"/>
          </p:nvPr>
        </p:nvSpPr>
        <p:spPr/>
        <p:txBody>
          <a:bodyPr/>
          <a:lstStyle/>
          <a:p>
            <a:fld id="{B32D2D4F-B262-4018-8594-6B1FE2F875A5}" type="slidenum">
              <a:rPr lang="en-GB" smtClean="0"/>
              <a:pPr/>
              <a:t>2</a:t>
            </a:fld>
            <a:endParaRPr lang="en-GB"/>
          </a:p>
        </p:txBody>
      </p:sp>
    </p:spTree>
    <p:extLst>
      <p:ext uri="{BB962C8B-B14F-4D97-AF65-F5344CB8AC3E}">
        <p14:creationId xmlns:p14="http://schemas.microsoft.com/office/powerpoint/2010/main" val="369738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C6C06-DB24-DE59-B465-BD802FC8F5FE}"/>
              </a:ext>
            </a:extLst>
          </p:cNvPr>
          <p:cNvSpPr>
            <a:spLocks noGrp="1"/>
          </p:cNvSpPr>
          <p:nvPr>
            <p:ph type="title"/>
          </p:nvPr>
        </p:nvSpPr>
        <p:spPr/>
        <p:txBody>
          <a:bodyPr>
            <a:normAutofit fontScale="90000"/>
          </a:bodyPr>
          <a:lstStyle/>
          <a:p>
            <a:r>
              <a:rPr lang="en-GB" dirty="0"/>
              <a:t>Real-World Examples</a:t>
            </a:r>
          </a:p>
        </p:txBody>
      </p:sp>
      <p:sp>
        <p:nvSpPr>
          <p:cNvPr id="3" name="Content Placeholder 2">
            <a:extLst>
              <a:ext uri="{FF2B5EF4-FFF2-40B4-BE49-F238E27FC236}">
                <a16:creationId xmlns:a16="http://schemas.microsoft.com/office/drawing/2014/main" id="{D130BB0C-11CD-8C52-4326-F0B3921B1941}"/>
              </a:ext>
            </a:extLst>
          </p:cNvPr>
          <p:cNvSpPr>
            <a:spLocks noGrp="1"/>
          </p:cNvSpPr>
          <p:nvPr>
            <p:ph idx="1"/>
          </p:nvPr>
        </p:nvSpPr>
        <p:spPr>
          <a:xfrm>
            <a:off x="457200" y="980728"/>
            <a:ext cx="8229600" cy="5875000"/>
          </a:xfrm>
        </p:spPr>
        <p:txBody>
          <a:bodyPr>
            <a:normAutofit lnSpcReduction="10000"/>
          </a:bodyPr>
          <a:lstStyle/>
          <a:p>
            <a:r>
              <a:rPr lang="en-GB" dirty="0"/>
              <a:t>Algorithmic bias in criminal justice</a:t>
            </a:r>
          </a:p>
          <a:p>
            <a:pPr lvl="1"/>
            <a:r>
              <a:rPr lang="en-GB" dirty="0"/>
              <a:t>COMPAS, a machine learning tool designed to identify how much a risk a defended would be, continually predicted that Black defendants would be a higher risk than white defendants with similar histories</a:t>
            </a:r>
          </a:p>
          <a:p>
            <a:pPr lvl="1"/>
            <a:r>
              <a:rPr lang="en-GB" dirty="0">
                <a:hlinkClick r:id="rId2"/>
              </a:rPr>
              <a:t>https://www.propublica.org/article/machine-bias-risk-assessments-in-criminal-sentencing</a:t>
            </a:r>
            <a:endParaRPr lang="en-GB" dirty="0"/>
          </a:p>
          <a:p>
            <a:r>
              <a:rPr lang="en-GB" dirty="0"/>
              <a:t>Amazon hiring tool rejected women applicants</a:t>
            </a:r>
          </a:p>
          <a:p>
            <a:pPr lvl="1"/>
            <a:r>
              <a:rPr lang="en-GB" dirty="0"/>
              <a:t>An Amazon HR tool trained on 10 years of applicant CV data systematically rejected women because it found that one of the most common attributes for people being hired was that they were male</a:t>
            </a:r>
          </a:p>
          <a:p>
            <a:pPr lvl="1"/>
            <a:r>
              <a:rPr lang="en-GB" dirty="0"/>
              <a:t>https://</a:t>
            </a:r>
            <a:r>
              <a:rPr lang="en-GB" dirty="0" err="1"/>
              <a:t>www.reuters.com</a:t>
            </a:r>
            <a:r>
              <a:rPr lang="en-GB" dirty="0"/>
              <a:t>/article/world/insight-amazon-scraps-secret-ai-recruiting-tool-that-showed-bias-against-women-idUSKCN1MK0AG/</a:t>
            </a:r>
          </a:p>
        </p:txBody>
      </p:sp>
      <p:sp>
        <p:nvSpPr>
          <p:cNvPr id="4" name="Slide Number Placeholder 3">
            <a:extLst>
              <a:ext uri="{FF2B5EF4-FFF2-40B4-BE49-F238E27FC236}">
                <a16:creationId xmlns:a16="http://schemas.microsoft.com/office/drawing/2014/main" id="{B5AE1E14-562C-EA35-EF17-2D13009BE8DF}"/>
              </a:ext>
            </a:extLst>
          </p:cNvPr>
          <p:cNvSpPr>
            <a:spLocks noGrp="1"/>
          </p:cNvSpPr>
          <p:nvPr>
            <p:ph type="sldNum" sz="quarter" idx="12"/>
          </p:nvPr>
        </p:nvSpPr>
        <p:spPr/>
        <p:txBody>
          <a:bodyPr/>
          <a:lstStyle/>
          <a:p>
            <a:fld id="{B32D2D4F-B262-4018-8594-6B1FE2F875A5}" type="slidenum">
              <a:rPr lang="en-GB" smtClean="0"/>
              <a:pPr/>
              <a:t>3</a:t>
            </a:fld>
            <a:endParaRPr lang="en-GB"/>
          </a:p>
        </p:txBody>
      </p:sp>
    </p:spTree>
    <p:extLst>
      <p:ext uri="{BB962C8B-B14F-4D97-AF65-F5344CB8AC3E}">
        <p14:creationId xmlns:p14="http://schemas.microsoft.com/office/powerpoint/2010/main" val="1280462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9EC85-A0D3-4F28-6E79-BF4F601FAFB9}"/>
              </a:ext>
            </a:extLst>
          </p:cNvPr>
          <p:cNvSpPr>
            <a:spLocks noGrp="1"/>
          </p:cNvSpPr>
          <p:nvPr>
            <p:ph type="title"/>
          </p:nvPr>
        </p:nvSpPr>
        <p:spPr/>
        <p:txBody>
          <a:bodyPr>
            <a:normAutofit fontScale="90000"/>
          </a:bodyPr>
          <a:lstStyle/>
          <a:p>
            <a:r>
              <a:rPr lang="en-GB" dirty="0"/>
              <a:t>Core Ethical Principles</a:t>
            </a:r>
          </a:p>
        </p:txBody>
      </p:sp>
      <p:sp>
        <p:nvSpPr>
          <p:cNvPr id="3" name="Content Placeholder 2">
            <a:extLst>
              <a:ext uri="{FF2B5EF4-FFF2-40B4-BE49-F238E27FC236}">
                <a16:creationId xmlns:a16="http://schemas.microsoft.com/office/drawing/2014/main" id="{15E30B38-E5BF-F33D-A007-EA3D0B979684}"/>
              </a:ext>
            </a:extLst>
          </p:cNvPr>
          <p:cNvSpPr>
            <a:spLocks noGrp="1"/>
          </p:cNvSpPr>
          <p:nvPr>
            <p:ph idx="1"/>
          </p:nvPr>
        </p:nvSpPr>
        <p:spPr/>
        <p:txBody>
          <a:bodyPr/>
          <a:lstStyle/>
          <a:p>
            <a:r>
              <a:rPr lang="en-GB" dirty="0"/>
              <a:t>How can things like this be prevented?</a:t>
            </a:r>
          </a:p>
          <a:p>
            <a:endParaRPr lang="en-GB" dirty="0"/>
          </a:p>
          <a:p>
            <a:r>
              <a:rPr lang="en-GB" dirty="0"/>
              <a:t>5 core ethical principles</a:t>
            </a:r>
          </a:p>
          <a:p>
            <a:pPr lvl="1"/>
            <a:r>
              <a:rPr lang="en-GB" dirty="0"/>
              <a:t>Fairness – to avoid discrimination</a:t>
            </a:r>
          </a:p>
          <a:p>
            <a:pPr lvl="1"/>
            <a:r>
              <a:rPr lang="en-GB" dirty="0"/>
              <a:t>Transparency – to provide explainability</a:t>
            </a:r>
          </a:p>
          <a:p>
            <a:pPr lvl="1"/>
            <a:r>
              <a:rPr lang="en-GB" dirty="0"/>
              <a:t>Accountability – to ensure that a human has responsibility for all outcomes</a:t>
            </a:r>
          </a:p>
          <a:p>
            <a:pPr lvl="1"/>
            <a:r>
              <a:rPr lang="en-GB" dirty="0"/>
              <a:t>Privacy – to provide control over personal data</a:t>
            </a:r>
          </a:p>
          <a:p>
            <a:pPr lvl="1"/>
            <a:r>
              <a:rPr lang="en-GB" dirty="0"/>
              <a:t>Non-maleficence – to avoid harm</a:t>
            </a:r>
          </a:p>
          <a:p>
            <a:pPr lvl="1"/>
            <a:endParaRPr lang="en-GB" dirty="0"/>
          </a:p>
          <a:p>
            <a:r>
              <a:rPr lang="en-GB" dirty="0"/>
              <a:t>A well-optimised algorithm may not provide ethically acceptable outputs</a:t>
            </a:r>
          </a:p>
        </p:txBody>
      </p:sp>
      <p:sp>
        <p:nvSpPr>
          <p:cNvPr id="4" name="Slide Number Placeholder 3">
            <a:extLst>
              <a:ext uri="{FF2B5EF4-FFF2-40B4-BE49-F238E27FC236}">
                <a16:creationId xmlns:a16="http://schemas.microsoft.com/office/drawing/2014/main" id="{8BDC5C65-5C1F-A4B4-9470-D5088E7841FB}"/>
              </a:ext>
            </a:extLst>
          </p:cNvPr>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1958964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0332F-B4C3-1382-CB4A-55B678F603E8}"/>
              </a:ext>
            </a:extLst>
          </p:cNvPr>
          <p:cNvSpPr>
            <a:spLocks noGrp="1"/>
          </p:cNvSpPr>
          <p:nvPr>
            <p:ph type="title"/>
          </p:nvPr>
        </p:nvSpPr>
        <p:spPr/>
        <p:txBody>
          <a:bodyPr>
            <a:normAutofit fontScale="90000"/>
          </a:bodyPr>
          <a:lstStyle/>
          <a:p>
            <a:r>
              <a:rPr lang="en-GB" dirty="0"/>
              <a:t>Ethics in CRISP-DM</a:t>
            </a:r>
          </a:p>
        </p:txBody>
      </p:sp>
      <p:sp>
        <p:nvSpPr>
          <p:cNvPr id="3" name="Content Placeholder 2">
            <a:extLst>
              <a:ext uri="{FF2B5EF4-FFF2-40B4-BE49-F238E27FC236}">
                <a16:creationId xmlns:a16="http://schemas.microsoft.com/office/drawing/2014/main" id="{2321FAB2-D41E-590F-6F82-DD08749406CB}"/>
              </a:ext>
            </a:extLst>
          </p:cNvPr>
          <p:cNvSpPr>
            <a:spLocks noGrp="1"/>
          </p:cNvSpPr>
          <p:nvPr>
            <p:ph idx="1"/>
          </p:nvPr>
        </p:nvSpPr>
        <p:spPr/>
        <p:txBody>
          <a:bodyPr/>
          <a:lstStyle/>
          <a:p>
            <a:r>
              <a:rPr lang="en-GB" dirty="0"/>
              <a:t>Ethics is not a bolt-on package that can be added to the data mining process at the end</a:t>
            </a:r>
          </a:p>
          <a:p>
            <a:r>
              <a:rPr lang="en-GB" dirty="0"/>
              <a:t>Ethical issues can appear during all of the 6 CRISP-DM stages</a:t>
            </a:r>
          </a:p>
          <a:p>
            <a:pPr lvl="1"/>
            <a:r>
              <a:rPr lang="en-GB" dirty="0"/>
              <a:t>Business understanding</a:t>
            </a:r>
          </a:p>
          <a:p>
            <a:pPr lvl="1"/>
            <a:r>
              <a:rPr lang="en-GB" dirty="0"/>
              <a:t>Data understanding</a:t>
            </a:r>
          </a:p>
          <a:p>
            <a:pPr lvl="1"/>
            <a:r>
              <a:rPr lang="en-GB" dirty="0"/>
              <a:t>Data preparation</a:t>
            </a:r>
          </a:p>
          <a:p>
            <a:pPr lvl="1"/>
            <a:r>
              <a:rPr lang="en-GB" dirty="0"/>
              <a:t>Modelling</a:t>
            </a:r>
          </a:p>
          <a:p>
            <a:pPr lvl="1"/>
            <a:r>
              <a:rPr lang="en-GB" dirty="0"/>
              <a:t>Evaluation</a:t>
            </a:r>
          </a:p>
          <a:p>
            <a:pPr lvl="1"/>
            <a:r>
              <a:rPr lang="en-GB" dirty="0"/>
              <a:t>Deployment</a:t>
            </a:r>
          </a:p>
          <a:p>
            <a:r>
              <a:rPr lang="en-GB" dirty="0"/>
              <a:t>Ethical decision-making must therefore also occur in each of these stages</a:t>
            </a:r>
          </a:p>
        </p:txBody>
      </p:sp>
      <p:sp>
        <p:nvSpPr>
          <p:cNvPr id="4" name="Slide Number Placeholder 3">
            <a:extLst>
              <a:ext uri="{FF2B5EF4-FFF2-40B4-BE49-F238E27FC236}">
                <a16:creationId xmlns:a16="http://schemas.microsoft.com/office/drawing/2014/main" id="{E3DD1CA3-0E71-DCDB-F3C7-26BE1EC09132}"/>
              </a:ext>
            </a:extLst>
          </p:cNvPr>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3696021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6</a:t>
            </a:fld>
            <a:endParaRPr lang="en-GB"/>
          </a:p>
        </p:txBody>
      </p:sp>
      <p:sp>
        <p:nvSpPr>
          <p:cNvPr id="4" name="Title 3"/>
          <p:cNvSpPr>
            <a:spLocks noGrp="1"/>
          </p:cNvSpPr>
          <p:nvPr>
            <p:ph type="title" idx="4294967295"/>
          </p:nvPr>
        </p:nvSpPr>
        <p:spPr>
          <a:xfrm>
            <a:off x="446856" y="404813"/>
            <a:ext cx="8229600" cy="576262"/>
          </a:xfrm>
        </p:spPr>
        <p:txBody>
          <a:bodyPr>
            <a:normAutofit fontScale="90000"/>
          </a:bodyPr>
          <a:lstStyle/>
          <a:p>
            <a:r>
              <a:rPr lang="en-GB" dirty="0"/>
              <a:t>Ethics in CRISP-DM</a:t>
            </a:r>
          </a:p>
        </p:txBody>
      </p:sp>
      <p:sp>
        <p:nvSpPr>
          <p:cNvPr id="10" name="TextBox 9">
            <a:extLst>
              <a:ext uri="{FF2B5EF4-FFF2-40B4-BE49-F238E27FC236}">
                <a16:creationId xmlns:a16="http://schemas.microsoft.com/office/drawing/2014/main" id="{B1C7534A-05C9-2DBE-F109-042718AC918C}"/>
              </a:ext>
            </a:extLst>
          </p:cNvPr>
          <p:cNvSpPr txBox="1"/>
          <p:nvPr/>
        </p:nvSpPr>
        <p:spPr>
          <a:xfrm>
            <a:off x="899592" y="1196752"/>
            <a:ext cx="2808312" cy="122413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Business Understanding</a:t>
            </a:r>
          </a:p>
          <a:p>
            <a:pPr marL="285750" indent="-285750">
              <a:buFont typeface="Arial" panose="020B0604020202020204" pitchFamily="34" charset="0"/>
              <a:buChar char="•"/>
            </a:pPr>
            <a:r>
              <a:rPr lang="en-GB" dirty="0"/>
              <a:t>Problem framing bias</a:t>
            </a:r>
          </a:p>
          <a:p>
            <a:pPr marL="285750" indent="-285750">
              <a:buFont typeface="Arial" panose="020B0604020202020204" pitchFamily="34" charset="0"/>
              <a:buChar char="•"/>
            </a:pPr>
            <a:r>
              <a:rPr lang="en-GB" dirty="0"/>
              <a:t>Harmful objectives</a:t>
            </a:r>
          </a:p>
          <a:p>
            <a:pPr marL="285750" indent="-285750">
              <a:buFont typeface="Arial" panose="020B0604020202020204" pitchFamily="34" charset="0"/>
              <a:buChar char="•"/>
            </a:pPr>
            <a:r>
              <a:rPr lang="en-GB" dirty="0"/>
              <a:t>Stakeholder exclusion</a:t>
            </a:r>
          </a:p>
        </p:txBody>
      </p:sp>
      <p:sp>
        <p:nvSpPr>
          <p:cNvPr id="11" name="TextBox 10">
            <a:extLst>
              <a:ext uri="{FF2B5EF4-FFF2-40B4-BE49-F238E27FC236}">
                <a16:creationId xmlns:a16="http://schemas.microsoft.com/office/drawing/2014/main" id="{24BA982A-2A4E-4D91-E2A8-FAC1F94831A8}"/>
              </a:ext>
            </a:extLst>
          </p:cNvPr>
          <p:cNvSpPr txBox="1"/>
          <p:nvPr/>
        </p:nvSpPr>
        <p:spPr>
          <a:xfrm>
            <a:off x="3923928" y="1208655"/>
            <a:ext cx="2808312"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Data Understanding</a:t>
            </a:r>
          </a:p>
          <a:p>
            <a:pPr marL="285750" indent="-285750">
              <a:buFont typeface="Arial" panose="020B0604020202020204" pitchFamily="34" charset="0"/>
              <a:buChar char="•"/>
            </a:pPr>
            <a:r>
              <a:rPr lang="en-GB" dirty="0"/>
              <a:t>Non-consensual data use</a:t>
            </a:r>
          </a:p>
          <a:p>
            <a:pPr marL="285750" indent="-285750">
              <a:buFont typeface="Arial" panose="020B0604020202020204" pitchFamily="34" charset="0"/>
              <a:buChar char="•"/>
            </a:pPr>
            <a:r>
              <a:rPr lang="en-GB" dirty="0"/>
              <a:t>Surveillance</a:t>
            </a:r>
          </a:p>
          <a:p>
            <a:pPr marL="285750" indent="-285750">
              <a:buFont typeface="Arial" panose="020B0604020202020204" pitchFamily="34" charset="0"/>
              <a:buChar char="•"/>
            </a:pPr>
            <a:r>
              <a:rPr lang="en-GB" dirty="0"/>
              <a:t>Representation bias</a:t>
            </a:r>
          </a:p>
        </p:txBody>
      </p:sp>
      <p:sp>
        <p:nvSpPr>
          <p:cNvPr id="12" name="TextBox 11">
            <a:extLst>
              <a:ext uri="{FF2B5EF4-FFF2-40B4-BE49-F238E27FC236}">
                <a16:creationId xmlns:a16="http://schemas.microsoft.com/office/drawing/2014/main" id="{DE4EC3C6-D30F-CF42-D8E9-BFB79C1D8AAE}"/>
              </a:ext>
            </a:extLst>
          </p:cNvPr>
          <p:cNvSpPr txBox="1"/>
          <p:nvPr/>
        </p:nvSpPr>
        <p:spPr>
          <a:xfrm>
            <a:off x="6128424" y="2647548"/>
            <a:ext cx="2808312"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Data Understanding</a:t>
            </a:r>
          </a:p>
          <a:p>
            <a:pPr marL="285750" indent="-285750">
              <a:buFont typeface="Arial" panose="020B0604020202020204" pitchFamily="34" charset="0"/>
              <a:buChar char="•"/>
            </a:pPr>
            <a:r>
              <a:rPr lang="en-GB" dirty="0"/>
              <a:t>Proxy variables</a:t>
            </a:r>
          </a:p>
          <a:p>
            <a:pPr marL="285750" indent="-285750">
              <a:buFont typeface="Arial" panose="020B0604020202020204" pitchFamily="34" charset="0"/>
              <a:buChar char="•"/>
            </a:pPr>
            <a:r>
              <a:rPr lang="en-GB" dirty="0"/>
              <a:t>Sampling bias</a:t>
            </a:r>
          </a:p>
          <a:p>
            <a:pPr marL="285750" indent="-285750">
              <a:buFont typeface="Arial" panose="020B0604020202020204" pitchFamily="34" charset="0"/>
              <a:buChar char="•"/>
            </a:pPr>
            <a:r>
              <a:rPr lang="en-GB" dirty="0"/>
              <a:t>Loss of minority cases</a:t>
            </a:r>
          </a:p>
        </p:txBody>
      </p:sp>
      <p:sp>
        <p:nvSpPr>
          <p:cNvPr id="13" name="TextBox 12">
            <a:extLst>
              <a:ext uri="{FF2B5EF4-FFF2-40B4-BE49-F238E27FC236}">
                <a16:creationId xmlns:a16="http://schemas.microsoft.com/office/drawing/2014/main" id="{161C6B36-2F73-B08D-0B92-527BB53F0DB2}"/>
              </a:ext>
            </a:extLst>
          </p:cNvPr>
          <p:cNvSpPr txBox="1"/>
          <p:nvPr/>
        </p:nvSpPr>
        <p:spPr>
          <a:xfrm>
            <a:off x="6131545" y="4105802"/>
            <a:ext cx="2808312"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Modelling</a:t>
            </a:r>
          </a:p>
          <a:p>
            <a:pPr marL="285750" indent="-285750">
              <a:buFont typeface="Arial" panose="020B0604020202020204" pitchFamily="34" charset="0"/>
              <a:buChar char="•"/>
            </a:pPr>
            <a:r>
              <a:rPr lang="en-GB" dirty="0"/>
              <a:t>Algorithmic bias</a:t>
            </a:r>
          </a:p>
          <a:p>
            <a:pPr marL="285750" indent="-285750">
              <a:buFont typeface="Arial" panose="020B0604020202020204" pitchFamily="34" charset="0"/>
              <a:buChar char="•"/>
            </a:pPr>
            <a:r>
              <a:rPr lang="en-GB" dirty="0"/>
              <a:t>Opaque models</a:t>
            </a:r>
          </a:p>
          <a:p>
            <a:pPr marL="285750" indent="-285750">
              <a:buFont typeface="Arial" panose="020B0604020202020204" pitchFamily="34" charset="0"/>
              <a:buChar char="•"/>
            </a:pPr>
            <a:r>
              <a:rPr lang="en-GB" dirty="0"/>
              <a:t>Discriminatory patterns</a:t>
            </a:r>
          </a:p>
        </p:txBody>
      </p:sp>
      <p:sp>
        <p:nvSpPr>
          <p:cNvPr id="14" name="TextBox 13">
            <a:extLst>
              <a:ext uri="{FF2B5EF4-FFF2-40B4-BE49-F238E27FC236}">
                <a16:creationId xmlns:a16="http://schemas.microsoft.com/office/drawing/2014/main" id="{7D351E69-5F7D-05F1-CD81-A7B4092B6361}"/>
              </a:ext>
            </a:extLst>
          </p:cNvPr>
          <p:cNvSpPr txBox="1"/>
          <p:nvPr/>
        </p:nvSpPr>
        <p:spPr>
          <a:xfrm>
            <a:off x="3167844" y="5517232"/>
            <a:ext cx="2808312"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Evaluation</a:t>
            </a:r>
          </a:p>
          <a:p>
            <a:pPr marL="285750" indent="-285750">
              <a:buFont typeface="Arial" panose="020B0604020202020204" pitchFamily="34" charset="0"/>
              <a:buChar char="•"/>
            </a:pPr>
            <a:r>
              <a:rPr lang="en-GB" dirty="0"/>
              <a:t>Accuracy v. fairness</a:t>
            </a:r>
          </a:p>
          <a:p>
            <a:pPr marL="285750" indent="-285750">
              <a:buFont typeface="Arial" panose="020B0604020202020204" pitchFamily="34" charset="0"/>
              <a:buChar char="•"/>
            </a:pPr>
            <a:r>
              <a:rPr lang="en-GB" dirty="0"/>
              <a:t>Unequal error rates</a:t>
            </a:r>
          </a:p>
          <a:p>
            <a:pPr marL="285750" indent="-285750">
              <a:buFont typeface="Arial" panose="020B0604020202020204" pitchFamily="34" charset="0"/>
              <a:buChar char="•"/>
            </a:pPr>
            <a:r>
              <a:rPr lang="en-GB" dirty="0"/>
              <a:t>Metric blindness</a:t>
            </a:r>
          </a:p>
        </p:txBody>
      </p:sp>
      <p:sp>
        <p:nvSpPr>
          <p:cNvPr id="15" name="TextBox 14">
            <a:extLst>
              <a:ext uri="{FF2B5EF4-FFF2-40B4-BE49-F238E27FC236}">
                <a16:creationId xmlns:a16="http://schemas.microsoft.com/office/drawing/2014/main" id="{ED55A8E4-87F0-F6C3-86A3-478FDF9707B0}"/>
              </a:ext>
            </a:extLst>
          </p:cNvPr>
          <p:cNvSpPr txBox="1"/>
          <p:nvPr/>
        </p:nvSpPr>
        <p:spPr>
          <a:xfrm>
            <a:off x="206772" y="3429000"/>
            <a:ext cx="2808312"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Deployment</a:t>
            </a:r>
          </a:p>
          <a:p>
            <a:pPr marL="285750" indent="-285750">
              <a:buFont typeface="Arial" panose="020B0604020202020204" pitchFamily="34" charset="0"/>
              <a:buChar char="•"/>
            </a:pPr>
            <a:r>
              <a:rPr lang="en-GB" dirty="0"/>
              <a:t>Real-world harm</a:t>
            </a:r>
          </a:p>
          <a:p>
            <a:pPr marL="285750" indent="-285750">
              <a:buFont typeface="Arial" panose="020B0604020202020204" pitchFamily="34" charset="0"/>
              <a:buChar char="•"/>
            </a:pPr>
            <a:r>
              <a:rPr lang="en-GB" dirty="0"/>
              <a:t>Feedback loops</a:t>
            </a:r>
          </a:p>
          <a:p>
            <a:pPr marL="285750" indent="-285750">
              <a:buFont typeface="Arial" panose="020B0604020202020204" pitchFamily="34" charset="0"/>
              <a:buChar char="•"/>
            </a:pPr>
            <a:r>
              <a:rPr lang="en-GB" dirty="0"/>
              <a:t>Accountability bias</a:t>
            </a:r>
          </a:p>
        </p:txBody>
      </p:sp>
      <p:sp>
        <p:nvSpPr>
          <p:cNvPr id="18" name="Right Arrow 17">
            <a:extLst>
              <a:ext uri="{FF2B5EF4-FFF2-40B4-BE49-F238E27FC236}">
                <a16:creationId xmlns:a16="http://schemas.microsoft.com/office/drawing/2014/main" id="{E50A9C76-B42A-01D1-471B-A35A02E8B676}"/>
              </a:ext>
            </a:extLst>
          </p:cNvPr>
          <p:cNvSpPr/>
          <p:nvPr/>
        </p:nvSpPr>
        <p:spPr>
          <a:xfrm>
            <a:off x="3707904" y="1556792"/>
            <a:ext cx="216024" cy="21602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18">
            <a:extLst>
              <a:ext uri="{FF2B5EF4-FFF2-40B4-BE49-F238E27FC236}">
                <a16:creationId xmlns:a16="http://schemas.microsoft.com/office/drawing/2014/main" id="{9EB18ECF-3B38-8EE3-C30A-6CB97E8CDB92}"/>
              </a:ext>
            </a:extLst>
          </p:cNvPr>
          <p:cNvSpPr/>
          <p:nvPr/>
        </p:nvSpPr>
        <p:spPr>
          <a:xfrm rot="10800000">
            <a:off x="3707904" y="1892384"/>
            <a:ext cx="216024" cy="21602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a:extLst>
              <a:ext uri="{FF2B5EF4-FFF2-40B4-BE49-F238E27FC236}">
                <a16:creationId xmlns:a16="http://schemas.microsoft.com/office/drawing/2014/main" id="{E2C06AC5-D078-9648-D673-C96429739EB0}"/>
              </a:ext>
            </a:extLst>
          </p:cNvPr>
          <p:cNvSpPr/>
          <p:nvPr/>
        </p:nvSpPr>
        <p:spPr>
          <a:xfrm rot="16200000">
            <a:off x="7452320" y="3870417"/>
            <a:ext cx="216024" cy="21602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2">
            <a:extLst>
              <a:ext uri="{FF2B5EF4-FFF2-40B4-BE49-F238E27FC236}">
                <a16:creationId xmlns:a16="http://schemas.microsoft.com/office/drawing/2014/main" id="{4947F460-380F-158A-B14D-CC4CF640E46B}"/>
              </a:ext>
            </a:extLst>
          </p:cNvPr>
          <p:cNvSpPr/>
          <p:nvPr/>
        </p:nvSpPr>
        <p:spPr>
          <a:xfrm rot="5400000">
            <a:off x="7812360" y="3861048"/>
            <a:ext cx="216024" cy="21602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ight Arrow 27">
            <a:extLst>
              <a:ext uri="{FF2B5EF4-FFF2-40B4-BE49-F238E27FC236}">
                <a16:creationId xmlns:a16="http://schemas.microsoft.com/office/drawing/2014/main" id="{B6372851-26B0-66EF-9050-8894D4158FE5}"/>
              </a:ext>
            </a:extLst>
          </p:cNvPr>
          <p:cNvSpPr/>
          <p:nvPr/>
        </p:nvSpPr>
        <p:spPr>
          <a:xfrm rot="8544223">
            <a:off x="5924168" y="5732365"/>
            <a:ext cx="1389409" cy="2196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ight Arrow 28">
            <a:extLst>
              <a:ext uri="{FF2B5EF4-FFF2-40B4-BE49-F238E27FC236}">
                <a16:creationId xmlns:a16="http://schemas.microsoft.com/office/drawing/2014/main" id="{7E6A88E8-D6EA-B520-F31B-59C0ACF76896}"/>
              </a:ext>
            </a:extLst>
          </p:cNvPr>
          <p:cNvSpPr/>
          <p:nvPr/>
        </p:nvSpPr>
        <p:spPr>
          <a:xfrm rot="13571638">
            <a:off x="1079557" y="5411220"/>
            <a:ext cx="2301985" cy="2196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ight Arrow 29">
            <a:extLst>
              <a:ext uri="{FF2B5EF4-FFF2-40B4-BE49-F238E27FC236}">
                <a16:creationId xmlns:a16="http://schemas.microsoft.com/office/drawing/2014/main" id="{C3D9FF63-E750-7DD3-6546-08DC9D40499E}"/>
              </a:ext>
            </a:extLst>
          </p:cNvPr>
          <p:cNvSpPr/>
          <p:nvPr/>
        </p:nvSpPr>
        <p:spPr>
          <a:xfrm rot="14414351">
            <a:off x="2107216" y="3799369"/>
            <a:ext cx="3299601" cy="2196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ight Arrow 30">
            <a:extLst>
              <a:ext uri="{FF2B5EF4-FFF2-40B4-BE49-F238E27FC236}">
                <a16:creationId xmlns:a16="http://schemas.microsoft.com/office/drawing/2014/main" id="{D1B69D7C-DA78-07DB-9E5E-DD939FCF6CED}"/>
              </a:ext>
            </a:extLst>
          </p:cNvPr>
          <p:cNvSpPr/>
          <p:nvPr/>
        </p:nvSpPr>
        <p:spPr>
          <a:xfrm rot="3008551">
            <a:off x="6650321" y="1962013"/>
            <a:ext cx="1270928" cy="2196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6454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9B6D2B-ED53-32CD-5C72-1D51DE757D4D}"/>
              </a:ext>
            </a:extLst>
          </p:cNvPr>
          <p:cNvSpPr>
            <a:spLocks noGrp="1"/>
          </p:cNvSpPr>
          <p:nvPr>
            <p:ph type="title"/>
          </p:nvPr>
        </p:nvSpPr>
        <p:spPr/>
        <p:txBody>
          <a:bodyPr>
            <a:normAutofit fontScale="90000"/>
          </a:bodyPr>
          <a:lstStyle/>
          <a:p>
            <a:r>
              <a:rPr lang="en-GB" dirty="0"/>
              <a:t>1: Business Understanding</a:t>
            </a:r>
          </a:p>
        </p:txBody>
      </p:sp>
      <p:sp>
        <p:nvSpPr>
          <p:cNvPr id="4" name="Content Placeholder 3">
            <a:extLst>
              <a:ext uri="{FF2B5EF4-FFF2-40B4-BE49-F238E27FC236}">
                <a16:creationId xmlns:a16="http://schemas.microsoft.com/office/drawing/2014/main" id="{9A59694F-98DF-FAA9-4F02-C7AD2B3103DC}"/>
              </a:ext>
            </a:extLst>
          </p:cNvPr>
          <p:cNvSpPr>
            <a:spLocks noGrp="1"/>
          </p:cNvSpPr>
          <p:nvPr>
            <p:ph idx="1"/>
          </p:nvPr>
        </p:nvSpPr>
        <p:spPr/>
        <p:txBody>
          <a:bodyPr/>
          <a:lstStyle/>
          <a:p>
            <a:r>
              <a:rPr lang="en-GB" dirty="0"/>
              <a:t>Main issues are in who the project impacts</a:t>
            </a:r>
          </a:p>
          <a:p>
            <a:pPr lvl="1"/>
            <a:r>
              <a:rPr lang="en-GB" dirty="0"/>
              <a:t>What problem are we solving?</a:t>
            </a:r>
          </a:p>
          <a:p>
            <a:pPr lvl="1"/>
            <a:r>
              <a:rPr lang="en-GB" dirty="0"/>
              <a:t>Who benefits?</a:t>
            </a:r>
          </a:p>
          <a:p>
            <a:pPr lvl="1"/>
            <a:r>
              <a:rPr lang="en-GB" dirty="0"/>
              <a:t>Who may be harmed?</a:t>
            </a:r>
          </a:p>
          <a:p>
            <a:r>
              <a:rPr lang="en-GB" dirty="0"/>
              <a:t>Examples</a:t>
            </a:r>
          </a:p>
          <a:p>
            <a:pPr lvl="1"/>
            <a:r>
              <a:rPr lang="en-GB" dirty="0"/>
              <a:t>Predicting student failure</a:t>
            </a:r>
          </a:p>
          <a:p>
            <a:pPr lvl="1"/>
            <a:r>
              <a:rPr lang="en-GB" dirty="0"/>
              <a:t>Predictive policing</a:t>
            </a:r>
          </a:p>
          <a:p>
            <a:pPr lvl="1"/>
            <a:r>
              <a:rPr lang="en-GB" dirty="0"/>
              <a:t>Employee attrition models</a:t>
            </a:r>
          </a:p>
          <a:p>
            <a:pPr lvl="1"/>
            <a:endParaRPr lang="en-GB" dirty="0"/>
          </a:p>
          <a:p>
            <a:r>
              <a:rPr lang="en-GB" dirty="0"/>
              <a:t>These are often thought of as ‘non-technical’ but are important for framing the problem</a:t>
            </a:r>
          </a:p>
          <a:p>
            <a:pPr lvl="1"/>
            <a:endParaRPr lang="en-GB" dirty="0"/>
          </a:p>
        </p:txBody>
      </p:sp>
      <p:sp>
        <p:nvSpPr>
          <p:cNvPr id="2" name="Slide Number Placeholder 1">
            <a:extLst>
              <a:ext uri="{FF2B5EF4-FFF2-40B4-BE49-F238E27FC236}">
                <a16:creationId xmlns:a16="http://schemas.microsoft.com/office/drawing/2014/main" id="{6C85D780-3DC4-A9EF-29C9-5C3C852EB17A}"/>
              </a:ext>
            </a:extLst>
          </p:cNvPr>
          <p:cNvSpPr>
            <a:spLocks noGrp="1"/>
          </p:cNvSpPr>
          <p:nvPr>
            <p:ph type="sldNum" sz="quarter" idx="12"/>
          </p:nvPr>
        </p:nvSpPr>
        <p:spPr/>
        <p:txBody>
          <a:bodyPr/>
          <a:lstStyle/>
          <a:p>
            <a:fld id="{B32D2D4F-B262-4018-8594-6B1FE2F875A5}" type="slidenum">
              <a:rPr lang="en-GB" smtClean="0"/>
              <a:pPr/>
              <a:t>7</a:t>
            </a:fld>
            <a:endParaRPr lang="en-GB"/>
          </a:p>
        </p:txBody>
      </p:sp>
    </p:spTree>
    <p:extLst>
      <p:ext uri="{BB962C8B-B14F-4D97-AF65-F5344CB8AC3E}">
        <p14:creationId xmlns:p14="http://schemas.microsoft.com/office/powerpoint/2010/main" val="3591882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6742E-0D5E-11AD-C737-A4F543799851}"/>
              </a:ext>
            </a:extLst>
          </p:cNvPr>
          <p:cNvSpPr>
            <a:spLocks noGrp="1"/>
          </p:cNvSpPr>
          <p:nvPr>
            <p:ph type="title"/>
          </p:nvPr>
        </p:nvSpPr>
        <p:spPr/>
        <p:txBody>
          <a:bodyPr>
            <a:normAutofit fontScale="90000"/>
          </a:bodyPr>
          <a:lstStyle/>
          <a:p>
            <a:r>
              <a:rPr lang="en-GB" dirty="0"/>
              <a:t>2: Data Collection</a:t>
            </a:r>
          </a:p>
        </p:txBody>
      </p:sp>
      <p:sp>
        <p:nvSpPr>
          <p:cNvPr id="3" name="Content Placeholder 2">
            <a:extLst>
              <a:ext uri="{FF2B5EF4-FFF2-40B4-BE49-F238E27FC236}">
                <a16:creationId xmlns:a16="http://schemas.microsoft.com/office/drawing/2014/main" id="{41A43D1C-38A8-6015-A2A8-19A17A83CDB9}"/>
              </a:ext>
            </a:extLst>
          </p:cNvPr>
          <p:cNvSpPr>
            <a:spLocks noGrp="1"/>
          </p:cNvSpPr>
          <p:nvPr>
            <p:ph idx="1"/>
          </p:nvPr>
        </p:nvSpPr>
        <p:spPr/>
        <p:txBody>
          <a:bodyPr>
            <a:normAutofit/>
          </a:bodyPr>
          <a:lstStyle/>
          <a:p>
            <a:r>
              <a:rPr lang="en-GB" dirty="0"/>
              <a:t>Main issues are in subject consent</a:t>
            </a:r>
          </a:p>
          <a:p>
            <a:pPr lvl="1"/>
            <a:r>
              <a:rPr lang="en-GB" dirty="0"/>
              <a:t>Informed consent</a:t>
            </a:r>
          </a:p>
          <a:p>
            <a:pPr lvl="1"/>
            <a:r>
              <a:rPr lang="en-GB" dirty="0"/>
              <a:t>Hidden data capture</a:t>
            </a:r>
          </a:p>
          <a:p>
            <a:pPr lvl="1"/>
            <a:r>
              <a:rPr lang="en-GB" dirty="0"/>
              <a:t>Secondary data use</a:t>
            </a:r>
          </a:p>
          <a:p>
            <a:pPr lvl="1"/>
            <a:r>
              <a:rPr lang="en-GB" dirty="0"/>
              <a:t>Data brokerage</a:t>
            </a:r>
          </a:p>
          <a:p>
            <a:r>
              <a:rPr lang="en-GB" dirty="0"/>
              <a:t>Examples</a:t>
            </a:r>
          </a:p>
          <a:p>
            <a:pPr lvl="1"/>
            <a:r>
              <a:rPr lang="en-GB" dirty="0"/>
              <a:t>Smart devices capturing </a:t>
            </a:r>
            <a:r>
              <a:rPr lang="en-GB" dirty="0" err="1"/>
              <a:t>lbehaviour</a:t>
            </a:r>
            <a:endParaRPr lang="en-GB" dirty="0"/>
          </a:p>
          <a:p>
            <a:pPr lvl="1"/>
            <a:r>
              <a:rPr lang="en-GB" dirty="0"/>
              <a:t>Location detection by apps</a:t>
            </a:r>
          </a:p>
          <a:p>
            <a:pPr lvl="1"/>
            <a:r>
              <a:rPr lang="en-GB" dirty="0"/>
              <a:t>Retail loyalty schemes</a:t>
            </a:r>
          </a:p>
          <a:p>
            <a:pPr lvl="1"/>
            <a:endParaRPr lang="en-GB" dirty="0"/>
          </a:p>
          <a:p>
            <a:r>
              <a:rPr lang="en-GB" dirty="0"/>
              <a:t>Is consent meaningful? Do people read </a:t>
            </a:r>
            <a:r>
              <a:rPr lang="en-GB" dirty="0" err="1"/>
              <a:t>Ts&amp;Cs</a:t>
            </a:r>
            <a:r>
              <a:rPr lang="en-GB" dirty="0"/>
              <a:t>, never mind understand them?</a:t>
            </a:r>
          </a:p>
          <a:p>
            <a:pPr lvl="1"/>
            <a:endParaRPr lang="en-GB" dirty="0"/>
          </a:p>
        </p:txBody>
      </p:sp>
      <p:sp>
        <p:nvSpPr>
          <p:cNvPr id="4" name="Slide Number Placeholder 3">
            <a:extLst>
              <a:ext uri="{FF2B5EF4-FFF2-40B4-BE49-F238E27FC236}">
                <a16:creationId xmlns:a16="http://schemas.microsoft.com/office/drawing/2014/main" id="{4E8E41A7-6D49-D10A-F1A2-ABBD8BEBD5FD}"/>
              </a:ext>
            </a:extLst>
          </p:cNvPr>
          <p:cNvSpPr>
            <a:spLocks noGrp="1"/>
          </p:cNvSpPr>
          <p:nvPr>
            <p:ph type="sldNum" sz="quarter" idx="12"/>
          </p:nvPr>
        </p:nvSpPr>
        <p:spPr/>
        <p:txBody>
          <a:bodyPr/>
          <a:lstStyle/>
          <a:p>
            <a:fld id="{B32D2D4F-B262-4018-8594-6B1FE2F875A5}" type="slidenum">
              <a:rPr lang="en-GB" smtClean="0"/>
              <a:pPr/>
              <a:t>8</a:t>
            </a:fld>
            <a:endParaRPr lang="en-GB"/>
          </a:p>
        </p:txBody>
      </p:sp>
    </p:spTree>
    <p:extLst>
      <p:ext uri="{BB962C8B-B14F-4D97-AF65-F5344CB8AC3E}">
        <p14:creationId xmlns:p14="http://schemas.microsoft.com/office/powerpoint/2010/main" val="3288683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ADD56-4775-39D1-19C0-87CCA97A4CA8}"/>
              </a:ext>
            </a:extLst>
          </p:cNvPr>
          <p:cNvSpPr>
            <a:spLocks noGrp="1"/>
          </p:cNvSpPr>
          <p:nvPr>
            <p:ph type="title"/>
          </p:nvPr>
        </p:nvSpPr>
        <p:spPr/>
        <p:txBody>
          <a:bodyPr>
            <a:normAutofit fontScale="90000"/>
          </a:bodyPr>
          <a:lstStyle/>
          <a:p>
            <a:r>
              <a:rPr lang="en-GB" dirty="0"/>
              <a:t>2: Data Understanding</a:t>
            </a:r>
          </a:p>
        </p:txBody>
      </p:sp>
      <p:sp>
        <p:nvSpPr>
          <p:cNvPr id="3" name="Content Placeholder 2">
            <a:extLst>
              <a:ext uri="{FF2B5EF4-FFF2-40B4-BE49-F238E27FC236}">
                <a16:creationId xmlns:a16="http://schemas.microsoft.com/office/drawing/2014/main" id="{5D21F7D2-1D44-A5FC-AB39-B8AA0335660E}"/>
              </a:ext>
            </a:extLst>
          </p:cNvPr>
          <p:cNvSpPr>
            <a:spLocks noGrp="1"/>
          </p:cNvSpPr>
          <p:nvPr>
            <p:ph idx="1"/>
          </p:nvPr>
        </p:nvSpPr>
        <p:spPr/>
        <p:txBody>
          <a:bodyPr/>
          <a:lstStyle/>
          <a:p>
            <a:r>
              <a:rPr lang="en-GB" dirty="0"/>
              <a:t>Main issues relate to bias in the data</a:t>
            </a:r>
          </a:p>
          <a:p>
            <a:pPr lvl="1"/>
            <a:r>
              <a:rPr lang="en-GB" dirty="0"/>
              <a:t>Dataset bias and representativeness</a:t>
            </a:r>
          </a:p>
          <a:p>
            <a:pPr lvl="1"/>
            <a:r>
              <a:rPr lang="en-GB" dirty="0"/>
              <a:t>Missing populations</a:t>
            </a:r>
          </a:p>
          <a:p>
            <a:pPr lvl="1"/>
            <a:r>
              <a:rPr lang="en-GB" dirty="0"/>
              <a:t>Cultural and linguistic bias</a:t>
            </a:r>
          </a:p>
          <a:p>
            <a:r>
              <a:rPr lang="en-GB" dirty="0"/>
              <a:t>Examples</a:t>
            </a:r>
          </a:p>
          <a:p>
            <a:pPr lvl="1"/>
            <a:r>
              <a:rPr lang="en-GB" dirty="0"/>
              <a:t>Medical datasets underrepresenting minorities</a:t>
            </a:r>
          </a:p>
          <a:p>
            <a:pPr lvl="1"/>
            <a:r>
              <a:rPr lang="en-GB" dirty="0"/>
              <a:t>Speech recognition biased to dominant accents</a:t>
            </a:r>
          </a:p>
          <a:p>
            <a:pPr lvl="1"/>
            <a:r>
              <a:rPr lang="en-GB" dirty="0"/>
              <a:t>Image datasets skewed to specific demographics</a:t>
            </a:r>
          </a:p>
          <a:p>
            <a:pPr lvl="1"/>
            <a:endParaRPr lang="en-GB" dirty="0"/>
          </a:p>
          <a:p>
            <a:r>
              <a:rPr lang="en-GB" dirty="0"/>
              <a:t>Models built on biased data do not work well on less biased data when deployed</a:t>
            </a:r>
          </a:p>
        </p:txBody>
      </p:sp>
      <p:sp>
        <p:nvSpPr>
          <p:cNvPr id="4" name="Slide Number Placeholder 3">
            <a:extLst>
              <a:ext uri="{FF2B5EF4-FFF2-40B4-BE49-F238E27FC236}">
                <a16:creationId xmlns:a16="http://schemas.microsoft.com/office/drawing/2014/main" id="{55EE5093-9B17-B0C0-B3C5-553B9C1F5084}"/>
              </a:ext>
            </a:extLst>
          </p:cNvPr>
          <p:cNvSpPr>
            <a:spLocks noGrp="1"/>
          </p:cNvSpPr>
          <p:nvPr>
            <p:ph type="sldNum" sz="quarter" idx="12"/>
          </p:nvPr>
        </p:nvSpPr>
        <p:spPr/>
        <p:txBody>
          <a:bodyPr/>
          <a:lstStyle/>
          <a:p>
            <a:fld id="{B32D2D4F-B262-4018-8594-6B1FE2F875A5}" type="slidenum">
              <a:rPr lang="en-GB" smtClean="0"/>
              <a:pPr/>
              <a:t>9</a:t>
            </a:fld>
            <a:endParaRPr lang="en-GB"/>
          </a:p>
        </p:txBody>
      </p:sp>
    </p:spTree>
    <p:extLst>
      <p:ext uri="{BB962C8B-B14F-4D97-AF65-F5344CB8AC3E}">
        <p14:creationId xmlns:p14="http://schemas.microsoft.com/office/powerpoint/2010/main" val="3814053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FB809-E6FF-8A51-42B6-28616165E894}"/>
              </a:ext>
            </a:extLst>
          </p:cNvPr>
          <p:cNvSpPr>
            <a:spLocks noGrp="1"/>
          </p:cNvSpPr>
          <p:nvPr>
            <p:ph type="title"/>
          </p:nvPr>
        </p:nvSpPr>
        <p:spPr/>
        <p:txBody>
          <a:bodyPr>
            <a:normAutofit fontScale="90000"/>
          </a:bodyPr>
          <a:lstStyle/>
          <a:p>
            <a:r>
              <a:rPr lang="en-GB" dirty="0"/>
              <a:t>3: Data Preparation</a:t>
            </a:r>
          </a:p>
        </p:txBody>
      </p:sp>
      <p:sp>
        <p:nvSpPr>
          <p:cNvPr id="3" name="Content Placeholder 2">
            <a:extLst>
              <a:ext uri="{FF2B5EF4-FFF2-40B4-BE49-F238E27FC236}">
                <a16:creationId xmlns:a16="http://schemas.microsoft.com/office/drawing/2014/main" id="{5A068982-C222-50C5-4E75-38B311F35EDF}"/>
              </a:ext>
            </a:extLst>
          </p:cNvPr>
          <p:cNvSpPr>
            <a:spLocks noGrp="1"/>
          </p:cNvSpPr>
          <p:nvPr>
            <p:ph idx="1"/>
          </p:nvPr>
        </p:nvSpPr>
        <p:spPr/>
        <p:txBody>
          <a:bodyPr/>
          <a:lstStyle/>
          <a:p>
            <a:r>
              <a:rPr lang="en-GB" dirty="0"/>
              <a:t>Main issues relate to defining noise and outliers</a:t>
            </a:r>
          </a:p>
          <a:p>
            <a:pPr lvl="1"/>
            <a:r>
              <a:rPr lang="en-GB" dirty="0"/>
              <a:t>Sampling decisions affect representation</a:t>
            </a:r>
          </a:p>
          <a:p>
            <a:pPr lvl="1"/>
            <a:r>
              <a:rPr lang="en-GB" dirty="0"/>
              <a:t>Feature engineering (creating new attributes from existing ones) can introduce bias</a:t>
            </a:r>
          </a:p>
          <a:p>
            <a:pPr lvl="1"/>
            <a:r>
              <a:rPr lang="en-GB" dirty="0"/>
              <a:t>Removing outliers removes minority cases</a:t>
            </a:r>
          </a:p>
          <a:p>
            <a:r>
              <a:rPr lang="en-GB" dirty="0"/>
              <a:t>Examples</a:t>
            </a:r>
          </a:p>
          <a:p>
            <a:pPr lvl="1" fontAlgn="base">
              <a:spcAft>
                <a:spcPct val="0"/>
              </a:spcAft>
            </a:pPr>
            <a:r>
              <a:rPr lang="en-US" altLang="en-US" dirty="0"/>
              <a:t>Postcode → socioeconomic status</a:t>
            </a:r>
          </a:p>
          <a:p>
            <a:pPr lvl="1" fontAlgn="base">
              <a:spcAft>
                <a:spcPct val="0"/>
              </a:spcAft>
            </a:pPr>
            <a:r>
              <a:rPr lang="en-US" altLang="en-US" dirty="0"/>
              <a:t>Purchasing history → income</a:t>
            </a:r>
          </a:p>
          <a:p>
            <a:pPr lvl="1" fontAlgn="base">
              <a:spcAft>
                <a:spcPct val="0"/>
              </a:spcAft>
            </a:pPr>
            <a:r>
              <a:rPr lang="en-US" altLang="en-US" dirty="0" err="1"/>
              <a:t>Behaviour</a:t>
            </a:r>
            <a:r>
              <a:rPr lang="en-US" altLang="en-US" dirty="0"/>
              <a:t> → demographic traits</a:t>
            </a:r>
          </a:p>
          <a:p>
            <a:pPr lvl="1"/>
            <a:endParaRPr lang="en-GB" dirty="0"/>
          </a:p>
          <a:p>
            <a:r>
              <a:rPr lang="en-GB" dirty="0"/>
              <a:t>Preprocessing is not a neutral process</a:t>
            </a:r>
          </a:p>
        </p:txBody>
      </p:sp>
      <p:sp>
        <p:nvSpPr>
          <p:cNvPr id="4" name="Slide Number Placeholder 3">
            <a:extLst>
              <a:ext uri="{FF2B5EF4-FFF2-40B4-BE49-F238E27FC236}">
                <a16:creationId xmlns:a16="http://schemas.microsoft.com/office/drawing/2014/main" id="{87B0290B-C41F-89BE-FC58-F498A729BA14}"/>
              </a:ext>
            </a:extLst>
          </p:cNvPr>
          <p:cNvSpPr>
            <a:spLocks noGrp="1"/>
          </p:cNvSpPr>
          <p:nvPr>
            <p:ph type="sldNum" sz="quarter" idx="12"/>
          </p:nvPr>
        </p:nvSpPr>
        <p:spPr/>
        <p:txBody>
          <a:bodyPr/>
          <a:lstStyle/>
          <a:p>
            <a:fld id="{B32D2D4F-B262-4018-8594-6B1FE2F875A5}" type="slidenum">
              <a:rPr lang="en-GB" smtClean="0"/>
              <a:pPr/>
              <a:t>10</a:t>
            </a:fld>
            <a:endParaRPr lang="en-GB"/>
          </a:p>
        </p:txBody>
      </p:sp>
    </p:spTree>
    <p:extLst>
      <p:ext uri="{BB962C8B-B14F-4D97-AF65-F5344CB8AC3E}">
        <p14:creationId xmlns:p14="http://schemas.microsoft.com/office/powerpoint/2010/main" val="474569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B3AC6-BA83-7A20-0337-E3790A6914C8}"/>
              </a:ext>
            </a:extLst>
          </p:cNvPr>
          <p:cNvSpPr>
            <a:spLocks noGrp="1"/>
          </p:cNvSpPr>
          <p:nvPr>
            <p:ph type="title"/>
          </p:nvPr>
        </p:nvSpPr>
        <p:spPr/>
        <p:txBody>
          <a:bodyPr>
            <a:normAutofit fontScale="90000"/>
          </a:bodyPr>
          <a:lstStyle/>
          <a:p>
            <a:r>
              <a:rPr lang="en-GB" dirty="0"/>
              <a:t>4: Modelling</a:t>
            </a:r>
          </a:p>
        </p:txBody>
      </p:sp>
      <p:sp>
        <p:nvSpPr>
          <p:cNvPr id="3" name="Content Placeholder 2">
            <a:extLst>
              <a:ext uri="{FF2B5EF4-FFF2-40B4-BE49-F238E27FC236}">
                <a16:creationId xmlns:a16="http://schemas.microsoft.com/office/drawing/2014/main" id="{A7463C07-E894-D099-0923-854DBF281EE9}"/>
              </a:ext>
            </a:extLst>
          </p:cNvPr>
          <p:cNvSpPr>
            <a:spLocks noGrp="1"/>
          </p:cNvSpPr>
          <p:nvPr>
            <p:ph idx="1"/>
          </p:nvPr>
        </p:nvSpPr>
        <p:spPr/>
        <p:txBody>
          <a:bodyPr/>
          <a:lstStyle/>
          <a:p>
            <a:r>
              <a:rPr lang="en-GB" dirty="0"/>
              <a:t>Models optimise for</a:t>
            </a:r>
          </a:p>
          <a:p>
            <a:pPr lvl="1"/>
            <a:r>
              <a:rPr lang="en-GB" dirty="0"/>
              <a:t>Accuracy</a:t>
            </a:r>
          </a:p>
          <a:p>
            <a:pPr lvl="1"/>
            <a:r>
              <a:rPr lang="en-GB" dirty="0"/>
              <a:t>Likelihood</a:t>
            </a:r>
          </a:p>
          <a:p>
            <a:pPr lvl="1"/>
            <a:r>
              <a:rPr lang="en-GB" dirty="0"/>
              <a:t>Error minimisation</a:t>
            </a:r>
          </a:p>
          <a:p>
            <a:r>
              <a:rPr lang="en-GB" dirty="0"/>
              <a:t>Models do NOT optimise for</a:t>
            </a:r>
          </a:p>
          <a:p>
            <a:pPr lvl="1"/>
            <a:r>
              <a:rPr lang="en-GB" dirty="0"/>
              <a:t>Fairness</a:t>
            </a:r>
          </a:p>
          <a:p>
            <a:pPr lvl="1"/>
            <a:r>
              <a:rPr lang="en-GB" dirty="0"/>
              <a:t>Justice</a:t>
            </a:r>
          </a:p>
          <a:p>
            <a:pPr lvl="1"/>
            <a:r>
              <a:rPr lang="en-GB" dirty="0"/>
              <a:t>Social impact</a:t>
            </a:r>
          </a:p>
          <a:p>
            <a:pPr lvl="1"/>
            <a:endParaRPr lang="en-GB" dirty="0"/>
          </a:p>
          <a:p>
            <a:r>
              <a:rPr lang="en-GB" dirty="0"/>
              <a:t>Using historical data will reproduce historical biases</a:t>
            </a:r>
          </a:p>
        </p:txBody>
      </p:sp>
      <p:sp>
        <p:nvSpPr>
          <p:cNvPr id="4" name="Slide Number Placeholder 3">
            <a:extLst>
              <a:ext uri="{FF2B5EF4-FFF2-40B4-BE49-F238E27FC236}">
                <a16:creationId xmlns:a16="http://schemas.microsoft.com/office/drawing/2014/main" id="{2E3A6F22-9E2A-9693-5C07-B45D30AA84A8}"/>
              </a:ext>
            </a:extLst>
          </p:cNvPr>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261094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75C69E-0776-E185-1D5C-11B2AEF63E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20F420-FDC0-35FF-8CB7-C484A0EA1CAE}"/>
              </a:ext>
            </a:extLst>
          </p:cNvPr>
          <p:cNvSpPr>
            <a:spLocks noGrp="1"/>
          </p:cNvSpPr>
          <p:nvPr>
            <p:ph type="title"/>
          </p:nvPr>
        </p:nvSpPr>
        <p:spPr/>
        <p:txBody>
          <a:bodyPr>
            <a:normAutofit fontScale="90000"/>
          </a:bodyPr>
          <a:lstStyle/>
          <a:p>
            <a:r>
              <a:rPr lang="en-GB" dirty="0"/>
              <a:t>5: Evaluation</a:t>
            </a:r>
          </a:p>
        </p:txBody>
      </p:sp>
      <p:sp>
        <p:nvSpPr>
          <p:cNvPr id="3" name="Content Placeholder 2">
            <a:extLst>
              <a:ext uri="{FF2B5EF4-FFF2-40B4-BE49-F238E27FC236}">
                <a16:creationId xmlns:a16="http://schemas.microsoft.com/office/drawing/2014/main" id="{4F8AA48B-2C3F-659D-C272-7CA406460B14}"/>
              </a:ext>
            </a:extLst>
          </p:cNvPr>
          <p:cNvSpPr>
            <a:spLocks noGrp="1"/>
          </p:cNvSpPr>
          <p:nvPr>
            <p:ph idx="1"/>
          </p:nvPr>
        </p:nvSpPr>
        <p:spPr/>
        <p:txBody>
          <a:bodyPr>
            <a:normAutofit/>
          </a:bodyPr>
          <a:lstStyle/>
          <a:p>
            <a:r>
              <a:rPr lang="en-GB" dirty="0"/>
              <a:t>Standard performance metrics</a:t>
            </a:r>
          </a:p>
          <a:p>
            <a:pPr lvl="1"/>
            <a:r>
              <a:rPr lang="en-GB" dirty="0"/>
              <a:t>Accuracy</a:t>
            </a:r>
          </a:p>
          <a:p>
            <a:pPr lvl="1"/>
            <a:r>
              <a:rPr lang="en-GB" dirty="0"/>
              <a:t>Precision</a:t>
            </a:r>
          </a:p>
          <a:p>
            <a:pPr lvl="1"/>
            <a:r>
              <a:rPr lang="en-GB" dirty="0"/>
              <a:t>Recall</a:t>
            </a:r>
          </a:p>
          <a:p>
            <a:pPr lvl="1"/>
            <a:r>
              <a:rPr lang="en-GB" dirty="0"/>
              <a:t>F1</a:t>
            </a:r>
          </a:p>
          <a:p>
            <a:pPr lvl="1"/>
            <a:r>
              <a:rPr lang="en-GB" dirty="0"/>
              <a:t>Mean Average Error</a:t>
            </a:r>
          </a:p>
          <a:p>
            <a:r>
              <a:rPr lang="en-GB" dirty="0"/>
              <a:t>Metrics do not cover</a:t>
            </a:r>
          </a:p>
          <a:p>
            <a:pPr lvl="1"/>
            <a:r>
              <a:rPr lang="en-GB" dirty="0"/>
              <a:t>Fairness</a:t>
            </a:r>
          </a:p>
          <a:p>
            <a:pPr lvl="1"/>
            <a:r>
              <a:rPr lang="en-GB" dirty="0"/>
              <a:t>Bias</a:t>
            </a:r>
          </a:p>
          <a:p>
            <a:pPr lvl="1"/>
            <a:r>
              <a:rPr lang="en-GB" dirty="0"/>
              <a:t>Unequal error rates</a:t>
            </a:r>
          </a:p>
          <a:p>
            <a:pPr lvl="1"/>
            <a:endParaRPr lang="en-GB" dirty="0"/>
          </a:p>
          <a:p>
            <a:r>
              <a:rPr lang="en-GB" dirty="0"/>
              <a:t>What works well overall may fail for specific subsets</a:t>
            </a:r>
          </a:p>
        </p:txBody>
      </p:sp>
      <p:sp>
        <p:nvSpPr>
          <p:cNvPr id="4" name="Slide Number Placeholder 3">
            <a:extLst>
              <a:ext uri="{FF2B5EF4-FFF2-40B4-BE49-F238E27FC236}">
                <a16:creationId xmlns:a16="http://schemas.microsoft.com/office/drawing/2014/main" id="{6F0E3E3E-AA98-0BC5-ADA8-1CC125C71AE8}"/>
              </a:ext>
            </a:extLst>
          </p:cNvPr>
          <p:cNvSpPr>
            <a:spLocks noGrp="1"/>
          </p:cNvSpPr>
          <p:nvPr>
            <p:ph type="sldNum" sz="quarter" idx="12"/>
          </p:nvPr>
        </p:nvSpPr>
        <p:spPr/>
        <p:txBody>
          <a:bodyPr/>
          <a:lstStyle/>
          <a:p>
            <a:fld id="{B32D2D4F-B262-4018-8594-6B1FE2F875A5}" type="slidenum">
              <a:rPr lang="en-GB" smtClean="0"/>
              <a:pPr/>
              <a:t>12</a:t>
            </a:fld>
            <a:endParaRPr lang="en-GB"/>
          </a:p>
        </p:txBody>
      </p:sp>
    </p:spTree>
    <p:extLst>
      <p:ext uri="{BB962C8B-B14F-4D97-AF65-F5344CB8AC3E}">
        <p14:creationId xmlns:p14="http://schemas.microsoft.com/office/powerpoint/2010/main" val="257140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F5352-4354-3096-6ECD-861C762CE979}"/>
              </a:ext>
            </a:extLst>
          </p:cNvPr>
          <p:cNvSpPr>
            <a:spLocks noGrp="1"/>
          </p:cNvSpPr>
          <p:nvPr>
            <p:ph type="title"/>
          </p:nvPr>
        </p:nvSpPr>
        <p:spPr/>
        <p:txBody>
          <a:bodyPr>
            <a:normAutofit fontScale="90000"/>
          </a:bodyPr>
          <a:lstStyle/>
          <a:p>
            <a:r>
              <a:rPr lang="en-GB" dirty="0"/>
              <a:t>6: Deployment</a:t>
            </a:r>
          </a:p>
        </p:txBody>
      </p:sp>
      <p:sp>
        <p:nvSpPr>
          <p:cNvPr id="3" name="Content Placeholder 2">
            <a:extLst>
              <a:ext uri="{FF2B5EF4-FFF2-40B4-BE49-F238E27FC236}">
                <a16:creationId xmlns:a16="http://schemas.microsoft.com/office/drawing/2014/main" id="{79E3ABC0-A076-08E9-F798-E00BD1C16629}"/>
              </a:ext>
            </a:extLst>
          </p:cNvPr>
          <p:cNvSpPr>
            <a:spLocks noGrp="1"/>
          </p:cNvSpPr>
          <p:nvPr>
            <p:ph idx="1"/>
          </p:nvPr>
        </p:nvSpPr>
        <p:spPr/>
        <p:txBody>
          <a:bodyPr/>
          <a:lstStyle/>
          <a:p>
            <a:r>
              <a:rPr lang="en-GB" dirty="0"/>
              <a:t>Issues arise in how humans apply the models</a:t>
            </a:r>
          </a:p>
          <a:p>
            <a:pPr lvl="1" fontAlgn="base">
              <a:spcAft>
                <a:spcPct val="0"/>
              </a:spcAft>
            </a:pPr>
            <a:r>
              <a:rPr lang="en-US" altLang="en-US" dirty="0"/>
              <a:t>Models influence decisions at large scales</a:t>
            </a:r>
          </a:p>
          <a:p>
            <a:pPr lvl="1" fontAlgn="base">
              <a:spcAft>
                <a:spcPct val="0"/>
              </a:spcAft>
            </a:pPr>
            <a:r>
              <a:rPr lang="en-US" altLang="en-US" dirty="0"/>
              <a:t>Feedback loops reinforce patterns</a:t>
            </a:r>
          </a:p>
          <a:p>
            <a:pPr lvl="1" fontAlgn="base">
              <a:spcAft>
                <a:spcPct val="0"/>
              </a:spcAft>
            </a:pPr>
            <a:r>
              <a:rPr lang="en-US" altLang="en-US" dirty="0"/>
              <a:t>Responsibility becomes unclear</a:t>
            </a:r>
          </a:p>
          <a:p>
            <a:pPr fontAlgn="base">
              <a:spcAft>
                <a:spcPct val="0"/>
              </a:spcAft>
            </a:pPr>
            <a:r>
              <a:rPr lang="en-US" altLang="en-US" dirty="0"/>
              <a:t>Examples</a:t>
            </a:r>
          </a:p>
          <a:p>
            <a:pPr lvl="1" fontAlgn="base">
              <a:spcAft>
                <a:spcPct val="0"/>
              </a:spcAft>
            </a:pPr>
            <a:r>
              <a:rPr lang="en-US" altLang="en-US" dirty="0"/>
              <a:t>Credit scoring</a:t>
            </a:r>
          </a:p>
          <a:p>
            <a:pPr lvl="1" fontAlgn="base">
              <a:spcAft>
                <a:spcPct val="0"/>
              </a:spcAft>
            </a:pPr>
            <a:r>
              <a:rPr lang="en-US" altLang="en-US" dirty="0"/>
              <a:t>Insurance risk models</a:t>
            </a:r>
          </a:p>
          <a:p>
            <a:pPr lvl="1" fontAlgn="base">
              <a:spcAft>
                <a:spcPct val="0"/>
              </a:spcAft>
            </a:pPr>
            <a:r>
              <a:rPr lang="en-US" altLang="en-US" dirty="0"/>
              <a:t>Climate change impact models</a:t>
            </a:r>
          </a:p>
          <a:p>
            <a:pPr lvl="1" fontAlgn="base">
              <a:spcAft>
                <a:spcPct val="0"/>
              </a:spcAft>
            </a:pPr>
            <a:r>
              <a:rPr lang="en-US" altLang="en-US" dirty="0"/>
              <a:t>Recommendation systems</a:t>
            </a:r>
          </a:p>
          <a:p>
            <a:pPr lvl="1" fontAlgn="base">
              <a:spcAft>
                <a:spcPct val="0"/>
              </a:spcAft>
            </a:pPr>
            <a:endParaRPr lang="en-US" altLang="en-US" dirty="0"/>
          </a:p>
          <a:p>
            <a:pPr fontAlgn="base">
              <a:spcAft>
                <a:spcPct val="0"/>
              </a:spcAft>
            </a:pPr>
            <a:r>
              <a:rPr lang="en-US" altLang="en-US" dirty="0"/>
              <a:t>KDD has significant real-world impact</a:t>
            </a:r>
          </a:p>
          <a:p>
            <a:pPr lvl="1"/>
            <a:endParaRPr lang="en-GB" dirty="0"/>
          </a:p>
        </p:txBody>
      </p:sp>
      <p:sp>
        <p:nvSpPr>
          <p:cNvPr id="4" name="Slide Number Placeholder 3">
            <a:extLst>
              <a:ext uri="{FF2B5EF4-FFF2-40B4-BE49-F238E27FC236}">
                <a16:creationId xmlns:a16="http://schemas.microsoft.com/office/drawing/2014/main" id="{6CC82BD5-68BA-EC2B-8423-8C14FF39852B}"/>
              </a:ext>
            </a:extLst>
          </p:cNvPr>
          <p:cNvSpPr>
            <a:spLocks noGrp="1"/>
          </p:cNvSpPr>
          <p:nvPr>
            <p:ph type="sldNum" sz="quarter" idx="12"/>
          </p:nvPr>
        </p:nvSpPr>
        <p:spPr/>
        <p:txBody>
          <a:bodyPr/>
          <a:lstStyle/>
          <a:p>
            <a:fld id="{B32D2D4F-B262-4018-8594-6B1FE2F875A5}" type="slidenum">
              <a:rPr lang="en-GB" smtClean="0"/>
              <a:pPr/>
              <a:t>13</a:t>
            </a:fld>
            <a:endParaRPr lang="en-GB"/>
          </a:p>
        </p:txBody>
      </p:sp>
    </p:spTree>
    <p:extLst>
      <p:ext uri="{BB962C8B-B14F-4D97-AF65-F5344CB8AC3E}">
        <p14:creationId xmlns:p14="http://schemas.microsoft.com/office/powerpoint/2010/main" val="2399182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FCF1D-85DA-1DE3-D2E1-7ACC2CE6CECF}"/>
              </a:ext>
            </a:extLst>
          </p:cNvPr>
          <p:cNvSpPr>
            <a:spLocks noGrp="1"/>
          </p:cNvSpPr>
          <p:nvPr>
            <p:ph type="title"/>
          </p:nvPr>
        </p:nvSpPr>
        <p:spPr/>
        <p:txBody>
          <a:bodyPr>
            <a:normAutofit fontScale="90000"/>
          </a:bodyPr>
          <a:lstStyle/>
          <a:p>
            <a:r>
              <a:rPr lang="en-GB" dirty="0"/>
              <a:t>Approach-Based Risks</a:t>
            </a:r>
          </a:p>
        </p:txBody>
      </p:sp>
      <p:sp>
        <p:nvSpPr>
          <p:cNvPr id="3" name="Content Placeholder 2">
            <a:extLst>
              <a:ext uri="{FF2B5EF4-FFF2-40B4-BE49-F238E27FC236}">
                <a16:creationId xmlns:a16="http://schemas.microsoft.com/office/drawing/2014/main" id="{2920D13C-BBD6-9BDF-C508-F0ECF96A17F2}"/>
              </a:ext>
            </a:extLst>
          </p:cNvPr>
          <p:cNvSpPr>
            <a:spLocks noGrp="1"/>
          </p:cNvSpPr>
          <p:nvPr>
            <p:ph idx="1"/>
          </p:nvPr>
        </p:nvSpPr>
        <p:spPr/>
        <p:txBody>
          <a:bodyPr/>
          <a:lstStyle/>
          <a:p>
            <a:pPr marL="109728" indent="0">
              <a:buNone/>
            </a:pPr>
            <a:r>
              <a:rPr lang="en-GB" dirty="0"/>
              <a:t>As well as general ethical issues arising throughout the CRISP-DM cycle, some more specific issues are linked to specific tasks</a:t>
            </a:r>
          </a:p>
          <a:p>
            <a:pPr marL="109728" indent="0">
              <a:buNone/>
            </a:pPr>
            <a:endParaRPr lang="en-GB" dirty="0"/>
          </a:p>
          <a:p>
            <a:pPr marL="109728" indent="0">
              <a:buNone/>
            </a:pPr>
            <a:r>
              <a:rPr lang="en-GB" dirty="0"/>
              <a:t>These reflect specific statistical tools and techniques used in each task </a:t>
            </a:r>
          </a:p>
        </p:txBody>
      </p:sp>
      <p:sp>
        <p:nvSpPr>
          <p:cNvPr id="4" name="Slide Number Placeholder 3">
            <a:extLst>
              <a:ext uri="{FF2B5EF4-FFF2-40B4-BE49-F238E27FC236}">
                <a16:creationId xmlns:a16="http://schemas.microsoft.com/office/drawing/2014/main" id="{9F10128D-F6E2-7767-1054-F1034E92A906}"/>
              </a:ext>
            </a:extLst>
          </p:cNvPr>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618118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1DBD0-E75A-30A4-9B87-E1AD0688573B}"/>
              </a:ext>
            </a:extLst>
          </p:cNvPr>
          <p:cNvSpPr>
            <a:spLocks noGrp="1"/>
          </p:cNvSpPr>
          <p:nvPr>
            <p:ph type="title"/>
          </p:nvPr>
        </p:nvSpPr>
        <p:spPr/>
        <p:txBody>
          <a:bodyPr>
            <a:normAutofit fontScale="90000"/>
          </a:bodyPr>
          <a:lstStyle/>
          <a:p>
            <a:r>
              <a:rPr lang="en-GB" dirty="0"/>
              <a:t>Classification Risks</a:t>
            </a:r>
          </a:p>
        </p:txBody>
      </p:sp>
      <p:sp>
        <p:nvSpPr>
          <p:cNvPr id="3" name="Content Placeholder 2">
            <a:extLst>
              <a:ext uri="{FF2B5EF4-FFF2-40B4-BE49-F238E27FC236}">
                <a16:creationId xmlns:a16="http://schemas.microsoft.com/office/drawing/2014/main" id="{0B2EBD16-A134-A190-F320-BE888CA858AD}"/>
              </a:ext>
            </a:extLst>
          </p:cNvPr>
          <p:cNvSpPr>
            <a:spLocks noGrp="1"/>
          </p:cNvSpPr>
          <p:nvPr>
            <p:ph idx="1"/>
          </p:nvPr>
        </p:nvSpPr>
        <p:spPr/>
        <p:txBody>
          <a:bodyPr/>
          <a:lstStyle/>
          <a:p>
            <a:r>
              <a:rPr lang="en-GB" dirty="0"/>
              <a:t>Applications:</a:t>
            </a:r>
          </a:p>
          <a:p>
            <a:pPr lvl="1"/>
            <a:r>
              <a:rPr lang="en-GB" dirty="0"/>
              <a:t>Hiring</a:t>
            </a:r>
          </a:p>
          <a:p>
            <a:pPr lvl="1"/>
            <a:r>
              <a:rPr lang="en-GB" dirty="0"/>
              <a:t>Lending</a:t>
            </a:r>
          </a:p>
          <a:p>
            <a:pPr lvl="1"/>
            <a:r>
              <a:rPr lang="en-GB" dirty="0"/>
              <a:t>Diagnosis</a:t>
            </a:r>
          </a:p>
          <a:p>
            <a:endParaRPr lang="en-GB" dirty="0"/>
          </a:p>
          <a:p>
            <a:r>
              <a:rPr lang="en-GB" dirty="0"/>
              <a:t>Ethical issues:</a:t>
            </a:r>
          </a:p>
          <a:p>
            <a:pPr lvl="1"/>
            <a:r>
              <a:rPr lang="en-GB" dirty="0"/>
              <a:t>Automated discrimination</a:t>
            </a:r>
          </a:p>
          <a:p>
            <a:pPr lvl="1"/>
            <a:r>
              <a:rPr lang="en-GB" dirty="0"/>
              <a:t>Lack of transparency</a:t>
            </a:r>
          </a:p>
          <a:p>
            <a:pPr lvl="1"/>
            <a:r>
              <a:rPr lang="en-GB" dirty="0"/>
              <a:t>No appeal mechanisms</a:t>
            </a:r>
          </a:p>
          <a:p>
            <a:pPr marL="109728" indent="0">
              <a:buNone/>
            </a:pPr>
            <a:endParaRPr lang="en-GB" b="1" dirty="0"/>
          </a:p>
          <a:p>
            <a:pPr marL="109728" indent="0">
              <a:buNone/>
            </a:pPr>
            <a:r>
              <a:rPr lang="en-GB" dirty="0"/>
              <a:t>Question:</a:t>
            </a:r>
          </a:p>
          <a:p>
            <a:r>
              <a:rPr lang="en-GB" dirty="0"/>
              <a:t>Should machines make high-stakes decisions?</a:t>
            </a:r>
          </a:p>
          <a:p>
            <a:pPr marL="109728" indent="0">
              <a:buNone/>
            </a:pPr>
            <a:endParaRPr lang="en-GB" dirty="0"/>
          </a:p>
        </p:txBody>
      </p:sp>
      <p:sp>
        <p:nvSpPr>
          <p:cNvPr id="4" name="Slide Number Placeholder 3">
            <a:extLst>
              <a:ext uri="{FF2B5EF4-FFF2-40B4-BE49-F238E27FC236}">
                <a16:creationId xmlns:a16="http://schemas.microsoft.com/office/drawing/2014/main" id="{8C838327-477B-BBD3-CB08-9FF3EE5CD0C2}"/>
              </a:ext>
            </a:extLst>
          </p:cNvPr>
          <p:cNvSpPr>
            <a:spLocks noGrp="1"/>
          </p:cNvSpPr>
          <p:nvPr>
            <p:ph type="sldNum" sz="quarter" idx="12"/>
          </p:nvPr>
        </p:nvSpPr>
        <p:spPr/>
        <p:txBody>
          <a:bodyPr/>
          <a:lstStyle/>
          <a:p>
            <a:fld id="{B32D2D4F-B262-4018-8594-6B1FE2F875A5}" type="slidenum">
              <a:rPr lang="en-GB" smtClean="0"/>
              <a:pPr/>
              <a:t>15</a:t>
            </a:fld>
            <a:endParaRPr lang="en-GB"/>
          </a:p>
        </p:txBody>
      </p:sp>
    </p:spTree>
    <p:extLst>
      <p:ext uri="{BB962C8B-B14F-4D97-AF65-F5344CB8AC3E}">
        <p14:creationId xmlns:p14="http://schemas.microsoft.com/office/powerpoint/2010/main" val="193151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56DE0-BB3D-AD00-4E06-475AB955088F}"/>
              </a:ext>
            </a:extLst>
          </p:cNvPr>
          <p:cNvSpPr>
            <a:spLocks noGrp="1"/>
          </p:cNvSpPr>
          <p:nvPr>
            <p:ph type="title"/>
          </p:nvPr>
        </p:nvSpPr>
        <p:spPr/>
        <p:txBody>
          <a:bodyPr>
            <a:normAutofit fontScale="90000"/>
          </a:bodyPr>
          <a:lstStyle/>
          <a:p>
            <a:r>
              <a:rPr lang="en-GB" dirty="0"/>
              <a:t>Clustering Risks</a:t>
            </a:r>
          </a:p>
        </p:txBody>
      </p:sp>
      <p:sp>
        <p:nvSpPr>
          <p:cNvPr id="3" name="Content Placeholder 2">
            <a:extLst>
              <a:ext uri="{FF2B5EF4-FFF2-40B4-BE49-F238E27FC236}">
                <a16:creationId xmlns:a16="http://schemas.microsoft.com/office/drawing/2014/main" id="{E396CA07-B73A-3612-28C2-5782ABF49655}"/>
              </a:ext>
            </a:extLst>
          </p:cNvPr>
          <p:cNvSpPr>
            <a:spLocks noGrp="1"/>
          </p:cNvSpPr>
          <p:nvPr>
            <p:ph idx="1"/>
          </p:nvPr>
        </p:nvSpPr>
        <p:spPr/>
        <p:txBody>
          <a:bodyPr/>
          <a:lstStyle/>
          <a:p>
            <a:pPr marL="109728" indent="0">
              <a:buNone/>
            </a:pPr>
            <a:r>
              <a:rPr lang="en-GB" dirty="0"/>
              <a:t>Applications:</a:t>
            </a:r>
          </a:p>
          <a:p>
            <a:pPr lvl="1"/>
            <a:r>
              <a:rPr lang="en-GB" dirty="0"/>
              <a:t>Segmentation</a:t>
            </a:r>
          </a:p>
          <a:p>
            <a:pPr lvl="1"/>
            <a:r>
              <a:rPr lang="en-GB" dirty="0"/>
              <a:t>Profiling</a:t>
            </a:r>
          </a:p>
          <a:p>
            <a:pPr lvl="1"/>
            <a:r>
              <a:rPr lang="en-GB" dirty="0"/>
              <a:t>Marketing</a:t>
            </a:r>
          </a:p>
          <a:p>
            <a:pPr marL="109728" indent="0">
              <a:buNone/>
            </a:pPr>
            <a:endParaRPr lang="en-GB" dirty="0"/>
          </a:p>
          <a:p>
            <a:pPr marL="109728" indent="0">
              <a:buNone/>
            </a:pPr>
            <a:r>
              <a:rPr lang="en-GB" dirty="0"/>
              <a:t>Risks:</a:t>
            </a:r>
          </a:p>
          <a:p>
            <a:pPr lvl="1"/>
            <a:r>
              <a:rPr lang="en-GB" dirty="0"/>
              <a:t>Grouping by sensitive traits</a:t>
            </a:r>
          </a:p>
          <a:p>
            <a:pPr lvl="1"/>
            <a:r>
              <a:rPr lang="en-GB" dirty="0"/>
              <a:t>Reinforcing stereotypes</a:t>
            </a:r>
          </a:p>
          <a:p>
            <a:pPr lvl="1"/>
            <a:r>
              <a:rPr lang="en-GB" dirty="0"/>
              <a:t>Enabling exclusion</a:t>
            </a:r>
          </a:p>
          <a:p>
            <a:pPr marL="109728" indent="0">
              <a:buNone/>
            </a:pPr>
            <a:endParaRPr lang="en-GB" b="1" dirty="0"/>
          </a:p>
          <a:p>
            <a:pPr marL="109728" indent="0">
              <a:buNone/>
            </a:pPr>
            <a:r>
              <a:rPr lang="en-GB" dirty="0"/>
              <a:t>Example:</a:t>
            </a:r>
          </a:p>
          <a:p>
            <a:r>
              <a:rPr lang="en-GB" dirty="0"/>
              <a:t>Price discrimination by customer cluster</a:t>
            </a:r>
          </a:p>
        </p:txBody>
      </p:sp>
      <p:sp>
        <p:nvSpPr>
          <p:cNvPr id="4" name="Slide Number Placeholder 3">
            <a:extLst>
              <a:ext uri="{FF2B5EF4-FFF2-40B4-BE49-F238E27FC236}">
                <a16:creationId xmlns:a16="http://schemas.microsoft.com/office/drawing/2014/main" id="{B9B66461-2306-B1B5-3A4F-928427CA74DB}"/>
              </a:ext>
            </a:extLst>
          </p:cNvPr>
          <p:cNvSpPr>
            <a:spLocks noGrp="1"/>
          </p:cNvSpPr>
          <p:nvPr>
            <p:ph type="sldNum" sz="quarter" idx="12"/>
          </p:nvPr>
        </p:nvSpPr>
        <p:spPr/>
        <p:txBody>
          <a:bodyPr/>
          <a:lstStyle/>
          <a:p>
            <a:fld id="{B32D2D4F-B262-4018-8594-6B1FE2F875A5}" type="slidenum">
              <a:rPr lang="en-GB" smtClean="0"/>
              <a:pPr/>
              <a:t>16</a:t>
            </a:fld>
            <a:endParaRPr lang="en-GB"/>
          </a:p>
        </p:txBody>
      </p:sp>
    </p:spTree>
    <p:extLst>
      <p:ext uri="{BB962C8B-B14F-4D97-AF65-F5344CB8AC3E}">
        <p14:creationId xmlns:p14="http://schemas.microsoft.com/office/powerpoint/2010/main" val="2524420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4D13D-285D-71D4-8B93-5CAC0F0F8ACC}"/>
              </a:ext>
            </a:extLst>
          </p:cNvPr>
          <p:cNvSpPr>
            <a:spLocks noGrp="1"/>
          </p:cNvSpPr>
          <p:nvPr>
            <p:ph type="title"/>
          </p:nvPr>
        </p:nvSpPr>
        <p:spPr/>
        <p:txBody>
          <a:bodyPr>
            <a:normAutofit fontScale="90000"/>
          </a:bodyPr>
          <a:lstStyle/>
          <a:p>
            <a:r>
              <a:rPr lang="en-GB" dirty="0"/>
              <a:t>Association Analysis Risks</a:t>
            </a:r>
          </a:p>
        </p:txBody>
      </p:sp>
      <p:sp>
        <p:nvSpPr>
          <p:cNvPr id="3" name="Content Placeholder 2">
            <a:extLst>
              <a:ext uri="{FF2B5EF4-FFF2-40B4-BE49-F238E27FC236}">
                <a16:creationId xmlns:a16="http://schemas.microsoft.com/office/drawing/2014/main" id="{8B31F50A-6E60-9AAD-BC98-833075A3011F}"/>
              </a:ext>
            </a:extLst>
          </p:cNvPr>
          <p:cNvSpPr>
            <a:spLocks noGrp="1"/>
          </p:cNvSpPr>
          <p:nvPr>
            <p:ph idx="1"/>
          </p:nvPr>
        </p:nvSpPr>
        <p:spPr/>
        <p:txBody>
          <a:bodyPr/>
          <a:lstStyle/>
          <a:p>
            <a:r>
              <a:rPr lang="en-GB" dirty="0"/>
              <a:t>Applications</a:t>
            </a:r>
          </a:p>
          <a:p>
            <a:pPr lvl="1"/>
            <a:r>
              <a:rPr lang="en-GB" dirty="0"/>
              <a:t>Potential customer identification</a:t>
            </a:r>
          </a:p>
          <a:p>
            <a:pPr lvl="1"/>
            <a:r>
              <a:rPr lang="en-GB" dirty="0"/>
              <a:t>Population health research</a:t>
            </a:r>
          </a:p>
          <a:p>
            <a:pPr lvl="1"/>
            <a:r>
              <a:rPr lang="en-GB" dirty="0"/>
              <a:t>Communication network identification</a:t>
            </a:r>
          </a:p>
          <a:p>
            <a:endParaRPr lang="en-GB" dirty="0"/>
          </a:p>
          <a:p>
            <a:pPr marL="109728" indent="0">
              <a:buNone/>
            </a:pPr>
            <a:r>
              <a:rPr lang="en-GB" dirty="0"/>
              <a:t>Ethical issues:</a:t>
            </a:r>
          </a:p>
          <a:p>
            <a:pPr lvl="1"/>
            <a:r>
              <a:rPr lang="en-GB" dirty="0"/>
              <a:t>Unexpected inference</a:t>
            </a:r>
          </a:p>
          <a:p>
            <a:pPr lvl="1"/>
            <a:r>
              <a:rPr lang="en-GB" dirty="0"/>
              <a:t>Privacy invasion</a:t>
            </a:r>
          </a:p>
          <a:p>
            <a:endParaRPr lang="en-GB" b="1" dirty="0"/>
          </a:p>
          <a:p>
            <a:pPr marL="109728" indent="0">
              <a:buNone/>
            </a:pPr>
            <a:r>
              <a:rPr lang="en-GB" dirty="0"/>
              <a:t>Key idea:</a:t>
            </a:r>
          </a:p>
          <a:p>
            <a:r>
              <a:rPr lang="en-GB" dirty="0"/>
              <a:t>Correlation can expose sensitive attributes</a:t>
            </a:r>
          </a:p>
        </p:txBody>
      </p:sp>
      <p:sp>
        <p:nvSpPr>
          <p:cNvPr id="4" name="Slide Number Placeholder 3">
            <a:extLst>
              <a:ext uri="{FF2B5EF4-FFF2-40B4-BE49-F238E27FC236}">
                <a16:creationId xmlns:a16="http://schemas.microsoft.com/office/drawing/2014/main" id="{9F3175CA-6F3A-22D8-12D8-0F88BEBA119B}"/>
              </a:ext>
            </a:extLst>
          </p:cNvPr>
          <p:cNvSpPr>
            <a:spLocks noGrp="1"/>
          </p:cNvSpPr>
          <p:nvPr>
            <p:ph type="sldNum" sz="quarter" idx="12"/>
          </p:nvPr>
        </p:nvSpPr>
        <p:spPr/>
        <p:txBody>
          <a:bodyPr/>
          <a:lstStyle/>
          <a:p>
            <a:fld id="{B32D2D4F-B262-4018-8594-6B1FE2F875A5}" type="slidenum">
              <a:rPr lang="en-GB" smtClean="0"/>
              <a:pPr/>
              <a:t>17</a:t>
            </a:fld>
            <a:endParaRPr lang="en-GB"/>
          </a:p>
        </p:txBody>
      </p:sp>
    </p:spTree>
    <p:extLst>
      <p:ext uri="{BB962C8B-B14F-4D97-AF65-F5344CB8AC3E}">
        <p14:creationId xmlns:p14="http://schemas.microsoft.com/office/powerpoint/2010/main" val="41438430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15C17-56B1-FAC0-BD94-A67CCC775B0B}"/>
              </a:ext>
            </a:extLst>
          </p:cNvPr>
          <p:cNvSpPr>
            <a:spLocks noGrp="1"/>
          </p:cNvSpPr>
          <p:nvPr>
            <p:ph type="title"/>
          </p:nvPr>
        </p:nvSpPr>
        <p:spPr/>
        <p:txBody>
          <a:bodyPr>
            <a:normAutofit fontScale="90000"/>
          </a:bodyPr>
          <a:lstStyle/>
          <a:p>
            <a:r>
              <a:rPr lang="en-GB" dirty="0"/>
              <a:t>Text Mining Risks</a:t>
            </a:r>
          </a:p>
        </p:txBody>
      </p:sp>
      <p:sp>
        <p:nvSpPr>
          <p:cNvPr id="3" name="Content Placeholder 2">
            <a:extLst>
              <a:ext uri="{FF2B5EF4-FFF2-40B4-BE49-F238E27FC236}">
                <a16:creationId xmlns:a16="http://schemas.microsoft.com/office/drawing/2014/main" id="{262E25E4-9BE9-F381-B085-5E3210883B1B}"/>
              </a:ext>
            </a:extLst>
          </p:cNvPr>
          <p:cNvSpPr>
            <a:spLocks noGrp="1"/>
          </p:cNvSpPr>
          <p:nvPr>
            <p:ph idx="1"/>
          </p:nvPr>
        </p:nvSpPr>
        <p:spPr/>
        <p:txBody>
          <a:bodyPr/>
          <a:lstStyle/>
          <a:p>
            <a:pPr marL="109728" indent="0">
              <a:buNone/>
            </a:pPr>
            <a:r>
              <a:rPr lang="en-GB" dirty="0"/>
              <a:t>Applications:</a:t>
            </a:r>
          </a:p>
          <a:p>
            <a:pPr lvl="1"/>
            <a:r>
              <a:rPr lang="en-GB" dirty="0"/>
              <a:t>Sentiment analysis</a:t>
            </a:r>
          </a:p>
          <a:p>
            <a:pPr lvl="1"/>
            <a:r>
              <a:rPr lang="en-GB" dirty="0"/>
              <a:t>Social media monitoring</a:t>
            </a:r>
          </a:p>
          <a:p>
            <a:pPr lvl="1"/>
            <a:r>
              <a:rPr lang="en-GB" dirty="0"/>
              <a:t>Political profiling</a:t>
            </a:r>
          </a:p>
          <a:p>
            <a:endParaRPr lang="en-GB" dirty="0"/>
          </a:p>
          <a:p>
            <a:pPr marL="109728" indent="0">
              <a:buNone/>
            </a:pPr>
            <a:r>
              <a:rPr lang="en-GB" dirty="0"/>
              <a:t>Risks:</a:t>
            </a:r>
          </a:p>
          <a:p>
            <a:pPr lvl="1"/>
            <a:r>
              <a:rPr lang="en-GB" dirty="0"/>
              <a:t>Surveillance</a:t>
            </a:r>
          </a:p>
          <a:p>
            <a:pPr lvl="1"/>
            <a:r>
              <a:rPr lang="en-GB" dirty="0"/>
              <a:t>Manipulation</a:t>
            </a:r>
          </a:p>
          <a:p>
            <a:pPr lvl="1"/>
            <a:r>
              <a:rPr lang="en-GB" dirty="0"/>
              <a:t>Misinformation amplification</a:t>
            </a:r>
          </a:p>
          <a:p>
            <a:endParaRPr lang="en-GB" b="1" dirty="0"/>
          </a:p>
          <a:p>
            <a:pPr marL="109728" indent="0">
              <a:buNone/>
            </a:pPr>
            <a:r>
              <a:rPr lang="en-GB" dirty="0"/>
              <a:t>Key idea:</a:t>
            </a:r>
          </a:p>
          <a:p>
            <a:r>
              <a:rPr lang="en-GB" dirty="0"/>
              <a:t>Language data is deeply personal</a:t>
            </a:r>
          </a:p>
          <a:p>
            <a:endParaRPr lang="en-GB" dirty="0"/>
          </a:p>
        </p:txBody>
      </p:sp>
      <p:sp>
        <p:nvSpPr>
          <p:cNvPr id="4" name="Slide Number Placeholder 3">
            <a:extLst>
              <a:ext uri="{FF2B5EF4-FFF2-40B4-BE49-F238E27FC236}">
                <a16:creationId xmlns:a16="http://schemas.microsoft.com/office/drawing/2014/main" id="{0FE10896-A397-5B9E-C4C2-CF2CC9853F99}"/>
              </a:ext>
            </a:extLst>
          </p:cNvPr>
          <p:cNvSpPr>
            <a:spLocks noGrp="1"/>
          </p:cNvSpPr>
          <p:nvPr>
            <p:ph type="sldNum" sz="quarter" idx="12"/>
          </p:nvPr>
        </p:nvSpPr>
        <p:spPr/>
        <p:txBody>
          <a:bodyPr/>
          <a:lstStyle/>
          <a:p>
            <a:fld id="{B32D2D4F-B262-4018-8594-6B1FE2F875A5}" type="slidenum">
              <a:rPr lang="en-GB" smtClean="0"/>
              <a:pPr/>
              <a:t>18</a:t>
            </a:fld>
            <a:endParaRPr lang="en-GB"/>
          </a:p>
        </p:txBody>
      </p:sp>
    </p:spTree>
    <p:extLst>
      <p:ext uri="{BB962C8B-B14F-4D97-AF65-F5344CB8AC3E}">
        <p14:creationId xmlns:p14="http://schemas.microsoft.com/office/powerpoint/2010/main" val="32333104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2E006-E026-181A-C7F1-153C375C7CF1}"/>
              </a:ext>
            </a:extLst>
          </p:cNvPr>
          <p:cNvSpPr>
            <a:spLocks noGrp="1"/>
          </p:cNvSpPr>
          <p:nvPr>
            <p:ph type="title"/>
          </p:nvPr>
        </p:nvSpPr>
        <p:spPr/>
        <p:txBody>
          <a:bodyPr>
            <a:normAutofit fontScale="90000"/>
          </a:bodyPr>
          <a:lstStyle/>
          <a:p>
            <a:r>
              <a:rPr lang="en-GB" dirty="0"/>
              <a:t>Time Series Analysis Risks</a:t>
            </a:r>
          </a:p>
        </p:txBody>
      </p:sp>
      <p:sp>
        <p:nvSpPr>
          <p:cNvPr id="3" name="Content Placeholder 2">
            <a:extLst>
              <a:ext uri="{FF2B5EF4-FFF2-40B4-BE49-F238E27FC236}">
                <a16:creationId xmlns:a16="http://schemas.microsoft.com/office/drawing/2014/main" id="{219AE7C0-BD96-6273-11F3-348A46AA6A59}"/>
              </a:ext>
            </a:extLst>
          </p:cNvPr>
          <p:cNvSpPr>
            <a:spLocks noGrp="1"/>
          </p:cNvSpPr>
          <p:nvPr>
            <p:ph idx="1"/>
          </p:nvPr>
        </p:nvSpPr>
        <p:spPr>
          <a:xfrm>
            <a:off x="457200" y="980728"/>
            <a:ext cx="8229600" cy="5875000"/>
          </a:xfrm>
        </p:spPr>
        <p:txBody>
          <a:bodyPr>
            <a:normAutofit lnSpcReduction="10000"/>
          </a:bodyPr>
          <a:lstStyle/>
          <a:p>
            <a:pPr marL="109728" indent="0">
              <a:buNone/>
            </a:pPr>
            <a:r>
              <a:rPr lang="en-GB" dirty="0"/>
              <a:t>Applications:</a:t>
            </a:r>
          </a:p>
          <a:p>
            <a:r>
              <a:rPr lang="en-GB" dirty="0"/>
              <a:t>Forecasting behaviour</a:t>
            </a:r>
          </a:p>
          <a:p>
            <a:r>
              <a:rPr lang="en-GB" dirty="0"/>
              <a:t>Risk prediction</a:t>
            </a:r>
          </a:p>
          <a:p>
            <a:r>
              <a:rPr lang="en-GB" dirty="0"/>
              <a:t>Resource allocation</a:t>
            </a:r>
          </a:p>
          <a:p>
            <a:endParaRPr lang="en-GB" dirty="0"/>
          </a:p>
          <a:p>
            <a:pPr marL="109728" indent="0">
              <a:buNone/>
            </a:pPr>
            <a:r>
              <a:rPr lang="en-GB" dirty="0"/>
              <a:t>Risk:</a:t>
            </a:r>
          </a:p>
          <a:p>
            <a:r>
              <a:rPr lang="en-GB" dirty="0"/>
              <a:t>Historical bias embedded in data</a:t>
            </a:r>
          </a:p>
          <a:p>
            <a:endParaRPr lang="en-GB" dirty="0"/>
          </a:p>
          <a:p>
            <a:pPr marL="109728" indent="0">
              <a:buNone/>
            </a:pPr>
            <a:r>
              <a:rPr lang="en-GB" dirty="0"/>
              <a:t>Example:</a:t>
            </a:r>
          </a:p>
          <a:p>
            <a:r>
              <a:rPr lang="en-GB" dirty="0"/>
              <a:t>Crime prediction based on past policing</a:t>
            </a:r>
          </a:p>
          <a:p>
            <a:endParaRPr lang="en-GB" dirty="0"/>
          </a:p>
          <a:p>
            <a:pPr marL="109728" indent="0">
              <a:buNone/>
            </a:pPr>
            <a:r>
              <a:rPr lang="en-GB" dirty="0"/>
              <a:t>Key idea:</a:t>
            </a:r>
          </a:p>
          <a:p>
            <a:r>
              <a:rPr lang="en-GB" dirty="0"/>
              <a:t>The past encodes inequality</a:t>
            </a:r>
          </a:p>
          <a:p>
            <a:endParaRPr lang="en-GB" dirty="0"/>
          </a:p>
        </p:txBody>
      </p:sp>
      <p:sp>
        <p:nvSpPr>
          <p:cNvPr id="4" name="Slide Number Placeholder 3">
            <a:extLst>
              <a:ext uri="{FF2B5EF4-FFF2-40B4-BE49-F238E27FC236}">
                <a16:creationId xmlns:a16="http://schemas.microsoft.com/office/drawing/2014/main" id="{61FB2E28-1CE9-CA58-1B41-DB21333B6F09}"/>
              </a:ext>
            </a:extLst>
          </p:cNvPr>
          <p:cNvSpPr>
            <a:spLocks noGrp="1"/>
          </p:cNvSpPr>
          <p:nvPr>
            <p:ph type="sldNum" sz="quarter" idx="12"/>
          </p:nvPr>
        </p:nvSpPr>
        <p:spPr/>
        <p:txBody>
          <a:bodyPr/>
          <a:lstStyle/>
          <a:p>
            <a:fld id="{B32D2D4F-B262-4018-8594-6B1FE2F875A5}" type="slidenum">
              <a:rPr lang="en-GB" smtClean="0"/>
              <a:pPr/>
              <a:t>19</a:t>
            </a:fld>
            <a:endParaRPr lang="en-GB"/>
          </a:p>
        </p:txBody>
      </p:sp>
    </p:spTree>
    <p:extLst>
      <p:ext uri="{BB962C8B-B14F-4D97-AF65-F5344CB8AC3E}">
        <p14:creationId xmlns:p14="http://schemas.microsoft.com/office/powerpoint/2010/main" val="11808895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96088-659E-AB25-6CCB-E5DEB7B72DD2}"/>
              </a:ext>
            </a:extLst>
          </p:cNvPr>
          <p:cNvSpPr>
            <a:spLocks noGrp="1"/>
          </p:cNvSpPr>
          <p:nvPr>
            <p:ph type="title"/>
          </p:nvPr>
        </p:nvSpPr>
        <p:spPr/>
        <p:txBody>
          <a:bodyPr>
            <a:normAutofit fontScale="90000"/>
          </a:bodyPr>
          <a:lstStyle/>
          <a:p>
            <a:r>
              <a:rPr lang="en-GB" dirty="0"/>
              <a:t>Mitigation Strategies</a:t>
            </a:r>
          </a:p>
        </p:txBody>
      </p:sp>
      <p:sp>
        <p:nvSpPr>
          <p:cNvPr id="3" name="Content Placeholder 2">
            <a:extLst>
              <a:ext uri="{FF2B5EF4-FFF2-40B4-BE49-F238E27FC236}">
                <a16:creationId xmlns:a16="http://schemas.microsoft.com/office/drawing/2014/main" id="{C68F846B-5705-8A2B-8020-D6E3719959D0}"/>
              </a:ext>
            </a:extLst>
          </p:cNvPr>
          <p:cNvSpPr>
            <a:spLocks noGrp="1"/>
          </p:cNvSpPr>
          <p:nvPr>
            <p:ph idx="1"/>
          </p:nvPr>
        </p:nvSpPr>
        <p:spPr/>
        <p:txBody>
          <a:bodyPr>
            <a:normAutofit fontScale="92500" lnSpcReduction="10000"/>
          </a:bodyPr>
          <a:lstStyle/>
          <a:p>
            <a:r>
              <a:rPr lang="en-GB" dirty="0"/>
              <a:t>Once potential ethical issues have been identified there are a number of ways these can be minimised</a:t>
            </a:r>
          </a:p>
          <a:p>
            <a:pPr lvl="1"/>
            <a:r>
              <a:rPr lang="en-GB" dirty="0"/>
              <a:t>Bias audits</a:t>
            </a:r>
          </a:p>
          <a:p>
            <a:pPr lvl="2"/>
            <a:r>
              <a:rPr lang="en-GB" dirty="0"/>
              <a:t>Best done when exploring the business understanding and data understanding</a:t>
            </a:r>
          </a:p>
          <a:p>
            <a:pPr lvl="1"/>
            <a:r>
              <a:rPr lang="en-GB" dirty="0"/>
              <a:t>Explainable models</a:t>
            </a:r>
          </a:p>
          <a:p>
            <a:pPr lvl="2"/>
            <a:r>
              <a:rPr lang="en-GB" dirty="0"/>
              <a:t>Do you really need to use ANNs or Random Forests?</a:t>
            </a:r>
          </a:p>
          <a:p>
            <a:pPr lvl="1"/>
            <a:r>
              <a:rPr lang="en-GB" dirty="0"/>
              <a:t>Diverse datasets</a:t>
            </a:r>
          </a:p>
          <a:p>
            <a:pPr lvl="2"/>
            <a:r>
              <a:rPr lang="en-GB" dirty="0"/>
              <a:t>Can be difficult to find suitably diverse datasets</a:t>
            </a:r>
          </a:p>
          <a:p>
            <a:pPr lvl="1"/>
            <a:r>
              <a:rPr lang="en-GB" dirty="0"/>
              <a:t>Human oversight </a:t>
            </a:r>
          </a:p>
          <a:p>
            <a:pPr lvl="2"/>
            <a:r>
              <a:rPr lang="en-GB" dirty="0"/>
              <a:t>May range from researcher checks to a formal oversight panel</a:t>
            </a:r>
          </a:p>
          <a:p>
            <a:pPr lvl="1"/>
            <a:r>
              <a:rPr lang="en-GB" dirty="0"/>
              <a:t>Ethical impact assessments</a:t>
            </a:r>
          </a:p>
          <a:p>
            <a:pPr lvl="2"/>
            <a:r>
              <a:rPr lang="en-GB" dirty="0"/>
              <a:t>Should be part of the deployment process</a:t>
            </a:r>
          </a:p>
          <a:p>
            <a:endParaRPr lang="en-GB" dirty="0"/>
          </a:p>
          <a:p>
            <a:r>
              <a:rPr lang="en-GB" dirty="0"/>
              <a:t>Ethics requires active intervention</a:t>
            </a:r>
          </a:p>
        </p:txBody>
      </p:sp>
      <p:sp>
        <p:nvSpPr>
          <p:cNvPr id="4" name="Slide Number Placeholder 3">
            <a:extLst>
              <a:ext uri="{FF2B5EF4-FFF2-40B4-BE49-F238E27FC236}">
                <a16:creationId xmlns:a16="http://schemas.microsoft.com/office/drawing/2014/main" id="{2D887D36-49E8-27F6-97C9-2976A267E092}"/>
              </a:ext>
            </a:extLst>
          </p:cNvPr>
          <p:cNvSpPr>
            <a:spLocks noGrp="1"/>
          </p:cNvSpPr>
          <p:nvPr>
            <p:ph type="sldNum" sz="quarter" idx="12"/>
          </p:nvPr>
        </p:nvSpPr>
        <p:spPr/>
        <p:txBody>
          <a:bodyPr/>
          <a:lstStyle/>
          <a:p>
            <a:fld id="{B32D2D4F-B262-4018-8594-6B1FE2F875A5}" type="slidenum">
              <a:rPr lang="en-GB" smtClean="0"/>
              <a:pPr/>
              <a:t>20</a:t>
            </a:fld>
            <a:endParaRPr lang="en-GB"/>
          </a:p>
        </p:txBody>
      </p:sp>
    </p:spTree>
    <p:extLst>
      <p:ext uri="{BB962C8B-B14F-4D97-AF65-F5344CB8AC3E}">
        <p14:creationId xmlns:p14="http://schemas.microsoft.com/office/powerpoint/2010/main" val="30703135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E5C13-D49B-4500-8091-15348FA622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DDBB96-748C-BDF8-106F-2D0A53BB8EFE}"/>
              </a:ext>
            </a:extLst>
          </p:cNvPr>
          <p:cNvSpPr>
            <a:spLocks noGrp="1"/>
          </p:cNvSpPr>
          <p:nvPr>
            <p:ph type="title"/>
          </p:nvPr>
        </p:nvSpPr>
        <p:spPr/>
        <p:txBody>
          <a:bodyPr>
            <a:normAutofit fontScale="90000"/>
          </a:bodyPr>
          <a:lstStyle/>
          <a:p>
            <a:r>
              <a:rPr lang="en-GB" dirty="0"/>
              <a:t>Key Takeaways</a:t>
            </a:r>
          </a:p>
        </p:txBody>
      </p:sp>
      <p:sp>
        <p:nvSpPr>
          <p:cNvPr id="3" name="Content Placeholder 2">
            <a:extLst>
              <a:ext uri="{FF2B5EF4-FFF2-40B4-BE49-F238E27FC236}">
                <a16:creationId xmlns:a16="http://schemas.microsoft.com/office/drawing/2014/main" id="{CCD5D311-559E-02A7-A9BD-5049D2CFF575}"/>
              </a:ext>
            </a:extLst>
          </p:cNvPr>
          <p:cNvSpPr>
            <a:spLocks noGrp="1"/>
          </p:cNvSpPr>
          <p:nvPr>
            <p:ph idx="1"/>
          </p:nvPr>
        </p:nvSpPr>
        <p:spPr/>
        <p:txBody>
          <a:bodyPr>
            <a:normAutofit/>
          </a:bodyPr>
          <a:lstStyle/>
          <a:p>
            <a:pPr marL="457200" indent="-457200" eaLnBrk="0" fontAlgn="base" hangingPunct="0">
              <a:spcBef>
                <a:spcPct val="0"/>
              </a:spcBef>
              <a:spcAft>
                <a:spcPct val="0"/>
              </a:spcAft>
            </a:pPr>
            <a:r>
              <a:rPr lang="en-US" altLang="en-US" dirty="0"/>
              <a:t>Ethics is present at every stage of data mining</a:t>
            </a:r>
          </a:p>
          <a:p>
            <a:pPr marL="457200" indent="-457200" eaLnBrk="0" fontAlgn="base" hangingPunct="0">
              <a:spcBef>
                <a:spcPct val="0"/>
              </a:spcBef>
              <a:spcAft>
                <a:spcPct val="0"/>
              </a:spcAft>
            </a:pPr>
            <a:endParaRPr lang="en-US" altLang="en-US" dirty="0"/>
          </a:p>
          <a:p>
            <a:pPr marL="457200" indent="-457200" eaLnBrk="0" fontAlgn="base" hangingPunct="0">
              <a:spcBef>
                <a:spcPct val="0"/>
              </a:spcBef>
              <a:spcAft>
                <a:spcPct val="0"/>
              </a:spcAft>
            </a:pPr>
            <a:r>
              <a:rPr lang="en-US" altLang="en-US" dirty="0"/>
              <a:t>Technical correctness does not guarantee ethical validity</a:t>
            </a:r>
          </a:p>
          <a:p>
            <a:pPr marL="457200" indent="-457200" eaLnBrk="0" fontAlgn="base" hangingPunct="0">
              <a:spcBef>
                <a:spcPct val="0"/>
              </a:spcBef>
              <a:spcAft>
                <a:spcPct val="0"/>
              </a:spcAft>
            </a:pPr>
            <a:endParaRPr lang="en-US" altLang="en-US" dirty="0"/>
          </a:p>
          <a:p>
            <a:pPr marL="457200" indent="-457200" eaLnBrk="0" fontAlgn="base" hangingPunct="0">
              <a:spcBef>
                <a:spcPct val="0"/>
              </a:spcBef>
              <a:spcAft>
                <a:spcPct val="0"/>
              </a:spcAft>
            </a:pPr>
            <a:r>
              <a:rPr lang="en-US" altLang="en-US" dirty="0"/>
              <a:t>Bias is often systemic, not accidental</a:t>
            </a:r>
          </a:p>
          <a:p>
            <a:pPr marL="457200" indent="-457200" eaLnBrk="0" fontAlgn="base" hangingPunct="0">
              <a:spcBef>
                <a:spcPct val="0"/>
              </a:spcBef>
              <a:spcAft>
                <a:spcPct val="0"/>
              </a:spcAft>
            </a:pPr>
            <a:endParaRPr lang="en-US" altLang="en-US" dirty="0"/>
          </a:p>
          <a:p>
            <a:pPr marL="457200" indent="-457200" eaLnBrk="0" fontAlgn="base" hangingPunct="0">
              <a:spcBef>
                <a:spcPct val="0"/>
              </a:spcBef>
              <a:spcAft>
                <a:spcPct val="0"/>
              </a:spcAft>
            </a:pPr>
            <a:r>
              <a:rPr lang="en-US" altLang="en-US" dirty="0"/>
              <a:t>Deployment amplifies impact</a:t>
            </a:r>
          </a:p>
          <a:p>
            <a:pPr marL="457200" indent="-457200" eaLnBrk="0" fontAlgn="base" hangingPunct="0">
              <a:spcBef>
                <a:spcPct val="0"/>
              </a:spcBef>
              <a:spcAft>
                <a:spcPct val="0"/>
              </a:spcAft>
            </a:pPr>
            <a:endParaRPr lang="en-US" altLang="en-US" dirty="0"/>
          </a:p>
          <a:p>
            <a:pPr marL="457200" indent="-457200" eaLnBrk="0" fontAlgn="base" hangingPunct="0">
              <a:spcBef>
                <a:spcPct val="0"/>
              </a:spcBef>
              <a:spcAft>
                <a:spcPct val="0"/>
              </a:spcAft>
            </a:pPr>
            <a:r>
              <a:rPr lang="en-US" altLang="en-US" dirty="0"/>
              <a:t>Ethical design is a professional responsibility</a:t>
            </a:r>
          </a:p>
        </p:txBody>
      </p:sp>
      <p:sp>
        <p:nvSpPr>
          <p:cNvPr id="4" name="Slide Number Placeholder 3">
            <a:extLst>
              <a:ext uri="{FF2B5EF4-FFF2-40B4-BE49-F238E27FC236}">
                <a16:creationId xmlns:a16="http://schemas.microsoft.com/office/drawing/2014/main" id="{666340D9-DF8E-DB30-196B-961A50DE0EF7}"/>
              </a:ext>
            </a:extLst>
          </p:cNvPr>
          <p:cNvSpPr>
            <a:spLocks noGrp="1"/>
          </p:cNvSpPr>
          <p:nvPr>
            <p:ph type="sldNum" sz="quarter" idx="12"/>
          </p:nvPr>
        </p:nvSpPr>
        <p:spPr/>
        <p:txBody>
          <a:bodyPr/>
          <a:lstStyle/>
          <a:p>
            <a:fld id="{B32D2D4F-B262-4018-8594-6B1FE2F875A5}" type="slidenum">
              <a:rPr lang="en-GB" smtClean="0"/>
              <a:pPr/>
              <a:t>21</a:t>
            </a:fld>
            <a:endParaRPr lang="en-GB"/>
          </a:p>
        </p:txBody>
      </p:sp>
    </p:spTree>
    <p:extLst>
      <p:ext uri="{BB962C8B-B14F-4D97-AF65-F5344CB8AC3E}">
        <p14:creationId xmlns:p14="http://schemas.microsoft.com/office/powerpoint/2010/main" val="2158493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Looking Ahead</a:t>
            </a:r>
          </a:p>
        </p:txBody>
      </p:sp>
      <p:sp>
        <p:nvSpPr>
          <p:cNvPr id="2" name="Content Placeholder 1"/>
          <p:cNvSpPr>
            <a:spLocks noGrp="1"/>
          </p:cNvSpPr>
          <p:nvPr>
            <p:ph idx="1"/>
          </p:nvPr>
        </p:nvSpPr>
        <p:spPr/>
        <p:txBody>
          <a:bodyPr/>
          <a:lstStyle/>
          <a:p>
            <a:pPr>
              <a:buFont typeface="Arial" panose="020B0604020202020204" pitchFamily="34" charset="0"/>
              <a:buChar char="•"/>
            </a:pPr>
            <a:r>
              <a:rPr lang="en-GB" dirty="0"/>
              <a:t>Next Session: Assignment Support</a:t>
            </a:r>
          </a:p>
          <a:p>
            <a:pPr>
              <a:buFont typeface="Arial" panose="020B0604020202020204" pitchFamily="34" charset="0"/>
              <a:buChar char="•"/>
            </a:pPr>
            <a:endParaRPr lang="en-GB" dirty="0"/>
          </a:p>
          <a:p>
            <a:pPr>
              <a:buFont typeface="Arial" panose="020B0604020202020204" pitchFamily="34" charset="0"/>
              <a:buChar char="•"/>
            </a:pPr>
            <a:r>
              <a:rPr lang="en-GB" dirty="0"/>
              <a:t>After the Easter break we will look at Tableau for data visualisation</a:t>
            </a:r>
          </a:p>
        </p:txBody>
      </p:sp>
      <p:sp>
        <p:nvSpPr>
          <p:cNvPr id="3" name="Slide Number Placeholder 2"/>
          <p:cNvSpPr>
            <a:spLocks noGrp="1"/>
          </p:cNvSpPr>
          <p:nvPr>
            <p:ph type="sldNum" sz="quarter" idx="12"/>
          </p:nvPr>
        </p:nvSpPr>
        <p:spPr/>
        <p:txBody>
          <a:bodyPr/>
          <a:lstStyle/>
          <a:p>
            <a:fld id="{B32D2D4F-B262-4018-8594-6B1FE2F875A5}" type="slidenum">
              <a:rPr lang="en-GB" smtClean="0"/>
              <a:pPr/>
              <a:t>22</a:t>
            </a:fld>
            <a:endParaRPr lang="en-GB"/>
          </a:p>
        </p:txBody>
      </p:sp>
    </p:spTree>
    <p:extLst>
      <p:ext uri="{BB962C8B-B14F-4D97-AF65-F5344CB8AC3E}">
        <p14:creationId xmlns:p14="http://schemas.microsoft.com/office/powerpoint/2010/main" val="1878869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WDM Them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DWDM Theme" id="{91FE0652-E2B7-4E80-AC0A-31C038D62DBB}" vid="{CE954B22-DB1B-40BA-A813-029F82376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DWDM Theme</Template>
  <TotalTime>8197</TotalTime>
  <Words>948</Words>
  <Application>Microsoft Macintosh PowerPoint</Application>
  <PresentationFormat>On-screen Show (4:3)</PresentationFormat>
  <Paragraphs>269</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Cambria</vt:lpstr>
      <vt:lpstr>Georgia</vt:lpstr>
      <vt:lpstr>Wingdings 2</vt:lpstr>
      <vt:lpstr>DWDM Theme</vt:lpstr>
      <vt:lpstr>Data Mining &amp; Visualisation</vt:lpstr>
      <vt:lpstr>Why Ethics Matters</vt:lpstr>
      <vt:lpstr>Real-World Examples</vt:lpstr>
      <vt:lpstr>Core Ethical Principles</vt:lpstr>
      <vt:lpstr>Ethics in CRISP-DM</vt:lpstr>
      <vt:lpstr>Ethics in CRISP-DM</vt:lpstr>
      <vt:lpstr>1: Business Understanding</vt:lpstr>
      <vt:lpstr>2: Data Collection</vt:lpstr>
      <vt:lpstr>2: Data Understanding</vt:lpstr>
      <vt:lpstr>3: Data Preparation</vt:lpstr>
      <vt:lpstr>4: Modelling</vt:lpstr>
      <vt:lpstr>5: Evaluation</vt:lpstr>
      <vt:lpstr>6: Deployment</vt:lpstr>
      <vt:lpstr>Approach-Based Risks</vt:lpstr>
      <vt:lpstr>Classification Risks</vt:lpstr>
      <vt:lpstr>Clustering Risks</vt:lpstr>
      <vt:lpstr>Association Analysis Risks</vt:lpstr>
      <vt:lpstr>Text Mining Risks</vt:lpstr>
      <vt:lpstr>Time Series Analysis Risks</vt:lpstr>
      <vt:lpstr>Mitigation Strategies</vt:lpstr>
      <vt:lpstr>Key Takeaways</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NJW</dc:creator>
  <cp:lastModifiedBy>Nik Whitehead</cp:lastModifiedBy>
  <cp:revision>479</cp:revision>
  <dcterms:created xsi:type="dcterms:W3CDTF">2011-09-13T10:27:46Z</dcterms:created>
  <dcterms:modified xsi:type="dcterms:W3CDTF">2026-03-18T17:39:51Z</dcterms:modified>
</cp:coreProperties>
</file>