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21"/>
  </p:notesMasterIdLst>
  <p:sldIdLst>
    <p:sldId id="256" r:id="rId2"/>
    <p:sldId id="351" r:id="rId3"/>
    <p:sldId id="335" r:id="rId4"/>
    <p:sldId id="366" r:id="rId5"/>
    <p:sldId id="350" r:id="rId6"/>
    <p:sldId id="358" r:id="rId7"/>
    <p:sldId id="359" r:id="rId8"/>
    <p:sldId id="363" r:id="rId9"/>
    <p:sldId id="367" r:id="rId10"/>
    <p:sldId id="360" r:id="rId11"/>
    <p:sldId id="362" r:id="rId12"/>
    <p:sldId id="355" r:id="rId13"/>
    <p:sldId id="356" r:id="rId14"/>
    <p:sldId id="347" r:id="rId15"/>
    <p:sldId id="353" r:id="rId16"/>
    <p:sldId id="354" r:id="rId17"/>
    <p:sldId id="357" r:id="rId18"/>
    <p:sldId id="361" r:id="rId19"/>
    <p:sldId id="368" r:id="rId20"/>
  </p:sldIdLst>
  <p:sldSz cx="12192000" cy="6858000"/>
  <p:notesSz cx="6858000" cy="9144000"/>
  <p:embeddedFontLst>
    <p:embeddedFont>
      <p:font typeface="Calibri" panose="020F0502020204030204" pitchFamily="34" charset="0"/>
      <p:regular r:id="rId22"/>
      <p:bold r:id="rId23"/>
      <p:italic r:id="rId24"/>
      <p:boldItalic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6" autoAdjust="0"/>
    <p:restoredTop sz="63158" autoAdjust="0"/>
  </p:normalViewPr>
  <p:slideViewPr>
    <p:cSldViewPr snapToGrid="0">
      <p:cViewPr varScale="1">
        <p:scale>
          <a:sx n="34" d="100"/>
          <a:sy n="34" d="100"/>
        </p:scale>
        <p:origin x="1232"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21F11B-550E-4C71-8AA1-541B5FDAB32A}"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372F9EE-9A3B-4163-A11C-969A30CF3973}">
      <dgm:prSet phldrT="[Text]" custT="1"/>
      <dgm:spPr/>
      <dgm:t>
        <a:bodyPr/>
        <a:lstStyle/>
        <a:p>
          <a:r>
            <a:rPr lang="en-GB" sz="1600" dirty="0"/>
            <a:t>Forecasting Demand</a:t>
          </a:r>
        </a:p>
      </dgm:t>
    </dgm:pt>
    <dgm:pt modelId="{23BBF53B-7600-495C-B52E-56212E4B1AB8}" type="parTrans" cxnId="{6AAD613B-6723-44B0-9D92-B5AB76B04ADB}">
      <dgm:prSet/>
      <dgm:spPr/>
      <dgm:t>
        <a:bodyPr/>
        <a:lstStyle/>
        <a:p>
          <a:endParaRPr lang="en-GB" sz="1600"/>
        </a:p>
      </dgm:t>
    </dgm:pt>
    <dgm:pt modelId="{AA4AE73E-C6EC-4417-B51C-449160064328}" type="sibTrans" cxnId="{6AAD613B-6723-44B0-9D92-B5AB76B04ADB}">
      <dgm:prSet/>
      <dgm:spPr/>
      <dgm:t>
        <a:bodyPr/>
        <a:lstStyle/>
        <a:p>
          <a:endParaRPr lang="en-GB" sz="1600"/>
        </a:p>
      </dgm:t>
    </dgm:pt>
    <dgm:pt modelId="{3E7FF149-AFBF-4A7D-9E9B-6947D812B0E3}">
      <dgm:prSet phldrT="[Text]" custT="1"/>
      <dgm:spPr/>
      <dgm:t>
        <a:bodyPr/>
        <a:lstStyle/>
        <a:p>
          <a:r>
            <a:rPr lang="en-GB" sz="1600" dirty="0"/>
            <a:t>Systematic Techniques</a:t>
          </a:r>
        </a:p>
      </dgm:t>
    </dgm:pt>
    <dgm:pt modelId="{EF14C4E0-90E8-4F9A-90EE-47018C34DD57}" type="parTrans" cxnId="{EBB9B62C-CAAB-4ADE-BC39-B96968940C41}">
      <dgm:prSet/>
      <dgm:spPr/>
      <dgm:t>
        <a:bodyPr/>
        <a:lstStyle/>
        <a:p>
          <a:endParaRPr lang="en-GB" sz="1600"/>
        </a:p>
      </dgm:t>
    </dgm:pt>
    <dgm:pt modelId="{A3039C32-C131-42D0-BCC8-FB160F11B6FB}" type="sibTrans" cxnId="{EBB9B62C-CAAB-4ADE-BC39-B96968940C41}">
      <dgm:prSet/>
      <dgm:spPr/>
      <dgm:t>
        <a:bodyPr/>
        <a:lstStyle/>
        <a:p>
          <a:endParaRPr lang="en-GB" sz="1600"/>
        </a:p>
      </dgm:t>
    </dgm:pt>
    <dgm:pt modelId="{2DE3E3D8-13B8-425C-A437-AF39407FF403}">
      <dgm:prSet phldrT="[Text]" custT="1"/>
      <dgm:spPr/>
      <dgm:t>
        <a:bodyPr/>
        <a:lstStyle/>
        <a:p>
          <a:r>
            <a:rPr lang="en-GB" sz="1600" dirty="0"/>
            <a:t>Managerial Judgement</a:t>
          </a:r>
        </a:p>
      </dgm:t>
    </dgm:pt>
    <dgm:pt modelId="{20535D34-B349-4B76-9D84-350DA3CAE01C}" type="parTrans" cxnId="{96825964-DC98-42DB-9402-38CE7DB1E388}">
      <dgm:prSet/>
      <dgm:spPr/>
      <dgm:t>
        <a:bodyPr/>
        <a:lstStyle/>
        <a:p>
          <a:endParaRPr lang="en-GB" sz="1600"/>
        </a:p>
      </dgm:t>
    </dgm:pt>
    <dgm:pt modelId="{8486EB6E-1391-433E-9E43-06AE8F6A7077}" type="sibTrans" cxnId="{96825964-DC98-42DB-9402-38CE7DB1E388}">
      <dgm:prSet/>
      <dgm:spPr/>
      <dgm:t>
        <a:bodyPr/>
        <a:lstStyle/>
        <a:p>
          <a:endParaRPr lang="en-GB" sz="1600"/>
        </a:p>
      </dgm:t>
    </dgm:pt>
    <dgm:pt modelId="{20FF2069-859E-4701-9D84-147DF88E4A46}">
      <dgm:prSet phldrT="[Text]" custT="1"/>
      <dgm:spPr/>
      <dgm:t>
        <a:bodyPr/>
        <a:lstStyle/>
        <a:p>
          <a:r>
            <a:rPr lang="en-GB" sz="1600" dirty="0"/>
            <a:t>Forecasting Supply</a:t>
          </a:r>
        </a:p>
      </dgm:t>
    </dgm:pt>
    <dgm:pt modelId="{11E464CB-9551-4766-BCE7-189B41EC1DFB}" type="parTrans" cxnId="{62F60AA4-9315-4E68-B420-8AA0A9DA6F27}">
      <dgm:prSet/>
      <dgm:spPr/>
      <dgm:t>
        <a:bodyPr/>
        <a:lstStyle/>
        <a:p>
          <a:endParaRPr lang="en-GB" sz="1600"/>
        </a:p>
      </dgm:t>
    </dgm:pt>
    <dgm:pt modelId="{E56067E3-8B1B-4C4E-AE0C-59E5FE5E3FCD}" type="sibTrans" cxnId="{62F60AA4-9315-4E68-B420-8AA0A9DA6F27}">
      <dgm:prSet/>
      <dgm:spPr/>
      <dgm:t>
        <a:bodyPr/>
        <a:lstStyle/>
        <a:p>
          <a:endParaRPr lang="en-GB" sz="1600"/>
        </a:p>
      </dgm:t>
    </dgm:pt>
    <dgm:pt modelId="{6E27ABDB-7FDD-4C36-8710-58955D7393A6}">
      <dgm:prSet phldrT="[Text]" custT="1"/>
      <dgm:spPr/>
      <dgm:t>
        <a:bodyPr/>
        <a:lstStyle/>
        <a:p>
          <a:r>
            <a:rPr lang="en-GB" sz="1600" dirty="0"/>
            <a:t>Composition and Skills of current workforce</a:t>
          </a:r>
        </a:p>
      </dgm:t>
    </dgm:pt>
    <dgm:pt modelId="{2729FC34-A371-4AE6-942B-AA8B9C751B20}" type="parTrans" cxnId="{67F687D4-6FD7-4026-848C-8066BCADD77A}">
      <dgm:prSet/>
      <dgm:spPr/>
      <dgm:t>
        <a:bodyPr/>
        <a:lstStyle/>
        <a:p>
          <a:endParaRPr lang="en-GB" sz="1600"/>
        </a:p>
      </dgm:t>
    </dgm:pt>
    <dgm:pt modelId="{2AD5D1CC-21E8-4A09-9B51-AD733ECE79C4}" type="sibTrans" cxnId="{67F687D4-6FD7-4026-848C-8066BCADD77A}">
      <dgm:prSet/>
      <dgm:spPr/>
      <dgm:t>
        <a:bodyPr/>
        <a:lstStyle/>
        <a:p>
          <a:endParaRPr lang="en-GB" sz="1600"/>
        </a:p>
      </dgm:t>
    </dgm:pt>
    <dgm:pt modelId="{CD577B9C-8CD3-49DD-AFCE-797AF810E014}">
      <dgm:prSet phldrT="[Text]" custT="1"/>
      <dgm:spPr/>
      <dgm:t>
        <a:bodyPr/>
        <a:lstStyle/>
        <a:p>
          <a:r>
            <a:rPr lang="en-GB" sz="1600" dirty="0"/>
            <a:t>How many will remain?</a:t>
          </a:r>
        </a:p>
      </dgm:t>
    </dgm:pt>
    <dgm:pt modelId="{4279523F-DFA3-4DD1-9CB7-7B7B403FA0A7}" type="parTrans" cxnId="{3019E53E-AAC9-433B-8F26-B7DE5A073EF9}">
      <dgm:prSet/>
      <dgm:spPr/>
      <dgm:t>
        <a:bodyPr/>
        <a:lstStyle/>
        <a:p>
          <a:endParaRPr lang="en-GB" sz="1600"/>
        </a:p>
      </dgm:t>
    </dgm:pt>
    <dgm:pt modelId="{A173CB18-3083-463A-B589-E7E2DFF9A2E6}" type="sibTrans" cxnId="{3019E53E-AAC9-433B-8F26-B7DE5A073EF9}">
      <dgm:prSet/>
      <dgm:spPr/>
      <dgm:t>
        <a:bodyPr/>
        <a:lstStyle/>
        <a:p>
          <a:endParaRPr lang="en-GB" sz="1600"/>
        </a:p>
      </dgm:t>
    </dgm:pt>
    <dgm:pt modelId="{47733865-358E-4607-BAA4-0FC1213D6462}">
      <dgm:prSet phldrT="[Text]" custT="1"/>
      <dgm:spPr/>
      <dgm:t>
        <a:bodyPr/>
        <a:lstStyle/>
        <a:p>
          <a:r>
            <a:rPr lang="en-GB" sz="1600" dirty="0"/>
            <a:t>Identifying Gaps</a:t>
          </a:r>
        </a:p>
      </dgm:t>
    </dgm:pt>
    <dgm:pt modelId="{2D97B00A-0616-47A2-B0EC-49D45E5FA394}" type="parTrans" cxnId="{CA1A1453-CBB8-40DF-B631-AEE057C4A93E}">
      <dgm:prSet/>
      <dgm:spPr/>
      <dgm:t>
        <a:bodyPr/>
        <a:lstStyle/>
        <a:p>
          <a:endParaRPr lang="en-GB" sz="1600"/>
        </a:p>
      </dgm:t>
    </dgm:pt>
    <dgm:pt modelId="{BCE5EDAD-CD63-45E9-A311-7ACD758C202B}" type="sibTrans" cxnId="{CA1A1453-CBB8-40DF-B631-AEE057C4A93E}">
      <dgm:prSet/>
      <dgm:spPr/>
      <dgm:t>
        <a:bodyPr/>
        <a:lstStyle/>
        <a:p>
          <a:endParaRPr lang="en-GB" sz="1600"/>
        </a:p>
      </dgm:t>
    </dgm:pt>
    <dgm:pt modelId="{1BBB6183-E3CE-45BD-A46B-4CB680780CBF}">
      <dgm:prSet phldrT="[Text]" custT="1"/>
      <dgm:spPr/>
      <dgm:t>
        <a:bodyPr/>
        <a:lstStyle/>
        <a:p>
          <a:r>
            <a:rPr lang="en-GB" sz="1600" dirty="0"/>
            <a:t>Competency framework</a:t>
          </a:r>
        </a:p>
      </dgm:t>
    </dgm:pt>
    <dgm:pt modelId="{3C129023-FEC4-4D74-AFCA-018B07E4F61E}" type="parTrans" cxnId="{1F63B389-8EF7-4212-BCC8-4133913A21A4}">
      <dgm:prSet/>
      <dgm:spPr/>
      <dgm:t>
        <a:bodyPr/>
        <a:lstStyle/>
        <a:p>
          <a:endParaRPr lang="en-GB" sz="1600"/>
        </a:p>
      </dgm:t>
    </dgm:pt>
    <dgm:pt modelId="{04598A8A-7694-4053-82C2-0E75F0694762}" type="sibTrans" cxnId="{1F63B389-8EF7-4212-BCC8-4133913A21A4}">
      <dgm:prSet/>
      <dgm:spPr/>
      <dgm:t>
        <a:bodyPr/>
        <a:lstStyle/>
        <a:p>
          <a:endParaRPr lang="en-GB" sz="1600"/>
        </a:p>
      </dgm:t>
    </dgm:pt>
    <dgm:pt modelId="{2309C2CD-FD8C-4B65-893D-4554578EA8D8}">
      <dgm:prSet phldrT="[Text]" custT="1"/>
      <dgm:spPr/>
      <dgm:t>
        <a:bodyPr/>
        <a:lstStyle/>
        <a:p>
          <a:r>
            <a:rPr lang="en-GB" sz="1600" dirty="0"/>
            <a:t>Assess current employees</a:t>
          </a:r>
        </a:p>
      </dgm:t>
    </dgm:pt>
    <dgm:pt modelId="{8249FD91-4C35-4615-8245-246D1BE0DE1D}" type="parTrans" cxnId="{27AE494E-DA18-46C6-AD9A-C2C23DC88532}">
      <dgm:prSet/>
      <dgm:spPr/>
      <dgm:t>
        <a:bodyPr/>
        <a:lstStyle/>
        <a:p>
          <a:endParaRPr lang="en-GB" sz="1600"/>
        </a:p>
      </dgm:t>
    </dgm:pt>
    <dgm:pt modelId="{A3A8D11C-77BB-46A4-9BD0-BF3759592830}" type="sibTrans" cxnId="{27AE494E-DA18-46C6-AD9A-C2C23DC88532}">
      <dgm:prSet/>
      <dgm:spPr/>
      <dgm:t>
        <a:bodyPr/>
        <a:lstStyle/>
        <a:p>
          <a:endParaRPr lang="en-GB" sz="1600"/>
        </a:p>
      </dgm:t>
    </dgm:pt>
    <dgm:pt modelId="{A9477E2F-7B30-44DE-A1E9-86CF2D3B0347}">
      <dgm:prSet phldrT="[Text]" custT="1"/>
      <dgm:spPr/>
      <dgm:t>
        <a:bodyPr/>
        <a:lstStyle/>
        <a:p>
          <a:r>
            <a:rPr lang="en-GB" sz="1600" dirty="0"/>
            <a:t>Working back from costs</a:t>
          </a:r>
        </a:p>
      </dgm:t>
    </dgm:pt>
    <dgm:pt modelId="{3E6C6B97-A649-44E0-9362-90196A1F069A}" type="parTrans" cxnId="{611E6596-149F-49A7-B97C-4CB8817D5DDC}">
      <dgm:prSet/>
      <dgm:spPr/>
      <dgm:t>
        <a:bodyPr/>
        <a:lstStyle/>
        <a:p>
          <a:endParaRPr lang="en-GB" sz="1600"/>
        </a:p>
      </dgm:t>
    </dgm:pt>
    <dgm:pt modelId="{8637EFD2-61F8-4A68-BECB-EA8DA8B9A67E}" type="sibTrans" cxnId="{611E6596-149F-49A7-B97C-4CB8817D5DDC}">
      <dgm:prSet/>
      <dgm:spPr/>
      <dgm:t>
        <a:bodyPr/>
        <a:lstStyle/>
        <a:p>
          <a:endParaRPr lang="en-GB" sz="1600"/>
        </a:p>
      </dgm:t>
    </dgm:pt>
    <dgm:pt modelId="{2EF81A28-3FEA-4B73-B760-306098AA0CA7}">
      <dgm:prSet phldrT="[Text]" custT="1"/>
      <dgm:spPr/>
      <dgm:t>
        <a:bodyPr/>
        <a:lstStyle/>
        <a:p>
          <a:r>
            <a:rPr lang="en-GB" sz="1600" dirty="0"/>
            <a:t>Current skills v Future needs</a:t>
          </a:r>
        </a:p>
      </dgm:t>
    </dgm:pt>
    <dgm:pt modelId="{04CD8C70-8035-4665-8A87-B09BDA083605}" type="parTrans" cxnId="{03B8788D-6558-4E01-B6A4-0FD2C1A59FC0}">
      <dgm:prSet/>
      <dgm:spPr/>
      <dgm:t>
        <a:bodyPr/>
        <a:lstStyle/>
        <a:p>
          <a:endParaRPr lang="en-GB" sz="1600"/>
        </a:p>
      </dgm:t>
    </dgm:pt>
    <dgm:pt modelId="{BD96432B-209B-432F-80AD-72913E3EBD49}" type="sibTrans" cxnId="{03B8788D-6558-4E01-B6A4-0FD2C1A59FC0}">
      <dgm:prSet/>
      <dgm:spPr/>
      <dgm:t>
        <a:bodyPr/>
        <a:lstStyle/>
        <a:p>
          <a:endParaRPr lang="en-GB" sz="1600"/>
        </a:p>
      </dgm:t>
    </dgm:pt>
    <dgm:pt modelId="{6ABD540D-9273-426F-9042-ABC2DD6B2751}">
      <dgm:prSet custT="1"/>
      <dgm:spPr/>
      <dgm:t>
        <a:bodyPr/>
        <a:lstStyle/>
        <a:p>
          <a:r>
            <a:rPr lang="en-GB" sz="1600" dirty="0"/>
            <a:t>Addressing the gaps</a:t>
          </a:r>
        </a:p>
      </dgm:t>
    </dgm:pt>
    <dgm:pt modelId="{F6AE3B7D-0DBD-4027-9A6A-1C5419FAB8B9}" type="parTrans" cxnId="{BFA5637A-9B49-4251-8E8B-7AEC5515C03E}">
      <dgm:prSet/>
      <dgm:spPr/>
      <dgm:t>
        <a:bodyPr/>
        <a:lstStyle/>
        <a:p>
          <a:endParaRPr lang="en-GB" sz="1600"/>
        </a:p>
      </dgm:t>
    </dgm:pt>
    <dgm:pt modelId="{1CE6E43D-2482-4AE2-BB05-0695C59BE7EB}" type="sibTrans" cxnId="{BFA5637A-9B49-4251-8E8B-7AEC5515C03E}">
      <dgm:prSet/>
      <dgm:spPr/>
      <dgm:t>
        <a:bodyPr/>
        <a:lstStyle/>
        <a:p>
          <a:endParaRPr lang="en-GB" sz="1600"/>
        </a:p>
      </dgm:t>
    </dgm:pt>
    <dgm:pt modelId="{FA91B09A-0C5F-4015-A5A1-D6794B4C946B}">
      <dgm:prSet custT="1"/>
      <dgm:spPr/>
      <dgm:t>
        <a:bodyPr/>
        <a:lstStyle/>
        <a:p>
          <a:r>
            <a:rPr lang="en-GB" sz="1600" dirty="0"/>
            <a:t>Using existing resources</a:t>
          </a:r>
        </a:p>
      </dgm:t>
    </dgm:pt>
    <dgm:pt modelId="{9D6CC758-A5DD-4B0F-BCE5-346D2C100CEF}" type="parTrans" cxnId="{0DD602A1-21A1-4C23-A924-8F52065F8264}">
      <dgm:prSet/>
      <dgm:spPr/>
      <dgm:t>
        <a:bodyPr/>
        <a:lstStyle/>
        <a:p>
          <a:endParaRPr lang="en-GB" sz="1600"/>
        </a:p>
      </dgm:t>
    </dgm:pt>
    <dgm:pt modelId="{858DA91B-6F34-4117-BA22-DDF19823CCD3}" type="sibTrans" cxnId="{0DD602A1-21A1-4C23-A924-8F52065F8264}">
      <dgm:prSet/>
      <dgm:spPr/>
      <dgm:t>
        <a:bodyPr/>
        <a:lstStyle/>
        <a:p>
          <a:endParaRPr lang="en-GB" sz="1600"/>
        </a:p>
      </dgm:t>
    </dgm:pt>
    <dgm:pt modelId="{F1567321-643E-4889-B3ED-65C8424D1F2F}">
      <dgm:prSet custT="1"/>
      <dgm:spPr/>
      <dgm:t>
        <a:bodyPr/>
        <a:lstStyle/>
        <a:p>
          <a:r>
            <a:rPr lang="en-GB" sz="1600" dirty="0"/>
            <a:t>Identifying external sources</a:t>
          </a:r>
        </a:p>
      </dgm:t>
    </dgm:pt>
    <dgm:pt modelId="{FC34FB83-DF9D-4C13-8AF9-EA223934FE05}" type="parTrans" cxnId="{F46EA454-ACD2-4F8C-A063-A4E4DB1A509E}">
      <dgm:prSet/>
      <dgm:spPr/>
      <dgm:t>
        <a:bodyPr/>
        <a:lstStyle/>
        <a:p>
          <a:endParaRPr lang="en-GB" sz="1600"/>
        </a:p>
      </dgm:t>
    </dgm:pt>
    <dgm:pt modelId="{C575429D-79DC-4569-A3B5-148A85611E43}" type="sibTrans" cxnId="{F46EA454-ACD2-4F8C-A063-A4E4DB1A509E}">
      <dgm:prSet/>
      <dgm:spPr/>
      <dgm:t>
        <a:bodyPr/>
        <a:lstStyle/>
        <a:p>
          <a:endParaRPr lang="en-GB" sz="1600"/>
        </a:p>
      </dgm:t>
    </dgm:pt>
    <dgm:pt modelId="{BBDBC432-3680-46F5-994D-B7C365F10F72}" type="pres">
      <dgm:prSet presAssocID="{5D21F11B-550E-4C71-8AA1-541B5FDAB32A}" presName="linearFlow" presStyleCnt="0">
        <dgm:presLayoutVars>
          <dgm:dir/>
          <dgm:animLvl val="lvl"/>
          <dgm:resizeHandles val="exact"/>
        </dgm:presLayoutVars>
      </dgm:prSet>
      <dgm:spPr/>
    </dgm:pt>
    <dgm:pt modelId="{3664B73F-1604-4A6B-A3D0-BE1D1EC20F5B}" type="pres">
      <dgm:prSet presAssocID="{0372F9EE-9A3B-4163-A11C-969A30CF3973}" presName="composite" presStyleCnt="0"/>
      <dgm:spPr/>
    </dgm:pt>
    <dgm:pt modelId="{22F0D142-5654-4765-B2BF-8D5110F602CF}" type="pres">
      <dgm:prSet presAssocID="{0372F9EE-9A3B-4163-A11C-969A30CF3973}" presName="parentText" presStyleLbl="alignNode1" presStyleIdx="0" presStyleCnt="4">
        <dgm:presLayoutVars>
          <dgm:chMax val="1"/>
          <dgm:bulletEnabled val="1"/>
        </dgm:presLayoutVars>
      </dgm:prSet>
      <dgm:spPr/>
    </dgm:pt>
    <dgm:pt modelId="{B255BC06-BDF2-49E3-80B1-775B5E5A1094}" type="pres">
      <dgm:prSet presAssocID="{0372F9EE-9A3B-4163-A11C-969A30CF3973}" presName="descendantText" presStyleLbl="alignAcc1" presStyleIdx="0" presStyleCnt="4">
        <dgm:presLayoutVars>
          <dgm:bulletEnabled val="1"/>
        </dgm:presLayoutVars>
      </dgm:prSet>
      <dgm:spPr/>
    </dgm:pt>
    <dgm:pt modelId="{ABC3ED53-F7AF-46B4-952F-07D116C384BA}" type="pres">
      <dgm:prSet presAssocID="{AA4AE73E-C6EC-4417-B51C-449160064328}" presName="sp" presStyleCnt="0"/>
      <dgm:spPr/>
    </dgm:pt>
    <dgm:pt modelId="{74FA5EDF-9C79-435A-BBB2-22F56B55A8D2}" type="pres">
      <dgm:prSet presAssocID="{20FF2069-859E-4701-9D84-147DF88E4A46}" presName="composite" presStyleCnt="0"/>
      <dgm:spPr/>
    </dgm:pt>
    <dgm:pt modelId="{09653E35-22ED-413D-90E7-199F4E87684E}" type="pres">
      <dgm:prSet presAssocID="{20FF2069-859E-4701-9D84-147DF88E4A46}" presName="parentText" presStyleLbl="alignNode1" presStyleIdx="1" presStyleCnt="4">
        <dgm:presLayoutVars>
          <dgm:chMax val="1"/>
          <dgm:bulletEnabled val="1"/>
        </dgm:presLayoutVars>
      </dgm:prSet>
      <dgm:spPr/>
    </dgm:pt>
    <dgm:pt modelId="{AAB0EEB2-A432-45B5-B049-719ECC5851C6}" type="pres">
      <dgm:prSet presAssocID="{20FF2069-859E-4701-9D84-147DF88E4A46}" presName="descendantText" presStyleLbl="alignAcc1" presStyleIdx="1" presStyleCnt="4">
        <dgm:presLayoutVars>
          <dgm:bulletEnabled val="1"/>
        </dgm:presLayoutVars>
      </dgm:prSet>
      <dgm:spPr/>
    </dgm:pt>
    <dgm:pt modelId="{5575329B-AC40-4364-A1FF-ECC05DAA5A54}" type="pres">
      <dgm:prSet presAssocID="{E56067E3-8B1B-4C4E-AE0C-59E5FE5E3FCD}" presName="sp" presStyleCnt="0"/>
      <dgm:spPr/>
    </dgm:pt>
    <dgm:pt modelId="{E7454B6E-DD4F-4DA5-ACFD-84C05CDC8B3F}" type="pres">
      <dgm:prSet presAssocID="{47733865-358E-4607-BAA4-0FC1213D6462}" presName="composite" presStyleCnt="0"/>
      <dgm:spPr/>
    </dgm:pt>
    <dgm:pt modelId="{C0876EC3-4485-4BE8-8462-4C507E291DDA}" type="pres">
      <dgm:prSet presAssocID="{47733865-358E-4607-BAA4-0FC1213D6462}" presName="parentText" presStyleLbl="alignNode1" presStyleIdx="2" presStyleCnt="4">
        <dgm:presLayoutVars>
          <dgm:chMax val="1"/>
          <dgm:bulletEnabled val="1"/>
        </dgm:presLayoutVars>
      </dgm:prSet>
      <dgm:spPr/>
    </dgm:pt>
    <dgm:pt modelId="{9BAC845B-8A23-4F71-9782-AE7B56919D3E}" type="pres">
      <dgm:prSet presAssocID="{47733865-358E-4607-BAA4-0FC1213D6462}" presName="descendantText" presStyleLbl="alignAcc1" presStyleIdx="2" presStyleCnt="4">
        <dgm:presLayoutVars>
          <dgm:bulletEnabled val="1"/>
        </dgm:presLayoutVars>
      </dgm:prSet>
      <dgm:spPr/>
    </dgm:pt>
    <dgm:pt modelId="{55F7F960-36A3-44CB-B7A5-570BF85AEAC2}" type="pres">
      <dgm:prSet presAssocID="{BCE5EDAD-CD63-45E9-A311-7ACD758C202B}" presName="sp" presStyleCnt="0"/>
      <dgm:spPr/>
    </dgm:pt>
    <dgm:pt modelId="{456B30BB-C822-4AE1-90D5-CBAD77F6F644}" type="pres">
      <dgm:prSet presAssocID="{6ABD540D-9273-426F-9042-ABC2DD6B2751}" presName="composite" presStyleCnt="0"/>
      <dgm:spPr/>
    </dgm:pt>
    <dgm:pt modelId="{98A5EFD7-3C47-4BFF-9F55-504CF62A6340}" type="pres">
      <dgm:prSet presAssocID="{6ABD540D-9273-426F-9042-ABC2DD6B2751}" presName="parentText" presStyleLbl="alignNode1" presStyleIdx="3" presStyleCnt="4">
        <dgm:presLayoutVars>
          <dgm:chMax val="1"/>
          <dgm:bulletEnabled val="1"/>
        </dgm:presLayoutVars>
      </dgm:prSet>
      <dgm:spPr/>
    </dgm:pt>
    <dgm:pt modelId="{E0A95F85-CC3E-4323-8C70-E321495E1311}" type="pres">
      <dgm:prSet presAssocID="{6ABD540D-9273-426F-9042-ABC2DD6B2751}" presName="descendantText" presStyleLbl="alignAcc1" presStyleIdx="3" presStyleCnt="4">
        <dgm:presLayoutVars>
          <dgm:bulletEnabled val="1"/>
        </dgm:presLayoutVars>
      </dgm:prSet>
      <dgm:spPr/>
    </dgm:pt>
  </dgm:ptLst>
  <dgm:cxnLst>
    <dgm:cxn modelId="{EBB9B62C-CAAB-4ADE-BC39-B96968940C41}" srcId="{0372F9EE-9A3B-4163-A11C-969A30CF3973}" destId="{3E7FF149-AFBF-4A7D-9E9B-6947D812B0E3}" srcOrd="0" destOrd="0" parTransId="{EF14C4E0-90E8-4F9A-90EE-47018C34DD57}" sibTransId="{A3039C32-C131-42D0-BCC8-FB160F11B6FB}"/>
    <dgm:cxn modelId="{D7AC1A2D-C033-442E-8A68-DDCA03D55C5B}" type="presOf" srcId="{FA91B09A-0C5F-4015-A5A1-D6794B4C946B}" destId="{E0A95F85-CC3E-4323-8C70-E321495E1311}" srcOrd="0" destOrd="0" presId="urn:microsoft.com/office/officeart/2005/8/layout/chevron2"/>
    <dgm:cxn modelId="{6AAD613B-6723-44B0-9D92-B5AB76B04ADB}" srcId="{5D21F11B-550E-4C71-8AA1-541B5FDAB32A}" destId="{0372F9EE-9A3B-4163-A11C-969A30CF3973}" srcOrd="0" destOrd="0" parTransId="{23BBF53B-7600-495C-B52E-56212E4B1AB8}" sibTransId="{AA4AE73E-C6EC-4417-B51C-449160064328}"/>
    <dgm:cxn modelId="{3019E53E-AAC9-433B-8F26-B7DE5A073EF9}" srcId="{20FF2069-859E-4701-9D84-147DF88E4A46}" destId="{CD577B9C-8CD3-49DD-AFCE-797AF810E014}" srcOrd="1" destOrd="0" parTransId="{4279523F-DFA3-4DD1-9CB7-7B7B403FA0A7}" sibTransId="{A173CB18-3083-463A-B589-E7E2DFF9A2E6}"/>
    <dgm:cxn modelId="{954AAC61-5909-4049-ABEC-961E03A299B0}" type="presOf" srcId="{6ABD540D-9273-426F-9042-ABC2DD6B2751}" destId="{98A5EFD7-3C47-4BFF-9F55-504CF62A6340}" srcOrd="0" destOrd="0" presId="urn:microsoft.com/office/officeart/2005/8/layout/chevron2"/>
    <dgm:cxn modelId="{FFBDF761-8B51-4157-85B5-0995920F4AF4}" type="presOf" srcId="{2309C2CD-FD8C-4B65-893D-4554578EA8D8}" destId="{9BAC845B-8A23-4F71-9782-AE7B56919D3E}" srcOrd="0" destOrd="1" presId="urn:microsoft.com/office/officeart/2005/8/layout/chevron2"/>
    <dgm:cxn modelId="{43578663-5BBE-47D7-A49E-81FFB40C920D}" type="presOf" srcId="{0372F9EE-9A3B-4163-A11C-969A30CF3973}" destId="{22F0D142-5654-4765-B2BF-8D5110F602CF}" srcOrd="0" destOrd="0" presId="urn:microsoft.com/office/officeart/2005/8/layout/chevron2"/>
    <dgm:cxn modelId="{96825964-DC98-42DB-9402-38CE7DB1E388}" srcId="{0372F9EE-9A3B-4163-A11C-969A30CF3973}" destId="{2DE3E3D8-13B8-425C-A437-AF39407FF403}" srcOrd="1" destOrd="0" parTransId="{20535D34-B349-4B76-9D84-350DA3CAE01C}" sibTransId="{8486EB6E-1391-433E-9E43-06AE8F6A7077}"/>
    <dgm:cxn modelId="{27AE494E-DA18-46C6-AD9A-C2C23DC88532}" srcId="{47733865-358E-4607-BAA4-0FC1213D6462}" destId="{2309C2CD-FD8C-4B65-893D-4554578EA8D8}" srcOrd="1" destOrd="0" parTransId="{8249FD91-4C35-4615-8245-246D1BE0DE1D}" sibTransId="{A3A8D11C-77BB-46A4-9BD0-BF3759592830}"/>
    <dgm:cxn modelId="{446CEE71-A469-4D59-B168-A7BDD6699893}" type="presOf" srcId="{F1567321-643E-4889-B3ED-65C8424D1F2F}" destId="{E0A95F85-CC3E-4323-8C70-E321495E1311}" srcOrd="0" destOrd="1" presId="urn:microsoft.com/office/officeart/2005/8/layout/chevron2"/>
    <dgm:cxn modelId="{CA1A1453-CBB8-40DF-B631-AEE057C4A93E}" srcId="{5D21F11B-550E-4C71-8AA1-541B5FDAB32A}" destId="{47733865-358E-4607-BAA4-0FC1213D6462}" srcOrd="2" destOrd="0" parTransId="{2D97B00A-0616-47A2-B0EC-49D45E5FA394}" sibTransId="{BCE5EDAD-CD63-45E9-A311-7ACD758C202B}"/>
    <dgm:cxn modelId="{F46EA454-ACD2-4F8C-A063-A4E4DB1A509E}" srcId="{6ABD540D-9273-426F-9042-ABC2DD6B2751}" destId="{F1567321-643E-4889-B3ED-65C8424D1F2F}" srcOrd="1" destOrd="0" parTransId="{FC34FB83-DF9D-4C13-8AF9-EA223934FE05}" sibTransId="{C575429D-79DC-4569-A3B5-148A85611E43}"/>
    <dgm:cxn modelId="{7AEF0058-A44F-47C4-A654-996E53D8E213}" type="presOf" srcId="{6E27ABDB-7FDD-4C36-8710-58955D7393A6}" destId="{AAB0EEB2-A432-45B5-B049-719ECC5851C6}" srcOrd="0" destOrd="0" presId="urn:microsoft.com/office/officeart/2005/8/layout/chevron2"/>
    <dgm:cxn modelId="{BFA5637A-9B49-4251-8E8B-7AEC5515C03E}" srcId="{5D21F11B-550E-4C71-8AA1-541B5FDAB32A}" destId="{6ABD540D-9273-426F-9042-ABC2DD6B2751}" srcOrd="3" destOrd="0" parTransId="{F6AE3B7D-0DBD-4027-9A6A-1C5419FAB8B9}" sibTransId="{1CE6E43D-2482-4AE2-BB05-0695C59BE7EB}"/>
    <dgm:cxn modelId="{1F63B389-8EF7-4212-BCC8-4133913A21A4}" srcId="{47733865-358E-4607-BAA4-0FC1213D6462}" destId="{1BBB6183-E3CE-45BD-A46B-4CB680780CBF}" srcOrd="0" destOrd="0" parTransId="{3C129023-FEC4-4D74-AFCA-018B07E4F61E}" sibTransId="{04598A8A-7694-4053-82C2-0E75F0694762}"/>
    <dgm:cxn modelId="{03B8788D-6558-4E01-B6A4-0FD2C1A59FC0}" srcId="{47733865-358E-4607-BAA4-0FC1213D6462}" destId="{2EF81A28-3FEA-4B73-B760-306098AA0CA7}" srcOrd="2" destOrd="0" parTransId="{04CD8C70-8035-4665-8A87-B09BDA083605}" sibTransId="{BD96432B-209B-432F-80AD-72913E3EBD49}"/>
    <dgm:cxn modelId="{CD5C5992-3865-4C50-BD73-217608AA62B8}" type="presOf" srcId="{2DE3E3D8-13B8-425C-A437-AF39407FF403}" destId="{B255BC06-BDF2-49E3-80B1-775B5E5A1094}" srcOrd="0" destOrd="1" presId="urn:microsoft.com/office/officeart/2005/8/layout/chevron2"/>
    <dgm:cxn modelId="{611E6596-149F-49A7-B97C-4CB8817D5DDC}" srcId="{0372F9EE-9A3B-4163-A11C-969A30CF3973}" destId="{A9477E2F-7B30-44DE-A1E9-86CF2D3B0347}" srcOrd="2" destOrd="0" parTransId="{3E6C6B97-A649-44E0-9362-90196A1F069A}" sibTransId="{8637EFD2-61F8-4A68-BECB-EA8DA8B9A67E}"/>
    <dgm:cxn modelId="{0DD602A1-21A1-4C23-A924-8F52065F8264}" srcId="{6ABD540D-9273-426F-9042-ABC2DD6B2751}" destId="{FA91B09A-0C5F-4015-A5A1-D6794B4C946B}" srcOrd="0" destOrd="0" parTransId="{9D6CC758-A5DD-4B0F-BCE5-346D2C100CEF}" sibTransId="{858DA91B-6F34-4117-BA22-DDF19823CCD3}"/>
    <dgm:cxn modelId="{886F6DA2-B53D-4730-B4A2-01B385716D14}" type="presOf" srcId="{CD577B9C-8CD3-49DD-AFCE-797AF810E014}" destId="{AAB0EEB2-A432-45B5-B049-719ECC5851C6}" srcOrd="0" destOrd="1" presId="urn:microsoft.com/office/officeart/2005/8/layout/chevron2"/>
    <dgm:cxn modelId="{62F60AA4-9315-4E68-B420-8AA0A9DA6F27}" srcId="{5D21F11B-550E-4C71-8AA1-541B5FDAB32A}" destId="{20FF2069-859E-4701-9D84-147DF88E4A46}" srcOrd="1" destOrd="0" parTransId="{11E464CB-9551-4766-BCE7-189B41EC1DFB}" sibTransId="{E56067E3-8B1B-4C4E-AE0C-59E5FE5E3FCD}"/>
    <dgm:cxn modelId="{8251FAAA-D766-4618-9DF3-FC8AC5215579}" type="presOf" srcId="{20FF2069-859E-4701-9D84-147DF88E4A46}" destId="{09653E35-22ED-413D-90E7-199F4E87684E}" srcOrd="0" destOrd="0" presId="urn:microsoft.com/office/officeart/2005/8/layout/chevron2"/>
    <dgm:cxn modelId="{655795AD-A142-4051-952E-A45A057F934E}" type="presOf" srcId="{5D21F11B-550E-4C71-8AA1-541B5FDAB32A}" destId="{BBDBC432-3680-46F5-994D-B7C365F10F72}" srcOrd="0" destOrd="0" presId="urn:microsoft.com/office/officeart/2005/8/layout/chevron2"/>
    <dgm:cxn modelId="{F39930B2-B816-4036-BC08-26D95ED5E875}" type="presOf" srcId="{2EF81A28-3FEA-4B73-B760-306098AA0CA7}" destId="{9BAC845B-8A23-4F71-9782-AE7B56919D3E}" srcOrd="0" destOrd="2" presId="urn:microsoft.com/office/officeart/2005/8/layout/chevron2"/>
    <dgm:cxn modelId="{7D870AB9-941E-410B-B0A0-0ED6782B5475}" type="presOf" srcId="{3E7FF149-AFBF-4A7D-9E9B-6947D812B0E3}" destId="{B255BC06-BDF2-49E3-80B1-775B5E5A1094}" srcOrd="0" destOrd="0" presId="urn:microsoft.com/office/officeart/2005/8/layout/chevron2"/>
    <dgm:cxn modelId="{B19D9BBD-49E4-4039-BE7B-165964879AC0}" type="presOf" srcId="{47733865-358E-4607-BAA4-0FC1213D6462}" destId="{C0876EC3-4485-4BE8-8462-4C507E291DDA}" srcOrd="0" destOrd="0" presId="urn:microsoft.com/office/officeart/2005/8/layout/chevron2"/>
    <dgm:cxn modelId="{EC2C34C5-2B4F-4BE5-BB13-AEA1D8CA3B0C}" type="presOf" srcId="{1BBB6183-E3CE-45BD-A46B-4CB680780CBF}" destId="{9BAC845B-8A23-4F71-9782-AE7B56919D3E}" srcOrd="0" destOrd="0" presId="urn:microsoft.com/office/officeart/2005/8/layout/chevron2"/>
    <dgm:cxn modelId="{67F687D4-6FD7-4026-848C-8066BCADD77A}" srcId="{20FF2069-859E-4701-9D84-147DF88E4A46}" destId="{6E27ABDB-7FDD-4C36-8710-58955D7393A6}" srcOrd="0" destOrd="0" parTransId="{2729FC34-A371-4AE6-942B-AA8B9C751B20}" sibTransId="{2AD5D1CC-21E8-4A09-9B51-AD733ECE79C4}"/>
    <dgm:cxn modelId="{0EDEC4F8-B5BD-4249-9B3C-576602AEFFF8}" type="presOf" srcId="{A9477E2F-7B30-44DE-A1E9-86CF2D3B0347}" destId="{B255BC06-BDF2-49E3-80B1-775B5E5A1094}" srcOrd="0" destOrd="2" presId="urn:microsoft.com/office/officeart/2005/8/layout/chevron2"/>
    <dgm:cxn modelId="{2A9923EB-CB4F-481A-9037-554CFA28C884}" type="presParOf" srcId="{BBDBC432-3680-46F5-994D-B7C365F10F72}" destId="{3664B73F-1604-4A6B-A3D0-BE1D1EC20F5B}" srcOrd="0" destOrd="0" presId="urn:microsoft.com/office/officeart/2005/8/layout/chevron2"/>
    <dgm:cxn modelId="{BFCEF440-BC22-40B4-837D-26652900ED0C}" type="presParOf" srcId="{3664B73F-1604-4A6B-A3D0-BE1D1EC20F5B}" destId="{22F0D142-5654-4765-B2BF-8D5110F602CF}" srcOrd="0" destOrd="0" presId="urn:microsoft.com/office/officeart/2005/8/layout/chevron2"/>
    <dgm:cxn modelId="{7003D639-67BB-4F01-9B62-99E689B27461}" type="presParOf" srcId="{3664B73F-1604-4A6B-A3D0-BE1D1EC20F5B}" destId="{B255BC06-BDF2-49E3-80B1-775B5E5A1094}" srcOrd="1" destOrd="0" presId="urn:microsoft.com/office/officeart/2005/8/layout/chevron2"/>
    <dgm:cxn modelId="{061047DD-CC92-41BA-9A6A-0FE309C618A1}" type="presParOf" srcId="{BBDBC432-3680-46F5-994D-B7C365F10F72}" destId="{ABC3ED53-F7AF-46B4-952F-07D116C384BA}" srcOrd="1" destOrd="0" presId="urn:microsoft.com/office/officeart/2005/8/layout/chevron2"/>
    <dgm:cxn modelId="{8D446B3C-C532-40A1-9660-68E97AF359AE}" type="presParOf" srcId="{BBDBC432-3680-46F5-994D-B7C365F10F72}" destId="{74FA5EDF-9C79-435A-BBB2-22F56B55A8D2}" srcOrd="2" destOrd="0" presId="urn:microsoft.com/office/officeart/2005/8/layout/chevron2"/>
    <dgm:cxn modelId="{BE875B88-3E9A-420B-826B-213412B79840}" type="presParOf" srcId="{74FA5EDF-9C79-435A-BBB2-22F56B55A8D2}" destId="{09653E35-22ED-413D-90E7-199F4E87684E}" srcOrd="0" destOrd="0" presId="urn:microsoft.com/office/officeart/2005/8/layout/chevron2"/>
    <dgm:cxn modelId="{58E425B0-5159-4C0D-A7CF-942E23C923CF}" type="presParOf" srcId="{74FA5EDF-9C79-435A-BBB2-22F56B55A8D2}" destId="{AAB0EEB2-A432-45B5-B049-719ECC5851C6}" srcOrd="1" destOrd="0" presId="urn:microsoft.com/office/officeart/2005/8/layout/chevron2"/>
    <dgm:cxn modelId="{567683EF-FE06-4459-93DE-41A6FE69CDA4}" type="presParOf" srcId="{BBDBC432-3680-46F5-994D-B7C365F10F72}" destId="{5575329B-AC40-4364-A1FF-ECC05DAA5A54}" srcOrd="3" destOrd="0" presId="urn:microsoft.com/office/officeart/2005/8/layout/chevron2"/>
    <dgm:cxn modelId="{03E4ACB7-2FEC-4356-B414-43B0326CA1AD}" type="presParOf" srcId="{BBDBC432-3680-46F5-994D-B7C365F10F72}" destId="{E7454B6E-DD4F-4DA5-ACFD-84C05CDC8B3F}" srcOrd="4" destOrd="0" presId="urn:microsoft.com/office/officeart/2005/8/layout/chevron2"/>
    <dgm:cxn modelId="{2E49DC6F-9C8C-41BA-9850-A0DCEE2A4DA8}" type="presParOf" srcId="{E7454B6E-DD4F-4DA5-ACFD-84C05CDC8B3F}" destId="{C0876EC3-4485-4BE8-8462-4C507E291DDA}" srcOrd="0" destOrd="0" presId="urn:microsoft.com/office/officeart/2005/8/layout/chevron2"/>
    <dgm:cxn modelId="{55112C95-CCD5-41D5-AD51-22CF9D449B4F}" type="presParOf" srcId="{E7454B6E-DD4F-4DA5-ACFD-84C05CDC8B3F}" destId="{9BAC845B-8A23-4F71-9782-AE7B56919D3E}" srcOrd="1" destOrd="0" presId="urn:microsoft.com/office/officeart/2005/8/layout/chevron2"/>
    <dgm:cxn modelId="{579CBD34-D99F-495E-8413-55060A96BBD9}" type="presParOf" srcId="{BBDBC432-3680-46F5-994D-B7C365F10F72}" destId="{55F7F960-36A3-44CB-B7A5-570BF85AEAC2}" srcOrd="5" destOrd="0" presId="urn:microsoft.com/office/officeart/2005/8/layout/chevron2"/>
    <dgm:cxn modelId="{8E2EDE2D-9011-4141-8AC8-B91F7BA0535B}" type="presParOf" srcId="{BBDBC432-3680-46F5-994D-B7C365F10F72}" destId="{456B30BB-C822-4AE1-90D5-CBAD77F6F644}" srcOrd="6" destOrd="0" presId="urn:microsoft.com/office/officeart/2005/8/layout/chevron2"/>
    <dgm:cxn modelId="{AFB66623-A4CB-451F-BDDE-C6D506EA4E14}" type="presParOf" srcId="{456B30BB-C822-4AE1-90D5-CBAD77F6F644}" destId="{98A5EFD7-3C47-4BFF-9F55-504CF62A6340}" srcOrd="0" destOrd="0" presId="urn:microsoft.com/office/officeart/2005/8/layout/chevron2"/>
    <dgm:cxn modelId="{7D073965-9FB0-4AE6-B82A-574CB4601E36}" type="presParOf" srcId="{456B30BB-C822-4AE1-90D5-CBAD77F6F644}" destId="{E0A95F85-CC3E-4323-8C70-E321495E131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0D142-5654-4765-B2BF-8D5110F602CF}">
      <dsp:nvSpPr>
        <dsp:cNvPr id="0" name=""/>
        <dsp:cNvSpPr/>
      </dsp:nvSpPr>
      <dsp:spPr>
        <a:xfrm rot="5400000">
          <a:off x="-225146" y="231364"/>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Demand</a:t>
          </a:r>
        </a:p>
      </dsp:txBody>
      <dsp:txXfrm rot="-5400000">
        <a:off x="2" y="531560"/>
        <a:ext cx="1050685" cy="450294"/>
      </dsp:txXfrm>
    </dsp:sp>
    <dsp:sp modelId="{B255BC06-BDF2-49E3-80B1-775B5E5A1094}">
      <dsp:nvSpPr>
        <dsp:cNvPr id="0" name=""/>
        <dsp:cNvSpPr/>
      </dsp:nvSpPr>
      <dsp:spPr>
        <a:xfrm rot="5400000">
          <a:off x="2727459" y="-1670556"/>
          <a:ext cx="976149"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Systematic Techniques</a:t>
          </a:r>
        </a:p>
        <a:p>
          <a:pPr marL="171450" lvl="1" indent="-171450" algn="l" defTabSz="711200">
            <a:lnSpc>
              <a:spcPct val="90000"/>
            </a:lnSpc>
            <a:spcBef>
              <a:spcPct val="0"/>
            </a:spcBef>
            <a:spcAft>
              <a:spcPct val="15000"/>
            </a:spcAft>
            <a:buChar char="•"/>
          </a:pPr>
          <a:r>
            <a:rPr lang="en-GB" sz="1600" kern="1200" dirty="0"/>
            <a:t>Managerial Judgement</a:t>
          </a:r>
        </a:p>
        <a:p>
          <a:pPr marL="171450" lvl="1" indent="-171450" algn="l" defTabSz="711200">
            <a:lnSpc>
              <a:spcPct val="90000"/>
            </a:lnSpc>
            <a:spcBef>
              <a:spcPct val="0"/>
            </a:spcBef>
            <a:spcAft>
              <a:spcPct val="15000"/>
            </a:spcAft>
            <a:buChar char="•"/>
          </a:pPr>
          <a:r>
            <a:rPr lang="en-GB" sz="1600" kern="1200" dirty="0"/>
            <a:t>Working back from costs</a:t>
          </a:r>
        </a:p>
      </dsp:txBody>
      <dsp:txXfrm rot="-5400000">
        <a:off x="1050685" y="53870"/>
        <a:ext cx="4282045" cy="880845"/>
      </dsp:txXfrm>
    </dsp:sp>
    <dsp:sp modelId="{09653E35-22ED-413D-90E7-199F4E87684E}">
      <dsp:nvSpPr>
        <dsp:cNvPr id="0" name=""/>
        <dsp:cNvSpPr/>
      </dsp:nvSpPr>
      <dsp:spPr>
        <a:xfrm rot="5400000">
          <a:off x="-225146" y="1588363"/>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Supply</a:t>
          </a:r>
        </a:p>
      </dsp:txBody>
      <dsp:txXfrm rot="-5400000">
        <a:off x="2" y="1888559"/>
        <a:ext cx="1050685" cy="450294"/>
      </dsp:txXfrm>
    </dsp:sp>
    <dsp:sp modelId="{AAB0EEB2-A432-45B5-B049-719ECC5851C6}">
      <dsp:nvSpPr>
        <dsp:cNvPr id="0" name=""/>
        <dsp:cNvSpPr/>
      </dsp:nvSpPr>
      <dsp:spPr>
        <a:xfrm rot="5400000">
          <a:off x="2727715" y="-313813"/>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Composition and Skills of current workforce</a:t>
          </a:r>
        </a:p>
        <a:p>
          <a:pPr marL="171450" lvl="1" indent="-171450" algn="l" defTabSz="711200">
            <a:lnSpc>
              <a:spcPct val="90000"/>
            </a:lnSpc>
            <a:spcBef>
              <a:spcPct val="0"/>
            </a:spcBef>
            <a:spcAft>
              <a:spcPct val="15000"/>
            </a:spcAft>
            <a:buChar char="•"/>
          </a:pPr>
          <a:r>
            <a:rPr lang="en-GB" sz="1600" kern="1200" dirty="0"/>
            <a:t>How many will remain?</a:t>
          </a:r>
        </a:p>
      </dsp:txBody>
      <dsp:txXfrm rot="-5400000">
        <a:off x="1050685" y="1410844"/>
        <a:ext cx="4282070" cy="880382"/>
      </dsp:txXfrm>
    </dsp:sp>
    <dsp:sp modelId="{C0876EC3-4485-4BE8-8462-4C507E291DDA}">
      <dsp:nvSpPr>
        <dsp:cNvPr id="0" name=""/>
        <dsp:cNvSpPr/>
      </dsp:nvSpPr>
      <dsp:spPr>
        <a:xfrm rot="5400000">
          <a:off x="-225146" y="2945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Identifying Gaps</a:t>
          </a:r>
        </a:p>
      </dsp:txBody>
      <dsp:txXfrm rot="-5400000">
        <a:off x="2" y="3245558"/>
        <a:ext cx="1050685" cy="450294"/>
      </dsp:txXfrm>
    </dsp:sp>
    <dsp:sp modelId="{9BAC845B-8A23-4F71-9782-AE7B56919D3E}">
      <dsp:nvSpPr>
        <dsp:cNvPr id="0" name=""/>
        <dsp:cNvSpPr/>
      </dsp:nvSpPr>
      <dsp:spPr>
        <a:xfrm rot="5400000">
          <a:off x="2727715" y="1043185"/>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Competency framework</a:t>
          </a:r>
        </a:p>
        <a:p>
          <a:pPr marL="171450" lvl="1" indent="-171450" algn="l" defTabSz="711200">
            <a:lnSpc>
              <a:spcPct val="90000"/>
            </a:lnSpc>
            <a:spcBef>
              <a:spcPct val="0"/>
            </a:spcBef>
            <a:spcAft>
              <a:spcPct val="15000"/>
            </a:spcAft>
            <a:buChar char="•"/>
          </a:pPr>
          <a:r>
            <a:rPr lang="en-GB" sz="1600" kern="1200" dirty="0"/>
            <a:t>Assess current employees</a:t>
          </a:r>
        </a:p>
        <a:p>
          <a:pPr marL="171450" lvl="1" indent="-171450" algn="l" defTabSz="711200">
            <a:lnSpc>
              <a:spcPct val="90000"/>
            </a:lnSpc>
            <a:spcBef>
              <a:spcPct val="0"/>
            </a:spcBef>
            <a:spcAft>
              <a:spcPct val="15000"/>
            </a:spcAft>
            <a:buChar char="•"/>
          </a:pPr>
          <a:r>
            <a:rPr lang="en-GB" sz="1600" kern="1200" dirty="0"/>
            <a:t>Current skills v Future needs</a:t>
          </a:r>
        </a:p>
      </dsp:txBody>
      <dsp:txXfrm rot="-5400000">
        <a:off x="1050685" y="2767843"/>
        <a:ext cx="4282070" cy="880382"/>
      </dsp:txXfrm>
    </dsp:sp>
    <dsp:sp modelId="{98A5EFD7-3C47-4BFF-9F55-504CF62A6340}">
      <dsp:nvSpPr>
        <dsp:cNvPr id="0" name=""/>
        <dsp:cNvSpPr/>
      </dsp:nvSpPr>
      <dsp:spPr>
        <a:xfrm rot="5400000">
          <a:off x="-225146" y="4302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Addressing the gaps</a:t>
          </a:r>
        </a:p>
      </dsp:txBody>
      <dsp:txXfrm rot="-5400000">
        <a:off x="2" y="4602558"/>
        <a:ext cx="1050685" cy="450294"/>
      </dsp:txXfrm>
    </dsp:sp>
    <dsp:sp modelId="{E0A95F85-CC3E-4323-8C70-E321495E1311}">
      <dsp:nvSpPr>
        <dsp:cNvPr id="0" name=""/>
        <dsp:cNvSpPr/>
      </dsp:nvSpPr>
      <dsp:spPr>
        <a:xfrm rot="5400000">
          <a:off x="2727715" y="2400184"/>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Using existing resources</a:t>
          </a:r>
        </a:p>
        <a:p>
          <a:pPr marL="171450" lvl="1" indent="-171450" algn="l" defTabSz="711200">
            <a:lnSpc>
              <a:spcPct val="90000"/>
            </a:lnSpc>
            <a:spcBef>
              <a:spcPct val="0"/>
            </a:spcBef>
            <a:spcAft>
              <a:spcPct val="15000"/>
            </a:spcAft>
            <a:buChar char="•"/>
          </a:pPr>
          <a:r>
            <a:rPr lang="en-GB" sz="1600" kern="1200" dirty="0"/>
            <a:t>Identifying external sources</a:t>
          </a:r>
        </a:p>
      </dsp:txBody>
      <dsp:txXfrm rot="-5400000">
        <a:off x="1050685" y="4124842"/>
        <a:ext cx="4282070" cy="88038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0F2F0-2E97-4B29-BDF2-3DFA66BB0C6B}" type="datetimeFigureOut">
              <a:rPr lang="en-GB" smtClean="0"/>
              <a:t>17/04/2020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10551-CAFF-4CFA-AD3F-8FD228291A76}" type="slidenum">
              <a:rPr lang="en-GB" smtClean="0"/>
              <a:t>‹#›</a:t>
            </a:fld>
            <a:endParaRPr lang="en-GB"/>
          </a:p>
        </p:txBody>
      </p:sp>
    </p:spTree>
    <p:extLst>
      <p:ext uri="{BB962C8B-B14F-4D97-AF65-F5344CB8AC3E}">
        <p14:creationId xmlns:p14="http://schemas.microsoft.com/office/powerpoint/2010/main" val="2497058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a:t>
            </a:fld>
            <a:endParaRPr lang="en-GB"/>
          </a:p>
        </p:txBody>
      </p:sp>
    </p:spTree>
    <p:extLst>
      <p:ext uri="{BB962C8B-B14F-4D97-AF65-F5344CB8AC3E}">
        <p14:creationId xmlns:p14="http://schemas.microsoft.com/office/powerpoint/2010/main" val="723454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current circumstances highlight the importance of having right skills, in right place and on right contract – may involve completing a skills audit if you need to consider redeployment to other areas of the business and does the contract of employment allow for this? (does it also have a lay off clause)</a:t>
            </a:r>
          </a:p>
          <a:p>
            <a:r>
              <a:rPr lang="en-GB" dirty="0"/>
              <a:t> </a:t>
            </a:r>
          </a:p>
        </p:txBody>
      </p:sp>
      <p:sp>
        <p:nvSpPr>
          <p:cNvPr id="4" name="Slide Number Placeholder 3"/>
          <p:cNvSpPr>
            <a:spLocks noGrp="1"/>
          </p:cNvSpPr>
          <p:nvPr>
            <p:ph type="sldNum" sz="quarter" idx="5"/>
          </p:nvPr>
        </p:nvSpPr>
        <p:spPr/>
        <p:txBody>
          <a:bodyPr/>
          <a:lstStyle/>
          <a:p>
            <a:fld id="{96D10551-CAFF-4CFA-AD3F-8FD228291A76}" type="slidenum">
              <a:rPr lang="en-GB" smtClean="0"/>
              <a:t>3</a:t>
            </a:fld>
            <a:endParaRPr lang="en-GB"/>
          </a:p>
        </p:txBody>
      </p:sp>
    </p:spTree>
    <p:extLst>
      <p:ext uri="{BB962C8B-B14F-4D97-AF65-F5344CB8AC3E}">
        <p14:creationId xmlns:p14="http://schemas.microsoft.com/office/powerpoint/2010/main" val="1263052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Talent planning encompasses the whole process –  consider ‘activities carried out by the company to consider the specific employees and skills it will need in the future, and to put in place strategies to ensure it can meet these requirements’ (Taylor and Woodhams, 2016)</a:t>
            </a:r>
          </a:p>
          <a:p>
            <a:endParaRPr lang="en-GB" dirty="0"/>
          </a:p>
          <a:p>
            <a:r>
              <a:rPr lang="en-GB" dirty="0"/>
              <a:t>Review to what extent the organisation does this, does it do all aspects or some/for some roles and areas, timeframe, does it keep records on skills and demographics etc?</a:t>
            </a:r>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4</a:t>
            </a:fld>
            <a:endParaRPr lang="en-GB"/>
          </a:p>
        </p:txBody>
      </p:sp>
    </p:spTree>
    <p:extLst>
      <p:ext uri="{BB962C8B-B14F-4D97-AF65-F5344CB8AC3E}">
        <p14:creationId xmlns:p14="http://schemas.microsoft.com/office/powerpoint/2010/main" val="3285852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forecasting demand for skills in the future. </a:t>
            </a:r>
          </a:p>
          <a:p>
            <a:r>
              <a:rPr lang="en-GB" b="1" dirty="0"/>
              <a:t>This can be the immediate future – how has Covid-19 affected the skills your organisation needs right now and for the next quarter?</a:t>
            </a:r>
          </a:p>
          <a:p>
            <a:r>
              <a:rPr lang="en-GB" dirty="0"/>
              <a:t> </a:t>
            </a:r>
            <a:r>
              <a:rPr lang="en-GB" b="1" dirty="0"/>
              <a:t>- Aim to identify what job roles needed, how many people and with what skills.</a:t>
            </a:r>
          </a:p>
          <a:p>
            <a:endParaRPr lang="en-GB" dirty="0"/>
          </a:p>
          <a:p>
            <a:r>
              <a:rPr lang="en-GB" dirty="0"/>
              <a:t>2 – Consider current resources, looking at composition, skills and how many are likely to remain. Look at trends to predict</a:t>
            </a:r>
          </a:p>
          <a:p>
            <a:r>
              <a:rPr lang="en-GB" b="1" dirty="0"/>
              <a:t>Consider budget, do you need to operate on skeleton staff/furlough certain areas of the business? Absence rates – due to sickness, caring responsibilities and compassionate leave. </a:t>
            </a:r>
          </a:p>
          <a:p>
            <a:r>
              <a:rPr lang="en-GB" b="1" dirty="0"/>
              <a:t>Does your organisation have a skills register/talent portfolio etc</a:t>
            </a:r>
          </a:p>
          <a:p>
            <a:endParaRPr lang="en-GB" dirty="0"/>
          </a:p>
          <a:p>
            <a:r>
              <a:rPr lang="en-GB" dirty="0"/>
              <a:t>3 – Gaps between demand and supply through a skills audit. </a:t>
            </a:r>
          </a:p>
          <a:p>
            <a:endParaRPr lang="en-GB" dirty="0"/>
          </a:p>
          <a:p>
            <a:r>
              <a:rPr lang="en-GB" dirty="0"/>
              <a:t>4 – Addressing the gaps through existing resources by moving, training, mentoring, retention or removal.</a:t>
            </a:r>
          </a:p>
          <a:p>
            <a:r>
              <a:rPr lang="en-GB" dirty="0"/>
              <a:t> - then consider external sources, looking at the labour market, recruitment, collaborations or outsourcing.</a:t>
            </a:r>
          </a:p>
          <a:p>
            <a:r>
              <a:rPr lang="en-GB" b="1" dirty="0"/>
              <a:t>Different sectors will experience different gaps – need to furlough compared to increased hiring. </a:t>
            </a:r>
          </a:p>
          <a:p>
            <a:r>
              <a:rPr lang="en-GB" b="1" dirty="0"/>
              <a:t>The impact and how organisation’s might recover will differ – CIPD recommend start planning ahead now, considering the different options. </a:t>
            </a:r>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2950385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and evaluate how your organisation approaches each of these steps</a:t>
            </a:r>
          </a:p>
        </p:txBody>
      </p:sp>
      <p:sp>
        <p:nvSpPr>
          <p:cNvPr id="4" name="Slide Number Placeholder 3"/>
          <p:cNvSpPr>
            <a:spLocks noGrp="1"/>
          </p:cNvSpPr>
          <p:nvPr>
            <p:ph type="sldNum" sz="quarter" idx="5"/>
          </p:nvPr>
        </p:nvSpPr>
        <p:spPr/>
        <p:txBody>
          <a:bodyPr/>
          <a:lstStyle/>
          <a:p>
            <a:fld id="{96D10551-CAFF-4CFA-AD3F-8FD228291A76}" type="slidenum">
              <a:rPr lang="en-GB" smtClean="0"/>
              <a:t>6</a:t>
            </a:fld>
            <a:endParaRPr lang="en-GB"/>
          </a:p>
        </p:txBody>
      </p:sp>
    </p:spTree>
    <p:extLst>
      <p:ext uri="{BB962C8B-B14F-4D97-AF65-F5344CB8AC3E}">
        <p14:creationId xmlns:p14="http://schemas.microsoft.com/office/powerpoint/2010/main" val="17966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Workforce Planning guide shows ways of recording and calculating this information</a:t>
            </a:r>
          </a:p>
          <a:p>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Does your organisation record and monitor this information?</a:t>
            </a:r>
          </a:p>
          <a:p>
            <a:endParaRPr lang="en-GB" b="0"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7</a:t>
            </a:fld>
            <a:endParaRPr lang="en-GB"/>
          </a:p>
        </p:txBody>
      </p:sp>
    </p:spTree>
    <p:extLst>
      <p:ext uri="{BB962C8B-B14F-4D97-AF65-F5344CB8AC3E}">
        <p14:creationId xmlns:p14="http://schemas.microsoft.com/office/powerpoint/2010/main" val="1090991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briefing shows changes in vacancy levels by local area – useful data to support any changes in resourcing in your organisation. </a:t>
            </a:r>
          </a:p>
          <a:p>
            <a:endParaRPr lang="en-GB" dirty="0"/>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8</a:t>
            </a:fld>
            <a:endParaRPr lang="en-GB"/>
          </a:p>
        </p:txBody>
      </p:sp>
    </p:spTree>
    <p:extLst>
      <p:ext uri="{BB962C8B-B14F-4D97-AF65-F5344CB8AC3E}">
        <p14:creationId xmlns:p14="http://schemas.microsoft.com/office/powerpoint/2010/main" val="221799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use scenario planning when preparing for a return to ‘normal’. CIPD recommends planning for each quarter during the uncertain time, looking at the more immediate business demands, and to plan for 3 different scenarios to consider options. </a:t>
            </a:r>
          </a:p>
        </p:txBody>
      </p:sp>
      <p:sp>
        <p:nvSpPr>
          <p:cNvPr id="4" name="Slide Number Placeholder 3"/>
          <p:cNvSpPr>
            <a:spLocks noGrp="1"/>
          </p:cNvSpPr>
          <p:nvPr>
            <p:ph type="sldNum" sz="quarter" idx="5"/>
          </p:nvPr>
        </p:nvSpPr>
        <p:spPr/>
        <p:txBody>
          <a:bodyPr/>
          <a:lstStyle/>
          <a:p>
            <a:fld id="{96D10551-CAFF-4CFA-AD3F-8FD228291A76}" type="slidenum">
              <a:rPr lang="en-GB" smtClean="0"/>
              <a:t>10</a:t>
            </a:fld>
            <a:endParaRPr lang="en-GB"/>
          </a:p>
        </p:txBody>
      </p:sp>
    </p:spTree>
    <p:extLst>
      <p:ext uri="{BB962C8B-B14F-4D97-AF65-F5344CB8AC3E}">
        <p14:creationId xmlns:p14="http://schemas.microsoft.com/office/powerpoint/2010/main" val="35881111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Wendy Hirsh for the Institute of Employment Studies</a:t>
            </a:r>
          </a:p>
        </p:txBody>
      </p:sp>
      <p:sp>
        <p:nvSpPr>
          <p:cNvPr id="4" name="Slide Number Placeholder 3"/>
          <p:cNvSpPr>
            <a:spLocks noGrp="1"/>
          </p:cNvSpPr>
          <p:nvPr>
            <p:ph type="sldNum" sz="quarter" idx="5"/>
          </p:nvPr>
        </p:nvSpPr>
        <p:spPr/>
        <p:txBody>
          <a:bodyPr/>
          <a:lstStyle/>
          <a:p>
            <a:fld id="{96D10551-CAFF-4CFA-AD3F-8FD228291A76}" type="slidenum">
              <a:rPr lang="en-GB" smtClean="0"/>
              <a:t>11</a:t>
            </a:fld>
            <a:endParaRPr lang="en-GB"/>
          </a:p>
        </p:txBody>
      </p:sp>
    </p:spTree>
    <p:extLst>
      <p:ext uri="{BB962C8B-B14F-4D97-AF65-F5344CB8AC3E}">
        <p14:creationId xmlns:p14="http://schemas.microsoft.com/office/powerpoint/2010/main" val="2992375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Traditional approach generally operates in stable, predictable environments, how is the current climate impacting this?</a:t>
            </a:r>
          </a:p>
          <a:p>
            <a:r>
              <a:rPr lang="en-GB" dirty="0"/>
              <a:t>If the organisation’s plan is based on key people, how are they adapting this, depending on their availability.</a:t>
            </a:r>
          </a:p>
          <a:p>
            <a:r>
              <a:rPr lang="en-GB" dirty="0"/>
              <a:t>  </a:t>
            </a:r>
          </a:p>
          <a:p>
            <a:r>
              <a:rPr lang="en-GB" dirty="0"/>
              <a:t>Who we regard as ‘key contributors’ and ‘critical professionals’ may have changed in current circumstances, does your organisation have a succession plan for these people or pools of talent that can meet the needs of these key roles? </a:t>
            </a:r>
          </a:p>
        </p:txBody>
      </p:sp>
      <p:sp>
        <p:nvSpPr>
          <p:cNvPr id="4" name="Slide Number Placeholder 3"/>
          <p:cNvSpPr>
            <a:spLocks noGrp="1"/>
          </p:cNvSpPr>
          <p:nvPr>
            <p:ph type="sldNum" sz="quarter" idx="5"/>
          </p:nvPr>
        </p:nvSpPr>
        <p:spPr/>
        <p:txBody>
          <a:bodyPr/>
          <a:lstStyle/>
          <a:p>
            <a:fld id="{96D10551-CAFF-4CFA-AD3F-8FD228291A76}" type="slidenum">
              <a:rPr lang="en-GB" smtClean="0"/>
              <a:t>12</a:t>
            </a:fld>
            <a:endParaRPr lang="en-GB"/>
          </a:p>
        </p:txBody>
      </p:sp>
    </p:spTree>
    <p:extLst>
      <p:ext uri="{BB962C8B-B14F-4D97-AF65-F5344CB8AC3E}">
        <p14:creationId xmlns:p14="http://schemas.microsoft.com/office/powerpoint/2010/main" val="1556956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message is to stay true to the organisation’s values, </a:t>
            </a:r>
            <a:r>
              <a:rPr lang="en-GB" dirty="0" err="1"/>
              <a:t>eg</a:t>
            </a:r>
            <a:r>
              <a:rPr lang="en-GB" dirty="0"/>
              <a:t> if you are promoting the organisation as innovative, are you looking for innovative solutions?</a:t>
            </a:r>
          </a:p>
          <a:p>
            <a:r>
              <a:rPr lang="en-GB" dirty="0"/>
              <a:t>Transparency and honest communication. </a:t>
            </a:r>
          </a:p>
        </p:txBody>
      </p:sp>
      <p:sp>
        <p:nvSpPr>
          <p:cNvPr id="4" name="Slide Number Placeholder 3"/>
          <p:cNvSpPr>
            <a:spLocks noGrp="1"/>
          </p:cNvSpPr>
          <p:nvPr>
            <p:ph type="sldNum" sz="quarter" idx="5"/>
          </p:nvPr>
        </p:nvSpPr>
        <p:spPr/>
        <p:txBody>
          <a:bodyPr/>
          <a:lstStyle/>
          <a:p>
            <a:fld id="{96D10551-CAFF-4CFA-AD3F-8FD228291A76}" type="slidenum">
              <a:rPr lang="en-GB" smtClean="0"/>
              <a:t>14</a:t>
            </a:fld>
            <a:endParaRPr lang="en-GB"/>
          </a:p>
        </p:txBody>
      </p:sp>
    </p:spTree>
    <p:extLst>
      <p:ext uri="{BB962C8B-B14F-4D97-AF65-F5344CB8AC3E}">
        <p14:creationId xmlns:p14="http://schemas.microsoft.com/office/powerpoint/2010/main" val="9840850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Covered some of the best practice models in the understanding module. </a:t>
            </a:r>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15</a:t>
            </a:fld>
            <a:endParaRPr lang="en-GB"/>
          </a:p>
        </p:txBody>
      </p:sp>
    </p:spTree>
    <p:extLst>
      <p:ext uri="{BB962C8B-B14F-4D97-AF65-F5344CB8AC3E}">
        <p14:creationId xmlns:p14="http://schemas.microsoft.com/office/powerpoint/2010/main" val="11530433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best practice, interactive guide on the options available for organisations, depending on their circumstances, to help them plan and consider their options for their workforce during this time. </a:t>
            </a:r>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16</a:t>
            </a:fld>
            <a:endParaRPr lang="en-GB"/>
          </a:p>
        </p:txBody>
      </p:sp>
    </p:spTree>
    <p:extLst>
      <p:ext uri="{BB962C8B-B14F-4D97-AF65-F5344CB8AC3E}">
        <p14:creationId xmlns:p14="http://schemas.microsoft.com/office/powerpoint/2010/main" val="171878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Martyn Dicker advised they focussed on to date circumstances, looking at the short term, each quarter at a time. </a:t>
            </a:r>
          </a:p>
          <a:p>
            <a:r>
              <a:rPr lang="en-GB" dirty="0"/>
              <a:t>He recommended furlough is done with sensitivity and reassurance, understanding some people would prefer to work, feel it means their work isn’t important or their performance is in question. </a:t>
            </a:r>
          </a:p>
          <a:p>
            <a:r>
              <a:rPr lang="en-GB" dirty="0"/>
              <a:t>He talks of the need to act ethically and in line with values, making tough decisions so ensure it feels like the right thing to do. </a:t>
            </a:r>
          </a:p>
        </p:txBody>
      </p:sp>
      <p:sp>
        <p:nvSpPr>
          <p:cNvPr id="4" name="Slide Number Placeholder 3"/>
          <p:cNvSpPr>
            <a:spLocks noGrp="1"/>
          </p:cNvSpPr>
          <p:nvPr>
            <p:ph type="sldNum" sz="quarter" idx="5"/>
          </p:nvPr>
        </p:nvSpPr>
        <p:spPr/>
        <p:txBody>
          <a:bodyPr/>
          <a:lstStyle/>
          <a:p>
            <a:fld id="{96D10551-CAFF-4CFA-AD3F-8FD228291A76}" type="slidenum">
              <a:rPr lang="en-GB" smtClean="0"/>
              <a:t>17</a:t>
            </a:fld>
            <a:endParaRPr lang="en-GB"/>
          </a:p>
        </p:txBody>
      </p:sp>
    </p:spTree>
    <p:extLst>
      <p:ext uri="{BB962C8B-B14F-4D97-AF65-F5344CB8AC3E}">
        <p14:creationId xmlns:p14="http://schemas.microsoft.com/office/powerpoint/2010/main" val="42872234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17/04/2020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28228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17/04/2020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23753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17/04/2020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174962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17/04/2020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990124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17/04/2020</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2091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17/04/2020</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11980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17/04/2020</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15739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17/04/2020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8715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17/04/2020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8495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17/04/2020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76282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17/04/2020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59600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17/04/2020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40005375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aIocx_VFDF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lewiscotter.com/brands?fbclid=IwAR0BeD5NiW_Y0V9usPsZClVwh9wPku4OFLjUnYZvi-B28XoyFMVB4BMZpvU"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corporate-rebels.com/bird-lay-off/?fbclid=IwAR2BF_AJFr7Q4Lp9TGUC46Ssb2h8IPu-OFfBUmmJJQ1X5TEJzKfap6eoKxI"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acas.org.uk/coronavirus/furlough-closing-workplace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cipd.co.uk/news-views/coronavirus" TargetMode="External"/><Relationship Id="rId4" Type="http://schemas.openxmlformats.org/officeDocument/2006/relationships/hyperlink" Target="https://www.gov.uk/government/publications/guidance-to-employers-and-businesses-about-covid-19/guidance-for-employers-and-businesses-on-coronavirus-covid-19"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cipd.co.uk/knowledge/strategy/organisational-development/covid-19-workforce-planner" TargetMode="External"/><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mailto:r.jones@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Resourcing and Talent Planning in the Organisation</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t>5ARTP</a:t>
            </a:r>
          </a:p>
          <a:p>
            <a:r>
              <a:rPr lang="en-GB" dirty="0"/>
              <a:t>Rachael Jones</a:t>
            </a:r>
          </a:p>
        </p:txBody>
      </p:sp>
    </p:spTree>
    <p:extLst>
      <p:ext uri="{BB962C8B-B14F-4D97-AF65-F5344CB8AC3E}">
        <p14:creationId xmlns:p14="http://schemas.microsoft.com/office/powerpoint/2010/main" val="300855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14C3C-2DE5-46E8-87BE-C4DB31DD0B7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1C2E008-E7AD-4D6C-9379-5AFF2957E8F7}"/>
              </a:ext>
            </a:extLst>
          </p:cNvPr>
          <p:cNvSpPr>
            <a:spLocks noGrp="1"/>
          </p:cNvSpPr>
          <p:nvPr>
            <p:ph idx="1"/>
          </p:nvPr>
        </p:nvSpPr>
        <p:spPr/>
        <p:txBody>
          <a:bodyPr/>
          <a:lstStyle/>
          <a:p>
            <a:pPr marL="514350" indent="-514350">
              <a:buFont typeface="+mj-lt"/>
              <a:buAutoNum type="arabicPeriod"/>
            </a:pPr>
            <a:r>
              <a:rPr lang="en-GB" dirty="0"/>
              <a:t>Be able to review and evaluate an organisation’s approach to talent planning</a:t>
            </a:r>
          </a:p>
          <a:p>
            <a:pPr marL="514350" indent="-514350">
              <a:buFont typeface="+mj-lt"/>
              <a:buAutoNum type="arabicPeriod"/>
            </a:pPr>
            <a:r>
              <a:rPr lang="en-GB" dirty="0"/>
              <a:t>Be able to recommend ways to improve an organisation’s approach to talent planning</a:t>
            </a:r>
          </a:p>
          <a:p>
            <a:pPr marL="514350" indent="-514350">
              <a:buFont typeface="+mj-lt"/>
              <a:buAutoNum type="arabicPeriod"/>
            </a:pPr>
            <a:r>
              <a:rPr lang="en-GB" dirty="0"/>
              <a:t>Be able to contribute to people resourcing activities</a:t>
            </a:r>
          </a:p>
        </p:txBody>
      </p:sp>
    </p:spTree>
    <p:extLst>
      <p:ext uri="{BB962C8B-B14F-4D97-AF65-F5344CB8AC3E}">
        <p14:creationId xmlns:p14="http://schemas.microsoft.com/office/powerpoint/2010/main" val="1355637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609600" y="1259239"/>
            <a:ext cx="10972800" cy="3917032"/>
          </a:xfrm>
        </p:spPr>
        <p:txBody>
          <a:bodyPr>
            <a:noAutofit/>
          </a:bodyPr>
          <a:lstStyle/>
          <a:p>
            <a:pPr marL="0" indent="0">
              <a:buNone/>
            </a:pPr>
            <a:r>
              <a:rPr lang="en-GB" sz="2700" dirty="0"/>
              <a:t>The right number of people with the right </a:t>
            </a:r>
            <a:r>
              <a:rPr lang="en-GB" sz="2700" b="1" dirty="0"/>
              <a:t>skills</a:t>
            </a:r>
            <a:r>
              <a:rPr lang="en-GB" sz="2700" dirty="0"/>
              <a:t> employed in the right </a:t>
            </a:r>
            <a:r>
              <a:rPr lang="en-GB" sz="2700" b="1" dirty="0"/>
              <a:t>place</a:t>
            </a:r>
            <a:r>
              <a:rPr lang="en-GB" sz="2700" dirty="0"/>
              <a:t> at the right time, for the right cost and on the right </a:t>
            </a:r>
            <a:r>
              <a:rPr lang="en-GB" sz="2700" b="1" dirty="0"/>
              <a:t>contract</a:t>
            </a:r>
            <a:r>
              <a:rPr lang="en-GB" sz="2700" dirty="0"/>
              <a:t> – CIPD</a:t>
            </a:r>
          </a:p>
          <a:p>
            <a:pPr marL="0" indent="0">
              <a:buNone/>
            </a:pPr>
            <a:endParaRPr lang="en-GB" sz="2700" dirty="0"/>
          </a:p>
          <a:p>
            <a:pPr marL="0" indent="0">
              <a:buNone/>
            </a:pPr>
            <a:r>
              <a:rPr lang="en-GB" sz="2700" dirty="0"/>
              <a:t>Taylor and Woodhams add: A fundamental part of the HR management role is concerned with the mobilisation of a workforce. It involves a number of activities including workforce planning, attracting potential employees, selecting the best individuals, retaining employees, succession planning, and managing the departure of staff from the organisation.</a:t>
            </a:r>
          </a:p>
        </p:txBody>
      </p:sp>
      <p:sp>
        <p:nvSpPr>
          <p:cNvPr id="5" name="Title 4">
            <a:extLst>
              <a:ext uri="{FF2B5EF4-FFF2-40B4-BE49-F238E27FC236}">
                <a16:creationId xmlns:a16="http://schemas.microsoft.com/office/drawing/2014/main" id="{941B6EDB-DB87-4F73-A42A-399196AD4B09}"/>
              </a:ext>
            </a:extLst>
          </p:cNvPr>
          <p:cNvSpPr>
            <a:spLocks noGrp="1"/>
          </p:cNvSpPr>
          <p:nvPr>
            <p:ph type="title"/>
          </p:nvPr>
        </p:nvSpPr>
        <p:spPr>
          <a:xfrm>
            <a:off x="609600" y="116239"/>
            <a:ext cx="10972800" cy="1143000"/>
          </a:xfrm>
        </p:spPr>
        <p:txBody>
          <a:bodyPr/>
          <a:lstStyle/>
          <a:p>
            <a:r>
              <a:rPr lang="en-GB" dirty="0"/>
              <a:t>Recap: What is Talent Planning?</a:t>
            </a:r>
          </a:p>
        </p:txBody>
      </p:sp>
    </p:spTree>
    <p:extLst>
      <p:ext uri="{BB962C8B-B14F-4D97-AF65-F5344CB8AC3E}">
        <p14:creationId xmlns:p14="http://schemas.microsoft.com/office/powerpoint/2010/main" val="4230503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8572E-D65B-4690-B166-AB9270C31DA2}"/>
              </a:ext>
            </a:extLst>
          </p:cNvPr>
          <p:cNvSpPr>
            <a:spLocks noGrp="1"/>
          </p:cNvSpPr>
          <p:nvPr>
            <p:ph type="title"/>
          </p:nvPr>
        </p:nvSpPr>
        <p:spPr>
          <a:xfrm>
            <a:off x="586740" y="103226"/>
            <a:ext cx="10972800" cy="1143000"/>
          </a:xfrm>
        </p:spPr>
        <p:txBody>
          <a:bodyPr/>
          <a:lstStyle/>
          <a:p>
            <a:r>
              <a:rPr lang="en-GB" dirty="0"/>
              <a:t>Talent Planning and Resourcing activities</a:t>
            </a:r>
          </a:p>
        </p:txBody>
      </p:sp>
      <p:sp>
        <p:nvSpPr>
          <p:cNvPr id="5" name="Rectangle: Rounded Corners 4">
            <a:extLst>
              <a:ext uri="{FF2B5EF4-FFF2-40B4-BE49-F238E27FC236}">
                <a16:creationId xmlns:a16="http://schemas.microsoft.com/office/drawing/2014/main" id="{6C971A57-C72C-4068-82C6-711319FD4A64}"/>
              </a:ext>
            </a:extLst>
          </p:cNvPr>
          <p:cNvSpPr/>
          <p:nvPr/>
        </p:nvSpPr>
        <p:spPr>
          <a:xfrm>
            <a:off x="304800" y="1417638"/>
            <a:ext cx="3398520" cy="929004"/>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Labour Market Analysis</a:t>
            </a:r>
          </a:p>
        </p:txBody>
      </p:sp>
      <p:sp>
        <p:nvSpPr>
          <p:cNvPr id="6" name="Rectangle: Rounded Corners 5">
            <a:extLst>
              <a:ext uri="{FF2B5EF4-FFF2-40B4-BE49-F238E27FC236}">
                <a16:creationId xmlns:a16="http://schemas.microsoft.com/office/drawing/2014/main" id="{4D10F735-0280-45DC-92D0-D61B299280C9}"/>
              </a:ext>
            </a:extLst>
          </p:cNvPr>
          <p:cNvSpPr/>
          <p:nvPr/>
        </p:nvSpPr>
        <p:spPr>
          <a:xfrm>
            <a:off x="4236720" y="1387474"/>
            <a:ext cx="3383280" cy="97536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Workforce Planning</a:t>
            </a:r>
          </a:p>
        </p:txBody>
      </p:sp>
      <p:sp>
        <p:nvSpPr>
          <p:cNvPr id="7" name="Rectangle: Rounded Corners 6">
            <a:extLst>
              <a:ext uri="{FF2B5EF4-FFF2-40B4-BE49-F238E27FC236}">
                <a16:creationId xmlns:a16="http://schemas.microsoft.com/office/drawing/2014/main" id="{9BFC1B1B-8D71-462A-9FCF-A4EBFAD44B3C}"/>
              </a:ext>
            </a:extLst>
          </p:cNvPr>
          <p:cNvSpPr/>
          <p:nvPr/>
        </p:nvSpPr>
        <p:spPr>
          <a:xfrm>
            <a:off x="8199120" y="1395493"/>
            <a:ext cx="3383280" cy="100584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Recruitment and Selection</a:t>
            </a:r>
          </a:p>
        </p:txBody>
      </p:sp>
      <p:sp>
        <p:nvSpPr>
          <p:cNvPr id="8" name="Rectangle: Rounded Corners 7">
            <a:extLst>
              <a:ext uri="{FF2B5EF4-FFF2-40B4-BE49-F238E27FC236}">
                <a16:creationId xmlns:a16="http://schemas.microsoft.com/office/drawing/2014/main" id="{542EC6EE-AEF8-431F-8D2C-8EA1C70B83F8}"/>
              </a:ext>
            </a:extLst>
          </p:cNvPr>
          <p:cNvSpPr/>
          <p:nvPr/>
        </p:nvSpPr>
        <p:spPr>
          <a:xfrm>
            <a:off x="2110740" y="2439035"/>
            <a:ext cx="3398520" cy="929005"/>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Staff Retention</a:t>
            </a:r>
          </a:p>
        </p:txBody>
      </p:sp>
      <p:sp>
        <p:nvSpPr>
          <p:cNvPr id="9" name="Rectangle: Rounded Corners 8">
            <a:extLst>
              <a:ext uri="{FF2B5EF4-FFF2-40B4-BE49-F238E27FC236}">
                <a16:creationId xmlns:a16="http://schemas.microsoft.com/office/drawing/2014/main" id="{01BAF651-31C2-4147-8BD8-48CC443C6A84}"/>
              </a:ext>
            </a:extLst>
          </p:cNvPr>
          <p:cNvSpPr/>
          <p:nvPr/>
        </p:nvSpPr>
        <p:spPr>
          <a:xfrm>
            <a:off x="6073140" y="2439035"/>
            <a:ext cx="3398520" cy="966309"/>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Career Development Planning</a:t>
            </a:r>
          </a:p>
        </p:txBody>
      </p:sp>
      <p:sp>
        <p:nvSpPr>
          <p:cNvPr id="10" name="Rectangle: Rounded Corners 9">
            <a:extLst>
              <a:ext uri="{FF2B5EF4-FFF2-40B4-BE49-F238E27FC236}">
                <a16:creationId xmlns:a16="http://schemas.microsoft.com/office/drawing/2014/main" id="{852F0A53-B1AC-4198-B840-A57671DD8F2A}"/>
              </a:ext>
            </a:extLst>
          </p:cNvPr>
          <p:cNvSpPr/>
          <p:nvPr/>
        </p:nvSpPr>
        <p:spPr>
          <a:xfrm>
            <a:off x="304800" y="3543699"/>
            <a:ext cx="3398520" cy="96766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Succession Planning</a:t>
            </a:r>
          </a:p>
        </p:txBody>
      </p:sp>
      <p:sp>
        <p:nvSpPr>
          <p:cNvPr id="11" name="Rectangle: Rounded Corners 10">
            <a:extLst>
              <a:ext uri="{FF2B5EF4-FFF2-40B4-BE49-F238E27FC236}">
                <a16:creationId xmlns:a16="http://schemas.microsoft.com/office/drawing/2014/main" id="{319CCB5C-9D87-4458-A20A-2F719FD2EE4A}"/>
              </a:ext>
            </a:extLst>
          </p:cNvPr>
          <p:cNvSpPr/>
          <p:nvPr/>
        </p:nvSpPr>
        <p:spPr>
          <a:xfrm>
            <a:off x="4236720" y="3612514"/>
            <a:ext cx="3398520" cy="929006"/>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Retirement and Dismissal</a:t>
            </a:r>
          </a:p>
        </p:txBody>
      </p:sp>
      <p:sp>
        <p:nvSpPr>
          <p:cNvPr id="12" name="Rectangle: Rounded Corners 11">
            <a:extLst>
              <a:ext uri="{FF2B5EF4-FFF2-40B4-BE49-F238E27FC236}">
                <a16:creationId xmlns:a16="http://schemas.microsoft.com/office/drawing/2014/main" id="{F1ED03C9-38BE-4443-985C-C695F62D8195}"/>
              </a:ext>
            </a:extLst>
          </p:cNvPr>
          <p:cNvSpPr/>
          <p:nvPr/>
        </p:nvSpPr>
        <p:spPr>
          <a:xfrm>
            <a:off x="8214360" y="3612514"/>
            <a:ext cx="3398520" cy="966309"/>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Performance Management</a:t>
            </a:r>
          </a:p>
        </p:txBody>
      </p:sp>
      <p:sp>
        <p:nvSpPr>
          <p:cNvPr id="13" name="Rectangle: Rounded Corners 12">
            <a:extLst>
              <a:ext uri="{FF2B5EF4-FFF2-40B4-BE49-F238E27FC236}">
                <a16:creationId xmlns:a16="http://schemas.microsoft.com/office/drawing/2014/main" id="{ED3EB511-1B00-4406-B10A-01BD7B817CB5}"/>
              </a:ext>
            </a:extLst>
          </p:cNvPr>
          <p:cNvSpPr/>
          <p:nvPr/>
        </p:nvSpPr>
        <p:spPr>
          <a:xfrm>
            <a:off x="6096000" y="4711146"/>
            <a:ext cx="3398520" cy="929007"/>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Job Design</a:t>
            </a:r>
          </a:p>
        </p:txBody>
      </p:sp>
      <p:sp>
        <p:nvSpPr>
          <p:cNvPr id="14" name="Rectangle: Rounded Corners 13">
            <a:extLst>
              <a:ext uri="{FF2B5EF4-FFF2-40B4-BE49-F238E27FC236}">
                <a16:creationId xmlns:a16="http://schemas.microsoft.com/office/drawing/2014/main" id="{6DBA73EE-174D-41A4-B4D8-FC6CF178F9F7}"/>
              </a:ext>
            </a:extLst>
          </p:cNvPr>
          <p:cNvSpPr/>
          <p:nvPr/>
        </p:nvSpPr>
        <p:spPr>
          <a:xfrm>
            <a:off x="2110740" y="4672730"/>
            <a:ext cx="3398520" cy="100584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Employer Branding</a:t>
            </a:r>
          </a:p>
        </p:txBody>
      </p:sp>
    </p:spTree>
    <p:extLst>
      <p:ext uri="{BB962C8B-B14F-4D97-AF65-F5344CB8AC3E}">
        <p14:creationId xmlns:p14="http://schemas.microsoft.com/office/powerpoint/2010/main" val="3856679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B62D28D-FA20-49F7-B666-383CD176D033}"/>
              </a:ext>
            </a:extLst>
          </p:cNvPr>
          <p:cNvGraphicFramePr/>
          <p:nvPr/>
        </p:nvGraphicFramePr>
        <p:xfrm>
          <a:off x="5645426" y="193536"/>
          <a:ext cx="5380383" cy="5584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a:extLst>
              <a:ext uri="{FF2B5EF4-FFF2-40B4-BE49-F238E27FC236}">
                <a16:creationId xmlns:a16="http://schemas.microsoft.com/office/drawing/2014/main" id="{0EA1EDEB-F29B-4976-BBBB-900F8E0B217E}"/>
              </a:ext>
            </a:extLst>
          </p:cNvPr>
          <p:cNvSpPr>
            <a:spLocks noGrp="1"/>
          </p:cNvSpPr>
          <p:nvPr>
            <p:ph type="title"/>
          </p:nvPr>
        </p:nvSpPr>
        <p:spPr>
          <a:xfrm>
            <a:off x="486375" y="193536"/>
            <a:ext cx="4797286" cy="1165692"/>
          </a:xfrm>
        </p:spPr>
        <p:txBody>
          <a:bodyPr>
            <a:normAutofit fontScale="90000"/>
          </a:bodyPr>
          <a:lstStyle/>
          <a:p>
            <a:r>
              <a:rPr lang="en-GB" sz="4400" b="0" dirty="0"/>
              <a:t>The 4 Stages:</a:t>
            </a:r>
            <a:br>
              <a:rPr lang="en-GB" sz="4400" b="0" dirty="0"/>
            </a:br>
            <a:r>
              <a:rPr lang="en-GB" sz="2800" b="0" dirty="0"/>
              <a:t>Taylor and Woodhams (2016)</a:t>
            </a:r>
          </a:p>
        </p:txBody>
      </p:sp>
    </p:spTree>
    <p:extLst>
      <p:ext uri="{BB962C8B-B14F-4D97-AF65-F5344CB8AC3E}">
        <p14:creationId xmlns:p14="http://schemas.microsoft.com/office/powerpoint/2010/main" val="3711877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21661-0989-41D1-A479-3F74B3AAEC0C}"/>
              </a:ext>
            </a:extLst>
          </p:cNvPr>
          <p:cNvSpPr>
            <a:spLocks noGrp="1"/>
          </p:cNvSpPr>
          <p:nvPr>
            <p:ph type="title"/>
          </p:nvPr>
        </p:nvSpPr>
        <p:spPr>
          <a:xfrm>
            <a:off x="609600" y="0"/>
            <a:ext cx="10972800" cy="1143000"/>
          </a:xfrm>
        </p:spPr>
        <p:txBody>
          <a:bodyPr/>
          <a:lstStyle/>
          <a:p>
            <a:r>
              <a:rPr lang="en-GB" dirty="0"/>
              <a:t>Steps in the workforce planning process</a:t>
            </a:r>
          </a:p>
        </p:txBody>
      </p:sp>
      <p:pic>
        <p:nvPicPr>
          <p:cNvPr id="5" name="Content Placeholder 4" descr="A picture containing device&#10;&#10;Description automatically generated">
            <a:extLst>
              <a:ext uri="{FF2B5EF4-FFF2-40B4-BE49-F238E27FC236}">
                <a16:creationId xmlns:a16="http://schemas.microsoft.com/office/drawing/2014/main" id="{96CB32BF-989E-4FBA-9D62-5729D1DA537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84789" y="1131050"/>
            <a:ext cx="8166188" cy="4595900"/>
          </a:xfrm>
        </p:spPr>
      </p:pic>
      <p:sp>
        <p:nvSpPr>
          <p:cNvPr id="6" name="TextBox 5">
            <a:extLst>
              <a:ext uri="{FF2B5EF4-FFF2-40B4-BE49-F238E27FC236}">
                <a16:creationId xmlns:a16="http://schemas.microsoft.com/office/drawing/2014/main" id="{0F32AEE6-074B-4A1C-8B7D-6C4E44ECA055}"/>
              </a:ext>
            </a:extLst>
          </p:cNvPr>
          <p:cNvSpPr txBox="1"/>
          <p:nvPr/>
        </p:nvSpPr>
        <p:spPr>
          <a:xfrm>
            <a:off x="8317283" y="5147231"/>
            <a:ext cx="3607496" cy="369332"/>
          </a:xfrm>
          <a:prstGeom prst="rect">
            <a:avLst/>
          </a:prstGeom>
          <a:noFill/>
        </p:spPr>
        <p:txBody>
          <a:bodyPr wrap="square" rtlCol="0">
            <a:spAutoFit/>
          </a:bodyPr>
          <a:lstStyle/>
          <a:p>
            <a:r>
              <a:rPr lang="en-GB" dirty="0"/>
              <a:t>CIPD’s Workforce Planning Guide</a:t>
            </a:r>
          </a:p>
        </p:txBody>
      </p:sp>
    </p:spTree>
    <p:extLst>
      <p:ext uri="{BB962C8B-B14F-4D97-AF65-F5344CB8AC3E}">
        <p14:creationId xmlns:p14="http://schemas.microsoft.com/office/powerpoint/2010/main" val="3463212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E13D5-44D8-458F-8688-04BF5E3B1D03}"/>
              </a:ext>
            </a:extLst>
          </p:cNvPr>
          <p:cNvSpPr>
            <a:spLocks noGrp="1"/>
          </p:cNvSpPr>
          <p:nvPr>
            <p:ph type="title"/>
          </p:nvPr>
        </p:nvSpPr>
        <p:spPr>
          <a:xfrm>
            <a:off x="609600" y="143206"/>
            <a:ext cx="10972800" cy="1143000"/>
          </a:xfrm>
        </p:spPr>
        <p:txBody>
          <a:bodyPr/>
          <a:lstStyle/>
          <a:p>
            <a:r>
              <a:rPr lang="en-GB" dirty="0"/>
              <a:t>Internal and External information</a:t>
            </a:r>
          </a:p>
        </p:txBody>
      </p:sp>
      <p:sp>
        <p:nvSpPr>
          <p:cNvPr id="3" name="Content Placeholder 2">
            <a:extLst>
              <a:ext uri="{FF2B5EF4-FFF2-40B4-BE49-F238E27FC236}">
                <a16:creationId xmlns:a16="http://schemas.microsoft.com/office/drawing/2014/main" id="{B36062C9-1F05-4BD0-A6E1-9C6CBD20E8B0}"/>
              </a:ext>
            </a:extLst>
          </p:cNvPr>
          <p:cNvSpPr>
            <a:spLocks noGrp="1"/>
          </p:cNvSpPr>
          <p:nvPr>
            <p:ph sz="half" idx="1"/>
          </p:nvPr>
        </p:nvSpPr>
        <p:spPr>
          <a:xfrm>
            <a:off x="254131" y="1648294"/>
            <a:ext cx="3550920" cy="2164079"/>
          </a:xfrm>
        </p:spPr>
        <p:txBody>
          <a:bodyPr>
            <a:normAutofit fontScale="92500" lnSpcReduction="20000"/>
          </a:bodyPr>
          <a:lstStyle/>
          <a:p>
            <a:r>
              <a:rPr lang="en-GB" dirty="0"/>
              <a:t>Employees in post</a:t>
            </a:r>
          </a:p>
          <a:p>
            <a:pPr lvl="1"/>
            <a:r>
              <a:rPr lang="en-GB" dirty="0"/>
              <a:t>Demographic data</a:t>
            </a:r>
          </a:p>
          <a:p>
            <a:pPr lvl="1"/>
            <a:r>
              <a:rPr lang="en-GB" dirty="0"/>
              <a:t>Type of work</a:t>
            </a:r>
          </a:p>
          <a:p>
            <a:pPr lvl="1"/>
            <a:r>
              <a:rPr lang="en-GB" dirty="0"/>
              <a:t>Types of contract</a:t>
            </a:r>
          </a:p>
          <a:p>
            <a:pPr lvl="1"/>
            <a:r>
              <a:rPr lang="en-GB" dirty="0"/>
              <a:t>Gaps in supply and demand</a:t>
            </a:r>
          </a:p>
          <a:p>
            <a:pPr marL="0" indent="0">
              <a:buNone/>
            </a:pPr>
            <a:endParaRPr lang="en-GB" dirty="0"/>
          </a:p>
          <a:p>
            <a:endParaRPr lang="en-GB" dirty="0"/>
          </a:p>
          <a:p>
            <a:pPr marL="457200" lvl="1" indent="0">
              <a:buNone/>
            </a:pPr>
            <a:endParaRPr lang="en-GB" dirty="0"/>
          </a:p>
          <a:p>
            <a:endParaRPr lang="en-GB" dirty="0"/>
          </a:p>
        </p:txBody>
      </p:sp>
      <p:sp>
        <p:nvSpPr>
          <p:cNvPr id="4" name="Content Placeholder 3">
            <a:extLst>
              <a:ext uri="{FF2B5EF4-FFF2-40B4-BE49-F238E27FC236}">
                <a16:creationId xmlns:a16="http://schemas.microsoft.com/office/drawing/2014/main" id="{B3AA74D7-F4FC-4A04-9658-28F72BC79E9F}"/>
              </a:ext>
            </a:extLst>
          </p:cNvPr>
          <p:cNvSpPr>
            <a:spLocks noGrp="1"/>
          </p:cNvSpPr>
          <p:nvPr>
            <p:ph sz="half" idx="2"/>
          </p:nvPr>
        </p:nvSpPr>
        <p:spPr>
          <a:xfrm>
            <a:off x="8160528" y="1597987"/>
            <a:ext cx="3886198" cy="2164079"/>
          </a:xfrm>
        </p:spPr>
        <p:txBody>
          <a:bodyPr>
            <a:normAutofit fontScale="92500" lnSpcReduction="20000"/>
          </a:bodyPr>
          <a:lstStyle/>
          <a:p>
            <a:r>
              <a:rPr lang="en-GB" dirty="0"/>
              <a:t>Skills, capabilities and attitudes</a:t>
            </a:r>
          </a:p>
          <a:p>
            <a:pPr lvl="1"/>
            <a:r>
              <a:rPr lang="en-GB" dirty="0"/>
              <a:t>Qualifications</a:t>
            </a:r>
          </a:p>
          <a:p>
            <a:pPr lvl="1"/>
            <a:r>
              <a:rPr lang="en-GB" dirty="0"/>
              <a:t>Skills</a:t>
            </a:r>
          </a:p>
          <a:p>
            <a:pPr lvl="1"/>
            <a:r>
              <a:rPr lang="en-GB" dirty="0"/>
              <a:t>Performance/potential</a:t>
            </a:r>
          </a:p>
          <a:p>
            <a:pPr lvl="1"/>
            <a:r>
              <a:rPr lang="en-GB" dirty="0"/>
              <a:t>Training needs</a:t>
            </a:r>
          </a:p>
          <a:p>
            <a:endParaRPr lang="en-GB" dirty="0"/>
          </a:p>
        </p:txBody>
      </p:sp>
      <p:sp>
        <p:nvSpPr>
          <p:cNvPr id="5" name="Content Placeholder 3">
            <a:extLst>
              <a:ext uri="{FF2B5EF4-FFF2-40B4-BE49-F238E27FC236}">
                <a16:creationId xmlns:a16="http://schemas.microsoft.com/office/drawing/2014/main" id="{16E658D9-A1D3-47BC-809D-B00970D522A2}"/>
              </a:ext>
            </a:extLst>
          </p:cNvPr>
          <p:cNvSpPr txBox="1">
            <a:spLocks/>
          </p:cNvSpPr>
          <p:nvPr/>
        </p:nvSpPr>
        <p:spPr>
          <a:xfrm>
            <a:off x="3994661" y="3812373"/>
            <a:ext cx="7816339" cy="189475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GB" sz="2600" dirty="0"/>
              <a:t>External labour market information</a:t>
            </a:r>
          </a:p>
          <a:p>
            <a:pPr lvl="1"/>
            <a:r>
              <a:rPr lang="en-GB" dirty="0"/>
              <a:t>Current labour market </a:t>
            </a:r>
          </a:p>
          <a:p>
            <a:pPr lvl="1"/>
            <a:r>
              <a:rPr lang="en-GB" dirty="0"/>
              <a:t>Geographical and occupation</a:t>
            </a:r>
          </a:p>
          <a:p>
            <a:pPr lvl="1"/>
            <a:r>
              <a:rPr lang="en-GB" dirty="0"/>
              <a:t>Competitors</a:t>
            </a:r>
          </a:p>
          <a:p>
            <a:pPr marL="457200" lvl="1" indent="0" algn="r">
              <a:buNone/>
            </a:pPr>
            <a:r>
              <a:rPr lang="en-GB" sz="2200" dirty="0"/>
              <a:t>CIPD’s Workforce Planning Guide</a:t>
            </a:r>
          </a:p>
          <a:p>
            <a:endParaRPr lang="en-GB" dirty="0"/>
          </a:p>
        </p:txBody>
      </p:sp>
      <p:sp>
        <p:nvSpPr>
          <p:cNvPr id="6" name="Content Placeholder 3">
            <a:extLst>
              <a:ext uri="{FF2B5EF4-FFF2-40B4-BE49-F238E27FC236}">
                <a16:creationId xmlns:a16="http://schemas.microsoft.com/office/drawing/2014/main" id="{3C64B9E3-A2C2-4B66-93E4-24973755A423}"/>
              </a:ext>
            </a:extLst>
          </p:cNvPr>
          <p:cNvSpPr txBox="1">
            <a:spLocks/>
          </p:cNvSpPr>
          <p:nvPr/>
        </p:nvSpPr>
        <p:spPr>
          <a:xfrm>
            <a:off x="3994661" y="1504014"/>
            <a:ext cx="4453642" cy="20402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GB" sz="2600" dirty="0"/>
              <a:t>Employee movements</a:t>
            </a:r>
          </a:p>
          <a:p>
            <a:pPr lvl="1"/>
            <a:r>
              <a:rPr lang="en-GB" sz="2200" dirty="0"/>
              <a:t>External recruitment</a:t>
            </a:r>
          </a:p>
          <a:p>
            <a:pPr lvl="1"/>
            <a:r>
              <a:rPr lang="en-GB" sz="2200" dirty="0"/>
              <a:t>Leavers</a:t>
            </a:r>
          </a:p>
          <a:p>
            <a:pPr lvl="1"/>
            <a:r>
              <a:rPr lang="en-GB" sz="2200" dirty="0"/>
              <a:t>Patterns of internal movements</a:t>
            </a:r>
          </a:p>
        </p:txBody>
      </p:sp>
      <p:sp>
        <p:nvSpPr>
          <p:cNvPr id="7" name="Rectangle 6">
            <a:extLst>
              <a:ext uri="{FF2B5EF4-FFF2-40B4-BE49-F238E27FC236}">
                <a16:creationId xmlns:a16="http://schemas.microsoft.com/office/drawing/2014/main" id="{D43E6687-3904-4D38-A5B0-579BEE46A3A5}"/>
              </a:ext>
            </a:extLst>
          </p:cNvPr>
          <p:cNvSpPr/>
          <p:nvPr/>
        </p:nvSpPr>
        <p:spPr>
          <a:xfrm>
            <a:off x="254131" y="3812373"/>
            <a:ext cx="3550920" cy="1846659"/>
          </a:xfrm>
          <a:prstGeom prst="rect">
            <a:avLst/>
          </a:prstGeom>
        </p:spPr>
        <p:txBody>
          <a:bodyPr wrap="square">
            <a:spAutoFit/>
          </a:bodyPr>
          <a:lstStyle/>
          <a:p>
            <a:pPr marL="285750" indent="-285750">
              <a:buFont typeface="Arial" panose="020B0604020202020204" pitchFamily="34" charset="0"/>
              <a:buChar char="•"/>
            </a:pPr>
            <a:r>
              <a:rPr lang="en-GB" sz="2600" dirty="0"/>
              <a:t>Talent Profile</a:t>
            </a:r>
          </a:p>
          <a:p>
            <a:pPr marL="914400" lvl="1" indent="-457200">
              <a:buFontTx/>
              <a:buChar char="-"/>
            </a:pPr>
            <a:r>
              <a:rPr lang="en-GB" sz="2200" dirty="0"/>
              <a:t>Critical roles</a:t>
            </a:r>
          </a:p>
          <a:p>
            <a:pPr marL="914400" lvl="1" indent="-457200">
              <a:buFontTx/>
              <a:buChar char="-"/>
            </a:pPr>
            <a:r>
              <a:rPr lang="en-GB" sz="2200" dirty="0"/>
              <a:t>High performers</a:t>
            </a:r>
          </a:p>
          <a:p>
            <a:pPr marL="914400" lvl="1" indent="-457200">
              <a:buFontTx/>
              <a:buChar char="-"/>
            </a:pPr>
            <a:r>
              <a:rPr lang="en-GB" sz="2200" dirty="0"/>
              <a:t>Development needs</a:t>
            </a:r>
          </a:p>
        </p:txBody>
      </p:sp>
    </p:spTree>
    <p:extLst>
      <p:ext uri="{BB962C8B-B14F-4D97-AF65-F5344CB8AC3E}">
        <p14:creationId xmlns:p14="http://schemas.microsoft.com/office/powerpoint/2010/main" val="2044958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8779E-5AD0-4160-9C44-30101809464C}"/>
              </a:ext>
            </a:extLst>
          </p:cNvPr>
          <p:cNvSpPr>
            <a:spLocks noGrp="1"/>
          </p:cNvSpPr>
          <p:nvPr>
            <p:ph type="title"/>
          </p:nvPr>
        </p:nvSpPr>
        <p:spPr/>
        <p:txBody>
          <a:bodyPr/>
          <a:lstStyle/>
          <a:p>
            <a:r>
              <a:rPr lang="en-GB" dirty="0"/>
              <a:t>Loose Labour Market?</a:t>
            </a:r>
          </a:p>
        </p:txBody>
      </p:sp>
      <p:sp>
        <p:nvSpPr>
          <p:cNvPr id="3" name="Content Placeholder 2">
            <a:extLst>
              <a:ext uri="{FF2B5EF4-FFF2-40B4-BE49-F238E27FC236}">
                <a16:creationId xmlns:a16="http://schemas.microsoft.com/office/drawing/2014/main" id="{4D71AE6E-8E90-44FA-8C48-2B67835F597E}"/>
              </a:ext>
            </a:extLst>
          </p:cNvPr>
          <p:cNvSpPr>
            <a:spLocks noGrp="1"/>
          </p:cNvSpPr>
          <p:nvPr>
            <p:ph idx="1"/>
          </p:nvPr>
        </p:nvSpPr>
        <p:spPr/>
        <p:txBody>
          <a:bodyPr/>
          <a:lstStyle/>
          <a:p>
            <a:pPr marL="0" indent="0">
              <a:buNone/>
            </a:pPr>
            <a:r>
              <a:rPr lang="en-GB" dirty="0"/>
              <a:t>IES reports job vacancies have fallen by 42% since Covid-19 lockdown began (IES Briefing, April 2020)</a:t>
            </a:r>
          </a:p>
          <a:p>
            <a:pPr marL="0" indent="0">
              <a:buNone/>
            </a:pPr>
            <a:r>
              <a:rPr lang="en-GB" dirty="0"/>
              <a:t> - Down 70% in Hospitality and Catering </a:t>
            </a:r>
          </a:p>
          <a:p>
            <a:pPr marL="0" indent="0">
              <a:buNone/>
            </a:pPr>
            <a:r>
              <a:rPr lang="en-GB" dirty="0"/>
              <a:t> - Risen in Social work and Cleaning</a:t>
            </a:r>
          </a:p>
          <a:p>
            <a:pPr marL="0" indent="0">
              <a:buNone/>
            </a:pPr>
            <a:endParaRPr lang="en-GB" dirty="0"/>
          </a:p>
          <a:p>
            <a:pPr marL="0" indent="0" algn="ctr">
              <a:buNone/>
            </a:pPr>
            <a:r>
              <a:rPr lang="en-GB" i="1" dirty="0"/>
              <a:t>How might a loose labour market impact your organisation’s approach to resourcing?</a:t>
            </a:r>
          </a:p>
        </p:txBody>
      </p:sp>
    </p:spTree>
    <p:extLst>
      <p:ext uri="{BB962C8B-B14F-4D97-AF65-F5344CB8AC3E}">
        <p14:creationId xmlns:p14="http://schemas.microsoft.com/office/powerpoint/2010/main" val="3385940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7FA3-F9CC-4A3E-B5EE-10A41E4B3EFE}"/>
              </a:ext>
            </a:extLst>
          </p:cNvPr>
          <p:cNvSpPr>
            <a:spLocks noGrp="1"/>
          </p:cNvSpPr>
          <p:nvPr>
            <p:ph type="title"/>
          </p:nvPr>
        </p:nvSpPr>
        <p:spPr/>
        <p:txBody>
          <a:bodyPr/>
          <a:lstStyle/>
          <a:p>
            <a:r>
              <a:rPr lang="en-GB" dirty="0"/>
              <a:t>Resourcing a Loose Labour Market</a:t>
            </a:r>
          </a:p>
        </p:txBody>
      </p:sp>
      <p:sp>
        <p:nvSpPr>
          <p:cNvPr id="3" name="Content Placeholder 2">
            <a:extLst>
              <a:ext uri="{FF2B5EF4-FFF2-40B4-BE49-F238E27FC236}">
                <a16:creationId xmlns:a16="http://schemas.microsoft.com/office/drawing/2014/main" id="{0EF33C04-F900-4974-9FDA-49C5DCBCA318}"/>
              </a:ext>
            </a:extLst>
          </p:cNvPr>
          <p:cNvSpPr>
            <a:spLocks noGrp="1"/>
          </p:cNvSpPr>
          <p:nvPr>
            <p:ph idx="1"/>
          </p:nvPr>
        </p:nvSpPr>
        <p:spPr/>
        <p:txBody>
          <a:bodyPr>
            <a:normAutofit fontScale="85000" lnSpcReduction="20000"/>
          </a:bodyPr>
          <a:lstStyle/>
          <a:p>
            <a:pPr marL="0" indent="0">
              <a:buNone/>
            </a:pPr>
            <a:r>
              <a:rPr lang="en-GB" dirty="0"/>
              <a:t>- Managing volume of applicants</a:t>
            </a:r>
          </a:p>
          <a:p>
            <a:pPr marL="0" indent="0">
              <a:buNone/>
            </a:pPr>
            <a:r>
              <a:rPr lang="en-GB" dirty="0"/>
              <a:t>- Branding – self screening</a:t>
            </a:r>
          </a:p>
          <a:p>
            <a:pPr marL="0" indent="0">
              <a:buNone/>
            </a:pPr>
            <a:r>
              <a:rPr lang="en-GB" dirty="0"/>
              <a:t>- Recruitment freezes</a:t>
            </a:r>
          </a:p>
          <a:p>
            <a:pPr marL="0" indent="0">
              <a:buNone/>
            </a:pPr>
            <a:r>
              <a:rPr lang="en-GB" dirty="0"/>
              <a:t>- Exit strategies</a:t>
            </a:r>
          </a:p>
          <a:p>
            <a:pPr marL="0" indent="0">
              <a:buNone/>
            </a:pPr>
            <a:r>
              <a:rPr lang="en-GB" dirty="0"/>
              <a:t>- Performance management as people reluctant to move on – can have    unhealthy turnover rates – stagnation etc</a:t>
            </a:r>
          </a:p>
          <a:p>
            <a:pPr marL="0" indent="0">
              <a:buNone/>
            </a:pPr>
            <a:r>
              <a:rPr lang="en-GB" dirty="0"/>
              <a:t>- Lower Salary - but can lead to problems later in the employee life cycle with internal inequities</a:t>
            </a:r>
          </a:p>
          <a:p>
            <a:pPr marL="0" indent="0">
              <a:buNone/>
            </a:pPr>
            <a:r>
              <a:rPr lang="en-GB" dirty="0"/>
              <a:t>- Psychological contract</a:t>
            </a:r>
          </a:p>
          <a:p>
            <a:endParaRPr lang="en-GB" dirty="0"/>
          </a:p>
        </p:txBody>
      </p:sp>
    </p:spTree>
    <p:extLst>
      <p:ext uri="{BB962C8B-B14F-4D97-AF65-F5344CB8AC3E}">
        <p14:creationId xmlns:p14="http://schemas.microsoft.com/office/powerpoint/2010/main" val="2253645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D5C7-64B7-493D-BA46-E56E8EDAEC5A}"/>
              </a:ext>
            </a:extLst>
          </p:cNvPr>
          <p:cNvSpPr>
            <a:spLocks noGrp="1"/>
          </p:cNvSpPr>
          <p:nvPr>
            <p:ph type="title"/>
          </p:nvPr>
        </p:nvSpPr>
        <p:spPr/>
        <p:txBody>
          <a:bodyPr/>
          <a:lstStyle/>
          <a:p>
            <a:r>
              <a:rPr lang="en-GB" dirty="0"/>
              <a:t>Scenario Planning Process</a:t>
            </a:r>
          </a:p>
        </p:txBody>
      </p:sp>
      <p:pic>
        <p:nvPicPr>
          <p:cNvPr id="4" name="Content Placeholder 3">
            <a:extLst>
              <a:ext uri="{FF2B5EF4-FFF2-40B4-BE49-F238E27FC236}">
                <a16:creationId xmlns:a16="http://schemas.microsoft.com/office/drawing/2014/main" id="{F5D8BF52-B105-4363-9B96-046548A92756}"/>
              </a:ext>
            </a:extLst>
          </p:cNvPr>
          <p:cNvPicPr>
            <a:picLocks noGrp="1" noChangeAspect="1"/>
          </p:cNvPicPr>
          <p:nvPr>
            <p:ph idx="1"/>
          </p:nvPr>
        </p:nvPicPr>
        <p:blipFill>
          <a:blip r:embed="rId3"/>
          <a:stretch>
            <a:fillRect/>
          </a:stretch>
        </p:blipFill>
        <p:spPr>
          <a:xfrm>
            <a:off x="2291653" y="3453736"/>
            <a:ext cx="7608689" cy="1692982"/>
          </a:xfrm>
          <a:prstGeom prst="rect">
            <a:avLst/>
          </a:prstGeom>
        </p:spPr>
      </p:pic>
      <p:sp>
        <p:nvSpPr>
          <p:cNvPr id="5" name="Rectangle 4">
            <a:extLst>
              <a:ext uri="{FF2B5EF4-FFF2-40B4-BE49-F238E27FC236}">
                <a16:creationId xmlns:a16="http://schemas.microsoft.com/office/drawing/2014/main" id="{4CEB432F-F238-4F7B-A8D7-5D77F19B578A}"/>
              </a:ext>
            </a:extLst>
          </p:cNvPr>
          <p:cNvSpPr/>
          <p:nvPr/>
        </p:nvSpPr>
        <p:spPr>
          <a:xfrm>
            <a:off x="426717" y="1540130"/>
            <a:ext cx="11490963" cy="1569660"/>
          </a:xfrm>
          <a:prstGeom prst="rect">
            <a:avLst/>
          </a:prstGeom>
        </p:spPr>
        <p:txBody>
          <a:bodyPr wrap="square">
            <a:spAutoFit/>
          </a:bodyPr>
          <a:lstStyle/>
          <a:p>
            <a:r>
              <a:rPr lang="en-US" dirty="0"/>
              <a:t>‘</a:t>
            </a:r>
            <a:r>
              <a:rPr lang="en-US" sz="2400" dirty="0"/>
              <a:t>How do we deal with an uncertain future other than by hiding our heads in the sand or putting the future in the too difficult tray? We can use scenarios to avoid surprises and to get a handle of the implications of what we can’t be sure of.’ </a:t>
            </a:r>
            <a:r>
              <a:rPr lang="en-US" sz="2400" b="1" dirty="0"/>
              <a:t>Andrew Mayo, Professor of Human Capital Management, Middlesex University</a:t>
            </a:r>
            <a:endParaRPr lang="en-GB" sz="2400" b="1" dirty="0"/>
          </a:p>
        </p:txBody>
      </p:sp>
    </p:spTree>
    <p:extLst>
      <p:ext uri="{BB962C8B-B14F-4D97-AF65-F5344CB8AC3E}">
        <p14:creationId xmlns:p14="http://schemas.microsoft.com/office/powerpoint/2010/main" val="898957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489D6-161E-4AC9-A9E0-FE6AA5654651}"/>
              </a:ext>
            </a:extLst>
          </p:cNvPr>
          <p:cNvSpPr>
            <a:spLocks noGrp="1"/>
          </p:cNvSpPr>
          <p:nvPr>
            <p:ph type="title"/>
          </p:nvPr>
        </p:nvSpPr>
        <p:spPr/>
        <p:txBody>
          <a:bodyPr/>
          <a:lstStyle/>
          <a:p>
            <a:r>
              <a:rPr lang="en-GB" dirty="0"/>
              <a:t>Talent Management</a:t>
            </a:r>
          </a:p>
        </p:txBody>
      </p:sp>
      <p:sp>
        <p:nvSpPr>
          <p:cNvPr id="3" name="Content Placeholder 2">
            <a:extLst>
              <a:ext uri="{FF2B5EF4-FFF2-40B4-BE49-F238E27FC236}">
                <a16:creationId xmlns:a16="http://schemas.microsoft.com/office/drawing/2014/main" id="{07849EC2-D2CF-41AF-BB07-D7954BB91388}"/>
              </a:ext>
            </a:extLst>
          </p:cNvPr>
          <p:cNvSpPr>
            <a:spLocks noGrp="1"/>
          </p:cNvSpPr>
          <p:nvPr>
            <p:ph idx="1"/>
          </p:nvPr>
        </p:nvSpPr>
        <p:spPr>
          <a:xfrm>
            <a:off x="609600" y="1417638"/>
            <a:ext cx="10972800" cy="3917032"/>
          </a:xfrm>
        </p:spPr>
        <p:txBody>
          <a:bodyPr>
            <a:normAutofit fontScale="85000" lnSpcReduction="10000"/>
          </a:bodyPr>
          <a:lstStyle/>
          <a:p>
            <a:pPr marL="0" indent="0">
              <a:buNone/>
            </a:pPr>
            <a:r>
              <a:rPr lang="en-US" dirty="0"/>
              <a:t>Hirsh advises:</a:t>
            </a:r>
          </a:p>
          <a:p>
            <a:pPr marL="0" indent="0">
              <a:buNone/>
            </a:pPr>
            <a:r>
              <a:rPr lang="en-US" dirty="0"/>
              <a:t>‘Talent management’ is now a common umbrella term for the attraction, identification and development of people with potential</a:t>
            </a:r>
          </a:p>
          <a:p>
            <a:pPr marL="0" indent="0">
              <a:buNone/>
            </a:pPr>
            <a:endParaRPr lang="en-US" dirty="0"/>
          </a:p>
          <a:p>
            <a:pPr marL="0" indent="0">
              <a:buNone/>
            </a:pPr>
            <a:r>
              <a:rPr lang="en-US" dirty="0"/>
              <a:t>Each </a:t>
            </a:r>
            <a:r>
              <a:rPr lang="en-US" dirty="0" err="1"/>
              <a:t>organisation</a:t>
            </a:r>
            <a:r>
              <a:rPr lang="en-US" dirty="0"/>
              <a:t> needs to fit its approach to talent and succession management to its own particular business needs, culture and workforce situation, and the capability of its line managers. </a:t>
            </a:r>
          </a:p>
          <a:p>
            <a:pPr marL="0" indent="0">
              <a:buNone/>
            </a:pPr>
            <a:endParaRPr lang="en-US" dirty="0"/>
          </a:p>
          <a:p>
            <a:pPr marL="0" indent="0">
              <a:buNone/>
            </a:pPr>
            <a:r>
              <a:rPr lang="en-US" dirty="0"/>
              <a:t>It should influence wider workforce planning and resourcing strategies </a:t>
            </a:r>
            <a:endParaRPr lang="en-GB" dirty="0"/>
          </a:p>
        </p:txBody>
      </p:sp>
    </p:spTree>
    <p:extLst>
      <p:ext uri="{BB962C8B-B14F-4D97-AF65-F5344CB8AC3E}">
        <p14:creationId xmlns:p14="http://schemas.microsoft.com/office/powerpoint/2010/main" val="4126249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DC86-E994-433C-B16D-656B7F00FD82}"/>
              </a:ext>
            </a:extLst>
          </p:cNvPr>
          <p:cNvSpPr>
            <a:spLocks noGrp="1"/>
          </p:cNvSpPr>
          <p:nvPr>
            <p:ph type="title"/>
          </p:nvPr>
        </p:nvSpPr>
        <p:spPr/>
        <p:txBody>
          <a:bodyPr/>
          <a:lstStyle/>
          <a:p>
            <a:r>
              <a:rPr lang="en-GB" dirty="0"/>
              <a:t>Succession Planning</a:t>
            </a:r>
          </a:p>
        </p:txBody>
      </p:sp>
      <p:sp>
        <p:nvSpPr>
          <p:cNvPr id="3" name="Content Placeholder 2">
            <a:extLst>
              <a:ext uri="{FF2B5EF4-FFF2-40B4-BE49-F238E27FC236}">
                <a16:creationId xmlns:a16="http://schemas.microsoft.com/office/drawing/2014/main" id="{F5F4CD6D-6D33-4B64-97F0-F1132001105B}"/>
              </a:ext>
            </a:extLst>
          </p:cNvPr>
          <p:cNvSpPr>
            <a:spLocks noGrp="1"/>
          </p:cNvSpPr>
          <p:nvPr>
            <p:ph idx="1"/>
          </p:nvPr>
        </p:nvSpPr>
        <p:spPr>
          <a:xfrm>
            <a:off x="609600" y="1417638"/>
            <a:ext cx="10972800" cy="3917032"/>
          </a:xfrm>
        </p:spPr>
        <p:txBody>
          <a:bodyPr>
            <a:normAutofit fontScale="92500" lnSpcReduction="10000"/>
          </a:bodyPr>
          <a:lstStyle/>
          <a:p>
            <a:r>
              <a:rPr lang="en-GB" dirty="0"/>
              <a:t>Identifying individuals who could develop in to different roles</a:t>
            </a:r>
          </a:p>
          <a:p>
            <a:r>
              <a:rPr lang="en-GB" dirty="0"/>
              <a:t>Traditional v Contemporary approach </a:t>
            </a:r>
          </a:p>
          <a:p>
            <a:pPr marL="0" indent="0">
              <a:buNone/>
            </a:pPr>
            <a:r>
              <a:rPr lang="en-GB" dirty="0"/>
              <a:t>	- has a formal approach meant the organisation is better 	prepared? 	</a:t>
            </a:r>
          </a:p>
          <a:p>
            <a:pPr marL="0" indent="0">
              <a:buNone/>
            </a:pPr>
            <a:r>
              <a:rPr lang="en-GB" dirty="0"/>
              <a:t>	- Is the organisation’s approach meeting it’s needs?</a:t>
            </a:r>
          </a:p>
          <a:p>
            <a:pPr marL="0" indent="0">
              <a:buNone/>
            </a:pPr>
            <a:r>
              <a:rPr lang="en-GB" dirty="0"/>
              <a:t> 	- Does the plan consider key individuals or pools of talent? </a:t>
            </a:r>
          </a:p>
          <a:p>
            <a:r>
              <a:rPr lang="en-GB" dirty="0"/>
              <a:t>Does it include ‘key contributors’ and ‘critical professionals’ as recommended by Cascio et al, 2017. </a:t>
            </a:r>
          </a:p>
          <a:p>
            <a:pPr marL="0" indent="0">
              <a:buNone/>
            </a:pPr>
            <a:endParaRPr lang="en-GB" dirty="0"/>
          </a:p>
        </p:txBody>
      </p:sp>
    </p:spTree>
    <p:extLst>
      <p:ext uri="{BB962C8B-B14F-4D97-AF65-F5344CB8AC3E}">
        <p14:creationId xmlns:p14="http://schemas.microsoft.com/office/powerpoint/2010/main" val="1867828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5B24-AFE4-4AA7-8577-F50F1657F2F7}"/>
              </a:ext>
            </a:extLst>
          </p:cNvPr>
          <p:cNvSpPr>
            <a:spLocks noGrp="1"/>
          </p:cNvSpPr>
          <p:nvPr>
            <p:ph type="title"/>
          </p:nvPr>
        </p:nvSpPr>
        <p:spPr/>
        <p:txBody>
          <a:bodyPr/>
          <a:lstStyle/>
          <a:p>
            <a:r>
              <a:rPr lang="en-GB" dirty="0"/>
              <a:t>Replacement Planning</a:t>
            </a:r>
          </a:p>
        </p:txBody>
      </p:sp>
      <p:sp>
        <p:nvSpPr>
          <p:cNvPr id="3" name="Content Placeholder 2">
            <a:extLst>
              <a:ext uri="{FF2B5EF4-FFF2-40B4-BE49-F238E27FC236}">
                <a16:creationId xmlns:a16="http://schemas.microsoft.com/office/drawing/2014/main" id="{A7CB6649-AB6E-434B-9EF9-23FCE984DF5A}"/>
              </a:ext>
            </a:extLst>
          </p:cNvPr>
          <p:cNvSpPr>
            <a:spLocks noGrp="1"/>
          </p:cNvSpPr>
          <p:nvPr>
            <p:ph idx="1"/>
          </p:nvPr>
        </p:nvSpPr>
        <p:spPr>
          <a:xfrm>
            <a:off x="609600" y="1765679"/>
            <a:ext cx="10972800" cy="3326641"/>
          </a:xfrm>
        </p:spPr>
        <p:txBody>
          <a:bodyPr/>
          <a:lstStyle/>
          <a:p>
            <a:r>
              <a:rPr lang="en-GB" dirty="0"/>
              <a:t>Identifying individuals as back ups for key positions on a short term or long term basis (Rothwell 2010)</a:t>
            </a:r>
          </a:p>
          <a:p>
            <a:pPr marL="0" indent="0">
              <a:buNone/>
            </a:pPr>
            <a:endParaRPr lang="en-GB" dirty="0"/>
          </a:p>
          <a:p>
            <a:pPr marL="0" indent="0" algn="ctr">
              <a:buNone/>
            </a:pPr>
            <a:r>
              <a:rPr lang="en-GB" dirty="0"/>
              <a:t>Watch William Rothwell explain:</a:t>
            </a:r>
          </a:p>
          <a:p>
            <a:pPr marL="0" indent="0" algn="ctr">
              <a:buNone/>
            </a:pPr>
            <a:r>
              <a:rPr lang="en-GB" dirty="0">
                <a:hlinkClick r:id="rId2"/>
              </a:rPr>
              <a:t>Employee Replacement Planning Basics</a:t>
            </a:r>
            <a:endParaRPr lang="en-GB" dirty="0"/>
          </a:p>
        </p:txBody>
      </p:sp>
    </p:spTree>
    <p:extLst>
      <p:ext uri="{BB962C8B-B14F-4D97-AF65-F5344CB8AC3E}">
        <p14:creationId xmlns:p14="http://schemas.microsoft.com/office/powerpoint/2010/main" val="3725764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618FD-3F75-4558-A0D8-FCB85B4DC3F2}"/>
              </a:ext>
            </a:extLst>
          </p:cNvPr>
          <p:cNvSpPr>
            <a:spLocks noGrp="1"/>
          </p:cNvSpPr>
          <p:nvPr>
            <p:ph type="title"/>
          </p:nvPr>
        </p:nvSpPr>
        <p:spPr/>
        <p:txBody>
          <a:bodyPr/>
          <a:lstStyle/>
          <a:p>
            <a:r>
              <a:rPr lang="en-GB" dirty="0"/>
              <a:t>Employer Brand</a:t>
            </a:r>
          </a:p>
        </p:txBody>
      </p:sp>
      <p:sp>
        <p:nvSpPr>
          <p:cNvPr id="3" name="Content Placeholder 2">
            <a:extLst>
              <a:ext uri="{FF2B5EF4-FFF2-40B4-BE49-F238E27FC236}">
                <a16:creationId xmlns:a16="http://schemas.microsoft.com/office/drawing/2014/main" id="{7EDCAEAC-608A-465B-91C6-9512084561CA}"/>
              </a:ext>
            </a:extLst>
          </p:cNvPr>
          <p:cNvSpPr>
            <a:spLocks noGrp="1"/>
          </p:cNvSpPr>
          <p:nvPr>
            <p:ph idx="1"/>
          </p:nvPr>
        </p:nvSpPr>
        <p:spPr/>
        <p:txBody>
          <a:bodyPr>
            <a:normAutofit fontScale="92500" lnSpcReduction="20000"/>
          </a:bodyPr>
          <a:lstStyle/>
          <a:p>
            <a:pPr marL="0" indent="0">
              <a:buNone/>
            </a:pPr>
            <a:r>
              <a:rPr lang="en-GB" dirty="0"/>
              <a:t>How organisation’s conduct themselves and treat their employees during this time could have a major impact on their employer brand – both positive and negative.</a:t>
            </a:r>
          </a:p>
          <a:p>
            <a:endParaRPr lang="en-GB" dirty="0">
              <a:hlinkClick r:id="rId3"/>
            </a:endParaRPr>
          </a:p>
          <a:p>
            <a:r>
              <a:rPr lang="en-GB" dirty="0">
                <a:hlinkClick r:id="rId3"/>
              </a:rPr>
              <a:t>Which High Street shops should get your money?</a:t>
            </a:r>
            <a:endParaRPr lang="en-GB" dirty="0"/>
          </a:p>
          <a:p>
            <a:r>
              <a:rPr lang="en-GB" dirty="0">
                <a:hlinkClick r:id="rId4"/>
              </a:rPr>
              <a:t>Laying off 406 persons. On a Zoom call. In 120 seconds. </a:t>
            </a:r>
            <a:endParaRPr lang="en-GB" dirty="0"/>
          </a:p>
          <a:p>
            <a:r>
              <a:rPr lang="en-GB" dirty="0"/>
              <a:t>Negative reports of the way some organisations responded to the crisis </a:t>
            </a:r>
            <a:r>
              <a:rPr lang="en-GB" dirty="0" err="1"/>
              <a:t>eg</a:t>
            </a:r>
            <a:r>
              <a:rPr lang="en-GB" dirty="0"/>
              <a:t> Virgin Atlantic, Wetherspoons</a:t>
            </a:r>
          </a:p>
          <a:p>
            <a:r>
              <a:rPr lang="en-GB" dirty="0"/>
              <a:t>Positive reports such as Amazon increasing pay by £2/hour</a:t>
            </a:r>
          </a:p>
        </p:txBody>
      </p:sp>
    </p:spTree>
    <p:extLst>
      <p:ext uri="{BB962C8B-B14F-4D97-AF65-F5344CB8AC3E}">
        <p14:creationId xmlns:p14="http://schemas.microsoft.com/office/powerpoint/2010/main" val="3104780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5932A-A0B0-47E1-9637-BCD41B3F1F1C}"/>
              </a:ext>
            </a:extLst>
          </p:cNvPr>
          <p:cNvSpPr>
            <a:spLocks noGrp="1"/>
          </p:cNvSpPr>
          <p:nvPr>
            <p:ph type="title"/>
          </p:nvPr>
        </p:nvSpPr>
        <p:spPr/>
        <p:txBody>
          <a:bodyPr/>
          <a:lstStyle/>
          <a:p>
            <a:r>
              <a:rPr lang="en-GB" dirty="0"/>
              <a:t>Best Practice Guidance</a:t>
            </a:r>
          </a:p>
        </p:txBody>
      </p:sp>
      <p:sp>
        <p:nvSpPr>
          <p:cNvPr id="3" name="Content Placeholder 2">
            <a:extLst>
              <a:ext uri="{FF2B5EF4-FFF2-40B4-BE49-F238E27FC236}">
                <a16:creationId xmlns:a16="http://schemas.microsoft.com/office/drawing/2014/main" id="{88C4992E-2D61-4CBC-BFFD-048F10A0D990}"/>
              </a:ext>
            </a:extLst>
          </p:cNvPr>
          <p:cNvSpPr>
            <a:spLocks noGrp="1"/>
          </p:cNvSpPr>
          <p:nvPr>
            <p:ph idx="1"/>
          </p:nvPr>
        </p:nvSpPr>
        <p:spPr/>
        <p:txBody>
          <a:bodyPr/>
          <a:lstStyle/>
          <a:p>
            <a:r>
              <a:rPr lang="en-GB" dirty="0"/>
              <a:t>Good practice recruitment and selection model</a:t>
            </a:r>
          </a:p>
          <a:p>
            <a:r>
              <a:rPr lang="en-GB" dirty="0"/>
              <a:t>Talent retention and development strategies</a:t>
            </a:r>
          </a:p>
          <a:p>
            <a:r>
              <a:rPr lang="en-GB" dirty="0"/>
              <a:t>ACAS Code of Practice</a:t>
            </a:r>
          </a:p>
          <a:p>
            <a:r>
              <a:rPr lang="en-GB" dirty="0">
                <a:hlinkClick r:id="rId3"/>
              </a:rPr>
              <a:t>ACAS guidance on Furloughing staff</a:t>
            </a:r>
            <a:endParaRPr lang="en-GB" dirty="0"/>
          </a:p>
          <a:p>
            <a:r>
              <a:rPr lang="en-GB" dirty="0">
                <a:hlinkClick r:id="rId4"/>
              </a:rPr>
              <a:t>Government guidance for employers and businesses </a:t>
            </a:r>
            <a:endParaRPr lang="en-GB" dirty="0"/>
          </a:p>
          <a:p>
            <a:r>
              <a:rPr lang="en-GB" dirty="0">
                <a:hlinkClick r:id="rId5"/>
              </a:rPr>
              <a:t>CIPD’s resources page for responding to the Coronavirus</a:t>
            </a:r>
            <a:endParaRPr lang="en-GB" dirty="0"/>
          </a:p>
        </p:txBody>
      </p:sp>
    </p:spTree>
    <p:extLst>
      <p:ext uri="{BB962C8B-B14F-4D97-AF65-F5344CB8AC3E}">
        <p14:creationId xmlns:p14="http://schemas.microsoft.com/office/powerpoint/2010/main" val="2075446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920EB18-1F07-4DDF-8A6F-34678A196A4A}"/>
              </a:ext>
            </a:extLst>
          </p:cNvPr>
          <p:cNvSpPr>
            <a:spLocks noGrp="1"/>
          </p:cNvSpPr>
          <p:nvPr>
            <p:ph type="title"/>
          </p:nvPr>
        </p:nvSpPr>
        <p:spPr>
          <a:xfrm>
            <a:off x="168360" y="4749506"/>
            <a:ext cx="2702517" cy="884290"/>
          </a:xfrm>
        </p:spPr>
        <p:txBody>
          <a:bodyPr>
            <a:normAutofit fontScale="90000"/>
          </a:bodyPr>
          <a:lstStyle/>
          <a:p>
            <a:r>
              <a:rPr lang="en-US" dirty="0">
                <a:hlinkClick r:id="rId3"/>
              </a:rPr>
              <a:t>CIPD’s Covid-19 </a:t>
            </a:r>
            <a:br>
              <a:rPr lang="en-US" dirty="0">
                <a:hlinkClick r:id="rId3"/>
              </a:rPr>
            </a:br>
            <a:r>
              <a:rPr lang="en-US" dirty="0">
                <a:hlinkClick r:id="rId3"/>
              </a:rPr>
              <a:t>Workforce </a:t>
            </a:r>
            <a:br>
              <a:rPr lang="en-US" dirty="0">
                <a:hlinkClick r:id="rId3"/>
              </a:rPr>
            </a:br>
            <a:r>
              <a:rPr lang="en-US" dirty="0">
                <a:hlinkClick r:id="rId3"/>
              </a:rPr>
              <a:t>Planning Decision Tree</a:t>
            </a:r>
            <a:br>
              <a:rPr lang="en-US" dirty="0"/>
            </a:br>
            <a:r>
              <a:rPr lang="en-US" dirty="0"/>
              <a:t>Click on link to go through the updated planning tool</a:t>
            </a:r>
          </a:p>
        </p:txBody>
      </p:sp>
      <p:pic>
        <p:nvPicPr>
          <p:cNvPr id="3" name="Picture 2" descr="A screenshot of a cell phone&#10;&#10;Description automatically generated">
            <a:extLst>
              <a:ext uri="{FF2B5EF4-FFF2-40B4-BE49-F238E27FC236}">
                <a16:creationId xmlns:a16="http://schemas.microsoft.com/office/drawing/2014/main" id="{579ADD2A-BEF6-4153-8968-E8C2A5D2A9A7}"/>
              </a:ext>
            </a:extLst>
          </p:cNvPr>
          <p:cNvPicPr>
            <a:picLocks noChangeAspect="1"/>
          </p:cNvPicPr>
          <p:nvPr/>
        </p:nvPicPr>
        <p:blipFill>
          <a:blip r:embed="rId4"/>
          <a:stretch>
            <a:fillRect/>
          </a:stretch>
        </p:blipFill>
        <p:spPr>
          <a:xfrm>
            <a:off x="2844389" y="0"/>
            <a:ext cx="9347612" cy="6063916"/>
          </a:xfrm>
          <a:prstGeom prst="rect">
            <a:avLst/>
          </a:prstGeom>
          <a:noFill/>
        </p:spPr>
      </p:pic>
    </p:spTree>
    <p:extLst>
      <p:ext uri="{BB962C8B-B14F-4D97-AF65-F5344CB8AC3E}">
        <p14:creationId xmlns:p14="http://schemas.microsoft.com/office/powerpoint/2010/main" val="283153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D2D7-E1E1-4BAE-A129-BC749FFC9D99}"/>
              </a:ext>
            </a:extLst>
          </p:cNvPr>
          <p:cNvSpPr>
            <a:spLocks noGrp="1"/>
          </p:cNvSpPr>
          <p:nvPr>
            <p:ph type="title"/>
          </p:nvPr>
        </p:nvSpPr>
        <p:spPr>
          <a:xfrm>
            <a:off x="609600" y="28185"/>
            <a:ext cx="10972800" cy="1143000"/>
          </a:xfrm>
        </p:spPr>
        <p:txBody>
          <a:bodyPr/>
          <a:lstStyle/>
          <a:p>
            <a:r>
              <a:rPr lang="en-GB" dirty="0"/>
              <a:t>Workforce Planning at </a:t>
            </a:r>
            <a:r>
              <a:rPr lang="en-GB" dirty="0" err="1"/>
              <a:t>Unicef</a:t>
            </a:r>
            <a:r>
              <a:rPr lang="en-GB" dirty="0"/>
              <a:t> </a:t>
            </a:r>
          </a:p>
        </p:txBody>
      </p:sp>
      <p:sp>
        <p:nvSpPr>
          <p:cNvPr id="3" name="Content Placeholder 2">
            <a:extLst>
              <a:ext uri="{FF2B5EF4-FFF2-40B4-BE49-F238E27FC236}">
                <a16:creationId xmlns:a16="http://schemas.microsoft.com/office/drawing/2014/main" id="{6009403A-414B-4CD8-AE2C-3D9992ECCA82}"/>
              </a:ext>
            </a:extLst>
          </p:cNvPr>
          <p:cNvSpPr>
            <a:spLocks noGrp="1"/>
          </p:cNvSpPr>
          <p:nvPr>
            <p:ph idx="1"/>
          </p:nvPr>
        </p:nvSpPr>
        <p:spPr>
          <a:xfrm>
            <a:off x="609600" y="1171186"/>
            <a:ext cx="10972800" cy="4515630"/>
          </a:xfrm>
        </p:spPr>
        <p:txBody>
          <a:bodyPr>
            <a:normAutofit fontScale="62500" lnSpcReduction="20000"/>
          </a:bodyPr>
          <a:lstStyle/>
          <a:p>
            <a:pPr marL="0" indent="0">
              <a:buNone/>
            </a:pPr>
            <a:r>
              <a:rPr lang="en-GB" sz="3800" dirty="0"/>
              <a:t>Martyn Dicker, People Director at </a:t>
            </a:r>
            <a:r>
              <a:rPr lang="en-GB" sz="3800" dirty="0" err="1"/>
              <a:t>Unicef</a:t>
            </a:r>
            <a:r>
              <a:rPr lang="en-GB" sz="3800" dirty="0"/>
              <a:t>, spoke of the 7 steps they followed to plan their workforce during Covid-19:</a:t>
            </a:r>
          </a:p>
          <a:p>
            <a:pPr marL="0" indent="0">
              <a:buNone/>
            </a:pPr>
            <a:endParaRPr lang="en-GB" sz="3800" dirty="0"/>
          </a:p>
          <a:p>
            <a:pPr marL="514350" indent="-514350">
              <a:buFont typeface="+mj-lt"/>
              <a:buAutoNum type="arabicParenR"/>
            </a:pPr>
            <a:r>
              <a:rPr lang="en-GB" sz="3800" dirty="0"/>
              <a:t>Prioritising at pace – must do v could do activities</a:t>
            </a:r>
          </a:p>
          <a:p>
            <a:pPr marL="514350" indent="-514350">
              <a:buFont typeface="+mj-lt"/>
              <a:buAutoNum type="arabicParenR"/>
            </a:pPr>
            <a:r>
              <a:rPr lang="en-GB" sz="3800" dirty="0"/>
              <a:t>What they can stop doing</a:t>
            </a:r>
          </a:p>
          <a:p>
            <a:pPr marL="514350" indent="-514350">
              <a:buFont typeface="+mj-lt"/>
              <a:buAutoNum type="arabicParenR"/>
            </a:pPr>
            <a:r>
              <a:rPr lang="en-GB" sz="3800" dirty="0"/>
              <a:t>Communication, working closely with senior execs</a:t>
            </a:r>
          </a:p>
          <a:p>
            <a:pPr marL="514350" indent="-514350">
              <a:buFont typeface="+mj-lt"/>
              <a:buAutoNum type="arabicParenR"/>
            </a:pPr>
            <a:r>
              <a:rPr lang="en-GB" sz="3800" dirty="0"/>
              <a:t>Options for redeployment – skills register, capacity, what’s needed across organisation. Key to complete this before starting furlough</a:t>
            </a:r>
          </a:p>
          <a:p>
            <a:pPr marL="514350" indent="-514350">
              <a:buFont typeface="+mj-lt"/>
              <a:buAutoNum type="arabicParenR"/>
            </a:pPr>
            <a:r>
              <a:rPr lang="en-GB" sz="3800" dirty="0"/>
              <a:t>Forecasting core responsibilities – what resources are needed</a:t>
            </a:r>
          </a:p>
          <a:p>
            <a:pPr marL="514350" indent="-514350">
              <a:buFont typeface="+mj-lt"/>
              <a:buAutoNum type="arabicParenR"/>
            </a:pPr>
            <a:r>
              <a:rPr lang="en-GB" sz="3800" dirty="0"/>
              <a:t>Projections on absence rates</a:t>
            </a:r>
          </a:p>
          <a:p>
            <a:pPr marL="514350" indent="-514350">
              <a:buFont typeface="+mj-lt"/>
              <a:buAutoNum type="arabicParenR"/>
            </a:pPr>
            <a:r>
              <a:rPr lang="en-GB" sz="3800" dirty="0"/>
              <a:t>Redeployment or furlough    </a:t>
            </a:r>
          </a:p>
          <a:p>
            <a:pPr marL="0" indent="0" algn="r">
              <a:buNone/>
            </a:pPr>
            <a:endParaRPr lang="en-US" dirty="0"/>
          </a:p>
          <a:p>
            <a:pPr marL="0" indent="0" algn="r">
              <a:buNone/>
            </a:pPr>
            <a:r>
              <a:rPr lang="en-US" dirty="0"/>
              <a:t>CIPD Coronavirus webinar series: Workforce planning through Covid-19, April 2020</a:t>
            </a:r>
            <a:r>
              <a:rPr lang="en-GB" dirty="0"/>
              <a:t> </a:t>
            </a:r>
          </a:p>
        </p:txBody>
      </p:sp>
    </p:spTree>
    <p:extLst>
      <p:ext uri="{BB962C8B-B14F-4D97-AF65-F5344CB8AC3E}">
        <p14:creationId xmlns:p14="http://schemas.microsoft.com/office/powerpoint/2010/main" val="4137245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64FF4-8F1B-4A95-B7A1-0680B8AF0AE6}"/>
              </a:ext>
            </a:extLst>
          </p:cNvPr>
          <p:cNvSpPr>
            <a:spLocks noGrp="1"/>
          </p:cNvSpPr>
          <p:nvPr>
            <p:ph type="title"/>
          </p:nvPr>
        </p:nvSpPr>
        <p:spPr/>
        <p:txBody>
          <a:bodyPr/>
          <a:lstStyle/>
          <a:p>
            <a:r>
              <a:rPr lang="en-GB" dirty="0"/>
              <a:t>Evaluation and Review</a:t>
            </a:r>
          </a:p>
        </p:txBody>
      </p:sp>
      <p:sp>
        <p:nvSpPr>
          <p:cNvPr id="3" name="Content Placeholder 2">
            <a:extLst>
              <a:ext uri="{FF2B5EF4-FFF2-40B4-BE49-F238E27FC236}">
                <a16:creationId xmlns:a16="http://schemas.microsoft.com/office/drawing/2014/main" id="{7B274705-EEDD-407C-BBDF-D0F17035C7CE}"/>
              </a:ext>
            </a:extLst>
          </p:cNvPr>
          <p:cNvSpPr>
            <a:spLocks noGrp="1"/>
          </p:cNvSpPr>
          <p:nvPr>
            <p:ph idx="1"/>
          </p:nvPr>
        </p:nvSpPr>
        <p:spPr>
          <a:xfrm>
            <a:off x="609600" y="1600201"/>
            <a:ext cx="11323320" cy="3917032"/>
          </a:xfrm>
        </p:spPr>
        <p:txBody>
          <a:bodyPr>
            <a:normAutofit/>
          </a:bodyPr>
          <a:lstStyle/>
          <a:p>
            <a:pPr marL="0" indent="0">
              <a:buNone/>
            </a:pPr>
            <a:r>
              <a:rPr lang="en-GB" sz="3800" i="1" dirty="0"/>
              <a:t>Is the plan still relevant to the organisation’s needs?</a:t>
            </a:r>
          </a:p>
          <a:p>
            <a:pPr marL="0" indent="0">
              <a:buNone/>
            </a:pPr>
            <a:endParaRPr lang="en-US" sz="1000" dirty="0"/>
          </a:p>
          <a:p>
            <a:pPr marL="0" indent="0">
              <a:buNone/>
            </a:pPr>
            <a:r>
              <a:rPr lang="en-US" dirty="0"/>
              <a:t>Workforce planning describes the continual alignment of needs and priorities of the </a:t>
            </a:r>
            <a:r>
              <a:rPr lang="en-US" dirty="0" err="1"/>
              <a:t>organisation</a:t>
            </a:r>
            <a:r>
              <a:rPr lang="en-US" dirty="0"/>
              <a:t> with those of its workforce to ensure it can meet its legislative, regulatory, service and production requirements as well as its </a:t>
            </a:r>
            <a:r>
              <a:rPr lang="en-US" dirty="0" err="1"/>
              <a:t>organisational</a:t>
            </a:r>
            <a:r>
              <a:rPr lang="en-US" dirty="0"/>
              <a:t> objectives. - CIPD</a:t>
            </a:r>
            <a:endParaRPr lang="en-GB" dirty="0"/>
          </a:p>
          <a:p>
            <a:endParaRPr lang="en-GB" dirty="0"/>
          </a:p>
        </p:txBody>
      </p:sp>
    </p:spTree>
    <p:extLst>
      <p:ext uri="{BB962C8B-B14F-4D97-AF65-F5344CB8AC3E}">
        <p14:creationId xmlns:p14="http://schemas.microsoft.com/office/powerpoint/2010/main" val="1272312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A04F5-39E7-4EF4-8B0A-F275295E30AA}"/>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0EBA40A1-BD21-4883-91B5-82BC22D5B2D1}"/>
              </a:ext>
            </a:extLst>
          </p:cNvPr>
          <p:cNvSpPr>
            <a:spLocks noGrp="1"/>
          </p:cNvSpPr>
          <p:nvPr>
            <p:ph idx="1"/>
          </p:nvPr>
        </p:nvSpPr>
        <p:spPr/>
        <p:txBody>
          <a:bodyPr/>
          <a:lstStyle/>
          <a:p>
            <a:endParaRPr lang="en-GB" dirty="0"/>
          </a:p>
          <a:p>
            <a:r>
              <a:rPr lang="en-GB" dirty="0"/>
              <a:t>Email me on </a:t>
            </a:r>
            <a:r>
              <a:rPr lang="en-GB" dirty="0">
                <a:hlinkClick r:id="rId2"/>
              </a:rPr>
              <a:t>r.jones@uwtsd.ac.uk</a:t>
            </a:r>
            <a:endParaRPr lang="en-GB" dirty="0"/>
          </a:p>
          <a:p>
            <a:r>
              <a:rPr lang="en-GB" dirty="0"/>
              <a:t>Post a question on Teams</a:t>
            </a:r>
          </a:p>
        </p:txBody>
      </p:sp>
    </p:spTree>
    <p:extLst>
      <p:ext uri="{BB962C8B-B14F-4D97-AF65-F5344CB8AC3E}">
        <p14:creationId xmlns:p14="http://schemas.microsoft.com/office/powerpoint/2010/main" val="50736552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8756</TotalTime>
  <Words>1669</Words>
  <Application>Microsoft Office PowerPoint</Application>
  <PresentationFormat>Widescreen</PresentationFormat>
  <Paragraphs>190</Paragraphs>
  <Slides>19</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Myriad Pro</vt:lpstr>
      <vt:lpstr>Arial</vt:lpstr>
      <vt:lpstr>ThemeUWTSD</vt:lpstr>
      <vt:lpstr>Contributing to Resourcing and Talent Planning in the Organisation</vt:lpstr>
      <vt:lpstr>Learning Outcomes</vt:lpstr>
      <vt:lpstr>Recap: What is Talent Planning?</vt:lpstr>
      <vt:lpstr>Talent Planning and Resourcing activities</vt:lpstr>
      <vt:lpstr>The 4 Stages: Taylor and Woodhams (2016)</vt:lpstr>
      <vt:lpstr>Steps in the workforce planning process</vt:lpstr>
      <vt:lpstr>Internal and External information</vt:lpstr>
      <vt:lpstr>Loose Labour Market?</vt:lpstr>
      <vt:lpstr>Resourcing a Loose Labour Market</vt:lpstr>
      <vt:lpstr>Scenario Planning Process</vt:lpstr>
      <vt:lpstr>Talent Management</vt:lpstr>
      <vt:lpstr>Succession Planning</vt:lpstr>
      <vt:lpstr>Replacement Planning</vt:lpstr>
      <vt:lpstr>Employer Brand</vt:lpstr>
      <vt:lpstr>Best Practice Guidance</vt:lpstr>
      <vt:lpstr>CIPD’s Covid-19  Workforce  Planning Decision Tree Click on link to go through the updated planning tool</vt:lpstr>
      <vt:lpstr>Workforce Planning at Unicef </vt:lpstr>
      <vt:lpstr>Evaluation and Review</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Contributing to Resourcing and Talent Planning in the Organisation</dc:title>
  <dc:creator>James Jones (Sports)</dc:creator>
  <cp:lastModifiedBy>James Jones (Sports)</cp:lastModifiedBy>
  <cp:revision>57</cp:revision>
  <dcterms:created xsi:type="dcterms:W3CDTF">2020-04-15T12:10:30Z</dcterms:created>
  <dcterms:modified xsi:type="dcterms:W3CDTF">2020-04-23T12:34:31Z</dcterms:modified>
</cp:coreProperties>
</file>