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72" r:id="rId3"/>
    <p:sldId id="273" r:id="rId4"/>
    <p:sldId id="274" r:id="rId5"/>
    <p:sldId id="275" r:id="rId6"/>
    <p:sldId id="269" r:id="rId7"/>
    <p:sldId id="271" r:id="rId8"/>
    <p:sldId id="257" r:id="rId9"/>
    <p:sldId id="270" r:id="rId10"/>
    <p:sldId id="261" r:id="rId11"/>
    <p:sldId id="262" r:id="rId12"/>
    <p:sldId id="258" r:id="rId13"/>
    <p:sldId id="268" r:id="rId14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86" d="100"/>
          <a:sy n="86" d="100"/>
        </p:scale>
        <p:origin x="331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C1521A-9AF7-488B-BBA1-4DD679C48E90}" type="datetimeFigureOut">
              <a:rPr lang="en-GB" smtClean="0"/>
              <a:t>03/09/2021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/>
              <a:t>Page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75E36C-F7BC-481C-A295-60431AAE13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42613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9C27F1-09A5-4CE6-8E96-625340A351EB}" type="datetimeFigureOut">
              <a:rPr lang="en-GB" smtClean="0"/>
              <a:t>03/09/2021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/>
              <a:t>Page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7532C-8408-4AA5-A337-F8A386E596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75525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27532C-8408-4AA5-A337-F8A386E5963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3445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27532C-8408-4AA5-A337-F8A386E5963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4551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27532C-8408-4AA5-A337-F8A386E5963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3170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27532C-8408-4AA5-A337-F8A386E5963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7667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27532C-8408-4AA5-A337-F8A386E5963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9242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27532C-8408-4AA5-A337-F8A386E5963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0428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27532C-8408-4AA5-A337-F8A386E5963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3370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27532C-8408-4AA5-A337-F8A386E5963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434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27532C-8408-4AA5-A337-F8A386E5963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3091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27532C-8408-4AA5-A337-F8A386E5963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6144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27532C-8408-4AA5-A337-F8A386E5963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5600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27532C-8408-4AA5-A337-F8A386E5963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82727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27532C-8408-4AA5-A337-F8A386E5963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9646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1A6C-1714-46C7-B4EB-7EA26ACE7ADB}" type="datetime1">
              <a:rPr lang="en-US" smtClean="0"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BE154-D947-4411-8ABD-9AF2FDA732F5}" type="datetime1">
              <a:rPr lang="en-US" smtClean="0"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5DC43-4094-4AE8-814C-03D66931B42C}" type="datetime1">
              <a:rPr lang="en-US" smtClean="0"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C6EE7-88CA-4760-A97D-D77FA9AD139F}" type="datetime1">
              <a:rPr lang="en-US" smtClean="0"/>
              <a:t>9/3/2021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12942-F80C-4550-984C-CD35717ABCAF}" type="datetime1">
              <a:rPr lang="en-US" smtClean="0"/>
              <a:t>9/3/2021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DBD70-DDD0-4519-9996-888AC423D798}" type="datetime1">
              <a:rPr lang="en-US" smtClean="0"/>
              <a:t>9/3/2021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8ECF3-31CF-4150-9866-97C693F121EF}" type="datetime1">
              <a:rPr lang="en-US" smtClean="0"/>
              <a:t>9/3/2021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CB97-F53B-4897-8E83-C5D5E562F734}" type="datetime1">
              <a:rPr lang="en-US" smtClean="0"/>
              <a:t>9/3/2021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94F3E3-F40E-4299-B627-3D7B0F8FE4DC}" type="datetime1">
              <a:rPr lang="en-US" smtClean="0"/>
              <a:t>9/3/2021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C5549-0B4B-4B9C-B68D-0F961E702A44}" type="datetime1">
              <a:rPr lang="en-US" smtClean="0"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0F913A-E582-4758-BF5C-DFCB5A3792B6}" type="datetime1">
              <a:rPr lang="en-US" smtClean="0"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95F0F-CF57-4C67-8C4C-5DFE107F95DD}" type="datetime1">
              <a:rPr lang="en-US" smtClean="0"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6603A-0223-4E7E-A8FD-875A455356A7}" type="datetime1">
              <a:rPr lang="en-US" smtClean="0"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37B6D-626A-4900-BCA4-B1A998975585}" type="datetime1">
              <a:rPr lang="en-US" smtClean="0"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8C2A4-DE91-4FC2-8935-A251C52757A5}" type="datetime1">
              <a:rPr lang="en-US" smtClean="0"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AAE7A0-2C3A-466F-9DD7-A61FD5995367}" type="datetime1">
              <a:rPr lang="en-US" smtClean="0"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7B2852-B6AD-470B-9857-E6073C3D7D13}" type="datetime1">
              <a:rPr lang="en-US" smtClean="0"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Communicative Language Teaching (CLT) – Approach &amp; Methods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2007067"/>
          </a:xfrm>
        </p:spPr>
        <p:txBody>
          <a:bodyPr>
            <a:normAutofit/>
          </a:bodyPr>
          <a:lstStyle/>
          <a:p>
            <a:pPr algn="ctr"/>
            <a:r>
              <a:rPr lang="en-GB" sz="2800" dirty="0"/>
              <a:t>Opportunities for Fluency &amp; Accuracy</a:t>
            </a:r>
          </a:p>
          <a:p>
            <a:pPr algn="ctr"/>
            <a:endParaRPr lang="en-GB" sz="2800" dirty="0"/>
          </a:p>
          <a:p>
            <a:pPr algn="l"/>
            <a:r>
              <a:rPr lang="en-GB" sz="2100" dirty="0"/>
              <a:t>Teaching EFL HPEN7024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z="1200" smtClean="0">
                <a:solidFill>
                  <a:schemeClr val="tx1"/>
                </a:solidFill>
              </a:rPr>
              <a:pPr/>
              <a:t>1</a:t>
            </a:fld>
            <a:endParaRPr lang="en-US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71012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Methods – how predominant are they? </a:t>
            </a:r>
            <a:br>
              <a:rPr lang="en-GB" dirty="0"/>
            </a:br>
            <a:r>
              <a:rPr lang="en-GB" dirty="0"/>
              <a:t>Bell (2007) ‘Do Teachers think that methods are dead?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923952"/>
          </a:xfrm>
        </p:spPr>
        <p:txBody>
          <a:bodyPr>
            <a:normAutofit/>
          </a:bodyPr>
          <a:lstStyle/>
          <a:p>
            <a:r>
              <a:rPr lang="en-GB" dirty="0" err="1"/>
              <a:t>Kumaravadivelu</a:t>
            </a:r>
            <a:r>
              <a:rPr lang="en-GB" dirty="0"/>
              <a:t> (1994) – stated that we are in a ‘</a:t>
            </a:r>
            <a:r>
              <a:rPr lang="en-GB" i="1" dirty="0"/>
              <a:t>post-method period’</a:t>
            </a:r>
          </a:p>
          <a:p>
            <a:r>
              <a:rPr lang="en-GB" dirty="0"/>
              <a:t>Brown (2002) 			- proclaimed the ‘</a:t>
            </a:r>
            <a:r>
              <a:rPr lang="en-GB" i="1" dirty="0"/>
              <a:t>death of methods’</a:t>
            </a:r>
          </a:p>
          <a:p>
            <a:r>
              <a:rPr lang="en-GB" dirty="0"/>
              <a:t>STUDY: Teacher belief (2007)	a variety of teachers (gender, age, 				experience, nationality, native/non-native) / </a:t>
            </a:r>
            <a:r>
              <a:rPr lang="en-GB" sz="1800" dirty="0"/>
              <a:t>taking MA programme 			in Applied Linguistics:</a:t>
            </a:r>
          </a:p>
          <a:p>
            <a:pPr lvl="6">
              <a:buFontTx/>
              <a:buChar char="-"/>
            </a:pPr>
            <a:r>
              <a:rPr lang="en-GB" sz="1800" dirty="0"/>
              <a:t>described methodology as ‘</a:t>
            </a:r>
            <a:r>
              <a:rPr lang="en-GB" sz="1800" i="1" dirty="0"/>
              <a:t>ECLECTIC</a:t>
            </a:r>
            <a:r>
              <a:rPr lang="en-GB" sz="1800" dirty="0"/>
              <a:t>’:</a:t>
            </a:r>
          </a:p>
          <a:p>
            <a:pPr marL="2743200" lvl="6" indent="0">
              <a:buNone/>
            </a:pPr>
            <a:r>
              <a:rPr lang="en-GB" sz="1800" i="1" dirty="0">
                <a:solidFill>
                  <a:srgbClr val="FF0000"/>
                </a:solidFill>
              </a:rPr>
              <a:t>‘I am very eclectic – ALM, GT, CLT, humanistic, a little bit of everything’</a:t>
            </a:r>
          </a:p>
          <a:p>
            <a:pPr marL="2743200" lvl="6" indent="0">
              <a:buNone/>
            </a:pPr>
            <a:r>
              <a:rPr lang="en-GB" sz="1800" i="1" dirty="0">
                <a:solidFill>
                  <a:srgbClr val="FF0000"/>
                </a:solidFill>
              </a:rPr>
              <a:t>‘ perhaps eclectic is the best word that can describe my teaching ,method’</a:t>
            </a:r>
          </a:p>
          <a:p>
            <a:pPr marL="2743200" lvl="6" indent="0">
              <a:buNone/>
            </a:pPr>
            <a:r>
              <a:rPr lang="en-GB" sz="1800" i="1" dirty="0">
                <a:solidFill>
                  <a:srgbClr val="FF0000"/>
                </a:solidFill>
              </a:rPr>
              <a:t>‘ I don’t want to stick to one thing’</a:t>
            </a:r>
          </a:p>
          <a:p>
            <a:pPr marL="2743200" lvl="6" indent="0">
              <a:buNone/>
            </a:pPr>
            <a:r>
              <a:rPr lang="en-GB" sz="1800" i="1" dirty="0">
                <a:solidFill>
                  <a:srgbClr val="FF0000"/>
                </a:solidFill>
              </a:rPr>
              <a:t>‘ …take a piece from here and a piece from there…’</a:t>
            </a:r>
          </a:p>
          <a:p>
            <a:pPr marL="2743200" lvl="6" indent="0">
              <a:buNone/>
            </a:pPr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z="1400" smtClean="0">
                <a:solidFill>
                  <a:schemeClr val="tx1"/>
                </a:solidFill>
              </a:rPr>
              <a:t>2</a:t>
            </a:fld>
            <a:endParaRPr lang="en-US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612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3" y="609601"/>
            <a:ext cx="10336655" cy="5431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Defining method</a:t>
            </a:r>
          </a:p>
          <a:p>
            <a:r>
              <a:rPr lang="en-GB" sz="3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Teachers say </a:t>
            </a:r>
            <a:r>
              <a:rPr lang="en-GB" sz="16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(Bell 2007) </a:t>
            </a:r>
            <a:r>
              <a:rPr lang="en-GB" sz="3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‘Method’ is…</a:t>
            </a:r>
          </a:p>
          <a:p>
            <a:pPr marL="0" indent="0">
              <a:buNone/>
            </a:pPr>
            <a:r>
              <a:rPr lang="en-GB" sz="2400" dirty="0">
                <a:ln w="0"/>
                <a:solidFill>
                  <a:schemeClr val="tx1"/>
                </a:solidFill>
              </a:rPr>
              <a:t> </a:t>
            </a:r>
          </a:p>
          <a:p>
            <a:pPr marL="0" indent="0">
              <a:buNone/>
            </a:pPr>
            <a:r>
              <a:rPr lang="en-GB" sz="2400" dirty="0">
                <a:ln w="0"/>
                <a:solidFill>
                  <a:schemeClr val="tx1"/>
                </a:solidFill>
              </a:rPr>
              <a:t>…‘</a:t>
            </a:r>
            <a:r>
              <a:rPr lang="en-GB" sz="2400" i="1" dirty="0">
                <a:ln w="0"/>
                <a:solidFill>
                  <a:schemeClr val="tx1"/>
                </a:solidFill>
              </a:rPr>
              <a:t>Goal-oriented, systematic, concerned with techniques</a:t>
            </a: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’;</a:t>
            </a:r>
          </a:p>
          <a:p>
            <a:pPr marL="0" indent="0">
              <a:buNone/>
            </a:pPr>
            <a:r>
              <a:rPr lang="en-GB" sz="24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…</a:t>
            </a:r>
            <a:r>
              <a:rPr lang="en-GB" sz="2400" i="1" dirty="0">
                <a:ln w="0"/>
                <a:solidFill>
                  <a:schemeClr val="tx1"/>
                </a:solidFill>
              </a:rPr>
              <a:t>’a systematic set of behaviours’ – doing something planned, a way of presenting the material;</a:t>
            </a:r>
          </a:p>
          <a:p>
            <a:pPr marL="0" indent="0">
              <a:buNone/>
            </a:pPr>
            <a:r>
              <a:rPr lang="en-GB" sz="2400" i="1" dirty="0">
                <a:ln w="0"/>
                <a:solidFill>
                  <a:schemeClr val="tx1"/>
                </a:solidFill>
              </a:rPr>
              <a:t>…</a:t>
            </a:r>
            <a:r>
              <a:rPr lang="en-GB" sz="2400" dirty="0">
                <a:ln w="0"/>
                <a:solidFill>
                  <a:schemeClr val="tx1"/>
                </a:solidFill>
              </a:rPr>
              <a:t>having</a:t>
            </a:r>
            <a:r>
              <a:rPr lang="en-GB" sz="2400" i="1" dirty="0">
                <a:ln w="0"/>
                <a:solidFill>
                  <a:schemeClr val="tx1"/>
                </a:solidFill>
              </a:rPr>
              <a:t> ’an underlying set of principles’ – </a:t>
            </a:r>
            <a:r>
              <a:rPr lang="en-GB" sz="2400" dirty="0">
                <a:ln w="0"/>
                <a:solidFill>
                  <a:schemeClr val="tx1"/>
                </a:solidFill>
              </a:rPr>
              <a:t>rules and theories</a:t>
            </a:r>
          </a:p>
          <a:p>
            <a:pPr marL="0" indent="0">
              <a:buNone/>
            </a:pPr>
            <a:r>
              <a:rPr lang="en-GB" sz="3200" i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Richards &amp; Rodgers (2001:20) say:</a:t>
            </a:r>
          </a:p>
          <a:p>
            <a:pPr marL="0" indent="0">
              <a:buNone/>
            </a:pPr>
            <a:r>
              <a:rPr lang="en-GB" sz="2400" i="1" dirty="0">
                <a:ln w="0"/>
                <a:solidFill>
                  <a:schemeClr val="tx1"/>
                </a:solidFill>
              </a:rPr>
              <a:t>…’A </a:t>
            </a:r>
            <a:r>
              <a:rPr lang="en-GB" sz="2400" i="1" u="sng" dirty="0">
                <a:ln w="0"/>
                <a:solidFill>
                  <a:schemeClr val="tx1"/>
                </a:solidFill>
              </a:rPr>
              <a:t>method</a:t>
            </a:r>
            <a:r>
              <a:rPr lang="en-GB" sz="2400" i="1" dirty="0">
                <a:ln w="0"/>
                <a:solidFill>
                  <a:schemeClr val="tx1"/>
                </a:solidFill>
              </a:rPr>
              <a:t> is theoretically </a:t>
            </a:r>
            <a:r>
              <a:rPr lang="en-GB" sz="2400" i="1" u="sng" dirty="0">
                <a:ln w="0"/>
                <a:solidFill>
                  <a:schemeClr val="tx1"/>
                </a:solidFill>
              </a:rPr>
              <a:t>related to an approach</a:t>
            </a:r>
            <a:r>
              <a:rPr lang="en-GB" sz="2400" i="1" dirty="0">
                <a:ln w="0"/>
                <a:solidFill>
                  <a:schemeClr val="tx1"/>
                </a:solidFill>
              </a:rPr>
              <a:t>, organisationally </a:t>
            </a:r>
            <a:r>
              <a:rPr lang="en-GB" sz="2400" i="1" u="sng" dirty="0">
                <a:ln w="0"/>
                <a:solidFill>
                  <a:schemeClr val="tx1"/>
                </a:solidFill>
              </a:rPr>
              <a:t>determined by design</a:t>
            </a:r>
            <a:r>
              <a:rPr lang="en-GB" sz="2400" i="1" dirty="0">
                <a:ln w="0"/>
                <a:solidFill>
                  <a:schemeClr val="tx1"/>
                </a:solidFill>
              </a:rPr>
              <a:t>, and is practically realized in </a:t>
            </a:r>
            <a:r>
              <a:rPr lang="en-GB" sz="2400" i="1" u="sng" dirty="0">
                <a:ln w="0"/>
                <a:solidFill>
                  <a:schemeClr val="tx1"/>
                </a:solidFill>
              </a:rPr>
              <a:t>procedure</a:t>
            </a:r>
            <a:r>
              <a:rPr lang="en-GB" sz="2400" i="1" dirty="0">
                <a:ln w="0"/>
                <a:solidFill>
                  <a:schemeClr val="tx1"/>
                </a:solidFill>
              </a:rPr>
              <a:t>’. </a:t>
            </a:r>
          </a:p>
          <a:p>
            <a:pPr marL="0" indent="0">
              <a:buNone/>
            </a:pPr>
            <a:endParaRPr lang="en-GB" sz="2400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z="1200" smtClean="0">
                <a:solidFill>
                  <a:schemeClr val="tx1"/>
                </a:solidFill>
              </a:rPr>
              <a:t>3</a:t>
            </a:fld>
            <a:endParaRPr lang="en-US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55596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486033"/>
            <a:ext cx="10320180" cy="5555330"/>
          </a:xfrm>
        </p:spPr>
        <p:txBody>
          <a:bodyPr/>
          <a:lstStyle/>
          <a:p>
            <a:pPr marL="0" indent="0">
              <a:buNone/>
            </a:pPr>
            <a:r>
              <a:rPr lang="en-GB" sz="3200" dirty="0">
                <a:ln w="0"/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Teachers’ views </a:t>
            </a:r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(Bell 2007)</a:t>
            </a:r>
            <a:r>
              <a:rPr lang="en-GB" sz="3200" dirty="0">
                <a:ln w="0"/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endParaRPr lang="en-GB" dirty="0"/>
          </a:p>
          <a:p>
            <a:r>
              <a:rPr lang="en-GB" sz="2400" dirty="0"/>
              <a:t>A method emerges from practice and sensitivity to context;</a:t>
            </a:r>
          </a:p>
          <a:p>
            <a:r>
              <a:rPr lang="en-GB" sz="2400" dirty="0"/>
              <a:t>A method combines theory and practice to suit learner’s needs;</a:t>
            </a:r>
          </a:p>
          <a:p>
            <a:r>
              <a:rPr lang="en-GB" sz="2400" dirty="0"/>
              <a:t>No distinction between method and approach 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sz="2400" dirty="0"/>
              <a:t>‘…on a fundamental level they are the same thing’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sz="2400" dirty="0"/>
              <a:t>Approach is the larger, more theoretical term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sz="2400" dirty="0"/>
              <a:t>Methods derive from an approach</a:t>
            </a:r>
          </a:p>
          <a:p>
            <a:pPr marL="457200" lvl="1" indent="0">
              <a:buNone/>
            </a:pPr>
            <a:endParaRPr lang="en-GB" sz="2400" dirty="0"/>
          </a:p>
          <a:p>
            <a:r>
              <a:rPr lang="en-GB" sz="2400" dirty="0"/>
              <a:t>Bell states (p.138) ‘</a:t>
            </a:r>
            <a:r>
              <a:rPr lang="en-GB" sz="2400" i="1" dirty="0"/>
              <a:t>…in practice the distinction appears unclear and , for many teachers, unhelpful’.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z="1200" smtClean="0">
                <a:solidFill>
                  <a:schemeClr val="tx1"/>
                </a:solidFill>
              </a:rPr>
              <a:t>4</a:t>
            </a:fld>
            <a:endParaRPr lang="en-US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1979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3" y="568411"/>
            <a:ext cx="10443747" cy="547295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Post-Method? / Is it now Eclecticism?</a:t>
            </a:r>
          </a:p>
          <a:p>
            <a:endParaRPr lang="en-GB" sz="32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r>
              <a:rPr lang="en-GB" sz="3200" dirty="0" err="1">
                <a:ln w="0"/>
                <a:solidFill>
                  <a:schemeClr val="tx1"/>
                </a:solidFill>
              </a:rPr>
              <a:t>Bygate</a:t>
            </a:r>
            <a:r>
              <a:rPr lang="en-GB" sz="3200" dirty="0">
                <a:ln w="0"/>
                <a:solidFill>
                  <a:schemeClr val="tx1"/>
                </a:solidFill>
              </a:rPr>
              <a:t>, </a:t>
            </a:r>
            <a:r>
              <a:rPr lang="en-GB" sz="3200" dirty="0" err="1">
                <a:ln w="0"/>
                <a:solidFill>
                  <a:schemeClr val="tx1"/>
                </a:solidFill>
              </a:rPr>
              <a:t>Skehan</a:t>
            </a:r>
            <a:r>
              <a:rPr lang="en-GB" sz="3200" dirty="0">
                <a:ln w="0"/>
                <a:solidFill>
                  <a:schemeClr val="tx1"/>
                </a:solidFill>
              </a:rPr>
              <a:t> and Swain (2001:2) argue the Communicative Approach ‘</a:t>
            </a:r>
            <a:r>
              <a:rPr lang="en-GB" sz="3200" i="1" dirty="0">
                <a:ln w="0"/>
                <a:solidFill>
                  <a:schemeClr val="tx1"/>
                </a:solidFill>
              </a:rPr>
              <a:t>was explicitly a post-method approach to language teaching’;</a:t>
            </a:r>
          </a:p>
          <a:p>
            <a:r>
              <a:rPr lang="en-GB" sz="3200" dirty="0">
                <a:ln w="0"/>
                <a:solidFill>
                  <a:schemeClr val="tx1"/>
                </a:solidFill>
              </a:rPr>
              <a:t>Teachers (Bell 2007) equate </a:t>
            </a:r>
            <a:r>
              <a:rPr lang="en-GB" sz="3200" u="sng" dirty="0">
                <a:ln w="0"/>
                <a:solidFill>
                  <a:schemeClr val="tx1"/>
                </a:solidFill>
              </a:rPr>
              <a:t>post-method</a:t>
            </a:r>
            <a:r>
              <a:rPr lang="en-GB" sz="3200" dirty="0">
                <a:ln w="0"/>
                <a:solidFill>
                  <a:schemeClr val="tx1"/>
                </a:solidFill>
              </a:rPr>
              <a:t> with </a:t>
            </a:r>
            <a:r>
              <a:rPr lang="en-GB" sz="3200" i="1" dirty="0">
                <a:ln w="0"/>
                <a:solidFill>
                  <a:schemeClr val="tx1"/>
                </a:solidFill>
              </a:rPr>
              <a:t>‘</a:t>
            </a:r>
            <a:r>
              <a:rPr lang="en-GB" sz="3200" i="1" dirty="0" err="1">
                <a:ln w="0"/>
                <a:solidFill>
                  <a:schemeClr val="tx1"/>
                </a:solidFill>
              </a:rPr>
              <a:t>eclectism</a:t>
            </a:r>
            <a:r>
              <a:rPr lang="en-GB" sz="3200" i="1" dirty="0">
                <a:ln w="0"/>
                <a:solidFill>
                  <a:schemeClr val="tx1"/>
                </a:solidFill>
              </a:rPr>
              <a:t>’. It is…</a:t>
            </a:r>
          </a:p>
          <a:p>
            <a:pPr marL="0" indent="0">
              <a:buNone/>
            </a:pPr>
            <a:r>
              <a:rPr lang="en-GB" sz="3200" i="1" dirty="0">
                <a:ln w="0"/>
                <a:solidFill>
                  <a:schemeClr val="tx1"/>
                </a:solidFill>
              </a:rPr>
              <a:t>		‘…the recycling and mixing of methods’</a:t>
            </a:r>
          </a:p>
          <a:p>
            <a:pPr marL="0" indent="0">
              <a:buNone/>
            </a:pPr>
            <a:r>
              <a:rPr lang="en-GB" sz="3200" i="1" dirty="0">
                <a:ln w="0"/>
                <a:solidFill>
                  <a:schemeClr val="tx1"/>
                </a:solidFill>
              </a:rPr>
              <a:t>		to ‘…incorporate the necessary methods into one 		larger method’.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z="1200" smtClean="0">
                <a:solidFill>
                  <a:schemeClr val="tx1"/>
                </a:solidFill>
              </a:rPr>
              <a:t>5</a:t>
            </a:fld>
            <a:endParaRPr lang="en-US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92060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What is Communicative Language Teaching?</a:t>
            </a:r>
            <a:br>
              <a:rPr lang="en-GB" dirty="0">
                <a:solidFill>
                  <a:schemeClr val="accent1">
                    <a:lumMod val="50000"/>
                  </a:schemeClr>
                </a:solidFill>
              </a:rPr>
            </a:br>
            <a:br>
              <a:rPr lang="en-GB" dirty="0">
                <a:solidFill>
                  <a:schemeClr val="accent1">
                    <a:lumMod val="50000"/>
                  </a:schemeClr>
                </a:solidFill>
              </a:rPr>
            </a:b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235676"/>
            <a:ext cx="8596668" cy="55523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CLT has been described as:</a:t>
            </a:r>
          </a:p>
          <a:p>
            <a:r>
              <a:rPr lang="en-GB" sz="2400" dirty="0"/>
              <a:t>…a ‘</a:t>
            </a:r>
            <a:r>
              <a:rPr lang="en-GB" sz="2400" i="1" dirty="0"/>
              <a:t>teaching practice that views competence in terms of social interaction</a:t>
            </a:r>
            <a:r>
              <a:rPr lang="en-GB" sz="2400" dirty="0"/>
              <a:t>’(</a:t>
            </a:r>
            <a:r>
              <a:rPr lang="en-GB" sz="2400" dirty="0" err="1"/>
              <a:t>Savignon</a:t>
            </a:r>
            <a:r>
              <a:rPr lang="en-GB" sz="2400" dirty="0"/>
              <a:t> 1991, p.263)</a:t>
            </a:r>
          </a:p>
          <a:p>
            <a:r>
              <a:rPr lang="en-GB" sz="2400" dirty="0"/>
              <a:t>…an approach leading to ‘</a:t>
            </a:r>
            <a:r>
              <a:rPr lang="en-GB" sz="2400" i="1" dirty="0"/>
              <a:t>the development of both linguistic competence &amp; communicative competence</a:t>
            </a:r>
            <a:r>
              <a:rPr lang="en-GB" sz="2400" dirty="0"/>
              <a:t>’ (</a:t>
            </a:r>
            <a:r>
              <a:rPr lang="en-GB" sz="2400" dirty="0" err="1"/>
              <a:t>Benati</a:t>
            </a:r>
            <a:r>
              <a:rPr lang="en-GB" sz="2400" dirty="0"/>
              <a:t>, 2013, p. 18)</a:t>
            </a:r>
          </a:p>
          <a:p>
            <a:r>
              <a:rPr lang="en-GB" sz="2400" dirty="0"/>
              <a:t>…the best way to teach learners the goal of language – i.e. language for communication (Harmer, 2007)</a:t>
            </a:r>
          </a:p>
          <a:p>
            <a:r>
              <a:rPr lang="en-GB" sz="2400" dirty="0"/>
              <a:t>…learner-centred; learners using language purposefully, &amp; negotiating meaning, in communication. (Ur, 2012)</a:t>
            </a: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z="1200" smtClean="0">
                <a:solidFill>
                  <a:schemeClr val="tx1"/>
                </a:solidFill>
              </a:rPr>
              <a:t>6</a:t>
            </a:fld>
            <a:endParaRPr lang="en-US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83900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CLT approach to language teaching: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606379"/>
            <a:ext cx="8596668" cy="4434984"/>
          </a:xfrm>
        </p:spPr>
        <p:txBody>
          <a:bodyPr>
            <a:normAutofit lnSpcReduction="10000"/>
          </a:bodyPr>
          <a:lstStyle/>
          <a:p>
            <a:pPr lvl="1">
              <a:buFont typeface="Wingdings" panose="05000000000000000000" pitchFamily="2" charset="2"/>
              <a:buChar char="q"/>
            </a:pPr>
            <a:r>
              <a:rPr lang="en-GB" sz="2800" dirty="0"/>
              <a:t>promotes communicative fluency </a:t>
            </a:r>
            <a:r>
              <a:rPr lang="en-GB" sz="2800" i="1" dirty="0"/>
              <a:t>as well as </a:t>
            </a:r>
            <a:r>
              <a:rPr lang="en-GB" sz="2800" dirty="0"/>
              <a:t>grammatical accuracy;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2800" dirty="0"/>
              <a:t>fosters communicative confidence through real interaction;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2800" dirty="0"/>
              <a:t>stimulates real negotiation &amp; use of meaningful language via purposeful tasks </a:t>
            </a:r>
            <a:r>
              <a:rPr lang="en-GB" sz="2000" dirty="0"/>
              <a:t>(communication goals);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2800" dirty="0"/>
              <a:t>focuses on the learner </a:t>
            </a:r>
            <a:r>
              <a:rPr lang="en-GB" sz="2800" i="1" dirty="0"/>
              <a:t>experiencing</a:t>
            </a:r>
            <a:r>
              <a:rPr lang="en-GB" sz="2800" dirty="0"/>
              <a:t> &amp; </a:t>
            </a:r>
            <a:r>
              <a:rPr lang="en-GB" sz="2800" i="1" dirty="0"/>
              <a:t>investing in </a:t>
            </a:r>
            <a:r>
              <a:rPr lang="en-GB" sz="2800" dirty="0"/>
              <a:t>real communication;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2800" dirty="0"/>
              <a:t>does not </a:t>
            </a:r>
            <a:r>
              <a:rPr lang="en-GB" sz="2800" u="sng" dirty="0"/>
              <a:t>prescribe</a:t>
            </a:r>
            <a:r>
              <a:rPr lang="en-GB" sz="2800" dirty="0"/>
              <a:t> the language to be used.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z="1200" smtClean="0">
                <a:solidFill>
                  <a:schemeClr val="tx1"/>
                </a:solidFill>
              </a:rPr>
              <a:t>7</a:t>
            </a:fld>
            <a:endParaRPr lang="en-US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90349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609600"/>
            <a:ext cx="9446969" cy="13208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Principles of Communicative Language Teaching</a:t>
            </a:r>
            <a:br>
              <a:rPr lang="en-GB" dirty="0">
                <a:solidFill>
                  <a:schemeClr val="accent1">
                    <a:lumMod val="50000"/>
                  </a:schemeClr>
                </a:solidFill>
              </a:rPr>
            </a:br>
            <a:br>
              <a:rPr lang="en-GB" dirty="0">
                <a:solidFill>
                  <a:schemeClr val="accent1">
                    <a:lumMod val="50000"/>
                  </a:schemeClr>
                </a:solidFill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153297"/>
            <a:ext cx="8596668" cy="5704703"/>
          </a:xfrm>
        </p:spPr>
        <p:txBody>
          <a:bodyPr>
            <a:normAutofit fontScale="40000" lnSpcReduction="20000"/>
          </a:bodyPr>
          <a:lstStyle/>
          <a:p>
            <a:pPr marL="457200" lvl="1" indent="0">
              <a:buNone/>
            </a:pPr>
            <a:r>
              <a:rPr lang="en-GB" sz="3400" dirty="0">
                <a:solidFill>
                  <a:schemeClr val="accent5">
                    <a:lumMod val="75000"/>
                  </a:schemeClr>
                </a:solidFill>
              </a:rPr>
              <a:t>1)	</a:t>
            </a:r>
            <a:r>
              <a:rPr lang="en-GB" sz="4000" dirty="0">
                <a:solidFill>
                  <a:schemeClr val="accent5">
                    <a:lumMod val="75000"/>
                  </a:schemeClr>
                </a:solidFill>
              </a:rPr>
              <a:t>Communicative Competence Vs Grammatical Competence</a:t>
            </a:r>
          </a:p>
          <a:p>
            <a:pPr marL="914400" lvl="2" indent="0">
              <a:buNone/>
            </a:pPr>
            <a:r>
              <a:rPr lang="en-GB" sz="4000" dirty="0"/>
              <a:t>Focus is accuracy of meaning rather than grammatical accuracy.  </a:t>
            </a:r>
          </a:p>
          <a:p>
            <a:pPr marL="971550" lvl="1" indent="-514350">
              <a:buFont typeface="+mj-lt"/>
              <a:buAutoNum type="arabicParenR"/>
            </a:pPr>
            <a:endParaRPr lang="en-GB" sz="4000" dirty="0"/>
          </a:p>
          <a:p>
            <a:pPr marL="457200" lvl="1" indent="0">
              <a:buNone/>
            </a:pPr>
            <a:r>
              <a:rPr lang="en-GB" sz="4000" dirty="0">
                <a:solidFill>
                  <a:schemeClr val="accent5">
                    <a:lumMod val="75000"/>
                  </a:schemeClr>
                </a:solidFill>
              </a:rPr>
              <a:t>2)</a:t>
            </a:r>
            <a:r>
              <a:rPr lang="en-GB" sz="4000" dirty="0"/>
              <a:t>	</a:t>
            </a:r>
            <a:r>
              <a:rPr lang="en-GB" sz="4000" dirty="0">
                <a:solidFill>
                  <a:schemeClr val="accent5">
                    <a:lumMod val="75000"/>
                  </a:schemeClr>
                </a:solidFill>
              </a:rPr>
              <a:t>Meaningful Interaction </a:t>
            </a:r>
          </a:p>
          <a:p>
            <a:pPr marL="457200" lvl="1" indent="0">
              <a:buNone/>
            </a:pPr>
            <a:r>
              <a:rPr lang="en-GB" sz="4000" dirty="0"/>
              <a:t>	Language learning takes place </a:t>
            </a:r>
            <a:r>
              <a:rPr lang="en-GB" sz="4000" dirty="0">
                <a:solidFill>
                  <a:schemeClr val="tx1"/>
                </a:solidFill>
              </a:rPr>
              <a:t>between learners through negotiation 	of meaning. </a:t>
            </a:r>
          </a:p>
          <a:p>
            <a:pPr marL="457200" lvl="1" indent="0">
              <a:buNone/>
            </a:pPr>
            <a:r>
              <a:rPr lang="en-GB" sz="4000" dirty="0">
                <a:solidFill>
                  <a:schemeClr val="accent5">
                    <a:lumMod val="75000"/>
                  </a:schemeClr>
                </a:solidFill>
              </a:rPr>
              <a:t>	E</a:t>
            </a:r>
            <a:r>
              <a:rPr lang="en-GB" sz="4000" dirty="0">
                <a:solidFill>
                  <a:schemeClr val="tx1"/>
                </a:solidFill>
              </a:rPr>
              <a:t>xposure to real/authentic language use is the key. </a:t>
            </a:r>
          </a:p>
          <a:p>
            <a:pPr marL="457200" lvl="1" indent="0">
              <a:buNone/>
            </a:pPr>
            <a:r>
              <a:rPr lang="en-GB" sz="4000" dirty="0">
                <a:solidFill>
                  <a:schemeClr val="tx1"/>
                </a:solidFill>
              </a:rPr>
              <a:t>	Consider TBL – Task-based learning. </a:t>
            </a:r>
          </a:p>
          <a:p>
            <a:pPr marL="457200" lvl="1" indent="0">
              <a:buNone/>
            </a:pPr>
            <a:r>
              <a:rPr lang="en-GB" sz="4000" dirty="0">
                <a:solidFill>
                  <a:schemeClr val="accent5">
                    <a:lumMod val="75000"/>
                  </a:schemeClr>
                </a:solidFill>
              </a:rPr>
              <a:t>	</a:t>
            </a:r>
          </a:p>
          <a:p>
            <a:pPr marL="457200" lvl="1" indent="0">
              <a:buNone/>
            </a:pPr>
            <a:r>
              <a:rPr lang="en-GB" sz="4000" dirty="0">
                <a:solidFill>
                  <a:schemeClr val="accent5">
                    <a:lumMod val="75000"/>
                  </a:schemeClr>
                </a:solidFill>
              </a:rPr>
              <a:t>3)	Learner Centred</a:t>
            </a:r>
          </a:p>
          <a:p>
            <a:pPr marL="457200" lvl="1" indent="0">
              <a:buNone/>
            </a:pPr>
            <a:r>
              <a:rPr lang="en-GB" sz="4000" dirty="0">
                <a:solidFill>
                  <a:schemeClr val="accent5">
                    <a:lumMod val="75000"/>
                  </a:schemeClr>
                </a:solidFill>
              </a:rPr>
              <a:t>	</a:t>
            </a:r>
            <a:r>
              <a:rPr lang="en-GB" sz="4000" dirty="0">
                <a:solidFill>
                  <a:schemeClr val="tx1"/>
                </a:solidFill>
              </a:rPr>
              <a:t>Classroo</a:t>
            </a:r>
            <a:r>
              <a:rPr lang="en-GB" sz="4000" dirty="0"/>
              <a:t>m activities develop communication skills with less controlled 	practice.</a:t>
            </a:r>
          </a:p>
          <a:p>
            <a:pPr marL="457200" lvl="1" indent="0">
              <a:buNone/>
            </a:pPr>
            <a:r>
              <a:rPr lang="en-GB" sz="4000" dirty="0"/>
              <a:t>	Meaning-focused </a:t>
            </a:r>
            <a:r>
              <a:rPr lang="en-GB" sz="4000" b="1" i="1" dirty="0"/>
              <a:t>communicative activities </a:t>
            </a:r>
            <a:r>
              <a:rPr lang="en-GB" sz="4000" dirty="0"/>
              <a:t>are used (pair &amp; group work, role-	play, problem-solving task-based activities).</a:t>
            </a:r>
          </a:p>
          <a:p>
            <a:pPr marL="457200" lvl="1" indent="0">
              <a:buNone/>
            </a:pPr>
            <a:r>
              <a:rPr lang="en-GB" sz="4000" dirty="0"/>
              <a:t>	Language use occurs between learners, the teacher is monitor and facilitator. </a:t>
            </a:r>
          </a:p>
          <a:p>
            <a:pPr marL="457200" lvl="1" indent="0">
              <a:buNone/>
            </a:pPr>
            <a:r>
              <a:rPr lang="en-GB" sz="4000" dirty="0"/>
              <a:t>	Learners take responsibility for language use &amp; learning, teacher is guide.</a:t>
            </a:r>
          </a:p>
          <a:p>
            <a:pPr marL="457200" lvl="1" indent="0">
              <a:buNone/>
            </a:pPr>
            <a:endParaRPr lang="en-GB" sz="2800" dirty="0"/>
          </a:p>
          <a:p>
            <a:pPr marL="457200" lvl="1" indent="0">
              <a:buNone/>
            </a:pPr>
            <a:r>
              <a:rPr lang="en-GB" sz="2800" dirty="0"/>
              <a:t>For further aspects of CLT, see also Scott Thornbury ‘C is for Communicative’ https://scottthornbury.wordpress.com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z="1200" smtClean="0">
                <a:solidFill>
                  <a:schemeClr val="tx1"/>
                </a:solidFill>
              </a:rPr>
              <a:t>8</a:t>
            </a:fld>
            <a:endParaRPr lang="en-US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1062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is this translated to real-life classroom teaching?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930400"/>
            <a:ext cx="8596668" cy="4766961"/>
          </a:xfrm>
        </p:spPr>
        <p:txBody>
          <a:bodyPr>
            <a:normAutofit/>
          </a:bodyPr>
          <a:lstStyle/>
          <a:p>
            <a:r>
              <a:rPr lang="en-GB" sz="2000" dirty="0"/>
              <a:t>In reality - exclusivity of meaning over form </a:t>
            </a:r>
            <a:r>
              <a:rPr lang="en-GB" sz="2000" i="1" dirty="0">
                <a:solidFill>
                  <a:schemeClr val="accent3">
                    <a:lumMod val="75000"/>
                  </a:schemeClr>
                </a:solidFill>
              </a:rPr>
              <a:t>not common</a:t>
            </a:r>
          </a:p>
          <a:p>
            <a:pPr marL="457200" lvl="1" indent="0">
              <a:buNone/>
            </a:pPr>
            <a:r>
              <a:rPr lang="en-GB" sz="2000" dirty="0"/>
              <a:t>i.e. many EFL teachers tend towards an explicit focus on grammar – teacher and form focused lessons</a:t>
            </a:r>
          </a:p>
          <a:p>
            <a:r>
              <a:rPr lang="en-GB" sz="2000" dirty="0"/>
              <a:t>Focus on form (grammatical accuracy) still traditional (see </a:t>
            </a:r>
            <a:r>
              <a:rPr lang="en-GB" sz="2000" dirty="0" err="1"/>
              <a:t>Karavas-Doukas</a:t>
            </a:r>
            <a:r>
              <a:rPr lang="en-GB" sz="2000" dirty="0"/>
              <a:t> 1996, study of 40 Greek secondary school language teachers). </a:t>
            </a:r>
          </a:p>
          <a:p>
            <a:r>
              <a:rPr lang="en-GB" sz="2000" dirty="0"/>
              <a:t>Current textbooks often still emphasise form over function/meaning (see Waters 2011).</a:t>
            </a:r>
          </a:p>
          <a:p>
            <a:r>
              <a:rPr lang="en-GB" sz="2000" dirty="0"/>
              <a:t>Presentation - production – practice (PPP) methodology still common.</a:t>
            </a:r>
          </a:p>
          <a:p>
            <a:pPr lvl="1"/>
            <a:r>
              <a:rPr lang="en-GB" sz="2000" dirty="0"/>
              <a:t>See Ellis (2008) who says language </a:t>
            </a:r>
            <a:r>
              <a:rPr lang="en-GB" sz="2000" i="1" dirty="0"/>
              <a:t>learning</a:t>
            </a:r>
            <a:r>
              <a:rPr lang="en-GB" sz="2000" dirty="0"/>
              <a:t> comes first, then </a:t>
            </a:r>
            <a:r>
              <a:rPr lang="en-GB" sz="2000" i="1" dirty="0"/>
              <a:t>doing</a:t>
            </a:r>
            <a:r>
              <a:rPr lang="en-GB" sz="2000" dirty="0"/>
              <a:t> occurs – </a:t>
            </a:r>
            <a:r>
              <a:rPr lang="en-GB" sz="2000" dirty="0" err="1"/>
              <a:t>i.e</a:t>
            </a:r>
            <a:r>
              <a:rPr lang="en-GB" sz="2000" dirty="0"/>
              <a:t> declarative knowledge is necessary before production.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z="1200" smtClean="0">
                <a:solidFill>
                  <a:schemeClr val="tx1"/>
                </a:solidFill>
              </a:rPr>
              <a:t>9</a:t>
            </a:fld>
            <a:endParaRPr lang="en-US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61923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the ‘Communicative Continuum’</a:t>
            </a:r>
            <a:br>
              <a:rPr lang="en-GB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1100" dirty="0">
                <a:solidFill>
                  <a:schemeClr val="accent1">
                    <a:lumMod val="50000"/>
                  </a:schemeClr>
                </a:solidFill>
              </a:rPr>
              <a:t>(Harmer, 2007, p.70)</a:t>
            </a:r>
            <a:br>
              <a:rPr lang="en-GB" sz="11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The Two Extremes…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Non-communicative activities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No communicative desire or real purpose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Accuracy of Form over content is goal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Usually one main language item to learn per lesson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Teacher focused, with regular intervention - </a:t>
            </a:r>
            <a:r>
              <a:rPr lang="en-GB" dirty="0"/>
              <a:t>Error correction and modelling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Teacher is in control of materials used, what &amp; how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Communicative activities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tx1"/>
                </a:solidFill>
              </a:rPr>
              <a:t>Activate a desire to really communicate  - motivation</a:t>
            </a:r>
            <a:endParaRPr lang="en-GB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tx1"/>
                </a:solidFill>
              </a:rPr>
              <a:t>Offer a real communicative goal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</a:rPr>
              <a:t>e.g. asking for directions / advice / help…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tx1"/>
                </a:solidFill>
              </a:rPr>
              <a:t>Ask for a focus on meaning &amp; content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tx1"/>
                </a:solidFill>
              </a:rPr>
              <a:t>Ask for a variety of language – learners free to use what they want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tx1"/>
                </a:solidFill>
              </a:rPr>
              <a:t>Do not require teacher intervention – learners control the interaction without teacher support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tx1"/>
                </a:solidFill>
              </a:rPr>
              <a:t>Do not ask for teacher control over materials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z="1200" smtClean="0">
                <a:solidFill>
                  <a:schemeClr val="tx1"/>
                </a:solidFill>
              </a:rPr>
              <a:t>10</a:t>
            </a:fld>
            <a:endParaRPr lang="en-US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59664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…where on the continuum do the following lesson activities fit?</a:t>
            </a:r>
            <a:br>
              <a:rPr lang="en-GB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Consider teacher &amp; learner 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The </a:t>
            </a:r>
            <a:r>
              <a:rPr lang="en-GB" sz="2400" b="1" dirty="0"/>
              <a:t>‘</a:t>
            </a:r>
            <a:r>
              <a:rPr lang="en-GB" sz="2400" b="1" i="1" dirty="0"/>
              <a:t>Find someone who…’ </a:t>
            </a:r>
            <a:r>
              <a:rPr lang="en-GB" sz="2400" dirty="0"/>
              <a:t>task  / </a:t>
            </a:r>
            <a:r>
              <a:rPr lang="en-GB" sz="2400" b="1" dirty="0"/>
              <a:t>‘Have you ever…?’</a:t>
            </a:r>
          </a:p>
          <a:p>
            <a:r>
              <a:rPr lang="en-GB" sz="2400" dirty="0"/>
              <a:t>Information gap tasks – e.g. following a map/asking for directions (pair work) </a:t>
            </a:r>
          </a:p>
          <a:p>
            <a:r>
              <a:rPr lang="en-GB" sz="2400" dirty="0"/>
              <a:t>A ‘Crossword’ task (pair work) – negotiation of meaning</a:t>
            </a:r>
          </a:p>
          <a:p>
            <a:r>
              <a:rPr lang="en-GB" sz="2400" dirty="0"/>
              <a:t>Whole class open discussion on ‘Traditions and Festivals’</a:t>
            </a:r>
          </a:p>
          <a:p>
            <a:r>
              <a:rPr lang="en-GB" sz="2400" dirty="0"/>
              <a:t>Writing a report on class group likes and dislikes  - what activities would this entail?</a:t>
            </a:r>
          </a:p>
          <a:p>
            <a:r>
              <a:rPr lang="en-GB" sz="2400" dirty="0"/>
              <a:t>Going to the local library to join and borrow a book(s)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z="1200" smtClean="0">
                <a:solidFill>
                  <a:schemeClr val="tx1"/>
                </a:solidFill>
              </a:rPr>
              <a:t>11</a:t>
            </a:fld>
            <a:endParaRPr lang="en-US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1593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Material: how communicative is this?</a:t>
            </a:r>
            <a:br>
              <a:rPr lang="en-GB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Can we adapt it?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841501"/>
            <a:ext cx="8596668" cy="47371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800" dirty="0"/>
              <a:t>COURSEBOOK: </a:t>
            </a:r>
            <a:r>
              <a:rPr lang="en-GB" sz="2800" i="1" dirty="0"/>
              <a:t>Language Hub Intermediate </a:t>
            </a:r>
            <a:r>
              <a:rPr lang="en-GB" sz="2800" dirty="0"/>
              <a:t>(2019)</a:t>
            </a:r>
          </a:p>
          <a:p>
            <a:pPr marL="457200" lvl="1" indent="0">
              <a:buNone/>
            </a:pPr>
            <a:r>
              <a:rPr lang="en-GB" sz="2400" dirty="0"/>
              <a:t>Grammar Point – Present simple / Present Continuous [see handout]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400" dirty="0"/>
              <a:t>What opportunities for learner interaction &amp; communication are there before the grammar revision? 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400" dirty="0"/>
              <a:t>How ‘real-life’ does the textbook make the language focus? Consider ‘meaningful’ communicative purpose.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400" dirty="0"/>
              <a:t>What kind of communicative tasks does the textbook offer to link </a:t>
            </a:r>
            <a:r>
              <a:rPr lang="en-GB" sz="2400" b="1" i="1" dirty="0"/>
              <a:t>theme</a:t>
            </a:r>
            <a:r>
              <a:rPr lang="en-GB" sz="2400" dirty="0"/>
              <a:t> and </a:t>
            </a:r>
            <a:r>
              <a:rPr lang="en-GB" sz="2400" b="1" i="1" dirty="0"/>
              <a:t>language focus?</a:t>
            </a:r>
            <a:endParaRPr lang="en-GB" sz="2400" dirty="0"/>
          </a:p>
          <a:p>
            <a:pPr marL="914400" lvl="1" indent="-457200">
              <a:buFont typeface="+mj-lt"/>
              <a:buAutoNum type="arabicPeriod"/>
            </a:pPr>
            <a:r>
              <a:rPr lang="en-GB" sz="2400" dirty="0"/>
              <a:t>Can you think of another appropriate communicative task you could add to consolidate the grammar presentation?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z="1200" smtClean="0">
                <a:solidFill>
                  <a:schemeClr val="tx1"/>
                </a:solidFill>
              </a:rPr>
              <a:t>12</a:t>
            </a:fld>
            <a:endParaRPr lang="en-US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16499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Bell, D.M. (2007) Do teachers think that methods are dead? </a:t>
            </a:r>
            <a:r>
              <a:rPr lang="en-GB" i="1" dirty="0"/>
              <a:t>ELT Journal 61(2)</a:t>
            </a:r>
          </a:p>
          <a:p>
            <a:r>
              <a:rPr lang="en-GB" dirty="0" err="1"/>
              <a:t>Bygate</a:t>
            </a:r>
            <a:r>
              <a:rPr lang="en-GB" dirty="0"/>
              <a:t>, M, P. </a:t>
            </a:r>
            <a:r>
              <a:rPr lang="en-GB" dirty="0" err="1"/>
              <a:t>Skehan</a:t>
            </a:r>
            <a:r>
              <a:rPr lang="en-GB" dirty="0"/>
              <a:t> &amp; M. Swain (Eds.)(2001) ‘</a:t>
            </a:r>
            <a:r>
              <a:rPr lang="en-GB" i="1" dirty="0"/>
              <a:t>Introduction’ in Researching Pedagogic Tasks, Second Language Learning, Teaching and Testing. </a:t>
            </a:r>
            <a:r>
              <a:rPr lang="en-GB" dirty="0"/>
              <a:t>Harlow: Longman</a:t>
            </a:r>
          </a:p>
          <a:p>
            <a:r>
              <a:rPr lang="en-GB" dirty="0"/>
              <a:t>Cook, G. (2000) </a:t>
            </a:r>
            <a:r>
              <a:rPr lang="en-GB" i="1" dirty="0"/>
              <a:t>Language Play, Language Learning</a:t>
            </a:r>
            <a:r>
              <a:rPr lang="en-GB" dirty="0"/>
              <a:t>, Oxford: Oxford University press</a:t>
            </a:r>
          </a:p>
          <a:p>
            <a:r>
              <a:rPr lang="en-GB" dirty="0"/>
              <a:t>Day, J. &amp; Rees, G. (2019) </a:t>
            </a:r>
            <a:r>
              <a:rPr lang="en-GB" i="1"/>
              <a:t>Language Hub</a:t>
            </a:r>
            <a:r>
              <a:rPr lang="en-GB"/>
              <a:t> </a:t>
            </a:r>
            <a:r>
              <a:rPr lang="en-GB" i="1"/>
              <a:t>Intermediate, S</a:t>
            </a:r>
            <a:r>
              <a:rPr lang="en-GB"/>
              <a:t>tudent’s </a:t>
            </a:r>
            <a:r>
              <a:rPr lang="en-GB" dirty="0"/>
              <a:t>Book, </a:t>
            </a:r>
            <a:r>
              <a:rPr lang="en-GB" dirty="0" err="1"/>
              <a:t>macmillan</a:t>
            </a:r>
            <a:r>
              <a:rPr lang="en-GB" dirty="0"/>
              <a:t> education.</a:t>
            </a:r>
          </a:p>
          <a:p>
            <a:r>
              <a:rPr lang="en-GB" dirty="0"/>
              <a:t>Ellis, R. (2008) </a:t>
            </a:r>
            <a:r>
              <a:rPr lang="en-GB" i="1" dirty="0"/>
              <a:t>The study of second language acquisition</a:t>
            </a:r>
            <a:r>
              <a:rPr lang="en-GB" dirty="0"/>
              <a:t>, Oxford: OUP</a:t>
            </a:r>
          </a:p>
          <a:p>
            <a:r>
              <a:rPr lang="en-GB" dirty="0"/>
              <a:t>Harmer, J (2007) </a:t>
            </a:r>
            <a:r>
              <a:rPr lang="en-GB" i="1" dirty="0"/>
              <a:t>The practice of English language teaching</a:t>
            </a:r>
            <a:r>
              <a:rPr lang="en-GB" dirty="0"/>
              <a:t> (3</a:t>
            </a:r>
            <a:r>
              <a:rPr lang="en-GB" baseline="30000" dirty="0"/>
              <a:t>rd</a:t>
            </a:r>
            <a:r>
              <a:rPr lang="en-GB" dirty="0"/>
              <a:t> edition), Essex: Pearson.</a:t>
            </a:r>
          </a:p>
          <a:p>
            <a:r>
              <a:rPr lang="en-GB" dirty="0" err="1"/>
              <a:t>Karavas-Doukas</a:t>
            </a:r>
            <a:r>
              <a:rPr lang="en-GB" dirty="0"/>
              <a:t>, E. (1996) Using attitude scales to investigate teachers’ attitudes to the communicative approach, </a:t>
            </a:r>
            <a:r>
              <a:rPr lang="en-GB" i="1" dirty="0"/>
              <a:t>ELT Journal </a:t>
            </a:r>
            <a:r>
              <a:rPr lang="en-GB" dirty="0"/>
              <a:t>50(3)</a:t>
            </a:r>
          </a:p>
          <a:p>
            <a:r>
              <a:rPr lang="en-GB" dirty="0"/>
              <a:t>Ur, P. (2006) A different ball game: contrasting contexts and methodologies. Unpublished article based on a talk given at an IATEFL conference in Harrogate, April 2006 cited in Harmer, J. (2007) </a:t>
            </a:r>
            <a:r>
              <a:rPr lang="en-GB" i="1" dirty="0"/>
              <a:t>The practice of English language teaching</a:t>
            </a:r>
            <a:r>
              <a:rPr lang="en-GB" dirty="0"/>
              <a:t> (3</a:t>
            </a:r>
            <a:r>
              <a:rPr lang="en-GB" baseline="30000" dirty="0"/>
              <a:t>rd</a:t>
            </a:r>
            <a:r>
              <a:rPr lang="en-GB" dirty="0"/>
              <a:t> edition), Essex: Pearson.</a:t>
            </a:r>
          </a:p>
          <a:p>
            <a:r>
              <a:rPr lang="en-GB" dirty="0"/>
              <a:t>Waters, A (2011) Advances in materials design in </a:t>
            </a:r>
            <a:r>
              <a:rPr lang="en-GB" dirty="0" err="1"/>
              <a:t>M.H.Long</a:t>
            </a:r>
            <a:r>
              <a:rPr lang="en-GB" dirty="0"/>
              <a:t> &amp; </a:t>
            </a:r>
            <a:r>
              <a:rPr lang="en-GB" dirty="0" err="1"/>
              <a:t>C.J.Doughty</a:t>
            </a:r>
            <a:r>
              <a:rPr lang="en-GB" dirty="0"/>
              <a:t> (eds.) </a:t>
            </a:r>
            <a:r>
              <a:rPr lang="en-GB" i="1" dirty="0"/>
              <a:t>The Handbook of Language Teaching</a:t>
            </a:r>
            <a:r>
              <a:rPr lang="en-GB" dirty="0"/>
              <a:t>, Oxford: OUP</a:t>
            </a:r>
          </a:p>
          <a:p>
            <a:r>
              <a:rPr lang="en-GB" dirty="0"/>
              <a:t>Waters, A (2012) Trends and Issues in ELT methods and methodology, </a:t>
            </a:r>
            <a:r>
              <a:rPr lang="en-GB" i="1" dirty="0"/>
              <a:t>ELT Journal </a:t>
            </a:r>
            <a:r>
              <a:rPr lang="en-GB" dirty="0"/>
              <a:t>66(4)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z="1200" smtClean="0">
                <a:solidFill>
                  <a:schemeClr val="tx1"/>
                </a:solidFill>
              </a:rPr>
              <a:t>13</a:t>
            </a:fld>
            <a:endParaRPr lang="en-US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684700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835</TotalTime>
  <Words>1468</Words>
  <Application>Microsoft Office PowerPoint</Application>
  <PresentationFormat>Widescreen</PresentationFormat>
  <Paragraphs>141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Trebuchet MS</vt:lpstr>
      <vt:lpstr>Wingdings</vt:lpstr>
      <vt:lpstr>Wingdings 3</vt:lpstr>
      <vt:lpstr>Facet</vt:lpstr>
      <vt:lpstr>Communicative Language Teaching (CLT) – Approach &amp; Methods</vt:lpstr>
      <vt:lpstr>Methods – how predominant are they?  Bell (2007) ‘Do Teachers think that methods are dead? </vt:lpstr>
      <vt:lpstr>PowerPoint Presentation</vt:lpstr>
      <vt:lpstr>PowerPoint Presentation</vt:lpstr>
      <vt:lpstr>PowerPoint Presentation</vt:lpstr>
      <vt:lpstr>What is Communicative Language Teaching?  </vt:lpstr>
      <vt:lpstr>The CLT approach to language teaching: </vt:lpstr>
      <vt:lpstr>Principles of Communicative Language Teaching  </vt:lpstr>
      <vt:lpstr>How is this translated to real-life classroom teaching?</vt:lpstr>
      <vt:lpstr>the ‘Communicative Continuum’ (Harmer, 2007, p.70) The Two Extremes…</vt:lpstr>
      <vt:lpstr>…where on the continuum do the following lesson activities fit? Consider teacher &amp; learner roles</vt:lpstr>
      <vt:lpstr>Material: how communicative is this? Can we adapt it?</vt:lpstr>
      <vt:lpstr>References:</vt:lpstr>
    </vt:vector>
  </TitlesOfParts>
  <Company>Pryfysgol Bangor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Task-Based &amp; Communicative Language Learning</dc:title>
  <dc:creator>Claire Anne Quinn</dc:creator>
  <cp:lastModifiedBy>Jessica Clapham</cp:lastModifiedBy>
  <cp:revision>61</cp:revision>
  <cp:lastPrinted>2017-10-23T10:37:05Z</cp:lastPrinted>
  <dcterms:created xsi:type="dcterms:W3CDTF">2015-02-17T09:45:15Z</dcterms:created>
  <dcterms:modified xsi:type="dcterms:W3CDTF">2021-09-03T13:56:24Z</dcterms:modified>
</cp:coreProperties>
</file>