
<file path=[Content_Types].xml><?xml version="1.0" encoding="utf-8"?>
<Types xmlns="http://schemas.openxmlformats.org/package/2006/content-types">
  <Default Extension="png" ContentType="image/png"/>
  <Default Extension="wdp" ContentType="image/vnd.ms-photo"/>
  <Default Extension="jpeg" ContentType="image/jpeg"/>
  <Default Extension="JPG" ContentType="image/.jp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  <p:sldMasterId id="2147483660" r:id="rId3"/>
  </p:sldMasterIdLst>
  <p:notesMasterIdLst>
    <p:notesMasterId r:id="rId6"/>
  </p:notesMasterIdLst>
  <p:sldIdLst>
    <p:sldId id="282" r:id="rId4"/>
    <p:sldId id="280" r:id="rId5"/>
    <p:sldId id="285" r:id="rId7"/>
    <p:sldId id="287" r:id="rId8"/>
    <p:sldId id="286" r:id="rId9"/>
    <p:sldId id="289" r:id="rId10"/>
    <p:sldId id="291" r:id="rId11"/>
    <p:sldId id="295" r:id="rId12"/>
    <p:sldId id="290" r:id="rId13"/>
    <p:sldId id="292" r:id="rId14"/>
    <p:sldId id="296" r:id="rId15"/>
  </p:sldIdLst>
  <p:sldSz cx="12192000" cy="6858000" type="screen4x3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6A6A6"/>
    <a:srgbClr val="0070C0"/>
    <a:srgbClr val="584FCC"/>
    <a:srgbClr val="363B73"/>
    <a:srgbClr val="BFBFBF"/>
    <a:srgbClr val="7F7F7F"/>
    <a:srgbClr val="212E3C"/>
    <a:srgbClr val="EEEEEE"/>
    <a:srgbClr val="595959"/>
    <a:srgbClr val="4D1B7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2781" autoAdjust="0"/>
  </p:normalViewPr>
  <p:slideViewPr>
    <p:cSldViewPr snapToGrid="0" showGuides="1">
      <p:cViewPr varScale="1">
        <p:scale>
          <a:sx n="60" d="100"/>
          <a:sy n="60" d="100"/>
        </p:scale>
        <p:origin x="800" y="4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5.xml"/><Relationship Id="rId8" Type="http://schemas.openxmlformats.org/officeDocument/2006/relationships/slide" Target="slides/slide4.xml"/><Relationship Id="rId7" Type="http://schemas.openxmlformats.org/officeDocument/2006/relationships/slide" Target="slides/slide3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2.xml"/><Relationship Id="rId4" Type="http://schemas.openxmlformats.org/officeDocument/2006/relationships/slide" Target="slides/slide1.xml"/><Relationship Id="rId3" Type="http://schemas.openxmlformats.org/officeDocument/2006/relationships/slideMaster" Target="slideMasters/slideMaster2.xml"/><Relationship Id="rId2" Type="http://schemas.openxmlformats.org/officeDocument/2006/relationships/theme" Target="theme/theme1.xml"/><Relationship Id="rId18" Type="http://schemas.openxmlformats.org/officeDocument/2006/relationships/tableStyles" Target="tableStyles.xml"/><Relationship Id="rId17" Type="http://schemas.openxmlformats.org/officeDocument/2006/relationships/viewProps" Target="viewProps.xml"/><Relationship Id="rId16" Type="http://schemas.openxmlformats.org/officeDocument/2006/relationships/presProps" Target="presProps.xml"/><Relationship Id="rId15" Type="http://schemas.openxmlformats.org/officeDocument/2006/relationships/slide" Target="slides/slide11.xml"/><Relationship Id="rId14" Type="http://schemas.openxmlformats.org/officeDocument/2006/relationships/slide" Target="slides/slide10.xml"/><Relationship Id="rId13" Type="http://schemas.openxmlformats.org/officeDocument/2006/relationships/slide" Target="slides/slide9.xml"/><Relationship Id="rId12" Type="http://schemas.openxmlformats.org/officeDocument/2006/relationships/slide" Target="slides/slide8.xml"/><Relationship Id="rId11" Type="http://schemas.openxmlformats.org/officeDocument/2006/relationships/slide" Target="slides/slide7.xml"/><Relationship Id="rId10" Type="http://schemas.openxmlformats.org/officeDocument/2006/relationships/slide" Target="slides/slide6.xml"/><Relationship Id="rId1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/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/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4ABBB3C-6B88-4EDC-9FE8-75942A5EC32F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/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/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/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/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55B424-9572-4422-948E-4A74B8083925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8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备注占位符 2"/>
          <p:cNvSpPr/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/>
          <p:nvPr>
            <p:ph type="sldNum" sz="quarter" idx="10"/>
          </p:nvPr>
        </p:nvSpPr>
        <p:spPr/>
        <p:txBody>
          <a:bodyPr/>
          <a:lstStyle/>
          <a:p>
            <a:fld id="{9C55B424-9572-4422-948E-4A74B8083925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备注占位符 2"/>
          <p:cNvSpPr/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/>
          <p:nvPr>
            <p:ph type="sldNum" sz="quarter" idx="10"/>
          </p:nvPr>
        </p:nvSpPr>
        <p:spPr/>
        <p:txBody>
          <a:bodyPr/>
          <a:lstStyle/>
          <a:p>
            <a:fld id="{9C55B424-9572-4422-948E-4A74B8083925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/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/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/>
          <p:nvPr>
            <p:ph type="dt" sz="half" idx="10"/>
          </p:nvPr>
        </p:nvSpPr>
        <p:spPr/>
        <p:txBody>
          <a:bodyPr/>
          <a:lstStyle/>
          <a:p>
            <a:fld id="{2EFBFE03-2A9A-48CF-825E-1923BAD2D092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/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/>
          <p:nvPr>
            <p:ph type="sldNum" sz="quarter" idx="12"/>
          </p:nvPr>
        </p:nvSpPr>
        <p:spPr/>
        <p:txBody>
          <a:bodyPr/>
          <a:lstStyle/>
          <a:p>
            <a:fld id="{D35CEB3E-F5EB-45A4-8505-B2FBBC020B4C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/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/>
          <p:nvPr>
            <p:ph idx="1" hasCustomPrompt="1"/>
          </p:nvPr>
        </p:nvSpPr>
        <p:spPr/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/>
          <p:nvPr>
            <p:ph type="dt" sz="half" idx="10"/>
          </p:nvPr>
        </p:nvSpPr>
        <p:spPr/>
        <p:txBody>
          <a:bodyPr/>
          <a:lstStyle/>
          <a:p>
            <a:fld id="{2EFBFE03-2A9A-48CF-825E-1923BAD2D092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/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/>
          <p:nvPr>
            <p:ph type="sldNum" sz="quarter" idx="12"/>
          </p:nvPr>
        </p:nvSpPr>
        <p:spPr/>
        <p:txBody>
          <a:bodyPr/>
          <a:lstStyle/>
          <a:p>
            <a:fld id="{D35CEB3E-F5EB-45A4-8505-B2FBBC020B4C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/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/>
          <p:nvPr>
            <p:ph type="body" idx="1" hasCustomPrompt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4" name="日期占位符 3"/>
          <p:cNvSpPr/>
          <p:nvPr>
            <p:ph type="dt" sz="half" idx="10"/>
          </p:nvPr>
        </p:nvSpPr>
        <p:spPr/>
        <p:txBody>
          <a:bodyPr/>
          <a:lstStyle/>
          <a:p>
            <a:fld id="{2EFBFE03-2A9A-48CF-825E-1923BAD2D092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/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/>
          <p:nvPr>
            <p:ph type="sldNum" sz="quarter" idx="12"/>
          </p:nvPr>
        </p:nvSpPr>
        <p:spPr/>
        <p:txBody>
          <a:bodyPr/>
          <a:lstStyle/>
          <a:p>
            <a:fld id="{D35CEB3E-F5EB-45A4-8505-B2FBBC020B4C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/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/>
          <p:nvPr>
            <p:ph sz="half" idx="1" hasCustomPrompt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内容占位符 3"/>
          <p:cNvSpPr/>
          <p:nvPr>
            <p:ph sz="half" idx="2" hasCustomPrompt="1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/>
          <p:nvPr>
            <p:ph type="dt" sz="half" idx="10"/>
          </p:nvPr>
        </p:nvSpPr>
        <p:spPr/>
        <p:txBody>
          <a:bodyPr/>
          <a:lstStyle/>
          <a:p>
            <a:fld id="{2EFBFE03-2A9A-48CF-825E-1923BAD2D092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/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/>
          <p:nvPr>
            <p:ph type="sldNum" sz="quarter" idx="12"/>
          </p:nvPr>
        </p:nvSpPr>
        <p:spPr/>
        <p:txBody>
          <a:bodyPr/>
          <a:lstStyle/>
          <a:p>
            <a:fld id="{D35CEB3E-F5EB-45A4-8505-B2FBBC020B4C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/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/>
          <p:nvPr>
            <p:ph type="body" idx="1" hasCustomPrompt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4" name="内容占位符 3"/>
          <p:cNvSpPr/>
          <p:nvPr>
            <p:ph sz="half" idx="2" hasCustomPrompt="1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/>
          <p:nvPr>
            <p:ph type="body" sz="quarter" idx="3" hasCustomPrompt="1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6" name="内容占位符 5"/>
          <p:cNvSpPr/>
          <p:nvPr>
            <p:ph sz="quarter" idx="4" hasCustomPrompt="1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/>
          <p:nvPr>
            <p:ph type="dt" sz="half" idx="10"/>
          </p:nvPr>
        </p:nvSpPr>
        <p:spPr/>
        <p:txBody>
          <a:bodyPr/>
          <a:lstStyle/>
          <a:p>
            <a:fld id="{2EFBFE03-2A9A-48CF-825E-1923BAD2D092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/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/>
          <p:nvPr>
            <p:ph type="sldNum" sz="quarter" idx="12"/>
          </p:nvPr>
        </p:nvSpPr>
        <p:spPr/>
        <p:txBody>
          <a:bodyPr/>
          <a:lstStyle/>
          <a:p>
            <a:fld id="{D35CEB3E-F5EB-45A4-8505-B2FBBC020B4C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/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/>
          <p:nvPr>
            <p:ph type="dt" sz="half" idx="10"/>
          </p:nvPr>
        </p:nvSpPr>
        <p:spPr/>
        <p:txBody>
          <a:bodyPr/>
          <a:lstStyle/>
          <a:p>
            <a:fld id="{2EFBFE03-2A9A-48CF-825E-1923BAD2D092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/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/>
          <p:nvPr>
            <p:ph type="sldNum" sz="quarter" idx="12"/>
          </p:nvPr>
        </p:nvSpPr>
        <p:spPr/>
        <p:txBody>
          <a:bodyPr/>
          <a:lstStyle/>
          <a:p>
            <a:fld id="{D35CEB3E-F5EB-45A4-8505-B2FBBC020B4C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/>
          <p:nvPr>
            <p:ph type="dt" sz="half" idx="10"/>
          </p:nvPr>
        </p:nvSpPr>
        <p:spPr/>
        <p:txBody>
          <a:bodyPr/>
          <a:lstStyle/>
          <a:p>
            <a:fld id="{2EFBFE03-2A9A-48CF-825E-1923BAD2D092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/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/>
          <p:nvPr>
            <p:ph type="sldNum" sz="quarter" idx="12"/>
          </p:nvPr>
        </p:nvSpPr>
        <p:spPr/>
        <p:txBody>
          <a:bodyPr/>
          <a:lstStyle/>
          <a:p>
            <a:fld id="{D35CEB3E-F5EB-45A4-8505-B2FBBC020B4C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/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/>
          <p:nvPr>
            <p:ph idx="1" hasCustomPrompt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文本占位符 3"/>
          <p:cNvSpPr/>
          <p:nvPr>
            <p:ph type="body" sz="half" idx="2" hasCustomPrompt="1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5" name="日期占位符 4"/>
          <p:cNvSpPr/>
          <p:nvPr>
            <p:ph type="dt" sz="half" idx="10"/>
          </p:nvPr>
        </p:nvSpPr>
        <p:spPr/>
        <p:txBody>
          <a:bodyPr/>
          <a:lstStyle/>
          <a:p>
            <a:fld id="{2EFBFE03-2A9A-48CF-825E-1923BAD2D092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/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/>
          <p:nvPr>
            <p:ph type="sldNum" sz="quarter" idx="12"/>
          </p:nvPr>
        </p:nvSpPr>
        <p:spPr/>
        <p:txBody>
          <a:bodyPr/>
          <a:lstStyle/>
          <a:p>
            <a:fld id="{D35CEB3E-F5EB-45A4-8505-B2FBBC020B4C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/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/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/>
          <p:nvPr>
            <p:ph type="body" sz="half" idx="2" hasCustomPrompt="1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5" name="日期占位符 4"/>
          <p:cNvSpPr/>
          <p:nvPr>
            <p:ph type="dt" sz="half" idx="10"/>
          </p:nvPr>
        </p:nvSpPr>
        <p:spPr/>
        <p:txBody>
          <a:bodyPr/>
          <a:lstStyle/>
          <a:p>
            <a:fld id="{2EFBFE03-2A9A-48CF-825E-1923BAD2D092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/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/>
          <p:nvPr>
            <p:ph type="sldNum" sz="quarter" idx="12"/>
          </p:nvPr>
        </p:nvSpPr>
        <p:spPr/>
        <p:txBody>
          <a:bodyPr/>
          <a:lstStyle/>
          <a:p>
            <a:fld id="{D35CEB3E-F5EB-45A4-8505-B2FBBC020B4C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/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/>
          <p:nvPr>
            <p:ph type="body" orient="vert" idx="1" hasCustomPrompt="1"/>
          </p:nvPr>
        </p:nvSpPr>
        <p:spPr/>
        <p:txBody>
          <a:bodyPr vert="eaVert"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/>
          <p:nvPr>
            <p:ph type="dt" sz="half" idx="10"/>
          </p:nvPr>
        </p:nvSpPr>
        <p:spPr/>
        <p:txBody>
          <a:bodyPr/>
          <a:lstStyle/>
          <a:p>
            <a:fld id="{2EFBFE03-2A9A-48CF-825E-1923BAD2D092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/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/>
          <p:nvPr>
            <p:ph type="sldNum" sz="quarter" idx="12"/>
          </p:nvPr>
        </p:nvSpPr>
        <p:spPr/>
        <p:txBody>
          <a:bodyPr/>
          <a:lstStyle/>
          <a:p>
            <a:fld id="{D35CEB3E-F5EB-45A4-8505-B2FBBC020B4C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/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/>
          <p:nvPr>
            <p:ph type="body" orient="vert" idx="1" hasCustomPrompt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/>
          <p:nvPr>
            <p:ph type="dt" sz="half" idx="10"/>
          </p:nvPr>
        </p:nvSpPr>
        <p:spPr/>
        <p:txBody>
          <a:bodyPr/>
          <a:lstStyle/>
          <a:p>
            <a:fld id="{2EFBFE03-2A9A-48CF-825E-1923BAD2D092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/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/>
          <p:nvPr>
            <p:ph type="sldNum" sz="quarter" idx="12"/>
          </p:nvPr>
        </p:nvSpPr>
        <p:spPr/>
        <p:txBody>
          <a:bodyPr/>
          <a:lstStyle/>
          <a:p>
            <a:fld id="{D35CEB3E-F5EB-45A4-8505-B2FBBC020B4C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/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/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/>
          <p:nvPr>
            <p:ph type="dt" sz="half" idx="10"/>
          </p:nvPr>
        </p:nvSpPr>
        <p:spPr/>
        <p:txBody>
          <a:bodyPr/>
          <a:lstStyle/>
          <a:p>
            <a:fld id="{2EFBFE03-2A9A-48CF-825E-1923BAD2D092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/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/>
          <p:nvPr>
            <p:ph type="sldNum" sz="quarter" idx="12"/>
          </p:nvPr>
        </p:nvSpPr>
        <p:spPr/>
        <p:txBody>
          <a:bodyPr/>
          <a:lstStyle/>
          <a:p>
            <a:fld id="{D35CEB3E-F5EB-45A4-8505-B2FBBC020B4C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/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/>
          <p:nvPr>
            <p:ph idx="1" hasCustomPrompt="1"/>
          </p:nvPr>
        </p:nvSpPr>
        <p:spPr/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/>
          <p:nvPr>
            <p:ph type="dt" sz="half" idx="10"/>
          </p:nvPr>
        </p:nvSpPr>
        <p:spPr/>
        <p:txBody>
          <a:bodyPr/>
          <a:lstStyle/>
          <a:p>
            <a:fld id="{2EFBFE03-2A9A-48CF-825E-1923BAD2D092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/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/>
          <p:nvPr>
            <p:ph type="sldNum" sz="quarter" idx="12"/>
          </p:nvPr>
        </p:nvSpPr>
        <p:spPr/>
        <p:txBody>
          <a:bodyPr/>
          <a:lstStyle/>
          <a:p>
            <a:fld id="{D35CEB3E-F5EB-45A4-8505-B2FBBC020B4C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/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/>
          <p:nvPr>
            <p:ph type="body" idx="1" hasCustomPrompt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4" name="日期占位符 3"/>
          <p:cNvSpPr/>
          <p:nvPr>
            <p:ph type="dt" sz="half" idx="10"/>
          </p:nvPr>
        </p:nvSpPr>
        <p:spPr/>
        <p:txBody>
          <a:bodyPr/>
          <a:lstStyle/>
          <a:p>
            <a:fld id="{2EFBFE03-2A9A-48CF-825E-1923BAD2D092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/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/>
          <p:nvPr>
            <p:ph type="sldNum" sz="quarter" idx="12"/>
          </p:nvPr>
        </p:nvSpPr>
        <p:spPr/>
        <p:txBody>
          <a:bodyPr/>
          <a:lstStyle/>
          <a:p>
            <a:fld id="{D35CEB3E-F5EB-45A4-8505-B2FBBC020B4C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/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/>
          <p:nvPr>
            <p:ph sz="half" idx="1" hasCustomPrompt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内容占位符 3"/>
          <p:cNvSpPr/>
          <p:nvPr>
            <p:ph sz="half" idx="2" hasCustomPrompt="1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/>
          <p:nvPr>
            <p:ph type="dt" sz="half" idx="10"/>
          </p:nvPr>
        </p:nvSpPr>
        <p:spPr/>
        <p:txBody>
          <a:bodyPr/>
          <a:lstStyle/>
          <a:p>
            <a:fld id="{2EFBFE03-2A9A-48CF-825E-1923BAD2D092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/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/>
          <p:nvPr>
            <p:ph type="sldNum" sz="quarter" idx="12"/>
          </p:nvPr>
        </p:nvSpPr>
        <p:spPr/>
        <p:txBody>
          <a:bodyPr/>
          <a:lstStyle/>
          <a:p>
            <a:fld id="{D35CEB3E-F5EB-45A4-8505-B2FBBC020B4C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/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/>
          <p:nvPr>
            <p:ph type="body" idx="1" hasCustomPrompt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4" name="内容占位符 3"/>
          <p:cNvSpPr/>
          <p:nvPr>
            <p:ph sz="half" idx="2" hasCustomPrompt="1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/>
          <p:nvPr>
            <p:ph type="body" sz="quarter" idx="3" hasCustomPrompt="1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6" name="内容占位符 5"/>
          <p:cNvSpPr/>
          <p:nvPr>
            <p:ph sz="quarter" idx="4" hasCustomPrompt="1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/>
          <p:nvPr>
            <p:ph type="dt" sz="half" idx="10"/>
          </p:nvPr>
        </p:nvSpPr>
        <p:spPr/>
        <p:txBody>
          <a:bodyPr/>
          <a:lstStyle/>
          <a:p>
            <a:fld id="{2EFBFE03-2A9A-48CF-825E-1923BAD2D092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/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/>
          <p:nvPr>
            <p:ph type="sldNum" sz="quarter" idx="12"/>
          </p:nvPr>
        </p:nvSpPr>
        <p:spPr/>
        <p:txBody>
          <a:bodyPr/>
          <a:lstStyle/>
          <a:p>
            <a:fld id="{D35CEB3E-F5EB-45A4-8505-B2FBBC020B4C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/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/>
          <p:nvPr>
            <p:ph type="dt" sz="half" idx="10"/>
          </p:nvPr>
        </p:nvSpPr>
        <p:spPr/>
        <p:txBody>
          <a:bodyPr/>
          <a:lstStyle/>
          <a:p>
            <a:fld id="{2EFBFE03-2A9A-48CF-825E-1923BAD2D092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/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/>
          <p:nvPr>
            <p:ph type="sldNum" sz="quarter" idx="12"/>
          </p:nvPr>
        </p:nvSpPr>
        <p:spPr/>
        <p:txBody>
          <a:bodyPr/>
          <a:lstStyle/>
          <a:p>
            <a:fld id="{D35CEB3E-F5EB-45A4-8505-B2FBBC020B4C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/>
          <p:nvPr>
            <p:ph type="dt" sz="half" idx="10"/>
          </p:nvPr>
        </p:nvSpPr>
        <p:spPr/>
        <p:txBody>
          <a:bodyPr/>
          <a:lstStyle/>
          <a:p>
            <a:fld id="{2EFBFE03-2A9A-48CF-825E-1923BAD2D092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/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/>
          <p:nvPr>
            <p:ph type="sldNum" sz="quarter" idx="12"/>
          </p:nvPr>
        </p:nvSpPr>
        <p:spPr/>
        <p:txBody>
          <a:bodyPr/>
          <a:lstStyle/>
          <a:p>
            <a:fld id="{D35CEB3E-F5EB-45A4-8505-B2FBBC020B4C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/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/>
          <p:nvPr>
            <p:ph idx="1" hasCustomPrompt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文本占位符 3"/>
          <p:cNvSpPr/>
          <p:nvPr>
            <p:ph type="body" sz="half" idx="2" hasCustomPrompt="1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5" name="日期占位符 4"/>
          <p:cNvSpPr/>
          <p:nvPr>
            <p:ph type="dt" sz="half" idx="10"/>
          </p:nvPr>
        </p:nvSpPr>
        <p:spPr/>
        <p:txBody>
          <a:bodyPr/>
          <a:lstStyle/>
          <a:p>
            <a:fld id="{2EFBFE03-2A9A-48CF-825E-1923BAD2D092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/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/>
          <p:nvPr>
            <p:ph type="sldNum" sz="quarter" idx="12"/>
          </p:nvPr>
        </p:nvSpPr>
        <p:spPr/>
        <p:txBody>
          <a:bodyPr/>
          <a:lstStyle/>
          <a:p>
            <a:fld id="{D35CEB3E-F5EB-45A4-8505-B2FBBC020B4C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/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/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/>
          <p:nvPr>
            <p:ph type="body" sz="half" idx="2" hasCustomPrompt="1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5" name="日期占位符 4"/>
          <p:cNvSpPr/>
          <p:nvPr>
            <p:ph type="dt" sz="half" idx="10"/>
          </p:nvPr>
        </p:nvSpPr>
        <p:spPr/>
        <p:txBody>
          <a:bodyPr/>
          <a:lstStyle/>
          <a:p>
            <a:fld id="{2EFBFE03-2A9A-48CF-825E-1923BAD2D092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/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/>
          <p:nvPr>
            <p:ph type="sldNum" sz="quarter" idx="12"/>
          </p:nvPr>
        </p:nvSpPr>
        <p:spPr/>
        <p:txBody>
          <a:bodyPr/>
          <a:lstStyle/>
          <a:p>
            <a:fld id="{D35CEB3E-F5EB-45A4-8505-B2FBBC020B4C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/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/>
          <p:nvPr>
            <p:ph type="body" orient="vert" idx="1" hasCustomPrompt="1"/>
          </p:nvPr>
        </p:nvSpPr>
        <p:spPr/>
        <p:txBody>
          <a:bodyPr vert="eaVert"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/>
          <p:nvPr>
            <p:ph type="dt" sz="half" idx="10"/>
          </p:nvPr>
        </p:nvSpPr>
        <p:spPr/>
        <p:txBody>
          <a:bodyPr/>
          <a:lstStyle/>
          <a:p>
            <a:fld id="{2EFBFE03-2A9A-48CF-825E-1923BAD2D092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/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/>
          <p:nvPr>
            <p:ph type="sldNum" sz="quarter" idx="12"/>
          </p:nvPr>
        </p:nvSpPr>
        <p:spPr/>
        <p:txBody>
          <a:bodyPr/>
          <a:lstStyle/>
          <a:p>
            <a:fld id="{D35CEB3E-F5EB-45A4-8505-B2FBBC020B4C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/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/>
          <p:nvPr>
            <p:ph type="body" orient="vert" idx="1" hasCustomPrompt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/>
          <p:nvPr>
            <p:ph type="dt" sz="half" idx="10"/>
          </p:nvPr>
        </p:nvSpPr>
        <p:spPr/>
        <p:txBody>
          <a:bodyPr/>
          <a:lstStyle/>
          <a:p>
            <a:fld id="{2EFBFE03-2A9A-48CF-825E-1923BAD2D092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/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/>
          <p:nvPr>
            <p:ph type="sldNum" sz="quarter" idx="12"/>
          </p:nvPr>
        </p:nvSpPr>
        <p:spPr/>
        <p:txBody>
          <a:bodyPr/>
          <a:lstStyle/>
          <a:p>
            <a:fld id="{D35CEB3E-F5EB-45A4-8505-B2FBBC020B4C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2" Type="http://schemas.openxmlformats.org/officeDocument/2006/relationships/theme" Target="../theme/theme1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20.xml"/><Relationship Id="rId8" Type="http://schemas.openxmlformats.org/officeDocument/2006/relationships/slideLayout" Target="../slideLayouts/slideLayout19.xml"/><Relationship Id="rId7" Type="http://schemas.openxmlformats.org/officeDocument/2006/relationships/slideLayout" Target="../slideLayouts/slideLayout18.xml"/><Relationship Id="rId6" Type="http://schemas.openxmlformats.org/officeDocument/2006/relationships/slideLayout" Target="../slideLayouts/slideLayout17.xml"/><Relationship Id="rId5" Type="http://schemas.openxmlformats.org/officeDocument/2006/relationships/slideLayout" Target="../slideLayouts/slideLayout16.xml"/><Relationship Id="rId4" Type="http://schemas.openxmlformats.org/officeDocument/2006/relationships/slideLayout" Target="../slideLayouts/slideLayout15.xml"/><Relationship Id="rId3" Type="http://schemas.openxmlformats.org/officeDocument/2006/relationships/slideLayout" Target="../slideLayouts/slideLayout14.xml"/><Relationship Id="rId2" Type="http://schemas.openxmlformats.org/officeDocument/2006/relationships/slideLayout" Target="../slideLayouts/slideLayout13.xml"/><Relationship Id="rId12" Type="http://schemas.openxmlformats.org/officeDocument/2006/relationships/theme" Target="../theme/theme2.xml"/><Relationship Id="rId11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1.xml"/><Relationship Id="rId1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/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/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FBFE03-2A9A-48CF-825E-1923BAD2D092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/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/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5CEB3E-F5EB-45A4-8505-B2FBBC020B4C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/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/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FBFE03-2A9A-48CF-825E-1923BAD2D092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/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/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5CEB3E-F5EB-45A4-8505-B2FBBC020B4C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3.png"/><Relationship Id="rId2" Type="http://schemas.microsoft.com/office/2007/relationships/hdphoto" Target="../media/image2.wdp"/><Relationship Id="rId1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6" Type="http://schemas.openxmlformats.org/officeDocument/2006/relationships/notesSlide" Target="../notesSlides/notesSlide1.xml"/><Relationship Id="rId5" Type="http://schemas.openxmlformats.org/officeDocument/2006/relationships/slideLayout" Target="../slideLayouts/slideLayout2.xml"/><Relationship Id="rId4" Type="http://schemas.openxmlformats.org/officeDocument/2006/relationships/image" Target="../media/image7.png"/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tags" Target="../tags/tag1.xml"/><Relationship Id="rId3" Type="http://schemas.microsoft.com/office/2007/relationships/hdphoto" Target="../media/image11.wdp"/><Relationship Id="rId2" Type="http://schemas.openxmlformats.org/officeDocument/2006/relationships/image" Target="../media/image10.png"/><Relationship Id="rId1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2.xml"/><Relationship Id="rId5" Type="http://schemas.openxmlformats.org/officeDocument/2006/relationships/image" Target="../media/image17.jpeg"/><Relationship Id="rId4" Type="http://schemas.openxmlformats.org/officeDocument/2006/relationships/image" Target="../media/image16.jpeg"/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image" Target="../media/image13.jpeg"/></Relationships>
</file>

<file path=ppt/slides/_rels/slide8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2.xml"/><Relationship Id="rId4" Type="http://schemas.openxmlformats.org/officeDocument/2006/relationships/slideLayout" Target="../slideLayouts/slideLayout13.xml"/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image" Target="../media/image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hdphoto" Target="../media/image19.wdp"/><Relationship Id="rId1" Type="http://schemas.openxmlformats.org/officeDocument/2006/relationships/image" Target="../media/image1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hdphoto" Target="../media/image21.wdp"/><Relationship Id="rId1" Type="http://schemas.openxmlformats.org/officeDocument/2006/relationships/image" Target="../media/image2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microsoft.com/office/2007/relationships/hdphoto" Target="../media/image21.wdp"/><Relationship Id="rId1" Type="http://schemas.openxmlformats.org/officeDocument/2006/relationships/image" Target="../media/image2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>
          <a:blip r:embed="rId1" cstate="email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2">
                    <a14:imgEffect>
                      <a14:brightnessContrast bright="40000" contrast="-2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4893"/>
            <a:ext cx="12192000" cy="6848214"/>
          </a:xfrm>
          <a:prstGeom prst="rect">
            <a:avLst/>
          </a:prstGeom>
        </p:spPr>
      </p:pic>
      <p:sp>
        <p:nvSpPr>
          <p:cNvPr id="7" name="矩形 6"/>
          <p:cNvSpPr/>
          <p:nvPr/>
        </p:nvSpPr>
        <p:spPr>
          <a:xfrm>
            <a:off x="1" y="4158343"/>
            <a:ext cx="12192000" cy="2694764"/>
          </a:xfrm>
          <a:custGeom>
            <a:avLst/>
            <a:gdLst>
              <a:gd name="connsiteX0" fmla="*/ 0 w 12192000"/>
              <a:gd name="connsiteY0" fmla="*/ 0 h 2357307"/>
              <a:gd name="connsiteX1" fmla="*/ 12192000 w 12192000"/>
              <a:gd name="connsiteY1" fmla="*/ 0 h 2357307"/>
              <a:gd name="connsiteX2" fmla="*/ 12192000 w 12192000"/>
              <a:gd name="connsiteY2" fmla="*/ 2357307 h 2357307"/>
              <a:gd name="connsiteX3" fmla="*/ 0 w 12192000"/>
              <a:gd name="connsiteY3" fmla="*/ 2357307 h 2357307"/>
              <a:gd name="connsiteX4" fmla="*/ 0 w 12192000"/>
              <a:gd name="connsiteY4" fmla="*/ 0 h 2357307"/>
              <a:gd name="connsiteX0-1" fmla="*/ 0 w 12192000"/>
              <a:gd name="connsiteY0-2" fmla="*/ 0 h 2357307"/>
              <a:gd name="connsiteX1-3" fmla="*/ 8316686 w 12192000"/>
              <a:gd name="connsiteY1-4" fmla="*/ 979715 h 2357307"/>
              <a:gd name="connsiteX2-5" fmla="*/ 12192000 w 12192000"/>
              <a:gd name="connsiteY2-6" fmla="*/ 2357307 h 2357307"/>
              <a:gd name="connsiteX3-7" fmla="*/ 0 w 12192000"/>
              <a:gd name="connsiteY3-8" fmla="*/ 2357307 h 2357307"/>
              <a:gd name="connsiteX4-9" fmla="*/ 0 w 12192000"/>
              <a:gd name="connsiteY4-10" fmla="*/ 0 h 2357307"/>
              <a:gd name="connsiteX0-11" fmla="*/ 0 w 12192000"/>
              <a:gd name="connsiteY0-12" fmla="*/ 337457 h 2694764"/>
              <a:gd name="connsiteX1-13" fmla="*/ 8567057 w 12192000"/>
              <a:gd name="connsiteY1-14" fmla="*/ 0 h 2694764"/>
              <a:gd name="connsiteX2-15" fmla="*/ 12192000 w 12192000"/>
              <a:gd name="connsiteY2-16" fmla="*/ 2694764 h 2694764"/>
              <a:gd name="connsiteX3-17" fmla="*/ 0 w 12192000"/>
              <a:gd name="connsiteY3-18" fmla="*/ 2694764 h 2694764"/>
              <a:gd name="connsiteX4-19" fmla="*/ 0 w 12192000"/>
              <a:gd name="connsiteY4-20" fmla="*/ 337457 h 2694764"/>
              <a:gd name="connsiteX0-21" fmla="*/ 0 w 12192000"/>
              <a:gd name="connsiteY0-22" fmla="*/ 337457 h 2694764"/>
              <a:gd name="connsiteX1-23" fmla="*/ 8567057 w 12192000"/>
              <a:gd name="connsiteY1-24" fmla="*/ 0 h 2694764"/>
              <a:gd name="connsiteX2-25" fmla="*/ 11843657 w 12192000"/>
              <a:gd name="connsiteY2-26" fmla="*/ 2405743 h 2694764"/>
              <a:gd name="connsiteX3-27" fmla="*/ 12192000 w 12192000"/>
              <a:gd name="connsiteY3-28" fmla="*/ 2694764 h 2694764"/>
              <a:gd name="connsiteX4-29" fmla="*/ 0 w 12192000"/>
              <a:gd name="connsiteY4-30" fmla="*/ 2694764 h 2694764"/>
              <a:gd name="connsiteX5" fmla="*/ 0 w 12192000"/>
              <a:gd name="connsiteY5" fmla="*/ 337457 h 2694764"/>
              <a:gd name="connsiteX0-31" fmla="*/ 0 w 12224657"/>
              <a:gd name="connsiteY0-32" fmla="*/ 337457 h 2694764"/>
              <a:gd name="connsiteX1-33" fmla="*/ 8567057 w 12224657"/>
              <a:gd name="connsiteY1-34" fmla="*/ 0 h 2694764"/>
              <a:gd name="connsiteX2-35" fmla="*/ 12224657 w 12224657"/>
              <a:gd name="connsiteY2-36" fmla="*/ 2296886 h 2694764"/>
              <a:gd name="connsiteX3-37" fmla="*/ 12192000 w 12224657"/>
              <a:gd name="connsiteY3-38" fmla="*/ 2694764 h 2694764"/>
              <a:gd name="connsiteX4-39" fmla="*/ 0 w 12224657"/>
              <a:gd name="connsiteY4-40" fmla="*/ 2694764 h 2694764"/>
              <a:gd name="connsiteX5-41" fmla="*/ 0 w 12224657"/>
              <a:gd name="connsiteY5-42" fmla="*/ 337457 h 2694764"/>
              <a:gd name="connsiteX0-43" fmla="*/ 0 w 12235543"/>
              <a:gd name="connsiteY0-44" fmla="*/ 337457 h 2694764"/>
              <a:gd name="connsiteX1-45" fmla="*/ 8567057 w 12235543"/>
              <a:gd name="connsiteY1-46" fmla="*/ 0 h 2694764"/>
              <a:gd name="connsiteX2-47" fmla="*/ 12224657 w 12235543"/>
              <a:gd name="connsiteY2-48" fmla="*/ 2296886 h 2694764"/>
              <a:gd name="connsiteX3-49" fmla="*/ 12235543 w 12235543"/>
              <a:gd name="connsiteY3-50" fmla="*/ 2683878 h 2694764"/>
              <a:gd name="connsiteX4-51" fmla="*/ 0 w 12235543"/>
              <a:gd name="connsiteY4-52" fmla="*/ 2694764 h 2694764"/>
              <a:gd name="connsiteX5-53" fmla="*/ 0 w 12235543"/>
              <a:gd name="connsiteY5-54" fmla="*/ 337457 h 2694764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41" y="connsiteY5-42"/>
              </a:cxn>
            </a:cxnLst>
            <a:rect l="l" t="t" r="r" b="b"/>
            <a:pathLst>
              <a:path w="12235543" h="2694764">
                <a:moveTo>
                  <a:pt x="0" y="337457"/>
                </a:moveTo>
                <a:lnTo>
                  <a:pt x="8567057" y="0"/>
                </a:lnTo>
                <a:lnTo>
                  <a:pt x="12224657" y="2296886"/>
                </a:lnTo>
                <a:lnTo>
                  <a:pt x="12235543" y="2683878"/>
                </a:lnTo>
                <a:lnTo>
                  <a:pt x="0" y="2694764"/>
                </a:lnTo>
                <a:lnTo>
                  <a:pt x="0" y="337457"/>
                </a:lnTo>
                <a:close/>
              </a:path>
            </a:pathLst>
          </a:custGeom>
          <a:solidFill>
            <a:srgbClr val="363B73">
              <a:alpha val="27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9" name="矩形 6"/>
          <p:cNvSpPr/>
          <p:nvPr/>
        </p:nvSpPr>
        <p:spPr>
          <a:xfrm>
            <a:off x="1" y="3690257"/>
            <a:ext cx="10189028" cy="3162849"/>
          </a:xfrm>
          <a:custGeom>
            <a:avLst/>
            <a:gdLst>
              <a:gd name="connsiteX0" fmla="*/ 0 w 12192000"/>
              <a:gd name="connsiteY0" fmla="*/ 0 h 2357307"/>
              <a:gd name="connsiteX1" fmla="*/ 12192000 w 12192000"/>
              <a:gd name="connsiteY1" fmla="*/ 0 h 2357307"/>
              <a:gd name="connsiteX2" fmla="*/ 12192000 w 12192000"/>
              <a:gd name="connsiteY2" fmla="*/ 2357307 h 2357307"/>
              <a:gd name="connsiteX3" fmla="*/ 0 w 12192000"/>
              <a:gd name="connsiteY3" fmla="*/ 2357307 h 2357307"/>
              <a:gd name="connsiteX4" fmla="*/ 0 w 12192000"/>
              <a:gd name="connsiteY4" fmla="*/ 0 h 2357307"/>
              <a:gd name="connsiteX0-1" fmla="*/ 0 w 12192000"/>
              <a:gd name="connsiteY0-2" fmla="*/ 0 h 2357307"/>
              <a:gd name="connsiteX1-3" fmla="*/ 8316686 w 12192000"/>
              <a:gd name="connsiteY1-4" fmla="*/ 979715 h 2357307"/>
              <a:gd name="connsiteX2-5" fmla="*/ 12192000 w 12192000"/>
              <a:gd name="connsiteY2-6" fmla="*/ 2357307 h 2357307"/>
              <a:gd name="connsiteX3-7" fmla="*/ 0 w 12192000"/>
              <a:gd name="connsiteY3-8" fmla="*/ 2357307 h 2357307"/>
              <a:gd name="connsiteX4-9" fmla="*/ 0 w 12192000"/>
              <a:gd name="connsiteY4-10" fmla="*/ 0 h 2357307"/>
              <a:gd name="connsiteX0-11" fmla="*/ 0 w 12192000"/>
              <a:gd name="connsiteY0-12" fmla="*/ 337457 h 2694764"/>
              <a:gd name="connsiteX1-13" fmla="*/ 8567057 w 12192000"/>
              <a:gd name="connsiteY1-14" fmla="*/ 0 h 2694764"/>
              <a:gd name="connsiteX2-15" fmla="*/ 12192000 w 12192000"/>
              <a:gd name="connsiteY2-16" fmla="*/ 2694764 h 2694764"/>
              <a:gd name="connsiteX3-17" fmla="*/ 0 w 12192000"/>
              <a:gd name="connsiteY3-18" fmla="*/ 2694764 h 2694764"/>
              <a:gd name="connsiteX4-19" fmla="*/ 0 w 12192000"/>
              <a:gd name="connsiteY4-20" fmla="*/ 337457 h 2694764"/>
              <a:gd name="connsiteX0-21" fmla="*/ 0 w 12192000"/>
              <a:gd name="connsiteY0-22" fmla="*/ 337457 h 2694764"/>
              <a:gd name="connsiteX1-23" fmla="*/ 8567057 w 12192000"/>
              <a:gd name="connsiteY1-24" fmla="*/ 0 h 2694764"/>
              <a:gd name="connsiteX2-25" fmla="*/ 11843657 w 12192000"/>
              <a:gd name="connsiteY2-26" fmla="*/ 2405743 h 2694764"/>
              <a:gd name="connsiteX3-27" fmla="*/ 12192000 w 12192000"/>
              <a:gd name="connsiteY3-28" fmla="*/ 2694764 h 2694764"/>
              <a:gd name="connsiteX4-29" fmla="*/ 0 w 12192000"/>
              <a:gd name="connsiteY4-30" fmla="*/ 2694764 h 2694764"/>
              <a:gd name="connsiteX5" fmla="*/ 0 w 12192000"/>
              <a:gd name="connsiteY5" fmla="*/ 337457 h 2694764"/>
              <a:gd name="connsiteX0-31" fmla="*/ 0 w 12224657"/>
              <a:gd name="connsiteY0-32" fmla="*/ 337457 h 2694764"/>
              <a:gd name="connsiteX1-33" fmla="*/ 8567057 w 12224657"/>
              <a:gd name="connsiteY1-34" fmla="*/ 0 h 2694764"/>
              <a:gd name="connsiteX2-35" fmla="*/ 12224657 w 12224657"/>
              <a:gd name="connsiteY2-36" fmla="*/ 2296886 h 2694764"/>
              <a:gd name="connsiteX3-37" fmla="*/ 12192000 w 12224657"/>
              <a:gd name="connsiteY3-38" fmla="*/ 2694764 h 2694764"/>
              <a:gd name="connsiteX4-39" fmla="*/ 0 w 12224657"/>
              <a:gd name="connsiteY4-40" fmla="*/ 2694764 h 2694764"/>
              <a:gd name="connsiteX5-41" fmla="*/ 0 w 12224657"/>
              <a:gd name="connsiteY5-42" fmla="*/ 337457 h 2694764"/>
              <a:gd name="connsiteX0-43" fmla="*/ 0 w 12235543"/>
              <a:gd name="connsiteY0-44" fmla="*/ 337457 h 2694764"/>
              <a:gd name="connsiteX1-45" fmla="*/ 8567057 w 12235543"/>
              <a:gd name="connsiteY1-46" fmla="*/ 0 h 2694764"/>
              <a:gd name="connsiteX2-47" fmla="*/ 12224657 w 12235543"/>
              <a:gd name="connsiteY2-48" fmla="*/ 2296886 h 2694764"/>
              <a:gd name="connsiteX3-49" fmla="*/ 12235543 w 12235543"/>
              <a:gd name="connsiteY3-50" fmla="*/ 2683878 h 2694764"/>
              <a:gd name="connsiteX4-51" fmla="*/ 0 w 12235543"/>
              <a:gd name="connsiteY4-52" fmla="*/ 2694764 h 2694764"/>
              <a:gd name="connsiteX5-53" fmla="*/ 0 w 12235543"/>
              <a:gd name="connsiteY5-54" fmla="*/ 337457 h 2694764"/>
              <a:gd name="connsiteX0-55" fmla="*/ 0 w 12235543"/>
              <a:gd name="connsiteY0-56" fmla="*/ 337457 h 2694764"/>
              <a:gd name="connsiteX1-57" fmla="*/ 8567057 w 12235543"/>
              <a:gd name="connsiteY1-58" fmla="*/ 0 h 2694764"/>
              <a:gd name="connsiteX2-59" fmla="*/ 12235543 w 12235543"/>
              <a:gd name="connsiteY2-60" fmla="*/ 2683878 h 2694764"/>
              <a:gd name="connsiteX3-61" fmla="*/ 0 w 12235543"/>
              <a:gd name="connsiteY3-62" fmla="*/ 2694764 h 2694764"/>
              <a:gd name="connsiteX4-63" fmla="*/ 0 w 12235543"/>
              <a:gd name="connsiteY4-64" fmla="*/ 337457 h 2694764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12235543" h="2694764">
                <a:moveTo>
                  <a:pt x="0" y="337457"/>
                </a:moveTo>
                <a:lnTo>
                  <a:pt x="8567057" y="0"/>
                </a:lnTo>
                <a:lnTo>
                  <a:pt x="12235543" y="2683878"/>
                </a:lnTo>
                <a:lnTo>
                  <a:pt x="0" y="2694764"/>
                </a:lnTo>
                <a:lnTo>
                  <a:pt x="0" y="337457"/>
                </a:lnTo>
                <a:close/>
              </a:path>
            </a:pathLst>
          </a:custGeom>
          <a:solidFill>
            <a:srgbClr val="1F2149">
              <a:alpha val="47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sp>
        <p:nvSpPr>
          <p:cNvPr id="12" name="矩形 4"/>
          <p:cNvSpPr/>
          <p:nvPr/>
        </p:nvSpPr>
        <p:spPr>
          <a:xfrm>
            <a:off x="753745" y="4006215"/>
            <a:ext cx="7624445" cy="17532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US" altLang="zh-CN" sz="3600" b="1" dirty="0">
              <a:solidFill>
                <a:schemeClr val="bg1"/>
              </a:solidFill>
              <a:latin typeface="+mj-lt"/>
              <a:ea typeface="+mj-ea"/>
              <a:cs typeface="Adobe Devanagari" pitchFamily="18" charset="0"/>
            </a:endParaRPr>
          </a:p>
          <a:p>
            <a:r>
              <a:rPr altLang="zh-CN" sz="3600" b="1" dirty="0">
                <a:solidFill>
                  <a:schemeClr val="bg1"/>
                </a:solidFill>
                <a:latin typeface="Adobe 繁黑體 Std B" pitchFamily="34" charset="-128"/>
                <a:ea typeface="Adobe 繁黑體 Std B" pitchFamily="34" charset="-128"/>
                <a:cs typeface="Adobe Devanagari" pitchFamily="18" charset="0"/>
              </a:rPr>
              <a:t>Organisational Change Case Study: A Study of Midea Group</a:t>
            </a:r>
            <a:endParaRPr altLang="zh-CN" sz="3600" b="1" dirty="0">
              <a:solidFill>
                <a:schemeClr val="bg1"/>
              </a:solidFill>
              <a:latin typeface="Adobe 繁黑體 Std B" pitchFamily="34" charset="-128"/>
              <a:ea typeface="Adobe 繁黑體 Std B" pitchFamily="34" charset="-128"/>
              <a:cs typeface="Adobe Devanagari" pitchFamily="18" charset="0"/>
            </a:endParaRPr>
          </a:p>
        </p:txBody>
      </p:sp>
      <p:sp>
        <p:nvSpPr>
          <p:cNvPr id="13" name="矩形 12"/>
          <p:cNvSpPr/>
          <p:nvPr/>
        </p:nvSpPr>
        <p:spPr>
          <a:xfrm>
            <a:off x="753778" y="5851280"/>
            <a:ext cx="6853522" cy="4572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2400" dirty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Ruohan Zhao</a:t>
            </a:r>
            <a:r>
              <a:rPr lang="zh-CN" altLang="en-US" sz="2400" dirty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ea typeface="宋体" pitchFamily="2" charset="-122"/>
                <a:cs typeface="Arial" panose="020B0604020202020204" pitchFamily="34" charset="0"/>
              </a:rPr>
              <a:t>（</a:t>
            </a:r>
            <a:r>
              <a:rPr lang="en-US" altLang="zh-CN" sz="2400" dirty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ea typeface="宋体" pitchFamily="2" charset="-122"/>
                <a:cs typeface="Arial" panose="020B0604020202020204" pitchFamily="34" charset="0"/>
              </a:rPr>
              <a:t>2234009</a:t>
            </a:r>
            <a:r>
              <a:rPr lang="zh-CN" altLang="en-US" sz="2400" dirty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ea typeface="宋体" pitchFamily="2" charset="-122"/>
                <a:cs typeface="Arial" panose="020B0604020202020204" pitchFamily="34" charset="0"/>
              </a:rPr>
              <a:t>）</a:t>
            </a:r>
            <a:endParaRPr lang="zh-CN" altLang="en-US" sz="2400" dirty="0">
              <a:solidFill>
                <a:schemeClr val="bg1">
                  <a:lumMod val="85000"/>
                </a:schemeClr>
              </a:solidFill>
              <a:latin typeface="Arial" panose="020B0604020202020204" pitchFamily="34" charset="0"/>
              <a:ea typeface="宋体" pitchFamily="2" charset="-122"/>
              <a:cs typeface="Arial" panose="020B0604020202020204" pitchFamily="34" charset="0"/>
            </a:endParaRPr>
          </a:p>
        </p:txBody>
      </p:sp>
      <p:pic>
        <p:nvPicPr>
          <p:cNvPr id="2" name="图片 1" descr="Midea_logo_blue_b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20360" y="0"/>
            <a:ext cx="7327265" cy="293116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4"/>
          <p:cNvSpPr/>
          <p:nvPr/>
        </p:nvSpPr>
        <p:spPr>
          <a:xfrm>
            <a:off x="5090160" y="231775"/>
            <a:ext cx="2426335" cy="52197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dirty="0">
                <a:latin typeface="+mj-ea"/>
                <a:ea typeface="+mj-ea"/>
                <a:cs typeface="Adobe Devanagari" pitchFamily="18" charset="0"/>
              </a:rPr>
              <a:t>Introduction</a:t>
            </a:r>
            <a:endParaRPr lang="en-US" sz="2800" b="1" dirty="0">
              <a:latin typeface="+mj-ea"/>
              <a:ea typeface="+mj-ea"/>
              <a:cs typeface="Adobe Devanagari" pitchFamily="18" charset="0"/>
            </a:endParaRPr>
          </a:p>
        </p:txBody>
      </p:sp>
      <p:grpSp>
        <p:nvGrpSpPr>
          <p:cNvPr id="7" name="组合 6"/>
          <p:cNvGrpSpPr/>
          <p:nvPr/>
        </p:nvGrpSpPr>
        <p:grpSpPr>
          <a:xfrm flipV="1">
            <a:off x="5818412" y="948575"/>
            <a:ext cx="647700" cy="45719"/>
            <a:chOff x="5448300" y="1016066"/>
            <a:chExt cx="1442358" cy="0"/>
          </a:xfrm>
        </p:grpSpPr>
        <p:cxnSp>
          <p:nvCxnSpPr>
            <p:cNvPr id="5" name="直接连接符 4"/>
            <p:cNvCxnSpPr/>
            <p:nvPr/>
          </p:nvCxnSpPr>
          <p:spPr>
            <a:xfrm>
              <a:off x="5448300" y="1016066"/>
              <a:ext cx="723901" cy="0"/>
            </a:xfrm>
            <a:prstGeom prst="line">
              <a:avLst/>
            </a:prstGeom>
            <a:ln w="57150">
              <a:solidFill>
                <a:schemeClr val="accent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直接连接符 5"/>
            <p:cNvCxnSpPr/>
            <p:nvPr/>
          </p:nvCxnSpPr>
          <p:spPr>
            <a:xfrm>
              <a:off x="6166757" y="1016066"/>
              <a:ext cx="723901" cy="0"/>
            </a:xfrm>
            <a:prstGeom prst="line">
              <a:avLst/>
            </a:prstGeom>
            <a:ln w="5715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4" name="组合 23"/>
          <p:cNvGrpSpPr/>
          <p:nvPr/>
        </p:nvGrpSpPr>
        <p:grpSpPr>
          <a:xfrm>
            <a:off x="1242695" y="1235075"/>
            <a:ext cx="9705975" cy="5090795"/>
            <a:chOff x="4980702" y="2549374"/>
            <a:chExt cx="7026806" cy="3198283"/>
          </a:xfrm>
        </p:grpSpPr>
        <p:pic>
          <p:nvPicPr>
            <p:cNvPr id="19" name="图片 18"/>
            <p:cNvPicPr>
              <a:picLocks noChangeAspect="1"/>
            </p:cNvPicPr>
            <p:nvPr/>
          </p:nvPicPr>
          <p:blipFill rotWithShape="1">
            <a:blip r:embed="rId1" cstate="email"/>
            <a:srcRect/>
            <a:stretch>
              <a:fillRect/>
            </a:stretch>
          </p:blipFill>
          <p:spPr>
            <a:xfrm>
              <a:off x="4980702" y="2549374"/>
              <a:ext cx="2208338" cy="3198283"/>
            </a:xfrm>
            <a:prstGeom prst="rect">
              <a:avLst/>
            </a:prstGeom>
          </p:spPr>
        </p:pic>
        <p:pic>
          <p:nvPicPr>
            <p:cNvPr id="15" name="图片 14"/>
            <p:cNvPicPr>
              <a:picLocks noChangeAspect="1"/>
            </p:cNvPicPr>
            <p:nvPr/>
          </p:nvPicPr>
          <p:blipFill rotWithShape="1">
            <a:blip r:embed="rId2" cstate="email"/>
            <a:srcRect/>
            <a:stretch>
              <a:fillRect/>
            </a:stretch>
          </p:blipFill>
          <p:spPr>
            <a:xfrm>
              <a:off x="7391100" y="2549374"/>
              <a:ext cx="2207174" cy="3198283"/>
            </a:xfrm>
            <a:prstGeom prst="rect">
              <a:avLst/>
            </a:prstGeom>
          </p:spPr>
        </p:pic>
        <p:pic>
          <p:nvPicPr>
            <p:cNvPr id="22" name="图片 21"/>
            <p:cNvPicPr>
              <a:picLocks noChangeAspect="1"/>
            </p:cNvPicPr>
            <p:nvPr/>
          </p:nvPicPr>
          <p:blipFill rotWithShape="1">
            <a:blip r:embed="rId3" cstate="email"/>
            <a:srcRect/>
            <a:stretch>
              <a:fillRect/>
            </a:stretch>
          </p:blipFill>
          <p:spPr>
            <a:xfrm>
              <a:off x="9800335" y="2549375"/>
              <a:ext cx="2207173" cy="3198282"/>
            </a:xfrm>
            <a:prstGeom prst="rect">
              <a:avLst/>
            </a:prstGeom>
          </p:spPr>
        </p:pic>
      </p:grpSp>
      <p:sp>
        <p:nvSpPr>
          <p:cNvPr id="28" name="矩形 27"/>
          <p:cNvSpPr/>
          <p:nvPr/>
        </p:nvSpPr>
        <p:spPr>
          <a:xfrm>
            <a:off x="1262380" y="1235075"/>
            <a:ext cx="2007870" cy="5090795"/>
          </a:xfrm>
          <a:prstGeom prst="rect">
            <a:avLst/>
          </a:prstGeom>
          <a:solidFill>
            <a:srgbClr val="584FC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9" name="矩形 28"/>
          <p:cNvSpPr/>
          <p:nvPr/>
        </p:nvSpPr>
        <p:spPr>
          <a:xfrm>
            <a:off x="4572000" y="1235075"/>
            <a:ext cx="2138045" cy="5059680"/>
          </a:xfrm>
          <a:prstGeom prst="rect">
            <a:avLst/>
          </a:prstGeom>
          <a:solidFill>
            <a:srgbClr val="4D1B7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0" name="矩形 29"/>
          <p:cNvSpPr/>
          <p:nvPr/>
        </p:nvSpPr>
        <p:spPr>
          <a:xfrm>
            <a:off x="7837805" y="1235075"/>
            <a:ext cx="2371090" cy="5091430"/>
          </a:xfrm>
          <a:prstGeom prst="rect">
            <a:avLst/>
          </a:prstGeom>
          <a:solidFill>
            <a:srgbClr val="363B7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3" name="矩形 19"/>
          <p:cNvSpPr/>
          <p:nvPr/>
        </p:nvSpPr>
        <p:spPr>
          <a:xfrm>
            <a:off x="1245235" y="1235075"/>
            <a:ext cx="1995170" cy="1191895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pPr algn="ctr">
              <a:lnSpc>
                <a:spcPct val="150000"/>
              </a:lnSpc>
            </a:pPr>
            <a:r>
              <a:rPr lang="zh-CN" altLang="zh-CN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Definition of change</a:t>
            </a:r>
            <a:endParaRPr lang="zh-CN" altLang="zh-CN" sz="2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US" altLang="zh-CN" sz="2000" dirty="0">
              <a:solidFill>
                <a:schemeClr val="bg1">
                  <a:lumMod val="8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US" altLang="zh-CN" sz="2000" dirty="0">
              <a:solidFill>
                <a:schemeClr val="bg1">
                  <a:lumMod val="8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US" altLang="zh-CN" sz="2000" dirty="0">
              <a:solidFill>
                <a:schemeClr val="bg1">
                  <a:lumMod val="8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endParaRPr lang="en-US" altLang="zh-CN" sz="2000" dirty="0">
              <a:solidFill>
                <a:schemeClr val="bg1">
                  <a:lumMod val="8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4" name="矩形 19"/>
          <p:cNvSpPr/>
          <p:nvPr/>
        </p:nvSpPr>
        <p:spPr>
          <a:xfrm>
            <a:off x="4572000" y="1235075"/>
            <a:ext cx="2138680" cy="11988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zh-CN" altLang="zh-CN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Midea Corporation</a:t>
            </a:r>
            <a:endParaRPr lang="zh-CN" altLang="zh-CN" sz="2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5" name="矩形 19"/>
          <p:cNvSpPr/>
          <p:nvPr/>
        </p:nvSpPr>
        <p:spPr>
          <a:xfrm>
            <a:off x="7848600" y="1235075"/>
            <a:ext cx="2340610" cy="230695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zh-CN" altLang="zh-CN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Overview of the change experienced by Midea</a:t>
            </a:r>
            <a:endParaRPr lang="zh-CN" altLang="zh-CN" sz="2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1247140" y="2571115"/>
            <a:ext cx="2023745" cy="341503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zh-CN" altLang="en-US">
                <a:solidFill>
                  <a:schemeClr val="bg1"/>
                </a:solidFill>
              </a:rPr>
              <a:t>Change refers to the process of transforming or modifying an organization's structure, processes, strategies, or culture in response to internal or external factors.</a:t>
            </a:r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4570095" y="2847975"/>
            <a:ext cx="2139950" cy="286131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zh-CN" altLang="en-US">
                <a:solidFill>
                  <a:schemeClr val="bg1"/>
                </a:solidFill>
              </a:rPr>
              <a:t>Midea is a renowned multinational company based in China, specializing in the manufacturing and distribution of home appliances and HVAC systems. </a:t>
            </a:r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7839710" y="3679190"/>
            <a:ext cx="2292350" cy="230695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zh-CN" altLang="en-US">
                <a:solidFill>
                  <a:schemeClr val="bg1"/>
                </a:solidFill>
              </a:rPr>
              <a:t>Midea has undergone a series of transformational changes to enhance its market position, expand globally, and embrace digitalization.</a:t>
            </a:r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100" name="图片 99"/>
          <p:cNvPicPr/>
          <p:nvPr/>
        </p:nvPicPr>
        <p:blipFill>
          <a:blip r:embed="rId4"/>
          <a:stretch>
            <a:fillRect/>
          </a:stretch>
        </p:blipFill>
        <p:spPr>
          <a:xfrm>
            <a:off x="9212580" y="29210"/>
            <a:ext cx="2979420" cy="12065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 rotWithShape="1">
          <a:blip r:embed="rId1" cstate="email"/>
          <a:srcRect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矩形 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  <a:alpha val="5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7" name="矩形 4"/>
          <p:cNvSpPr/>
          <p:nvPr/>
        </p:nvSpPr>
        <p:spPr>
          <a:xfrm>
            <a:off x="140229" y="17687"/>
            <a:ext cx="2952810" cy="9531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+mj-ea"/>
                <a:ea typeface="+mj-ea"/>
                <a:cs typeface="Adobe Devanagari" pitchFamily="18" charset="0"/>
              </a:rPr>
              <a:t>Change Background</a:t>
            </a:r>
            <a:endParaRPr lang="en-US" sz="2800" b="1" dirty="0">
              <a:solidFill>
                <a:schemeClr val="bg1"/>
              </a:solidFill>
              <a:latin typeface="+mj-ea"/>
              <a:ea typeface="+mj-ea"/>
              <a:cs typeface="Adobe Devanagari" pitchFamily="18" charset="0"/>
            </a:endParaRPr>
          </a:p>
        </p:txBody>
      </p:sp>
      <p:grpSp>
        <p:nvGrpSpPr>
          <p:cNvPr id="8" name="组合 7"/>
          <p:cNvGrpSpPr/>
          <p:nvPr/>
        </p:nvGrpSpPr>
        <p:grpSpPr>
          <a:xfrm flipV="1">
            <a:off x="295483" y="948575"/>
            <a:ext cx="647700" cy="45719"/>
            <a:chOff x="5448300" y="1016066"/>
            <a:chExt cx="1442358" cy="0"/>
          </a:xfrm>
        </p:grpSpPr>
        <p:cxnSp>
          <p:nvCxnSpPr>
            <p:cNvPr id="9" name="直接连接符 8"/>
            <p:cNvCxnSpPr/>
            <p:nvPr/>
          </p:nvCxnSpPr>
          <p:spPr>
            <a:xfrm>
              <a:off x="5448300" y="1016066"/>
              <a:ext cx="723901" cy="0"/>
            </a:xfrm>
            <a:prstGeom prst="line">
              <a:avLst/>
            </a:prstGeom>
            <a:ln w="57150">
              <a:solidFill>
                <a:schemeClr val="accent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直接连接符 9"/>
            <p:cNvCxnSpPr/>
            <p:nvPr/>
          </p:nvCxnSpPr>
          <p:spPr>
            <a:xfrm>
              <a:off x="6166757" y="1016066"/>
              <a:ext cx="723901" cy="0"/>
            </a:xfrm>
            <a:prstGeom prst="line">
              <a:avLst/>
            </a:prstGeom>
            <a:ln w="5715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矩形 10"/>
          <p:cNvSpPr/>
          <p:nvPr/>
        </p:nvSpPr>
        <p:spPr>
          <a:xfrm>
            <a:off x="2762885" y="970280"/>
            <a:ext cx="6757035" cy="1574800"/>
          </a:xfrm>
          <a:prstGeom prst="rect">
            <a:avLst/>
          </a:prstGeom>
          <a:solidFill>
            <a:schemeClr val="tx1">
              <a:lumMod val="95000"/>
              <a:lumOff val="5000"/>
              <a:alpha val="4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2" name="椭圆 11"/>
          <p:cNvSpPr/>
          <p:nvPr/>
        </p:nvSpPr>
        <p:spPr>
          <a:xfrm>
            <a:off x="4601210" y="3255010"/>
            <a:ext cx="3081655" cy="2908300"/>
          </a:xfrm>
          <a:prstGeom prst="ellipse">
            <a:avLst/>
          </a:prstGeom>
          <a:solidFill>
            <a:srgbClr val="595959">
              <a:alpha val="8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7" name="矩形 16"/>
          <p:cNvSpPr/>
          <p:nvPr/>
        </p:nvSpPr>
        <p:spPr>
          <a:xfrm>
            <a:off x="7921718" y="2984388"/>
            <a:ext cx="4014439" cy="1658877"/>
          </a:xfrm>
          <a:prstGeom prst="rect">
            <a:avLst/>
          </a:prstGeom>
          <a:solidFill>
            <a:schemeClr val="tx1">
              <a:lumMod val="95000"/>
              <a:lumOff val="5000"/>
              <a:alpha val="4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18" name="矩形 17"/>
          <p:cNvSpPr/>
          <p:nvPr/>
        </p:nvSpPr>
        <p:spPr>
          <a:xfrm>
            <a:off x="3093039" y="935225"/>
            <a:ext cx="6096000" cy="506730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>
              <a:lnSpc>
                <a:spcPct val="150000"/>
              </a:lnSpc>
            </a:pPr>
            <a:r>
              <a:rPr altLang="zh-CN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Importance of change for Midea</a:t>
            </a:r>
            <a:endParaRPr altLang="zh-CN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矩形 18"/>
          <p:cNvSpPr/>
          <p:nvPr/>
        </p:nvSpPr>
        <p:spPr>
          <a:xfrm>
            <a:off x="4598670" y="4512310"/>
            <a:ext cx="3084195" cy="1090930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pPr algn="ctr">
              <a:lnSpc>
                <a:spcPct val="150000"/>
              </a:lnSpc>
            </a:pPr>
            <a:r>
              <a:rPr altLang="zh-CN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Midea Corporation is a global leader in home appliances and HVAC systems.</a:t>
            </a:r>
            <a:endParaRPr altLang="zh-CN" sz="1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矩形 19"/>
          <p:cNvSpPr/>
          <p:nvPr/>
        </p:nvSpPr>
        <p:spPr>
          <a:xfrm>
            <a:off x="8349340" y="3079936"/>
            <a:ext cx="3200401" cy="3683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zh-CN" altLang="zh-CN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Objectives of change</a:t>
            </a:r>
            <a:endParaRPr lang="zh-CN" altLang="zh-CN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矩形 20"/>
          <p:cNvSpPr/>
          <p:nvPr/>
        </p:nvSpPr>
        <p:spPr>
          <a:xfrm>
            <a:off x="447248" y="2984388"/>
            <a:ext cx="4014439" cy="1658877"/>
          </a:xfrm>
          <a:prstGeom prst="rect">
            <a:avLst/>
          </a:prstGeom>
          <a:solidFill>
            <a:schemeClr val="tx1">
              <a:lumMod val="95000"/>
              <a:lumOff val="5000"/>
              <a:alpha val="4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22" name="矩形 21"/>
          <p:cNvSpPr/>
          <p:nvPr/>
        </p:nvSpPr>
        <p:spPr>
          <a:xfrm>
            <a:off x="845025" y="3060886"/>
            <a:ext cx="3200401" cy="3683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zh-CN" altLang="zh-CN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Reasons for change</a:t>
            </a:r>
            <a:endParaRPr lang="zh-CN" altLang="zh-CN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矩形 22"/>
          <p:cNvSpPr/>
          <p:nvPr/>
        </p:nvSpPr>
        <p:spPr>
          <a:xfrm>
            <a:off x="5121809" y="3617057"/>
            <a:ext cx="2079173" cy="8299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CN" sz="2400" b="1" dirty="0">
                <a:solidFill>
                  <a:schemeClr val="bg1">
                    <a:lumMod val="8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Midea Corporation</a:t>
            </a:r>
            <a:endParaRPr lang="en-US" altLang="zh-CN" sz="2400" b="1" dirty="0">
              <a:solidFill>
                <a:schemeClr val="bg1">
                  <a:lumMod val="8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3164205" y="1562100"/>
            <a:ext cx="602488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>
                <a:solidFill>
                  <a:schemeClr val="bg1"/>
                </a:solidFill>
              </a:rPr>
              <a:t>Change is crucial for Midea to stay competitive and meet evolving market demands.</a:t>
            </a:r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486410" y="3529965"/>
            <a:ext cx="3935095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>
                <a:solidFill>
                  <a:schemeClr val="bg1"/>
                </a:solidFill>
              </a:rPr>
              <a:t>Intense competition, technological advancements, and global trends drive the need for transformation.</a:t>
            </a:r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7931150" y="3614420"/>
            <a:ext cx="3935730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>
                <a:solidFill>
                  <a:schemeClr val="bg1"/>
                </a:solidFill>
              </a:rPr>
              <a:t>Foster growth, adapt to the digital era, and align with sustainability and energy efficiency.</a:t>
            </a:r>
            <a:endParaRPr lang="zh-CN" altLang="en-US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任意多边形: 形状 42"/>
          <p:cNvSpPr/>
          <p:nvPr/>
        </p:nvSpPr>
        <p:spPr>
          <a:xfrm flipV="1">
            <a:off x="7348072" y="4448401"/>
            <a:ext cx="1084584" cy="1110613"/>
          </a:xfrm>
          <a:custGeom>
            <a:avLst/>
            <a:gdLst>
              <a:gd name="connsiteX0" fmla="*/ 0 w 1349828"/>
              <a:gd name="connsiteY0" fmla="*/ 4189 h 559360"/>
              <a:gd name="connsiteX1" fmla="*/ 283028 w 1349828"/>
              <a:gd name="connsiteY1" fmla="*/ 4189 h 559360"/>
              <a:gd name="connsiteX2" fmla="*/ 576943 w 1349828"/>
              <a:gd name="connsiteY2" fmla="*/ 47732 h 559360"/>
              <a:gd name="connsiteX3" fmla="*/ 805543 w 1349828"/>
              <a:gd name="connsiteY3" fmla="*/ 113046 h 559360"/>
              <a:gd name="connsiteX4" fmla="*/ 1023257 w 1349828"/>
              <a:gd name="connsiteY4" fmla="*/ 221903 h 559360"/>
              <a:gd name="connsiteX5" fmla="*/ 1230086 w 1349828"/>
              <a:gd name="connsiteY5" fmla="*/ 406960 h 559360"/>
              <a:gd name="connsiteX6" fmla="*/ 1349828 w 1349828"/>
              <a:gd name="connsiteY6" fmla="*/ 559360 h 559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49828" h="559360">
                <a:moveTo>
                  <a:pt x="0" y="4189"/>
                </a:moveTo>
                <a:cubicBezTo>
                  <a:pt x="93435" y="560"/>
                  <a:pt x="186871" y="-3068"/>
                  <a:pt x="283028" y="4189"/>
                </a:cubicBezTo>
                <a:cubicBezTo>
                  <a:pt x="379185" y="11446"/>
                  <a:pt x="489857" y="29589"/>
                  <a:pt x="576943" y="47732"/>
                </a:cubicBezTo>
                <a:cubicBezTo>
                  <a:pt x="664029" y="65875"/>
                  <a:pt x="731157" y="84018"/>
                  <a:pt x="805543" y="113046"/>
                </a:cubicBezTo>
                <a:cubicBezTo>
                  <a:pt x="879929" y="142075"/>
                  <a:pt x="952500" y="172917"/>
                  <a:pt x="1023257" y="221903"/>
                </a:cubicBezTo>
                <a:cubicBezTo>
                  <a:pt x="1094014" y="270889"/>
                  <a:pt x="1175658" y="350717"/>
                  <a:pt x="1230086" y="406960"/>
                </a:cubicBezTo>
                <a:cubicBezTo>
                  <a:pt x="1284515" y="463203"/>
                  <a:pt x="1317171" y="511281"/>
                  <a:pt x="1349828" y="559360"/>
                </a:cubicBezTo>
              </a:path>
            </a:pathLst>
          </a:cu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5" name="矩形 4"/>
          <p:cNvSpPr/>
          <p:nvPr/>
        </p:nvSpPr>
        <p:spPr>
          <a:xfrm>
            <a:off x="1430655" y="274955"/>
            <a:ext cx="9852660" cy="6451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3600" b="1" dirty="0">
                <a:latin typeface="+mj-ea"/>
                <a:ea typeface="+mj-ea"/>
                <a:cs typeface="Adobe Devanagari" pitchFamily="18" charset="0"/>
              </a:rPr>
              <a:t>Change Management Model 1 - Planned Change</a:t>
            </a:r>
            <a:endParaRPr lang="en-US" altLang="zh-CN" sz="3600" b="1" dirty="0">
              <a:latin typeface="+mj-ea"/>
              <a:ea typeface="+mj-ea"/>
              <a:cs typeface="Adobe Devanagari" pitchFamily="18" charset="0"/>
            </a:endParaRPr>
          </a:p>
        </p:txBody>
      </p:sp>
      <p:grpSp>
        <p:nvGrpSpPr>
          <p:cNvPr id="6" name="组合 5"/>
          <p:cNvGrpSpPr/>
          <p:nvPr/>
        </p:nvGrpSpPr>
        <p:grpSpPr>
          <a:xfrm flipV="1">
            <a:off x="5818412" y="948575"/>
            <a:ext cx="647700" cy="45719"/>
            <a:chOff x="5448300" y="1016066"/>
            <a:chExt cx="1442358" cy="0"/>
          </a:xfrm>
        </p:grpSpPr>
        <p:cxnSp>
          <p:nvCxnSpPr>
            <p:cNvPr id="7" name="直接连接符 6"/>
            <p:cNvCxnSpPr/>
            <p:nvPr/>
          </p:nvCxnSpPr>
          <p:spPr>
            <a:xfrm>
              <a:off x="5448300" y="1016066"/>
              <a:ext cx="723901" cy="0"/>
            </a:xfrm>
            <a:prstGeom prst="line">
              <a:avLst/>
            </a:prstGeom>
            <a:ln w="57150">
              <a:solidFill>
                <a:schemeClr val="accent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直接连接符 7"/>
            <p:cNvCxnSpPr/>
            <p:nvPr/>
          </p:nvCxnSpPr>
          <p:spPr>
            <a:xfrm>
              <a:off x="6166757" y="1016066"/>
              <a:ext cx="723901" cy="0"/>
            </a:xfrm>
            <a:prstGeom prst="line">
              <a:avLst/>
            </a:prstGeom>
            <a:ln w="5715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矩形 19"/>
          <p:cNvSpPr/>
          <p:nvPr/>
        </p:nvSpPr>
        <p:spPr>
          <a:xfrm>
            <a:off x="316230" y="939800"/>
            <a:ext cx="4149090" cy="66471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0" fontAlgn="auto">
              <a:lnSpc>
                <a:spcPct val="150000"/>
              </a:lnSpc>
            </a:pPr>
            <a:r>
              <a:rPr lang="zh-CN" altLang="zh-CN" sz="2000" b="1" dirty="0">
                <a:latin typeface="Arial" panose="020B0604020202020204" pitchFamily="34" charset="0"/>
                <a:cs typeface="Arial" panose="020B0604020202020204" pitchFamily="34" charset="0"/>
              </a:rPr>
              <a:t>Introduction to Planned Change Model:</a:t>
            </a:r>
            <a:endParaRPr lang="zh-CN" altLang="zh-CN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0" fontAlgn="auto">
              <a:lnSpc>
                <a:spcPct val="150000"/>
              </a:lnSpc>
            </a:pPr>
            <a:r>
              <a:rPr lang="zh-CN" altLang="zh-CN" sz="1600" dirty="0">
                <a:latin typeface="Arial" panose="020B0604020202020204" pitchFamily="34" charset="0"/>
                <a:cs typeface="Arial" panose="020B0604020202020204" pitchFamily="34" charset="0"/>
              </a:rPr>
              <a:t>One widely recognized change management model is Lewin's Change Management Model. It provides a structured approach to managing change within organizations.</a:t>
            </a:r>
            <a:endParaRPr lang="zh-CN" altLang="zh-CN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0" fontAlgn="auto">
              <a:lnSpc>
                <a:spcPct val="150000"/>
              </a:lnSpc>
            </a:pPr>
            <a:endParaRPr lang="en-US" altLang="zh-CN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0" fontAlgn="auto">
              <a:lnSpc>
                <a:spcPct val="150000"/>
              </a:lnSpc>
            </a:pPr>
            <a:r>
              <a:rPr altLang="zh-CN" sz="2000" b="1" dirty="0">
                <a:latin typeface="Arial" panose="020B0604020202020204" pitchFamily="34" charset="0"/>
                <a:cs typeface="Arial" panose="020B0604020202020204" pitchFamily="34" charset="0"/>
              </a:rPr>
              <a:t>Application of the model: </a:t>
            </a:r>
            <a:r>
              <a:rPr lang="zh-CN" altLang="zh-CN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altLang="zh-CN" sz="9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0" fontAlgn="auto">
              <a:lnSpc>
                <a:spcPct val="150000"/>
              </a:lnSpc>
            </a:pPr>
            <a:r>
              <a:rPr lang="zh-CN" altLang="zh-CN" sz="1600" dirty="0">
                <a:latin typeface="Arial" panose="020B0604020202020204" pitchFamily="34" charset="0"/>
                <a:cs typeface="Arial" panose="020B0604020202020204" pitchFamily="34" charset="0"/>
              </a:rPr>
              <a:t>The Lewin's Change Management Model can be applied to various change initiatives, such as restructuring, process improvements, or implementing new technologies.</a:t>
            </a:r>
            <a:endParaRPr lang="zh-CN" altLang="zh-CN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0" fontAlgn="auto">
              <a:lnSpc>
                <a:spcPct val="150000"/>
              </a:lnSpc>
            </a:pPr>
            <a:endParaRPr lang="en-US" altLang="zh-CN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0" fontAlgn="auto">
              <a:lnSpc>
                <a:spcPct val="150000"/>
              </a:lnSpc>
            </a:pPr>
            <a:r>
              <a:rPr lang="zh-CN" altLang="zh-CN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altLang="zh-CN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0" fontAlgn="auto">
              <a:lnSpc>
                <a:spcPct val="150000"/>
              </a:lnSpc>
            </a:pPr>
            <a:r>
              <a:rPr lang="zh-CN" altLang="zh-CN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zh-CN" altLang="zh-CN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矩形 20"/>
          <p:cNvSpPr/>
          <p:nvPr/>
        </p:nvSpPr>
        <p:spPr>
          <a:xfrm>
            <a:off x="4552315" y="5012690"/>
            <a:ext cx="2795905" cy="1696720"/>
          </a:xfrm>
          <a:prstGeom prst="rect">
            <a:avLst/>
          </a:prstGeom>
          <a:solidFill>
            <a:srgbClr val="EEEE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5" name="矩形 24"/>
          <p:cNvSpPr/>
          <p:nvPr/>
        </p:nvSpPr>
        <p:spPr>
          <a:xfrm rot="10800000">
            <a:off x="10012045" y="3120390"/>
            <a:ext cx="2084705" cy="2552700"/>
          </a:xfrm>
          <a:prstGeom prst="rect">
            <a:avLst/>
          </a:prstGeom>
          <a:solidFill>
            <a:srgbClr val="EEEE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0" name="任意多边形: 形状 39"/>
          <p:cNvSpPr/>
          <p:nvPr/>
        </p:nvSpPr>
        <p:spPr>
          <a:xfrm>
            <a:off x="6996958" y="2064333"/>
            <a:ext cx="1249326" cy="1092416"/>
          </a:xfrm>
          <a:custGeom>
            <a:avLst/>
            <a:gdLst>
              <a:gd name="connsiteX0" fmla="*/ 0 w 1349828"/>
              <a:gd name="connsiteY0" fmla="*/ 4189 h 559360"/>
              <a:gd name="connsiteX1" fmla="*/ 283028 w 1349828"/>
              <a:gd name="connsiteY1" fmla="*/ 4189 h 559360"/>
              <a:gd name="connsiteX2" fmla="*/ 576943 w 1349828"/>
              <a:gd name="connsiteY2" fmla="*/ 47732 h 559360"/>
              <a:gd name="connsiteX3" fmla="*/ 805543 w 1349828"/>
              <a:gd name="connsiteY3" fmla="*/ 113046 h 559360"/>
              <a:gd name="connsiteX4" fmla="*/ 1023257 w 1349828"/>
              <a:gd name="connsiteY4" fmla="*/ 221903 h 559360"/>
              <a:gd name="connsiteX5" fmla="*/ 1230086 w 1349828"/>
              <a:gd name="connsiteY5" fmla="*/ 406960 h 559360"/>
              <a:gd name="connsiteX6" fmla="*/ 1349828 w 1349828"/>
              <a:gd name="connsiteY6" fmla="*/ 559360 h 559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49828" h="559360">
                <a:moveTo>
                  <a:pt x="0" y="4189"/>
                </a:moveTo>
                <a:cubicBezTo>
                  <a:pt x="93435" y="560"/>
                  <a:pt x="186871" y="-3068"/>
                  <a:pt x="283028" y="4189"/>
                </a:cubicBezTo>
                <a:cubicBezTo>
                  <a:pt x="379185" y="11446"/>
                  <a:pt x="489857" y="29589"/>
                  <a:pt x="576943" y="47732"/>
                </a:cubicBezTo>
                <a:cubicBezTo>
                  <a:pt x="664029" y="65875"/>
                  <a:pt x="731157" y="84018"/>
                  <a:pt x="805543" y="113046"/>
                </a:cubicBezTo>
                <a:cubicBezTo>
                  <a:pt x="879929" y="142075"/>
                  <a:pt x="952500" y="172917"/>
                  <a:pt x="1023257" y="221903"/>
                </a:cubicBezTo>
                <a:cubicBezTo>
                  <a:pt x="1094014" y="270889"/>
                  <a:pt x="1175658" y="350717"/>
                  <a:pt x="1230086" y="406960"/>
                </a:cubicBezTo>
                <a:cubicBezTo>
                  <a:pt x="1284515" y="463203"/>
                  <a:pt x="1317171" y="511281"/>
                  <a:pt x="1349828" y="559360"/>
                </a:cubicBezTo>
              </a:path>
            </a:pathLst>
          </a:cu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11" name="矩形 10"/>
          <p:cNvSpPr/>
          <p:nvPr/>
        </p:nvSpPr>
        <p:spPr>
          <a:xfrm>
            <a:off x="4768215" y="1891665"/>
            <a:ext cx="2580005" cy="2135505"/>
          </a:xfrm>
          <a:prstGeom prst="rect">
            <a:avLst/>
          </a:prstGeom>
          <a:solidFill>
            <a:srgbClr val="EEEE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1" name="任意多边形: 形状 50"/>
          <p:cNvSpPr/>
          <p:nvPr/>
        </p:nvSpPr>
        <p:spPr>
          <a:xfrm rot="21325618" flipH="1" flipV="1">
            <a:off x="8150782" y="3620675"/>
            <a:ext cx="1923173" cy="510278"/>
          </a:xfrm>
          <a:custGeom>
            <a:avLst/>
            <a:gdLst>
              <a:gd name="connsiteX0" fmla="*/ 0 w 1349828"/>
              <a:gd name="connsiteY0" fmla="*/ 4189 h 559360"/>
              <a:gd name="connsiteX1" fmla="*/ 283028 w 1349828"/>
              <a:gd name="connsiteY1" fmla="*/ 4189 h 559360"/>
              <a:gd name="connsiteX2" fmla="*/ 576943 w 1349828"/>
              <a:gd name="connsiteY2" fmla="*/ 47732 h 559360"/>
              <a:gd name="connsiteX3" fmla="*/ 805543 w 1349828"/>
              <a:gd name="connsiteY3" fmla="*/ 113046 h 559360"/>
              <a:gd name="connsiteX4" fmla="*/ 1023257 w 1349828"/>
              <a:gd name="connsiteY4" fmla="*/ 221903 h 559360"/>
              <a:gd name="connsiteX5" fmla="*/ 1230086 w 1349828"/>
              <a:gd name="connsiteY5" fmla="*/ 406960 h 559360"/>
              <a:gd name="connsiteX6" fmla="*/ 1349828 w 1349828"/>
              <a:gd name="connsiteY6" fmla="*/ 559360 h 559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49828" h="559360">
                <a:moveTo>
                  <a:pt x="0" y="4189"/>
                </a:moveTo>
                <a:cubicBezTo>
                  <a:pt x="93435" y="560"/>
                  <a:pt x="186871" y="-3068"/>
                  <a:pt x="283028" y="4189"/>
                </a:cubicBezTo>
                <a:cubicBezTo>
                  <a:pt x="379185" y="11446"/>
                  <a:pt x="489857" y="29589"/>
                  <a:pt x="576943" y="47732"/>
                </a:cubicBezTo>
                <a:cubicBezTo>
                  <a:pt x="664029" y="65875"/>
                  <a:pt x="731157" y="84018"/>
                  <a:pt x="805543" y="113046"/>
                </a:cubicBezTo>
                <a:cubicBezTo>
                  <a:pt x="879929" y="142075"/>
                  <a:pt x="952500" y="172917"/>
                  <a:pt x="1023257" y="221903"/>
                </a:cubicBezTo>
                <a:cubicBezTo>
                  <a:pt x="1094014" y="270889"/>
                  <a:pt x="1175658" y="350717"/>
                  <a:pt x="1230086" y="406960"/>
                </a:cubicBezTo>
                <a:cubicBezTo>
                  <a:pt x="1284515" y="463203"/>
                  <a:pt x="1317171" y="511281"/>
                  <a:pt x="1349828" y="559360"/>
                </a:cubicBezTo>
              </a:path>
            </a:pathLst>
          </a:cu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10" name="椭圆 9"/>
          <p:cNvSpPr/>
          <p:nvPr/>
        </p:nvSpPr>
        <p:spPr>
          <a:xfrm>
            <a:off x="7640320" y="3018790"/>
            <a:ext cx="1842135" cy="1713230"/>
          </a:xfrm>
          <a:prstGeom prst="ellipse">
            <a:avLst/>
          </a:prstGeom>
          <a:solidFill>
            <a:srgbClr val="584FC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54" name="矩形 53"/>
          <p:cNvSpPr/>
          <p:nvPr/>
        </p:nvSpPr>
        <p:spPr>
          <a:xfrm>
            <a:off x="4785995" y="1965960"/>
            <a:ext cx="2591435" cy="20612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CN" altLang="zh-CN" sz="1600" b="1" dirty="0">
                <a:latin typeface="Arial" panose="020B0604020202020204" pitchFamily="34" charset="0"/>
                <a:cs typeface="Arial" panose="020B0604020202020204" pitchFamily="34" charset="0"/>
              </a:rPr>
              <a:t>Unfreezing: </a:t>
            </a:r>
            <a:endParaRPr lang="zh-CN" altLang="zh-CN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zh-CN" altLang="zh-CN" sz="1600" dirty="0">
                <a:latin typeface="Arial" panose="020B0604020202020204" pitchFamily="34" charset="0"/>
                <a:cs typeface="Arial" panose="020B0604020202020204" pitchFamily="34" charset="0"/>
              </a:rPr>
              <a:t>This stage involves creating a readiness for change by overcoming resistance and preparing individuals and the organization for the upcoming change.</a:t>
            </a:r>
            <a:endParaRPr lang="zh-CN" altLang="zh-CN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0" name="矩形 59"/>
          <p:cNvSpPr/>
          <p:nvPr/>
        </p:nvSpPr>
        <p:spPr>
          <a:xfrm>
            <a:off x="10136606" y="4887744"/>
            <a:ext cx="1595289" cy="23163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CN" altLang="zh-CN" sz="105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Moby Digg with</a:t>
            </a:r>
            <a:endParaRPr lang="en-US" altLang="zh-CN" sz="105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3" name="矩形 62"/>
          <p:cNvSpPr/>
          <p:nvPr/>
        </p:nvSpPr>
        <p:spPr>
          <a:xfrm>
            <a:off x="4494530" y="4955540"/>
            <a:ext cx="2882900" cy="18148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altLang="zh-CN" sz="1600" b="1" dirty="0">
                <a:latin typeface="Arial" panose="020B0604020202020204" pitchFamily="34" charset="0"/>
                <a:cs typeface="Arial" panose="020B0604020202020204" pitchFamily="34" charset="0"/>
              </a:rPr>
              <a:t>Refreezing: </a:t>
            </a:r>
            <a:endParaRPr altLang="zh-CN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altLang="zh-CN" sz="1600" dirty="0">
                <a:latin typeface="Arial" panose="020B0604020202020204" pitchFamily="34" charset="0"/>
                <a:cs typeface="Arial" panose="020B0604020202020204" pitchFamily="34" charset="0"/>
              </a:rPr>
              <a:t>The final stage focuses on stabilizing the change, embedding it into the organizational culture, and reinforcing the new behaviors to make them the new norm.</a:t>
            </a:r>
            <a:endParaRPr altLang="zh-CN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9" name="矩形 68"/>
          <p:cNvSpPr/>
          <p:nvPr/>
        </p:nvSpPr>
        <p:spPr>
          <a:xfrm>
            <a:off x="9899015" y="3156585"/>
            <a:ext cx="2292985" cy="25533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altLang="zh-CN" sz="1600" b="1" dirty="0">
                <a:latin typeface="Arial" panose="020B0604020202020204" pitchFamily="34" charset="0"/>
                <a:cs typeface="Arial" panose="020B0604020202020204" pitchFamily="34" charset="0"/>
              </a:rPr>
              <a:t>Changing: </a:t>
            </a:r>
            <a:endParaRPr altLang="zh-CN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altLang="zh-CN" sz="1600" dirty="0">
                <a:latin typeface="Arial" panose="020B0604020202020204" pitchFamily="34" charset="0"/>
                <a:cs typeface="Arial" panose="020B0604020202020204" pitchFamily="34" charset="0"/>
              </a:rPr>
              <a:t>In this stage, the actual change is implemented. It involves introducing new processes, systems, or strategies and encouraging employees to embrace new behaviors and ways of working.</a:t>
            </a:r>
            <a:endParaRPr altLang="zh-CN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1" name="矩形 70"/>
          <p:cNvSpPr/>
          <p:nvPr/>
        </p:nvSpPr>
        <p:spPr>
          <a:xfrm>
            <a:off x="7688890" y="3550347"/>
            <a:ext cx="1812290" cy="5067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l">
              <a:lnSpc>
                <a:spcPct val="150000"/>
              </a:lnSpc>
            </a:pPr>
            <a:r>
              <a:rPr lang="zh-CN" altLang="zh-CN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Lewin's model </a:t>
            </a:r>
            <a:endParaRPr lang="zh-CN" altLang="zh-CN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>
            <a:picLocks noChangeAspect="1"/>
          </p:cNvPicPr>
          <p:nvPr/>
        </p:nvPicPr>
        <p:blipFill rotWithShape="1">
          <a:blip r:embed="rId1" cstate="email"/>
          <a:srcRect/>
          <a:stretch>
            <a:fillRect/>
          </a:stretch>
        </p:blipFill>
        <p:spPr>
          <a:xfrm>
            <a:off x="0" y="0"/>
            <a:ext cx="6096000" cy="6858000"/>
          </a:xfrm>
          <a:prstGeom prst="rect">
            <a:avLst/>
          </a:prstGeom>
        </p:spPr>
      </p:pic>
      <p:pic>
        <p:nvPicPr>
          <p:cNvPr id="28" name="图片 27"/>
          <p:cNvPicPr>
            <a:picLocks noChangeAspect="1"/>
          </p:cNvPicPr>
          <p:nvPr/>
        </p:nvPicPr>
        <p:blipFill rotWithShape="1">
          <a:blip r:embed="rId2" cstate="email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20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>
          <a:xfrm>
            <a:off x="6096000" y="0"/>
            <a:ext cx="6096000" cy="6858000"/>
          </a:xfrm>
          <a:prstGeom prst="rect">
            <a:avLst/>
          </a:prstGeom>
        </p:spPr>
      </p:pic>
      <p:sp>
        <p:nvSpPr>
          <p:cNvPr id="29" name="矩形 28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gradFill>
            <a:gsLst>
              <a:gs pos="0">
                <a:schemeClr val="bg1">
                  <a:alpha val="21000"/>
                </a:schemeClr>
              </a:gs>
              <a:gs pos="100000">
                <a:srgbClr val="363B73">
                  <a:alpha val="5200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0" name="矩形 29"/>
          <p:cNvSpPr/>
          <p:nvPr/>
        </p:nvSpPr>
        <p:spPr>
          <a:xfrm>
            <a:off x="6096000" y="0"/>
            <a:ext cx="6096000" cy="6858000"/>
          </a:xfrm>
          <a:prstGeom prst="rect">
            <a:avLst/>
          </a:prstGeom>
          <a:gradFill>
            <a:gsLst>
              <a:gs pos="0">
                <a:schemeClr val="bg1">
                  <a:alpha val="21000"/>
                </a:schemeClr>
              </a:gs>
              <a:gs pos="100000">
                <a:srgbClr val="363B73">
                  <a:alpha val="5200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1" name="矩形 30"/>
          <p:cNvSpPr/>
          <p:nvPr/>
        </p:nvSpPr>
        <p:spPr>
          <a:xfrm>
            <a:off x="1482725" y="2855595"/>
            <a:ext cx="4552315" cy="1309370"/>
          </a:xfrm>
          <a:prstGeom prst="rect">
            <a:avLst/>
          </a:prstGeom>
          <a:solidFill>
            <a:srgbClr val="363B73">
              <a:alpha val="91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2" name="矩形 31"/>
          <p:cNvSpPr/>
          <p:nvPr/>
        </p:nvSpPr>
        <p:spPr>
          <a:xfrm>
            <a:off x="6035040" y="1105535"/>
            <a:ext cx="4411345" cy="1745615"/>
          </a:xfrm>
          <a:prstGeom prst="rect">
            <a:avLst/>
          </a:prstGeom>
          <a:solidFill>
            <a:srgbClr val="363B73">
              <a:alpha val="91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3" name="矩形 4"/>
          <p:cNvSpPr/>
          <p:nvPr/>
        </p:nvSpPr>
        <p:spPr>
          <a:xfrm>
            <a:off x="1572895" y="238125"/>
            <a:ext cx="9482455" cy="6451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3600" b="1" dirty="0">
                <a:latin typeface="+mj-ea"/>
                <a:ea typeface="+mj-ea"/>
                <a:cs typeface="Adobe Devanagari" pitchFamily="18" charset="0"/>
              </a:rPr>
              <a:t>Change Management Model 2 - Urgent Change</a:t>
            </a:r>
            <a:endParaRPr lang="en-US" altLang="zh-CN" sz="3600" b="1" dirty="0">
              <a:latin typeface="+mj-ea"/>
              <a:ea typeface="+mj-ea"/>
              <a:cs typeface="Adobe Devanagari" pitchFamily="18" charset="0"/>
            </a:endParaRPr>
          </a:p>
        </p:txBody>
      </p:sp>
      <p:grpSp>
        <p:nvGrpSpPr>
          <p:cNvPr id="34" name="组合 33"/>
          <p:cNvGrpSpPr/>
          <p:nvPr/>
        </p:nvGrpSpPr>
        <p:grpSpPr>
          <a:xfrm flipV="1">
            <a:off x="5818412" y="948575"/>
            <a:ext cx="647700" cy="45719"/>
            <a:chOff x="5448300" y="1016066"/>
            <a:chExt cx="1442358" cy="0"/>
          </a:xfrm>
        </p:grpSpPr>
        <p:cxnSp>
          <p:nvCxnSpPr>
            <p:cNvPr id="35" name="直接连接符 34"/>
            <p:cNvCxnSpPr/>
            <p:nvPr/>
          </p:nvCxnSpPr>
          <p:spPr>
            <a:xfrm>
              <a:off x="5448300" y="1016066"/>
              <a:ext cx="723901" cy="0"/>
            </a:xfrm>
            <a:prstGeom prst="line">
              <a:avLst/>
            </a:prstGeom>
            <a:ln w="57150">
              <a:solidFill>
                <a:schemeClr val="accent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直接连接符 35"/>
            <p:cNvCxnSpPr/>
            <p:nvPr/>
          </p:nvCxnSpPr>
          <p:spPr>
            <a:xfrm>
              <a:off x="6166757" y="1016066"/>
              <a:ext cx="723901" cy="0"/>
            </a:xfrm>
            <a:prstGeom prst="line">
              <a:avLst/>
            </a:prstGeom>
            <a:ln w="5715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7" name="矩形 36"/>
          <p:cNvSpPr/>
          <p:nvPr/>
        </p:nvSpPr>
        <p:spPr>
          <a:xfrm>
            <a:off x="1292350" y="3002986"/>
            <a:ext cx="4638887" cy="10147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zh-CN" altLang="zh-CN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Urgent Change Model addresses managing change in critical and time-sensitive situations.</a:t>
            </a:r>
            <a:endParaRPr lang="zh-CN" altLang="zh-CN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8" name="矩形 37"/>
          <p:cNvSpPr/>
          <p:nvPr/>
        </p:nvSpPr>
        <p:spPr>
          <a:xfrm>
            <a:off x="6466503" y="1072586"/>
            <a:ext cx="4638887" cy="20300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CN" altLang="zh-CN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Basic principles of the model:</a:t>
            </a:r>
            <a:endParaRPr lang="zh-CN" altLang="zh-CN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zh-CN" altLang="zh-CN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Recognizing urgency</a:t>
            </a:r>
            <a:endParaRPr lang="zh-CN" altLang="zh-CN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zh-CN" altLang="zh-CN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Creating a sense of urgency</a:t>
            </a:r>
            <a:endParaRPr lang="zh-CN" altLang="zh-CN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zh-CN" altLang="zh-CN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Mobilizing resources</a:t>
            </a:r>
            <a:endParaRPr lang="zh-CN" altLang="zh-CN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zh-CN" altLang="zh-CN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Developing an action plan</a:t>
            </a:r>
            <a:endParaRPr lang="zh-CN" altLang="zh-CN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zh-CN" altLang="zh-CN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Implementing and monitoring</a:t>
            </a:r>
            <a:endParaRPr lang="zh-CN" altLang="zh-CN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zh-CN" altLang="zh-CN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矩形 2"/>
          <p:cNvSpPr/>
          <p:nvPr>
            <p:custDataLst>
              <p:tags r:id="rId4"/>
            </p:custDataLst>
          </p:nvPr>
        </p:nvSpPr>
        <p:spPr>
          <a:xfrm>
            <a:off x="6096000" y="4164965"/>
            <a:ext cx="4411345" cy="1745615"/>
          </a:xfrm>
          <a:prstGeom prst="rect">
            <a:avLst/>
          </a:prstGeom>
          <a:solidFill>
            <a:srgbClr val="363B73">
              <a:alpha val="91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2" name="文本框 1"/>
          <p:cNvSpPr txBox="1"/>
          <p:nvPr/>
        </p:nvSpPr>
        <p:spPr>
          <a:xfrm>
            <a:off x="6143625" y="4438015"/>
            <a:ext cx="4382135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b="1">
                <a:solidFill>
                  <a:schemeClr val="bg1"/>
                </a:solidFill>
              </a:rPr>
              <a:t>Application of the model: </a:t>
            </a:r>
            <a:endParaRPr lang="zh-CN" altLang="en-US" b="1">
              <a:solidFill>
                <a:schemeClr val="bg1"/>
              </a:solidFill>
            </a:endParaRPr>
          </a:p>
          <a:p>
            <a:r>
              <a:rPr lang="zh-CN" altLang="en-US">
                <a:solidFill>
                  <a:schemeClr val="bg1"/>
                </a:solidFill>
              </a:rPr>
              <a:t>Used for crises, market disruptions, or time-sensitive issues, enabling quick and effective responses.</a:t>
            </a:r>
            <a:endParaRPr lang="zh-CN" altLang="en-US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/>
          <p:cNvPicPr>
            <a:picLocks noChangeAspect="1"/>
          </p:cNvPicPr>
          <p:nvPr/>
        </p:nvPicPr>
        <p:blipFill rotWithShape="1">
          <a:blip r:embed="rId1" cstate="email"/>
          <a:srcRect/>
          <a:stretch>
            <a:fillRect/>
          </a:stretch>
        </p:blipFill>
        <p:spPr>
          <a:xfrm>
            <a:off x="4016829" y="0"/>
            <a:ext cx="8175171" cy="6858000"/>
          </a:xfrm>
          <a:prstGeom prst="rect">
            <a:avLst/>
          </a:prstGeom>
        </p:spPr>
      </p:pic>
      <p:sp>
        <p:nvSpPr>
          <p:cNvPr id="7" name="矩形 4"/>
          <p:cNvSpPr/>
          <p:nvPr/>
        </p:nvSpPr>
        <p:spPr>
          <a:xfrm>
            <a:off x="547675" y="820523"/>
            <a:ext cx="3279380" cy="1383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2800" b="1" dirty="0">
                <a:latin typeface="Adobe Gothic Std B" pitchFamily="34" charset="-128"/>
                <a:ea typeface="Adobe Gothic Std B" pitchFamily="34" charset="-128"/>
                <a:cs typeface="Adobe Devanagari" pitchFamily="18" charset="0"/>
              </a:rPr>
              <a:t>Analysis of Change in Midea Corporation</a:t>
            </a:r>
            <a:endParaRPr lang="en-US" altLang="zh-CN" sz="2800" b="1" dirty="0">
              <a:latin typeface="Adobe Gothic Std B" pitchFamily="34" charset="-128"/>
              <a:ea typeface="Adobe Gothic Std B" pitchFamily="34" charset="-128"/>
              <a:cs typeface="Adobe Devanagari" pitchFamily="18" charset="0"/>
            </a:endParaRPr>
          </a:p>
        </p:txBody>
      </p:sp>
      <p:sp>
        <p:nvSpPr>
          <p:cNvPr id="9" name="矩形 8"/>
          <p:cNvSpPr/>
          <p:nvPr/>
        </p:nvSpPr>
        <p:spPr>
          <a:xfrm>
            <a:off x="4735286" y="261257"/>
            <a:ext cx="3279380" cy="6335485"/>
          </a:xfrm>
          <a:prstGeom prst="rect">
            <a:avLst/>
          </a:prstGeom>
          <a:solidFill>
            <a:srgbClr val="1F2149">
              <a:alpha val="94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sp>
        <p:nvSpPr>
          <p:cNvPr id="11" name="矩形 10"/>
          <p:cNvSpPr/>
          <p:nvPr/>
        </p:nvSpPr>
        <p:spPr>
          <a:xfrm>
            <a:off x="8733155" y="260985"/>
            <a:ext cx="3279140" cy="3867785"/>
          </a:xfrm>
          <a:prstGeom prst="rect">
            <a:avLst/>
          </a:prstGeom>
          <a:solidFill>
            <a:schemeClr val="bg1"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3" name="矩形 19"/>
          <p:cNvSpPr/>
          <p:nvPr/>
        </p:nvSpPr>
        <p:spPr>
          <a:xfrm>
            <a:off x="5146222" y="820470"/>
            <a:ext cx="2458146" cy="52622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zh-CN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Midea implemented a digital transformation strategy.</a:t>
            </a:r>
            <a:endParaRPr lang="en-US" altLang="zh-CN" sz="1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zh-CN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Unfreezing: Raised awareness about the need for digital transformation.</a:t>
            </a:r>
            <a:endParaRPr lang="en-US" altLang="zh-CN" sz="1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zh-CN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Transition: Provided training and formed cross-functional teams.</a:t>
            </a:r>
            <a:endParaRPr lang="en-US" altLang="zh-CN" sz="1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zh-CN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Refreezing: Established new processes, systems, and metrics.</a:t>
            </a:r>
            <a:endParaRPr lang="en-US" altLang="zh-CN" sz="1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矩形 19"/>
          <p:cNvSpPr/>
          <p:nvPr/>
        </p:nvSpPr>
        <p:spPr>
          <a:xfrm>
            <a:off x="8991600" y="344805"/>
            <a:ext cx="2833370" cy="37846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zh-CN" sz="1600" dirty="0">
                <a:latin typeface="Arial" panose="020B0604020202020204" pitchFamily="34" charset="0"/>
                <a:cs typeface="Arial" panose="020B0604020202020204" pitchFamily="34" charset="0"/>
              </a:rPr>
              <a:t>Real data: 20% reduction in production lead time, 15% improvement in equipment effectiveness.</a:t>
            </a:r>
            <a:endParaRPr lang="en-US" altLang="zh-CN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zh-CN" sz="1600" dirty="0">
                <a:latin typeface="Arial" panose="020B0604020202020204" pitchFamily="34" charset="0"/>
                <a:cs typeface="Arial" panose="020B0604020202020204" pitchFamily="34" charset="0"/>
              </a:rPr>
              <a:t>Examples: Enhanced functionality and connectivity of smart appliances, improved customer satisfaction by 25%.</a:t>
            </a:r>
            <a:endParaRPr lang="en-US" altLang="zh-CN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图片 16"/>
          <p:cNvPicPr>
            <a:picLocks noChangeAspect="1"/>
          </p:cNvPicPr>
          <p:nvPr/>
        </p:nvPicPr>
        <p:blipFill rotWithShape="1">
          <a:blip r:embed="rId1" cstate="email"/>
          <a:srcRect/>
          <a:stretch>
            <a:fillRect/>
          </a:stretch>
        </p:blipFill>
        <p:spPr>
          <a:xfrm>
            <a:off x="-1" y="0"/>
            <a:ext cx="2416629" cy="6858000"/>
          </a:xfrm>
          <a:prstGeom prst="rect">
            <a:avLst/>
          </a:prstGeom>
        </p:spPr>
      </p:pic>
      <p:pic>
        <p:nvPicPr>
          <p:cNvPr id="21" name="图片 20"/>
          <p:cNvPicPr>
            <a:picLocks noChangeAspect="1"/>
          </p:cNvPicPr>
          <p:nvPr/>
        </p:nvPicPr>
        <p:blipFill rotWithShape="1">
          <a:blip r:embed="rId2" cstate="email"/>
          <a:srcRect r="-4"/>
          <a:stretch>
            <a:fillRect/>
          </a:stretch>
        </p:blipFill>
        <p:spPr>
          <a:xfrm>
            <a:off x="7249885" y="0"/>
            <a:ext cx="2445786" cy="6858000"/>
          </a:xfrm>
          <a:prstGeom prst="rect">
            <a:avLst/>
          </a:prstGeom>
        </p:spPr>
      </p:pic>
      <p:pic>
        <p:nvPicPr>
          <p:cNvPr id="19" name="图片 18"/>
          <p:cNvPicPr>
            <a:picLocks noChangeAspect="1"/>
          </p:cNvPicPr>
          <p:nvPr/>
        </p:nvPicPr>
        <p:blipFill rotWithShape="1">
          <a:blip r:embed="rId3" cstate="email"/>
          <a:srcRect/>
          <a:stretch>
            <a:fillRect/>
          </a:stretch>
        </p:blipFill>
        <p:spPr>
          <a:xfrm>
            <a:off x="2416628" y="0"/>
            <a:ext cx="2416629" cy="6858000"/>
          </a:xfrm>
          <a:prstGeom prst="rect">
            <a:avLst/>
          </a:prstGeom>
        </p:spPr>
      </p:pic>
      <p:pic>
        <p:nvPicPr>
          <p:cNvPr id="28" name="图片 27"/>
          <p:cNvPicPr>
            <a:picLocks noChangeAspect="1"/>
          </p:cNvPicPr>
          <p:nvPr/>
        </p:nvPicPr>
        <p:blipFill rotWithShape="1">
          <a:blip r:embed="rId4" cstate="email"/>
          <a:srcRect/>
          <a:stretch>
            <a:fillRect/>
          </a:stretch>
        </p:blipFill>
        <p:spPr>
          <a:xfrm>
            <a:off x="4833257" y="0"/>
            <a:ext cx="2416628" cy="6858000"/>
          </a:xfrm>
          <a:prstGeom prst="rect">
            <a:avLst/>
          </a:prstGeom>
        </p:spPr>
      </p:pic>
      <p:pic>
        <p:nvPicPr>
          <p:cNvPr id="30" name="图片 29"/>
          <p:cNvPicPr>
            <a:picLocks noChangeAspect="1"/>
          </p:cNvPicPr>
          <p:nvPr/>
        </p:nvPicPr>
        <p:blipFill rotWithShape="1">
          <a:blip r:embed="rId5" cstate="email"/>
          <a:srcRect/>
          <a:stretch>
            <a:fillRect/>
          </a:stretch>
        </p:blipFill>
        <p:spPr>
          <a:xfrm>
            <a:off x="9695671" y="0"/>
            <a:ext cx="2496329" cy="6858000"/>
          </a:xfrm>
          <a:prstGeom prst="rect">
            <a:avLst/>
          </a:prstGeom>
        </p:spPr>
      </p:pic>
      <p:sp>
        <p:nvSpPr>
          <p:cNvPr id="31" name="矩形 30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  <a:alpha val="8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2" name="矩形 4"/>
          <p:cNvSpPr/>
          <p:nvPr/>
        </p:nvSpPr>
        <p:spPr>
          <a:xfrm>
            <a:off x="295275" y="250825"/>
            <a:ext cx="6955155" cy="6451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3600" b="1" dirty="0">
                <a:solidFill>
                  <a:schemeClr val="bg1"/>
                </a:solidFill>
                <a:latin typeface="+mj-ea"/>
                <a:ea typeface="+mj-ea"/>
                <a:cs typeface="Adobe Devanagari" pitchFamily="18" charset="0"/>
              </a:rPr>
              <a:t>Key Change Factors and Drivers</a:t>
            </a:r>
            <a:endParaRPr lang="en-US" altLang="zh-CN" sz="3600" b="1" dirty="0">
              <a:solidFill>
                <a:schemeClr val="bg1"/>
              </a:solidFill>
              <a:latin typeface="+mj-ea"/>
              <a:ea typeface="+mj-ea"/>
              <a:cs typeface="Adobe Devanagari" pitchFamily="18" charset="0"/>
            </a:endParaRPr>
          </a:p>
        </p:txBody>
      </p:sp>
      <p:grpSp>
        <p:nvGrpSpPr>
          <p:cNvPr id="33" name="组合 32"/>
          <p:cNvGrpSpPr/>
          <p:nvPr/>
        </p:nvGrpSpPr>
        <p:grpSpPr>
          <a:xfrm flipV="1">
            <a:off x="295483" y="948575"/>
            <a:ext cx="647700" cy="45719"/>
            <a:chOff x="5448300" y="1016066"/>
            <a:chExt cx="1442358" cy="0"/>
          </a:xfrm>
        </p:grpSpPr>
        <p:cxnSp>
          <p:nvCxnSpPr>
            <p:cNvPr id="34" name="直接连接符 33"/>
            <p:cNvCxnSpPr/>
            <p:nvPr/>
          </p:nvCxnSpPr>
          <p:spPr>
            <a:xfrm>
              <a:off x="5448300" y="1016066"/>
              <a:ext cx="723901" cy="0"/>
            </a:xfrm>
            <a:prstGeom prst="line">
              <a:avLst/>
            </a:prstGeom>
            <a:ln w="57150">
              <a:solidFill>
                <a:schemeClr val="accent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直接连接符 34"/>
            <p:cNvCxnSpPr/>
            <p:nvPr/>
          </p:nvCxnSpPr>
          <p:spPr>
            <a:xfrm>
              <a:off x="6166757" y="1016066"/>
              <a:ext cx="723901" cy="0"/>
            </a:xfrm>
            <a:prstGeom prst="line">
              <a:avLst/>
            </a:prstGeom>
            <a:ln w="5715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8" name="矩形 37"/>
          <p:cNvSpPr/>
          <p:nvPr/>
        </p:nvSpPr>
        <p:spPr>
          <a:xfrm>
            <a:off x="905510" y="2938780"/>
            <a:ext cx="3042920" cy="3845560"/>
          </a:xfrm>
          <a:prstGeom prst="rect">
            <a:avLst/>
          </a:prstGeom>
          <a:solidFill>
            <a:schemeClr val="accent1">
              <a:lumMod val="50000"/>
              <a:alpha val="9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9" name="矩形 38"/>
          <p:cNvSpPr/>
          <p:nvPr/>
        </p:nvSpPr>
        <p:spPr>
          <a:xfrm>
            <a:off x="4680585" y="2938780"/>
            <a:ext cx="3088640" cy="3845560"/>
          </a:xfrm>
          <a:prstGeom prst="rect">
            <a:avLst/>
          </a:prstGeom>
          <a:solidFill>
            <a:schemeClr val="tx1">
              <a:lumMod val="75000"/>
              <a:lumOff val="25000"/>
              <a:alpha val="9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0" name="矩形 39"/>
          <p:cNvSpPr/>
          <p:nvPr/>
        </p:nvSpPr>
        <p:spPr>
          <a:xfrm>
            <a:off x="8456930" y="2938780"/>
            <a:ext cx="3035300" cy="3845560"/>
          </a:xfrm>
          <a:prstGeom prst="rect">
            <a:avLst/>
          </a:prstGeom>
          <a:solidFill>
            <a:schemeClr val="bg1">
              <a:lumMod val="65000"/>
              <a:alpha val="9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1" name="矩形 40"/>
          <p:cNvSpPr/>
          <p:nvPr/>
        </p:nvSpPr>
        <p:spPr>
          <a:xfrm>
            <a:off x="942975" y="2938780"/>
            <a:ext cx="3077845" cy="34150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The organization's culture plays a crucial role in shaping and facilitating change. It encompasses shared values, norms, and beliefs that guide employee behavior and attitudes toward change initiatives.</a:t>
            </a:r>
            <a:endParaRPr lang="en-US" altLang="zh-CN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3" name="矩形 42"/>
          <p:cNvSpPr/>
          <p:nvPr/>
        </p:nvSpPr>
        <p:spPr>
          <a:xfrm>
            <a:off x="4733290" y="2938780"/>
            <a:ext cx="3090545" cy="34150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Effective leadership is essential for driving and managing change. Strong leaders inspire and guide employees through the change process, providing vision, direction, and support.</a:t>
            </a:r>
            <a:endParaRPr lang="en-US" altLang="zh-CN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4" name="矩形 43"/>
          <p:cNvSpPr/>
          <p:nvPr/>
        </p:nvSpPr>
        <p:spPr>
          <a:xfrm>
            <a:off x="8456930" y="2953385"/>
            <a:ext cx="3188335" cy="383095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zh-CN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advancement of technology and digitalization has become a significant driver of change in modern organizations. Embracing digital transformation can enhance operational efficiency, competitiveness, and customer experiences.</a:t>
            </a:r>
            <a:endParaRPr lang="zh-CN" altLang="zh-CN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6" name="矩形 4"/>
          <p:cNvSpPr/>
          <p:nvPr/>
        </p:nvSpPr>
        <p:spPr>
          <a:xfrm>
            <a:off x="1866150" y="1915094"/>
            <a:ext cx="1559989" cy="4603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2400" b="1" u="sng" dirty="0">
                <a:solidFill>
                  <a:schemeClr val="bg1"/>
                </a:solidFill>
                <a:latin typeface="Adobe Gothic Std B" pitchFamily="34" charset="-128"/>
                <a:ea typeface="Adobe Gothic Std B" pitchFamily="34" charset="-128"/>
                <a:cs typeface="Adobe Devanagari" pitchFamily="18" charset="0"/>
              </a:rPr>
              <a:t>Culture</a:t>
            </a:r>
            <a:endParaRPr lang="en-US" altLang="zh-CN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8" name="矩形 4"/>
          <p:cNvSpPr/>
          <p:nvPr/>
        </p:nvSpPr>
        <p:spPr>
          <a:xfrm>
            <a:off x="5426075" y="1915160"/>
            <a:ext cx="1965325" cy="4603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2400" b="1" u="sng" dirty="0">
                <a:solidFill>
                  <a:schemeClr val="bg1"/>
                </a:solidFill>
                <a:latin typeface="Adobe 繁黑體 Std B" pitchFamily="34" charset="-128"/>
                <a:ea typeface="Adobe 繁黑體 Std B" pitchFamily="34" charset="-128"/>
                <a:cs typeface="Adobe Devanagari" pitchFamily="18" charset="0"/>
              </a:rPr>
              <a:t>Leadership</a:t>
            </a:r>
            <a:endParaRPr lang="en-US" altLang="zh-CN" sz="2400" b="1" u="sng" dirty="0">
              <a:solidFill>
                <a:schemeClr val="bg1"/>
              </a:solidFill>
              <a:latin typeface="Adobe 繁黑體 Std B" pitchFamily="34" charset="-128"/>
              <a:ea typeface="Adobe 繁黑體 Std B" pitchFamily="34" charset="-128"/>
              <a:cs typeface="Adobe Devanagari" pitchFamily="18" charset="0"/>
            </a:endParaRPr>
          </a:p>
        </p:txBody>
      </p:sp>
      <p:sp>
        <p:nvSpPr>
          <p:cNvPr id="50" name="矩形 4"/>
          <p:cNvSpPr/>
          <p:nvPr/>
        </p:nvSpPr>
        <p:spPr>
          <a:xfrm>
            <a:off x="8975725" y="1915160"/>
            <a:ext cx="2264410" cy="4603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2400" b="1" u="sng" dirty="0">
                <a:solidFill>
                  <a:schemeClr val="bg1"/>
                </a:solidFill>
                <a:latin typeface="Adobe Gothic Std B" pitchFamily="34" charset="-128"/>
                <a:ea typeface="Adobe Gothic Std B" pitchFamily="34" charset="-128"/>
                <a:cs typeface="Adobe Devanagari" pitchFamily="18" charset="0"/>
              </a:rPr>
              <a:t>Digitalization</a:t>
            </a:r>
            <a:endParaRPr lang="en-US" altLang="zh-CN" sz="2400" b="1" u="sng" dirty="0">
              <a:solidFill>
                <a:schemeClr val="bg1"/>
              </a:solidFill>
              <a:latin typeface="Adobe Gothic Std B" pitchFamily="34" charset="-128"/>
              <a:ea typeface="Adobe Gothic Std B" pitchFamily="34" charset="-128"/>
              <a:cs typeface="Adobe Devanagari" pitchFamily="18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4"/>
          <p:cNvSpPr/>
          <p:nvPr/>
        </p:nvSpPr>
        <p:spPr>
          <a:xfrm>
            <a:off x="2064385" y="231775"/>
            <a:ext cx="8479155" cy="52197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dirty="0">
                <a:latin typeface="+mj-ea"/>
                <a:ea typeface="+mj-ea"/>
                <a:cs typeface="Adobe Devanagari" pitchFamily="18" charset="0"/>
              </a:rPr>
              <a:t>Types of Change and Overcoming Resistance</a:t>
            </a:r>
            <a:endParaRPr lang="en-US" sz="2800" b="1" dirty="0">
              <a:latin typeface="+mj-ea"/>
              <a:ea typeface="+mj-ea"/>
              <a:cs typeface="Adobe Devanagari" pitchFamily="18" charset="0"/>
            </a:endParaRPr>
          </a:p>
        </p:txBody>
      </p:sp>
      <p:grpSp>
        <p:nvGrpSpPr>
          <p:cNvPr id="7" name="组合 6"/>
          <p:cNvGrpSpPr/>
          <p:nvPr/>
        </p:nvGrpSpPr>
        <p:grpSpPr>
          <a:xfrm flipV="1">
            <a:off x="5818412" y="948575"/>
            <a:ext cx="647700" cy="45719"/>
            <a:chOff x="5448300" y="1016066"/>
            <a:chExt cx="1442358" cy="0"/>
          </a:xfrm>
        </p:grpSpPr>
        <p:cxnSp>
          <p:nvCxnSpPr>
            <p:cNvPr id="5" name="直接连接符 4"/>
            <p:cNvCxnSpPr/>
            <p:nvPr/>
          </p:nvCxnSpPr>
          <p:spPr>
            <a:xfrm>
              <a:off x="5448300" y="1016066"/>
              <a:ext cx="723901" cy="0"/>
            </a:xfrm>
            <a:prstGeom prst="line">
              <a:avLst/>
            </a:prstGeom>
            <a:ln w="57150">
              <a:solidFill>
                <a:schemeClr val="accent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直接连接符 5"/>
            <p:cNvCxnSpPr/>
            <p:nvPr/>
          </p:nvCxnSpPr>
          <p:spPr>
            <a:xfrm>
              <a:off x="6166757" y="1016066"/>
              <a:ext cx="723901" cy="0"/>
            </a:xfrm>
            <a:prstGeom prst="line">
              <a:avLst/>
            </a:prstGeom>
            <a:ln w="5715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4" name="组合 23"/>
          <p:cNvGrpSpPr/>
          <p:nvPr/>
        </p:nvGrpSpPr>
        <p:grpSpPr>
          <a:xfrm>
            <a:off x="1242695" y="1235075"/>
            <a:ext cx="9705975" cy="5090795"/>
            <a:chOff x="4980702" y="2549374"/>
            <a:chExt cx="7026806" cy="3198283"/>
          </a:xfrm>
        </p:grpSpPr>
        <p:pic>
          <p:nvPicPr>
            <p:cNvPr id="19" name="图片 18"/>
            <p:cNvPicPr>
              <a:picLocks noChangeAspect="1"/>
            </p:cNvPicPr>
            <p:nvPr/>
          </p:nvPicPr>
          <p:blipFill rotWithShape="1">
            <a:blip r:embed="rId1" cstate="email"/>
            <a:srcRect/>
            <a:stretch>
              <a:fillRect/>
            </a:stretch>
          </p:blipFill>
          <p:spPr>
            <a:xfrm>
              <a:off x="4980702" y="2549374"/>
              <a:ext cx="2208338" cy="3198283"/>
            </a:xfrm>
            <a:prstGeom prst="rect">
              <a:avLst/>
            </a:prstGeom>
          </p:spPr>
        </p:pic>
        <p:pic>
          <p:nvPicPr>
            <p:cNvPr id="15" name="图片 14"/>
            <p:cNvPicPr>
              <a:picLocks noChangeAspect="1"/>
            </p:cNvPicPr>
            <p:nvPr/>
          </p:nvPicPr>
          <p:blipFill rotWithShape="1">
            <a:blip r:embed="rId2" cstate="email"/>
            <a:srcRect/>
            <a:stretch>
              <a:fillRect/>
            </a:stretch>
          </p:blipFill>
          <p:spPr>
            <a:xfrm>
              <a:off x="7391100" y="2549374"/>
              <a:ext cx="2207174" cy="3198283"/>
            </a:xfrm>
            <a:prstGeom prst="rect">
              <a:avLst/>
            </a:prstGeom>
          </p:spPr>
        </p:pic>
        <p:pic>
          <p:nvPicPr>
            <p:cNvPr id="22" name="图片 21"/>
            <p:cNvPicPr>
              <a:picLocks noChangeAspect="1"/>
            </p:cNvPicPr>
            <p:nvPr/>
          </p:nvPicPr>
          <p:blipFill rotWithShape="1">
            <a:blip r:embed="rId3" cstate="email"/>
            <a:srcRect/>
            <a:stretch>
              <a:fillRect/>
            </a:stretch>
          </p:blipFill>
          <p:spPr>
            <a:xfrm>
              <a:off x="9800335" y="2549375"/>
              <a:ext cx="2207173" cy="3198282"/>
            </a:xfrm>
            <a:prstGeom prst="rect">
              <a:avLst/>
            </a:prstGeom>
          </p:spPr>
        </p:pic>
      </p:grpSp>
      <p:sp>
        <p:nvSpPr>
          <p:cNvPr id="28" name="矩形 27"/>
          <p:cNvSpPr/>
          <p:nvPr/>
        </p:nvSpPr>
        <p:spPr>
          <a:xfrm>
            <a:off x="1262380" y="1235075"/>
            <a:ext cx="2007870" cy="5090795"/>
          </a:xfrm>
          <a:prstGeom prst="rect">
            <a:avLst/>
          </a:prstGeom>
          <a:solidFill>
            <a:srgbClr val="584FC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9" name="矩形 28"/>
          <p:cNvSpPr/>
          <p:nvPr/>
        </p:nvSpPr>
        <p:spPr>
          <a:xfrm>
            <a:off x="4572000" y="1235075"/>
            <a:ext cx="2138045" cy="5059680"/>
          </a:xfrm>
          <a:prstGeom prst="rect">
            <a:avLst/>
          </a:prstGeom>
          <a:solidFill>
            <a:srgbClr val="4D1B7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0" name="矩形 29"/>
          <p:cNvSpPr/>
          <p:nvPr/>
        </p:nvSpPr>
        <p:spPr>
          <a:xfrm>
            <a:off x="7837805" y="1235075"/>
            <a:ext cx="2371090" cy="5091430"/>
          </a:xfrm>
          <a:prstGeom prst="rect">
            <a:avLst/>
          </a:prstGeom>
          <a:solidFill>
            <a:srgbClr val="363B7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" name="文本框 1"/>
          <p:cNvSpPr txBox="1"/>
          <p:nvPr/>
        </p:nvSpPr>
        <p:spPr>
          <a:xfrm>
            <a:off x="1242695" y="1465580"/>
            <a:ext cx="2023745" cy="424624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l"/>
            <a:r>
              <a:rPr lang="zh-CN" altLang="en-US" b="1">
                <a:solidFill>
                  <a:schemeClr val="bg1"/>
                </a:solidFill>
              </a:rPr>
              <a:t>Planned Change:</a:t>
            </a:r>
            <a:endParaRPr lang="zh-CN" altLang="en-US" b="1">
              <a:solidFill>
                <a:schemeClr val="bg1"/>
              </a:solidFill>
            </a:endParaRPr>
          </a:p>
          <a:p>
            <a:pPr algn="l"/>
            <a:endParaRPr lang="zh-CN" altLang="en-US">
              <a:solidFill>
                <a:schemeClr val="bg1"/>
              </a:solidFill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zh-CN" altLang="en-US">
                <a:solidFill>
                  <a:schemeClr val="bg1"/>
                </a:solidFill>
              </a:rPr>
              <a:t>Advantages: Allows for structured preparation and smooth implementation.</a:t>
            </a:r>
            <a:endParaRPr lang="zh-CN" altLang="en-US">
              <a:solidFill>
                <a:schemeClr val="bg1"/>
              </a:solidFill>
            </a:endParaRPr>
          </a:p>
          <a:p>
            <a:pPr algn="l"/>
            <a:endParaRPr lang="zh-CN" altLang="en-US">
              <a:solidFill>
                <a:schemeClr val="bg1"/>
              </a:solidFill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zh-CN" altLang="en-US">
                <a:solidFill>
                  <a:schemeClr val="bg1"/>
                </a:solidFill>
              </a:rPr>
              <a:t>Disadvantages: May be slow to adapt to rapidly changing environments.</a:t>
            </a:r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4570095" y="1465580"/>
            <a:ext cx="2139950" cy="369252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l"/>
            <a:r>
              <a:rPr lang="zh-CN" altLang="en-US" b="1">
                <a:solidFill>
                  <a:schemeClr val="bg1"/>
                </a:solidFill>
              </a:rPr>
              <a:t>Emergent Change:</a:t>
            </a:r>
            <a:endParaRPr lang="zh-CN" altLang="en-US" b="1">
              <a:solidFill>
                <a:schemeClr val="bg1"/>
              </a:solidFill>
            </a:endParaRPr>
          </a:p>
          <a:p>
            <a:pPr algn="l"/>
            <a:endParaRPr lang="zh-CN" altLang="en-US">
              <a:solidFill>
                <a:schemeClr val="bg1"/>
              </a:solidFill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zh-CN" altLang="en-US">
                <a:solidFill>
                  <a:schemeClr val="bg1"/>
                </a:solidFill>
              </a:rPr>
              <a:t>Advantages: More flexible, suitable for unpredictable situations.</a:t>
            </a:r>
            <a:endParaRPr lang="zh-CN" altLang="en-US">
              <a:solidFill>
                <a:schemeClr val="bg1"/>
              </a:solidFill>
            </a:endParaRPr>
          </a:p>
          <a:p>
            <a:pPr algn="l"/>
            <a:endParaRPr lang="zh-CN" altLang="en-US">
              <a:solidFill>
                <a:schemeClr val="bg1"/>
              </a:solidFill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zh-CN" altLang="en-US">
                <a:solidFill>
                  <a:schemeClr val="bg1"/>
                </a:solidFill>
              </a:rPr>
              <a:t>Disadvantages: Can lead to ambiguity and lack of clear direction.</a:t>
            </a:r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7839710" y="1465580"/>
            <a:ext cx="2292350" cy="45231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l"/>
            <a:r>
              <a:rPr lang="zh-CN" altLang="en-US" b="1">
                <a:solidFill>
                  <a:schemeClr val="bg1"/>
                </a:solidFill>
              </a:rPr>
              <a:t>Resisting Change at Midea:</a:t>
            </a:r>
            <a:endParaRPr lang="zh-CN" altLang="en-US" b="1">
              <a:solidFill>
                <a:schemeClr val="bg1"/>
              </a:solidFill>
            </a:endParaRPr>
          </a:p>
          <a:p>
            <a:pPr algn="l"/>
            <a:endParaRPr lang="zh-CN" altLang="en-US">
              <a:solidFill>
                <a:schemeClr val="bg1"/>
              </a:solidFill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zh-CN" altLang="en-US">
                <a:solidFill>
                  <a:schemeClr val="bg1"/>
                </a:solidFill>
              </a:rPr>
              <a:t>Identify possible resistance factors within the organization.</a:t>
            </a:r>
            <a:endParaRPr lang="zh-CN" altLang="en-US">
              <a:solidFill>
                <a:schemeClr val="bg1"/>
              </a:solidFill>
            </a:endParaRPr>
          </a:p>
          <a:p>
            <a:pPr algn="l"/>
            <a:endParaRPr lang="zh-CN" altLang="en-US">
              <a:solidFill>
                <a:schemeClr val="bg1"/>
              </a:solidFill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zh-CN" altLang="en-US">
                <a:solidFill>
                  <a:schemeClr val="bg1"/>
                </a:solidFill>
              </a:rPr>
              <a:t>Strategies to overcome resistance: Open communication, employee involvement, and change champions.</a:t>
            </a:r>
            <a:endParaRPr lang="zh-CN" altLang="en-US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1" cstate="email">
            <a:extLst>
              <a:ext uri="{BEBA8EAE-BF5A-486C-A8C5-ECC9F3942E4B}">
                <a14:imgProps xmlns:a14="http://schemas.microsoft.com/office/drawing/2010/main">
                  <a14:imgLayer r:embed="rId2">
                    <a14:imgEffect>
                      <a14:colorTemperature colorTemp="53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矩形 1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  <a:alpha val="5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6" name="矩形 25"/>
          <p:cNvSpPr/>
          <p:nvPr/>
        </p:nvSpPr>
        <p:spPr>
          <a:xfrm rot="2777134">
            <a:off x="-674023" y="144654"/>
            <a:ext cx="5233746" cy="5375672"/>
          </a:xfrm>
          <a:prstGeom prst="rect">
            <a:avLst/>
          </a:prstGeom>
          <a:solidFill>
            <a:schemeClr val="bg1">
              <a:alpha val="1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7" name="流程图: 离页连接符 26"/>
          <p:cNvSpPr/>
          <p:nvPr/>
        </p:nvSpPr>
        <p:spPr>
          <a:xfrm rot="16200000">
            <a:off x="2319838" y="-356716"/>
            <a:ext cx="1738734" cy="6378411"/>
          </a:xfrm>
          <a:custGeom>
            <a:avLst/>
            <a:gdLst>
              <a:gd name="connsiteX0" fmla="*/ 0 w 10000"/>
              <a:gd name="connsiteY0" fmla="*/ 0 h 10000"/>
              <a:gd name="connsiteX1" fmla="*/ 10000 w 10000"/>
              <a:gd name="connsiteY1" fmla="*/ 0 h 10000"/>
              <a:gd name="connsiteX2" fmla="*/ 10000 w 10000"/>
              <a:gd name="connsiteY2" fmla="*/ 8000 h 10000"/>
              <a:gd name="connsiteX3" fmla="*/ 5000 w 10000"/>
              <a:gd name="connsiteY3" fmla="*/ 10000 h 10000"/>
              <a:gd name="connsiteX4" fmla="*/ 0 w 10000"/>
              <a:gd name="connsiteY4" fmla="*/ 8000 h 10000"/>
              <a:gd name="connsiteX5" fmla="*/ 0 w 10000"/>
              <a:gd name="connsiteY5" fmla="*/ 0 h 10000"/>
              <a:gd name="connsiteX0-1" fmla="*/ 0 w 10164"/>
              <a:gd name="connsiteY0-2" fmla="*/ 0 h 10000"/>
              <a:gd name="connsiteX1-3" fmla="*/ 10000 w 10164"/>
              <a:gd name="connsiteY1-4" fmla="*/ 0 h 10000"/>
              <a:gd name="connsiteX2-5" fmla="*/ 10164 w 10164"/>
              <a:gd name="connsiteY2-6" fmla="*/ 8469 h 10000"/>
              <a:gd name="connsiteX3-7" fmla="*/ 5000 w 10164"/>
              <a:gd name="connsiteY3-8" fmla="*/ 10000 h 10000"/>
              <a:gd name="connsiteX4-9" fmla="*/ 0 w 10164"/>
              <a:gd name="connsiteY4-10" fmla="*/ 8000 h 10000"/>
              <a:gd name="connsiteX5-11" fmla="*/ 0 w 10164"/>
              <a:gd name="connsiteY5-12" fmla="*/ 0 h 10000"/>
              <a:gd name="connsiteX0-13" fmla="*/ 0 w 10164"/>
              <a:gd name="connsiteY0-14" fmla="*/ 0 h 10000"/>
              <a:gd name="connsiteX1-15" fmla="*/ 10000 w 10164"/>
              <a:gd name="connsiteY1-16" fmla="*/ 0 h 10000"/>
              <a:gd name="connsiteX2-17" fmla="*/ 10164 w 10164"/>
              <a:gd name="connsiteY2-18" fmla="*/ 8469 h 10000"/>
              <a:gd name="connsiteX3-19" fmla="*/ 5000 w 10164"/>
              <a:gd name="connsiteY3-20" fmla="*/ 10000 h 10000"/>
              <a:gd name="connsiteX4-21" fmla="*/ 109 w 10164"/>
              <a:gd name="connsiteY4-22" fmla="*/ 8503 h 10000"/>
              <a:gd name="connsiteX5-23" fmla="*/ 0 w 10164"/>
              <a:gd name="connsiteY5-24" fmla="*/ 0 h 10000"/>
              <a:gd name="connsiteX0-25" fmla="*/ 0 w 10164"/>
              <a:gd name="connsiteY0-26" fmla="*/ 0 h 9816"/>
              <a:gd name="connsiteX1-27" fmla="*/ 10000 w 10164"/>
              <a:gd name="connsiteY1-28" fmla="*/ 0 h 9816"/>
              <a:gd name="connsiteX2-29" fmla="*/ 10164 w 10164"/>
              <a:gd name="connsiteY2-30" fmla="*/ 8469 h 9816"/>
              <a:gd name="connsiteX3-31" fmla="*/ 5000 w 10164"/>
              <a:gd name="connsiteY3-32" fmla="*/ 9816 h 9816"/>
              <a:gd name="connsiteX4-33" fmla="*/ 109 w 10164"/>
              <a:gd name="connsiteY4-34" fmla="*/ 8503 h 9816"/>
              <a:gd name="connsiteX5-35" fmla="*/ 0 w 10164"/>
              <a:gd name="connsiteY5-36" fmla="*/ 0 h 9816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</a:cxnLst>
            <a:rect l="l" t="t" r="r" b="b"/>
            <a:pathLst>
              <a:path w="10164" h="9816">
                <a:moveTo>
                  <a:pt x="0" y="0"/>
                </a:moveTo>
                <a:lnTo>
                  <a:pt x="10000" y="0"/>
                </a:lnTo>
                <a:cubicBezTo>
                  <a:pt x="10055" y="2823"/>
                  <a:pt x="10109" y="5646"/>
                  <a:pt x="10164" y="8469"/>
                </a:cubicBezTo>
                <a:lnTo>
                  <a:pt x="5000" y="9816"/>
                </a:lnTo>
                <a:lnTo>
                  <a:pt x="109" y="8503"/>
                </a:lnTo>
                <a:cubicBezTo>
                  <a:pt x="73" y="5669"/>
                  <a:pt x="36" y="2834"/>
                  <a:pt x="0" y="0"/>
                </a:cubicBezTo>
                <a:close/>
              </a:path>
            </a:pathLst>
          </a:custGeom>
          <a:solidFill>
            <a:schemeClr val="bg1">
              <a:alpha val="1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28" name="矩形 4"/>
          <p:cNvSpPr/>
          <p:nvPr/>
        </p:nvSpPr>
        <p:spPr>
          <a:xfrm>
            <a:off x="182277" y="2193031"/>
            <a:ext cx="4653256" cy="17532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3600" b="1" dirty="0">
                <a:solidFill>
                  <a:schemeClr val="bg1"/>
                </a:solidFill>
                <a:latin typeface="Adobe Gothic Std B" pitchFamily="34" charset="-128"/>
                <a:ea typeface="Adobe Gothic Std B" pitchFamily="34" charset="-128"/>
                <a:cs typeface="Adobe Devanagari" pitchFamily="18" charset="0"/>
              </a:rPr>
              <a:t>Theoretical Model and Practical Case Study</a:t>
            </a:r>
            <a:endParaRPr lang="en-US" altLang="zh-CN" sz="3600" b="1" dirty="0">
              <a:solidFill>
                <a:schemeClr val="bg1"/>
              </a:solidFill>
              <a:latin typeface="Adobe Gothic Std B" pitchFamily="34" charset="-128"/>
              <a:ea typeface="Adobe Gothic Std B" pitchFamily="34" charset="-128"/>
              <a:cs typeface="Adobe Devanagari" pitchFamily="18" charset="0"/>
            </a:endParaRPr>
          </a:p>
        </p:txBody>
      </p:sp>
      <p:cxnSp>
        <p:nvCxnSpPr>
          <p:cNvPr id="33" name="直接连接符 32"/>
          <p:cNvCxnSpPr/>
          <p:nvPr/>
        </p:nvCxnSpPr>
        <p:spPr>
          <a:xfrm>
            <a:off x="-1" y="1963122"/>
            <a:ext cx="723901" cy="0"/>
          </a:xfrm>
          <a:prstGeom prst="line">
            <a:avLst/>
          </a:prstGeom>
          <a:ln w="571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直接连接符 34"/>
          <p:cNvCxnSpPr/>
          <p:nvPr/>
        </p:nvCxnSpPr>
        <p:spPr>
          <a:xfrm>
            <a:off x="4918166" y="3650522"/>
            <a:ext cx="601354" cy="0"/>
          </a:xfrm>
          <a:prstGeom prst="line">
            <a:avLst/>
          </a:prstGeom>
          <a:ln w="571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矩形 36"/>
          <p:cNvSpPr/>
          <p:nvPr/>
        </p:nvSpPr>
        <p:spPr>
          <a:xfrm rot="2777134">
            <a:off x="2725159" y="4118386"/>
            <a:ext cx="3661899" cy="3377749"/>
          </a:xfrm>
          <a:prstGeom prst="rect">
            <a:avLst/>
          </a:prstGeom>
          <a:solidFill>
            <a:srgbClr val="1F2149">
              <a:alpha val="31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sp>
        <p:nvSpPr>
          <p:cNvPr id="2" name="文本框 1"/>
          <p:cNvSpPr txBox="1"/>
          <p:nvPr/>
        </p:nvSpPr>
        <p:spPr>
          <a:xfrm>
            <a:off x="5455920" y="607695"/>
            <a:ext cx="6338570" cy="600075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marL="285750" indent="-285750">
              <a:buFont typeface="Arial" panose="020B0604020202020204" pitchFamily="34" charset="0"/>
              <a:buChar char="•"/>
            </a:pPr>
            <a:r>
              <a:rPr lang="zh-CN" altLang="en-US" sz="2400" b="1">
                <a:solidFill>
                  <a:schemeClr val="bg1"/>
                </a:solidFill>
              </a:rPr>
              <a:t>Kotter Model: </a:t>
            </a:r>
            <a:r>
              <a:rPr lang="zh-CN" altLang="en-US" sz="2400">
                <a:solidFill>
                  <a:schemeClr val="bg1"/>
                </a:solidFill>
              </a:rPr>
              <a:t>The Kotter model is a well-known change management framework that consists of eight steps, providing a systematic approach to leading organizational change.</a:t>
            </a:r>
            <a:endParaRPr lang="zh-CN" altLang="en-US" sz="240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zh-CN" altLang="en-US" sz="240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zh-CN" altLang="en-US" sz="2400" b="1">
                <a:solidFill>
                  <a:schemeClr val="bg1"/>
                </a:solidFill>
              </a:rPr>
              <a:t>Application to Midea: </a:t>
            </a:r>
            <a:r>
              <a:rPr lang="zh-CN" altLang="en-US" sz="2400">
                <a:solidFill>
                  <a:schemeClr val="bg1"/>
                </a:solidFill>
              </a:rPr>
              <a:t>We will apply the Kotter model to the case of Midea, analyzing how the company implemented the eight steps during their organizational change process.</a:t>
            </a:r>
            <a:endParaRPr lang="zh-CN" altLang="en-US" sz="240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zh-CN" altLang="en-US" sz="240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zh-CN" altLang="en-US" sz="2400" b="1">
                <a:solidFill>
                  <a:schemeClr val="bg1"/>
                </a:solidFill>
              </a:rPr>
              <a:t>Effectiveness:</a:t>
            </a:r>
            <a:r>
              <a:rPr lang="zh-CN" altLang="en-US" sz="2400">
                <a:solidFill>
                  <a:schemeClr val="bg1"/>
                </a:solidFill>
              </a:rPr>
              <a:t> Assess the effectiveness of the Kotter model in facilitating successful change within Midea and its impact on the organization's overall performance.</a:t>
            </a:r>
            <a:endParaRPr lang="zh-CN" altLang="en-US" sz="240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 rotWithShape="1">
          <a:blip r:embed="rId1" cstate="email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2">
                    <a14:imgEffect>
                      <a14:brightnessContrast bright="40000" contrast="-20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>
          <a:xfrm>
            <a:off x="0" y="1741711"/>
            <a:ext cx="12192000" cy="3467651"/>
          </a:xfrm>
          <a:prstGeom prst="rect">
            <a:avLst/>
          </a:prstGeom>
        </p:spPr>
      </p:pic>
      <p:sp>
        <p:nvSpPr>
          <p:cNvPr id="7" name="矩形 6"/>
          <p:cNvSpPr/>
          <p:nvPr/>
        </p:nvSpPr>
        <p:spPr>
          <a:xfrm>
            <a:off x="1" y="2514599"/>
            <a:ext cx="12192000" cy="2694764"/>
          </a:xfrm>
          <a:custGeom>
            <a:avLst/>
            <a:gdLst>
              <a:gd name="connsiteX0" fmla="*/ 0 w 12192000"/>
              <a:gd name="connsiteY0" fmla="*/ 0 h 2357307"/>
              <a:gd name="connsiteX1" fmla="*/ 12192000 w 12192000"/>
              <a:gd name="connsiteY1" fmla="*/ 0 h 2357307"/>
              <a:gd name="connsiteX2" fmla="*/ 12192000 w 12192000"/>
              <a:gd name="connsiteY2" fmla="*/ 2357307 h 2357307"/>
              <a:gd name="connsiteX3" fmla="*/ 0 w 12192000"/>
              <a:gd name="connsiteY3" fmla="*/ 2357307 h 2357307"/>
              <a:gd name="connsiteX4" fmla="*/ 0 w 12192000"/>
              <a:gd name="connsiteY4" fmla="*/ 0 h 2357307"/>
              <a:gd name="connsiteX0-1" fmla="*/ 0 w 12192000"/>
              <a:gd name="connsiteY0-2" fmla="*/ 0 h 2357307"/>
              <a:gd name="connsiteX1-3" fmla="*/ 8316686 w 12192000"/>
              <a:gd name="connsiteY1-4" fmla="*/ 979715 h 2357307"/>
              <a:gd name="connsiteX2-5" fmla="*/ 12192000 w 12192000"/>
              <a:gd name="connsiteY2-6" fmla="*/ 2357307 h 2357307"/>
              <a:gd name="connsiteX3-7" fmla="*/ 0 w 12192000"/>
              <a:gd name="connsiteY3-8" fmla="*/ 2357307 h 2357307"/>
              <a:gd name="connsiteX4-9" fmla="*/ 0 w 12192000"/>
              <a:gd name="connsiteY4-10" fmla="*/ 0 h 2357307"/>
              <a:gd name="connsiteX0-11" fmla="*/ 0 w 12192000"/>
              <a:gd name="connsiteY0-12" fmla="*/ 337457 h 2694764"/>
              <a:gd name="connsiteX1-13" fmla="*/ 8567057 w 12192000"/>
              <a:gd name="connsiteY1-14" fmla="*/ 0 h 2694764"/>
              <a:gd name="connsiteX2-15" fmla="*/ 12192000 w 12192000"/>
              <a:gd name="connsiteY2-16" fmla="*/ 2694764 h 2694764"/>
              <a:gd name="connsiteX3-17" fmla="*/ 0 w 12192000"/>
              <a:gd name="connsiteY3-18" fmla="*/ 2694764 h 2694764"/>
              <a:gd name="connsiteX4-19" fmla="*/ 0 w 12192000"/>
              <a:gd name="connsiteY4-20" fmla="*/ 337457 h 2694764"/>
              <a:gd name="connsiteX0-21" fmla="*/ 0 w 12192000"/>
              <a:gd name="connsiteY0-22" fmla="*/ 337457 h 2694764"/>
              <a:gd name="connsiteX1-23" fmla="*/ 8567057 w 12192000"/>
              <a:gd name="connsiteY1-24" fmla="*/ 0 h 2694764"/>
              <a:gd name="connsiteX2-25" fmla="*/ 11843657 w 12192000"/>
              <a:gd name="connsiteY2-26" fmla="*/ 2405743 h 2694764"/>
              <a:gd name="connsiteX3-27" fmla="*/ 12192000 w 12192000"/>
              <a:gd name="connsiteY3-28" fmla="*/ 2694764 h 2694764"/>
              <a:gd name="connsiteX4-29" fmla="*/ 0 w 12192000"/>
              <a:gd name="connsiteY4-30" fmla="*/ 2694764 h 2694764"/>
              <a:gd name="connsiteX5" fmla="*/ 0 w 12192000"/>
              <a:gd name="connsiteY5" fmla="*/ 337457 h 2694764"/>
              <a:gd name="connsiteX0-31" fmla="*/ 0 w 12224657"/>
              <a:gd name="connsiteY0-32" fmla="*/ 337457 h 2694764"/>
              <a:gd name="connsiteX1-33" fmla="*/ 8567057 w 12224657"/>
              <a:gd name="connsiteY1-34" fmla="*/ 0 h 2694764"/>
              <a:gd name="connsiteX2-35" fmla="*/ 12224657 w 12224657"/>
              <a:gd name="connsiteY2-36" fmla="*/ 2296886 h 2694764"/>
              <a:gd name="connsiteX3-37" fmla="*/ 12192000 w 12224657"/>
              <a:gd name="connsiteY3-38" fmla="*/ 2694764 h 2694764"/>
              <a:gd name="connsiteX4-39" fmla="*/ 0 w 12224657"/>
              <a:gd name="connsiteY4-40" fmla="*/ 2694764 h 2694764"/>
              <a:gd name="connsiteX5-41" fmla="*/ 0 w 12224657"/>
              <a:gd name="connsiteY5-42" fmla="*/ 337457 h 2694764"/>
              <a:gd name="connsiteX0-43" fmla="*/ 0 w 12235543"/>
              <a:gd name="connsiteY0-44" fmla="*/ 337457 h 2694764"/>
              <a:gd name="connsiteX1-45" fmla="*/ 8567057 w 12235543"/>
              <a:gd name="connsiteY1-46" fmla="*/ 0 h 2694764"/>
              <a:gd name="connsiteX2-47" fmla="*/ 12224657 w 12235543"/>
              <a:gd name="connsiteY2-48" fmla="*/ 2296886 h 2694764"/>
              <a:gd name="connsiteX3-49" fmla="*/ 12235543 w 12235543"/>
              <a:gd name="connsiteY3-50" fmla="*/ 2683878 h 2694764"/>
              <a:gd name="connsiteX4-51" fmla="*/ 0 w 12235543"/>
              <a:gd name="connsiteY4-52" fmla="*/ 2694764 h 2694764"/>
              <a:gd name="connsiteX5-53" fmla="*/ 0 w 12235543"/>
              <a:gd name="connsiteY5-54" fmla="*/ 337457 h 2694764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41" y="connsiteY5-42"/>
              </a:cxn>
            </a:cxnLst>
            <a:rect l="l" t="t" r="r" b="b"/>
            <a:pathLst>
              <a:path w="12235543" h="2694764">
                <a:moveTo>
                  <a:pt x="0" y="337457"/>
                </a:moveTo>
                <a:lnTo>
                  <a:pt x="8567057" y="0"/>
                </a:lnTo>
                <a:lnTo>
                  <a:pt x="12224657" y="2296886"/>
                </a:lnTo>
                <a:lnTo>
                  <a:pt x="12235543" y="2683878"/>
                </a:lnTo>
                <a:lnTo>
                  <a:pt x="0" y="2694764"/>
                </a:lnTo>
                <a:lnTo>
                  <a:pt x="0" y="337457"/>
                </a:lnTo>
                <a:close/>
              </a:path>
            </a:pathLst>
          </a:custGeom>
          <a:solidFill>
            <a:srgbClr val="363B73">
              <a:alpha val="27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9" name="矩形 6"/>
          <p:cNvSpPr/>
          <p:nvPr/>
        </p:nvSpPr>
        <p:spPr>
          <a:xfrm>
            <a:off x="1" y="2046513"/>
            <a:ext cx="10189028" cy="3162849"/>
          </a:xfrm>
          <a:custGeom>
            <a:avLst/>
            <a:gdLst>
              <a:gd name="connsiteX0" fmla="*/ 0 w 12192000"/>
              <a:gd name="connsiteY0" fmla="*/ 0 h 2357307"/>
              <a:gd name="connsiteX1" fmla="*/ 12192000 w 12192000"/>
              <a:gd name="connsiteY1" fmla="*/ 0 h 2357307"/>
              <a:gd name="connsiteX2" fmla="*/ 12192000 w 12192000"/>
              <a:gd name="connsiteY2" fmla="*/ 2357307 h 2357307"/>
              <a:gd name="connsiteX3" fmla="*/ 0 w 12192000"/>
              <a:gd name="connsiteY3" fmla="*/ 2357307 h 2357307"/>
              <a:gd name="connsiteX4" fmla="*/ 0 w 12192000"/>
              <a:gd name="connsiteY4" fmla="*/ 0 h 2357307"/>
              <a:gd name="connsiteX0-1" fmla="*/ 0 w 12192000"/>
              <a:gd name="connsiteY0-2" fmla="*/ 0 h 2357307"/>
              <a:gd name="connsiteX1-3" fmla="*/ 8316686 w 12192000"/>
              <a:gd name="connsiteY1-4" fmla="*/ 979715 h 2357307"/>
              <a:gd name="connsiteX2-5" fmla="*/ 12192000 w 12192000"/>
              <a:gd name="connsiteY2-6" fmla="*/ 2357307 h 2357307"/>
              <a:gd name="connsiteX3-7" fmla="*/ 0 w 12192000"/>
              <a:gd name="connsiteY3-8" fmla="*/ 2357307 h 2357307"/>
              <a:gd name="connsiteX4-9" fmla="*/ 0 w 12192000"/>
              <a:gd name="connsiteY4-10" fmla="*/ 0 h 2357307"/>
              <a:gd name="connsiteX0-11" fmla="*/ 0 w 12192000"/>
              <a:gd name="connsiteY0-12" fmla="*/ 337457 h 2694764"/>
              <a:gd name="connsiteX1-13" fmla="*/ 8567057 w 12192000"/>
              <a:gd name="connsiteY1-14" fmla="*/ 0 h 2694764"/>
              <a:gd name="connsiteX2-15" fmla="*/ 12192000 w 12192000"/>
              <a:gd name="connsiteY2-16" fmla="*/ 2694764 h 2694764"/>
              <a:gd name="connsiteX3-17" fmla="*/ 0 w 12192000"/>
              <a:gd name="connsiteY3-18" fmla="*/ 2694764 h 2694764"/>
              <a:gd name="connsiteX4-19" fmla="*/ 0 w 12192000"/>
              <a:gd name="connsiteY4-20" fmla="*/ 337457 h 2694764"/>
              <a:gd name="connsiteX0-21" fmla="*/ 0 w 12192000"/>
              <a:gd name="connsiteY0-22" fmla="*/ 337457 h 2694764"/>
              <a:gd name="connsiteX1-23" fmla="*/ 8567057 w 12192000"/>
              <a:gd name="connsiteY1-24" fmla="*/ 0 h 2694764"/>
              <a:gd name="connsiteX2-25" fmla="*/ 11843657 w 12192000"/>
              <a:gd name="connsiteY2-26" fmla="*/ 2405743 h 2694764"/>
              <a:gd name="connsiteX3-27" fmla="*/ 12192000 w 12192000"/>
              <a:gd name="connsiteY3-28" fmla="*/ 2694764 h 2694764"/>
              <a:gd name="connsiteX4-29" fmla="*/ 0 w 12192000"/>
              <a:gd name="connsiteY4-30" fmla="*/ 2694764 h 2694764"/>
              <a:gd name="connsiteX5" fmla="*/ 0 w 12192000"/>
              <a:gd name="connsiteY5" fmla="*/ 337457 h 2694764"/>
              <a:gd name="connsiteX0-31" fmla="*/ 0 w 12224657"/>
              <a:gd name="connsiteY0-32" fmla="*/ 337457 h 2694764"/>
              <a:gd name="connsiteX1-33" fmla="*/ 8567057 w 12224657"/>
              <a:gd name="connsiteY1-34" fmla="*/ 0 h 2694764"/>
              <a:gd name="connsiteX2-35" fmla="*/ 12224657 w 12224657"/>
              <a:gd name="connsiteY2-36" fmla="*/ 2296886 h 2694764"/>
              <a:gd name="connsiteX3-37" fmla="*/ 12192000 w 12224657"/>
              <a:gd name="connsiteY3-38" fmla="*/ 2694764 h 2694764"/>
              <a:gd name="connsiteX4-39" fmla="*/ 0 w 12224657"/>
              <a:gd name="connsiteY4-40" fmla="*/ 2694764 h 2694764"/>
              <a:gd name="connsiteX5-41" fmla="*/ 0 w 12224657"/>
              <a:gd name="connsiteY5-42" fmla="*/ 337457 h 2694764"/>
              <a:gd name="connsiteX0-43" fmla="*/ 0 w 12235543"/>
              <a:gd name="connsiteY0-44" fmla="*/ 337457 h 2694764"/>
              <a:gd name="connsiteX1-45" fmla="*/ 8567057 w 12235543"/>
              <a:gd name="connsiteY1-46" fmla="*/ 0 h 2694764"/>
              <a:gd name="connsiteX2-47" fmla="*/ 12224657 w 12235543"/>
              <a:gd name="connsiteY2-48" fmla="*/ 2296886 h 2694764"/>
              <a:gd name="connsiteX3-49" fmla="*/ 12235543 w 12235543"/>
              <a:gd name="connsiteY3-50" fmla="*/ 2683878 h 2694764"/>
              <a:gd name="connsiteX4-51" fmla="*/ 0 w 12235543"/>
              <a:gd name="connsiteY4-52" fmla="*/ 2694764 h 2694764"/>
              <a:gd name="connsiteX5-53" fmla="*/ 0 w 12235543"/>
              <a:gd name="connsiteY5-54" fmla="*/ 337457 h 2694764"/>
              <a:gd name="connsiteX0-55" fmla="*/ 0 w 12235543"/>
              <a:gd name="connsiteY0-56" fmla="*/ 337457 h 2694764"/>
              <a:gd name="connsiteX1-57" fmla="*/ 8567057 w 12235543"/>
              <a:gd name="connsiteY1-58" fmla="*/ 0 h 2694764"/>
              <a:gd name="connsiteX2-59" fmla="*/ 12235543 w 12235543"/>
              <a:gd name="connsiteY2-60" fmla="*/ 2683878 h 2694764"/>
              <a:gd name="connsiteX3-61" fmla="*/ 0 w 12235543"/>
              <a:gd name="connsiteY3-62" fmla="*/ 2694764 h 2694764"/>
              <a:gd name="connsiteX4-63" fmla="*/ 0 w 12235543"/>
              <a:gd name="connsiteY4-64" fmla="*/ 337457 h 2694764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12235543" h="2694764">
                <a:moveTo>
                  <a:pt x="0" y="337457"/>
                </a:moveTo>
                <a:lnTo>
                  <a:pt x="8567057" y="0"/>
                </a:lnTo>
                <a:lnTo>
                  <a:pt x="12235543" y="2683878"/>
                </a:lnTo>
                <a:lnTo>
                  <a:pt x="0" y="2694764"/>
                </a:lnTo>
                <a:lnTo>
                  <a:pt x="0" y="337457"/>
                </a:lnTo>
                <a:close/>
              </a:path>
            </a:pathLst>
          </a:custGeom>
          <a:solidFill>
            <a:srgbClr val="1F2149">
              <a:alpha val="47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sp>
        <p:nvSpPr>
          <p:cNvPr id="12" name="矩形 4"/>
          <p:cNvSpPr/>
          <p:nvPr/>
        </p:nvSpPr>
        <p:spPr>
          <a:xfrm>
            <a:off x="753745" y="2760980"/>
            <a:ext cx="2574290" cy="6451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3600" b="1" dirty="0">
                <a:solidFill>
                  <a:schemeClr val="bg1"/>
                </a:solidFill>
                <a:latin typeface="+mj-lt"/>
                <a:ea typeface="+mj-ea"/>
                <a:cs typeface="Adobe Devanagari" pitchFamily="18" charset="0"/>
              </a:rPr>
              <a:t>Conclusion</a:t>
            </a:r>
            <a:endParaRPr lang="en-US" altLang="zh-CN" sz="3600" b="1" dirty="0">
              <a:solidFill>
                <a:schemeClr val="bg1"/>
              </a:solidFill>
              <a:latin typeface="Adobe 繁黑體 Std B" pitchFamily="34" charset="-128"/>
              <a:ea typeface="Adobe 繁黑體 Std B" pitchFamily="34" charset="-128"/>
              <a:cs typeface="Adobe Devanagari" pitchFamily="18" charset="0"/>
            </a:endParaRPr>
          </a:p>
        </p:txBody>
      </p:sp>
      <p:sp>
        <p:nvSpPr>
          <p:cNvPr id="13" name="矩形 12"/>
          <p:cNvSpPr/>
          <p:nvPr/>
        </p:nvSpPr>
        <p:spPr>
          <a:xfrm>
            <a:off x="3816985" y="1927225"/>
            <a:ext cx="8211820" cy="3402330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zh-CN" altLang="en-US" sz="2000" dirty="0">
                <a:solidFill>
                  <a:schemeClr val="bg1"/>
                </a:solidFill>
              </a:rPr>
              <a:t>The change has had a positive impact on Midea Corporation, benefiting the organization in various ways.</a:t>
            </a:r>
            <a:endParaRPr lang="zh-CN" altLang="en-US" sz="2000" dirty="0">
              <a:solidFill>
                <a:schemeClr val="bg1"/>
              </a:solidFill>
            </a:endParaRPr>
          </a:p>
          <a:p>
            <a:pPr indent="0">
              <a:buFont typeface="Arial" panose="020B0604020202020204" pitchFamily="34" charset="0"/>
              <a:buNone/>
            </a:pPr>
            <a:endParaRPr lang="zh-CN" altLang="en-US" sz="2000" dirty="0">
              <a:solidFill>
                <a:schemeClr val="bg1"/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zh-CN" altLang="en-US" sz="2000" dirty="0">
                <a:solidFill>
                  <a:schemeClr val="bg1"/>
                </a:solidFill>
              </a:rPr>
              <a:t>The implemented change initiatives have led to improved efficiency, increased market competitiveness, and enhanced customer satisfaction.</a:t>
            </a:r>
            <a:endParaRPr lang="zh-CN" altLang="en-US" sz="2000" dirty="0">
              <a:solidFill>
                <a:schemeClr val="bg1"/>
              </a:solidFill>
            </a:endParaRPr>
          </a:p>
          <a:p>
            <a:pPr indent="0">
              <a:buFont typeface="Arial" panose="020B0604020202020204" pitchFamily="34" charset="0"/>
              <a:buNone/>
            </a:pPr>
            <a:endParaRPr lang="zh-CN" altLang="en-US" sz="2000" dirty="0">
              <a:solidFill>
                <a:schemeClr val="bg1"/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zh-CN" altLang="en-US" sz="2000" dirty="0">
                <a:solidFill>
                  <a:schemeClr val="bg1"/>
                </a:solidFill>
              </a:rPr>
              <a:t>The change has facilitated the organization's adaptation to the post-pandemic and post-Brexit business environment, ensuring its long-term viability and growth.</a:t>
            </a:r>
            <a:endParaRPr lang="zh-CN" altLang="en-US" sz="2000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 rotWithShape="1">
          <a:blip r:embed="rId1" cstate="email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2">
                    <a14:imgEffect>
                      <a14:brightnessContrast bright="40000" contrast="-20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>
          <a:xfrm>
            <a:off x="0" y="839470"/>
            <a:ext cx="12192000" cy="6017895"/>
          </a:xfrm>
          <a:prstGeom prst="rect">
            <a:avLst/>
          </a:prstGeom>
        </p:spPr>
      </p:pic>
      <p:sp>
        <p:nvSpPr>
          <p:cNvPr id="7" name="矩形 6"/>
          <p:cNvSpPr/>
          <p:nvPr/>
        </p:nvSpPr>
        <p:spPr>
          <a:xfrm>
            <a:off x="1" y="2514599"/>
            <a:ext cx="12192000" cy="2694764"/>
          </a:xfrm>
          <a:custGeom>
            <a:avLst/>
            <a:gdLst>
              <a:gd name="connsiteX0" fmla="*/ 0 w 12192000"/>
              <a:gd name="connsiteY0" fmla="*/ 0 h 2357307"/>
              <a:gd name="connsiteX1" fmla="*/ 12192000 w 12192000"/>
              <a:gd name="connsiteY1" fmla="*/ 0 h 2357307"/>
              <a:gd name="connsiteX2" fmla="*/ 12192000 w 12192000"/>
              <a:gd name="connsiteY2" fmla="*/ 2357307 h 2357307"/>
              <a:gd name="connsiteX3" fmla="*/ 0 w 12192000"/>
              <a:gd name="connsiteY3" fmla="*/ 2357307 h 2357307"/>
              <a:gd name="connsiteX4" fmla="*/ 0 w 12192000"/>
              <a:gd name="connsiteY4" fmla="*/ 0 h 2357307"/>
              <a:gd name="connsiteX0-1" fmla="*/ 0 w 12192000"/>
              <a:gd name="connsiteY0-2" fmla="*/ 0 h 2357307"/>
              <a:gd name="connsiteX1-3" fmla="*/ 8316686 w 12192000"/>
              <a:gd name="connsiteY1-4" fmla="*/ 979715 h 2357307"/>
              <a:gd name="connsiteX2-5" fmla="*/ 12192000 w 12192000"/>
              <a:gd name="connsiteY2-6" fmla="*/ 2357307 h 2357307"/>
              <a:gd name="connsiteX3-7" fmla="*/ 0 w 12192000"/>
              <a:gd name="connsiteY3-8" fmla="*/ 2357307 h 2357307"/>
              <a:gd name="connsiteX4-9" fmla="*/ 0 w 12192000"/>
              <a:gd name="connsiteY4-10" fmla="*/ 0 h 2357307"/>
              <a:gd name="connsiteX0-11" fmla="*/ 0 w 12192000"/>
              <a:gd name="connsiteY0-12" fmla="*/ 337457 h 2694764"/>
              <a:gd name="connsiteX1-13" fmla="*/ 8567057 w 12192000"/>
              <a:gd name="connsiteY1-14" fmla="*/ 0 h 2694764"/>
              <a:gd name="connsiteX2-15" fmla="*/ 12192000 w 12192000"/>
              <a:gd name="connsiteY2-16" fmla="*/ 2694764 h 2694764"/>
              <a:gd name="connsiteX3-17" fmla="*/ 0 w 12192000"/>
              <a:gd name="connsiteY3-18" fmla="*/ 2694764 h 2694764"/>
              <a:gd name="connsiteX4-19" fmla="*/ 0 w 12192000"/>
              <a:gd name="connsiteY4-20" fmla="*/ 337457 h 2694764"/>
              <a:gd name="connsiteX0-21" fmla="*/ 0 w 12192000"/>
              <a:gd name="connsiteY0-22" fmla="*/ 337457 h 2694764"/>
              <a:gd name="connsiteX1-23" fmla="*/ 8567057 w 12192000"/>
              <a:gd name="connsiteY1-24" fmla="*/ 0 h 2694764"/>
              <a:gd name="connsiteX2-25" fmla="*/ 11843657 w 12192000"/>
              <a:gd name="connsiteY2-26" fmla="*/ 2405743 h 2694764"/>
              <a:gd name="connsiteX3-27" fmla="*/ 12192000 w 12192000"/>
              <a:gd name="connsiteY3-28" fmla="*/ 2694764 h 2694764"/>
              <a:gd name="connsiteX4-29" fmla="*/ 0 w 12192000"/>
              <a:gd name="connsiteY4-30" fmla="*/ 2694764 h 2694764"/>
              <a:gd name="connsiteX5" fmla="*/ 0 w 12192000"/>
              <a:gd name="connsiteY5" fmla="*/ 337457 h 2694764"/>
              <a:gd name="connsiteX0-31" fmla="*/ 0 w 12224657"/>
              <a:gd name="connsiteY0-32" fmla="*/ 337457 h 2694764"/>
              <a:gd name="connsiteX1-33" fmla="*/ 8567057 w 12224657"/>
              <a:gd name="connsiteY1-34" fmla="*/ 0 h 2694764"/>
              <a:gd name="connsiteX2-35" fmla="*/ 12224657 w 12224657"/>
              <a:gd name="connsiteY2-36" fmla="*/ 2296886 h 2694764"/>
              <a:gd name="connsiteX3-37" fmla="*/ 12192000 w 12224657"/>
              <a:gd name="connsiteY3-38" fmla="*/ 2694764 h 2694764"/>
              <a:gd name="connsiteX4-39" fmla="*/ 0 w 12224657"/>
              <a:gd name="connsiteY4-40" fmla="*/ 2694764 h 2694764"/>
              <a:gd name="connsiteX5-41" fmla="*/ 0 w 12224657"/>
              <a:gd name="connsiteY5-42" fmla="*/ 337457 h 2694764"/>
              <a:gd name="connsiteX0-43" fmla="*/ 0 w 12235543"/>
              <a:gd name="connsiteY0-44" fmla="*/ 337457 h 2694764"/>
              <a:gd name="connsiteX1-45" fmla="*/ 8567057 w 12235543"/>
              <a:gd name="connsiteY1-46" fmla="*/ 0 h 2694764"/>
              <a:gd name="connsiteX2-47" fmla="*/ 12224657 w 12235543"/>
              <a:gd name="connsiteY2-48" fmla="*/ 2296886 h 2694764"/>
              <a:gd name="connsiteX3-49" fmla="*/ 12235543 w 12235543"/>
              <a:gd name="connsiteY3-50" fmla="*/ 2683878 h 2694764"/>
              <a:gd name="connsiteX4-51" fmla="*/ 0 w 12235543"/>
              <a:gd name="connsiteY4-52" fmla="*/ 2694764 h 2694764"/>
              <a:gd name="connsiteX5-53" fmla="*/ 0 w 12235543"/>
              <a:gd name="connsiteY5-54" fmla="*/ 337457 h 2694764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41" y="connsiteY5-42"/>
              </a:cxn>
            </a:cxnLst>
            <a:rect l="l" t="t" r="r" b="b"/>
            <a:pathLst>
              <a:path w="12235543" h="2694764">
                <a:moveTo>
                  <a:pt x="0" y="337457"/>
                </a:moveTo>
                <a:lnTo>
                  <a:pt x="8567057" y="0"/>
                </a:lnTo>
                <a:lnTo>
                  <a:pt x="12224657" y="2296886"/>
                </a:lnTo>
                <a:lnTo>
                  <a:pt x="12235543" y="2683878"/>
                </a:lnTo>
                <a:lnTo>
                  <a:pt x="0" y="2694764"/>
                </a:lnTo>
                <a:lnTo>
                  <a:pt x="0" y="337457"/>
                </a:lnTo>
                <a:close/>
              </a:path>
            </a:pathLst>
          </a:custGeom>
          <a:solidFill>
            <a:srgbClr val="363B73">
              <a:alpha val="27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9" name="矩形 6"/>
          <p:cNvSpPr/>
          <p:nvPr/>
        </p:nvSpPr>
        <p:spPr>
          <a:xfrm>
            <a:off x="1" y="2046513"/>
            <a:ext cx="10189028" cy="3162849"/>
          </a:xfrm>
          <a:custGeom>
            <a:avLst/>
            <a:gdLst>
              <a:gd name="connsiteX0" fmla="*/ 0 w 12192000"/>
              <a:gd name="connsiteY0" fmla="*/ 0 h 2357307"/>
              <a:gd name="connsiteX1" fmla="*/ 12192000 w 12192000"/>
              <a:gd name="connsiteY1" fmla="*/ 0 h 2357307"/>
              <a:gd name="connsiteX2" fmla="*/ 12192000 w 12192000"/>
              <a:gd name="connsiteY2" fmla="*/ 2357307 h 2357307"/>
              <a:gd name="connsiteX3" fmla="*/ 0 w 12192000"/>
              <a:gd name="connsiteY3" fmla="*/ 2357307 h 2357307"/>
              <a:gd name="connsiteX4" fmla="*/ 0 w 12192000"/>
              <a:gd name="connsiteY4" fmla="*/ 0 h 2357307"/>
              <a:gd name="connsiteX0-1" fmla="*/ 0 w 12192000"/>
              <a:gd name="connsiteY0-2" fmla="*/ 0 h 2357307"/>
              <a:gd name="connsiteX1-3" fmla="*/ 8316686 w 12192000"/>
              <a:gd name="connsiteY1-4" fmla="*/ 979715 h 2357307"/>
              <a:gd name="connsiteX2-5" fmla="*/ 12192000 w 12192000"/>
              <a:gd name="connsiteY2-6" fmla="*/ 2357307 h 2357307"/>
              <a:gd name="connsiteX3-7" fmla="*/ 0 w 12192000"/>
              <a:gd name="connsiteY3-8" fmla="*/ 2357307 h 2357307"/>
              <a:gd name="connsiteX4-9" fmla="*/ 0 w 12192000"/>
              <a:gd name="connsiteY4-10" fmla="*/ 0 h 2357307"/>
              <a:gd name="connsiteX0-11" fmla="*/ 0 w 12192000"/>
              <a:gd name="connsiteY0-12" fmla="*/ 337457 h 2694764"/>
              <a:gd name="connsiteX1-13" fmla="*/ 8567057 w 12192000"/>
              <a:gd name="connsiteY1-14" fmla="*/ 0 h 2694764"/>
              <a:gd name="connsiteX2-15" fmla="*/ 12192000 w 12192000"/>
              <a:gd name="connsiteY2-16" fmla="*/ 2694764 h 2694764"/>
              <a:gd name="connsiteX3-17" fmla="*/ 0 w 12192000"/>
              <a:gd name="connsiteY3-18" fmla="*/ 2694764 h 2694764"/>
              <a:gd name="connsiteX4-19" fmla="*/ 0 w 12192000"/>
              <a:gd name="connsiteY4-20" fmla="*/ 337457 h 2694764"/>
              <a:gd name="connsiteX0-21" fmla="*/ 0 w 12192000"/>
              <a:gd name="connsiteY0-22" fmla="*/ 337457 h 2694764"/>
              <a:gd name="connsiteX1-23" fmla="*/ 8567057 w 12192000"/>
              <a:gd name="connsiteY1-24" fmla="*/ 0 h 2694764"/>
              <a:gd name="connsiteX2-25" fmla="*/ 11843657 w 12192000"/>
              <a:gd name="connsiteY2-26" fmla="*/ 2405743 h 2694764"/>
              <a:gd name="connsiteX3-27" fmla="*/ 12192000 w 12192000"/>
              <a:gd name="connsiteY3-28" fmla="*/ 2694764 h 2694764"/>
              <a:gd name="connsiteX4-29" fmla="*/ 0 w 12192000"/>
              <a:gd name="connsiteY4-30" fmla="*/ 2694764 h 2694764"/>
              <a:gd name="connsiteX5" fmla="*/ 0 w 12192000"/>
              <a:gd name="connsiteY5" fmla="*/ 337457 h 2694764"/>
              <a:gd name="connsiteX0-31" fmla="*/ 0 w 12224657"/>
              <a:gd name="connsiteY0-32" fmla="*/ 337457 h 2694764"/>
              <a:gd name="connsiteX1-33" fmla="*/ 8567057 w 12224657"/>
              <a:gd name="connsiteY1-34" fmla="*/ 0 h 2694764"/>
              <a:gd name="connsiteX2-35" fmla="*/ 12224657 w 12224657"/>
              <a:gd name="connsiteY2-36" fmla="*/ 2296886 h 2694764"/>
              <a:gd name="connsiteX3-37" fmla="*/ 12192000 w 12224657"/>
              <a:gd name="connsiteY3-38" fmla="*/ 2694764 h 2694764"/>
              <a:gd name="connsiteX4-39" fmla="*/ 0 w 12224657"/>
              <a:gd name="connsiteY4-40" fmla="*/ 2694764 h 2694764"/>
              <a:gd name="connsiteX5-41" fmla="*/ 0 w 12224657"/>
              <a:gd name="connsiteY5-42" fmla="*/ 337457 h 2694764"/>
              <a:gd name="connsiteX0-43" fmla="*/ 0 w 12235543"/>
              <a:gd name="connsiteY0-44" fmla="*/ 337457 h 2694764"/>
              <a:gd name="connsiteX1-45" fmla="*/ 8567057 w 12235543"/>
              <a:gd name="connsiteY1-46" fmla="*/ 0 h 2694764"/>
              <a:gd name="connsiteX2-47" fmla="*/ 12224657 w 12235543"/>
              <a:gd name="connsiteY2-48" fmla="*/ 2296886 h 2694764"/>
              <a:gd name="connsiteX3-49" fmla="*/ 12235543 w 12235543"/>
              <a:gd name="connsiteY3-50" fmla="*/ 2683878 h 2694764"/>
              <a:gd name="connsiteX4-51" fmla="*/ 0 w 12235543"/>
              <a:gd name="connsiteY4-52" fmla="*/ 2694764 h 2694764"/>
              <a:gd name="connsiteX5-53" fmla="*/ 0 w 12235543"/>
              <a:gd name="connsiteY5-54" fmla="*/ 337457 h 2694764"/>
              <a:gd name="connsiteX0-55" fmla="*/ 0 w 12235543"/>
              <a:gd name="connsiteY0-56" fmla="*/ 337457 h 2694764"/>
              <a:gd name="connsiteX1-57" fmla="*/ 8567057 w 12235543"/>
              <a:gd name="connsiteY1-58" fmla="*/ 0 h 2694764"/>
              <a:gd name="connsiteX2-59" fmla="*/ 12235543 w 12235543"/>
              <a:gd name="connsiteY2-60" fmla="*/ 2683878 h 2694764"/>
              <a:gd name="connsiteX3-61" fmla="*/ 0 w 12235543"/>
              <a:gd name="connsiteY3-62" fmla="*/ 2694764 h 2694764"/>
              <a:gd name="connsiteX4-63" fmla="*/ 0 w 12235543"/>
              <a:gd name="connsiteY4-64" fmla="*/ 337457 h 2694764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12235543" h="2694764">
                <a:moveTo>
                  <a:pt x="0" y="337457"/>
                </a:moveTo>
                <a:lnTo>
                  <a:pt x="8567057" y="0"/>
                </a:lnTo>
                <a:lnTo>
                  <a:pt x="12235543" y="2683878"/>
                </a:lnTo>
                <a:lnTo>
                  <a:pt x="0" y="2694764"/>
                </a:lnTo>
                <a:lnTo>
                  <a:pt x="0" y="337457"/>
                </a:lnTo>
                <a:close/>
              </a:path>
            </a:pathLst>
          </a:custGeom>
          <a:solidFill>
            <a:srgbClr val="1F2149">
              <a:alpha val="47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sp>
        <p:nvSpPr>
          <p:cNvPr id="12" name="矩形 4"/>
          <p:cNvSpPr/>
          <p:nvPr/>
        </p:nvSpPr>
        <p:spPr>
          <a:xfrm>
            <a:off x="297180" y="194945"/>
            <a:ext cx="2574290" cy="6451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3600" b="1" dirty="0">
                <a:solidFill>
                  <a:schemeClr val="tx1"/>
                </a:solidFill>
                <a:latin typeface="Adobe 繁黑體 Std B" pitchFamily="34" charset="-128"/>
                <a:ea typeface="Adobe 繁黑體 Std B" pitchFamily="34" charset="-128"/>
                <a:cs typeface="Adobe Devanagari" pitchFamily="18" charset="0"/>
              </a:rPr>
              <a:t>Reference</a:t>
            </a:r>
            <a:endParaRPr lang="en-US" altLang="zh-CN" sz="3600" b="1" dirty="0">
              <a:solidFill>
                <a:schemeClr val="tx1"/>
              </a:solidFill>
              <a:latin typeface="Adobe 繁黑體 Std B" pitchFamily="34" charset="-128"/>
              <a:ea typeface="Adobe 繁黑體 Std B" pitchFamily="34" charset="-128"/>
              <a:cs typeface="Adobe Devanagari" pitchFamily="18" charset="0"/>
            </a:endParaRPr>
          </a:p>
        </p:txBody>
      </p:sp>
      <p:sp>
        <p:nvSpPr>
          <p:cNvPr id="13" name="矩形 12"/>
          <p:cNvSpPr/>
          <p:nvPr/>
        </p:nvSpPr>
        <p:spPr>
          <a:xfrm>
            <a:off x="540385" y="1104900"/>
            <a:ext cx="10878820" cy="3402330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zh-CN" sz="1300" dirty="0">
                <a:solidFill>
                  <a:schemeClr val="bg1"/>
                </a:solidFill>
              </a:rPr>
              <a:t>Angtyan, H. (2019), ‘ADKAR Model in Change Management’, International review of management and business research, 8:2, pp.179-182.</a:t>
            </a:r>
            <a:endParaRPr lang="en-US" altLang="zh-CN" sz="13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altLang="zh-CN" sz="13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zh-CN" sz="1300" dirty="0">
                <a:solidFill>
                  <a:schemeClr val="bg1"/>
                </a:solidFill>
              </a:rPr>
              <a:t>Cuevas, G. M., Miller, E. R., Dammann, C. E. L., Bishop, C. E. and Machut, K. Z. (2022), “Neonatologist staffing models: urgent change is needed”, Journal of perinatology, Vol.42 (11), pp.1556-1557.</a:t>
            </a:r>
            <a:endParaRPr lang="en-US" altLang="zh-CN" sz="13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altLang="zh-CN" sz="13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zh-CN" sz="1300" dirty="0">
                <a:solidFill>
                  <a:schemeClr val="bg1"/>
                </a:solidFill>
              </a:rPr>
              <a:t>Chen, C. J. (2021), “SoTL enculturation guided by Kotter's model of change”, The international journal for academic development, Vol.26 (4), pp.468-472.</a:t>
            </a:r>
            <a:endParaRPr lang="en-US" altLang="zh-CN" sz="13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altLang="zh-CN" sz="13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zh-CN" sz="1300" dirty="0">
                <a:solidFill>
                  <a:schemeClr val="bg1"/>
                </a:solidFill>
              </a:rPr>
              <a:t>Graamans, E., Aij, K., Vonk, A. and Have, W. (2020), ‘Case study: examining failure in change management’, Journal of organizational change management, 33:2, pp.319-330.</a:t>
            </a:r>
            <a:endParaRPr lang="en-US" altLang="zh-CN" sz="13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altLang="zh-CN" sz="13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zh-CN" sz="1300" dirty="0">
                <a:solidFill>
                  <a:schemeClr val="bg1"/>
                </a:solidFill>
              </a:rPr>
              <a:t>Haas, M. R. C. et al. (2019), ‘DidacticsRevolution: Applying Kotter's 8-Step Change Management Model to Residency Didactics’, The western journal of emergency medicine, 21:1, pp.65-70.</a:t>
            </a:r>
            <a:endParaRPr lang="en-US" altLang="zh-CN" sz="13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altLang="zh-CN" sz="13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zh-CN" sz="1300" dirty="0">
                <a:solidFill>
                  <a:schemeClr val="bg1"/>
                </a:solidFill>
              </a:rPr>
              <a:t>Karasvirta, S. and Teerikangas, S. (2022), “Change Organizations in Planned Change - A Closer Look”, Journal of change management, Vol.22 (2), pp.163-201.</a:t>
            </a:r>
            <a:endParaRPr lang="en-US" altLang="zh-CN" sz="13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altLang="zh-CN" sz="13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zh-CN" sz="1300" dirty="0">
                <a:solidFill>
                  <a:schemeClr val="bg1"/>
                </a:solidFill>
              </a:rPr>
              <a:t>Midea. (2023) ‘Make yourself at home’ [Online] Available at: https://www.midea.com/us , Accessed at: 3th July, 2023.</a:t>
            </a:r>
            <a:endParaRPr lang="en-US" altLang="zh-CN" sz="13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altLang="zh-CN" sz="13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zh-CN" sz="1300" dirty="0">
                <a:solidFill>
                  <a:schemeClr val="bg1"/>
                </a:solidFill>
              </a:rPr>
              <a:t>Memon, F. A., Shah, S. and Khoso, I. U. (2021), “Improving Employee's Engagement in Change: Reassessing Kurt Lewin's Model”, City University Research Journal, Vol.11 (1), pp.144-164.</a:t>
            </a:r>
            <a:endParaRPr lang="en-US" altLang="zh-CN" sz="13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altLang="zh-CN" sz="13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zh-CN" sz="1300" dirty="0">
                <a:solidFill>
                  <a:schemeClr val="bg1"/>
                </a:solidFill>
              </a:rPr>
              <a:t>Sjogren, P., Fagerstrom, B., Kurdve, M. and Callavik, M. (2018), “Managing emergent changes: ad hoc teams’ praxis and practices”, International journal of managing projects in business, Vol.11 (4), pp.1086-1104</a:t>
            </a:r>
            <a:endParaRPr lang="en-US" altLang="zh-CN" sz="13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altLang="zh-CN" sz="13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zh-CN" sz="1300" dirty="0">
                <a:solidFill>
                  <a:schemeClr val="bg1"/>
                </a:solidFill>
              </a:rPr>
              <a:t>Shulga, L. V. (2021), ‘Change Management Communication: The Role of Meaningfulness, Leadership Brand Authenticity, and Gender’, Cornell hospitality quarterly, 62:4, pp.498-515.</a:t>
            </a:r>
            <a:endParaRPr lang="en-US" altLang="zh-CN" sz="13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altLang="zh-CN" sz="13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altLang="zh-CN" sz="1300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tags/tag1.xml><?xml version="1.0" encoding="utf-8"?>
<p:tagLst xmlns:p="http://schemas.openxmlformats.org/presentationml/2006/main">
  <p:tag name="KSO_WM_BEAUTIFY_FLAG" val=""/>
</p:tagLst>
</file>

<file path=ppt/theme/theme1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6770</Words>
  <Application>WPS 文字</Application>
  <PresentationFormat>宽屏</PresentationFormat>
  <Paragraphs>163</Paragraphs>
  <Slides>11</Slides>
  <Notes>1</Notes>
  <HiddenSlides>0</HiddenSlides>
  <MMClips>0</MMClips>
  <ScaleCrop>false</ScaleCrop>
  <HeadingPairs>
    <vt:vector size="6" baseType="variant">
      <vt:variant>
        <vt:lpstr>已用的字体</vt:lpstr>
      </vt:variant>
      <vt:variant>
        <vt:i4>18</vt:i4>
      </vt:variant>
      <vt:variant>
        <vt:lpstr>主题</vt:lpstr>
      </vt:variant>
      <vt:variant>
        <vt:i4>2</vt:i4>
      </vt:variant>
      <vt:variant>
        <vt:lpstr>幻灯片标题</vt:lpstr>
      </vt:variant>
      <vt:variant>
        <vt:i4>11</vt:i4>
      </vt:variant>
    </vt:vector>
  </HeadingPairs>
  <TitlesOfParts>
    <vt:vector size="31" baseType="lpstr">
      <vt:lpstr>Arial</vt:lpstr>
      <vt:lpstr>宋体</vt:lpstr>
      <vt:lpstr>Wingdings</vt:lpstr>
      <vt:lpstr>Adobe Devanagari</vt:lpstr>
      <vt:lpstr>Adobe 繁黑體 Std B</vt:lpstr>
      <vt:lpstr>汉仪中黑KW</vt:lpstr>
      <vt:lpstr>苹方-简</vt:lpstr>
      <vt:lpstr>Adobe Gothic Std B</vt:lpstr>
      <vt:lpstr>等线</vt:lpstr>
      <vt:lpstr>汉仪中等线KW</vt:lpstr>
      <vt:lpstr>等线 Light</vt:lpstr>
      <vt:lpstr>汉仪书宋二KW</vt:lpstr>
      <vt:lpstr>微软雅黑</vt:lpstr>
      <vt:lpstr>汉仪旗黑</vt:lpstr>
      <vt:lpstr>宋体</vt:lpstr>
      <vt:lpstr>Arial Unicode MS</vt:lpstr>
      <vt:lpstr>Calibri</vt:lpstr>
      <vt:lpstr>Helvetica Neue</vt:lpstr>
      <vt:lpstr>Office 主题​​</vt:lpstr>
      <vt:lpstr>1_Office 主题​​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Zita Yao</dc:creator>
  <cp:lastModifiedBy>赵若涵</cp:lastModifiedBy>
  <cp:revision>639</cp:revision>
  <dcterms:created xsi:type="dcterms:W3CDTF">2023-07-21T02:05:20Z</dcterms:created>
  <dcterms:modified xsi:type="dcterms:W3CDTF">2023-07-21T02:05:20Z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2052-5.5.1.7991</vt:lpwstr>
  </property>
  <property fmtid="{D5CDD505-2E9C-101B-9397-08002B2CF9AE}" pid="3" name="KSOTemplateUUID">
    <vt:lpwstr>v1.0_mb_EG74ZAAy75rCb+Gj56z0tA==</vt:lpwstr>
  </property>
  <property fmtid="{D5CDD505-2E9C-101B-9397-08002B2CF9AE}" pid="4" name="ICV">
    <vt:lpwstr>75923106D2C0774BE0E7B9647DBD7696_43</vt:lpwstr>
  </property>
</Properties>
</file>