
<file path=[Content_Types].xml><?xml version="1.0" encoding="utf-8"?>
<Types xmlns="http://schemas.openxmlformats.org/package/2006/content-types"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277" r:id="rId6"/>
    <p:sldId id="279" r:id="rId7"/>
    <p:sldId id="289" r:id="rId8"/>
    <p:sldId id="281" r:id="rId9"/>
    <p:sldId id="266" r:id="rId10"/>
    <p:sldId id="257" r:id="rId11"/>
    <p:sldId id="282" r:id="rId12"/>
    <p:sldId id="283" r:id="rId13"/>
    <p:sldId id="274" r:id="rId14"/>
    <p:sldId id="284" r:id="rId15"/>
    <p:sldId id="2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214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7.jfif"/><Relationship Id="rId1" Type="http://schemas.openxmlformats.org/officeDocument/2006/relationships/image" Target="../media/image16.jfif"/><Relationship Id="rId6" Type="http://schemas.openxmlformats.org/officeDocument/2006/relationships/image" Target="../media/image20.jfif"/><Relationship Id="rId5" Type="http://schemas.openxmlformats.org/officeDocument/2006/relationships/image" Target="../media/image19.jfif"/><Relationship Id="rId4" Type="http://schemas.openxmlformats.org/officeDocument/2006/relationships/image" Target="../media/image18.jfif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7.jfif"/><Relationship Id="rId1" Type="http://schemas.openxmlformats.org/officeDocument/2006/relationships/image" Target="../media/image16.jfif"/><Relationship Id="rId6" Type="http://schemas.openxmlformats.org/officeDocument/2006/relationships/image" Target="../media/image20.jfif"/><Relationship Id="rId5" Type="http://schemas.openxmlformats.org/officeDocument/2006/relationships/image" Target="../media/image19.jfif"/><Relationship Id="rId4" Type="http://schemas.openxmlformats.org/officeDocument/2006/relationships/image" Target="../media/image18.jf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3DD35D-9765-4E5F-95CE-DA45F3637BF5}" type="doc">
      <dgm:prSet loTypeId="urn:microsoft.com/office/officeart/2005/8/layout/vList5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6BB3CF-DF5A-41FB-B6A4-25743CF1642F}">
      <dgm:prSet phldrT="[Text]" custT="1"/>
      <dgm:spPr/>
      <dgm:t>
        <a:bodyPr/>
        <a:lstStyle/>
        <a:p>
          <a:r>
            <a:rPr lang="en-US" sz="2000" b="0" i="0" dirty="0">
              <a:latin typeface="+mj-lt"/>
            </a:rPr>
            <a:t>MOTTO</a:t>
          </a:r>
        </a:p>
      </dgm:t>
    </dgm:pt>
    <dgm:pt modelId="{5DD1E055-F36A-4363-9BA1-453D18F6AA18}" type="parTrans" cxnId="{8422E397-A2A7-4656-BDD0-A5DEE35EA0FC}">
      <dgm:prSet/>
      <dgm:spPr/>
      <dgm:t>
        <a:bodyPr/>
        <a:lstStyle/>
        <a:p>
          <a:endParaRPr lang="en-US"/>
        </a:p>
      </dgm:t>
    </dgm:pt>
    <dgm:pt modelId="{24234FDB-132A-43EF-B90D-1D285BFF51D4}" type="sibTrans" cxnId="{8422E397-A2A7-4656-BDD0-A5DEE35EA0FC}">
      <dgm:prSet/>
      <dgm:spPr/>
      <dgm:t>
        <a:bodyPr/>
        <a:lstStyle/>
        <a:p>
          <a:endParaRPr lang="en-US"/>
        </a:p>
      </dgm:t>
    </dgm:pt>
    <dgm:pt modelId="{8F3B4B19-33F4-47AC-BE4E-B66181ED98B4}">
      <dgm:prSet phldrT="[Text]"/>
      <dgm:spPr/>
      <dgm:t>
        <a:bodyPr/>
        <a:lstStyle/>
        <a:p>
          <a:r>
            <a:rPr lang="en-US" b="0" i="0" dirty="0">
              <a:latin typeface="+mj-lt"/>
            </a:rPr>
            <a:t>THE CREDO</a:t>
          </a:r>
        </a:p>
      </dgm:t>
    </dgm:pt>
    <dgm:pt modelId="{D56FE0BA-AE10-413D-B7E3-CD20C3731D50}" type="parTrans" cxnId="{E9FED118-8FC1-46A3-BD00-F94098ECD6A4}">
      <dgm:prSet/>
      <dgm:spPr/>
      <dgm:t>
        <a:bodyPr/>
        <a:lstStyle/>
        <a:p>
          <a:endParaRPr lang="en-US"/>
        </a:p>
      </dgm:t>
    </dgm:pt>
    <dgm:pt modelId="{2C34AF2B-9D07-4B75-9E74-1C680AB14CF6}" type="sibTrans" cxnId="{E9FED118-8FC1-46A3-BD00-F94098ECD6A4}">
      <dgm:prSet/>
      <dgm:spPr/>
      <dgm:t>
        <a:bodyPr/>
        <a:lstStyle/>
        <a:p>
          <a:endParaRPr lang="en-US"/>
        </a:p>
      </dgm:t>
    </dgm:pt>
    <dgm:pt modelId="{0AFF4C1B-302C-42EF-B59F-97CDC2799D17}">
      <dgm:prSet phldrT="[Text]"/>
      <dgm:spPr/>
      <dgm:t>
        <a:bodyPr anchor="ctr"/>
        <a:lstStyle/>
        <a:p>
          <a:pPr marL="182880">
            <a:buFont typeface="Arial" panose="020B0604020202020204" pitchFamily="34" charset="0"/>
            <a:buNone/>
          </a:pPr>
          <a:r>
            <a:rPr lang="en-US" dirty="0"/>
            <a:t>	The Ritz-Carlton experience enlivens the senses, instills well-being and fulfills the unexpected wishes.</a:t>
          </a:r>
        </a:p>
      </dgm:t>
    </dgm:pt>
    <dgm:pt modelId="{0EBE8459-BB53-4FEB-9003-4D3795F4559C}" type="parTrans" cxnId="{C23B5F60-F074-45B8-BB09-18AD4152539D}">
      <dgm:prSet/>
      <dgm:spPr/>
      <dgm:t>
        <a:bodyPr/>
        <a:lstStyle/>
        <a:p>
          <a:endParaRPr lang="en-US"/>
        </a:p>
      </dgm:t>
    </dgm:pt>
    <dgm:pt modelId="{6755B5A7-26F9-4D2F-8EA9-DCC4A05B07D9}" type="sibTrans" cxnId="{C23B5F60-F074-45B8-BB09-18AD4152539D}">
      <dgm:prSet/>
      <dgm:spPr/>
      <dgm:t>
        <a:bodyPr/>
        <a:lstStyle/>
        <a:p>
          <a:endParaRPr lang="en-US"/>
        </a:p>
      </dgm:t>
    </dgm:pt>
    <dgm:pt modelId="{80CB43E4-C30F-4DCA-A3E9-D12FA78CE0FB}">
      <dgm:prSet/>
      <dgm:spPr/>
      <dgm:t>
        <a:bodyPr/>
        <a:lstStyle/>
        <a:p>
          <a:r>
            <a:rPr lang="en-US" b="0" i="0" dirty="0">
              <a:latin typeface="+mj-lt"/>
            </a:rPr>
            <a:t>3 STEPS OF SERVICE</a:t>
          </a:r>
        </a:p>
      </dgm:t>
    </dgm:pt>
    <dgm:pt modelId="{22BA2624-35EA-49E9-BC2A-8019555F56F6}" type="sibTrans" cxnId="{E3C761DA-B59A-4658-B3C8-B73D008958C7}">
      <dgm:prSet/>
      <dgm:spPr/>
      <dgm:t>
        <a:bodyPr/>
        <a:lstStyle/>
        <a:p>
          <a:endParaRPr lang="en-US"/>
        </a:p>
      </dgm:t>
    </dgm:pt>
    <dgm:pt modelId="{662CF9D0-9536-4AC8-90CC-1A9C062F4327}" type="parTrans" cxnId="{E3C761DA-B59A-4658-B3C8-B73D008958C7}">
      <dgm:prSet/>
      <dgm:spPr/>
      <dgm:t>
        <a:bodyPr/>
        <a:lstStyle/>
        <a:p>
          <a:endParaRPr lang="en-US"/>
        </a:p>
      </dgm:t>
    </dgm:pt>
    <dgm:pt modelId="{6C230327-1904-47CB-BB1D-FD9D9F4A90BF}">
      <dgm:prSet/>
      <dgm:spPr/>
      <dgm:t>
        <a:bodyPr/>
        <a:lstStyle/>
        <a:p>
          <a:r>
            <a:rPr lang="en-US" b="0" dirty="0">
              <a:latin typeface="+mj-lt"/>
            </a:rPr>
            <a:t>SERVICE VALUES</a:t>
          </a:r>
          <a:endParaRPr lang="en-US" b="0" i="1" dirty="0">
            <a:latin typeface="+mj-lt"/>
          </a:endParaRPr>
        </a:p>
      </dgm:t>
    </dgm:pt>
    <dgm:pt modelId="{383C96B1-5630-4111-BDC2-DC9415E1D3B9}" type="sibTrans" cxnId="{DF2D3747-AF1D-43CC-ACD2-1C81B945A006}">
      <dgm:prSet/>
      <dgm:spPr/>
      <dgm:t>
        <a:bodyPr/>
        <a:lstStyle/>
        <a:p>
          <a:endParaRPr lang="en-US"/>
        </a:p>
      </dgm:t>
    </dgm:pt>
    <dgm:pt modelId="{F5865BF2-099D-45F3-9F9F-E9048C52D1A9}" type="parTrans" cxnId="{DF2D3747-AF1D-43CC-ACD2-1C81B945A006}">
      <dgm:prSet/>
      <dgm:spPr/>
      <dgm:t>
        <a:bodyPr/>
        <a:lstStyle/>
        <a:p>
          <a:endParaRPr lang="en-US"/>
        </a:p>
      </dgm:t>
    </dgm:pt>
    <dgm:pt modelId="{E7DB8C28-3728-493B-A3D7-1FE9EFE7E4C2}">
      <dgm:prSet/>
      <dgm:spPr/>
      <dgm:t>
        <a:bodyPr anchor="ctr"/>
        <a:lstStyle/>
        <a:p>
          <a:pPr marL="182880">
            <a:buFont typeface="Arial" panose="020B0604020202020204" pitchFamily="34" charset="0"/>
            <a:buNone/>
          </a:pPr>
          <a:r>
            <a:rPr lang="en-US" dirty="0"/>
            <a:t>1. A warm and sincere greeting. Use the guest's name.</a:t>
          </a:r>
        </a:p>
      </dgm:t>
    </dgm:pt>
    <dgm:pt modelId="{86C82348-62AC-47C0-A4F1-60BF58B70325}" type="parTrans" cxnId="{5D5F46B2-925E-4A4E-A867-A220894EC4FD}">
      <dgm:prSet/>
      <dgm:spPr/>
      <dgm:t>
        <a:bodyPr/>
        <a:lstStyle/>
        <a:p>
          <a:endParaRPr lang="en-US"/>
        </a:p>
      </dgm:t>
    </dgm:pt>
    <dgm:pt modelId="{5399BFCE-FDB4-4666-81C7-DC36EB3DA553}" type="sibTrans" cxnId="{5D5F46B2-925E-4A4E-A867-A220894EC4FD}">
      <dgm:prSet/>
      <dgm:spPr/>
      <dgm:t>
        <a:bodyPr/>
        <a:lstStyle/>
        <a:p>
          <a:endParaRPr lang="en-US"/>
        </a:p>
      </dgm:t>
    </dgm:pt>
    <dgm:pt modelId="{3AA5C518-6101-47DE-A504-F7F8D31BAC0F}">
      <dgm:prSet/>
      <dgm:spPr/>
      <dgm:t>
        <a:bodyPr/>
        <a:lstStyle/>
        <a:p>
          <a:pPr marL="182880"/>
          <a:r>
            <a:rPr lang="en-US" dirty="0"/>
            <a:t>Create Ritz-Carlton guests for life.</a:t>
          </a:r>
        </a:p>
      </dgm:t>
    </dgm:pt>
    <dgm:pt modelId="{C33DEA67-DC41-4FD7-BAF1-1EBBE63C3B81}" type="parTrans" cxnId="{3A57B4D5-27C4-4372-954B-03F42D8D5B74}">
      <dgm:prSet/>
      <dgm:spPr/>
      <dgm:t>
        <a:bodyPr/>
        <a:lstStyle/>
        <a:p>
          <a:endParaRPr lang="en-US"/>
        </a:p>
      </dgm:t>
    </dgm:pt>
    <dgm:pt modelId="{84ADADB6-F501-44B3-B426-011C7C46A020}" type="sibTrans" cxnId="{3A57B4D5-27C4-4372-954B-03F42D8D5B74}">
      <dgm:prSet/>
      <dgm:spPr/>
      <dgm:t>
        <a:bodyPr/>
        <a:lstStyle/>
        <a:p>
          <a:endParaRPr lang="en-US"/>
        </a:p>
      </dgm:t>
    </dgm:pt>
    <dgm:pt modelId="{3F378E98-4217-47A9-8134-DE6C3ABFE041}">
      <dgm:prSet phldrT="[Text]" custT="1"/>
      <dgm:spPr/>
      <dgm:t>
        <a:bodyPr anchor="ctr"/>
        <a:lstStyle/>
        <a:p>
          <a:pPr marL="182880" algn="l">
            <a:buFont typeface="Arial" panose="020B0604020202020204" pitchFamily="34" charset="0"/>
            <a:buNone/>
          </a:pPr>
          <a:r>
            <a:rPr lang="en-US" sz="1600" dirty="0"/>
            <a:t>“ We are ladies and gentlemen serving ladies and gentlemen.”</a:t>
          </a:r>
        </a:p>
      </dgm:t>
    </dgm:pt>
    <dgm:pt modelId="{0638CE31-017E-4421-AF9D-A58647C395DF}" type="sibTrans" cxnId="{E2F6ED9C-E6CA-4E7F-B747-37A284E29D24}">
      <dgm:prSet/>
      <dgm:spPr/>
      <dgm:t>
        <a:bodyPr/>
        <a:lstStyle/>
        <a:p>
          <a:endParaRPr lang="en-US"/>
        </a:p>
      </dgm:t>
    </dgm:pt>
    <dgm:pt modelId="{48653CFB-283F-4824-B87B-943F5C5E7841}" type="parTrans" cxnId="{E2F6ED9C-E6CA-4E7F-B747-37A284E29D24}">
      <dgm:prSet/>
      <dgm:spPr/>
      <dgm:t>
        <a:bodyPr/>
        <a:lstStyle/>
        <a:p>
          <a:endParaRPr lang="en-US"/>
        </a:p>
      </dgm:t>
    </dgm:pt>
    <dgm:pt modelId="{1AE49FA3-4F31-49CF-8017-9D2C5603BB0D}">
      <dgm:prSet/>
      <dgm:spPr/>
      <dgm:t>
        <a:bodyPr/>
        <a:lstStyle/>
        <a:p>
          <a:pPr marL="182880"/>
          <a:r>
            <a:rPr lang="en-US" dirty="0"/>
            <a:t>Empowered to create unique, memorable and personal experiences.</a:t>
          </a:r>
        </a:p>
      </dgm:t>
    </dgm:pt>
    <dgm:pt modelId="{206DE295-9B95-4BBC-BDA5-77AEF99FD163}" type="parTrans" cxnId="{D44046D8-E1F4-49B3-8A8F-98F9694599F9}">
      <dgm:prSet/>
      <dgm:spPr/>
      <dgm:t>
        <a:bodyPr/>
        <a:lstStyle/>
        <a:p>
          <a:endParaRPr lang="en-US"/>
        </a:p>
      </dgm:t>
    </dgm:pt>
    <dgm:pt modelId="{5F0BEDE9-4890-48A5-80B9-E481DB8BCC7F}" type="sibTrans" cxnId="{D44046D8-E1F4-49B3-8A8F-98F9694599F9}">
      <dgm:prSet/>
      <dgm:spPr/>
      <dgm:t>
        <a:bodyPr/>
        <a:lstStyle/>
        <a:p>
          <a:endParaRPr lang="en-US"/>
        </a:p>
      </dgm:t>
    </dgm:pt>
    <dgm:pt modelId="{F9F76F41-F0B8-452B-9ECB-CAD3D2116C1A}">
      <dgm:prSet/>
      <dgm:spPr/>
      <dgm:t>
        <a:bodyPr/>
        <a:lstStyle/>
        <a:p>
          <a:pPr marL="182880"/>
          <a:r>
            <a:rPr lang="en-US" dirty="0"/>
            <a:t>Seek opportunities to innovate and improve The Ritz-Carlton experience.</a:t>
          </a:r>
        </a:p>
      </dgm:t>
    </dgm:pt>
    <dgm:pt modelId="{C58C00AF-C25D-4090-81AE-BCEE68C1B076}" type="parTrans" cxnId="{9654E9EB-2047-4CB9-BC44-36050CC4C59E}">
      <dgm:prSet/>
      <dgm:spPr/>
      <dgm:t>
        <a:bodyPr/>
        <a:lstStyle/>
        <a:p>
          <a:endParaRPr lang="en-US"/>
        </a:p>
      </dgm:t>
    </dgm:pt>
    <dgm:pt modelId="{93ADDB09-E12F-4874-A177-5436CA6653C4}" type="sibTrans" cxnId="{9654E9EB-2047-4CB9-BC44-36050CC4C59E}">
      <dgm:prSet/>
      <dgm:spPr/>
      <dgm:t>
        <a:bodyPr/>
        <a:lstStyle/>
        <a:p>
          <a:endParaRPr lang="en-US"/>
        </a:p>
      </dgm:t>
    </dgm:pt>
    <dgm:pt modelId="{FD4DE6A3-2377-4242-83DF-7B0D237127E9}">
      <dgm:prSet/>
      <dgm:spPr/>
      <dgm:t>
        <a:bodyPr/>
        <a:lstStyle/>
        <a:p>
          <a:pPr marL="182880">
            <a:buFont typeface="Arial" panose="020B0604020202020204" pitchFamily="34" charset="0"/>
            <a:buNone/>
          </a:pPr>
          <a:r>
            <a:rPr lang="en-US" dirty="0"/>
            <a:t>3. Fond farewell.</a:t>
          </a:r>
        </a:p>
      </dgm:t>
    </dgm:pt>
    <dgm:pt modelId="{D5553CA4-E829-4124-BA2C-0197A5C38B15}" type="parTrans" cxnId="{AB162C40-BC7B-454D-92EF-37D0FA32BFE0}">
      <dgm:prSet/>
      <dgm:spPr/>
      <dgm:t>
        <a:bodyPr/>
        <a:lstStyle/>
        <a:p>
          <a:endParaRPr lang="en-US"/>
        </a:p>
      </dgm:t>
    </dgm:pt>
    <dgm:pt modelId="{44D36823-B463-435C-8C63-BFDC5B5627CF}" type="sibTrans" cxnId="{AB162C40-BC7B-454D-92EF-37D0FA32BFE0}">
      <dgm:prSet/>
      <dgm:spPr/>
      <dgm:t>
        <a:bodyPr/>
        <a:lstStyle/>
        <a:p>
          <a:endParaRPr lang="en-US"/>
        </a:p>
      </dgm:t>
    </dgm:pt>
    <dgm:pt modelId="{9D38FE3A-22A2-427E-A163-0CFCE0C67747}">
      <dgm:prSet/>
      <dgm:spPr/>
      <dgm:t>
        <a:bodyPr anchor="ctr"/>
        <a:lstStyle/>
        <a:p>
          <a:pPr marL="182880">
            <a:buFont typeface="Arial" panose="020B0604020202020204" pitchFamily="34" charset="0"/>
            <a:buNone/>
          </a:pPr>
          <a:r>
            <a:rPr lang="en-US" dirty="0"/>
            <a:t>2. Anticipate their needs.</a:t>
          </a:r>
        </a:p>
      </dgm:t>
    </dgm:pt>
    <dgm:pt modelId="{203207F1-E133-4A3D-BD27-BB6E39C7E46B}" type="parTrans" cxnId="{9B02915A-5A0A-497C-B665-39AD50DC90D8}">
      <dgm:prSet/>
      <dgm:spPr/>
      <dgm:t>
        <a:bodyPr/>
        <a:lstStyle/>
        <a:p>
          <a:endParaRPr lang="en-US"/>
        </a:p>
      </dgm:t>
    </dgm:pt>
    <dgm:pt modelId="{0B1AF6E8-0743-48DA-AB0B-E15423456DAA}" type="sibTrans" cxnId="{9B02915A-5A0A-497C-B665-39AD50DC90D8}">
      <dgm:prSet/>
      <dgm:spPr/>
      <dgm:t>
        <a:bodyPr/>
        <a:lstStyle/>
        <a:p>
          <a:endParaRPr lang="en-US"/>
        </a:p>
      </dgm:t>
    </dgm:pt>
    <dgm:pt modelId="{72318483-7DE5-42EE-890E-F03CA337804A}" type="pres">
      <dgm:prSet presAssocID="{013DD35D-9765-4E5F-95CE-DA45F3637BF5}" presName="Name0" presStyleCnt="0">
        <dgm:presLayoutVars>
          <dgm:dir/>
          <dgm:animLvl val="lvl"/>
          <dgm:resizeHandles val="exact"/>
        </dgm:presLayoutVars>
      </dgm:prSet>
      <dgm:spPr/>
    </dgm:pt>
    <dgm:pt modelId="{BCDC3308-C1F2-4D87-BDC1-359B76A1EF96}" type="pres">
      <dgm:prSet presAssocID="{D76BB3CF-DF5A-41FB-B6A4-25743CF1642F}" presName="linNode" presStyleCnt="0"/>
      <dgm:spPr/>
    </dgm:pt>
    <dgm:pt modelId="{54D36BC8-F731-4D2B-879F-2C8560447D49}" type="pres">
      <dgm:prSet presAssocID="{D76BB3CF-DF5A-41FB-B6A4-25743CF1642F}" presName="parentText" presStyleLbl="node1" presStyleIdx="0" presStyleCnt="4" custScaleX="62459" custScaleY="58292">
        <dgm:presLayoutVars>
          <dgm:chMax val="1"/>
          <dgm:bulletEnabled val="1"/>
        </dgm:presLayoutVars>
      </dgm:prSet>
      <dgm:spPr/>
    </dgm:pt>
    <dgm:pt modelId="{9D7BDA6B-AF74-42CE-B374-8C3E6307E7B0}" type="pres">
      <dgm:prSet presAssocID="{D76BB3CF-DF5A-41FB-B6A4-25743CF1642F}" presName="descendantText" presStyleLbl="alignAccFollowNode1" presStyleIdx="0" presStyleCnt="4" custScaleX="112773" custScaleY="73934">
        <dgm:presLayoutVars>
          <dgm:bulletEnabled val="1"/>
        </dgm:presLayoutVars>
      </dgm:prSet>
      <dgm:spPr/>
    </dgm:pt>
    <dgm:pt modelId="{3ED4E693-118F-489E-9D1B-D60204806F1B}" type="pres">
      <dgm:prSet presAssocID="{24234FDB-132A-43EF-B90D-1D285BFF51D4}" presName="sp" presStyleCnt="0"/>
      <dgm:spPr/>
    </dgm:pt>
    <dgm:pt modelId="{74D53ABD-79BF-4252-A1FD-7A0088CA9682}" type="pres">
      <dgm:prSet presAssocID="{8F3B4B19-33F4-47AC-BE4E-B66181ED98B4}" presName="linNode" presStyleCnt="0"/>
      <dgm:spPr/>
    </dgm:pt>
    <dgm:pt modelId="{9502B69D-2CFC-4B30-866D-222949E1FE26}" type="pres">
      <dgm:prSet presAssocID="{8F3B4B19-33F4-47AC-BE4E-B66181ED98B4}" presName="parentText" presStyleLbl="node1" presStyleIdx="1" presStyleCnt="4" custScaleX="62459" custScaleY="58292">
        <dgm:presLayoutVars>
          <dgm:chMax val="1"/>
          <dgm:bulletEnabled val="1"/>
        </dgm:presLayoutVars>
      </dgm:prSet>
      <dgm:spPr/>
    </dgm:pt>
    <dgm:pt modelId="{79A5D85D-1163-4E23-B63A-D251345CC724}" type="pres">
      <dgm:prSet presAssocID="{8F3B4B19-33F4-47AC-BE4E-B66181ED98B4}" presName="descendantText" presStyleLbl="alignAccFollowNode1" presStyleIdx="1" presStyleCnt="4" custScaleX="112773" custScaleY="70575">
        <dgm:presLayoutVars>
          <dgm:bulletEnabled val="1"/>
        </dgm:presLayoutVars>
      </dgm:prSet>
      <dgm:spPr/>
    </dgm:pt>
    <dgm:pt modelId="{956EDA22-610B-4A04-BF40-E628FCBDD593}" type="pres">
      <dgm:prSet presAssocID="{2C34AF2B-9D07-4B75-9E74-1C680AB14CF6}" presName="sp" presStyleCnt="0"/>
      <dgm:spPr/>
    </dgm:pt>
    <dgm:pt modelId="{F98BB987-3BB6-49AA-B09C-6045C0470AAA}" type="pres">
      <dgm:prSet presAssocID="{80CB43E4-C30F-4DCA-A3E9-D12FA78CE0FB}" presName="linNode" presStyleCnt="0"/>
      <dgm:spPr/>
    </dgm:pt>
    <dgm:pt modelId="{BE3F23CE-2E74-4239-9C60-F75FAE2527ED}" type="pres">
      <dgm:prSet presAssocID="{80CB43E4-C30F-4DCA-A3E9-D12FA78CE0FB}" presName="parentText" presStyleLbl="node1" presStyleIdx="2" presStyleCnt="4" custScaleX="62459" custScaleY="58292">
        <dgm:presLayoutVars>
          <dgm:chMax val="1"/>
          <dgm:bulletEnabled val="1"/>
        </dgm:presLayoutVars>
      </dgm:prSet>
      <dgm:spPr/>
    </dgm:pt>
    <dgm:pt modelId="{2560CC1D-BECF-40AB-ACA5-FF4816EF2402}" type="pres">
      <dgm:prSet presAssocID="{80CB43E4-C30F-4DCA-A3E9-D12FA78CE0FB}" presName="descendantText" presStyleLbl="alignAccFollowNode1" presStyleIdx="2" presStyleCnt="4" custScaleX="112773">
        <dgm:presLayoutVars>
          <dgm:bulletEnabled val="1"/>
        </dgm:presLayoutVars>
      </dgm:prSet>
      <dgm:spPr/>
    </dgm:pt>
    <dgm:pt modelId="{351FC418-0030-4121-9BB0-EADB8EB58BAC}" type="pres">
      <dgm:prSet presAssocID="{22BA2624-35EA-49E9-BC2A-8019555F56F6}" presName="sp" presStyleCnt="0"/>
      <dgm:spPr/>
    </dgm:pt>
    <dgm:pt modelId="{FA14E5A6-79C2-4323-9E5E-B45D1ACE7334}" type="pres">
      <dgm:prSet presAssocID="{6C230327-1904-47CB-BB1D-FD9D9F4A90BF}" presName="linNode" presStyleCnt="0"/>
      <dgm:spPr/>
    </dgm:pt>
    <dgm:pt modelId="{2FDF9E9E-02B1-4FB7-ABCF-33292D88A8F7}" type="pres">
      <dgm:prSet presAssocID="{6C230327-1904-47CB-BB1D-FD9D9F4A90BF}" presName="parentText" presStyleLbl="node1" presStyleIdx="3" presStyleCnt="4" custScaleX="62459" custScaleY="58292">
        <dgm:presLayoutVars>
          <dgm:chMax val="1"/>
          <dgm:bulletEnabled val="1"/>
        </dgm:presLayoutVars>
      </dgm:prSet>
      <dgm:spPr/>
    </dgm:pt>
    <dgm:pt modelId="{14DA0918-5925-49A3-8B22-A792C784872D}" type="pres">
      <dgm:prSet presAssocID="{6C230327-1904-47CB-BB1D-FD9D9F4A90BF}" presName="descendantText" presStyleLbl="alignAccFollowNode1" presStyleIdx="3" presStyleCnt="4" custScaleX="111799" custScaleY="129650">
        <dgm:presLayoutVars>
          <dgm:bulletEnabled val="1"/>
        </dgm:presLayoutVars>
      </dgm:prSet>
      <dgm:spPr/>
    </dgm:pt>
  </dgm:ptLst>
  <dgm:cxnLst>
    <dgm:cxn modelId="{81C46E0B-7333-4852-A6CD-E0830F2108F4}" type="presOf" srcId="{8F3B4B19-33F4-47AC-BE4E-B66181ED98B4}" destId="{9502B69D-2CFC-4B30-866D-222949E1FE26}" srcOrd="0" destOrd="0" presId="urn:microsoft.com/office/officeart/2005/8/layout/vList5"/>
    <dgm:cxn modelId="{B5A9CE11-6608-4EBB-9903-5DC5681C5404}" type="presOf" srcId="{6C230327-1904-47CB-BB1D-FD9D9F4A90BF}" destId="{2FDF9E9E-02B1-4FB7-ABCF-33292D88A8F7}" srcOrd="0" destOrd="0" presId="urn:microsoft.com/office/officeart/2005/8/layout/vList5"/>
    <dgm:cxn modelId="{FDE7E916-ADDA-416A-8C6B-7216E8CC602A}" type="presOf" srcId="{FD4DE6A3-2377-4242-83DF-7B0D237127E9}" destId="{2560CC1D-BECF-40AB-ACA5-FF4816EF2402}" srcOrd="0" destOrd="2" presId="urn:microsoft.com/office/officeart/2005/8/layout/vList5"/>
    <dgm:cxn modelId="{E9FED118-8FC1-46A3-BD00-F94098ECD6A4}" srcId="{013DD35D-9765-4E5F-95CE-DA45F3637BF5}" destId="{8F3B4B19-33F4-47AC-BE4E-B66181ED98B4}" srcOrd="1" destOrd="0" parTransId="{D56FE0BA-AE10-413D-B7E3-CD20C3731D50}" sibTransId="{2C34AF2B-9D07-4B75-9E74-1C680AB14CF6}"/>
    <dgm:cxn modelId="{03940829-6D3A-4381-BC45-BBD6B336AA80}" type="presOf" srcId="{9D38FE3A-22A2-427E-A163-0CFCE0C67747}" destId="{2560CC1D-BECF-40AB-ACA5-FF4816EF2402}" srcOrd="0" destOrd="1" presId="urn:microsoft.com/office/officeart/2005/8/layout/vList5"/>
    <dgm:cxn modelId="{16B7872C-20E1-4646-9B2B-839D6A186329}" type="presOf" srcId="{80CB43E4-C30F-4DCA-A3E9-D12FA78CE0FB}" destId="{BE3F23CE-2E74-4239-9C60-F75FAE2527ED}" srcOrd="0" destOrd="0" presId="urn:microsoft.com/office/officeart/2005/8/layout/vList5"/>
    <dgm:cxn modelId="{AB162C40-BC7B-454D-92EF-37D0FA32BFE0}" srcId="{80CB43E4-C30F-4DCA-A3E9-D12FA78CE0FB}" destId="{FD4DE6A3-2377-4242-83DF-7B0D237127E9}" srcOrd="2" destOrd="0" parTransId="{D5553CA4-E829-4124-BA2C-0197A5C38B15}" sibTransId="{44D36823-B463-435C-8C63-BFDC5B5627CF}"/>
    <dgm:cxn modelId="{6575255C-1878-4FA5-8355-D9C7760662F3}" type="presOf" srcId="{E7DB8C28-3728-493B-A3D7-1FE9EFE7E4C2}" destId="{2560CC1D-BECF-40AB-ACA5-FF4816EF2402}" srcOrd="0" destOrd="0" presId="urn:microsoft.com/office/officeart/2005/8/layout/vList5"/>
    <dgm:cxn modelId="{C23B5F60-F074-45B8-BB09-18AD4152539D}" srcId="{8F3B4B19-33F4-47AC-BE4E-B66181ED98B4}" destId="{0AFF4C1B-302C-42EF-B59F-97CDC2799D17}" srcOrd="0" destOrd="0" parTransId="{0EBE8459-BB53-4FEB-9003-4D3795F4559C}" sibTransId="{6755B5A7-26F9-4D2F-8EA9-DCC4A05B07D9}"/>
    <dgm:cxn modelId="{DF2D3747-AF1D-43CC-ACD2-1C81B945A006}" srcId="{013DD35D-9765-4E5F-95CE-DA45F3637BF5}" destId="{6C230327-1904-47CB-BB1D-FD9D9F4A90BF}" srcOrd="3" destOrd="0" parTransId="{F5865BF2-099D-45F3-9F9F-E9048C52D1A9}" sibTransId="{383C96B1-5630-4111-BDC2-DC9415E1D3B9}"/>
    <dgm:cxn modelId="{9BE98167-19B9-417C-B868-B10EB4AC35F3}" type="presOf" srcId="{0AFF4C1B-302C-42EF-B59F-97CDC2799D17}" destId="{79A5D85D-1163-4E23-B63A-D251345CC724}" srcOrd="0" destOrd="0" presId="urn:microsoft.com/office/officeart/2005/8/layout/vList5"/>
    <dgm:cxn modelId="{0A86B447-85B2-4129-968F-1A6334B85EC4}" type="presOf" srcId="{013DD35D-9765-4E5F-95CE-DA45F3637BF5}" destId="{72318483-7DE5-42EE-890E-F03CA337804A}" srcOrd="0" destOrd="0" presId="urn:microsoft.com/office/officeart/2005/8/layout/vList5"/>
    <dgm:cxn modelId="{C735B16D-5595-4582-AC60-593558D43D12}" type="presOf" srcId="{F9F76F41-F0B8-452B-9ECB-CAD3D2116C1A}" destId="{14DA0918-5925-49A3-8B22-A792C784872D}" srcOrd="0" destOrd="2" presId="urn:microsoft.com/office/officeart/2005/8/layout/vList5"/>
    <dgm:cxn modelId="{382F0E6F-C84B-4D02-A8FC-220D6A075C7A}" type="presOf" srcId="{D76BB3CF-DF5A-41FB-B6A4-25743CF1642F}" destId="{54D36BC8-F731-4D2B-879F-2C8560447D49}" srcOrd="0" destOrd="0" presId="urn:microsoft.com/office/officeart/2005/8/layout/vList5"/>
    <dgm:cxn modelId="{9B02915A-5A0A-497C-B665-39AD50DC90D8}" srcId="{80CB43E4-C30F-4DCA-A3E9-D12FA78CE0FB}" destId="{9D38FE3A-22A2-427E-A163-0CFCE0C67747}" srcOrd="1" destOrd="0" parTransId="{203207F1-E133-4A3D-BD27-BB6E39C7E46B}" sibTransId="{0B1AF6E8-0743-48DA-AB0B-E15423456DAA}"/>
    <dgm:cxn modelId="{8422E397-A2A7-4656-BDD0-A5DEE35EA0FC}" srcId="{013DD35D-9765-4E5F-95CE-DA45F3637BF5}" destId="{D76BB3CF-DF5A-41FB-B6A4-25743CF1642F}" srcOrd="0" destOrd="0" parTransId="{5DD1E055-F36A-4363-9BA1-453D18F6AA18}" sibTransId="{24234FDB-132A-43EF-B90D-1D285BFF51D4}"/>
    <dgm:cxn modelId="{36B27B99-C46C-4776-8293-CD422AD12E33}" type="presOf" srcId="{3AA5C518-6101-47DE-A504-F7F8D31BAC0F}" destId="{14DA0918-5925-49A3-8B22-A792C784872D}" srcOrd="0" destOrd="0" presId="urn:microsoft.com/office/officeart/2005/8/layout/vList5"/>
    <dgm:cxn modelId="{E2F6ED9C-E6CA-4E7F-B747-37A284E29D24}" srcId="{D76BB3CF-DF5A-41FB-B6A4-25743CF1642F}" destId="{3F378E98-4217-47A9-8134-DE6C3ABFE041}" srcOrd="0" destOrd="0" parTransId="{48653CFB-283F-4824-B87B-943F5C5E7841}" sibTransId="{0638CE31-017E-4421-AF9D-A58647C395DF}"/>
    <dgm:cxn modelId="{5D5F46B2-925E-4A4E-A867-A220894EC4FD}" srcId="{80CB43E4-C30F-4DCA-A3E9-D12FA78CE0FB}" destId="{E7DB8C28-3728-493B-A3D7-1FE9EFE7E4C2}" srcOrd="0" destOrd="0" parTransId="{86C82348-62AC-47C0-A4F1-60BF58B70325}" sibTransId="{5399BFCE-FDB4-4666-81C7-DC36EB3DA553}"/>
    <dgm:cxn modelId="{3A57B4D5-27C4-4372-954B-03F42D8D5B74}" srcId="{6C230327-1904-47CB-BB1D-FD9D9F4A90BF}" destId="{3AA5C518-6101-47DE-A504-F7F8D31BAC0F}" srcOrd="0" destOrd="0" parTransId="{C33DEA67-DC41-4FD7-BAF1-1EBBE63C3B81}" sibTransId="{84ADADB6-F501-44B3-B426-011C7C46A020}"/>
    <dgm:cxn modelId="{D44046D8-E1F4-49B3-8A8F-98F9694599F9}" srcId="{6C230327-1904-47CB-BB1D-FD9D9F4A90BF}" destId="{1AE49FA3-4F31-49CF-8017-9D2C5603BB0D}" srcOrd="1" destOrd="0" parTransId="{206DE295-9B95-4BBC-BDA5-77AEF99FD163}" sibTransId="{5F0BEDE9-4890-48A5-80B9-E481DB8BCC7F}"/>
    <dgm:cxn modelId="{E3C761DA-B59A-4658-B3C8-B73D008958C7}" srcId="{013DD35D-9765-4E5F-95CE-DA45F3637BF5}" destId="{80CB43E4-C30F-4DCA-A3E9-D12FA78CE0FB}" srcOrd="2" destOrd="0" parTransId="{662CF9D0-9536-4AC8-90CC-1A9C062F4327}" sibTransId="{22BA2624-35EA-49E9-BC2A-8019555F56F6}"/>
    <dgm:cxn modelId="{AE8A99E8-3972-4549-80D2-94E9444F48F0}" type="presOf" srcId="{1AE49FA3-4F31-49CF-8017-9D2C5603BB0D}" destId="{14DA0918-5925-49A3-8B22-A792C784872D}" srcOrd="0" destOrd="1" presId="urn:microsoft.com/office/officeart/2005/8/layout/vList5"/>
    <dgm:cxn modelId="{9654E9EB-2047-4CB9-BC44-36050CC4C59E}" srcId="{6C230327-1904-47CB-BB1D-FD9D9F4A90BF}" destId="{F9F76F41-F0B8-452B-9ECB-CAD3D2116C1A}" srcOrd="2" destOrd="0" parTransId="{C58C00AF-C25D-4090-81AE-BCEE68C1B076}" sibTransId="{93ADDB09-E12F-4874-A177-5436CA6653C4}"/>
    <dgm:cxn modelId="{D91F2FF2-A888-46D4-8295-7E52D005A6BD}" type="presOf" srcId="{3F378E98-4217-47A9-8134-DE6C3ABFE041}" destId="{9D7BDA6B-AF74-42CE-B374-8C3E6307E7B0}" srcOrd="0" destOrd="0" presId="urn:microsoft.com/office/officeart/2005/8/layout/vList5"/>
    <dgm:cxn modelId="{9B857069-8609-480C-BB1F-4E3AA99E1A00}" type="presParOf" srcId="{72318483-7DE5-42EE-890E-F03CA337804A}" destId="{BCDC3308-C1F2-4D87-BDC1-359B76A1EF96}" srcOrd="0" destOrd="0" presId="urn:microsoft.com/office/officeart/2005/8/layout/vList5"/>
    <dgm:cxn modelId="{1EC3F1EC-E2F4-4496-AAA4-A84DF68AF2E9}" type="presParOf" srcId="{BCDC3308-C1F2-4D87-BDC1-359B76A1EF96}" destId="{54D36BC8-F731-4D2B-879F-2C8560447D49}" srcOrd="0" destOrd="0" presId="urn:microsoft.com/office/officeart/2005/8/layout/vList5"/>
    <dgm:cxn modelId="{5747414D-3BC5-4AD6-A47E-3BC70487D2D3}" type="presParOf" srcId="{BCDC3308-C1F2-4D87-BDC1-359B76A1EF96}" destId="{9D7BDA6B-AF74-42CE-B374-8C3E6307E7B0}" srcOrd="1" destOrd="0" presId="urn:microsoft.com/office/officeart/2005/8/layout/vList5"/>
    <dgm:cxn modelId="{3A85C202-E9CC-4039-AE12-576F1D6AB8FD}" type="presParOf" srcId="{72318483-7DE5-42EE-890E-F03CA337804A}" destId="{3ED4E693-118F-489E-9D1B-D60204806F1B}" srcOrd="1" destOrd="0" presId="urn:microsoft.com/office/officeart/2005/8/layout/vList5"/>
    <dgm:cxn modelId="{E6E539B8-00FC-4190-B928-BA250BF277EA}" type="presParOf" srcId="{72318483-7DE5-42EE-890E-F03CA337804A}" destId="{74D53ABD-79BF-4252-A1FD-7A0088CA9682}" srcOrd="2" destOrd="0" presId="urn:microsoft.com/office/officeart/2005/8/layout/vList5"/>
    <dgm:cxn modelId="{B4B3CDEA-FE75-417F-A7C6-90E64A92C3FA}" type="presParOf" srcId="{74D53ABD-79BF-4252-A1FD-7A0088CA9682}" destId="{9502B69D-2CFC-4B30-866D-222949E1FE26}" srcOrd="0" destOrd="0" presId="urn:microsoft.com/office/officeart/2005/8/layout/vList5"/>
    <dgm:cxn modelId="{3A679BC6-E29C-48AD-8CFB-500B66CEE20D}" type="presParOf" srcId="{74D53ABD-79BF-4252-A1FD-7A0088CA9682}" destId="{79A5D85D-1163-4E23-B63A-D251345CC724}" srcOrd="1" destOrd="0" presId="urn:microsoft.com/office/officeart/2005/8/layout/vList5"/>
    <dgm:cxn modelId="{88DB6535-AAD3-4C2F-87A7-06875E09419C}" type="presParOf" srcId="{72318483-7DE5-42EE-890E-F03CA337804A}" destId="{956EDA22-610B-4A04-BF40-E628FCBDD593}" srcOrd="3" destOrd="0" presId="urn:microsoft.com/office/officeart/2005/8/layout/vList5"/>
    <dgm:cxn modelId="{8C91F24D-A856-4BC5-8873-A6E31E4F50D7}" type="presParOf" srcId="{72318483-7DE5-42EE-890E-F03CA337804A}" destId="{F98BB987-3BB6-49AA-B09C-6045C0470AAA}" srcOrd="4" destOrd="0" presId="urn:microsoft.com/office/officeart/2005/8/layout/vList5"/>
    <dgm:cxn modelId="{3BF6E0AC-F0A9-4F3F-8702-DA4D759B1FF8}" type="presParOf" srcId="{F98BB987-3BB6-49AA-B09C-6045C0470AAA}" destId="{BE3F23CE-2E74-4239-9C60-F75FAE2527ED}" srcOrd="0" destOrd="0" presId="urn:microsoft.com/office/officeart/2005/8/layout/vList5"/>
    <dgm:cxn modelId="{3E44D151-6280-4152-8F02-210F1BB78547}" type="presParOf" srcId="{F98BB987-3BB6-49AA-B09C-6045C0470AAA}" destId="{2560CC1D-BECF-40AB-ACA5-FF4816EF2402}" srcOrd="1" destOrd="0" presId="urn:microsoft.com/office/officeart/2005/8/layout/vList5"/>
    <dgm:cxn modelId="{76B4F5E8-1E6E-415E-8329-1B3574AE4467}" type="presParOf" srcId="{72318483-7DE5-42EE-890E-F03CA337804A}" destId="{351FC418-0030-4121-9BB0-EADB8EB58BAC}" srcOrd="5" destOrd="0" presId="urn:microsoft.com/office/officeart/2005/8/layout/vList5"/>
    <dgm:cxn modelId="{C7181DCC-65BE-441E-9B3B-5DC975BAB6A6}" type="presParOf" srcId="{72318483-7DE5-42EE-890E-F03CA337804A}" destId="{FA14E5A6-79C2-4323-9E5E-B45D1ACE7334}" srcOrd="6" destOrd="0" presId="urn:microsoft.com/office/officeart/2005/8/layout/vList5"/>
    <dgm:cxn modelId="{949074D2-5CE2-401B-9BDE-F1CD68F3C86A}" type="presParOf" srcId="{FA14E5A6-79C2-4323-9E5E-B45D1ACE7334}" destId="{2FDF9E9E-02B1-4FB7-ABCF-33292D88A8F7}" srcOrd="0" destOrd="0" presId="urn:microsoft.com/office/officeart/2005/8/layout/vList5"/>
    <dgm:cxn modelId="{FBA087EA-2A82-4027-98F7-3A1FF3043289}" type="presParOf" srcId="{FA14E5A6-79C2-4323-9E5E-B45D1ACE7334}" destId="{14DA0918-5925-49A3-8B22-A792C784872D}" srcOrd="1" destOrd="0" presId="urn:microsoft.com/office/officeart/2005/8/layout/vList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72703F-EB58-4B0C-8B2A-EDF2A51B2C6C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CA95F9-8BCF-40C1-B842-BCFFD43632F6}">
      <dgm:prSet custT="1"/>
      <dgm:spPr/>
      <dgm:t>
        <a:bodyPr/>
        <a:lstStyle/>
        <a:p>
          <a:br>
            <a:rPr lang="en-US" sz="1600" dirty="0"/>
          </a:br>
          <a:r>
            <a:rPr lang="en-US" sz="1800" b="0" dirty="0">
              <a:latin typeface="+mn-lt"/>
            </a:rPr>
            <a:t>Special rooms</a:t>
          </a:r>
          <a:endParaRPr lang="en-US" sz="1600" b="0" dirty="0">
            <a:latin typeface="+mn-lt"/>
          </a:endParaRPr>
        </a:p>
      </dgm:t>
    </dgm:pt>
    <dgm:pt modelId="{FC4F4986-5DCD-4DC2-B7FD-2C5FABEF9979}" type="parTrans" cxnId="{E6EDE7CF-5B3F-4E2C-99EE-D5462F0EC9CE}">
      <dgm:prSet/>
      <dgm:spPr/>
      <dgm:t>
        <a:bodyPr/>
        <a:lstStyle/>
        <a:p>
          <a:endParaRPr lang="en-US"/>
        </a:p>
      </dgm:t>
    </dgm:pt>
    <dgm:pt modelId="{D868EA7F-D868-4231-86D5-66D9B2DF2F62}" type="sibTrans" cxnId="{E6EDE7CF-5B3F-4E2C-99EE-D5462F0EC9CE}">
      <dgm:prSet/>
      <dgm:spPr/>
      <dgm:t>
        <a:bodyPr/>
        <a:lstStyle/>
        <a:p>
          <a:endParaRPr lang="en-US"/>
        </a:p>
      </dgm:t>
    </dgm:pt>
    <dgm:pt modelId="{1E293C9C-50F7-4DF0-A45F-EF6AA41E15B2}">
      <dgm:prSet custT="1"/>
      <dgm:spPr/>
      <dgm:t>
        <a:bodyPr/>
        <a:lstStyle/>
        <a:p>
          <a:r>
            <a:rPr lang="en-US" sz="1600" b="0" dirty="0">
              <a:latin typeface="+mn-lt"/>
            </a:rPr>
            <a:t>Finest</a:t>
          </a:r>
          <a:r>
            <a:rPr lang="en-US" sz="1600" b="0" baseline="0" dirty="0">
              <a:latin typeface="+mn-lt"/>
            </a:rPr>
            <a:t> services: fine dining, spa, fitness, meeting, weeding</a:t>
          </a:r>
          <a:endParaRPr lang="en-US" sz="1600" b="0" dirty="0">
            <a:latin typeface="+mn-lt"/>
          </a:endParaRPr>
        </a:p>
      </dgm:t>
    </dgm:pt>
    <dgm:pt modelId="{04936CC5-1B2F-4620-ABDF-F195956C3F4A}" type="parTrans" cxnId="{A7E7000F-0D10-4D88-844F-C9CB2A6A39DA}">
      <dgm:prSet/>
      <dgm:spPr/>
      <dgm:t>
        <a:bodyPr/>
        <a:lstStyle/>
        <a:p>
          <a:endParaRPr lang="en-US"/>
        </a:p>
      </dgm:t>
    </dgm:pt>
    <dgm:pt modelId="{E019F05B-61F4-4915-9D10-5D6F328EA591}" type="sibTrans" cxnId="{A7E7000F-0D10-4D88-844F-C9CB2A6A39DA}">
      <dgm:prSet/>
      <dgm:spPr/>
      <dgm:t>
        <a:bodyPr/>
        <a:lstStyle/>
        <a:p>
          <a:endParaRPr lang="en-US"/>
        </a:p>
      </dgm:t>
    </dgm:pt>
    <dgm:pt modelId="{DA3F2F2F-B5A8-4CFD-ABCE-1BC48CD913AF}">
      <dgm:prSet custT="1"/>
      <dgm:spPr/>
      <dgm:t>
        <a:bodyPr/>
        <a:lstStyle/>
        <a:p>
          <a:r>
            <a:rPr lang="en-US" sz="1600" b="0" dirty="0">
              <a:latin typeface="+mn-lt"/>
            </a:rPr>
            <a:t>WOW factor</a:t>
          </a:r>
        </a:p>
      </dgm:t>
    </dgm:pt>
    <dgm:pt modelId="{D4AFA5E0-6624-49A6-B10B-4FFA7483C001}" type="parTrans" cxnId="{307321D6-32A9-4F29-A35B-8328C6417311}">
      <dgm:prSet/>
      <dgm:spPr/>
      <dgm:t>
        <a:bodyPr/>
        <a:lstStyle/>
        <a:p>
          <a:endParaRPr lang="en-US"/>
        </a:p>
      </dgm:t>
    </dgm:pt>
    <dgm:pt modelId="{038FE749-6004-418E-86C7-7C1B1D7930F4}" type="sibTrans" cxnId="{307321D6-32A9-4F29-A35B-8328C6417311}">
      <dgm:prSet/>
      <dgm:spPr/>
      <dgm:t>
        <a:bodyPr/>
        <a:lstStyle/>
        <a:p>
          <a:endParaRPr lang="en-US"/>
        </a:p>
      </dgm:t>
    </dgm:pt>
    <dgm:pt modelId="{B2F9B3BC-1849-4A4A-BBE4-752B9B492C76}">
      <dgm:prSet custT="1"/>
      <dgm:spPr/>
      <dgm:t>
        <a:bodyPr/>
        <a:lstStyle/>
        <a:p>
          <a:r>
            <a:rPr lang="en-US" sz="1600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Univers"/>
              <a:ea typeface="+mn-ea"/>
              <a:cs typeface="+mn-cs"/>
            </a:rPr>
            <a:t>Experiences at The Ritz-Carlton </a:t>
          </a:r>
          <a:r>
            <a:rPr lang="en-US" sz="1600" b="0" kern="1200" cap="all" dirty="0">
              <a:solidFill>
                <a:schemeClr val="bg2"/>
              </a:solidFill>
              <a:ea typeface="+mn-ea"/>
            </a:rPr>
            <a:t>Club</a:t>
          </a:r>
          <a:endParaRPr lang="en-US" sz="1600" b="0" kern="1200" dirty="0">
            <a:latin typeface="+mn-lt"/>
          </a:endParaRPr>
        </a:p>
      </dgm:t>
    </dgm:pt>
    <dgm:pt modelId="{48FD486C-824F-4590-8CFC-BC1053E533DD}" type="parTrans" cxnId="{BB48F2B9-3F80-43D5-9223-76526A774C2D}">
      <dgm:prSet/>
      <dgm:spPr/>
      <dgm:t>
        <a:bodyPr/>
        <a:lstStyle/>
        <a:p>
          <a:endParaRPr lang="en-US"/>
        </a:p>
      </dgm:t>
    </dgm:pt>
    <dgm:pt modelId="{2946CE56-B018-4C0E-918D-0B36D170024F}" type="sibTrans" cxnId="{BB48F2B9-3F80-43D5-9223-76526A774C2D}">
      <dgm:prSet/>
      <dgm:spPr/>
      <dgm:t>
        <a:bodyPr/>
        <a:lstStyle/>
        <a:p>
          <a:endParaRPr lang="en-US"/>
        </a:p>
      </dgm:t>
    </dgm:pt>
    <dgm:pt modelId="{1AE2F6B8-DCD1-4A73-BF65-B4B28035A806}">
      <dgm:prSet custT="1"/>
      <dgm:spPr/>
      <dgm:t>
        <a:bodyPr/>
        <a:lstStyle/>
        <a:p>
          <a:r>
            <a:rPr lang="en-US" sz="1800" dirty="0"/>
            <a:t>Personalization</a:t>
          </a:r>
        </a:p>
      </dgm:t>
    </dgm:pt>
    <dgm:pt modelId="{941ECA93-CFB1-4079-81D9-B56F817C338C}" type="parTrans" cxnId="{56F52432-0305-449E-B6FA-4D0C6F59C404}">
      <dgm:prSet/>
      <dgm:spPr/>
      <dgm:t>
        <a:bodyPr/>
        <a:lstStyle/>
        <a:p>
          <a:endParaRPr lang="en-US"/>
        </a:p>
      </dgm:t>
    </dgm:pt>
    <dgm:pt modelId="{306DC166-E933-46E2-9B78-DD7F39BD414B}" type="sibTrans" cxnId="{56F52432-0305-449E-B6FA-4D0C6F59C404}">
      <dgm:prSet/>
      <dgm:spPr/>
      <dgm:t>
        <a:bodyPr/>
        <a:lstStyle/>
        <a:p>
          <a:endParaRPr lang="en-US"/>
        </a:p>
      </dgm:t>
    </dgm:pt>
    <dgm:pt modelId="{E17672FB-BD8B-4FFB-AAF2-4318B0A456C2}">
      <dgm:prSet custT="1"/>
      <dgm:spPr/>
      <dgm:t>
        <a:bodyPr/>
        <a:lstStyle/>
        <a:p>
          <a:r>
            <a:rPr lang="en-US" sz="1800" dirty="0"/>
            <a:t>2000$</a:t>
          </a:r>
          <a:r>
            <a:rPr lang="en-US" sz="1800" baseline="0" dirty="0"/>
            <a:t> policy</a:t>
          </a:r>
          <a:endParaRPr lang="en-US" sz="1800" dirty="0"/>
        </a:p>
      </dgm:t>
    </dgm:pt>
    <dgm:pt modelId="{337892A7-85AF-409F-9717-80048782A0D4}" type="parTrans" cxnId="{24995DD0-9475-489D-B9AF-2371EF33B875}">
      <dgm:prSet/>
      <dgm:spPr/>
      <dgm:t>
        <a:bodyPr/>
        <a:lstStyle/>
        <a:p>
          <a:endParaRPr lang="en-US"/>
        </a:p>
      </dgm:t>
    </dgm:pt>
    <dgm:pt modelId="{6E5E1A02-979C-4FF0-9C2F-6ED18BE080BA}" type="sibTrans" cxnId="{24995DD0-9475-489D-B9AF-2371EF33B875}">
      <dgm:prSet/>
      <dgm:spPr/>
      <dgm:t>
        <a:bodyPr/>
        <a:lstStyle/>
        <a:p>
          <a:endParaRPr lang="en-US"/>
        </a:p>
      </dgm:t>
    </dgm:pt>
    <dgm:pt modelId="{005289A9-9241-4C95-B760-B7F5956685F2}" type="pres">
      <dgm:prSet presAssocID="{5C72703F-EB58-4B0C-8B2A-EDF2A51B2C6C}" presName="Name0" presStyleCnt="0">
        <dgm:presLayoutVars>
          <dgm:dir/>
          <dgm:resizeHandles val="exact"/>
        </dgm:presLayoutVars>
      </dgm:prSet>
      <dgm:spPr/>
    </dgm:pt>
    <dgm:pt modelId="{FC06128C-54CB-4FA0-9F36-6F3773637503}" type="pres">
      <dgm:prSet presAssocID="{23CA95F9-8BCF-40C1-B842-BCFFD43632F6}" presName="compNode" presStyleCnt="0"/>
      <dgm:spPr/>
    </dgm:pt>
    <dgm:pt modelId="{FE87CAF3-D020-4A8E-9416-C810BE6972ED}" type="pres">
      <dgm:prSet presAssocID="{23CA95F9-8BCF-40C1-B842-BCFFD43632F6}" presName="pictRect" presStyleLbl="node1" presStyleIdx="0" presStyleCnt="6" custScaleX="110000" custScaleY="110000" custLinFactNeighborY="-25346"/>
      <dgm:spPr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>
          <a:solidFill>
            <a:schemeClr val="tx1"/>
          </a:solidFill>
        </a:ln>
      </dgm:spPr>
    </dgm:pt>
    <dgm:pt modelId="{1170F099-8F92-4894-86F7-515DFA9E663D}" type="pres">
      <dgm:prSet presAssocID="{23CA95F9-8BCF-40C1-B842-BCFFD43632F6}" presName="textRect" presStyleLbl="revTx" presStyleIdx="0" presStyleCnt="6" custLinFactNeighborY="-47071">
        <dgm:presLayoutVars>
          <dgm:bulletEnabled val="1"/>
        </dgm:presLayoutVars>
      </dgm:prSet>
      <dgm:spPr/>
    </dgm:pt>
    <dgm:pt modelId="{8132FBB8-59D5-411E-8D8E-53368EE2859B}" type="pres">
      <dgm:prSet presAssocID="{D868EA7F-D868-4231-86D5-66D9B2DF2F62}" presName="sibTrans" presStyleLbl="sibTrans2D1" presStyleIdx="0" presStyleCnt="0"/>
      <dgm:spPr/>
    </dgm:pt>
    <dgm:pt modelId="{87061A02-C2A1-47B4-BF18-4F0CEC558A6A}" type="pres">
      <dgm:prSet presAssocID="{1E293C9C-50F7-4DF0-A45F-EF6AA41E15B2}" presName="compNode" presStyleCnt="0"/>
      <dgm:spPr/>
    </dgm:pt>
    <dgm:pt modelId="{C2849E31-21AC-415C-90FB-2354EC60AB5E}" type="pres">
      <dgm:prSet presAssocID="{1E293C9C-50F7-4DF0-A45F-EF6AA41E15B2}" presName="pictRect" presStyleLbl="node1" presStyleIdx="1" presStyleCnt="6" custScaleX="110000" custScaleY="110000" custLinFactNeighborY="-25346"/>
      <dgm:spPr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>
          <a:solidFill>
            <a:schemeClr val="tx1"/>
          </a:solidFill>
        </a:ln>
      </dgm:spPr>
    </dgm:pt>
    <dgm:pt modelId="{73F6E9F5-3ACD-4062-BF5E-54A678CF3403}" type="pres">
      <dgm:prSet presAssocID="{1E293C9C-50F7-4DF0-A45F-EF6AA41E15B2}" presName="textRect" presStyleLbl="revTx" presStyleIdx="1" presStyleCnt="6" custScaleX="132205" custLinFactNeighborY="-47071">
        <dgm:presLayoutVars>
          <dgm:bulletEnabled val="1"/>
        </dgm:presLayoutVars>
      </dgm:prSet>
      <dgm:spPr/>
    </dgm:pt>
    <dgm:pt modelId="{6537C2AF-AD8F-4464-9532-5FC3F872BA7F}" type="pres">
      <dgm:prSet presAssocID="{E019F05B-61F4-4915-9D10-5D6F328EA591}" presName="sibTrans" presStyleLbl="sibTrans2D1" presStyleIdx="0" presStyleCnt="0"/>
      <dgm:spPr/>
    </dgm:pt>
    <dgm:pt modelId="{BD9E669D-7C4F-4B89-B251-C0551F523828}" type="pres">
      <dgm:prSet presAssocID="{DA3F2F2F-B5A8-4CFD-ABCE-1BC48CD913AF}" presName="compNode" presStyleCnt="0"/>
      <dgm:spPr/>
    </dgm:pt>
    <dgm:pt modelId="{7DFDD86D-CD35-48A6-BEFA-8F8994E97D61}" type="pres">
      <dgm:prSet presAssocID="{DA3F2F2F-B5A8-4CFD-ABCE-1BC48CD913AF}" presName="pictRect" presStyleLbl="node1" presStyleIdx="2" presStyleCnt="6" custScaleX="110000" custScaleY="110000" custLinFactNeighborY="-25346"/>
      <dgm:spPr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2000" r="-2000"/>
          </a:stretch>
        </a:blipFill>
        <a:ln w="12700">
          <a:solidFill>
            <a:schemeClr val="tx1"/>
          </a:solidFill>
        </a:ln>
      </dgm:spPr>
    </dgm:pt>
    <dgm:pt modelId="{FA036385-AE18-4FD3-B2D0-82E3875949D0}" type="pres">
      <dgm:prSet presAssocID="{DA3F2F2F-B5A8-4CFD-ABCE-1BC48CD913AF}" presName="textRect" presStyleLbl="revTx" presStyleIdx="2" presStyleCnt="6" custLinFactNeighborY="-47071">
        <dgm:presLayoutVars>
          <dgm:bulletEnabled val="1"/>
        </dgm:presLayoutVars>
      </dgm:prSet>
      <dgm:spPr/>
    </dgm:pt>
    <dgm:pt modelId="{D118991F-D991-4D01-9370-567703B2F0FB}" type="pres">
      <dgm:prSet presAssocID="{038FE749-6004-418E-86C7-7C1B1D7930F4}" presName="sibTrans" presStyleLbl="sibTrans2D1" presStyleIdx="0" presStyleCnt="0"/>
      <dgm:spPr/>
    </dgm:pt>
    <dgm:pt modelId="{29BDEF14-AA3A-4212-84C2-4ED6A47D018A}" type="pres">
      <dgm:prSet presAssocID="{B2F9B3BC-1849-4A4A-BBE4-752B9B492C76}" presName="compNode" presStyleCnt="0"/>
      <dgm:spPr/>
    </dgm:pt>
    <dgm:pt modelId="{CA75752C-C93A-4E4F-AF52-2AC5C1333943}" type="pres">
      <dgm:prSet presAssocID="{B2F9B3BC-1849-4A4A-BBE4-752B9B492C76}" presName="pictRect" presStyleLbl="node1" presStyleIdx="3" presStyleCnt="6" custScaleX="110000" custScaleY="110000" custLinFactNeighborX="-501" custLinFactNeighborY="23007"/>
      <dgm:spPr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>
          <a:solidFill>
            <a:schemeClr val="tx1"/>
          </a:solidFill>
        </a:ln>
      </dgm:spPr>
    </dgm:pt>
    <dgm:pt modelId="{EEEA4298-94BA-4893-9A40-EC55FC2AA0E1}" type="pres">
      <dgm:prSet presAssocID="{B2F9B3BC-1849-4A4A-BBE4-752B9B492C76}" presName="textRect" presStyleLbl="revTx" presStyleIdx="3" presStyleCnt="6" custLinFactNeighborY="40893">
        <dgm:presLayoutVars>
          <dgm:bulletEnabled val="1"/>
        </dgm:presLayoutVars>
      </dgm:prSet>
      <dgm:spPr/>
    </dgm:pt>
    <dgm:pt modelId="{9855835E-50EF-4A94-ACA5-7697B0A628E2}" type="pres">
      <dgm:prSet presAssocID="{2946CE56-B018-4C0E-918D-0B36D170024F}" presName="sibTrans" presStyleLbl="sibTrans2D1" presStyleIdx="0" presStyleCnt="0"/>
      <dgm:spPr/>
    </dgm:pt>
    <dgm:pt modelId="{A113448C-7DBD-454F-AD48-466F4E95C9AD}" type="pres">
      <dgm:prSet presAssocID="{1AE2F6B8-DCD1-4A73-BF65-B4B28035A806}" presName="compNode" presStyleCnt="0"/>
      <dgm:spPr/>
    </dgm:pt>
    <dgm:pt modelId="{CA05C0B0-8897-4243-B6EA-233791C30B97}" type="pres">
      <dgm:prSet presAssocID="{1AE2F6B8-DCD1-4A73-BF65-B4B28035A806}" presName="pictRect" presStyleLbl="node1" presStyleIdx="4" presStyleCnt="6" custScaleX="111092" custScaleY="112306" custLinFactNeighborX="-160" custLinFactNeighborY="23007"/>
      <dgm:spPr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7000" b="-57000"/>
          </a:stretch>
        </a:blipFill>
        <a:ln w="12700">
          <a:solidFill>
            <a:schemeClr val="tx1"/>
          </a:solidFill>
        </a:ln>
      </dgm:spPr>
    </dgm:pt>
    <dgm:pt modelId="{9B7DAF1E-49E5-4D86-8192-D4F92585CB28}" type="pres">
      <dgm:prSet presAssocID="{1AE2F6B8-DCD1-4A73-BF65-B4B28035A806}" presName="textRect" presStyleLbl="revTx" presStyleIdx="4" presStyleCnt="6" custScaleX="125556" custLinFactNeighborY="42727">
        <dgm:presLayoutVars>
          <dgm:bulletEnabled val="1"/>
        </dgm:presLayoutVars>
      </dgm:prSet>
      <dgm:spPr/>
    </dgm:pt>
    <dgm:pt modelId="{C0FA01BE-4CC5-422F-82F0-7E0BB84E9EFB}" type="pres">
      <dgm:prSet presAssocID="{306DC166-E933-46E2-9B78-DD7F39BD414B}" presName="sibTrans" presStyleLbl="sibTrans2D1" presStyleIdx="0" presStyleCnt="0"/>
      <dgm:spPr/>
    </dgm:pt>
    <dgm:pt modelId="{E3F65050-9D0B-4978-A25D-C6608CE074A3}" type="pres">
      <dgm:prSet presAssocID="{E17672FB-BD8B-4FFB-AAF2-4318B0A456C2}" presName="compNode" presStyleCnt="0"/>
      <dgm:spPr/>
    </dgm:pt>
    <dgm:pt modelId="{D061BE56-A228-467E-B4B4-A1869CC55E62}" type="pres">
      <dgm:prSet presAssocID="{E17672FB-BD8B-4FFB-AAF2-4318B0A456C2}" presName="pictRect" presStyleLbl="node1" presStyleIdx="5" presStyleCnt="6" custScaleX="108130" custScaleY="112941" custLinFactNeighborX="501" custLinFactNeighborY="22613"/>
      <dgm:spPr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2700">
          <a:solidFill>
            <a:schemeClr val="tx1"/>
          </a:solidFill>
        </a:ln>
      </dgm:spPr>
    </dgm:pt>
    <dgm:pt modelId="{C4A3288F-78A6-4C52-B9B8-3FD5E958C39D}" type="pres">
      <dgm:prSet presAssocID="{E17672FB-BD8B-4FFB-AAF2-4318B0A456C2}" presName="textRect" presStyleLbl="revTx" presStyleIdx="5" presStyleCnt="6" custLinFactNeighborY="42727">
        <dgm:presLayoutVars>
          <dgm:bulletEnabled val="1"/>
        </dgm:presLayoutVars>
      </dgm:prSet>
      <dgm:spPr/>
    </dgm:pt>
  </dgm:ptLst>
  <dgm:cxnLst>
    <dgm:cxn modelId="{A7E7000F-0D10-4D88-844F-C9CB2A6A39DA}" srcId="{5C72703F-EB58-4B0C-8B2A-EDF2A51B2C6C}" destId="{1E293C9C-50F7-4DF0-A45F-EF6AA41E15B2}" srcOrd="1" destOrd="0" parTransId="{04936CC5-1B2F-4620-ABDF-F195956C3F4A}" sibTransId="{E019F05B-61F4-4915-9D10-5D6F328EA591}"/>
    <dgm:cxn modelId="{365F8311-F326-40B1-82A7-C49F45B22CC2}" type="presOf" srcId="{5C72703F-EB58-4B0C-8B2A-EDF2A51B2C6C}" destId="{005289A9-9241-4C95-B760-B7F5956685F2}" srcOrd="0" destOrd="0" presId="urn:microsoft.com/office/officeart/2005/8/layout/pList1"/>
    <dgm:cxn modelId="{31654D23-2C83-4040-8A0D-3A86CA45083C}" type="presOf" srcId="{E17672FB-BD8B-4FFB-AAF2-4318B0A456C2}" destId="{C4A3288F-78A6-4C52-B9B8-3FD5E958C39D}" srcOrd="0" destOrd="0" presId="urn:microsoft.com/office/officeart/2005/8/layout/pList1"/>
    <dgm:cxn modelId="{77D1EE24-A5D0-4832-971B-3CED8B13C255}" type="presOf" srcId="{D868EA7F-D868-4231-86D5-66D9B2DF2F62}" destId="{8132FBB8-59D5-411E-8D8E-53368EE2859B}" srcOrd="0" destOrd="0" presId="urn:microsoft.com/office/officeart/2005/8/layout/pList1"/>
    <dgm:cxn modelId="{8E71942E-2B04-45DC-9BB9-86A128D04CA3}" type="presOf" srcId="{B2F9B3BC-1849-4A4A-BBE4-752B9B492C76}" destId="{EEEA4298-94BA-4893-9A40-EC55FC2AA0E1}" srcOrd="0" destOrd="0" presId="urn:microsoft.com/office/officeart/2005/8/layout/pList1"/>
    <dgm:cxn modelId="{56F52432-0305-449E-B6FA-4D0C6F59C404}" srcId="{5C72703F-EB58-4B0C-8B2A-EDF2A51B2C6C}" destId="{1AE2F6B8-DCD1-4A73-BF65-B4B28035A806}" srcOrd="4" destOrd="0" parTransId="{941ECA93-CFB1-4079-81D9-B56F817C338C}" sibTransId="{306DC166-E933-46E2-9B78-DD7F39BD414B}"/>
    <dgm:cxn modelId="{2AAE853D-4FC3-419F-867C-AEF8F15E562B}" type="presOf" srcId="{038FE749-6004-418E-86C7-7C1B1D7930F4}" destId="{D118991F-D991-4D01-9370-567703B2F0FB}" srcOrd="0" destOrd="0" presId="urn:microsoft.com/office/officeart/2005/8/layout/pList1"/>
    <dgm:cxn modelId="{69361667-8649-4C72-AEC8-CF6756689803}" type="presOf" srcId="{306DC166-E933-46E2-9B78-DD7F39BD414B}" destId="{C0FA01BE-4CC5-422F-82F0-7E0BB84E9EFB}" srcOrd="0" destOrd="0" presId="urn:microsoft.com/office/officeart/2005/8/layout/pList1"/>
    <dgm:cxn modelId="{63591B73-28AA-4493-859D-01AB7FDCE626}" type="presOf" srcId="{DA3F2F2F-B5A8-4CFD-ABCE-1BC48CD913AF}" destId="{FA036385-AE18-4FD3-B2D0-82E3875949D0}" srcOrd="0" destOrd="0" presId="urn:microsoft.com/office/officeart/2005/8/layout/pList1"/>
    <dgm:cxn modelId="{E2887D57-4A80-4474-9325-9D4172FB9291}" type="presOf" srcId="{E019F05B-61F4-4915-9D10-5D6F328EA591}" destId="{6537C2AF-AD8F-4464-9532-5FC3F872BA7F}" srcOrd="0" destOrd="0" presId="urn:microsoft.com/office/officeart/2005/8/layout/pList1"/>
    <dgm:cxn modelId="{06C925A6-6799-4D49-BC59-2917DC6667A3}" type="presOf" srcId="{2946CE56-B018-4C0E-918D-0B36D170024F}" destId="{9855835E-50EF-4A94-ACA5-7697B0A628E2}" srcOrd="0" destOrd="0" presId="urn:microsoft.com/office/officeart/2005/8/layout/pList1"/>
    <dgm:cxn modelId="{BB48F2B9-3F80-43D5-9223-76526A774C2D}" srcId="{5C72703F-EB58-4B0C-8B2A-EDF2A51B2C6C}" destId="{B2F9B3BC-1849-4A4A-BBE4-752B9B492C76}" srcOrd="3" destOrd="0" parTransId="{48FD486C-824F-4590-8CFC-BC1053E533DD}" sibTransId="{2946CE56-B018-4C0E-918D-0B36D170024F}"/>
    <dgm:cxn modelId="{1B38ACC1-4BBE-43E4-B1FF-A6C96D0A32CF}" type="presOf" srcId="{1E293C9C-50F7-4DF0-A45F-EF6AA41E15B2}" destId="{73F6E9F5-3ACD-4062-BF5E-54A678CF3403}" srcOrd="0" destOrd="0" presId="urn:microsoft.com/office/officeart/2005/8/layout/pList1"/>
    <dgm:cxn modelId="{E6EDE7CF-5B3F-4E2C-99EE-D5462F0EC9CE}" srcId="{5C72703F-EB58-4B0C-8B2A-EDF2A51B2C6C}" destId="{23CA95F9-8BCF-40C1-B842-BCFFD43632F6}" srcOrd="0" destOrd="0" parTransId="{FC4F4986-5DCD-4DC2-B7FD-2C5FABEF9979}" sibTransId="{D868EA7F-D868-4231-86D5-66D9B2DF2F62}"/>
    <dgm:cxn modelId="{24995DD0-9475-489D-B9AF-2371EF33B875}" srcId="{5C72703F-EB58-4B0C-8B2A-EDF2A51B2C6C}" destId="{E17672FB-BD8B-4FFB-AAF2-4318B0A456C2}" srcOrd="5" destOrd="0" parTransId="{337892A7-85AF-409F-9717-80048782A0D4}" sibTransId="{6E5E1A02-979C-4FF0-9C2F-6ED18BE080BA}"/>
    <dgm:cxn modelId="{0EBB18D4-109D-42BB-996C-4B261BD7D5B5}" type="presOf" srcId="{1AE2F6B8-DCD1-4A73-BF65-B4B28035A806}" destId="{9B7DAF1E-49E5-4D86-8192-D4F92585CB28}" srcOrd="0" destOrd="0" presId="urn:microsoft.com/office/officeart/2005/8/layout/pList1"/>
    <dgm:cxn modelId="{307321D6-32A9-4F29-A35B-8328C6417311}" srcId="{5C72703F-EB58-4B0C-8B2A-EDF2A51B2C6C}" destId="{DA3F2F2F-B5A8-4CFD-ABCE-1BC48CD913AF}" srcOrd="2" destOrd="0" parTransId="{D4AFA5E0-6624-49A6-B10B-4FFA7483C001}" sibTransId="{038FE749-6004-418E-86C7-7C1B1D7930F4}"/>
    <dgm:cxn modelId="{24DB4FFA-6C8D-4DB9-BAEE-D2B42758E071}" type="presOf" srcId="{23CA95F9-8BCF-40C1-B842-BCFFD43632F6}" destId="{1170F099-8F92-4894-86F7-515DFA9E663D}" srcOrd="0" destOrd="0" presId="urn:microsoft.com/office/officeart/2005/8/layout/pList1"/>
    <dgm:cxn modelId="{1A4C13CC-B699-4484-9554-D1B04DD209D1}" type="presParOf" srcId="{005289A9-9241-4C95-B760-B7F5956685F2}" destId="{FC06128C-54CB-4FA0-9F36-6F3773637503}" srcOrd="0" destOrd="0" presId="urn:microsoft.com/office/officeart/2005/8/layout/pList1"/>
    <dgm:cxn modelId="{D47CC12E-6269-4B3D-9582-EBDCBF9A6C70}" type="presParOf" srcId="{FC06128C-54CB-4FA0-9F36-6F3773637503}" destId="{FE87CAF3-D020-4A8E-9416-C810BE6972ED}" srcOrd="0" destOrd="0" presId="urn:microsoft.com/office/officeart/2005/8/layout/pList1"/>
    <dgm:cxn modelId="{101F29B8-0644-4410-A0B1-5A12F98EE53D}" type="presParOf" srcId="{FC06128C-54CB-4FA0-9F36-6F3773637503}" destId="{1170F099-8F92-4894-86F7-515DFA9E663D}" srcOrd="1" destOrd="0" presId="urn:microsoft.com/office/officeart/2005/8/layout/pList1"/>
    <dgm:cxn modelId="{3C14C62A-B79F-4FE9-9ECE-8B6072916AB6}" type="presParOf" srcId="{005289A9-9241-4C95-B760-B7F5956685F2}" destId="{8132FBB8-59D5-411E-8D8E-53368EE2859B}" srcOrd="1" destOrd="0" presId="urn:microsoft.com/office/officeart/2005/8/layout/pList1"/>
    <dgm:cxn modelId="{DDBEC049-F66A-4A34-8B6B-D5F2C0E62E51}" type="presParOf" srcId="{005289A9-9241-4C95-B760-B7F5956685F2}" destId="{87061A02-C2A1-47B4-BF18-4F0CEC558A6A}" srcOrd="2" destOrd="0" presId="urn:microsoft.com/office/officeart/2005/8/layout/pList1"/>
    <dgm:cxn modelId="{19459645-76A9-4E9C-9945-2A3D7C3041FA}" type="presParOf" srcId="{87061A02-C2A1-47B4-BF18-4F0CEC558A6A}" destId="{C2849E31-21AC-415C-90FB-2354EC60AB5E}" srcOrd="0" destOrd="0" presId="urn:microsoft.com/office/officeart/2005/8/layout/pList1"/>
    <dgm:cxn modelId="{A2643ABF-EB56-4AFC-96DA-F4955048F539}" type="presParOf" srcId="{87061A02-C2A1-47B4-BF18-4F0CEC558A6A}" destId="{73F6E9F5-3ACD-4062-BF5E-54A678CF3403}" srcOrd="1" destOrd="0" presId="urn:microsoft.com/office/officeart/2005/8/layout/pList1"/>
    <dgm:cxn modelId="{6FCB6B55-4A66-4BD3-A443-CFB9BA7C170F}" type="presParOf" srcId="{005289A9-9241-4C95-B760-B7F5956685F2}" destId="{6537C2AF-AD8F-4464-9532-5FC3F872BA7F}" srcOrd="3" destOrd="0" presId="urn:microsoft.com/office/officeart/2005/8/layout/pList1"/>
    <dgm:cxn modelId="{46C92050-A9E2-4209-B76F-3FF0A20974E0}" type="presParOf" srcId="{005289A9-9241-4C95-B760-B7F5956685F2}" destId="{BD9E669D-7C4F-4B89-B251-C0551F523828}" srcOrd="4" destOrd="0" presId="urn:microsoft.com/office/officeart/2005/8/layout/pList1"/>
    <dgm:cxn modelId="{C696888D-824E-4B6F-AC4C-C73BEE92FC5B}" type="presParOf" srcId="{BD9E669D-7C4F-4B89-B251-C0551F523828}" destId="{7DFDD86D-CD35-48A6-BEFA-8F8994E97D61}" srcOrd="0" destOrd="0" presId="urn:microsoft.com/office/officeart/2005/8/layout/pList1"/>
    <dgm:cxn modelId="{CD093CD3-9AAF-4C7F-8B51-865A4ED0F180}" type="presParOf" srcId="{BD9E669D-7C4F-4B89-B251-C0551F523828}" destId="{FA036385-AE18-4FD3-B2D0-82E3875949D0}" srcOrd="1" destOrd="0" presId="urn:microsoft.com/office/officeart/2005/8/layout/pList1"/>
    <dgm:cxn modelId="{B946162F-8B8A-42CA-A4A6-949A5A4559DA}" type="presParOf" srcId="{005289A9-9241-4C95-B760-B7F5956685F2}" destId="{D118991F-D991-4D01-9370-567703B2F0FB}" srcOrd="5" destOrd="0" presId="urn:microsoft.com/office/officeart/2005/8/layout/pList1"/>
    <dgm:cxn modelId="{47529E82-4A56-4D8F-A9F5-4273601FF4CC}" type="presParOf" srcId="{005289A9-9241-4C95-B760-B7F5956685F2}" destId="{29BDEF14-AA3A-4212-84C2-4ED6A47D018A}" srcOrd="6" destOrd="0" presId="urn:microsoft.com/office/officeart/2005/8/layout/pList1"/>
    <dgm:cxn modelId="{51EC9D89-E969-409B-88D8-804A26286BD7}" type="presParOf" srcId="{29BDEF14-AA3A-4212-84C2-4ED6A47D018A}" destId="{CA75752C-C93A-4E4F-AF52-2AC5C1333943}" srcOrd="0" destOrd="0" presId="urn:microsoft.com/office/officeart/2005/8/layout/pList1"/>
    <dgm:cxn modelId="{4A2FD7E2-54C0-46D7-A16B-5335D0EFD6FC}" type="presParOf" srcId="{29BDEF14-AA3A-4212-84C2-4ED6A47D018A}" destId="{EEEA4298-94BA-4893-9A40-EC55FC2AA0E1}" srcOrd="1" destOrd="0" presId="urn:microsoft.com/office/officeart/2005/8/layout/pList1"/>
    <dgm:cxn modelId="{24EEA817-BE07-4646-96AA-C04B158ADABC}" type="presParOf" srcId="{005289A9-9241-4C95-B760-B7F5956685F2}" destId="{9855835E-50EF-4A94-ACA5-7697B0A628E2}" srcOrd="7" destOrd="0" presId="urn:microsoft.com/office/officeart/2005/8/layout/pList1"/>
    <dgm:cxn modelId="{282D05D9-E878-46A5-85E9-1C10EBFF8CC2}" type="presParOf" srcId="{005289A9-9241-4C95-B760-B7F5956685F2}" destId="{A113448C-7DBD-454F-AD48-466F4E95C9AD}" srcOrd="8" destOrd="0" presId="urn:microsoft.com/office/officeart/2005/8/layout/pList1"/>
    <dgm:cxn modelId="{C19ABB55-F6D5-4563-B794-60F1C51D87D4}" type="presParOf" srcId="{A113448C-7DBD-454F-AD48-466F4E95C9AD}" destId="{CA05C0B0-8897-4243-B6EA-233791C30B97}" srcOrd="0" destOrd="0" presId="urn:microsoft.com/office/officeart/2005/8/layout/pList1"/>
    <dgm:cxn modelId="{C9288A35-DFAF-40A6-A4CA-4C7628B3196F}" type="presParOf" srcId="{A113448C-7DBD-454F-AD48-466F4E95C9AD}" destId="{9B7DAF1E-49E5-4D86-8192-D4F92585CB28}" srcOrd="1" destOrd="0" presId="urn:microsoft.com/office/officeart/2005/8/layout/pList1"/>
    <dgm:cxn modelId="{7EE53D90-8D13-4CFD-B253-522E59021AFB}" type="presParOf" srcId="{005289A9-9241-4C95-B760-B7F5956685F2}" destId="{C0FA01BE-4CC5-422F-82F0-7E0BB84E9EFB}" srcOrd="9" destOrd="0" presId="urn:microsoft.com/office/officeart/2005/8/layout/pList1"/>
    <dgm:cxn modelId="{FE213600-6FFA-4693-988B-BDC9AFD1F97A}" type="presParOf" srcId="{005289A9-9241-4C95-B760-B7F5956685F2}" destId="{E3F65050-9D0B-4978-A25D-C6608CE074A3}" srcOrd="10" destOrd="0" presId="urn:microsoft.com/office/officeart/2005/8/layout/pList1"/>
    <dgm:cxn modelId="{7CC41D92-5D29-436F-AE7E-26BA2AE4F0E5}" type="presParOf" srcId="{E3F65050-9D0B-4978-A25D-C6608CE074A3}" destId="{D061BE56-A228-467E-B4B4-A1869CC55E62}" srcOrd="0" destOrd="0" presId="urn:microsoft.com/office/officeart/2005/8/layout/pList1"/>
    <dgm:cxn modelId="{27215965-90ED-4F7D-8D7E-F17F50C8BC7C}" type="presParOf" srcId="{E3F65050-9D0B-4978-A25D-C6608CE074A3}" destId="{C4A3288F-78A6-4C52-B9B8-3FD5E958C39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7BDA6B-AF74-42CE-B374-8C3E6307E7B0}">
      <dsp:nvSpPr>
        <dsp:cNvPr id="0" name=""/>
        <dsp:cNvSpPr/>
      </dsp:nvSpPr>
      <dsp:spPr>
        <a:xfrm rot="5400000">
          <a:off x="3195327" y="-1680666"/>
          <a:ext cx="969378" cy="433691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600" kern="1200" dirty="0"/>
            <a:t>“ We are ladies and gentlemen serving ladies and gentlemen.”</a:t>
          </a:r>
        </a:p>
      </dsp:txBody>
      <dsp:txXfrm rot="-5400000">
        <a:off x="1511559" y="50423"/>
        <a:ext cx="4289595" cy="874736"/>
      </dsp:txXfrm>
    </dsp:sp>
    <dsp:sp modelId="{54D36BC8-F731-4D2B-879F-2C8560447D49}">
      <dsp:nvSpPr>
        <dsp:cNvPr id="0" name=""/>
        <dsp:cNvSpPr/>
      </dsp:nvSpPr>
      <dsp:spPr>
        <a:xfrm>
          <a:off x="160439" y="10111"/>
          <a:ext cx="1351118" cy="95536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+mj-lt"/>
            </a:rPr>
            <a:t>MOTTO</a:t>
          </a:r>
        </a:p>
      </dsp:txBody>
      <dsp:txXfrm>
        <a:off x="207076" y="56748"/>
        <a:ext cx="1257844" cy="862088"/>
      </dsp:txXfrm>
    </dsp:sp>
    <dsp:sp modelId="{79A5D85D-1163-4E23-B63A-D251345CC724}">
      <dsp:nvSpPr>
        <dsp:cNvPr id="0" name=""/>
        <dsp:cNvSpPr/>
      </dsp:nvSpPr>
      <dsp:spPr>
        <a:xfrm rot="5400000">
          <a:off x="3217347" y="-636349"/>
          <a:ext cx="925337" cy="4336916"/>
        </a:xfrm>
        <a:prstGeom prst="round2SameRect">
          <a:avLst/>
        </a:prstGeom>
        <a:solidFill>
          <a:schemeClr val="accent2">
            <a:tint val="40000"/>
            <a:alpha val="90000"/>
            <a:hueOff val="-2157369"/>
            <a:satOff val="-16522"/>
            <a:lumOff val="-1399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2157369"/>
              <a:satOff val="-16522"/>
              <a:lumOff val="-13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600" kern="1200" dirty="0"/>
            <a:t>	The Ritz-Carlton experience enlivens the senses, instills well-being and fulfills the unexpected wishes.</a:t>
          </a:r>
        </a:p>
      </dsp:txBody>
      <dsp:txXfrm rot="-5400000">
        <a:off x="1511558" y="1114611"/>
        <a:ext cx="4291745" cy="834995"/>
      </dsp:txXfrm>
    </dsp:sp>
    <dsp:sp modelId="{9502B69D-2CFC-4B30-866D-222949E1FE26}">
      <dsp:nvSpPr>
        <dsp:cNvPr id="0" name=""/>
        <dsp:cNvSpPr/>
      </dsp:nvSpPr>
      <dsp:spPr>
        <a:xfrm>
          <a:off x="160439" y="1054427"/>
          <a:ext cx="1351118" cy="955362"/>
        </a:xfrm>
        <a:prstGeom prst="roundRect">
          <a:avLst/>
        </a:prstGeom>
        <a:solidFill>
          <a:schemeClr val="accent2">
            <a:hueOff val="-1978932"/>
            <a:satOff val="0"/>
            <a:lumOff val="-80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dirty="0">
              <a:latin typeface="+mj-lt"/>
            </a:rPr>
            <a:t>THE CREDO</a:t>
          </a:r>
        </a:p>
      </dsp:txBody>
      <dsp:txXfrm>
        <a:off x="207076" y="1101064"/>
        <a:ext cx="1257844" cy="862088"/>
      </dsp:txXfrm>
    </dsp:sp>
    <dsp:sp modelId="{2560CC1D-BECF-40AB-ACA5-FF4816EF2402}">
      <dsp:nvSpPr>
        <dsp:cNvPr id="0" name=""/>
        <dsp:cNvSpPr/>
      </dsp:nvSpPr>
      <dsp:spPr>
        <a:xfrm rot="5400000">
          <a:off x="3024446" y="578848"/>
          <a:ext cx="1311140" cy="4336916"/>
        </a:xfrm>
        <a:prstGeom prst="round2SameRect">
          <a:avLst/>
        </a:prstGeom>
        <a:solidFill>
          <a:schemeClr val="accent2">
            <a:tint val="40000"/>
            <a:alpha val="90000"/>
            <a:hueOff val="-4314738"/>
            <a:satOff val="-33045"/>
            <a:lumOff val="-2799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4314738"/>
              <a:satOff val="-33045"/>
              <a:lumOff val="-27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600" kern="1200" dirty="0"/>
            <a:t>1. A warm and sincere greeting. Use the guest's name.</a:t>
          </a:r>
        </a:p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600" kern="1200" dirty="0"/>
            <a:t>2. Anticipate their needs.</a:t>
          </a:r>
        </a:p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600" kern="1200" dirty="0"/>
            <a:t>3. Fond farewell.</a:t>
          </a:r>
        </a:p>
      </dsp:txBody>
      <dsp:txXfrm rot="-5400000">
        <a:off x="1511559" y="2155741"/>
        <a:ext cx="4272911" cy="1183130"/>
      </dsp:txXfrm>
    </dsp:sp>
    <dsp:sp modelId="{BE3F23CE-2E74-4239-9C60-F75FAE2527ED}">
      <dsp:nvSpPr>
        <dsp:cNvPr id="0" name=""/>
        <dsp:cNvSpPr/>
      </dsp:nvSpPr>
      <dsp:spPr>
        <a:xfrm>
          <a:off x="160439" y="2269625"/>
          <a:ext cx="1351118" cy="955362"/>
        </a:xfrm>
        <a:prstGeom prst="roundRect">
          <a:avLst/>
        </a:prstGeom>
        <a:solidFill>
          <a:schemeClr val="accent2">
            <a:hueOff val="-3957863"/>
            <a:satOff val="0"/>
            <a:lumOff val="-1607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dirty="0">
              <a:latin typeface="+mj-lt"/>
            </a:rPr>
            <a:t>3 STEPS OF SERVICE</a:t>
          </a:r>
        </a:p>
      </dsp:txBody>
      <dsp:txXfrm>
        <a:off x="207076" y="2316262"/>
        <a:ext cx="1257844" cy="862088"/>
      </dsp:txXfrm>
    </dsp:sp>
    <dsp:sp modelId="{14DA0918-5925-49A3-8B22-A792C784872D}">
      <dsp:nvSpPr>
        <dsp:cNvPr id="0" name=""/>
        <dsp:cNvSpPr/>
      </dsp:nvSpPr>
      <dsp:spPr>
        <a:xfrm rot="5400000">
          <a:off x="2807922" y="2187139"/>
          <a:ext cx="1699893" cy="4295260"/>
        </a:xfrm>
        <a:prstGeom prst="round2SameRect">
          <a:avLst/>
        </a:prstGeom>
        <a:solidFill>
          <a:schemeClr val="accent2">
            <a:tint val="40000"/>
            <a:alpha val="90000"/>
            <a:hueOff val="-6472107"/>
            <a:satOff val="-49567"/>
            <a:lumOff val="-4198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6472107"/>
              <a:satOff val="-49567"/>
              <a:lumOff val="-41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Create Ritz-Carlton guests for life.</a:t>
          </a:r>
        </a:p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Empowered to create unique, memorable and personal experiences.</a:t>
          </a:r>
        </a:p>
        <a:p>
          <a:pPr marL="18288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Seek opportunities to innovate and improve The Ritz-Carlton experience.</a:t>
          </a:r>
        </a:p>
      </dsp:txBody>
      <dsp:txXfrm rot="-5400000">
        <a:off x="1510239" y="3567804"/>
        <a:ext cx="4212278" cy="1533929"/>
      </dsp:txXfrm>
    </dsp:sp>
    <dsp:sp modelId="{2FDF9E9E-02B1-4FB7-ABCF-33292D88A8F7}">
      <dsp:nvSpPr>
        <dsp:cNvPr id="0" name=""/>
        <dsp:cNvSpPr/>
      </dsp:nvSpPr>
      <dsp:spPr>
        <a:xfrm>
          <a:off x="160439" y="3857088"/>
          <a:ext cx="1349799" cy="955362"/>
        </a:xfrm>
        <a:prstGeom prst="roundRect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+mj-lt"/>
            </a:rPr>
            <a:t>SERVICE VALUES</a:t>
          </a:r>
          <a:endParaRPr lang="en-US" sz="1900" b="0" i="1" kern="1200" dirty="0">
            <a:latin typeface="+mj-lt"/>
          </a:endParaRPr>
        </a:p>
      </dsp:txBody>
      <dsp:txXfrm>
        <a:off x="207076" y="3903725"/>
        <a:ext cx="1256525" cy="8620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87CAF3-D020-4A8E-9416-C810BE6972ED}">
      <dsp:nvSpPr>
        <dsp:cNvPr id="0" name=""/>
        <dsp:cNvSpPr/>
      </dsp:nvSpPr>
      <dsp:spPr>
        <a:xfrm>
          <a:off x="2938" y="567332"/>
          <a:ext cx="2107843" cy="14523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70F099-8F92-4894-86F7-515DFA9E663D}">
      <dsp:nvSpPr>
        <dsp:cNvPr id="0" name=""/>
        <dsp:cNvSpPr/>
      </dsp:nvSpPr>
      <dsp:spPr>
        <a:xfrm>
          <a:off x="98749" y="1953623"/>
          <a:ext cx="1916221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600" kern="1200" dirty="0"/>
          </a:br>
          <a:r>
            <a:rPr lang="en-US" sz="1800" b="0" kern="1200" dirty="0">
              <a:latin typeface="+mn-lt"/>
            </a:rPr>
            <a:t>Special rooms</a:t>
          </a:r>
          <a:endParaRPr lang="en-US" sz="1600" b="0" kern="1200" dirty="0">
            <a:latin typeface="+mn-lt"/>
          </a:endParaRPr>
        </a:p>
      </dsp:txBody>
      <dsp:txXfrm>
        <a:off x="98749" y="1953623"/>
        <a:ext cx="1916221" cy="710918"/>
      </dsp:txXfrm>
    </dsp:sp>
    <dsp:sp modelId="{C2849E31-21AC-415C-90FB-2354EC60AB5E}">
      <dsp:nvSpPr>
        <dsp:cNvPr id="0" name=""/>
        <dsp:cNvSpPr/>
      </dsp:nvSpPr>
      <dsp:spPr>
        <a:xfrm>
          <a:off x="2515232" y="567332"/>
          <a:ext cx="2107843" cy="1452304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F6E9F5-3ACD-4062-BF5E-54A678CF3403}">
      <dsp:nvSpPr>
        <dsp:cNvPr id="0" name=""/>
        <dsp:cNvSpPr/>
      </dsp:nvSpPr>
      <dsp:spPr>
        <a:xfrm>
          <a:off x="2302484" y="1953623"/>
          <a:ext cx="2533340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+mn-lt"/>
            </a:rPr>
            <a:t>Finest</a:t>
          </a:r>
          <a:r>
            <a:rPr lang="en-US" sz="1600" b="0" kern="1200" baseline="0" dirty="0">
              <a:latin typeface="+mn-lt"/>
            </a:rPr>
            <a:t> services: fine dining, spa, fitness, meeting, weeding</a:t>
          </a:r>
          <a:endParaRPr lang="en-US" sz="1600" b="0" kern="1200" dirty="0">
            <a:latin typeface="+mn-lt"/>
          </a:endParaRPr>
        </a:p>
      </dsp:txBody>
      <dsp:txXfrm>
        <a:off x="2302484" y="1953623"/>
        <a:ext cx="2533340" cy="710918"/>
      </dsp:txXfrm>
    </dsp:sp>
    <dsp:sp modelId="{7DFDD86D-CD35-48A6-BEFA-8F8994E97D61}">
      <dsp:nvSpPr>
        <dsp:cNvPr id="0" name=""/>
        <dsp:cNvSpPr/>
      </dsp:nvSpPr>
      <dsp:spPr>
        <a:xfrm>
          <a:off x="5027527" y="567332"/>
          <a:ext cx="2107843" cy="1452304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2000" r="-2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036385-AE18-4FD3-B2D0-82E3875949D0}">
      <dsp:nvSpPr>
        <dsp:cNvPr id="0" name=""/>
        <dsp:cNvSpPr/>
      </dsp:nvSpPr>
      <dsp:spPr>
        <a:xfrm>
          <a:off x="5123338" y="1953623"/>
          <a:ext cx="1916221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+mn-lt"/>
            </a:rPr>
            <a:t>WOW factor</a:t>
          </a:r>
        </a:p>
      </dsp:txBody>
      <dsp:txXfrm>
        <a:off x="5123338" y="1953623"/>
        <a:ext cx="1916221" cy="710918"/>
      </dsp:txXfrm>
    </dsp:sp>
    <dsp:sp modelId="{CA75752C-C93A-4E4F-AF52-2AC5C1333943}">
      <dsp:nvSpPr>
        <dsp:cNvPr id="0" name=""/>
        <dsp:cNvSpPr/>
      </dsp:nvSpPr>
      <dsp:spPr>
        <a:xfrm>
          <a:off x="74959" y="3504263"/>
          <a:ext cx="2107843" cy="1452304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EA4298-94BA-4893-9A40-EC55FC2AA0E1}">
      <dsp:nvSpPr>
        <dsp:cNvPr id="0" name=""/>
        <dsp:cNvSpPr/>
      </dsp:nvSpPr>
      <dsp:spPr>
        <a:xfrm>
          <a:off x="180370" y="4877513"/>
          <a:ext cx="1916221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Univers"/>
              <a:ea typeface="+mn-ea"/>
              <a:cs typeface="+mn-cs"/>
            </a:rPr>
            <a:t>Experiences at The Ritz-Carlton </a:t>
          </a:r>
          <a:r>
            <a:rPr lang="en-US" sz="1600" b="0" kern="1200" cap="all" dirty="0">
              <a:solidFill>
                <a:schemeClr val="bg2"/>
              </a:solidFill>
              <a:ea typeface="+mn-ea"/>
            </a:rPr>
            <a:t>Club</a:t>
          </a:r>
          <a:endParaRPr lang="en-US" sz="1600" b="0" kern="1200" dirty="0">
            <a:latin typeface="+mn-lt"/>
          </a:endParaRPr>
        </a:p>
      </dsp:txBody>
      <dsp:txXfrm>
        <a:off x="180370" y="4877513"/>
        <a:ext cx="1916221" cy="710918"/>
      </dsp:txXfrm>
    </dsp:sp>
    <dsp:sp modelId="{CA05C0B0-8897-4243-B6EA-233791C30B97}">
      <dsp:nvSpPr>
        <dsp:cNvPr id="0" name=""/>
        <dsp:cNvSpPr/>
      </dsp:nvSpPr>
      <dsp:spPr>
        <a:xfrm>
          <a:off x="2519620" y="3496652"/>
          <a:ext cx="2128768" cy="14827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7000" b="-57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7DAF1E-49E5-4D86-8192-D4F92585CB28}">
      <dsp:nvSpPr>
        <dsp:cNvPr id="0" name=""/>
        <dsp:cNvSpPr/>
      </dsp:nvSpPr>
      <dsp:spPr>
        <a:xfrm>
          <a:off x="2384105" y="4898163"/>
          <a:ext cx="2405930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Personalization</a:t>
          </a:r>
        </a:p>
      </dsp:txBody>
      <dsp:txXfrm>
        <a:off x="2384105" y="4898163"/>
        <a:ext cx="2405930" cy="710918"/>
      </dsp:txXfrm>
    </dsp:sp>
    <dsp:sp modelId="{D061BE56-A228-467E-B4B4-A1869CC55E62}">
      <dsp:nvSpPr>
        <dsp:cNvPr id="0" name=""/>
        <dsp:cNvSpPr/>
      </dsp:nvSpPr>
      <dsp:spPr>
        <a:xfrm>
          <a:off x="4991339" y="3489354"/>
          <a:ext cx="2072009" cy="1491133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A3288F-78A6-4C52-B9B8-3FD5E958C39D}">
      <dsp:nvSpPr>
        <dsp:cNvPr id="0" name=""/>
        <dsp:cNvSpPr/>
      </dsp:nvSpPr>
      <dsp:spPr>
        <a:xfrm>
          <a:off x="5059633" y="4900259"/>
          <a:ext cx="1916221" cy="71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2000$</a:t>
          </a:r>
          <a:r>
            <a:rPr lang="en-US" sz="1800" kern="1200" baseline="0" dirty="0"/>
            <a:t> policy</a:t>
          </a:r>
          <a:endParaRPr lang="en-US" sz="1800" kern="1200" dirty="0"/>
        </a:p>
      </dsp:txBody>
      <dsp:txXfrm>
        <a:off x="5059633" y="4900259"/>
        <a:ext cx="1916221" cy="7109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59B595-0E7F-4B01-9AA9-E1B6ED03F7E7}" type="datetimeFigureOut">
              <a:rPr lang="en-US" smtClean="0"/>
              <a:t>2/8/2023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A0C27B-56B0-4373-94C9-A2BB145B1E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142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316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989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226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B3AB1B-9C00-4CFE-82F5-4C0C15B527F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671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970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931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366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07AD8-B183-4E25-B2A7-CD3B4439310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043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>
            <a:extLst>
              <a:ext uri="{FF2B5EF4-FFF2-40B4-BE49-F238E27FC236}">
                <a16:creationId xmlns:a16="http://schemas.microsoft.com/office/drawing/2014/main" id="{28487DA5-DCB7-4474-BDCE-999DB4109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1900" y="448056"/>
            <a:ext cx="5428996" cy="340156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Subtitle 7">
            <a:extLst>
              <a:ext uri="{FF2B5EF4-FFF2-40B4-BE49-F238E27FC236}">
                <a16:creationId xmlns:a16="http://schemas.microsoft.com/office/drawing/2014/main" id="{1DA2E4DD-C8F6-49E6-BFFE-999B25D2F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1900" y="4471416"/>
            <a:ext cx="5428996" cy="1481328"/>
          </a:xfrm>
        </p:spPr>
        <p:txBody>
          <a:bodyPr>
            <a:normAutofit/>
          </a:bodyPr>
          <a:lstStyle>
            <a:lvl1pPr marL="1944" indent="0">
              <a:buNone/>
              <a:defRPr sz="2400"/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3BBFE51-2F86-4B2A-8F7F-78DCD52EB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18321" y="4122000"/>
            <a:ext cx="5447091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B27F6338-E81A-4E7B-8135-E97EE9502CC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0850" y="447675"/>
            <a:ext cx="5429250" cy="5545138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</p:spTree>
    <p:extLst>
      <p:ext uri="{BB962C8B-B14F-4D97-AF65-F5344CB8AC3E}">
        <p14:creationId xmlns:p14="http://schemas.microsoft.com/office/powerpoint/2010/main" val="1664390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307A1A-4AC6-459C-9531-704CF3767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75276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4D2BF6B-AD6F-4BC9-B5A6-BC7741CD03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7675" y="227011"/>
            <a:ext cx="6860946" cy="2954337"/>
          </a:xfrm>
        </p:spPr>
        <p:txBody>
          <a:bodyPr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8FB06AF1-CFEB-40E6-A617-E9CA5CF8B66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47675" y="3643313"/>
            <a:ext cx="3227388" cy="27717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62D71E4C-2705-4622-887B-1F1262DB912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849688" y="3643313"/>
            <a:ext cx="3233737" cy="27717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431B6C7-1096-4AD3-9D48-AA45F0B21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800" y="383764"/>
            <a:ext cx="3312000" cy="603143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9">
            <a:extLst>
              <a:ext uri="{FF2B5EF4-FFF2-40B4-BE49-F238E27FC236}">
                <a16:creationId xmlns:a16="http://schemas.microsoft.com/office/drawing/2014/main" id="{3C3DC7A9-2932-431E-8EC0-CFA4B2CF64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299675" y="1584976"/>
            <a:ext cx="2772000" cy="502920"/>
          </a:xfrm>
        </p:spPr>
        <p:txBody>
          <a:bodyPr tIns="180000" rIns="180000" bIns="180000"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8" name="Footer Placeholder 10">
            <a:extLst>
              <a:ext uri="{FF2B5EF4-FFF2-40B4-BE49-F238E27FC236}">
                <a16:creationId xmlns:a16="http://schemas.microsoft.com/office/drawing/2014/main" id="{A97579B5-432F-4A2F-A65A-D2FACF71A3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216875" y="4439775"/>
            <a:ext cx="2937600" cy="502920"/>
          </a:xfrm>
        </p:spPr>
        <p:txBody>
          <a:bodyPr tIns="180000" rIns="180000" bIns="180000"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F320B19E-E872-42A8-AA5D-7F84287BD0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97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51A3404-D5A9-4BC5-A2B8-5BC253682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5432044" cy="860400"/>
          </a:xfrm>
        </p:spPr>
        <p:txBody>
          <a:bodyPr anchor="b" anchorCtr="0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4BD8583-3FBE-444A-9F7E-DF7C6578E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4F115DF-54F8-4335-86CC-1875CD745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944000"/>
            <a:ext cx="5432044" cy="4006800"/>
          </a:xfrm>
        </p:spPr>
        <p:txBody>
          <a:bodyPr>
            <a:normAutofit/>
          </a:bodyPr>
          <a:lstStyle>
            <a:lvl1pPr marL="1944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45F81656-BF34-4B85-ACD5-BFAE781919D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07138" y="449263"/>
            <a:ext cx="5432425" cy="55022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7" name="Date Placeholder 5">
            <a:extLst>
              <a:ext uri="{FF2B5EF4-FFF2-40B4-BE49-F238E27FC236}">
                <a16:creationId xmlns:a16="http://schemas.microsoft.com/office/drawing/2014/main" id="{C54CC99A-1CCA-4711-9007-627C736BD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E513F610-B150-40E5-A881-4F4F842123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1">
            <a:extLst>
              <a:ext uri="{FF2B5EF4-FFF2-40B4-BE49-F238E27FC236}">
                <a16:creationId xmlns:a16="http://schemas.microsoft.com/office/drawing/2014/main" id="{9C7D98EF-127D-4092-9E0B-82F254B11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61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6">
            <a:extLst>
              <a:ext uri="{FF2B5EF4-FFF2-40B4-BE49-F238E27FC236}">
                <a16:creationId xmlns:a16="http://schemas.microsoft.com/office/drawing/2014/main" id="{8F9B17DB-D85A-4B5F-A44F-4BAD5975CB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5412" y="448056"/>
            <a:ext cx="7355484" cy="3401568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Subtitle 7">
            <a:extLst>
              <a:ext uri="{FF2B5EF4-FFF2-40B4-BE49-F238E27FC236}">
                <a16:creationId xmlns:a16="http://schemas.microsoft.com/office/drawing/2014/main" id="{4582DBBD-4E7B-4825-A55A-B28211141C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5412" y="4471416"/>
            <a:ext cx="7355484" cy="1481328"/>
          </a:xfrm>
        </p:spPr>
        <p:txBody>
          <a:bodyPr>
            <a:normAutofit/>
          </a:bodyPr>
          <a:lstStyle>
            <a:lvl1pPr marL="1944" indent="0">
              <a:buNone/>
              <a:defRPr sz="2400"/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E7AB31A-4165-4478-8B2E-0C53985504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385412" y="4122000"/>
            <a:ext cx="73800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E2291097-923C-4C79-A2E1-C0C1C5F9439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49263" y="447675"/>
            <a:ext cx="3449637" cy="1727200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6" name="Picture Placeholder 4">
            <a:extLst>
              <a:ext uri="{FF2B5EF4-FFF2-40B4-BE49-F238E27FC236}">
                <a16:creationId xmlns:a16="http://schemas.microsoft.com/office/drawing/2014/main" id="{BD63B57D-B7E5-4B5F-BA72-251478B503A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9263" y="2354263"/>
            <a:ext cx="3449637" cy="1727200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7" name="Picture Placeholder 6">
            <a:extLst>
              <a:ext uri="{FF2B5EF4-FFF2-40B4-BE49-F238E27FC236}">
                <a16:creationId xmlns:a16="http://schemas.microsoft.com/office/drawing/2014/main" id="{5C8C147E-814C-4008-8C13-0216089EF54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49263" y="4260850"/>
            <a:ext cx="3449637" cy="1727200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</p:spTree>
    <p:extLst>
      <p:ext uri="{BB962C8B-B14F-4D97-AF65-F5344CB8AC3E}">
        <p14:creationId xmlns:p14="http://schemas.microsoft.com/office/powerpoint/2010/main" val="1365409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C472BA8-C86A-4A3E-BDE2-5B103B418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49400" y="16092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A4C7BB06-8210-4B65-AD12-157991E7E3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7626" y="206916"/>
            <a:ext cx="11293199" cy="1026572"/>
          </a:xfrm>
        </p:spPr>
        <p:txBody>
          <a:bodyPr anchor="ctr"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3CE44-6F04-4B27-8C13-AD0131E9211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36563" y="2017713"/>
            <a:ext cx="11312525" cy="3906837"/>
          </a:xfrm>
        </p:spPr>
        <p:txBody>
          <a:bodyPr>
            <a:normAutofit/>
          </a:bodyPr>
          <a:lstStyle>
            <a:lvl1pPr marL="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1pPr>
            <a:lvl2pPr marL="4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2pPr>
            <a:lvl3pPr marL="9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3pPr>
            <a:lvl4pPr marL="13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4pPr>
            <a:lvl5pPr marL="18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4D71227A-06F0-4EDB-9BA6-C5AA4D028C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F297A86-7B17-452A-9C74-D1F11ACBB1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5A51317C-59B0-4A35-8F79-F4AE3B59E4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293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32E1050-6C12-4B39-8715-4D5472439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49400" y="16092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>
            <a:extLst>
              <a:ext uri="{FF2B5EF4-FFF2-40B4-BE49-F238E27FC236}">
                <a16:creationId xmlns:a16="http://schemas.microsoft.com/office/drawing/2014/main" id="{4E513D97-B9A8-4710-A599-E88B1669A7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7626" y="206916"/>
            <a:ext cx="11311461" cy="1026572"/>
          </a:xfrm>
        </p:spPr>
        <p:txBody>
          <a:bodyPr anchor="ctr"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769319-28CA-4E68-8E19-68C73CD1647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36563" y="2210546"/>
            <a:ext cx="11312525" cy="3522363"/>
          </a:xfrm>
        </p:spPr>
        <p:txBody>
          <a:bodyPr>
            <a:normAutofit/>
          </a:bodyPr>
          <a:lstStyle>
            <a:lvl1pPr marL="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1pPr>
            <a:lvl2pPr marL="4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2pPr>
            <a:lvl3pPr marL="9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3pPr>
            <a:lvl4pPr marL="13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4pPr>
            <a:lvl5pPr marL="18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7EBC5E34-0C82-438C-B5D6-3C1B0209B2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0BDEB4F1-6670-45BB-B9CB-C99C1EDB76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1930349C-8BE0-47EA-B0BA-1F8A839CCB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781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5BE7201D-E29D-4C0F-8BDA-C31C7AD21FF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5949950"/>
          </a:xfrm>
          <a:solidFill>
            <a:schemeClr val="accent6">
              <a:lumMod val="40000"/>
              <a:lumOff val="60000"/>
            </a:schemeClr>
          </a:solidFill>
        </p:spPr>
        <p:txBody>
          <a:bodyPr anchor="ctr"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76D068-9B81-43EB-8EF6-14A14B932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5830" y="388800"/>
            <a:ext cx="5314209" cy="4293732"/>
          </a:xfrm>
        </p:spPr>
        <p:txBody>
          <a:bodyPr anchor="t">
            <a:normAutofit/>
          </a:bodyPr>
          <a:lstStyle>
            <a:lvl1pPr algn="r">
              <a:lnSpc>
                <a:spcPct val="140000"/>
              </a:lnSpc>
              <a:spcBef>
                <a:spcPts val="1000"/>
              </a:spcBef>
              <a:defRPr sz="48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86ACD1FC-2042-4BBF-A15C-4CF09BE6FA7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35831" y="4787752"/>
            <a:ext cx="5313255" cy="882039"/>
          </a:xfrm>
        </p:spPr>
        <p:txBody>
          <a:bodyPr>
            <a:normAutofit/>
          </a:bodyPr>
          <a:lstStyle>
            <a:lvl1pPr marL="1944" indent="0" algn="r">
              <a:buNone/>
              <a:defRPr sz="2400" i="0">
                <a:solidFill>
                  <a:schemeClr val="accent4">
                    <a:alpha val="5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95F5207-FD4F-4EA3-B90A-38946525CC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B85A082-D2CF-4D9E-8B9A-4A4EC2FB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70832" y="6153912"/>
            <a:ext cx="539705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11">
            <a:extLst>
              <a:ext uri="{FF2B5EF4-FFF2-40B4-BE49-F238E27FC236}">
                <a16:creationId xmlns:a16="http://schemas.microsoft.com/office/drawing/2014/main" id="{516C575C-EAC2-426D-8F27-9F19CCC0B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92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9800939-EE62-4A6F-8369-E0A2225C9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799"/>
            <a:ext cx="2854800" cy="5965199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8AD8766-64D5-4907-9387-55556E06B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37440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56A4E20-3710-4756-B5AA-0D9A3C386789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554400" y="386634"/>
            <a:ext cx="6269984" cy="6084732"/>
          </a:xfrm>
        </p:spPr>
        <p:txBody>
          <a:bodyPr>
            <a:normAutofit/>
          </a:bodyPr>
          <a:lstStyle>
            <a:lvl1pPr marL="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1pPr>
            <a:lvl2pPr marL="4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2pPr>
            <a:lvl3pPr marL="9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3pPr>
            <a:lvl4pPr marL="13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4pPr>
            <a:lvl5pPr marL="18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1" name="Date Placeholder 9">
            <a:extLst>
              <a:ext uri="{FF2B5EF4-FFF2-40B4-BE49-F238E27FC236}">
                <a16:creationId xmlns:a16="http://schemas.microsoft.com/office/drawing/2014/main" id="{90ACCA35-D6BC-4204-B1A6-C9F022F5F3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299675" y="1584976"/>
            <a:ext cx="2772000" cy="502920"/>
          </a:xfrm>
        </p:spPr>
        <p:txBody>
          <a:bodyPr tIns="180000" rIns="180000" bIns="180000"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12" name="Footer Placeholder 10">
            <a:extLst>
              <a:ext uri="{FF2B5EF4-FFF2-40B4-BE49-F238E27FC236}">
                <a16:creationId xmlns:a16="http://schemas.microsoft.com/office/drawing/2014/main" id="{6B393FEE-25D9-48C7-B753-BE4F3F53B7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216875" y="4439775"/>
            <a:ext cx="2937600" cy="502920"/>
          </a:xfrm>
        </p:spPr>
        <p:txBody>
          <a:bodyPr tIns="180000" rIns="180000" bIns="180000"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3" name="Slide Number Placeholder 11">
            <a:extLst>
              <a:ext uri="{FF2B5EF4-FFF2-40B4-BE49-F238E27FC236}">
                <a16:creationId xmlns:a16="http://schemas.microsoft.com/office/drawing/2014/main" id="{6BB8704D-5CE8-4D94-A969-93FD48205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229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0EC6A-9526-4F5D-831C-D05B6D208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2854800" cy="5965200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DBA2A15-3A0D-4FF2-946D-1A226AB20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37440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AD23B8B-A425-4CDA-8B08-F225F1A56BBC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171837" y="555337"/>
            <a:ext cx="6923815" cy="5747326"/>
          </a:xfrm>
        </p:spPr>
        <p:txBody>
          <a:bodyPr>
            <a:normAutofit/>
          </a:bodyPr>
          <a:lstStyle>
            <a:lvl1pPr marL="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1pPr>
            <a:lvl2pPr marL="4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2pPr>
            <a:lvl3pPr marL="9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3pPr>
            <a:lvl4pPr marL="135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4pPr>
            <a:lvl5pPr marL="1801944" indent="0">
              <a:buNone/>
              <a:defRPr sz="1600">
                <a:solidFill>
                  <a:schemeClr val="tx1">
                    <a:alpha val="5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2" name="Date Placeholder 9">
            <a:extLst>
              <a:ext uri="{FF2B5EF4-FFF2-40B4-BE49-F238E27FC236}">
                <a16:creationId xmlns:a16="http://schemas.microsoft.com/office/drawing/2014/main" id="{148B844A-8E38-4D22-9A7F-A95D22C1ED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299675" y="1584976"/>
            <a:ext cx="2772000" cy="502920"/>
          </a:xfrm>
        </p:spPr>
        <p:txBody>
          <a:bodyPr tIns="180000" rIns="180000" bIns="180000"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13" name="Footer Placeholder 10">
            <a:extLst>
              <a:ext uri="{FF2B5EF4-FFF2-40B4-BE49-F238E27FC236}">
                <a16:creationId xmlns:a16="http://schemas.microsoft.com/office/drawing/2014/main" id="{9EE6E96B-321F-4070-8AB9-69F8498B17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216875" y="4439775"/>
            <a:ext cx="2937600" cy="502920"/>
          </a:xfrm>
        </p:spPr>
        <p:txBody>
          <a:bodyPr tIns="180000" rIns="180000" bIns="180000"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5" name="Slide Number Placeholder 11">
            <a:extLst>
              <a:ext uri="{FF2B5EF4-FFF2-40B4-BE49-F238E27FC236}">
                <a16:creationId xmlns:a16="http://schemas.microsoft.com/office/drawing/2014/main" id="{B6CC3AFC-1429-49C6-B3ED-9B5C629A5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967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B910F38-F46F-4019-9892-577986F95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0000" y="1609200"/>
            <a:ext cx="113004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>
            <a:extLst>
              <a:ext uri="{FF2B5EF4-FFF2-40B4-BE49-F238E27FC236}">
                <a16:creationId xmlns:a16="http://schemas.microsoft.com/office/drawing/2014/main" id="{3A88BA19-45C7-493D-8685-D06EBEFD2D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8798" y="380872"/>
            <a:ext cx="11300290" cy="1026572"/>
          </a:xfrm>
        </p:spPr>
        <p:txBody>
          <a:bodyPr anchor="ctr"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0F824DF-992F-4E18-9BC2-56F1D60AF5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89837" y="1941031"/>
            <a:ext cx="4632053" cy="869888"/>
          </a:xfrm>
        </p:spPr>
        <p:txBody>
          <a:bodyPr>
            <a:normAutofit/>
          </a:bodyPr>
          <a:lstStyle>
            <a:lvl1pPr marL="1944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insert subtitle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A14A543-CB0B-4FE3-82CE-0C8B0F6F6D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87987" y="2837529"/>
            <a:ext cx="4633419" cy="2547938"/>
          </a:xfrm>
        </p:spPr>
        <p:txBody>
          <a:bodyPr/>
          <a:lstStyle>
            <a:lvl1pPr>
              <a:lnSpc>
                <a:spcPct val="100000"/>
              </a:lnSpc>
              <a:buClr>
                <a:schemeClr val="tx2"/>
              </a:buClr>
              <a:defRPr>
                <a:solidFill>
                  <a:schemeClr val="tx2">
                    <a:alpha val="46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 here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B6B6DB95-B3AD-4954-8725-DCAA8F716A9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62812" y="1941031"/>
            <a:ext cx="4632053" cy="869888"/>
          </a:xfrm>
        </p:spPr>
        <p:txBody>
          <a:bodyPr>
            <a:normAutofit/>
          </a:bodyPr>
          <a:lstStyle>
            <a:lvl1pPr marL="1944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insert subtitle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EBF18AD6-49AE-45E3-AFDB-53684AB6EC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60962" y="2837529"/>
            <a:ext cx="4633419" cy="2547938"/>
          </a:xfrm>
        </p:spPr>
        <p:txBody>
          <a:bodyPr/>
          <a:lstStyle>
            <a:lvl1pPr>
              <a:lnSpc>
                <a:spcPct val="100000"/>
              </a:lnSpc>
              <a:buClr>
                <a:schemeClr val="tx2"/>
              </a:buClr>
              <a:defRPr>
                <a:solidFill>
                  <a:schemeClr val="tx2">
                    <a:alpha val="46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 here</a:t>
            </a:r>
          </a:p>
        </p:txBody>
      </p:sp>
      <p:sp>
        <p:nvSpPr>
          <p:cNvPr id="7" name="Date Placeholder 5">
            <a:extLst>
              <a:ext uri="{FF2B5EF4-FFF2-40B4-BE49-F238E27FC236}">
                <a16:creationId xmlns:a16="http://schemas.microsoft.com/office/drawing/2014/main" id="{AD8C32FD-06A2-49E2-A54A-FB7C7AFFE2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7D13BE1A-DE3C-489C-A627-116679A00B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CE15B7AC-26DD-48DA-88A0-A231BF5D1E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286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E78D948-F2B9-4EE0-B830-36F103C21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0000" y="1609200"/>
            <a:ext cx="113004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66B9A2D2-0473-4F46-BFCE-D626532960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170" y="368717"/>
            <a:ext cx="11300400" cy="1026572"/>
          </a:xfrm>
        </p:spPr>
        <p:txBody>
          <a:bodyPr anchor="ctr"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C7203DC6-5779-4D18-8EDA-B417CE1CC34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1850" y="1941031"/>
            <a:ext cx="3456556" cy="869888"/>
          </a:xfrm>
        </p:spPr>
        <p:txBody>
          <a:bodyPr>
            <a:normAutofit/>
          </a:bodyPr>
          <a:lstStyle>
            <a:lvl1pPr marL="1944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insert subtitle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65286B5D-8C3D-49BC-A56B-54C3D0FBC7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000" y="2837528"/>
            <a:ext cx="3457576" cy="2986221"/>
          </a:xfrm>
        </p:spPr>
        <p:txBody>
          <a:bodyPr/>
          <a:lstStyle>
            <a:lvl1pPr marL="457200" indent="-457200">
              <a:lnSpc>
                <a:spcPct val="110000"/>
              </a:lnSpc>
              <a:buClr>
                <a:schemeClr val="tx2"/>
              </a:buClr>
              <a:defRPr>
                <a:solidFill>
                  <a:schemeClr val="tx2">
                    <a:alpha val="46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 here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C8FA9F2-E665-4A1C-AB30-847F4A2000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64947" y="1941031"/>
            <a:ext cx="3456556" cy="869888"/>
          </a:xfrm>
        </p:spPr>
        <p:txBody>
          <a:bodyPr>
            <a:normAutofit/>
          </a:bodyPr>
          <a:lstStyle>
            <a:lvl1pPr marL="1944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insert subtitle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3C54263D-50A7-43A8-A3BC-BE063187A83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3097" y="2837528"/>
            <a:ext cx="3457576" cy="2986221"/>
          </a:xfrm>
        </p:spPr>
        <p:txBody>
          <a:bodyPr/>
          <a:lstStyle>
            <a:lvl1pPr marL="457200" indent="-457200">
              <a:lnSpc>
                <a:spcPct val="110000"/>
              </a:lnSpc>
              <a:buClr>
                <a:schemeClr val="tx2"/>
              </a:buClr>
              <a:defRPr>
                <a:solidFill>
                  <a:schemeClr val="tx2">
                    <a:alpha val="46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 here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6DD25081-6CEB-4E5B-A7E5-8100DE6732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83594" y="1939364"/>
            <a:ext cx="3456556" cy="869888"/>
          </a:xfrm>
        </p:spPr>
        <p:txBody>
          <a:bodyPr>
            <a:normAutofit/>
          </a:bodyPr>
          <a:lstStyle>
            <a:lvl1pPr marL="1944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insert subtitle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B40E43BE-19E7-4C92-A02A-A747188A11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82764" y="2835861"/>
            <a:ext cx="3456556" cy="2986221"/>
          </a:xfrm>
        </p:spPr>
        <p:txBody>
          <a:bodyPr/>
          <a:lstStyle>
            <a:lvl1pPr marL="457200" indent="-457200">
              <a:lnSpc>
                <a:spcPct val="110000"/>
              </a:lnSpc>
              <a:buClr>
                <a:schemeClr val="tx2"/>
              </a:buClr>
              <a:defRPr>
                <a:solidFill>
                  <a:schemeClr val="tx2">
                    <a:alpha val="46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 here</a:t>
            </a:r>
          </a:p>
        </p:txBody>
      </p:sp>
      <p:sp>
        <p:nvSpPr>
          <p:cNvPr id="3" name="Date Placeholder 5">
            <a:extLst>
              <a:ext uri="{FF2B5EF4-FFF2-40B4-BE49-F238E27FC236}">
                <a16:creationId xmlns:a16="http://schemas.microsoft.com/office/drawing/2014/main" id="{0364CC8C-A596-4C30-BE97-FF78E042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6E94F2-5327-4ECE-B9D6-26CA834459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F9BB08CB-1C70-40D7-A67C-2EF5BFFEF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82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7C226849-4911-4156-8A09-2F8021BB6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52432" cy="1262446"/>
          </a:xfrm>
        </p:spPr>
        <p:txBody>
          <a:bodyPr anchor="b" anchorCtr="0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9EDBB71-02D9-4513-9A6D-F8246A0E5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0000" y="1988843"/>
            <a:ext cx="3454116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D7A8221-ABAC-45E1-98D1-6FBB8565D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326441"/>
            <a:ext cx="3452432" cy="3624359"/>
          </a:xfrm>
        </p:spPr>
        <p:txBody>
          <a:bodyPr>
            <a:normAutofit/>
          </a:bodyPr>
          <a:lstStyle>
            <a:lvl1pPr marL="1944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18">
            <a:extLst>
              <a:ext uri="{FF2B5EF4-FFF2-40B4-BE49-F238E27FC236}">
                <a16:creationId xmlns:a16="http://schemas.microsoft.com/office/drawing/2014/main" id="{00098A9B-BD9F-4E67-AB5F-A280BC91413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67213" y="449263"/>
            <a:ext cx="3600450" cy="550862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D6529E84-FFD6-4547-9301-DD080AB8CE9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47050" y="449263"/>
            <a:ext cx="3595688" cy="55022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7E7086C0-AADF-4D58-BFB3-165425B318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17" name="Footer Placeholder 3">
            <a:extLst>
              <a:ext uri="{FF2B5EF4-FFF2-40B4-BE49-F238E27FC236}">
                <a16:creationId xmlns:a16="http://schemas.microsoft.com/office/drawing/2014/main" id="{314B5571-19B2-423C-A0C4-62B5ED9849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ED5A0CED-3AE4-4EF7-BDA2-E356348354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852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787F79D-9EFD-4F24-B92B-3DEF507C6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0000" y="450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12758C89-0197-4B72-BA43-2CC4DE73F7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0969" y="647377"/>
            <a:ext cx="11316056" cy="1026572"/>
          </a:xfrm>
        </p:spPr>
        <p:txBody>
          <a:bodyPr anchor="ctr">
            <a:normAutofit/>
          </a:bodyPr>
          <a:lstStyle>
            <a:lvl1pPr>
              <a:spcBef>
                <a:spcPts val="100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37D2E7B5-A506-45AA-881E-1EF6A0EB07C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0968" y="1692923"/>
            <a:ext cx="11300287" cy="1001712"/>
          </a:xfrm>
        </p:spPr>
        <p:txBody>
          <a:bodyPr>
            <a:normAutofit/>
          </a:bodyPr>
          <a:lstStyle>
            <a:lvl1pPr marL="1944" indent="0">
              <a:buNone/>
              <a:defRPr sz="2400" i="0">
                <a:solidFill>
                  <a:schemeClr val="tx1">
                    <a:alpha val="5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Picture Placeholder 17">
            <a:extLst>
              <a:ext uri="{FF2B5EF4-FFF2-40B4-BE49-F238E27FC236}">
                <a16:creationId xmlns:a16="http://schemas.microsoft.com/office/drawing/2014/main" id="{751E77E5-BC2E-4851-A46B-1081DBFEE18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41325" y="2959100"/>
            <a:ext cx="2698750" cy="29876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6" name="Picture Placeholder 19">
            <a:extLst>
              <a:ext uri="{FF2B5EF4-FFF2-40B4-BE49-F238E27FC236}">
                <a16:creationId xmlns:a16="http://schemas.microsoft.com/office/drawing/2014/main" id="{5ADD8D61-5FF6-4FF8-A853-94978CE2BF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19463" y="2959100"/>
            <a:ext cx="2690812" cy="29876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7" name="Picture Placeholder 21">
            <a:extLst>
              <a:ext uri="{FF2B5EF4-FFF2-40B4-BE49-F238E27FC236}">
                <a16:creationId xmlns:a16="http://schemas.microsoft.com/office/drawing/2014/main" id="{7217B0CF-D153-4F21-B2F3-3736BFEE8B2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189663" y="2959100"/>
            <a:ext cx="2689225" cy="29876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8" name="Picture Placeholder 23">
            <a:extLst>
              <a:ext uri="{FF2B5EF4-FFF2-40B4-BE49-F238E27FC236}">
                <a16:creationId xmlns:a16="http://schemas.microsoft.com/office/drawing/2014/main" id="{46C9A6A5-13C0-4A42-B695-F3511DCA96A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058275" y="2959100"/>
            <a:ext cx="2698750" cy="2987675"/>
          </a:xfrm>
        </p:spPr>
        <p:txBody>
          <a:bodyPr/>
          <a:lstStyle>
            <a:lvl1pPr marL="1944" indent="0" algn="ctr">
              <a:buNone/>
              <a:defRPr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10" name="Date Placeholder 5">
            <a:extLst>
              <a:ext uri="{FF2B5EF4-FFF2-40B4-BE49-F238E27FC236}">
                <a16:creationId xmlns:a16="http://schemas.microsoft.com/office/drawing/2014/main" id="{DD1D6B44-0E3B-4C46-B068-14568BF01D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FB72C5E2-290F-4D02-842B-932296C10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spc="200" dirty="0"/>
              <a:t>PRESENTATION TITLE</a:t>
            </a:r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E3152744-4FDB-4426-90C5-B204EE645E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323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1818-E75A-458F-AC5B-0E9A2C76B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6" y="448056"/>
            <a:ext cx="11292840" cy="3401568"/>
          </a:xfrm>
        </p:spPr>
        <p:txBody>
          <a:bodyPr anchor="b">
            <a:normAutofit/>
          </a:bodyPr>
          <a:lstStyle>
            <a:lvl1pPr algn="l">
              <a:defRPr sz="6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EE64DE-978B-4F95-BB3C-D027D8008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 algn="l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6BC76EC-3453-4CE0-A71D-BD21940757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96B5700-AA45-4E20-8BE5-276204113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PRESENTATION TITLE</a:t>
            </a:r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A7C3E5E6-3D65-419E-9CE7-1BEC4CB37E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 tIns="180000" bIns="180000"/>
          <a:lstStyle>
            <a:lvl1pPr algn="r">
              <a:defRPr/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441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DBCE8-F60C-4E3A-83C0-BDE8DD2DE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01984" cy="11412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BC57F-72F2-48BC-B1EE-1F2C6155D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33550"/>
            <a:ext cx="11293200" cy="3783013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BC45-A4BC-4EE5-82B1-8BC791225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E1300-1995-409E-B058-59180872B6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639030E9-7F3B-403F-96B2-7C2C627C3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1125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  <p:sldLayoutId id="2147483674" r:id="rId1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i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0000" indent="-448056" algn="l" defTabSz="914400" rtl="0" eaLnBrk="1" latinLnBrk="0" hangingPunct="1">
        <a:lnSpc>
          <a:spcPct val="140000"/>
        </a:lnSpc>
        <a:spcBef>
          <a:spcPts val="1000"/>
        </a:spcBef>
        <a:buClr>
          <a:schemeClr val="tx2">
            <a:lumMod val="75000"/>
          </a:schemeClr>
        </a:buClr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1pPr>
      <a:lvl2pPr marL="900000" indent="-448056" algn="l" defTabSz="914400" rtl="0" eaLnBrk="1" latinLnBrk="0" hangingPunct="1">
        <a:lnSpc>
          <a:spcPct val="140000"/>
        </a:lnSpc>
        <a:spcBef>
          <a:spcPts val="500"/>
        </a:spcBef>
        <a:buClr>
          <a:schemeClr val="tx2">
            <a:lumMod val="75000"/>
          </a:schemeClr>
        </a:buClr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2pPr>
      <a:lvl3pPr marL="1350000" indent="-448056" algn="l" defTabSz="914400" rtl="0" eaLnBrk="1" latinLnBrk="0" hangingPunct="1">
        <a:lnSpc>
          <a:spcPct val="140000"/>
        </a:lnSpc>
        <a:spcBef>
          <a:spcPts val="500"/>
        </a:spcBef>
        <a:buClr>
          <a:schemeClr val="tx2">
            <a:lumMod val="75000"/>
          </a:schemeClr>
        </a:buClr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3pPr>
      <a:lvl4pPr marL="1800000" indent="-448056" algn="l" defTabSz="914400" rtl="0" eaLnBrk="1" latinLnBrk="0" hangingPunct="1">
        <a:lnSpc>
          <a:spcPct val="140000"/>
        </a:lnSpc>
        <a:spcBef>
          <a:spcPts val="500"/>
        </a:spcBef>
        <a:buClr>
          <a:schemeClr val="tx2">
            <a:lumMod val="75000"/>
          </a:schemeClr>
        </a:buClr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4pPr>
      <a:lvl5pPr marL="2250000" indent="-448056" algn="l" defTabSz="914400" rtl="0" eaLnBrk="1" latinLnBrk="0" hangingPunct="1">
        <a:lnSpc>
          <a:spcPct val="140000"/>
        </a:lnSpc>
        <a:spcBef>
          <a:spcPts val="500"/>
        </a:spcBef>
        <a:buClr>
          <a:schemeClr val="tx2">
            <a:lumMod val="75000"/>
          </a:schemeClr>
        </a:buClr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48">
          <p15:clr>
            <a:srgbClr val="F26B43"/>
          </p15:clr>
        </p15:guide>
        <p15:guide id="2" pos="279">
          <p15:clr>
            <a:srgbClr val="F26B43"/>
          </p15:clr>
        </p15:guide>
        <p15:guide id="3" pos="1232">
          <p15:clr>
            <a:srgbClr val="5ACBF0"/>
          </p15:clr>
        </p15:guide>
        <p15:guide id="4" pos="1527">
          <p15:clr>
            <a:srgbClr val="5ACBF0"/>
          </p15:clr>
        </p15:guide>
        <p15:guide id="5" pos="2457">
          <p15:clr>
            <a:srgbClr val="5ACBF0"/>
          </p15:clr>
        </p15:guide>
        <p15:guide id="6" pos="2751">
          <p15:clr>
            <a:srgbClr val="5ACBF0"/>
          </p15:clr>
        </p15:guide>
        <p15:guide id="7" pos="3704">
          <p15:clr>
            <a:srgbClr val="5ACBF0"/>
          </p15:clr>
        </p15:guide>
        <p15:guide id="8" pos="3976">
          <p15:clr>
            <a:srgbClr val="5ACBF0"/>
          </p15:clr>
        </p15:guide>
        <p15:guide id="9" pos="4929">
          <p15:clr>
            <a:srgbClr val="5ACBF0"/>
          </p15:clr>
        </p15:guide>
        <p15:guide id="10" pos="5201">
          <p15:clr>
            <a:srgbClr val="5ACBF0"/>
          </p15:clr>
        </p15:guide>
        <p15:guide id="11" pos="6153">
          <p15:clr>
            <a:srgbClr val="5ACBF0"/>
          </p15:clr>
        </p15:guide>
        <p15:guide id="12" pos="6448">
          <p15:clr>
            <a:srgbClr val="5ACBF0"/>
          </p15:clr>
        </p15:guide>
        <p15:guide id="13" pos="7401">
          <p15:clr>
            <a:srgbClr val="F26B43"/>
          </p15:clr>
        </p15:guide>
        <p15:guide id="14" orient="horz" pos="3475">
          <p15:clr>
            <a:srgbClr val="F26B43"/>
          </p15:clr>
        </p15:guide>
        <p15:guide id="15" orient="horz" pos="278">
          <p15:clr>
            <a:srgbClr val="F26B43"/>
          </p15:clr>
        </p15:guide>
        <p15:guide id="16" orient="horz" pos="2886">
          <p15:clr>
            <a:srgbClr val="5ACBF0"/>
          </p15:clr>
        </p15:guide>
        <p15:guide id="17" orient="horz" pos="2591">
          <p15:clr>
            <a:srgbClr val="5ACBF0"/>
          </p15:clr>
        </p15:guide>
        <p15:guide id="18" orient="horz" pos="2024">
          <p15:clr>
            <a:srgbClr val="5ACBF0"/>
          </p15:clr>
        </p15:guide>
        <p15:guide id="19" orient="horz" pos="1729">
          <p15:clr>
            <a:srgbClr val="5ACBF0"/>
          </p15:clr>
        </p15:guide>
        <p15:guide id="20" orient="horz" pos="1162">
          <p15:clr>
            <a:srgbClr val="5ACBF0"/>
          </p15:clr>
        </p15:guide>
        <p15:guide id="21" orient="horz" pos="867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fif"/><Relationship Id="rId4" Type="http://schemas.openxmlformats.org/officeDocument/2006/relationships/image" Target="../media/image11.jf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5.jfif"/><Relationship Id="rId4" Type="http://schemas.openxmlformats.org/officeDocument/2006/relationships/image" Target="../media/image14.jf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itzcarlton.com/en/hotels/india/bangalore/dining#THE%20RITZ-CARLTON%20BAR" TargetMode="External"/><Relationship Id="rId3" Type="http://schemas.openxmlformats.org/officeDocument/2006/relationships/hyperlink" Target="https://www.journey.ritzcarlton.com/food_drink/cocktails-views?fbclid=IwAR3XRySPx6coQe8IcwHRtegs0bHlfwdh5oXUpQHzcObaBr1aFFDm1mX3KZ8" TargetMode="External"/><Relationship Id="rId7" Type="http://schemas.openxmlformats.org/officeDocument/2006/relationships/hyperlink" Target="https://www.ritzcarlton.com/en/hotels/canada/toronto/hotel-overview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ritzcarlton.com/en/about/gold-standards" TargetMode="External"/><Relationship Id="rId5" Type="http://schemas.openxmlformats.org/officeDocument/2006/relationships/hyperlink" Target="https://www.ritzcarlton.com/en/hotels/washington-dc/tysons-corner/rooms-suites/club-level#fndtn-StoriesThatInspire" TargetMode="External"/><Relationship Id="rId10" Type="http://schemas.openxmlformats.org/officeDocument/2006/relationships/image" Target="../media/image21.jfif"/><Relationship Id="rId4" Type="http://schemas.openxmlformats.org/officeDocument/2006/relationships/hyperlink" Target="https://www.journey.ritzcarlton.com/food_drink/cocktails-views" TargetMode="External"/><Relationship Id="rId9" Type="http://schemas.openxmlformats.org/officeDocument/2006/relationships/hyperlink" Target="https://www.theritzlondon.com/about-the-ritz/history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f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jfif"/><Relationship Id="rId5" Type="http://schemas.openxmlformats.org/officeDocument/2006/relationships/image" Target="../media/image24.jfif"/><Relationship Id="rId4" Type="http://schemas.openxmlformats.org/officeDocument/2006/relationships/image" Target="../media/image23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66CC717-08C5-4F3E-B8AA-BA93C8755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C448D53-ACA1-4CA4-B08A-09FB0780C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A21F7C9-5828-4AED-834A-87AEA22815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10375" y="476254"/>
            <a:ext cx="4930521" cy="1557818"/>
          </a:xfrm>
        </p:spPr>
        <p:txBody>
          <a:bodyPr vert="horz" lIns="0" tIns="0" rIns="0" bIns="0" rtlCol="0" anchor="b">
            <a:normAutofit/>
          </a:bodyPr>
          <a:lstStyle/>
          <a:p>
            <a:pPr marL="1944" algn="ctr">
              <a:lnSpc>
                <a:spcPct val="120000"/>
              </a:lnSpc>
              <a:spcBef>
                <a:spcPts val="1000"/>
              </a:spcBef>
              <a:buClr>
                <a:schemeClr val="tx2">
                  <a:lumMod val="75000"/>
                </a:schemeClr>
              </a:buClr>
            </a:pPr>
            <a:r>
              <a:rPr lang="en-US" sz="2400" i="0" dirty="0">
                <a:solidFill>
                  <a:schemeClr val="tx2">
                    <a:alpha val="55000"/>
                  </a:schemeClr>
                </a:solidFill>
                <a:latin typeface="+mn-lt"/>
                <a:ea typeface="+mn-ea"/>
                <a:cs typeface="+mn-cs"/>
              </a:rPr>
              <a:t>The Role &amp; Importance of quality services, Hospitality &amp; Guest Services within the Hotel Industry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B2940A3-1B97-4EDD-B073-C632DA7FF7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1900" y="4471416"/>
            <a:ext cx="5752582" cy="1481328"/>
          </a:xfrm>
        </p:spPr>
        <p:txBody>
          <a:bodyPr vert="horz" lIns="0" tIns="0" rIns="91440" bIns="0" rtlCol="0">
            <a:normAutofit fontScale="62500" lnSpcReduction="20000"/>
          </a:bodyPr>
          <a:lstStyle/>
          <a:p>
            <a:pPr algn="ctr"/>
            <a:r>
              <a:rPr lang="en-US" sz="2400" dirty="0"/>
              <a:t>BA International Hotel Management</a:t>
            </a:r>
          </a:p>
          <a:p>
            <a:pPr algn="ctr"/>
            <a:r>
              <a:rPr lang="en-US" sz="2400" dirty="0"/>
              <a:t>Module: Hospitality &amp; Guest Services (BMIH4003) LEVEL 4</a:t>
            </a:r>
          </a:p>
          <a:p>
            <a:pPr algn="ctr"/>
            <a:r>
              <a:rPr lang="en-US" sz="2400" dirty="0"/>
              <a:t>Student: Catalina Trasc​​</a:t>
            </a:r>
          </a:p>
          <a:p>
            <a:pPr algn="ctr"/>
            <a:r>
              <a:rPr lang="en-US" sz="2400" dirty="0"/>
              <a:t>Tutor: Kathryn Flynn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907D108F-FAE9-415F-9D78-68DD9C7087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7356" r="17356"/>
          <a:stretch/>
        </p:blipFill>
        <p:spPr>
          <a:xfrm>
            <a:off x="225241" y="219079"/>
            <a:ext cx="6093080" cy="622951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B5719CE-F76F-4313-9A48-ADF79E67BB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8321" y="4122000"/>
            <a:ext cx="5447091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B62CD94-B265-2D1E-ACE1-1A302B123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4536" y="2385618"/>
            <a:ext cx="2602197" cy="146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35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54079800-56F8-4FBC-9EC3-9B7FCA7BA8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itle 28">
            <a:extLst>
              <a:ext uri="{FF2B5EF4-FFF2-40B4-BE49-F238E27FC236}">
                <a16:creationId xmlns:a16="http://schemas.microsoft.com/office/drawing/2014/main" id="{AA6A305D-EA59-470F-B351-EBA6253A6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7380000" cy="860400"/>
          </a:xfrm>
        </p:spPr>
        <p:txBody>
          <a:bodyPr vert="horz" wrap="square" lIns="0" tIns="0" rIns="0" bIns="0" rtlCol="0" anchor="b">
            <a:normAutofit/>
          </a:bodyPr>
          <a:lstStyle/>
          <a:p>
            <a:pPr>
              <a:spcBef>
                <a:spcPct val="0"/>
              </a:spcBef>
            </a:pPr>
            <a:r>
              <a:rPr lang="en-US" sz="3600" i="0" dirty="0">
                <a:solidFill>
                  <a:schemeClr val="tx2">
                    <a:alpha val="55000"/>
                  </a:schemeClr>
                </a:solidFill>
                <a:latin typeface="+mn-lt"/>
                <a:ea typeface="+mn-ea"/>
                <a:cs typeface="+mn-cs"/>
              </a:rPr>
              <a:t>Table of content: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7383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9D37F2E-EB29-4FAE-A77B-C75DADA582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944000"/>
            <a:ext cx="7380000" cy="4006800"/>
          </a:xfrm>
        </p:spPr>
        <p:txBody>
          <a:bodyPr vert="horz" wrap="square" lIns="0" tIns="0" rIns="91440" bIns="0" rtlCol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800" dirty="0"/>
              <a:t>About Marriott International </a:t>
            </a:r>
          </a:p>
          <a:p>
            <a:pPr>
              <a:lnSpc>
                <a:spcPct val="140000"/>
              </a:lnSpc>
            </a:pPr>
            <a:r>
              <a:rPr lang="en-US" sz="1800" dirty="0"/>
              <a:t>Ritz –Carlton brand</a:t>
            </a:r>
          </a:p>
          <a:p>
            <a:pPr>
              <a:lnSpc>
                <a:spcPct val="140000"/>
              </a:lnSpc>
            </a:pPr>
            <a:r>
              <a:rPr lang="en-US" sz="1800" dirty="0"/>
              <a:t>Main consumers of the hotel</a:t>
            </a:r>
          </a:p>
          <a:p>
            <a:pPr>
              <a:lnSpc>
                <a:spcPct val="140000"/>
              </a:lnSpc>
            </a:pPr>
            <a:r>
              <a:rPr lang="en-US" sz="1800" dirty="0"/>
              <a:t>Nature, scope and role of the guest services within the brand</a:t>
            </a:r>
          </a:p>
          <a:p>
            <a:pPr>
              <a:lnSpc>
                <a:spcPct val="140000"/>
              </a:lnSpc>
            </a:pPr>
            <a:r>
              <a:rPr lang="en-US" sz="1800" dirty="0"/>
              <a:t>The role and function of guest services</a:t>
            </a:r>
          </a:p>
          <a:p>
            <a:pPr>
              <a:lnSpc>
                <a:spcPct val="140000"/>
              </a:lnSpc>
            </a:pPr>
            <a:r>
              <a:rPr lang="en-US" sz="1800" dirty="0"/>
              <a:t>Importance of hospitality and how the hotel meet guest expectations</a:t>
            </a:r>
          </a:p>
          <a:p>
            <a:pPr marL="1944" indent="0">
              <a:lnSpc>
                <a:spcPct val="140000"/>
              </a:lnSpc>
              <a:buNone/>
            </a:pPr>
            <a:endParaRPr lang="en-US" sz="1800" dirty="0"/>
          </a:p>
          <a:p>
            <a:pPr>
              <a:lnSpc>
                <a:spcPct val="140000"/>
              </a:lnSpc>
            </a:pPr>
            <a:endParaRPr lang="en-US" sz="180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32048AA-82AA-422E-AB35-032873BE2F7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6367" r="6367"/>
          <a:stretch/>
        </p:blipFill>
        <p:spPr>
          <a:xfrm>
            <a:off x="8256588" y="450000"/>
            <a:ext cx="3485412" cy="2664000"/>
          </a:xfrm>
          <a:custGeom>
            <a:avLst/>
            <a:gdLst/>
            <a:ahLst/>
            <a:cxnLst/>
            <a:rect l="l" t="t" r="r" b="b"/>
            <a:pathLst>
              <a:path w="3485412" h="2664000">
                <a:moveTo>
                  <a:pt x="0" y="0"/>
                </a:moveTo>
                <a:lnTo>
                  <a:pt x="3485412" y="0"/>
                </a:lnTo>
                <a:lnTo>
                  <a:pt x="3485412" y="2664000"/>
                </a:lnTo>
                <a:lnTo>
                  <a:pt x="0" y="2664000"/>
                </a:lnTo>
                <a:close/>
              </a:path>
            </a:pathLst>
          </a:custGeom>
        </p:spPr>
      </p:pic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09B74954-205C-4DED-92E0-ED24A8EE2B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/>
          <a:srcRect l="2634" r="10039" b="5"/>
          <a:stretch/>
        </p:blipFill>
        <p:spPr>
          <a:xfrm>
            <a:off x="8256588" y="3294000"/>
            <a:ext cx="3485412" cy="2664000"/>
          </a:xfrm>
          <a:custGeom>
            <a:avLst/>
            <a:gdLst/>
            <a:ahLst/>
            <a:cxnLst/>
            <a:rect l="l" t="t" r="r" b="b"/>
            <a:pathLst>
              <a:path w="3485412" h="2664000">
                <a:moveTo>
                  <a:pt x="0" y="0"/>
                </a:moveTo>
                <a:lnTo>
                  <a:pt x="3485412" y="0"/>
                </a:lnTo>
                <a:lnTo>
                  <a:pt x="3485412" y="2664000"/>
                </a:lnTo>
                <a:lnTo>
                  <a:pt x="0" y="2664000"/>
                </a:lnTo>
                <a:close/>
              </a:path>
            </a:pathLst>
          </a:custGeom>
        </p:spPr>
      </p:pic>
      <p:sp>
        <p:nvSpPr>
          <p:cNvPr id="31" name="Footer Placeholder 30">
            <a:extLst>
              <a:ext uri="{FF2B5EF4-FFF2-40B4-BE49-F238E27FC236}">
                <a16:creationId xmlns:a16="http://schemas.microsoft.com/office/drawing/2014/main" id="{C7B6A857-C849-4B32-9139-4E287E95D1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 vert="horz" lIns="0" tIns="0" rIns="9144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RITZ-CARLTON</a:t>
            </a:r>
            <a:endParaRPr lang="en-US"/>
          </a:p>
        </p:txBody>
      </p:sp>
      <p:sp>
        <p:nvSpPr>
          <p:cNvPr id="32" name="Slide Number Placeholder 31">
            <a:extLst>
              <a:ext uri="{FF2B5EF4-FFF2-40B4-BE49-F238E27FC236}">
                <a16:creationId xmlns:a16="http://schemas.microsoft.com/office/drawing/2014/main" id="{D30DAE34-DD82-432D-8996-97E05E8902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0D309695-DEC3-40DA-9DF5-330280C9D0E8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898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95E17A9-94C3-43A2-AF79-D18356EA3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5432044" cy="684220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</a:pPr>
            <a:r>
              <a:rPr lang="en-US" sz="2800" i="0" dirty="0">
                <a:latin typeface="+mn-lt"/>
              </a:rPr>
              <a:t>About Marriott International 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D10AD8D-8DE5-40F2-A2F2-E7567BEC34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679509"/>
            <a:ext cx="5647944" cy="4581331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Founded in 1927 by J. Willard Marriott </a:t>
            </a:r>
            <a:r>
              <a:rPr lang="en-US" sz="12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proxima-nova"/>
              </a:rPr>
              <a:t> </a:t>
            </a: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and Alice Marriott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30 brands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Over 8,000 properties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Across 139 countries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Policies and Position Statements : Human Rights Policy, Sexual Harassment Policy, Sustainability Policy, Supplier Conduct Guidelines, Animal Welfare Position Statement, Responsible Seafood Position Statement</a:t>
            </a:r>
          </a:p>
          <a:p>
            <a:pPr marL="0"/>
            <a:r>
              <a:rPr lang="en-US" sz="1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</a:t>
            </a:r>
          </a:p>
          <a:p>
            <a:endParaRPr lang="en-US" dirty="0"/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3FA0F8C9-F32D-4445-8575-A05AF1461A6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2976" r="12976"/>
          <a:stretch/>
        </p:blipFill>
        <p:spPr>
          <a:xfrm>
            <a:off x="6062192" y="201169"/>
            <a:ext cx="5892890" cy="5968660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B5D107-9A6C-44A8-AF0C-30DEE3DE5B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/>
              <a:t>RITZ-CARLTON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76EB0E-E7B9-4EF9-A88F-4A2531EADA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5A35E272-49D0-3CC4-B5C1-FE81A06F2C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436" y="4048125"/>
            <a:ext cx="5402141" cy="210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18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66CC717-08C5-4F3E-B8AA-BA93C8755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1C87CFA-6ED6-4F6B-81D6-D59CE51B23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079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10795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615A077-BC72-B853-A0BE-39696C749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5" y="228600"/>
            <a:ext cx="6885535" cy="6190488"/>
          </a:xfrm>
        </p:spPr>
        <p:txBody>
          <a:bodyPr vert="horz" lIns="0" tIns="0" rIns="0" bIns="0" rtlCol="0" anchor="t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2400" i="0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		RITZ-CARLTON:</a:t>
            </a:r>
            <a:br>
              <a:rPr lang="en-US" sz="2400" i="0" dirty="0">
                <a:latin typeface="+mn-lt"/>
              </a:rPr>
            </a:br>
            <a:r>
              <a:rPr lang="en-US" sz="1600" i="0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</a:t>
            </a: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Luxury Hotel of Marriott International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Over 100 years of history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Funded in US in 1906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- 108 hotels ( USA &amp; CANADA, MEXICO, CARIBBEAN &amp; LATIN AMERICA, EUROPE, </a:t>
            </a:r>
            <a:r>
              <a:rPr lang="en-US" sz="1600" i="0" cap="all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ASiA</a:t>
            </a: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-PACIFIC, MIDDLE EAST &amp;  AFRICA )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finest amenities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attentive and polished staff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- finest restaurants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RITZ-CARLON OFFERS:</a:t>
            </a:r>
            <a:br>
              <a:rPr lang="en-US" sz="1600" i="0" cap="all" dirty="0">
                <a:latin typeface="+mn-lt"/>
              </a:rPr>
            </a:br>
            <a:br>
              <a:rPr lang="en-US" sz="1600" i="0" cap="all" dirty="0"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● </a:t>
            </a: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HOTELS &amp; RESORTS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● YACHTS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● WEDDINGS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● MEETINGS</a:t>
            </a:r>
            <a:b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</a:br>
            <a:r>
              <a:rPr lang="en-US" sz="1600" i="0" cap="all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● RESIDENCES</a:t>
            </a:r>
            <a:br>
              <a:rPr lang="en-US" sz="1400" i="0" cap="all" dirty="0">
                <a:latin typeface="+mn-lt"/>
              </a:rPr>
            </a:br>
            <a:endParaRPr lang="en-US" sz="6400" dirty="0">
              <a:solidFill>
                <a:schemeClr val="tx2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9CA136B-17B5-41E1-9F5D-89105CF5A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28663" y="450000"/>
            <a:ext cx="0" cy="59580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29308-796F-1348-1A12-854AD26957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268712" y="4425696"/>
            <a:ext cx="2935224" cy="521208"/>
          </a:xfrm>
        </p:spPr>
        <p:txBody>
          <a:bodyPr vert="horz" lIns="0" tIns="0" rIns="9144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RITZ-CARLTON</a:t>
            </a:r>
            <a:endParaRPr lang="en-US" kern="1200" cap="all" spc="200" baseline="0" dirty="0">
              <a:solidFill>
                <a:schemeClr val="tx2">
                  <a:alpha val="5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D0F73-3365-1CD3-0CEE-0108EE630D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4864" y="6149975"/>
            <a:ext cx="519112" cy="52120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0D309695-DEC3-40DA-9DF5-330280C9D0E8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pic>
        <p:nvPicPr>
          <p:cNvPr id="12" name="Picture Placeholder 11" descr="A building with lights on at night&#10;&#10;Description automatically generated with low confidence">
            <a:extLst>
              <a:ext uri="{FF2B5EF4-FFF2-40B4-BE49-F238E27FC236}">
                <a16:creationId xmlns:a16="http://schemas.microsoft.com/office/drawing/2014/main" id="{FDC29E5D-4A88-B066-D0D6-F643BECE416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4708" r="14708"/>
          <a:stretch>
            <a:fillRect/>
          </a:stretch>
        </p:blipFill>
        <p:spPr>
          <a:xfrm>
            <a:off x="3856870" y="3193256"/>
            <a:ext cx="3483769" cy="2986088"/>
          </a:xfrm>
        </p:spPr>
      </p:pic>
      <p:pic>
        <p:nvPicPr>
          <p:cNvPr id="14" name="Picture 13" descr="A picture containing building, wooden, arch&#10;&#10;Description automatically generated">
            <a:extLst>
              <a:ext uri="{FF2B5EF4-FFF2-40B4-BE49-F238E27FC236}">
                <a16:creationId xmlns:a16="http://schemas.microsoft.com/office/drawing/2014/main" id="{ABF4454F-8FBD-DFC1-0D25-E8F84F4F19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7608" y="228600"/>
            <a:ext cx="3952897" cy="415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44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1425D08-6505-4F53-9B03-D2F289363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908C076-77CC-433E-AFC7-2562453C5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224" y="261258"/>
            <a:ext cx="5506876" cy="1249597"/>
          </a:xfrm>
        </p:spPr>
        <p:txBody>
          <a:bodyPr vert="horz" wrap="square" lIns="0" tIns="0" rIns="0" bIns="0" rtlCol="0" anchor="b">
            <a:normAutofit fontScale="90000"/>
          </a:bodyPr>
          <a:lstStyle/>
          <a:p>
            <a:pPr algn="ctr"/>
            <a:br>
              <a:rPr lang="en-US" sz="2800" i="0" dirty="0">
                <a:latin typeface="+mn-lt"/>
              </a:rPr>
            </a:br>
            <a:r>
              <a:rPr lang="en-US" sz="2800" i="0" dirty="0">
                <a:latin typeface="+mn-lt"/>
              </a:rPr>
              <a:t> </a:t>
            </a:r>
            <a:br>
              <a:rPr lang="en-US" sz="2800" i="0" dirty="0">
                <a:latin typeface="+mn-lt"/>
              </a:rPr>
            </a:br>
            <a:br>
              <a:rPr lang="en-US" sz="2800" i="0" dirty="0">
                <a:latin typeface="+mn-lt"/>
              </a:rPr>
            </a:br>
            <a:r>
              <a:rPr lang="en-US" sz="2800" i="0" dirty="0">
                <a:latin typeface="+mn-lt"/>
              </a:rPr>
              <a:t>                                                                Ritz –Carlton Gold Standards </a:t>
            </a:r>
            <a:br>
              <a:rPr lang="en-US" sz="2800" dirty="0"/>
            </a:br>
            <a:br>
              <a:rPr lang="en-US" sz="2800" dirty="0"/>
            </a:br>
            <a:endParaRPr lang="en-US" sz="280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774E31EE-6FE9-1DD8-3D00-7596182BFE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29" r="22629" b="-1"/>
          <a:stretch/>
        </p:blipFill>
        <p:spPr>
          <a:xfrm>
            <a:off x="6307308" y="450000"/>
            <a:ext cx="5576782" cy="5645164"/>
          </a:xfrm>
          <a:prstGeom prst="rect">
            <a:avLst/>
          </a:prstGeom>
        </p:spPr>
      </p:pic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12865258-5F73-4162-A312-B57A472C5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 vert="horz" lIns="0" tIns="0" rIns="9144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err="1"/>
              <a:t>Ritz-carlton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495266-577B-44EF-B157-3D0A149485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0D309695-DEC3-40DA-9DF5-330280C9D0E8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graphicFrame>
        <p:nvGraphicFramePr>
          <p:cNvPr id="16" name="Content Placeholder 3" descr="Timeline Placeholder">
            <a:extLst>
              <a:ext uri="{FF2B5EF4-FFF2-40B4-BE49-F238E27FC236}">
                <a16:creationId xmlns:a16="http://schemas.microsoft.com/office/drawing/2014/main" id="{7DE338FC-CFF5-4AFF-96C0-F078FA4FF340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2000886126"/>
              </p:ext>
            </p:extLst>
          </p:nvPr>
        </p:nvGraphicFramePr>
        <p:xfrm>
          <a:off x="195944" y="867747"/>
          <a:ext cx="6008914" cy="5187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92730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66CC717-08C5-4F3E-B8AA-BA93C8755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96E57B-70F2-48DC-97F8-5B9633B2D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5" y="655200"/>
            <a:ext cx="7376733" cy="1663552"/>
          </a:xfrm>
        </p:spPr>
        <p:txBody>
          <a:bodyPr vert="horz" lIns="0" tIns="0" rIns="0" bIns="0" rtlCol="0" anchor="b">
            <a:normAutofit/>
          </a:bodyPr>
          <a:lstStyle/>
          <a:p>
            <a:r>
              <a:rPr lang="en-US" sz="4000" i="0" dirty="0">
                <a:latin typeface="+mn-lt"/>
              </a:rPr>
              <a:t>Main consumers of the hotel:</a:t>
            </a:r>
            <a:br>
              <a:rPr lang="en-US" sz="4000" i="0" dirty="0">
                <a:latin typeface="+mn-lt"/>
              </a:rPr>
            </a:br>
            <a:endParaRPr lang="en-US" sz="4000" i="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3A0D81-3B78-42FD-8C85-E8216C7D13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055" y="2400332"/>
            <a:ext cx="7376733" cy="3549618"/>
          </a:xfrm>
        </p:spPr>
        <p:txBody>
          <a:bodyPr vert="horz" lIns="0" tIns="0" rIns="91440" bIns="0" rtlCol="0">
            <a:normAutofit/>
          </a:bodyPr>
          <a:lstStyle/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Luxury clients : ● leisure </a:t>
            </a:r>
            <a:r>
              <a:rPr lang="en-US" sz="2000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travellers</a:t>
            </a:r>
            <a:endParaRPr lang="en-US" sz="2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marL="0" algn="just">
              <a:lnSpc>
                <a:spcPct val="110000"/>
              </a:lnSpc>
            </a:pP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                          ● corporates</a:t>
            </a:r>
          </a:p>
          <a:p>
            <a:pPr marL="0" algn="just">
              <a:lnSpc>
                <a:spcPct val="110000"/>
              </a:lnSpc>
            </a:pP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                          ● celebrities</a:t>
            </a:r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Upper/middle class category and  those consumers who pay for unique experiences.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5">
                  <a:lumMod val="60000"/>
                  <a:lumOff val="40000"/>
                  <a:alpha val="55000"/>
                </a:schemeClr>
              </a:solidFill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47D7CD50-3D0D-4E37-A729-30A7E65098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14624" b="14624"/>
          <a:stretch/>
        </p:blipFill>
        <p:spPr>
          <a:xfrm>
            <a:off x="8249256" y="562026"/>
            <a:ext cx="3492000" cy="1647949"/>
          </a:xfrm>
          <a:custGeom>
            <a:avLst/>
            <a:gdLst/>
            <a:ahLst/>
            <a:cxnLst/>
            <a:rect l="l" t="t" r="r" b="b"/>
            <a:pathLst>
              <a:path w="3492000" h="1563619">
                <a:moveTo>
                  <a:pt x="0" y="0"/>
                </a:moveTo>
                <a:lnTo>
                  <a:pt x="3492000" y="0"/>
                </a:lnTo>
                <a:lnTo>
                  <a:pt x="3492000" y="1563619"/>
                </a:lnTo>
                <a:lnTo>
                  <a:pt x="0" y="1563619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E84B3D0F-3DB2-4428-A683-C2C7CEEF407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t="14624" b="14624"/>
          <a:stretch/>
        </p:blipFill>
        <p:spPr>
          <a:xfrm>
            <a:off x="8249256" y="2555632"/>
            <a:ext cx="3492000" cy="1647949"/>
          </a:xfrm>
          <a:custGeom>
            <a:avLst/>
            <a:gdLst/>
            <a:ahLst/>
            <a:cxnLst/>
            <a:rect l="l" t="t" r="r" b="b"/>
            <a:pathLst>
              <a:path w="3492000" h="1563619">
                <a:moveTo>
                  <a:pt x="0" y="0"/>
                </a:moveTo>
                <a:lnTo>
                  <a:pt x="3492000" y="0"/>
                </a:lnTo>
                <a:lnTo>
                  <a:pt x="3492000" y="1563619"/>
                </a:lnTo>
                <a:lnTo>
                  <a:pt x="0" y="1563619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5BE1D7AB-8235-46A6-A6BA-E5899AA8551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t="14624" b="14624"/>
          <a:stretch/>
        </p:blipFill>
        <p:spPr>
          <a:xfrm>
            <a:off x="8249256" y="4567083"/>
            <a:ext cx="3492000" cy="1647949"/>
          </a:xfrm>
          <a:custGeom>
            <a:avLst/>
            <a:gdLst/>
            <a:ahLst/>
            <a:cxnLst/>
            <a:rect l="l" t="t" r="r" b="b"/>
            <a:pathLst>
              <a:path w="3492000" h="1563618">
                <a:moveTo>
                  <a:pt x="0" y="0"/>
                </a:moveTo>
                <a:lnTo>
                  <a:pt x="3492000" y="0"/>
                </a:lnTo>
                <a:lnTo>
                  <a:pt x="3492000" y="1563618"/>
                </a:lnTo>
                <a:lnTo>
                  <a:pt x="0" y="1563618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" name="Footer Placeholder 11">
            <a:extLst>
              <a:ext uri="{FF2B5EF4-FFF2-40B4-BE49-F238E27FC236}">
                <a16:creationId xmlns:a16="http://schemas.microsoft.com/office/drawing/2014/main" id="{B2491CC3-011A-8907-AC14-E7228B06D054}"/>
              </a:ext>
            </a:extLst>
          </p:cNvPr>
          <p:cNvSpPr txBox="1">
            <a:spLocks/>
          </p:cNvSpPr>
          <p:nvPr/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900" dirty="0">
                <a:solidFill>
                  <a:schemeClr val="accent6"/>
                </a:solidFill>
              </a:rPr>
              <a:t>RITZ-CARLTON</a:t>
            </a:r>
          </a:p>
        </p:txBody>
      </p:sp>
    </p:spTree>
    <p:extLst>
      <p:ext uri="{BB962C8B-B14F-4D97-AF65-F5344CB8AC3E}">
        <p14:creationId xmlns:p14="http://schemas.microsoft.com/office/powerpoint/2010/main" val="3109663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F809B1EC-12CB-46FA-AC38-224440AAF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626" y="104776"/>
            <a:ext cx="11311461" cy="93345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0" dirty="0">
                <a:latin typeface="+mn-lt"/>
              </a:rPr>
              <a:t>Nature, scope and role of the guest services within the brand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038B69-B024-4A65-80F0-CF9DF571F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/>
              <a:t>RITZ-CARLTON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CB44B1-8D45-4A50-A832-8C9F086C0B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85C64D-02A8-1B36-1F0A-4C420BE6548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1849" y="942392"/>
            <a:ext cx="11312525" cy="1474237"/>
          </a:xfrm>
        </p:spPr>
        <p:txBody>
          <a:bodyPr>
            <a:normAutofit fontScale="25000" lnSpcReduction="20000"/>
          </a:bodyPr>
          <a:lstStyle/>
          <a:p>
            <a:r>
              <a:rPr lang="en-GB" sz="6400" dirty="0"/>
              <a:t>The main scope of their services is to exceed customer expectations.</a:t>
            </a:r>
          </a:p>
          <a:p>
            <a:endParaRPr lang="en-GB" sz="5600" dirty="0"/>
          </a:p>
          <a:p>
            <a:r>
              <a:rPr lang="en-GB" sz="6400" dirty="0"/>
              <a:t>Guest services provided by Ritz-Carlton:</a:t>
            </a:r>
          </a:p>
          <a:p>
            <a:br>
              <a:rPr lang="en-GB" sz="4400" dirty="0">
                <a:latin typeface="Myriad Pro"/>
              </a:rPr>
            </a:br>
            <a:r>
              <a:rPr lang="en-US" b="1" dirty="0">
                <a:solidFill>
                  <a:schemeClr val="accent6">
                    <a:lumMod val="75000"/>
                    <a:lumOff val="25000"/>
                  </a:schemeClr>
                </a:solidFill>
              </a:rPr>
              <a:t> </a:t>
            </a:r>
            <a:endParaRPr lang="en-US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16C44306-609A-726F-A2D2-40E107891B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21123"/>
              </p:ext>
            </p:extLst>
          </p:nvPr>
        </p:nvGraphicFramePr>
        <p:xfrm>
          <a:off x="2196788" y="2239348"/>
          <a:ext cx="7793136" cy="4245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6568">
                  <a:extLst>
                    <a:ext uri="{9D8B030D-6E8A-4147-A177-3AD203B41FA5}">
                      <a16:colId xmlns:a16="http://schemas.microsoft.com/office/drawing/2014/main" val="4006625260"/>
                    </a:ext>
                  </a:extLst>
                </a:gridCol>
                <a:gridCol w="3896568">
                  <a:extLst>
                    <a:ext uri="{9D8B030D-6E8A-4147-A177-3AD203B41FA5}">
                      <a16:colId xmlns:a16="http://schemas.microsoft.com/office/drawing/2014/main" val="3451873309"/>
                    </a:ext>
                  </a:extLst>
                </a:gridCol>
              </a:tblGrid>
              <a:tr h="394046">
                <a:tc>
                  <a:txBody>
                    <a:bodyPr/>
                    <a:lstStyle/>
                    <a:p>
                      <a:r>
                        <a:rPr lang="en-US" dirty="0"/>
                        <a:t>TANGIBLE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INTANGIBLE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282800"/>
                  </a:ext>
                </a:extLst>
              </a:tr>
              <a:tr h="385138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Generous, comfortable living space indoors and outdoors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Fireplaces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iHome</a:t>
                      </a: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entertainment system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Fitness center, sauna, spa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Ritz-Carlton Gift Shop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Floor to ceiling windows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Luxury Ballrooms: Sunken, marble bath with double vanity and marble shower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Meeting rooms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Variety of culinary excellence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24-hour in-room dining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Twice-daily housekeeping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Babysitting service available on request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Business Services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Overnight laundry and dry cleaning services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Multi-lingual staff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Kids program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Chauffeured limousine service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Packing and unpacking services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91747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301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48">
            <a:extLst>
              <a:ext uri="{FF2B5EF4-FFF2-40B4-BE49-F238E27FC236}">
                <a16:creationId xmlns:a16="http://schemas.microsoft.com/office/drawing/2014/main" id="{4CE6B3A9-5A1B-4BBF-974C-F623330C4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798" y="201168"/>
            <a:ext cx="11300290" cy="1206276"/>
          </a:xfrm>
        </p:spPr>
        <p:txBody>
          <a:bodyPr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2800" i="0" dirty="0">
                <a:latin typeface="+mn-lt"/>
              </a:rPr>
              <a:t>The role and function of guest services</a:t>
            </a:r>
            <a:br>
              <a:rPr lang="en-US" sz="2800" i="0" dirty="0">
                <a:latin typeface="+mn-lt"/>
              </a:rPr>
            </a:br>
            <a:r>
              <a:rPr lang="en-US" sz="2800" i="0" dirty="0">
                <a:latin typeface="+mn-lt"/>
              </a:rPr>
              <a:t>Unique guest services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FB7EFED-1FEF-479A-8991-D83E4EF613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7119" y="1709908"/>
            <a:ext cx="5184772" cy="1101011"/>
          </a:xfrm>
        </p:spPr>
        <p:txBody>
          <a:bodyPr>
            <a:normAutofit/>
          </a:bodyPr>
          <a:lstStyle/>
          <a:p>
            <a:r>
              <a:rPr lang="en-US" sz="1800" b="1" cap="all" spc="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MAKE YOUR STAY EXTRAORDINARY </a:t>
            </a:r>
          </a:p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777AF30-F411-4E54-BED3-914D737328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4351" y="2099388"/>
            <a:ext cx="5397055" cy="4054524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en-US" sz="16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Unique experiences: Bangalore you can use  restaurants: Ganache, The Market: world gastronomy, The Lantern: modern Cantonese cuisine, </a:t>
            </a:r>
            <a:r>
              <a:rPr lang="en-US" sz="1600" dirty="0" err="1">
                <a:solidFill>
                  <a:schemeClr val="accent3">
                    <a:lumMod val="40000"/>
                    <a:lumOff val="60000"/>
                  </a:schemeClr>
                </a:solidFill>
              </a:rPr>
              <a:t>Riwaz</a:t>
            </a:r>
            <a:r>
              <a:rPr lang="en-US" sz="16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 : Northwest Indian cuisine, Bang: rooftop bar, The Pool Bar, The Ritz-Carlton Bar, The Lobby Lounge</a:t>
            </a:r>
          </a:p>
          <a:p>
            <a:pPr>
              <a:spcAft>
                <a:spcPts val="600"/>
              </a:spcAft>
            </a:pPr>
            <a:r>
              <a:rPr lang="en-ZA" sz="16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​Ritz- Carlton Toronto offers: kids master class  pastry chef 1, kids urban safari, kids scavenger hunt, Master class: cheese and Wine, Movie night, Billiard &amp; fire place, Master class: Cocktail and Mixology           </a:t>
            </a:r>
          </a:p>
          <a:p>
            <a:pPr marL="1944" indent="0">
              <a:spcAft>
                <a:spcPts val="600"/>
              </a:spcAft>
              <a:buNone/>
            </a:pPr>
            <a:endParaRPr lang="en-ZA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600"/>
              </a:spcAft>
            </a:pPr>
            <a:endParaRPr lang="en-ZA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just">
              <a:spcAft>
                <a:spcPts val="600"/>
              </a:spcAft>
            </a:pPr>
            <a:endParaRPr lang="en-US" sz="1600" dirty="0"/>
          </a:p>
          <a:p>
            <a:pPr algn="just">
              <a:spcAft>
                <a:spcPts val="600"/>
              </a:spcAft>
            </a:pPr>
            <a:endParaRPr lang="en-US" sz="1600" dirty="0"/>
          </a:p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DA0F29B-B8C5-493C-90DA-0CF7A66FA7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62812" y="1709909"/>
            <a:ext cx="5481133" cy="856010"/>
          </a:xfrm>
        </p:spPr>
        <p:txBody>
          <a:bodyPr/>
          <a:lstStyle/>
          <a:p>
            <a:r>
              <a:rPr lang="en-US" sz="1800" b="1" cap="all" spc="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8 Rooms with a Gorgeous View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77EE338-6A82-479B-BAD9-15DFC607F8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60962" y="2183364"/>
            <a:ext cx="5397054" cy="1380930"/>
          </a:xfrm>
        </p:spPr>
        <p:txBody>
          <a:bodyPr>
            <a:normAutofit/>
          </a:bodyPr>
          <a:lstStyle/>
          <a:p>
            <a:r>
              <a:rPr lang="en-US" sz="16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 </a:t>
            </a:r>
            <a:r>
              <a:rPr lang="en-US" sz="16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The Ritz-Carlton, Hong Kong -panorama from the hotel's rooftop bar at floor 103.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248DB1-8C95-4C74-ADFB-869FDAACAD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/>
              <a:t>RITZ-CARLTON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715F87-78A2-4A8C-B23D-976766A3F9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224B8A5F-4912-1181-6D01-AF77F82D5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338" y="3115481"/>
            <a:ext cx="4098754" cy="27338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DCA9625-0C55-13D0-AE04-34A39FAC09D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05" r="2905"/>
          <a:stretch/>
        </p:blipFill>
        <p:spPr>
          <a:xfrm>
            <a:off x="1003127" y="5281770"/>
            <a:ext cx="2017069" cy="14301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17" descr="A couple of women sitting under an umbrella&#10;&#10;Description automatically generated with low confidence">
            <a:extLst>
              <a:ext uri="{FF2B5EF4-FFF2-40B4-BE49-F238E27FC236}">
                <a16:creationId xmlns:a16="http://schemas.microsoft.com/office/drawing/2014/main" id="{D410A4E1-1787-5F14-1846-76FA573E2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345" y="4838182"/>
            <a:ext cx="2017069" cy="14301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0905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40">
            <a:extLst>
              <a:ext uri="{FF2B5EF4-FFF2-40B4-BE49-F238E27FC236}">
                <a16:creationId xmlns:a16="http://schemas.microsoft.com/office/drawing/2014/main" id="{46793BD1-7C04-483A-A469-DAA06C12E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170" y="368717"/>
            <a:ext cx="11300400" cy="1026572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3600" i="0" dirty="0">
                <a:latin typeface="+mn-lt"/>
              </a:rPr>
              <a:t>How the customers made their expectations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3D5D9F3-5B01-40DC-A47C-4E7967EEC0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0000" y="2080728"/>
            <a:ext cx="9916310" cy="374302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3">
                    <a:lumMod val="40000"/>
                    <a:lumOff val="60000"/>
                    <a:alpha val="46000"/>
                  </a:schemeClr>
                </a:solidFill>
              </a:rPr>
              <a:t>Internet</a:t>
            </a:r>
          </a:p>
          <a:p>
            <a:r>
              <a:rPr lang="en-US" dirty="0">
                <a:solidFill>
                  <a:schemeClr val="accent3">
                    <a:lumMod val="40000"/>
                    <a:lumOff val="60000"/>
                    <a:alpha val="46000"/>
                  </a:schemeClr>
                </a:solidFill>
              </a:rPr>
              <a:t>Hotel reputation</a:t>
            </a:r>
          </a:p>
          <a:p>
            <a:r>
              <a:rPr lang="en-US" dirty="0">
                <a:solidFill>
                  <a:schemeClr val="accent3">
                    <a:lumMod val="40000"/>
                    <a:lumOff val="60000"/>
                    <a:alpha val="46000"/>
                  </a:schemeClr>
                </a:solidFill>
              </a:rPr>
              <a:t>Reviews</a:t>
            </a:r>
          </a:p>
          <a:p>
            <a:r>
              <a:rPr lang="en-US" dirty="0">
                <a:solidFill>
                  <a:schemeClr val="accent3">
                    <a:lumMod val="40000"/>
                    <a:lumOff val="60000"/>
                    <a:alpha val="46000"/>
                  </a:schemeClr>
                </a:solidFill>
              </a:rPr>
              <a:t>Family and friends, other’s experience</a:t>
            </a:r>
          </a:p>
          <a:p>
            <a:r>
              <a:rPr lang="en-US" dirty="0">
                <a:solidFill>
                  <a:schemeClr val="accent3">
                    <a:lumMod val="40000"/>
                    <a:lumOff val="60000"/>
                    <a:alpha val="46000"/>
                  </a:schemeClr>
                </a:solidFill>
              </a:rPr>
              <a:t>Other experiences in similar hotels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9E8406-FB5B-46F2-89A8-87E36CF5B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 err="1"/>
              <a:t>Ritz-carlton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BC95EA-0D2B-4572-9928-F97986174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495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E841CD2-4811-464E-BE22-D92463DD2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i="0" dirty="0">
                <a:latin typeface="+mn-lt"/>
              </a:rPr>
              <a:t>How the hotel meet guest expectations:</a:t>
            </a:r>
            <a:br>
              <a:rPr lang="en-US" sz="3200" i="0" dirty="0">
                <a:latin typeface="+mn-lt"/>
              </a:rPr>
            </a:br>
            <a:br>
              <a:rPr lang="en-US" sz="3200" i="0" dirty="0">
                <a:latin typeface="+mn-lt"/>
              </a:rPr>
            </a:br>
            <a:r>
              <a:rPr lang="en-US" sz="3200" i="0" dirty="0">
                <a:latin typeface="+mn-lt"/>
              </a:rPr>
              <a:t>- </a:t>
            </a:r>
            <a:r>
              <a:rPr lang="en-US" sz="2000" i="0" dirty="0">
                <a:latin typeface="+mn-lt"/>
              </a:rPr>
              <a:t>special rooms</a:t>
            </a:r>
            <a:br>
              <a:rPr lang="en-US" sz="2000" i="0" dirty="0">
                <a:latin typeface="+mn-lt"/>
              </a:rPr>
            </a:br>
            <a:r>
              <a:rPr lang="en-US" sz="2000" i="0" dirty="0">
                <a:latin typeface="+mn-lt"/>
              </a:rPr>
              <a:t>-  finest services</a:t>
            </a:r>
            <a:br>
              <a:rPr lang="en-US" sz="2800" i="0" dirty="0">
                <a:latin typeface="+mn-lt"/>
              </a:rPr>
            </a:br>
            <a:r>
              <a:rPr lang="en-US" sz="2800" i="0" dirty="0">
                <a:latin typeface="+mn-lt"/>
              </a:rPr>
              <a:t>- </a:t>
            </a:r>
            <a:r>
              <a:rPr lang="en-US" sz="2000" i="0" dirty="0">
                <a:latin typeface="+mn-lt"/>
              </a:rPr>
              <a:t>creating unique, memorable, and personal experiences for their guests</a:t>
            </a:r>
            <a:br>
              <a:rPr lang="en-US" sz="2000" i="0" dirty="0">
                <a:latin typeface="+mn-lt"/>
              </a:rPr>
            </a:br>
            <a:endParaRPr lang="en-US" sz="2400" i="0" dirty="0">
              <a:latin typeface="+mn-lt"/>
            </a:endParaRPr>
          </a:p>
        </p:txBody>
      </p:sp>
      <p:graphicFrame>
        <p:nvGraphicFramePr>
          <p:cNvPr id="16" name="Content Placeholder 2" descr="Team Placeholder">
            <a:extLst>
              <a:ext uri="{FF2B5EF4-FFF2-40B4-BE49-F238E27FC236}">
                <a16:creationId xmlns:a16="http://schemas.microsoft.com/office/drawing/2014/main" id="{0A833E4E-185B-4CCE-AAFC-276C10C26B12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527449933"/>
              </p:ext>
            </p:extLst>
          </p:nvPr>
        </p:nvGraphicFramePr>
        <p:xfrm>
          <a:off x="3909527" y="261257"/>
          <a:ext cx="7138309" cy="6209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55A8AA09-A104-40DC-BA20-29940969C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RITZ-CARLTON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E83BB431-00CF-471B-9880-9921E14DD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083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19A5A35-6EED-4F7C-B6D6-4C6AC9E33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52432" cy="674890"/>
          </a:xfrm>
        </p:spPr>
        <p:txBody>
          <a:bodyPr>
            <a:normAutofit/>
          </a:bodyPr>
          <a:lstStyle/>
          <a:p>
            <a:r>
              <a:rPr lang="en-US" sz="3200" i="0" dirty="0">
                <a:latin typeface="+mn-lt"/>
              </a:rPr>
              <a:t>Reference list: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2CA6E79-6E12-4C7A-88B7-DDB611B87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5" y="895739"/>
            <a:ext cx="7454973" cy="5122506"/>
          </a:xfrm>
        </p:spPr>
        <p:txBody>
          <a:bodyPr>
            <a:normAutofit fontScale="92500" lnSpcReduction="10000"/>
          </a:bodyPr>
          <a:lstStyle/>
          <a:p>
            <a:endParaRPr lang="en-US" sz="1400" dirty="0"/>
          </a:p>
          <a:p>
            <a:r>
              <a:rPr lang="en-US" sz="1400" dirty="0"/>
              <a:t>EXCEPTIONAL SERVICE, EXCEPTIONAL PROFIT: The Secrets of Building a Five-Star Customer Service Organization, The Canadian Manager, 2010, Vol.35 (2), p.28</a:t>
            </a:r>
          </a:p>
          <a:p>
            <a:r>
              <a:rPr lang="en-US" sz="1400" dirty="0" err="1"/>
              <a:t>Heppell</a:t>
            </a:r>
            <a:r>
              <a:rPr lang="en-US" sz="1400" dirty="0"/>
              <a:t>, M. (2015) Five Star Service: How to deliver Exceptional Customer Service, Pearson, London </a:t>
            </a:r>
          </a:p>
          <a:p>
            <a:r>
              <a:rPr lang="en-US" sz="1400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(2023)cocktails-views. Available at:</a:t>
            </a:r>
            <a:r>
              <a:rPr lang="en-US" sz="1400" dirty="0"/>
              <a:t> </a:t>
            </a:r>
            <a:r>
              <a:rPr lang="en-US" sz="1400" dirty="0">
                <a:hlinkClick r:id="rId4"/>
              </a:rPr>
              <a:t>Cocktails With a View | Journey Into The Ritz-Carlton (ritzcarlton.com)</a:t>
            </a:r>
            <a:r>
              <a:rPr lang="en-US" sz="1400" dirty="0"/>
              <a:t> </a:t>
            </a:r>
            <a:r>
              <a:rPr lang="en-US" sz="1400" b="0" i="0" u="sng" dirty="0">
                <a:effectLst/>
                <a:latin typeface="Segoe UI Historic" panose="020B0502040204020203" pitchFamily="34" charset="0"/>
              </a:rPr>
              <a:t>( Accessed at: 01 February 2023)</a:t>
            </a:r>
          </a:p>
          <a:p>
            <a:r>
              <a:rPr lang="en-US" sz="1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Ritz-Carlton (2023) </a:t>
            </a:r>
            <a:r>
              <a:rPr lang="en-US" sz="1400" dirty="0" err="1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ClubLevel</a:t>
            </a:r>
            <a:r>
              <a:rPr lang="en-US" sz="1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at: </a:t>
            </a:r>
            <a:r>
              <a:rPr lang="en-US" sz="1400" dirty="0">
                <a:hlinkClick r:id="rId5"/>
              </a:rPr>
              <a:t>Club Level | The Ritz-Carlton, Tysons Corner (ritzcarlton.com)</a:t>
            </a:r>
            <a:r>
              <a:rPr lang="en-US" sz="1400" dirty="0"/>
              <a:t> ( Accessed at: 30 January 2023) </a:t>
            </a:r>
          </a:p>
          <a:p>
            <a:r>
              <a:rPr lang="en-US" sz="1400" dirty="0"/>
              <a:t>Ritz-Carlton (2023) </a:t>
            </a:r>
            <a:r>
              <a:rPr lang="en-US" sz="1400" dirty="0" err="1"/>
              <a:t>GoldStandards</a:t>
            </a:r>
            <a:r>
              <a:rPr lang="en-US" sz="1400" dirty="0"/>
              <a:t>. Available at: </a:t>
            </a:r>
            <a:r>
              <a:rPr lang="en-US" sz="1400" dirty="0">
                <a:hlinkClick r:id="rId6"/>
              </a:rPr>
              <a:t>Gold Standards (ritzcarlton.com)</a:t>
            </a:r>
            <a:r>
              <a:rPr lang="en-US" sz="1400" dirty="0"/>
              <a:t> (Accessed at: 28 January 2023)</a:t>
            </a:r>
            <a:endParaRPr lang="en-US" sz="1400" u="sng" dirty="0">
              <a:latin typeface="Segoe UI Historic" panose="020B0502040204020203" pitchFamily="34" charset="0"/>
            </a:endParaRPr>
          </a:p>
          <a:p>
            <a:r>
              <a:rPr lang="en-US" sz="1400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(2023)</a:t>
            </a:r>
            <a:r>
              <a:rPr lang="en-US" sz="1400" dirty="0"/>
              <a:t>hotel-overview. Available at: </a:t>
            </a:r>
            <a:r>
              <a:rPr lang="en-US" sz="1400" b="0" i="0" u="sng" dirty="0">
                <a:effectLst/>
                <a:hlinkClick r:id="rId7"/>
              </a:rPr>
              <a:t>https://www.ritzcarlton.com/en/hotels/canada/toronto/hotel-overview</a:t>
            </a:r>
            <a:r>
              <a:rPr lang="en-US" sz="1400" b="0" i="0" u="sng" dirty="0">
                <a:effectLst/>
              </a:rPr>
              <a:t> ( Accessed at: 30 January 2023)</a:t>
            </a:r>
          </a:p>
          <a:p>
            <a:r>
              <a:rPr lang="en-US" sz="1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Ritz-Carlton (2023) </a:t>
            </a:r>
            <a:r>
              <a:rPr lang="en-US" sz="1400" dirty="0" err="1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FineDiningRestaurantsinBangalore</a:t>
            </a:r>
            <a:r>
              <a:rPr lang="en-US" sz="1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at:</a:t>
            </a:r>
            <a:r>
              <a:rPr lang="en-US" sz="1400" u="sng" dirty="0"/>
              <a:t> </a:t>
            </a:r>
            <a:r>
              <a:rPr lang="en-US" sz="1400" dirty="0">
                <a:hlinkClick r:id="rId8"/>
              </a:rPr>
              <a:t>Fine Dining Restaurants in Bangalore | The Ritz-Carlton, Bangalore (ritzcarlton.com)</a:t>
            </a:r>
            <a:r>
              <a:rPr lang="en-US" sz="1400" dirty="0"/>
              <a:t> ( Accessed at: 01 February 2023)</a:t>
            </a:r>
            <a:endParaRPr lang="en-US" sz="1400" b="0" i="0" u="sng" dirty="0">
              <a:effectLst/>
            </a:endParaRPr>
          </a:p>
          <a:p>
            <a:r>
              <a:rPr lang="en-GB" altLang="en-US" sz="1400" dirty="0">
                <a:cs typeface="Calibri" panose="020F0502020204030204" pitchFamily="34" charset="0"/>
              </a:rPr>
              <a:t>Solomon, M. (2018) </a:t>
            </a:r>
            <a:r>
              <a:rPr lang="en-US" sz="1400" dirty="0">
                <a:cs typeface="Calibri" panose="020F0502020204030204" pitchFamily="34" charset="0"/>
              </a:rPr>
              <a:t>The Heart of Hospitality : Great Hotel and Restaurant Leaders Share Their Secrets</a:t>
            </a:r>
            <a:r>
              <a:rPr lang="en-GB" altLang="en-US" sz="1400" dirty="0">
                <a:cs typeface="Calibri" panose="020F0502020204030204" pitchFamily="34" charset="0"/>
              </a:rPr>
              <a:t>. New York: SELECT Books INC</a:t>
            </a:r>
          </a:p>
          <a:p>
            <a:r>
              <a:rPr lang="en-US" sz="1400" dirty="0" err="1"/>
              <a:t>Theritzlondon</a:t>
            </a:r>
            <a:r>
              <a:rPr lang="en-US" sz="1400" dirty="0"/>
              <a:t> (2023) History. Available at: </a:t>
            </a:r>
            <a:r>
              <a:rPr lang="en-US" sz="1400" dirty="0">
                <a:hlinkClick r:id="rId9"/>
              </a:rPr>
              <a:t>https://www.theritzlondon.com/about-the-ritz/history/</a:t>
            </a:r>
            <a:r>
              <a:rPr lang="en-US" sz="1400" dirty="0"/>
              <a:t> ( Accessed at: 02 February 2023)</a:t>
            </a:r>
            <a:endParaRPr lang="en-GB" altLang="en-US" sz="1400" dirty="0">
              <a:cs typeface="Calibri" panose="020F0502020204030204" pitchFamily="34" charset="0"/>
            </a:endParaRPr>
          </a:p>
          <a:p>
            <a:r>
              <a:rPr lang="en-US" sz="1400" dirty="0"/>
              <a:t>Wood, R.C., (2015). Hospitality Management: a brief introduction, Sage, London</a:t>
            </a:r>
          </a:p>
          <a:p>
            <a:endParaRPr lang="en-US" sz="1400" dirty="0">
              <a:cs typeface="Calibri" panose="020F0502020204030204" pitchFamily="34" charset="0"/>
            </a:endParaRPr>
          </a:p>
        </p:txBody>
      </p:sp>
      <p:pic>
        <p:nvPicPr>
          <p:cNvPr id="23" name="Picture Placeholder 22">
            <a:extLst>
              <a:ext uri="{FF2B5EF4-FFF2-40B4-BE49-F238E27FC236}">
                <a16:creationId xmlns:a16="http://schemas.microsoft.com/office/drawing/2014/main" id="{7B79146B-D30E-470A-9998-FE5CB03E3BC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10"/>
          <a:srcRect l="10513" r="10513"/>
          <a:stretch/>
        </p:blipFill>
        <p:spPr>
          <a:xfrm>
            <a:off x="8147050" y="449263"/>
            <a:ext cx="3595688" cy="5502275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B8722A-0496-450B-BB4E-45BEFBE287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 err="1"/>
              <a:t>Ritz-carlton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0AE281-2C4F-4364-9E31-75CFEAA342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132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61">
            <a:extLst>
              <a:ext uri="{FF2B5EF4-FFF2-40B4-BE49-F238E27FC236}">
                <a16:creationId xmlns:a16="http://schemas.microsoft.com/office/drawing/2014/main" id="{C233D55B-4DFD-49DA-BA62-72F3E2D07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969" y="647377"/>
            <a:ext cx="11316056" cy="1026572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A598F-5A54-440C-B392-A3CA492765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0968" y="1692923"/>
            <a:ext cx="11300287" cy="1001712"/>
          </a:xfrm>
        </p:spPr>
        <p:txBody>
          <a:bodyPr/>
          <a:lstStyle/>
          <a:p>
            <a:r>
              <a:rPr lang="en-US" dirty="0"/>
              <a:t>Student: Catalina Trasc</a:t>
            </a:r>
          </a:p>
        </p:txBody>
      </p:sp>
      <p:pic>
        <p:nvPicPr>
          <p:cNvPr id="23" name="Picture Placeholder 22">
            <a:extLst>
              <a:ext uri="{FF2B5EF4-FFF2-40B4-BE49-F238E27FC236}">
                <a16:creationId xmlns:a16="http://schemas.microsoft.com/office/drawing/2014/main" id="{074C5969-3084-4D06-8222-FEE6A7997C8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0616" r="10616"/>
          <a:stretch/>
        </p:blipFill>
        <p:spPr>
          <a:xfrm>
            <a:off x="441325" y="2959100"/>
            <a:ext cx="2698750" cy="2987675"/>
          </a:xfrm>
        </p:spPr>
      </p:pic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2CA3DA24-1705-48E1-B2F8-E99B3136143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19986" r="19986"/>
          <a:stretch/>
        </p:blipFill>
        <p:spPr>
          <a:xfrm>
            <a:off x="3319463" y="2959100"/>
            <a:ext cx="2690812" cy="2987675"/>
          </a:xfrm>
        </p:spPr>
      </p:pic>
      <p:pic>
        <p:nvPicPr>
          <p:cNvPr id="31" name="Picture Placeholder 30">
            <a:extLst>
              <a:ext uri="{FF2B5EF4-FFF2-40B4-BE49-F238E27FC236}">
                <a16:creationId xmlns:a16="http://schemas.microsoft.com/office/drawing/2014/main" id="{8C7B2358-578C-49AA-A0FD-FBEE8F7F0C4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 l="19981" r="19981"/>
          <a:stretch/>
        </p:blipFill>
        <p:spPr>
          <a:xfrm>
            <a:off x="6189663" y="2959100"/>
            <a:ext cx="2689225" cy="2987675"/>
          </a:xfrm>
        </p:spPr>
      </p:pic>
      <p:pic>
        <p:nvPicPr>
          <p:cNvPr id="35" name="Picture Placeholder 34">
            <a:extLst>
              <a:ext uri="{FF2B5EF4-FFF2-40B4-BE49-F238E27FC236}">
                <a16:creationId xmlns:a16="http://schemas.microsoft.com/office/drawing/2014/main" id="{AD035A9E-8A1C-463C-8C57-AE5632A9953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6"/>
          <a:srcRect l="19875" r="19875"/>
          <a:stretch/>
        </p:blipFill>
        <p:spPr>
          <a:xfrm>
            <a:off x="9058275" y="2959100"/>
            <a:ext cx="2698750" cy="2987675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4E1DCF-4630-47E2-B658-E4AADB3DA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</p:spPr>
        <p:txBody>
          <a:bodyPr/>
          <a:lstStyle/>
          <a:p>
            <a:r>
              <a:rPr lang="en-US" dirty="0"/>
              <a:t>RITZ-CARLTON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956C8A-7BD4-4A46-82BA-EAB9CAD4B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41025" y="6153912"/>
            <a:ext cx="502920" cy="502920"/>
          </a:xfrm>
        </p:spPr>
        <p:txBody>
          <a:bodyPr/>
          <a:lstStyle/>
          <a:p>
            <a:fld id="{0D309695-DEC3-40DA-9DF5-330280C9D0E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393302"/>
      </p:ext>
    </p:extLst>
  </p:cSld>
  <p:clrMapOvr>
    <a:masterClrMapping/>
  </p:clrMapOvr>
</p:sld>
</file>

<file path=ppt/theme/theme1.xml><?xml version="1.0" encoding="utf-8"?>
<a:theme xmlns:a="http://schemas.openxmlformats.org/drawingml/2006/main" name="ThinLineVTI">
  <a:themeElements>
    <a:clrScheme name="ThinLines Color Sc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AC8"/>
      </a:accent1>
      <a:accent2>
        <a:srgbClr val="794DFF"/>
      </a:accent2>
      <a:accent3>
        <a:srgbClr val="00D17D"/>
      </a:accent3>
      <a:accent4>
        <a:srgbClr val="404040"/>
      </a:accent4>
      <a:accent5>
        <a:srgbClr val="FE5D21"/>
      </a:accent5>
      <a:accent6>
        <a:srgbClr val="B3B3B3"/>
      </a:accent6>
      <a:hlink>
        <a:srgbClr val="3E8FF1"/>
      </a:hlink>
      <a:folHlink>
        <a:srgbClr val="939393"/>
      </a:folHlink>
    </a:clrScheme>
    <a:fontScheme name="Custom 3">
      <a:majorFont>
        <a:latin typeface="Sagona Book"/>
        <a:ea typeface=""/>
        <a:cs typeface=""/>
      </a:majorFont>
      <a:minorFont>
        <a:latin typeface="Univers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inLineVTI" id="{DA2A884B-D36C-4F63-9FE8-3C89F2B99A40}" vid="{62C1F77B-42AE-47B9-869B-5CE48C8ED8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1E06989-8323-4451-A21F-821A6C2478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B27884-F043-4BF1-A4FB-D6C1216AE5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1971ED-0722-4CF3-9522-6E6843A2D88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Thin line design</Template>
  <TotalTime>0</TotalTime>
  <Words>985</Words>
  <Application>Microsoft Office PowerPoint</Application>
  <PresentationFormat>Widescreen</PresentationFormat>
  <Paragraphs>128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Myriad Pro</vt:lpstr>
      <vt:lpstr>proxima-nova</vt:lpstr>
      <vt:lpstr>Sagona Book</vt:lpstr>
      <vt:lpstr>Segoe UI Historic</vt:lpstr>
      <vt:lpstr>Univers</vt:lpstr>
      <vt:lpstr>Wingdings</vt:lpstr>
      <vt:lpstr>ThinLineVTI</vt:lpstr>
      <vt:lpstr>The Role &amp; Importance of quality services, Hospitality &amp; Guest Services within the Hotel Industry</vt:lpstr>
      <vt:lpstr>Table of content:</vt:lpstr>
      <vt:lpstr>About Marriott International </vt:lpstr>
      <vt:lpstr>  RITZ-CARLTON: - Luxury Hotel of Marriott International - Over 100 years of history - Funded in US in 1906 - 108 hotels ( USA &amp; CANADA, MEXICO, CARIBBEAN &amp; LATIN AMERICA, EUROPE, ASiA-PACIFIC, MIDDLE EAST &amp;  AFRICA ) - finest amenities - attentive and polished staff - finest restaurants   RITZ-CARLON OFFERS:  ● HOTELS &amp; RESORTS ● YACHTS ● WEDDINGS ● MEETINGS ● RESIDENCES </vt:lpstr>
      <vt:lpstr>                                                                    Ritz –Carlton Gold Standards   </vt:lpstr>
      <vt:lpstr>Main consumers of the hotel: </vt:lpstr>
      <vt:lpstr>Nature, scope and role of the guest services within the brand</vt:lpstr>
      <vt:lpstr>The role and function of guest services Unique guest services</vt:lpstr>
      <vt:lpstr>How the customers made their expectations</vt:lpstr>
      <vt:lpstr>How the hotel meet guest expectations:  - special rooms -  finest services - creating unique, memorable, and personal experiences for their guests </vt:lpstr>
      <vt:lpstr>Reference list: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&amp; Importance of Hospitality &amp; Guest Services   within the Hotel Industry</dc:title>
  <dc:creator>Catalina Trasc</dc:creator>
  <cp:lastModifiedBy>Catalina Trasc</cp:lastModifiedBy>
  <cp:revision>34</cp:revision>
  <dcterms:created xsi:type="dcterms:W3CDTF">2023-02-02T13:37:42Z</dcterms:created>
  <dcterms:modified xsi:type="dcterms:W3CDTF">2023-02-08T20:57:58Z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