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harts/chart1.xml" ContentType="application/vnd.openxmlformats-officedocument.drawingml.chart+xml"/>
  <Override PartName="/ppt/charts/colors1.xml" ContentType="application/vnd.ms-office.chartcolorstyle+xml"/>
  <Override PartName="/ppt/charts/style1.xml" ContentType="application/vnd.ms-office.chartstyl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8" r:id="rId4"/>
    <p:sldId id="266" r:id="rId5"/>
    <p:sldId id="270" r:id="rId6"/>
    <p:sldId id="280" r:id="rId7"/>
    <p:sldId id="277" r:id="rId8"/>
    <p:sldId id="276" r:id="rId9"/>
    <p:sldId id="281" r:id="rId10"/>
    <p:sldId id="26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5" Type="http://schemas.openxmlformats.org/officeDocument/2006/relationships/tableStyles" Target="tableStyles.xml"/><Relationship Id="rId14" Type="http://schemas.openxmlformats.org/officeDocument/2006/relationships/viewProps" Target="viewProps.xml"/><Relationship Id="rId13" Type="http://schemas.openxmlformats.org/officeDocument/2006/relationships/presProps" Target="presProps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file:///C:\Users\Wzz\Desktop\&#26032;&#24314;%20Microsoft%20Excel%20&#24037;&#20316;&#34920;%20(2)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600" b="1" i="0" u="none" strike="noStrike" kern="1200" cap="all" spc="120" normalizeH="0" baseline="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defRPr>
            </a:pPr>
            <a:r>
              <a:rPr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Individualism </a:t>
            </a:r>
            <a:endParaRPr>
              <a:solidFill>
                <a:schemeClr val="tx1"/>
              </a:solidFill>
              <a:latin typeface="Times New Roman" panose="02020603050405020304" charset="0"/>
              <a:ea typeface="Times New Roman" panose="02020603050405020304" charset="0"/>
              <a:cs typeface="Times New Roman" panose="02020603050405020304" charset="0"/>
              <a:sym typeface="Times New Roman" panose="02020603050405020304" charset="0"/>
            </a:endParaRPr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lang="zh-CN" sz="1600" b="1" i="0" u="none" strike="noStrike" kern="1200" baseline="0">
                    <a:solidFill>
                      <a:schemeClr val="tx1"/>
                    </a:solidFill>
                    <a:latin typeface="Times New Roman" panose="02020603050405020304" charset="0"/>
                    <a:ea typeface="Times New Roman" panose="02020603050405020304" charset="0"/>
                    <a:cs typeface="Times New Roman" panose="02020603050405020304" charset="0"/>
                    <a:sym typeface="Times New Roman" panose="02020603050405020304" charset="0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'[新建 Microsoft Excel 工作表 (2).xlsx]Sheet1'!$A$1:$B$1</c:f>
              <c:strCache>
                <c:ptCount val="2"/>
                <c:pt idx="0">
                  <c:v>Germany</c:v>
                </c:pt>
                <c:pt idx="1">
                  <c:v>United States</c:v>
                </c:pt>
              </c:strCache>
            </c:strRef>
          </c:cat>
          <c:val>
            <c:numRef>
              <c:f>'[新建 Microsoft Excel 工作表 (2).xlsx]Sheet1'!$A$2:$B$2</c:f>
              <c:numCache>
                <c:formatCode>General</c:formatCode>
                <c:ptCount val="2"/>
                <c:pt idx="0">
                  <c:v>67</c:v>
                </c:pt>
                <c:pt idx="1">
                  <c:v>91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444"/>
        <c:overlap val="-90"/>
        <c:axId val="295674626"/>
        <c:axId val="48472229"/>
      </c:barChart>
      <c:catAx>
        <c:axId val="29567462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zh-CN" sz="1400" b="1" i="0" u="none" strike="noStrike" kern="1200" cap="all" spc="120" normalizeH="0" baseline="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defRPr>
            </a:pPr>
          </a:p>
        </c:txPr>
        <c:crossAx val="48472229"/>
        <c:crosses val="autoZero"/>
        <c:auto val="1"/>
        <c:lblAlgn val="ctr"/>
        <c:lblOffset val="100"/>
        <c:noMultiLvlLbl val="0"/>
      </c:catAx>
      <c:valAx>
        <c:axId val="48472229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txPr>
          <a:bodyPr rot="-60000000" spcFirstLastPara="0" vertOverflow="ellipsis" vert="horz" wrap="square" anchor="ctr" anchorCtr="1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</a:p>
        </c:txPr>
        <c:crossAx val="29567462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zh-CN"/>
      </a:pPr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1.jpeg"/><Relationship Id="rId1" Type="http://schemas.openxmlformats.org/officeDocument/2006/relationships/chart" Target="../charts/char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1568450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>
                <a:latin typeface="Times New Roman" panose="02020603050405020304" charset="0"/>
              </a:rPr>
              <a:t>International Business Communications: Walmart's attempt tp enter Germany</a:t>
            </a:r>
            <a:endParaRPr lang="en-GB" dirty="0">
              <a:latin typeface="Times New Roman" panose="0202060305040502030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  <a:latin typeface="Times New Roman" panose="02020603050405020304" charset="0"/>
              </a:rPr>
              <a:t>Name: ZHEN WANG</a:t>
            </a:r>
            <a:endParaRPr lang="en-US" dirty="0" smtClean="0">
              <a:solidFill>
                <a:schemeClr val="tx1"/>
              </a:solidFill>
              <a:latin typeface="Times New Roman" panose="02020603050405020304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Times New Roman" panose="02020603050405020304" charset="0"/>
              </a:rPr>
              <a:t>Student number: 1704853 </a:t>
            </a:r>
            <a:endParaRPr lang="en-US" dirty="0" smtClean="0">
              <a:solidFill>
                <a:schemeClr val="tx1"/>
              </a:solidFill>
              <a:latin typeface="Times New Roman" panose="02020603050405020304" charset="0"/>
            </a:endParaRPr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 panose="02020603050405020304" charset="0"/>
              </a:rPr>
              <a:t>Background</a:t>
            </a:r>
            <a:endParaRPr lang="en-US" dirty="0" smtClean="0">
              <a:latin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8895" y="1304290"/>
            <a:ext cx="8915400" cy="4909820"/>
          </a:xfrm>
        </p:spPr>
        <p:txBody>
          <a:bodyPr>
            <a:normAutofit/>
          </a:bodyPr>
          <a:lstStyle/>
          <a:p>
            <a:pPr>
              <a:buFont typeface="Wingdings" panose="05000000000000000000" charset="0"/>
              <a:buChar char=""/>
            </a:pPr>
            <a:r>
              <a:rPr lang="en-US" sz="3200" dirty="0" smtClean="0">
                <a:solidFill>
                  <a:schemeClr val="tx1"/>
                </a:solidFill>
                <a:latin typeface="Times New Roman" panose="02020603050405020304" charset="0"/>
              </a:rPr>
              <a:t>Walmart</a:t>
            </a:r>
            <a:endParaRPr lang="en-US" sz="3200" dirty="0" smtClean="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</a:rPr>
              <a:t>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</a:rPr>
              <a:t>is a US based global chain,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</a:rPr>
              <a:t>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</a:rPr>
              <a:t>mainly involved in the retail industry, </a:t>
            </a:r>
            <a:r>
              <a:rPr lang="en-US" altLang="en-GB" sz="2400" dirty="0" smtClean="0">
                <a:solidFill>
                  <a:schemeClr val="tx1"/>
                </a:solidFill>
                <a:latin typeface="Times New Roman" panose="02020603050405020304" charset="0"/>
              </a:rPr>
              <a:t>it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</a:rPr>
              <a:t>has </a:t>
            </a:r>
            <a:r>
              <a:rPr lang="en-US" altLang="en-GB" sz="2400" dirty="0">
                <a:solidFill>
                  <a:schemeClr val="tx1"/>
                </a:solidFill>
                <a:latin typeface="Times New Roman" panose="02020603050405020304" charset="0"/>
              </a:rPr>
              <a:t>about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</a:rPr>
              <a:t>8,500 stores in 15 countries around the world. For the fourth consecutive year in the United States, </a:t>
            </a:r>
            <a:r>
              <a:rPr lang="en-US" altLang="en-GB" sz="2400" dirty="0">
                <a:solidFill>
                  <a:schemeClr val="tx1"/>
                </a:solidFill>
                <a:latin typeface="Times New Roman" panose="02020603050405020304" charset="0"/>
              </a:rPr>
              <a:t>the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</a:rPr>
              <a:t>"Fortune" magazine top 500 companies in the world</a:t>
            </a:r>
            <a:r>
              <a:rPr lang="en-US" altLang="en-GB" sz="2400" dirty="0">
                <a:solidFill>
                  <a:schemeClr val="tx1"/>
                </a:solidFill>
                <a:latin typeface="Times New Roman" panose="02020603050405020304" charset="0"/>
              </a:rPr>
              <a:t>. ( Walmart, 2017)</a:t>
            </a:r>
            <a:endParaRPr lang="en-US" altLang="en-GB" sz="2400" dirty="0">
              <a:solidFill>
                <a:schemeClr val="tx1"/>
              </a:solidFill>
              <a:latin typeface="Times New Roman" panose="02020603050405020304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</p:txBody>
      </p:sp>
      <p:pic>
        <p:nvPicPr>
          <p:cNvPr id="4" name="图片 3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588895" y="1327150"/>
            <a:ext cx="8915400" cy="4584065"/>
          </a:xfrm>
        </p:spPr>
        <p:txBody>
          <a:bodyPr>
            <a:normAutofit lnSpcReduction="10000"/>
          </a:bodyPr>
          <a:p>
            <a:pPr>
              <a:buFont typeface="Wingdings" panose="05000000000000000000" charset="0"/>
              <a:buChar char=""/>
            </a:pPr>
            <a:r>
              <a:rPr lang="en-US" sz="32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Walmart in </a:t>
            </a:r>
            <a:r>
              <a:rPr lang="en-GB" sz="32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German </a:t>
            </a:r>
            <a:endParaRPr lang="en-GB" sz="3200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December 1997,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acquired </a:t>
            </a:r>
            <a:r>
              <a:rPr lang="en-GB" sz="2400" dirty="0" err="1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Wertkauf's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21 self-service stores through 1.2 billion euros, </a:t>
            </a:r>
            <a:r>
              <a:rPr lang="en-US" alt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o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fficially enter the German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market. The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following year,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acquired </a:t>
            </a:r>
            <a:r>
              <a:rPr lang="en-GB" sz="2400" dirty="0" err="1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Interspar's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74 supermarket chains and spent 850 million </a:t>
            </a:r>
            <a:r>
              <a:rPr lang="en-GB" sz="2400" dirty="0" err="1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euros.After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the two acquisitions, Wal-Mart became Germany's fourth largest retailer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.</a:t>
            </a:r>
            <a:endParaRPr lang="en-GB" sz="2400" dirty="0" smtClean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GB" sz="2400" dirty="0" smtClean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However,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has been in a loss for several years through its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operations. In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July 2006,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lost a billion in Germany and had to declare its full withdrawal from the German market to transfer 85 stores in Germany to European rival Metro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.</a:t>
            </a:r>
            <a:endParaRPr lang="en-GB" sz="2400" dirty="0" smtClean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endParaRPr lang="zh-CN" altLang="en-US" sz="2400"/>
          </a:p>
        </p:txBody>
      </p:sp>
      <p:pic>
        <p:nvPicPr>
          <p:cNvPr id="4" name="图片 3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40425" y="586010"/>
            <a:ext cx="8911687" cy="1280890"/>
          </a:xfrm>
        </p:spPr>
        <p:txBody>
          <a:bodyPr>
            <a:normAutofit/>
          </a:bodyPr>
          <a:p>
            <a:r>
              <a:rPr lang="en-GB" dirty="0" err="1" smtClean="0">
                <a:latin typeface="Times New Roman" panose="02020603050405020304" charset="0"/>
                <a:sym typeface="+mn-ea"/>
              </a:rPr>
              <a:t>Trompenaars</a:t>
            </a:r>
            <a:r>
              <a:rPr lang="en-GB" dirty="0" smtClean="0">
                <a:latin typeface="Times New Roman" panose="02020603050405020304" charset="0"/>
                <a:sym typeface="+mn-ea"/>
              </a:rPr>
              <a:t> and Hampden-Turner’s 7 Dimension of Culture</a:t>
            </a:r>
            <a:endParaRPr lang="en-US" altLang="zh-CN">
              <a:latin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charset="0"/>
              <a:buChar char=""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National cultural differences mainly in these areas</a:t>
            </a:r>
            <a:endParaRPr lang="zh-CN" altLang="en-US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sz="2000" b="1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Communitarianism &amp; Individualism </a:t>
            </a:r>
            <a:b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</a:br>
            <a:r>
              <a:rPr lang="en-US" sz="2000" b="1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Neutral culture &amp; emotional culture</a:t>
            </a:r>
            <a:b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</a:br>
            <a:r>
              <a:rPr lang="en-US" sz="2000" b="1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Diffuse culture &amp; specific culture</a:t>
            </a:r>
            <a:b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</a:b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Universalism &amp; particularism                                                                          Achievement culture &amp; ascription culture                                                                       Human-Time relationship</a:t>
            </a:r>
            <a:b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</a:b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Human-Nature relationship</a:t>
            </a:r>
            <a:endParaRPr lang="en-US" sz="2000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(Trompenaars &amp; Hampden, 1997)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 sz="200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US" sz="2000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US" sz="2000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endParaRPr lang="zh-CN" altLang="en-US"/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899525" y="0"/>
            <a:ext cx="3275965" cy="86550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02105" y="624205"/>
            <a:ext cx="9902190" cy="1280795"/>
          </a:xfrm>
        </p:spPr>
        <p:txBody>
          <a:bodyPr/>
          <a:p>
            <a:r>
              <a:rPr lang="en-GB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Reason of </a:t>
            </a:r>
            <a:r>
              <a:rPr lang="en-GB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failure</a:t>
            </a:r>
            <a:br>
              <a:rPr lang="en-GB" dirty="0">
                <a:solidFill>
                  <a:schemeClr val="tx1"/>
                </a:solidFill>
                <a:latin typeface="Times New Roman" panose="02020603050405020304" charset="0"/>
              </a:rPr>
            </a:br>
            <a:r>
              <a:rPr lang="en-US" altLang="zh-CN">
                <a:latin typeface="Times New Roman" panose="02020603050405020304" charset="0"/>
                <a:sym typeface="+mn-ea"/>
              </a:rPr>
              <a:t>I</a:t>
            </a:r>
            <a:r>
              <a:rPr 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ndividualism </a:t>
            </a:r>
            <a:r>
              <a:rPr lang="en-US" altLang="zh-CN">
                <a:latin typeface="Times New Roman" panose="02020603050405020304" charset="0"/>
                <a:sym typeface="+mn-ea"/>
              </a:rPr>
              <a:t>&amp; </a:t>
            </a:r>
            <a:r>
              <a:rPr 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Communitarianism  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804410" y="1905000"/>
            <a:ext cx="6699885" cy="4049395"/>
          </a:xfrm>
        </p:spPr>
        <p:txBody>
          <a:bodyPr/>
          <a:p>
            <a:pPr>
              <a:buFont typeface="Wingdings" panose="05000000000000000000" charset="0"/>
              <a:buChar char=""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Germany's individualism is less than that of the United States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G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erman trade unions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can effect staffs.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Wal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m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art did not handle the relationship with the German trade unions</a:t>
            </a:r>
            <a:endParaRPr lang="zh-CN" altLang="en-US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It affects Wal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m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art's efficiency and competitiveness</a:t>
            </a:r>
            <a:endParaRPr lang="zh-CN" altLang="en-US" sz="2000">
              <a:solidFill>
                <a:schemeClr val="tx1"/>
              </a:solidFill>
              <a:latin typeface="Times New Roman" panose="02020603050405020304" charset="0"/>
            </a:endParaRPr>
          </a:p>
        </p:txBody>
      </p:sp>
      <p:graphicFrame>
        <p:nvGraphicFramePr>
          <p:cNvPr id="5" name="内容占位符 4"/>
          <p:cNvGraphicFramePr/>
          <p:nvPr>
            <p:ph sz="half" idx="1"/>
          </p:nvPr>
        </p:nvGraphicFramePr>
        <p:xfrm>
          <a:off x="392112" y="2044700"/>
          <a:ext cx="4313864" cy="37776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  <p:pic>
        <p:nvPicPr>
          <p:cNvPr id="7" name="图片 6" descr="walmart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40425" y="700310"/>
            <a:ext cx="8911687" cy="1280890"/>
          </a:xfrm>
        </p:spPr>
        <p:txBody>
          <a:bodyPr/>
          <a:p>
            <a:r>
              <a:rPr 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Neutral culture &amp; emotional culture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charset="0"/>
              <a:buChar char=""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Germany is neutral culture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America is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emotional culture</a:t>
            </a:r>
            <a:endParaRPr lang="en-US" sz="2000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Customers: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           German customers do not like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American's welcome style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                                                attention to product quality and price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>
              <a:latin typeface="Times New Roman" panose="02020603050405020304" charset="0"/>
            </a:endParaRPr>
          </a:p>
        </p:txBody>
      </p:sp>
      <p:pic>
        <p:nvPicPr>
          <p:cNvPr id="4" name="图片 3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40425" y="586010"/>
            <a:ext cx="8911687" cy="1280890"/>
          </a:xfrm>
        </p:spPr>
        <p:txBody>
          <a:bodyPr/>
          <a:p>
            <a:r>
              <a:rPr lang="en-US" dirty="0">
                <a:latin typeface="Times New Roman" panose="02020603050405020304" charset="0"/>
                <a:sym typeface="+mn-ea"/>
              </a:rPr>
              <a:t>Diffuse culture &amp; Specific culture</a:t>
            </a:r>
            <a:endParaRPr lang="zh-CN" altLang="en-US">
              <a:latin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p>
            <a:pPr>
              <a:buFont typeface="Wingdings" panose="05000000000000000000" charset="0"/>
              <a:buChar char=""/>
            </a:pP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Germany is </a:t>
            </a:r>
            <a:r>
              <a:rPr 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Diffuse </a:t>
            </a: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culture </a:t>
            </a:r>
            <a:endParaRPr lang="en-US" altLang="zh-CN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America is </a:t>
            </a:r>
            <a:r>
              <a:rPr 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Specific culture</a:t>
            </a:r>
            <a:endParaRPr 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Staff: There is a big difference between Germany and the United States in interpersonal communication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Walmart American style's employees request in Germany :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         There should be no close relationship between employees,  E.g love         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         Employees need to supervise other people. They will be fired when not supervise.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         Employees can not accept small gifts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German staffs prefer stability, people don't like Walmart frequent staff transfer.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charset="0"/>
              <a:buChar char=""/>
            </a:pP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Customers:   </a:t>
            </a:r>
            <a:endParaRPr lang="en-US" altLang="zh-CN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Germans like to buy many times a week,but American buy once a week</a:t>
            </a:r>
            <a:endParaRPr lang="en-US" altLang="zh-CN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zh-CN" altLang="en-US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 Germans like to choose a special shop to buy products(EG. Germans like to   choose fresh meat, instead of Wal-Mart frozen meat)</a:t>
            </a:r>
            <a:endParaRPr lang="zh-CN" altLang="en-US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zh-CN" altLang="en-US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zh-CN">
                <a:latin typeface="Times New Roman" panose="02020603050405020304" charset="0"/>
              </a:rPr>
              <a:t>In summary</a:t>
            </a:r>
            <a:endParaRPr lang="en-US" altLang="zh-CN">
              <a:latin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charset="0"/>
              <a:buChar char=""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Wal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m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art did not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think about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 cultural differences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between Germany and the United States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 when formulating its strategy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, this is the main reason for its failure in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Germany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Cultural differences can lead to big differences in the same thing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, companies need to pay attention to different cultures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zh-CN">
                <a:latin typeface="Times New Roman" panose="02020603050405020304" charset="0"/>
              </a:rPr>
              <a:t>Reference</a:t>
            </a:r>
            <a:endParaRPr lang="en-US" altLang="zh-CN">
              <a:latin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charset="0"/>
              <a:buChar char=""/>
            </a:pPr>
            <a:r>
              <a:rPr lang="en-US" altLang="zh-CN">
                <a:latin typeface="Times New Roman" panose="02020603050405020304" charset="0"/>
              </a:rPr>
              <a:t>Trompenaars, Hampden-Turner, &amp; Hampden-Turner, Charles. (1997). Riding the waves of culture : Understanding cultural diversity in business (2nd ed.). London: Nicholas Brealey.</a:t>
            </a:r>
            <a:endParaRPr lang="en-US" altLang="zh-CN"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>
                <a:latin typeface="Times New Roman" panose="02020603050405020304" charset="0"/>
              </a:rPr>
              <a:t>Walmart, 2017. </a:t>
            </a:r>
            <a:r>
              <a:rPr lang="en-US" altLang="zh-CN">
                <a:latin typeface="Times New Roman" panose="02020603050405020304" charset="0"/>
                <a:sym typeface="+mn-ea"/>
              </a:rPr>
              <a:t>Walmart. </a:t>
            </a:r>
            <a:r>
              <a:rPr lang="en-US" altLang="zh-CN">
                <a:latin typeface="Times New Roman" panose="02020603050405020304" charset="0"/>
              </a:rPr>
              <a:t>[Online] Available at：</a:t>
            </a:r>
            <a:r>
              <a:rPr lang="zh-CN" altLang="en-US">
                <a:latin typeface="Times New Roman" panose="02020603050405020304" charset="0"/>
              </a:rPr>
              <a:t>https://help.walmart.com/app/answers/detail/a_id/6/session/L3RpbWUvMTUxMjQzNzIwMy9zaWQvZlU0dmtseTRRRzBVQzhnS1lLalpSWXlYYUlyZWtNb21lbGo1R1lNV2ZaMDRiRkRSbVdMbWVSViU3RVg2SWYxRDJNbk4xJTdFc3UlN0VsNmpUT1luS0dSbWp3T1gzb0J6WEkxbFJJMVRhUGNOWXNfVkhIS2YyQVB0a1d2Z05BJTIxJTIx [Accessed 0</a:t>
            </a:r>
            <a:r>
              <a:rPr lang="en-US" altLang="zh-CN">
                <a:latin typeface="Times New Roman" panose="02020603050405020304" charset="0"/>
              </a:rPr>
              <a:t>2</a:t>
            </a:r>
            <a:r>
              <a:rPr lang="zh-CN" altLang="en-US">
                <a:latin typeface="Times New Roman" panose="02020603050405020304" charset="0"/>
              </a:rPr>
              <a:t> December 2017].</a:t>
            </a:r>
            <a:endParaRPr lang="zh-CN" altLang="en-US"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zh-CN" altLang="en-US">
              <a:latin typeface="Times New Roman" panose="02020603050405020304" charset="0"/>
            </a:endParaRPr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3596</Words>
  <Application>WPS 演示</Application>
  <PresentationFormat>Widescreen</PresentationFormat>
  <Paragraphs>77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25" baseType="lpstr">
      <vt:lpstr>Arial</vt:lpstr>
      <vt:lpstr>宋体</vt:lpstr>
      <vt:lpstr>Wingdings</vt:lpstr>
      <vt:lpstr>Wingdings 3</vt:lpstr>
      <vt:lpstr>Arial</vt:lpstr>
      <vt:lpstr>Times New Roman</vt:lpstr>
      <vt:lpstr>Wingdings</vt:lpstr>
      <vt:lpstr>微软雅黑</vt:lpstr>
      <vt:lpstr>Arial Unicode MS</vt:lpstr>
      <vt:lpstr>Century Gothic</vt:lpstr>
      <vt:lpstr>Segoe Print</vt:lpstr>
      <vt:lpstr>Symbol</vt:lpstr>
      <vt:lpstr>幼圆</vt:lpstr>
      <vt:lpstr>Calibri</vt:lpstr>
      <vt:lpstr>Wisp</vt:lpstr>
      <vt:lpstr>International Business Communications: failure case-Walmart</vt:lpstr>
      <vt:lpstr>Background</vt:lpstr>
      <vt:lpstr>PowerPoint 演示文稿</vt:lpstr>
      <vt:lpstr>Trompenaars and Hampden-Turner’s 7 Dimension of Culture</vt:lpstr>
      <vt:lpstr>Reason of failure Individualism &amp; Communitarianism  </vt:lpstr>
      <vt:lpstr>Neutral culture &amp; emotional culture</vt:lpstr>
      <vt:lpstr>Diffuse culture &amp; Specific culture</vt:lpstr>
      <vt:lpstr>PowerPoint 演示文稿</vt:lpstr>
      <vt:lpstr>In summary</vt:lpstr>
      <vt:lpstr>Reference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Zhen Wang (1704853)</dc:creator>
  <cp:lastModifiedBy>Wzz</cp:lastModifiedBy>
  <cp:revision>37</cp:revision>
  <dcterms:created xsi:type="dcterms:W3CDTF">2017-11-08T11:18:00Z</dcterms:created>
  <dcterms:modified xsi:type="dcterms:W3CDTF">2017-12-05T01:57:54Z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2052-10.1.0.7023</vt:lpwstr>
  </property>
</Properties>
</file>