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6858000" cx="9144000"/>
  <p:notesSz cx="9144000" cy="6858000"/>
  <p:embeddedFontLs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19" roundtripDataSignature="AMtx7mjH1L6X5y+7XFmcGjxohF0EUzJmF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1633587-F534-453C-ADF6-556A993B441A}">
  <a:tblStyle styleId="{21633587-F534-453C-ADF6-556A993B441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QuattrocentoSans-regular.fntdata"/><Relationship Id="rId14" Type="http://schemas.openxmlformats.org/officeDocument/2006/relationships/slide" Target="slides/slide8.xml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slideMaster" Target="slideMasters/slideMaster1.xml"/><Relationship Id="rId19" Type="http://customschemas.google.com/relationships/presentationmetadata" Target="metadata"/><Relationship Id="rId6" Type="http://schemas.openxmlformats.org/officeDocument/2006/relationships/notesMaster" Target="notesMasters/notesMaster1.xml"/><Relationship Id="rId18" Type="http://schemas.openxmlformats.org/officeDocument/2006/relationships/font" Target="fonts/QuattrocentoSans-bold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2" name="Google Shape;42;p1:notes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9" name="Google Shape;49;p2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3f6169333d5_0_0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" name="Google Shape;55;g3f6169333d5_0_0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1" name="Google Shape;61;p4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f616933534_0_2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" name="Google Shape;68;g3f616933534_0_2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f616933534_0_13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" name="Google Shape;75;g3f616933534_0_13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f616933534_0_19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" name="Google Shape;81;g3f616933534_0_19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f616933534_0_27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" name="Google Shape;87;g3f616933534_0_27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0"/>
          <p:cNvSpPr txBox="1"/>
          <p:nvPr>
            <p:ph type="title"/>
          </p:nvPr>
        </p:nvSpPr>
        <p:spPr>
          <a:xfrm>
            <a:off x="3549776" y="483234"/>
            <a:ext cx="2044446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40"/>
          <p:cNvSpPr txBox="1"/>
          <p:nvPr>
            <p:ph idx="1" type="body"/>
          </p:nvPr>
        </p:nvSpPr>
        <p:spPr>
          <a:xfrm>
            <a:off x="1101547" y="1450314"/>
            <a:ext cx="6940905" cy="37452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0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0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0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1"/>
          <p:cNvSpPr txBox="1"/>
          <p:nvPr>
            <p:ph type="title"/>
          </p:nvPr>
        </p:nvSpPr>
        <p:spPr>
          <a:xfrm>
            <a:off x="3549776" y="483234"/>
            <a:ext cx="2044446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1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1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1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2"/>
          <p:cNvSpPr txBox="1"/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2"/>
          <p:cNvSpPr txBox="1"/>
          <p:nvPr>
            <p:ph idx="1" type="subTitle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2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2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2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3"/>
          <p:cNvSpPr txBox="1"/>
          <p:nvPr>
            <p:ph type="title"/>
          </p:nvPr>
        </p:nvSpPr>
        <p:spPr>
          <a:xfrm>
            <a:off x="3549776" y="483234"/>
            <a:ext cx="2044446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4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3"/>
          <p:cNvSpPr txBox="1"/>
          <p:nvPr>
            <p:ph idx="1" type="body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3"/>
          <p:cNvSpPr txBox="1"/>
          <p:nvPr>
            <p:ph idx="2" type="body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3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3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3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4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4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4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9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3999" cy="685799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9"/>
          <p:cNvSpPr txBox="1"/>
          <p:nvPr>
            <p:ph type="title"/>
          </p:nvPr>
        </p:nvSpPr>
        <p:spPr>
          <a:xfrm>
            <a:off x="3549776" y="483234"/>
            <a:ext cx="2044446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9"/>
          <p:cNvSpPr txBox="1"/>
          <p:nvPr>
            <p:ph idx="1" type="body"/>
          </p:nvPr>
        </p:nvSpPr>
        <p:spPr>
          <a:xfrm>
            <a:off x="1101547" y="1450314"/>
            <a:ext cx="6940905" cy="37452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9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39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9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skillsforhealth.org.uk" TargetMode="External"/><Relationship Id="rId4" Type="http://schemas.openxmlformats.org/officeDocument/2006/relationships/hyperlink" Target="https://www.skillsforhealth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3999" cy="6857998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1"/>
          <p:cNvSpPr txBox="1"/>
          <p:nvPr>
            <p:ph type="title"/>
          </p:nvPr>
        </p:nvSpPr>
        <p:spPr>
          <a:xfrm>
            <a:off x="726775" y="1150100"/>
            <a:ext cx="7773300" cy="8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1137285" lvl="0" marL="114935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3600">
                <a:solidFill>
                  <a:srgbClr val="FFFFFF"/>
                </a:solidFill>
              </a:rPr>
              <a:t>    Academic and Employability Skills</a:t>
            </a:r>
            <a:endParaRPr sz="1800">
              <a:solidFill>
                <a:srgbClr val="FFFFFF"/>
              </a:solidFill>
            </a:endParaRPr>
          </a:p>
          <a:p>
            <a:pPr indent="-1137285" lvl="0" marL="114935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>
                <a:solidFill>
                  <a:srgbClr val="FFFFFF"/>
                </a:solidFill>
              </a:rPr>
              <a:t>                                          (  LCHS4001_LON)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46" name="Google Shape;46;p1"/>
          <p:cNvSpPr txBox="1"/>
          <p:nvPr/>
        </p:nvSpPr>
        <p:spPr>
          <a:xfrm>
            <a:off x="1266575" y="2341550"/>
            <a:ext cx="7877400" cy="40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Task 1 :           </a:t>
            </a:r>
            <a:r>
              <a:rPr b="0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individual Presentation</a:t>
            </a:r>
            <a:endParaRPr b="0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Name:             Shughla Redii Jabar</a:t>
            </a:r>
            <a:r>
              <a:rPr b="1" lang="en-GB" sz="2800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khel</a:t>
            </a: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 </a:t>
            </a:r>
            <a:endParaRPr b="1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Student ID:      2513885</a:t>
            </a:r>
            <a:endParaRPr b="1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14097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Lecturer Name :    Na</a:t>
            </a:r>
            <a:r>
              <a:rPr b="1" lang="en-GB" sz="2800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omi Doerge</a:t>
            </a: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                          Date :       </a:t>
            </a:r>
            <a:r>
              <a:rPr b="1" lang="en-GB" sz="2800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05/07/2026</a:t>
            </a:r>
            <a:r>
              <a:rPr b="1" i="0" lang="en-GB" sz="2800" u="none" cap="none" strike="noStrik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                </a:t>
            </a:r>
            <a:endParaRPr b="1" i="0" sz="2800" u="none" cap="none" strike="noStrik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t/>
            </a:r>
            <a:endParaRPr b="0" i="0" sz="4100" u="none" cap="none" strike="noStrike">
              <a:solidFill>
                <a:srgbClr val="00000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"/>
          <p:cNvSpPr txBox="1"/>
          <p:nvPr>
            <p:ph type="title"/>
          </p:nvPr>
        </p:nvSpPr>
        <p:spPr>
          <a:xfrm>
            <a:off x="2053208" y="483234"/>
            <a:ext cx="5036700" cy="690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52" name="Google Shape;52;p2"/>
          <p:cNvSpPr txBox="1"/>
          <p:nvPr/>
        </p:nvSpPr>
        <p:spPr>
          <a:xfrm>
            <a:off x="890725" y="1549200"/>
            <a:ext cx="61065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presentation describes  the role of a </a:t>
            </a: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Healthcare Assistant (HCA)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 a hospital and key responsibilities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also describes how I looked up information about this field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Evaluates one reliable source about Healthcare assistant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Identifies the challenges I faced during my search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Finally, it outlines the next steps I will take to prepare for a career as a Healthcare Assistant.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f6169333d5_0_0"/>
          <p:cNvSpPr txBox="1"/>
          <p:nvPr>
            <p:ph type="title"/>
          </p:nvPr>
        </p:nvSpPr>
        <p:spPr>
          <a:xfrm>
            <a:off x="794275" y="483225"/>
            <a:ext cx="7596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600">
                <a:latin typeface="Arial"/>
                <a:ea typeface="Arial"/>
                <a:cs typeface="Arial"/>
                <a:sym typeface="Arial"/>
              </a:rPr>
              <a:t>Job Role – </a:t>
            </a:r>
            <a:r>
              <a:rPr b="0" lang="en-GB" sz="2600">
                <a:latin typeface="Arial"/>
                <a:ea typeface="Arial"/>
                <a:cs typeface="Arial"/>
                <a:sym typeface="Arial"/>
              </a:rPr>
              <a:t>Health Care Assistant in Hospital</a:t>
            </a:r>
            <a:endParaRPr b="0" sz="3900"/>
          </a:p>
        </p:txBody>
      </p:sp>
      <p:sp>
        <p:nvSpPr>
          <p:cNvPr id="58" name="Google Shape;58;g3f6169333d5_0_0"/>
          <p:cNvSpPr txBox="1"/>
          <p:nvPr>
            <p:ph idx="1" type="body"/>
          </p:nvPr>
        </p:nvSpPr>
        <p:spPr>
          <a:xfrm>
            <a:off x="849725" y="1071050"/>
            <a:ext cx="6530100" cy="43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Registered nurses and other medical experts supervise the work of a Health Care Assistant (HCA).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100">
                <a:latin typeface="Arial"/>
                <a:ea typeface="Arial"/>
                <a:cs typeface="Arial"/>
                <a:sym typeface="Arial"/>
              </a:rPr>
              <a:t>Key responsibilities</a:t>
            </a:r>
            <a:r>
              <a:rPr b="1" lang="en-GB" sz="1900">
                <a:latin typeface="Arial"/>
                <a:ea typeface="Arial"/>
                <a:cs typeface="Arial"/>
                <a:sym typeface="Arial"/>
              </a:rPr>
              <a:t>:</a:t>
            </a:r>
            <a:endParaRPr b="1" sz="19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Providing personal care assistance to patients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Keeping track and recording observations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Encouraging nutrition and mobility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Preserving the dignity and comfort of patients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Interacting with the multidisciplinary team and patients (NHS England, 2024)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"/>
          <p:cNvSpPr txBox="1"/>
          <p:nvPr>
            <p:ph type="title"/>
          </p:nvPr>
        </p:nvSpPr>
        <p:spPr>
          <a:xfrm>
            <a:off x="576950" y="448100"/>
            <a:ext cx="7527000" cy="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SzPts val="1100"/>
              <a:buNone/>
            </a:pPr>
            <a:r>
              <a:rPr lang="en-GB" sz="2700">
                <a:latin typeface="Arial"/>
                <a:ea typeface="Arial"/>
                <a:cs typeface="Arial"/>
                <a:sym typeface="Arial"/>
              </a:rPr>
              <a:t>                How I Started My Research</a:t>
            </a:r>
            <a:endParaRPr sz="5400"/>
          </a:p>
        </p:txBody>
      </p:sp>
      <p:sp>
        <p:nvSpPr>
          <p:cNvPr id="64" name="Google Shape;64;p4"/>
          <p:cNvSpPr txBox="1"/>
          <p:nvPr/>
        </p:nvSpPr>
        <p:spPr>
          <a:xfrm>
            <a:off x="576950" y="1057400"/>
            <a:ext cx="8428500" cy="4019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85725">
            <a:sp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Compared information from different sources before selecting evidence (NHS England, 2024).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GB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Used reliable sources:</a:t>
            </a:r>
            <a:endParaRPr b="1" i="0" sz="2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1" marL="91440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○"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NHS Careers websites 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○"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Skills for Health websites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○"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Google Scholar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○"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Library books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</a:t>
            </a:r>
            <a:endParaRPr b="0" i="0" sz="2400" u="none" cap="none" strike="noStrike">
              <a:solidFill>
                <a:srgbClr val="00000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65" name="Google Shape;65;p4"/>
          <p:cNvSpPr txBox="1"/>
          <p:nvPr>
            <p:ph type="title"/>
          </p:nvPr>
        </p:nvSpPr>
        <p:spPr>
          <a:xfrm flipH="1">
            <a:off x="4797800" y="1874350"/>
            <a:ext cx="4057500" cy="27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900">
                <a:latin typeface="Arial"/>
                <a:ea typeface="Arial"/>
                <a:cs typeface="Arial"/>
                <a:sym typeface="Arial"/>
              </a:rPr>
              <a:t> 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900"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Identified key words: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indent="-330200" lvl="1" marL="9144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-GB" sz="1600">
                <a:solidFill>
                  <a:schemeClr val="dk1"/>
                </a:solidFill>
              </a:rPr>
              <a:t>Health Care Assistant jobs</a:t>
            </a:r>
            <a:endParaRPr sz="1600">
              <a:solidFill>
                <a:schemeClr val="dk1"/>
              </a:solidFill>
            </a:endParaRPr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-GB" sz="1600">
                <a:solidFill>
                  <a:schemeClr val="dk1"/>
                </a:solidFill>
              </a:rPr>
              <a:t>Hospital duties</a:t>
            </a:r>
            <a:endParaRPr sz="1600">
              <a:solidFill>
                <a:schemeClr val="dk1"/>
              </a:solidFill>
            </a:endParaRPr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-GB" sz="1600">
                <a:solidFill>
                  <a:schemeClr val="dk1"/>
                </a:solidFill>
              </a:rPr>
              <a:t>Skills</a:t>
            </a:r>
            <a:endParaRPr sz="1600">
              <a:solidFill>
                <a:schemeClr val="dk1"/>
              </a:solidFill>
            </a:endParaRPr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-GB" sz="1600">
                <a:solidFill>
                  <a:schemeClr val="dk1"/>
                </a:solidFill>
              </a:rPr>
              <a:t>NHS careers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f616933534_0_2"/>
          <p:cNvSpPr txBox="1"/>
          <p:nvPr>
            <p:ph type="title"/>
          </p:nvPr>
        </p:nvSpPr>
        <p:spPr>
          <a:xfrm>
            <a:off x="207650" y="483225"/>
            <a:ext cx="8825100" cy="1375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GB" sz="2800">
                <a:latin typeface="Arial"/>
                <a:ea typeface="Arial"/>
                <a:cs typeface="Arial"/>
                <a:sym typeface="Arial"/>
              </a:rPr>
              <a:t>Evaluating One Source Using the CRAAP Test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1" name="Google Shape;71;g3f616933534_0_2"/>
          <p:cNvSpPr txBox="1"/>
          <p:nvPr>
            <p:ph idx="1" type="body"/>
          </p:nvPr>
        </p:nvSpPr>
        <p:spPr>
          <a:xfrm>
            <a:off x="207650" y="1180344"/>
            <a:ext cx="78348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latin typeface="Arial"/>
                <a:ea typeface="Arial"/>
                <a:cs typeface="Arial"/>
                <a:sym typeface="Arial"/>
              </a:rPr>
              <a:t>             Source: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NHS Careers Website  (NHS England, 2024)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graphicFrame>
        <p:nvGraphicFramePr>
          <p:cNvPr id="72" name="Google Shape;72;g3f616933534_0_2"/>
          <p:cNvGraphicFramePr/>
          <p:nvPr/>
        </p:nvGraphicFramePr>
        <p:xfrm>
          <a:off x="690125" y="17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{21633587-F534-453C-ADF6-556A993B441A}</a:tableStyleId>
              </a:tblPr>
              <a:tblGrid>
                <a:gridCol w="1622800"/>
                <a:gridCol w="6532900"/>
              </a:tblGrid>
              <a:tr h="337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rPr b="1" lang="en-GB" sz="1700" u="none" cap="none" strike="noStrike"/>
                        <a:t>CRAAP Criteria</a:t>
                      </a:r>
                      <a:endParaRPr b="1" sz="1700" u="none" cap="none" strike="noStrike"/>
                    </a:p>
                  </a:txBody>
                  <a:tcPr marT="63500" marB="63500" marR="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360001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           Evaluation</a:t>
                      </a:r>
                      <a:endParaRPr b="1" sz="18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7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b="1" lang="en-GB" sz="1500" u="none" cap="none" strike="noStrike"/>
                        <a:t>Currency :</a:t>
                      </a:r>
                      <a:endParaRPr b="1"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/>
                        <a:t>              NHS Website Updated in 2024</a:t>
                      </a:r>
                      <a:endParaRPr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7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b="1" lang="en-GB" sz="1500" u="none" cap="none" strike="noStrike"/>
                        <a:t>Relevance:</a:t>
                      </a:r>
                      <a:endParaRPr b="1"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/>
                        <a:t>              NHS website Directly explains HCA role and trusted websites </a:t>
                      </a:r>
                      <a:endParaRPr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7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b="1" lang="en-GB" sz="1500" u="none" cap="none" strike="noStrike"/>
                        <a:t>Authority:                            </a:t>
                      </a:r>
                      <a:endParaRPr b="1"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/>
                        <a:t>              NHS Website  Published by NHS England</a:t>
                      </a:r>
                      <a:endParaRPr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7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b="1" lang="en-GB" sz="1500" u="none" cap="none" strike="noStrike"/>
                        <a:t>Accuracy:</a:t>
                      </a:r>
                      <a:endParaRPr b="1"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/>
                        <a:t>               Evidence-based healthcare information</a:t>
                      </a:r>
                      <a:endParaRPr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80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b="1" lang="en-GB" sz="1500" u="none" cap="none" strike="noStrike"/>
                        <a:t>Purpose:</a:t>
                      </a:r>
                      <a:endParaRPr b="1"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/>
                        <a:t>               To provide public career information</a:t>
                      </a:r>
                      <a:endParaRPr sz="1500" u="none" cap="none" strike="noStrike"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t/>
                      </a:r>
                      <a:endParaRPr sz="1500" u="none" cap="none" strike="noStrike"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t/>
                      </a:r>
                      <a:endParaRPr sz="1500" u="none" cap="none" strike="noStrike"/>
                    </a:p>
                  </a:txBody>
                  <a:tcPr marT="63500" marB="63500" marR="63500" marL="63500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f616933534_0_13"/>
          <p:cNvSpPr txBox="1"/>
          <p:nvPr>
            <p:ph type="title"/>
          </p:nvPr>
        </p:nvSpPr>
        <p:spPr>
          <a:xfrm>
            <a:off x="672150" y="483225"/>
            <a:ext cx="7227000" cy="1444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900">
                <a:latin typeface="Arial"/>
                <a:ea typeface="Arial"/>
                <a:cs typeface="Arial"/>
                <a:sym typeface="Arial"/>
              </a:rPr>
              <a:t>       </a:t>
            </a:r>
            <a:r>
              <a:rPr lang="en-GB" sz="3100">
                <a:latin typeface="Arial"/>
                <a:ea typeface="Arial"/>
                <a:cs typeface="Arial"/>
                <a:sym typeface="Arial"/>
              </a:rPr>
              <a:t>Challenges</a:t>
            </a:r>
            <a:endParaRPr sz="3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8" name="Google Shape;78;g3f616933534_0_13"/>
          <p:cNvSpPr txBox="1"/>
          <p:nvPr>
            <p:ph idx="1" type="body"/>
          </p:nvPr>
        </p:nvSpPr>
        <p:spPr>
          <a:xfrm>
            <a:off x="363825" y="948100"/>
            <a:ext cx="6141600" cy="53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There is too much information available online, making it difficult to locate relevant information.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Some websites were out of date, making it difficult to obtain the most recent information.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Having trouble locating scholarly sources,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             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                  </a:t>
            </a:r>
            <a:r>
              <a:rPr b="1" lang="en-GB">
                <a:latin typeface="Arial"/>
                <a:ea typeface="Arial"/>
                <a:cs typeface="Arial"/>
                <a:sym typeface="Arial"/>
              </a:rPr>
              <a:t>How I overcame them</a:t>
            </a:r>
            <a:endParaRPr b="1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Used trusted NHS and academic sources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Cross-checked information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Used my university library and Google Scholar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9144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f616933534_0_19"/>
          <p:cNvSpPr txBox="1"/>
          <p:nvPr>
            <p:ph type="title"/>
          </p:nvPr>
        </p:nvSpPr>
        <p:spPr>
          <a:xfrm>
            <a:off x="2270525" y="551925"/>
            <a:ext cx="3661200" cy="1352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700">
                <a:latin typeface="Arial"/>
                <a:ea typeface="Arial"/>
                <a:cs typeface="Arial"/>
                <a:sym typeface="Arial"/>
              </a:rPr>
              <a:t> Next Steps</a:t>
            </a:r>
            <a:endParaRPr sz="27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4" name="Google Shape;84;g3f616933534_0_19"/>
          <p:cNvSpPr txBox="1"/>
          <p:nvPr>
            <p:ph idx="1" type="body"/>
          </p:nvPr>
        </p:nvSpPr>
        <p:spPr>
          <a:xfrm>
            <a:off x="1101550" y="1450325"/>
            <a:ext cx="6592500" cy="34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My next steps are to: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Find more peer-reviewed journal articles.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Become more proficient in Harvard referencing.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Develop stronger critical analysis.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Continue assessing sources using the CRAAP test.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increase my understanding of the function of a health care assistant in hospital environments.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f616933534_0_27"/>
          <p:cNvSpPr txBox="1"/>
          <p:nvPr>
            <p:ph type="title"/>
          </p:nvPr>
        </p:nvSpPr>
        <p:spPr>
          <a:xfrm>
            <a:off x="2366149" y="483225"/>
            <a:ext cx="32280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90" name="Google Shape;90;g3f616933534_0_27"/>
          <p:cNvSpPr txBox="1"/>
          <p:nvPr>
            <p:ph idx="1" type="body"/>
          </p:nvPr>
        </p:nvSpPr>
        <p:spPr>
          <a:xfrm>
            <a:off x="1101550" y="1450325"/>
            <a:ext cx="7398600" cy="26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NHS England (2024) </a:t>
            </a:r>
            <a:r>
              <a:rPr i="1" lang="en-GB" sz="1100">
                <a:latin typeface="Arial"/>
                <a:ea typeface="Arial"/>
                <a:cs typeface="Arial"/>
                <a:sym typeface="Arial"/>
              </a:rPr>
              <a:t>Healthcare support worker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Available at: https://www.healthcareers.nhs.uk/explore-roles/healthcare-support-worker (Accessed: 31 July 2026).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Skills for Health (2024) </a:t>
            </a:r>
            <a:r>
              <a:rPr i="1" lang="en-GB" sz="1100">
                <a:latin typeface="Arial"/>
                <a:ea typeface="Arial"/>
                <a:cs typeface="Arial"/>
                <a:sym typeface="Arial"/>
              </a:rPr>
              <a:t>Core Skills Training Framework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Available at:</a:t>
            </a:r>
            <a:r>
              <a:rPr lang="en-GB" sz="110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 </a:t>
            </a:r>
            <a:r>
              <a:rPr lang="en-GB" sz="11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https://www.skillsforhealth.org.uk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(Accessed: 31 July 2026).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Cottrell, S. (2019) </a:t>
            </a:r>
            <a:r>
              <a:rPr i="1" lang="en-GB" sz="1100">
                <a:latin typeface="Arial"/>
                <a:ea typeface="Arial"/>
                <a:cs typeface="Arial"/>
                <a:sym typeface="Arial"/>
              </a:rPr>
              <a:t>The Study Skills Handbook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5th edn. London: Red Globe Press.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2022-11-20T19:26:50Z</dcterms:created>
  <dc:creator>Swanson, Mike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2022-11-20T00:00:00Z</vt:filetime>
  </property>
</Properties>
</file>