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64" r:id="rId9"/>
    <p:sldId id="266" r:id="rId10"/>
    <p:sldId id="267" r:id="rId11"/>
    <p:sldId id="268" r:id="rId12"/>
    <p:sldId id="269" r:id="rId13"/>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5pPr>
    <a:lvl6pPr marL="2286000" algn="l" defTabSz="914400" rtl="0" eaLnBrk="1" latinLnBrk="0" hangingPunct="1">
      <a:defRPr kern="1200">
        <a:solidFill>
          <a:schemeClr val="tx1"/>
        </a:solidFill>
        <a:latin typeface="Aptos" panose="020B0004020202020204" pitchFamily="34" charset="0"/>
        <a:ea typeface="+mn-ea"/>
        <a:cs typeface="+mn-cs"/>
      </a:defRPr>
    </a:lvl6pPr>
    <a:lvl7pPr marL="2743200" algn="l" defTabSz="914400" rtl="0" eaLnBrk="1" latinLnBrk="0" hangingPunct="1">
      <a:defRPr kern="1200">
        <a:solidFill>
          <a:schemeClr val="tx1"/>
        </a:solidFill>
        <a:latin typeface="Aptos" panose="020B0004020202020204" pitchFamily="34" charset="0"/>
        <a:ea typeface="+mn-ea"/>
        <a:cs typeface="+mn-cs"/>
      </a:defRPr>
    </a:lvl7pPr>
    <a:lvl8pPr marL="3200400" algn="l" defTabSz="914400" rtl="0" eaLnBrk="1" latinLnBrk="0" hangingPunct="1">
      <a:defRPr kern="1200">
        <a:solidFill>
          <a:schemeClr val="tx1"/>
        </a:solidFill>
        <a:latin typeface="Aptos" panose="020B0004020202020204" pitchFamily="34" charset="0"/>
        <a:ea typeface="+mn-ea"/>
        <a:cs typeface="+mn-cs"/>
      </a:defRPr>
    </a:lvl8pPr>
    <a:lvl9pPr marL="3657600" algn="l" defTabSz="914400" rtl="0" eaLnBrk="1" latinLnBrk="0" hangingPunct="1">
      <a:defRPr kern="1200">
        <a:solidFill>
          <a:schemeClr val="tx1"/>
        </a:solidFill>
        <a:latin typeface="Aptos" panose="020B0004020202020204"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10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86105CEC-3DA1-B40B-0F98-923BA219CF23}"/>
              </a:ext>
            </a:extLst>
          </p:cNvPr>
          <p:cNvSpPr txBox="1">
            <a:spLocks noGrp="1"/>
          </p:cNvSpPr>
          <p:nvPr>
            <p:ph type="dt" sz="half" idx="10"/>
          </p:nvPr>
        </p:nvSpPr>
        <p:spPr>
          <a:ln/>
        </p:spPr>
        <p:txBody>
          <a:bodyPr/>
          <a:lstStyle>
            <a:lvl1pPr>
              <a:defRPr/>
            </a:lvl1pPr>
          </a:lstStyle>
          <a:p>
            <a:pPr>
              <a:defRPr/>
            </a:pPr>
            <a:fld id="{7433046B-438A-4699-BD10-ADE8B09D2CD9}" type="datetime1">
              <a:rPr/>
              <a:pPr>
                <a:defRPr/>
              </a:pPr>
              <a:t>13/02/2025</a:t>
            </a:fld>
            <a:endParaRPr/>
          </a:p>
        </p:txBody>
      </p:sp>
      <p:sp>
        <p:nvSpPr>
          <p:cNvPr id="5" name="Footer Placeholder 4">
            <a:extLst>
              <a:ext uri="{FF2B5EF4-FFF2-40B4-BE49-F238E27FC236}">
                <a16:creationId xmlns:a16="http://schemas.microsoft.com/office/drawing/2014/main" id="{E7D706D9-7C44-B74D-4EC8-2C7D20E11CD3}"/>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0EA5CBCD-C297-F1D7-2C39-BDE9E757A29C}"/>
              </a:ext>
            </a:extLst>
          </p:cNvPr>
          <p:cNvSpPr txBox="1">
            <a:spLocks noGrp="1"/>
          </p:cNvSpPr>
          <p:nvPr>
            <p:ph type="sldNum" sz="quarter" idx="12"/>
          </p:nvPr>
        </p:nvSpPr>
        <p:spPr>
          <a:ln/>
        </p:spPr>
        <p:txBody>
          <a:bodyPr/>
          <a:lstStyle>
            <a:lvl1pPr>
              <a:defRPr/>
            </a:lvl1pPr>
          </a:lstStyle>
          <a:p>
            <a:pPr>
              <a:defRPr/>
            </a:pPr>
            <a:fld id="{17F43A33-4E89-4337-B04D-C95F0FC9177F}" type="slidenum">
              <a:rPr/>
              <a:pPr>
                <a:defRPr/>
              </a:pPr>
              <a:t>‹#›</a:t>
            </a:fld>
            <a:endParaRPr/>
          </a:p>
        </p:txBody>
      </p:sp>
    </p:spTree>
    <p:extLst>
      <p:ext uri="{BB962C8B-B14F-4D97-AF65-F5344CB8AC3E}">
        <p14:creationId xmlns:p14="http://schemas.microsoft.com/office/powerpoint/2010/main" val="266524689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737401-D86C-ACCC-4411-88826DFD1260}"/>
              </a:ext>
            </a:extLst>
          </p:cNvPr>
          <p:cNvSpPr txBox="1">
            <a:spLocks noGrp="1"/>
          </p:cNvSpPr>
          <p:nvPr>
            <p:ph type="dt" sz="half" idx="10"/>
          </p:nvPr>
        </p:nvSpPr>
        <p:spPr>
          <a:ln/>
        </p:spPr>
        <p:txBody>
          <a:bodyPr/>
          <a:lstStyle>
            <a:lvl1pPr>
              <a:defRPr/>
            </a:lvl1pPr>
          </a:lstStyle>
          <a:p>
            <a:pPr>
              <a:defRPr/>
            </a:pPr>
            <a:fld id="{39AF066C-9233-4524-828D-DF7DB4329648}" type="datetime1">
              <a:rPr/>
              <a:pPr>
                <a:defRPr/>
              </a:pPr>
              <a:t>13/02/2025</a:t>
            </a:fld>
            <a:endParaRPr/>
          </a:p>
        </p:txBody>
      </p:sp>
      <p:sp>
        <p:nvSpPr>
          <p:cNvPr id="5" name="Footer Placeholder 4">
            <a:extLst>
              <a:ext uri="{FF2B5EF4-FFF2-40B4-BE49-F238E27FC236}">
                <a16:creationId xmlns:a16="http://schemas.microsoft.com/office/drawing/2014/main" id="{F250729D-71EC-7232-78A4-419FCF1D2245}"/>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592DB967-052C-F40D-0E65-3A4AC5F1DB1F}"/>
              </a:ext>
            </a:extLst>
          </p:cNvPr>
          <p:cNvSpPr txBox="1">
            <a:spLocks noGrp="1"/>
          </p:cNvSpPr>
          <p:nvPr>
            <p:ph type="sldNum" sz="quarter" idx="12"/>
          </p:nvPr>
        </p:nvSpPr>
        <p:spPr>
          <a:ln/>
        </p:spPr>
        <p:txBody>
          <a:bodyPr/>
          <a:lstStyle>
            <a:lvl1pPr>
              <a:defRPr/>
            </a:lvl1pPr>
          </a:lstStyle>
          <a:p>
            <a:pPr>
              <a:defRPr/>
            </a:pPr>
            <a:fld id="{2615FDE4-8449-495A-9402-C153C6F8DE4B}" type="slidenum">
              <a:rPr/>
              <a:pPr>
                <a:defRPr/>
              </a:pPr>
              <a:t>‹#›</a:t>
            </a:fld>
            <a:endParaRPr/>
          </a:p>
        </p:txBody>
      </p:sp>
    </p:spTree>
    <p:extLst>
      <p:ext uri="{BB962C8B-B14F-4D97-AF65-F5344CB8AC3E}">
        <p14:creationId xmlns:p14="http://schemas.microsoft.com/office/powerpoint/2010/main" val="339702600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032FACE0-1CBC-0B2B-8439-18920FA2160A}"/>
              </a:ext>
            </a:extLst>
          </p:cNvPr>
          <p:cNvSpPr txBox="1">
            <a:spLocks noGrp="1"/>
          </p:cNvSpPr>
          <p:nvPr>
            <p:ph type="dt" sz="half" idx="10"/>
          </p:nvPr>
        </p:nvSpPr>
        <p:spPr>
          <a:ln/>
        </p:spPr>
        <p:txBody>
          <a:bodyPr/>
          <a:lstStyle>
            <a:lvl1pPr>
              <a:defRPr/>
            </a:lvl1pPr>
          </a:lstStyle>
          <a:p>
            <a:pPr>
              <a:defRPr/>
            </a:pPr>
            <a:fld id="{1DCC4D4F-CC1B-45DC-A1DC-8789B3CED208}" type="datetime1">
              <a:rPr/>
              <a:pPr>
                <a:defRPr/>
              </a:pPr>
              <a:t>13/02/2025</a:t>
            </a:fld>
            <a:endParaRPr/>
          </a:p>
        </p:txBody>
      </p:sp>
      <p:sp>
        <p:nvSpPr>
          <p:cNvPr id="5" name="Footer Placeholder 4">
            <a:extLst>
              <a:ext uri="{FF2B5EF4-FFF2-40B4-BE49-F238E27FC236}">
                <a16:creationId xmlns:a16="http://schemas.microsoft.com/office/drawing/2014/main" id="{4E90037B-8D50-B623-C274-2D93881E584D}"/>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AA0B5C27-C6CF-212F-2D41-A8ED894C1CDB}"/>
              </a:ext>
            </a:extLst>
          </p:cNvPr>
          <p:cNvSpPr txBox="1">
            <a:spLocks noGrp="1"/>
          </p:cNvSpPr>
          <p:nvPr>
            <p:ph type="sldNum" sz="quarter" idx="12"/>
          </p:nvPr>
        </p:nvSpPr>
        <p:spPr>
          <a:ln/>
        </p:spPr>
        <p:txBody>
          <a:bodyPr/>
          <a:lstStyle>
            <a:lvl1pPr>
              <a:defRPr/>
            </a:lvl1pPr>
          </a:lstStyle>
          <a:p>
            <a:pPr>
              <a:defRPr/>
            </a:pPr>
            <a:fld id="{205EA01C-A71D-4A2F-879F-943D9F02745D}" type="slidenum">
              <a:rPr/>
              <a:pPr>
                <a:defRPr/>
              </a:pPr>
              <a:t>‹#›</a:t>
            </a:fld>
            <a:endParaRPr/>
          </a:p>
        </p:txBody>
      </p:sp>
    </p:spTree>
    <p:extLst>
      <p:ext uri="{BB962C8B-B14F-4D97-AF65-F5344CB8AC3E}">
        <p14:creationId xmlns:p14="http://schemas.microsoft.com/office/powerpoint/2010/main" val="1327009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48ED365D-6C71-B39B-BA40-8FE0ABD54F9B}"/>
              </a:ext>
            </a:extLst>
          </p:cNvPr>
          <p:cNvSpPr txBox="1">
            <a:spLocks noGrp="1"/>
          </p:cNvSpPr>
          <p:nvPr>
            <p:ph type="dt" sz="half" idx="10"/>
          </p:nvPr>
        </p:nvSpPr>
        <p:spPr>
          <a:ln/>
        </p:spPr>
        <p:txBody>
          <a:bodyPr/>
          <a:lstStyle>
            <a:lvl1pPr>
              <a:defRPr/>
            </a:lvl1pPr>
          </a:lstStyle>
          <a:p>
            <a:pPr>
              <a:defRPr/>
            </a:pPr>
            <a:fld id="{EB825781-08F4-4C0D-AA6F-BDA4BF1A0F8D}" type="datetime1">
              <a:rPr/>
              <a:pPr>
                <a:defRPr/>
              </a:pPr>
              <a:t>13/02/2025</a:t>
            </a:fld>
            <a:endParaRPr/>
          </a:p>
        </p:txBody>
      </p:sp>
      <p:sp>
        <p:nvSpPr>
          <p:cNvPr id="6" name="Footer Placeholder 4">
            <a:extLst>
              <a:ext uri="{FF2B5EF4-FFF2-40B4-BE49-F238E27FC236}">
                <a16:creationId xmlns:a16="http://schemas.microsoft.com/office/drawing/2014/main" id="{ECB6D768-450E-FD49-0DFA-6CA4B6B5095D}"/>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54D62FA7-58EA-FE02-9CF9-5DD095A30AB5}"/>
              </a:ext>
            </a:extLst>
          </p:cNvPr>
          <p:cNvSpPr txBox="1">
            <a:spLocks noGrp="1"/>
          </p:cNvSpPr>
          <p:nvPr>
            <p:ph type="sldNum" sz="quarter" idx="12"/>
          </p:nvPr>
        </p:nvSpPr>
        <p:spPr>
          <a:ln/>
        </p:spPr>
        <p:txBody>
          <a:bodyPr/>
          <a:lstStyle>
            <a:lvl1pPr>
              <a:defRPr/>
            </a:lvl1pPr>
          </a:lstStyle>
          <a:p>
            <a:pPr>
              <a:defRPr/>
            </a:pPr>
            <a:fld id="{52CDE9E1-20D4-437C-9611-FE65AF19BC3D}" type="slidenum">
              <a:rPr/>
              <a:pPr>
                <a:defRPr/>
              </a:pPr>
              <a:t>‹#›</a:t>
            </a:fld>
            <a:endParaRPr/>
          </a:p>
        </p:txBody>
      </p:sp>
    </p:spTree>
    <p:extLst>
      <p:ext uri="{BB962C8B-B14F-4D97-AF65-F5344CB8AC3E}">
        <p14:creationId xmlns:p14="http://schemas.microsoft.com/office/powerpoint/2010/main" val="4107224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51C19F08-B8DE-90A2-B18D-9B59958FC18A}"/>
              </a:ext>
            </a:extLst>
          </p:cNvPr>
          <p:cNvSpPr txBox="1">
            <a:spLocks noGrp="1"/>
          </p:cNvSpPr>
          <p:nvPr>
            <p:ph type="dt" sz="half" idx="10"/>
          </p:nvPr>
        </p:nvSpPr>
        <p:spPr>
          <a:ln/>
        </p:spPr>
        <p:txBody>
          <a:bodyPr/>
          <a:lstStyle>
            <a:lvl1pPr>
              <a:defRPr/>
            </a:lvl1pPr>
          </a:lstStyle>
          <a:p>
            <a:pPr>
              <a:defRPr/>
            </a:pPr>
            <a:fld id="{B315BE31-A238-4519-AB4D-C316E329F44B}" type="datetime1">
              <a:rPr/>
              <a:pPr>
                <a:defRPr/>
              </a:pPr>
              <a:t>13/02/2025</a:t>
            </a:fld>
            <a:endParaRPr/>
          </a:p>
        </p:txBody>
      </p:sp>
      <p:sp>
        <p:nvSpPr>
          <p:cNvPr id="8" name="Footer Placeholder 4">
            <a:extLst>
              <a:ext uri="{FF2B5EF4-FFF2-40B4-BE49-F238E27FC236}">
                <a16:creationId xmlns:a16="http://schemas.microsoft.com/office/drawing/2014/main" id="{440A425E-E319-FAA4-58DA-1BA9D8969C94}"/>
              </a:ext>
            </a:extLst>
          </p:cNvPr>
          <p:cNvSpPr txBox="1">
            <a:spLocks noGrp="1"/>
          </p:cNvSpPr>
          <p:nvPr>
            <p:ph type="ftr" sz="quarter" idx="11"/>
          </p:nvPr>
        </p:nvSpPr>
        <p:spPr>
          <a:ln/>
        </p:spPr>
        <p:txBody>
          <a:bodyPr/>
          <a:lstStyle>
            <a:lvl1pPr>
              <a:defRPr/>
            </a:lvl1pPr>
          </a:lstStyle>
          <a:p>
            <a:pPr>
              <a:defRPr/>
            </a:pPr>
            <a:endParaRPr/>
          </a:p>
        </p:txBody>
      </p:sp>
      <p:sp>
        <p:nvSpPr>
          <p:cNvPr id="9" name="Slide Number Placeholder 5">
            <a:extLst>
              <a:ext uri="{FF2B5EF4-FFF2-40B4-BE49-F238E27FC236}">
                <a16:creationId xmlns:a16="http://schemas.microsoft.com/office/drawing/2014/main" id="{1B85CC2A-8067-4CCC-D5E7-D073FCD993D4}"/>
              </a:ext>
            </a:extLst>
          </p:cNvPr>
          <p:cNvSpPr txBox="1">
            <a:spLocks noGrp="1"/>
          </p:cNvSpPr>
          <p:nvPr>
            <p:ph type="sldNum" sz="quarter" idx="12"/>
          </p:nvPr>
        </p:nvSpPr>
        <p:spPr>
          <a:ln/>
        </p:spPr>
        <p:txBody>
          <a:bodyPr/>
          <a:lstStyle>
            <a:lvl1pPr>
              <a:defRPr/>
            </a:lvl1pPr>
          </a:lstStyle>
          <a:p>
            <a:pPr>
              <a:defRPr/>
            </a:pPr>
            <a:fld id="{B306474C-0349-45EA-9C6E-E7EA32DC900F}" type="slidenum">
              <a:rPr/>
              <a:pPr>
                <a:defRPr/>
              </a:pPr>
              <a:t>‹#›</a:t>
            </a:fld>
            <a:endParaRPr/>
          </a:p>
        </p:txBody>
      </p:sp>
    </p:spTree>
    <p:extLst>
      <p:ext uri="{BB962C8B-B14F-4D97-AF65-F5344CB8AC3E}">
        <p14:creationId xmlns:p14="http://schemas.microsoft.com/office/powerpoint/2010/main" val="299411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3">
            <a:extLst>
              <a:ext uri="{FF2B5EF4-FFF2-40B4-BE49-F238E27FC236}">
                <a16:creationId xmlns:a16="http://schemas.microsoft.com/office/drawing/2014/main" id="{7971DAD1-D53F-E550-75A2-3A767F6FBBC9}"/>
              </a:ext>
            </a:extLst>
          </p:cNvPr>
          <p:cNvSpPr txBox="1">
            <a:spLocks noGrp="1"/>
          </p:cNvSpPr>
          <p:nvPr>
            <p:ph type="dt" sz="half" idx="10"/>
          </p:nvPr>
        </p:nvSpPr>
        <p:spPr>
          <a:ln/>
        </p:spPr>
        <p:txBody>
          <a:bodyPr/>
          <a:lstStyle>
            <a:lvl1pPr>
              <a:defRPr/>
            </a:lvl1pPr>
          </a:lstStyle>
          <a:p>
            <a:pPr>
              <a:defRPr/>
            </a:pPr>
            <a:fld id="{43E639C3-00F1-4941-B426-36E1AAB3E909}" type="datetime1">
              <a:rPr/>
              <a:pPr>
                <a:defRPr/>
              </a:pPr>
              <a:t>13/02/2025</a:t>
            </a:fld>
            <a:endParaRPr/>
          </a:p>
        </p:txBody>
      </p:sp>
      <p:sp>
        <p:nvSpPr>
          <p:cNvPr id="4" name="Footer Placeholder 4">
            <a:extLst>
              <a:ext uri="{FF2B5EF4-FFF2-40B4-BE49-F238E27FC236}">
                <a16:creationId xmlns:a16="http://schemas.microsoft.com/office/drawing/2014/main" id="{D4E5D408-1622-756B-5674-A8B80B80CDAE}"/>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14AA611B-6581-FD0A-4492-C5C8C881D840}"/>
              </a:ext>
            </a:extLst>
          </p:cNvPr>
          <p:cNvSpPr txBox="1">
            <a:spLocks noGrp="1"/>
          </p:cNvSpPr>
          <p:nvPr>
            <p:ph type="sldNum" sz="quarter" idx="12"/>
          </p:nvPr>
        </p:nvSpPr>
        <p:spPr>
          <a:ln/>
        </p:spPr>
        <p:txBody>
          <a:bodyPr/>
          <a:lstStyle>
            <a:lvl1pPr>
              <a:defRPr/>
            </a:lvl1pPr>
          </a:lstStyle>
          <a:p>
            <a:pPr>
              <a:defRPr/>
            </a:pPr>
            <a:fld id="{60D74D90-1C84-446F-BA84-D688A95F4034}" type="slidenum">
              <a:rPr/>
              <a:pPr>
                <a:defRPr/>
              </a:pPr>
              <a:t>‹#›</a:t>
            </a:fld>
            <a:endParaRPr/>
          </a:p>
        </p:txBody>
      </p:sp>
    </p:spTree>
    <p:extLst>
      <p:ext uri="{BB962C8B-B14F-4D97-AF65-F5344CB8AC3E}">
        <p14:creationId xmlns:p14="http://schemas.microsoft.com/office/powerpoint/2010/main" val="381890397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8DC1338-8D9B-BAF8-717E-CCB01F9E0486}"/>
              </a:ext>
            </a:extLst>
          </p:cNvPr>
          <p:cNvSpPr txBox="1">
            <a:spLocks noGrp="1"/>
          </p:cNvSpPr>
          <p:nvPr>
            <p:ph type="dt" sz="half" idx="10"/>
          </p:nvPr>
        </p:nvSpPr>
        <p:spPr>
          <a:ln/>
        </p:spPr>
        <p:txBody>
          <a:bodyPr/>
          <a:lstStyle>
            <a:lvl1pPr>
              <a:defRPr/>
            </a:lvl1pPr>
          </a:lstStyle>
          <a:p>
            <a:pPr>
              <a:defRPr/>
            </a:pPr>
            <a:fld id="{26BDDC0C-9BBE-419B-8C0D-56F1159D8B8B}" type="datetime1">
              <a:rPr/>
              <a:pPr>
                <a:defRPr/>
              </a:pPr>
              <a:t>13/02/2025</a:t>
            </a:fld>
            <a:endParaRPr/>
          </a:p>
        </p:txBody>
      </p:sp>
      <p:sp>
        <p:nvSpPr>
          <p:cNvPr id="3" name="Footer Placeholder 4">
            <a:extLst>
              <a:ext uri="{FF2B5EF4-FFF2-40B4-BE49-F238E27FC236}">
                <a16:creationId xmlns:a16="http://schemas.microsoft.com/office/drawing/2014/main" id="{4769A6BE-1D82-7E18-855D-621BF48F131A}"/>
              </a:ext>
            </a:extLst>
          </p:cNvPr>
          <p:cNvSpPr txBox="1">
            <a:spLocks noGrp="1"/>
          </p:cNvSpPr>
          <p:nvPr>
            <p:ph type="ftr" sz="quarter" idx="11"/>
          </p:nvPr>
        </p:nvSpPr>
        <p:spPr>
          <a:ln/>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07A7C3E3-71A4-5D3D-48E8-2014F4AD7DB6}"/>
              </a:ext>
            </a:extLst>
          </p:cNvPr>
          <p:cNvSpPr txBox="1">
            <a:spLocks noGrp="1"/>
          </p:cNvSpPr>
          <p:nvPr>
            <p:ph type="sldNum" sz="quarter" idx="12"/>
          </p:nvPr>
        </p:nvSpPr>
        <p:spPr>
          <a:ln/>
        </p:spPr>
        <p:txBody>
          <a:bodyPr/>
          <a:lstStyle>
            <a:lvl1pPr>
              <a:defRPr/>
            </a:lvl1pPr>
          </a:lstStyle>
          <a:p>
            <a:pPr>
              <a:defRPr/>
            </a:pPr>
            <a:fld id="{2AC1EB20-32BC-4C12-91DD-86468E1304A1}" type="slidenum">
              <a:rPr/>
              <a:pPr>
                <a:defRPr/>
              </a:pPr>
              <a:t>‹#›</a:t>
            </a:fld>
            <a:endParaRPr/>
          </a:p>
        </p:txBody>
      </p:sp>
    </p:spTree>
    <p:extLst>
      <p:ext uri="{BB962C8B-B14F-4D97-AF65-F5344CB8AC3E}">
        <p14:creationId xmlns:p14="http://schemas.microsoft.com/office/powerpoint/2010/main" val="177949654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3">
            <a:extLst>
              <a:ext uri="{FF2B5EF4-FFF2-40B4-BE49-F238E27FC236}">
                <a16:creationId xmlns:a16="http://schemas.microsoft.com/office/drawing/2014/main" id="{6624322C-0B84-C032-8B42-11F9718E9C61}"/>
              </a:ext>
            </a:extLst>
          </p:cNvPr>
          <p:cNvSpPr txBox="1">
            <a:spLocks noGrp="1"/>
          </p:cNvSpPr>
          <p:nvPr>
            <p:ph type="dt" sz="half" idx="10"/>
          </p:nvPr>
        </p:nvSpPr>
        <p:spPr>
          <a:ln/>
        </p:spPr>
        <p:txBody>
          <a:bodyPr/>
          <a:lstStyle>
            <a:lvl1pPr>
              <a:defRPr/>
            </a:lvl1pPr>
          </a:lstStyle>
          <a:p>
            <a:pPr>
              <a:defRPr/>
            </a:pPr>
            <a:fld id="{33DE1E26-0D1C-48C9-8A7E-97CDBB56B59B}" type="datetime1">
              <a:rPr/>
              <a:pPr>
                <a:defRPr/>
              </a:pPr>
              <a:t>13/02/2025</a:t>
            </a:fld>
            <a:endParaRPr/>
          </a:p>
        </p:txBody>
      </p:sp>
      <p:sp>
        <p:nvSpPr>
          <p:cNvPr id="6" name="Footer Placeholder 4">
            <a:extLst>
              <a:ext uri="{FF2B5EF4-FFF2-40B4-BE49-F238E27FC236}">
                <a16:creationId xmlns:a16="http://schemas.microsoft.com/office/drawing/2014/main" id="{E19AAA4B-78D0-A850-6320-AD0B98E0ABA5}"/>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1C372BD0-8575-0A51-B01A-D30CEA8B4A26}"/>
              </a:ext>
            </a:extLst>
          </p:cNvPr>
          <p:cNvSpPr txBox="1">
            <a:spLocks noGrp="1"/>
          </p:cNvSpPr>
          <p:nvPr>
            <p:ph type="sldNum" sz="quarter" idx="12"/>
          </p:nvPr>
        </p:nvSpPr>
        <p:spPr>
          <a:ln/>
        </p:spPr>
        <p:txBody>
          <a:bodyPr/>
          <a:lstStyle>
            <a:lvl1pPr>
              <a:defRPr/>
            </a:lvl1pPr>
          </a:lstStyle>
          <a:p>
            <a:pPr>
              <a:defRPr/>
            </a:pPr>
            <a:fld id="{0668E7B4-B964-403E-A53D-70AD1500E855}" type="slidenum">
              <a:rPr/>
              <a:pPr>
                <a:defRPr/>
              </a:pPr>
              <a:t>‹#›</a:t>
            </a:fld>
            <a:endParaRPr/>
          </a:p>
        </p:txBody>
      </p:sp>
    </p:spTree>
    <p:extLst>
      <p:ext uri="{BB962C8B-B14F-4D97-AF65-F5344CB8AC3E}">
        <p14:creationId xmlns:p14="http://schemas.microsoft.com/office/powerpoint/2010/main" val="4266896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p:cNvSpPr txBox="1">
            <a:spLocks noGrp="1"/>
          </p:cNvSpPr>
          <p:nvPr>
            <p:ph type="pic" idx="1"/>
          </p:nvPr>
        </p:nvSpPr>
        <p:spPr>
          <a:xfrm>
            <a:off x="5183184" y="987423"/>
            <a:ext cx="6172200" cy="4873623"/>
          </a:xfrm>
        </p:spPr>
        <p:txBody>
          <a:bodyPr>
            <a:normAutofit/>
          </a:bodyPr>
          <a:lstStyle>
            <a:lvl1pPr marL="0" indent="0">
              <a:buNone/>
              <a:defRPr lang="en-GB" sz="3200"/>
            </a:lvl1pPr>
          </a:lstStyle>
          <a:p>
            <a:pPr lvl="0"/>
            <a:endParaRPr lang="en-GB" noProof="0"/>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3">
            <a:extLst>
              <a:ext uri="{FF2B5EF4-FFF2-40B4-BE49-F238E27FC236}">
                <a16:creationId xmlns:a16="http://schemas.microsoft.com/office/drawing/2014/main" id="{A4AFE21B-C846-F240-F4BE-7085393D1B1E}"/>
              </a:ext>
            </a:extLst>
          </p:cNvPr>
          <p:cNvSpPr txBox="1">
            <a:spLocks noGrp="1"/>
          </p:cNvSpPr>
          <p:nvPr>
            <p:ph type="dt" sz="half" idx="10"/>
          </p:nvPr>
        </p:nvSpPr>
        <p:spPr>
          <a:ln/>
        </p:spPr>
        <p:txBody>
          <a:bodyPr/>
          <a:lstStyle>
            <a:lvl1pPr>
              <a:defRPr/>
            </a:lvl1pPr>
          </a:lstStyle>
          <a:p>
            <a:pPr>
              <a:defRPr/>
            </a:pPr>
            <a:fld id="{30027FB2-A128-4ACC-A17D-CECB924FA34B}" type="datetime1">
              <a:rPr/>
              <a:pPr>
                <a:defRPr/>
              </a:pPr>
              <a:t>13/02/2025</a:t>
            </a:fld>
            <a:endParaRPr/>
          </a:p>
        </p:txBody>
      </p:sp>
      <p:sp>
        <p:nvSpPr>
          <p:cNvPr id="6" name="Footer Placeholder 4">
            <a:extLst>
              <a:ext uri="{FF2B5EF4-FFF2-40B4-BE49-F238E27FC236}">
                <a16:creationId xmlns:a16="http://schemas.microsoft.com/office/drawing/2014/main" id="{346EA2E7-DE5D-14B4-FB03-68B3B779E519}"/>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BB36DA29-8692-C35D-DA00-F9D7BE3060F0}"/>
              </a:ext>
            </a:extLst>
          </p:cNvPr>
          <p:cNvSpPr txBox="1">
            <a:spLocks noGrp="1"/>
          </p:cNvSpPr>
          <p:nvPr>
            <p:ph type="sldNum" sz="quarter" idx="12"/>
          </p:nvPr>
        </p:nvSpPr>
        <p:spPr>
          <a:ln/>
        </p:spPr>
        <p:txBody>
          <a:bodyPr/>
          <a:lstStyle>
            <a:lvl1pPr>
              <a:defRPr/>
            </a:lvl1pPr>
          </a:lstStyle>
          <a:p>
            <a:pPr>
              <a:defRPr/>
            </a:pPr>
            <a:fld id="{E52C0D04-D8B4-471B-B386-2722C5964FC5}" type="slidenum">
              <a:rPr/>
              <a:pPr>
                <a:defRPr/>
              </a:pPr>
              <a:t>‹#›</a:t>
            </a:fld>
            <a:endParaRPr/>
          </a:p>
        </p:txBody>
      </p:sp>
    </p:spTree>
    <p:extLst>
      <p:ext uri="{BB962C8B-B14F-4D97-AF65-F5344CB8AC3E}">
        <p14:creationId xmlns:p14="http://schemas.microsoft.com/office/powerpoint/2010/main" val="3149864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40B0D5-625C-CD6B-75DC-06F48F09DB8D}"/>
              </a:ext>
            </a:extLst>
          </p:cNvPr>
          <p:cNvSpPr txBox="1">
            <a:spLocks noGrp="1"/>
          </p:cNvSpPr>
          <p:nvPr>
            <p:ph type="dt" sz="half" idx="10"/>
          </p:nvPr>
        </p:nvSpPr>
        <p:spPr>
          <a:ln/>
        </p:spPr>
        <p:txBody>
          <a:bodyPr/>
          <a:lstStyle>
            <a:lvl1pPr>
              <a:defRPr/>
            </a:lvl1pPr>
          </a:lstStyle>
          <a:p>
            <a:pPr>
              <a:defRPr/>
            </a:pPr>
            <a:fld id="{76F98F67-D3E7-4BD2-A654-573CFABF2886}" type="datetime1">
              <a:rPr/>
              <a:pPr>
                <a:defRPr/>
              </a:pPr>
              <a:t>13/02/2025</a:t>
            </a:fld>
            <a:endParaRPr/>
          </a:p>
        </p:txBody>
      </p:sp>
      <p:sp>
        <p:nvSpPr>
          <p:cNvPr id="5" name="Footer Placeholder 4">
            <a:extLst>
              <a:ext uri="{FF2B5EF4-FFF2-40B4-BE49-F238E27FC236}">
                <a16:creationId xmlns:a16="http://schemas.microsoft.com/office/drawing/2014/main" id="{A9E0114F-4F98-D6A1-2E28-333A84455FAF}"/>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7FC9A7B2-3DB1-5D66-160A-116F9081AD6C}"/>
              </a:ext>
            </a:extLst>
          </p:cNvPr>
          <p:cNvSpPr txBox="1">
            <a:spLocks noGrp="1"/>
          </p:cNvSpPr>
          <p:nvPr>
            <p:ph type="sldNum" sz="quarter" idx="12"/>
          </p:nvPr>
        </p:nvSpPr>
        <p:spPr>
          <a:ln/>
        </p:spPr>
        <p:txBody>
          <a:bodyPr/>
          <a:lstStyle>
            <a:lvl1pPr>
              <a:defRPr/>
            </a:lvl1pPr>
          </a:lstStyle>
          <a:p>
            <a:pPr>
              <a:defRPr/>
            </a:pPr>
            <a:fld id="{891C0C24-1969-4090-B9C0-8A90D98B253C}" type="slidenum">
              <a:rPr/>
              <a:pPr>
                <a:defRPr/>
              </a:pPr>
              <a:t>‹#›</a:t>
            </a:fld>
            <a:endParaRPr/>
          </a:p>
        </p:txBody>
      </p:sp>
    </p:spTree>
    <p:extLst>
      <p:ext uri="{BB962C8B-B14F-4D97-AF65-F5344CB8AC3E}">
        <p14:creationId xmlns:p14="http://schemas.microsoft.com/office/powerpoint/2010/main" val="3228516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1BE728-46C3-2E6F-6FF4-300555247395}"/>
              </a:ext>
            </a:extLst>
          </p:cNvPr>
          <p:cNvSpPr txBox="1">
            <a:spLocks noGrp="1"/>
          </p:cNvSpPr>
          <p:nvPr>
            <p:ph type="dt" sz="half" idx="10"/>
          </p:nvPr>
        </p:nvSpPr>
        <p:spPr>
          <a:ln/>
        </p:spPr>
        <p:txBody>
          <a:bodyPr/>
          <a:lstStyle>
            <a:lvl1pPr>
              <a:defRPr/>
            </a:lvl1pPr>
          </a:lstStyle>
          <a:p>
            <a:pPr>
              <a:defRPr/>
            </a:pPr>
            <a:fld id="{37B84442-A507-4270-A99F-0352CBE485C8}" type="datetime1">
              <a:rPr/>
              <a:pPr>
                <a:defRPr/>
              </a:pPr>
              <a:t>13/02/2025</a:t>
            </a:fld>
            <a:endParaRPr/>
          </a:p>
        </p:txBody>
      </p:sp>
      <p:sp>
        <p:nvSpPr>
          <p:cNvPr id="5" name="Footer Placeholder 4">
            <a:extLst>
              <a:ext uri="{FF2B5EF4-FFF2-40B4-BE49-F238E27FC236}">
                <a16:creationId xmlns:a16="http://schemas.microsoft.com/office/drawing/2014/main" id="{C0D83E1F-A1AF-EE50-719B-5CFB57F579E2}"/>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18C8D296-707A-3272-80BB-10060FCCD3A9}"/>
              </a:ext>
            </a:extLst>
          </p:cNvPr>
          <p:cNvSpPr txBox="1">
            <a:spLocks noGrp="1"/>
          </p:cNvSpPr>
          <p:nvPr>
            <p:ph type="sldNum" sz="quarter" idx="12"/>
          </p:nvPr>
        </p:nvSpPr>
        <p:spPr>
          <a:ln/>
        </p:spPr>
        <p:txBody>
          <a:bodyPr/>
          <a:lstStyle>
            <a:lvl1pPr>
              <a:defRPr/>
            </a:lvl1pPr>
          </a:lstStyle>
          <a:p>
            <a:pPr>
              <a:defRPr/>
            </a:pPr>
            <a:fld id="{134EA435-2949-4F80-9012-78DB95C26D4C}" type="slidenum">
              <a:rPr/>
              <a:pPr>
                <a:defRPr/>
              </a:pPr>
              <a:t>‹#›</a:t>
            </a:fld>
            <a:endParaRPr/>
          </a:p>
        </p:txBody>
      </p:sp>
    </p:spTree>
    <p:extLst>
      <p:ext uri="{BB962C8B-B14F-4D97-AF65-F5344CB8AC3E}">
        <p14:creationId xmlns:p14="http://schemas.microsoft.com/office/powerpoint/2010/main" val="1542929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9ED1DD8-67E0-FACB-05EC-1A2A8E4C6199}"/>
              </a:ext>
            </a:extLst>
          </p:cNvPr>
          <p:cNvSpPr txBox="1">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B7E7A12F-AFDD-AF50-AF1C-9944C8C66012}"/>
              </a:ext>
            </a:extLst>
          </p:cNvPr>
          <p:cNvSpPr txBox="1">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C1B4B1D-E10F-9869-2B75-B2E4CF194BCC}"/>
              </a:ext>
            </a:extLst>
          </p:cNvPr>
          <p:cNvSpPr txBox="1">
            <a:spLocks noGrp="1"/>
          </p:cNvSpPr>
          <p:nvPr>
            <p:ph type="dt" sz="half" idx="2"/>
          </p:nvPr>
        </p:nvSpPr>
        <p:spPr>
          <a:xfrm>
            <a:off x="838200" y="6356350"/>
            <a:ext cx="2743200" cy="365125"/>
          </a:xfrm>
          <a:prstGeom prst="rect">
            <a:avLst/>
          </a:prstGeom>
          <a:noFill/>
          <a:ln>
            <a:noFill/>
          </a:ln>
        </p:spPr>
        <p:txBody>
          <a:bodyPr vert="horz" wrap="square" lIns="91440" tIns="45720" rIns="91440" bIns="45720" anchor="ctr"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smtClean="0">
                <a:solidFill>
                  <a:srgbClr val="767676"/>
                </a:solidFill>
                <a:uFillTx/>
                <a:latin typeface="Aptos"/>
              </a:defRPr>
            </a:lvl1pPr>
          </a:lstStyle>
          <a:p>
            <a:pPr>
              <a:defRPr/>
            </a:pPr>
            <a:fld id="{3B3FCD22-D170-45F3-8117-F6FF7A199C6D}" type="datetime1">
              <a:rPr/>
              <a:pPr>
                <a:defRPr/>
              </a:pPr>
              <a:t>13/02/2025</a:t>
            </a:fld>
            <a:endParaRPr/>
          </a:p>
        </p:txBody>
      </p:sp>
      <p:sp>
        <p:nvSpPr>
          <p:cNvPr id="5" name="Footer Placeholder 4">
            <a:extLst>
              <a:ext uri="{FF2B5EF4-FFF2-40B4-BE49-F238E27FC236}">
                <a16:creationId xmlns:a16="http://schemas.microsoft.com/office/drawing/2014/main" id="{6E1C6DA6-6871-42CE-CB5B-EA561861247A}"/>
              </a:ext>
            </a:extLst>
          </p:cNvPr>
          <p:cNvSpPr txBox="1">
            <a:spLocks noGrp="1"/>
          </p:cNvSpPr>
          <p:nvPr>
            <p:ph type="ftr" sz="quarter" idx="3"/>
          </p:nvPr>
        </p:nvSpPr>
        <p:spPr>
          <a:xfrm>
            <a:off x="4038600" y="6356350"/>
            <a:ext cx="4114800" cy="365125"/>
          </a:xfrm>
          <a:prstGeom prst="rect">
            <a:avLst/>
          </a:prstGeom>
          <a:noFill/>
          <a:ln>
            <a:noFill/>
          </a:ln>
        </p:spPr>
        <p:txBody>
          <a:bodyPr vert="horz" wrap="square" lIns="91440" tIns="45720" rIns="91440" bIns="45720" anchor="ctr" anchorCtr="1" compatLnSpc="1">
            <a:noAutofit/>
          </a:bodyPr>
          <a:lstStyle>
            <a:lvl1pPr marL="0" marR="0" lvl="0" indent="0" algn="ctr" defTabSz="914400" rtl="0" eaLnBrk="1"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a:defRPr/>
            </a:pPr>
            <a:endParaRPr/>
          </a:p>
        </p:txBody>
      </p:sp>
      <p:sp>
        <p:nvSpPr>
          <p:cNvPr id="6" name="Slide Number Placeholder 5">
            <a:extLst>
              <a:ext uri="{FF2B5EF4-FFF2-40B4-BE49-F238E27FC236}">
                <a16:creationId xmlns:a16="http://schemas.microsoft.com/office/drawing/2014/main" id="{C7BF5F70-B539-9ABA-3ECB-01DAFBB3C5AF}"/>
              </a:ext>
            </a:extLst>
          </p:cNvPr>
          <p:cNvSpPr txBox="1">
            <a:spLocks noGrp="1"/>
          </p:cNvSpPr>
          <p:nvPr>
            <p:ph type="sldNum" sz="quarter" idx="4"/>
          </p:nvPr>
        </p:nvSpPr>
        <p:spPr>
          <a:xfrm>
            <a:off x="8610600" y="6356350"/>
            <a:ext cx="2743200" cy="365125"/>
          </a:xfrm>
          <a:prstGeom prst="rect">
            <a:avLst/>
          </a:prstGeom>
          <a:noFill/>
          <a:ln>
            <a:noFill/>
          </a:ln>
        </p:spPr>
        <p:txBody>
          <a:bodyPr vert="horz" wrap="square" lIns="91440" tIns="45720" rIns="91440" bIns="45720" anchor="ctr"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767676"/>
                </a:solidFill>
                <a:uFillTx/>
                <a:latin typeface="Aptos"/>
              </a:defRPr>
            </a:lvl1pPr>
          </a:lstStyle>
          <a:p>
            <a:pPr>
              <a:defRPr/>
            </a:pPr>
            <a:fld id="{E1426950-D650-46E4-8D8C-B32D304C16B6}"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txStyles>
    <p:titleStyle>
      <a:lvl1pPr algn="l" rtl="0" eaLnBrk="0" fontAlgn="base">
        <a:lnSpc>
          <a:spcPct val="90000"/>
        </a:lnSpc>
        <a:spcBef>
          <a:spcPct val="0"/>
        </a:spcBef>
        <a:spcAft>
          <a:spcPct val="0"/>
        </a:spcAft>
        <a:defRPr lang="en-US" sz="4400" kern="1200">
          <a:solidFill>
            <a:srgbClr val="000000"/>
          </a:solidFill>
          <a:latin typeface="Aptos Display"/>
        </a:defRPr>
      </a:lvl1pPr>
      <a:lvl2pPr algn="l" rtl="0" eaLnBrk="0" fontAlgn="base">
        <a:lnSpc>
          <a:spcPct val="90000"/>
        </a:lnSpc>
        <a:spcBef>
          <a:spcPct val="0"/>
        </a:spcBef>
        <a:spcAft>
          <a:spcPct val="0"/>
        </a:spcAft>
        <a:defRPr sz="4400">
          <a:solidFill>
            <a:srgbClr val="000000"/>
          </a:solidFill>
          <a:latin typeface="Aptos Display" panose="020B0004020202020204" pitchFamily="34" charset="0"/>
        </a:defRPr>
      </a:lvl2pPr>
      <a:lvl3pPr algn="l" rtl="0" eaLnBrk="0" fontAlgn="base">
        <a:lnSpc>
          <a:spcPct val="90000"/>
        </a:lnSpc>
        <a:spcBef>
          <a:spcPct val="0"/>
        </a:spcBef>
        <a:spcAft>
          <a:spcPct val="0"/>
        </a:spcAft>
        <a:defRPr sz="4400">
          <a:solidFill>
            <a:srgbClr val="000000"/>
          </a:solidFill>
          <a:latin typeface="Aptos Display" panose="020B0004020202020204" pitchFamily="34" charset="0"/>
        </a:defRPr>
      </a:lvl3pPr>
      <a:lvl4pPr algn="l" rtl="0" eaLnBrk="0" fontAlgn="base">
        <a:lnSpc>
          <a:spcPct val="90000"/>
        </a:lnSpc>
        <a:spcBef>
          <a:spcPct val="0"/>
        </a:spcBef>
        <a:spcAft>
          <a:spcPct val="0"/>
        </a:spcAft>
        <a:defRPr sz="4400">
          <a:solidFill>
            <a:srgbClr val="000000"/>
          </a:solidFill>
          <a:latin typeface="Aptos Display" panose="020B0004020202020204" pitchFamily="34" charset="0"/>
        </a:defRPr>
      </a:lvl4pPr>
      <a:lvl5pPr algn="l" rtl="0" eaLnBrk="0" fontAlgn="base">
        <a:lnSpc>
          <a:spcPct val="90000"/>
        </a:lnSpc>
        <a:spcBef>
          <a:spcPct val="0"/>
        </a:spcBef>
        <a:spcAft>
          <a:spcPct val="0"/>
        </a:spcAft>
        <a:defRPr sz="4400">
          <a:solidFill>
            <a:srgbClr val="000000"/>
          </a:solidFill>
          <a:latin typeface="Aptos Display" panose="020B0004020202020204" pitchFamily="34" charset="0"/>
        </a:defRPr>
      </a:lvl5pPr>
      <a:lvl6pPr marL="457200" algn="l" rtl="0" eaLnBrk="0" fontAlgn="base">
        <a:lnSpc>
          <a:spcPct val="90000"/>
        </a:lnSpc>
        <a:spcBef>
          <a:spcPct val="0"/>
        </a:spcBef>
        <a:spcAft>
          <a:spcPct val="0"/>
        </a:spcAft>
        <a:defRPr sz="4400">
          <a:solidFill>
            <a:srgbClr val="000000"/>
          </a:solidFill>
          <a:latin typeface="Aptos Display" panose="020B0004020202020204" pitchFamily="34" charset="0"/>
        </a:defRPr>
      </a:lvl6pPr>
      <a:lvl7pPr marL="914400" algn="l" rtl="0" eaLnBrk="0" fontAlgn="base">
        <a:lnSpc>
          <a:spcPct val="90000"/>
        </a:lnSpc>
        <a:spcBef>
          <a:spcPct val="0"/>
        </a:spcBef>
        <a:spcAft>
          <a:spcPct val="0"/>
        </a:spcAft>
        <a:defRPr sz="4400">
          <a:solidFill>
            <a:srgbClr val="000000"/>
          </a:solidFill>
          <a:latin typeface="Aptos Display" panose="020B0004020202020204" pitchFamily="34" charset="0"/>
        </a:defRPr>
      </a:lvl7pPr>
      <a:lvl8pPr marL="1371600" algn="l" rtl="0" eaLnBrk="0" fontAlgn="base">
        <a:lnSpc>
          <a:spcPct val="90000"/>
        </a:lnSpc>
        <a:spcBef>
          <a:spcPct val="0"/>
        </a:spcBef>
        <a:spcAft>
          <a:spcPct val="0"/>
        </a:spcAft>
        <a:defRPr sz="4400">
          <a:solidFill>
            <a:srgbClr val="000000"/>
          </a:solidFill>
          <a:latin typeface="Aptos Display" panose="020B0004020202020204" pitchFamily="34" charset="0"/>
        </a:defRPr>
      </a:lvl8pPr>
      <a:lvl9pPr marL="1828800" algn="l" rtl="0" eaLnBrk="0" fontAlgn="base">
        <a:lnSpc>
          <a:spcPct val="90000"/>
        </a:lnSpc>
        <a:spcBef>
          <a:spcPct val="0"/>
        </a:spcBef>
        <a:spcAft>
          <a:spcPct val="0"/>
        </a:spcAft>
        <a:defRPr sz="4400">
          <a:solidFill>
            <a:srgbClr val="000000"/>
          </a:solidFill>
          <a:latin typeface="Aptos Display" panose="020B0004020202020204" pitchFamily="34" charset="0"/>
        </a:defRPr>
      </a:lvl9pPr>
    </p:titleStyle>
    <p:bodyStyle>
      <a:lvl1pPr marL="228600" indent="-228600" algn="l" rtl="0" eaLnBrk="0" fontAlgn="base">
        <a:lnSpc>
          <a:spcPct val="90000"/>
        </a:lnSpc>
        <a:spcBef>
          <a:spcPts val="1000"/>
        </a:spcBef>
        <a:spcAft>
          <a:spcPct val="0"/>
        </a:spcAft>
        <a:buSzPct val="100000"/>
        <a:buFont typeface="Arial" panose="020B0604020202020204" pitchFamily="34" charset="0"/>
        <a:buChar char="•"/>
        <a:defRPr lang="en-US" sz="2800" kern="1200">
          <a:solidFill>
            <a:srgbClr val="000000"/>
          </a:solidFill>
          <a:latin typeface="Aptos"/>
        </a:defRPr>
      </a:lvl1pPr>
      <a:lvl2pPr marL="685800" lvl="1" indent="-228600" algn="l" rtl="0" eaLnBrk="0" fontAlgn="base">
        <a:lnSpc>
          <a:spcPct val="90000"/>
        </a:lnSpc>
        <a:spcBef>
          <a:spcPts val="500"/>
        </a:spcBef>
        <a:spcAft>
          <a:spcPct val="0"/>
        </a:spcAft>
        <a:buSzPct val="100000"/>
        <a:buFont typeface="Arial" panose="020B0604020202020204" pitchFamily="34" charset="0"/>
        <a:buChar char="•"/>
        <a:defRPr lang="en-US" sz="2400" kern="1200">
          <a:solidFill>
            <a:srgbClr val="000000"/>
          </a:solidFill>
          <a:latin typeface="Aptos"/>
        </a:defRPr>
      </a:lvl2pPr>
      <a:lvl3pPr marL="1143000" lvl="2" indent="-228600" algn="l" rtl="0" eaLnBrk="0" fontAlgn="base">
        <a:lnSpc>
          <a:spcPct val="90000"/>
        </a:lnSpc>
        <a:spcBef>
          <a:spcPts val="500"/>
        </a:spcBef>
        <a:spcAft>
          <a:spcPct val="0"/>
        </a:spcAft>
        <a:buSzPct val="100000"/>
        <a:buFont typeface="Arial" panose="020B0604020202020204" pitchFamily="34" charset="0"/>
        <a:buChar char="•"/>
        <a:defRPr lang="en-US" sz="2000" kern="1200">
          <a:solidFill>
            <a:srgbClr val="000000"/>
          </a:solidFill>
          <a:latin typeface="Aptos"/>
        </a:defRPr>
      </a:lvl3pPr>
      <a:lvl4pPr marL="1600200" lvl="3" indent="-228600" algn="l" rtl="0" eaLnBrk="0" fontAlgn="base">
        <a:lnSpc>
          <a:spcPct val="90000"/>
        </a:lnSpc>
        <a:spcBef>
          <a:spcPts val="500"/>
        </a:spcBef>
        <a:spcAft>
          <a:spcPct val="0"/>
        </a:spcAft>
        <a:buSzPct val="100000"/>
        <a:buFont typeface="Arial" panose="020B0604020202020204" pitchFamily="34" charset="0"/>
        <a:buChar char="•"/>
        <a:defRPr lang="en-US" kern="1200">
          <a:solidFill>
            <a:srgbClr val="000000"/>
          </a:solidFill>
          <a:latin typeface="Aptos"/>
        </a:defRPr>
      </a:lvl4pPr>
      <a:lvl5pPr marL="2057400" lvl="4" indent="-228600" algn="l" rtl="0" eaLnBrk="0" fontAlgn="base">
        <a:lnSpc>
          <a:spcPct val="90000"/>
        </a:lnSpc>
        <a:spcBef>
          <a:spcPts val="500"/>
        </a:spcBef>
        <a:spcAft>
          <a:spcPct val="0"/>
        </a:spcAft>
        <a:buSzPct val="100000"/>
        <a:buFont typeface="Arial" panose="020B0604020202020204" pitchFamily="34" charset="0"/>
        <a:buChar char="•"/>
        <a:defRPr lang="en-US" kern="1200">
          <a:solidFill>
            <a:srgbClr val="000000"/>
          </a:solidFill>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3" name="Picture 2052" descr="Racecar parked on the tracks">
            <a:extLst>
              <a:ext uri="{FF2B5EF4-FFF2-40B4-BE49-F238E27FC236}">
                <a16:creationId xmlns:a16="http://schemas.microsoft.com/office/drawing/2014/main" id="{3B7D089A-9864-664F-1D0E-C5FD71A09AB0}"/>
              </a:ext>
            </a:extLst>
          </p:cNvPr>
          <p:cNvPicPr>
            <a:picLocks noChangeAspect="1"/>
          </p:cNvPicPr>
          <p:nvPr/>
        </p:nvPicPr>
        <p:blipFill>
          <a:blip r:embed="rId2"/>
          <a:srcRect r="13415" b="-1"/>
          <a:stretch/>
        </p:blipFill>
        <p:spPr>
          <a:xfrm>
            <a:off x="3523488" y="10"/>
            <a:ext cx="8668512" cy="6857990"/>
          </a:xfrm>
          <a:prstGeom prst="rect">
            <a:avLst/>
          </a:prstGeom>
        </p:spPr>
      </p:pic>
      <p:sp>
        <p:nvSpPr>
          <p:cNvPr id="2059" name="Rectangle 205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50" name="Title 1">
            <a:extLst>
              <a:ext uri="{FF2B5EF4-FFF2-40B4-BE49-F238E27FC236}">
                <a16:creationId xmlns:a16="http://schemas.microsoft.com/office/drawing/2014/main" id="{3BD55978-28FC-7C93-F11F-8177BDAC0B39}"/>
              </a:ext>
            </a:extLst>
          </p:cNvPr>
          <p:cNvSpPr txBox="1">
            <a:spLocks noGrp="1" noChangeArrowheads="1"/>
          </p:cNvSpPr>
          <p:nvPr>
            <p:ph type="ctrTitle"/>
          </p:nvPr>
        </p:nvSpPr>
        <p:spPr>
          <a:xfrm>
            <a:off x="477981" y="1122363"/>
            <a:ext cx="4023360" cy="3204134"/>
          </a:xfrm>
        </p:spPr>
        <p:txBody>
          <a:bodyPr anchor="b">
            <a:normAutofit/>
          </a:bodyPr>
          <a:lstStyle/>
          <a:p>
            <a:pPr algn="l" eaLnBrk="1"/>
            <a:r>
              <a:rPr lang="en-US" altLang="en-US" sz="4800">
                <a:solidFill>
                  <a:schemeClr val="bg1"/>
                </a:solidFill>
                <a:latin typeface="Aptos Display" panose="020B0004020202020204" pitchFamily="34" charset="0"/>
              </a:rPr>
              <a:t>Roll Cages: The Backbone of Safety in Motorsports</a:t>
            </a:r>
            <a:endParaRPr lang="en-IN" altLang="en-US" sz="4800">
              <a:solidFill>
                <a:schemeClr val="bg1"/>
              </a:solidFill>
              <a:latin typeface="Aptos Display" panose="020B0004020202020204" pitchFamily="34" charset="0"/>
            </a:endParaRPr>
          </a:p>
        </p:txBody>
      </p:sp>
      <p:sp>
        <p:nvSpPr>
          <p:cNvPr id="2051" name="Subtitle 2">
            <a:extLst>
              <a:ext uri="{FF2B5EF4-FFF2-40B4-BE49-F238E27FC236}">
                <a16:creationId xmlns:a16="http://schemas.microsoft.com/office/drawing/2014/main" id="{EACBAAAD-251B-A56E-6C0B-6EE18A4B6B2D}"/>
              </a:ext>
            </a:extLst>
          </p:cNvPr>
          <p:cNvSpPr txBox="1">
            <a:spLocks noGrp="1" noChangeArrowheads="1"/>
          </p:cNvSpPr>
          <p:nvPr>
            <p:ph type="subTitle" idx="1"/>
          </p:nvPr>
        </p:nvSpPr>
        <p:spPr>
          <a:xfrm>
            <a:off x="477980" y="4872922"/>
            <a:ext cx="4023359" cy="1208141"/>
          </a:xfrm>
        </p:spPr>
        <p:txBody>
          <a:bodyPr>
            <a:normAutofit/>
          </a:bodyPr>
          <a:lstStyle/>
          <a:p>
            <a:pPr algn="l" eaLnBrk="1"/>
            <a:r>
              <a:rPr lang="en-IN" altLang="en-US" sz="2000">
                <a:solidFill>
                  <a:schemeClr val="bg1"/>
                </a:solidFill>
                <a:latin typeface="Aptos" panose="020B0004020202020204" pitchFamily="34" charset="0"/>
              </a:rPr>
              <a:t>Presented by –</a:t>
            </a:r>
          </a:p>
          <a:p>
            <a:pPr algn="l" eaLnBrk="1"/>
            <a:r>
              <a:rPr lang="en-IN" altLang="en-US" sz="2000">
                <a:solidFill>
                  <a:schemeClr val="bg1"/>
                </a:solidFill>
                <a:latin typeface="Aptos" panose="020B0004020202020204" pitchFamily="34" charset="0"/>
              </a:rPr>
              <a:t>ARTH PANDYA</a:t>
            </a:r>
          </a:p>
        </p:txBody>
      </p:sp>
      <p:sp>
        <p:nvSpPr>
          <p:cNvPr id="2061" name="Rectangle 206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3" name="Rectangle 206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6" name="Rectangle 4105">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1" name="Picture 5" descr="A metal frame of a car&#10;&#10;AI-generated content may be incorrect.">
            <a:extLst>
              <a:ext uri="{FF2B5EF4-FFF2-40B4-BE49-F238E27FC236}">
                <a16:creationId xmlns:a16="http://schemas.microsoft.com/office/drawing/2014/main" id="{98EA6D29-8B85-5C65-0F99-1583E09276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0843" r="-2" b="10052"/>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8" name="Rectangle 4107">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98" name="Title 5">
            <a:extLst>
              <a:ext uri="{FF2B5EF4-FFF2-40B4-BE49-F238E27FC236}">
                <a16:creationId xmlns:a16="http://schemas.microsoft.com/office/drawing/2014/main" id="{2E48951E-18E5-DDA6-FE04-0C764AEEF271}"/>
              </a:ext>
            </a:extLst>
          </p:cNvPr>
          <p:cNvSpPr txBox="1">
            <a:spLocks noGrp="1" noChangeArrowheads="1"/>
          </p:cNvSpPr>
          <p:nvPr>
            <p:ph type="title"/>
          </p:nvPr>
        </p:nvSpPr>
        <p:spPr>
          <a:xfrm>
            <a:off x="371094" y="1161288"/>
            <a:ext cx="3438144" cy="1124712"/>
          </a:xfrm>
        </p:spPr>
        <p:txBody>
          <a:bodyPr anchor="b">
            <a:normAutofit/>
          </a:bodyPr>
          <a:lstStyle/>
          <a:p>
            <a:pPr eaLnBrk="1"/>
            <a:r>
              <a:rPr lang="en-GB" altLang="en-US" sz="2800">
                <a:solidFill>
                  <a:schemeClr val="bg1"/>
                </a:solidFill>
                <a:latin typeface="Aptos Display" panose="020B0004020202020204" pitchFamily="34" charset="0"/>
              </a:rPr>
              <a:t>Introduction :- </a:t>
            </a:r>
          </a:p>
        </p:txBody>
      </p:sp>
      <p:sp>
        <p:nvSpPr>
          <p:cNvPr id="4110" name="Rectangle 410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12" name="Rectangle 411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99" name="Content Placeholder 6">
            <a:extLst>
              <a:ext uri="{FF2B5EF4-FFF2-40B4-BE49-F238E27FC236}">
                <a16:creationId xmlns:a16="http://schemas.microsoft.com/office/drawing/2014/main" id="{3C331A2D-3BAB-A6E1-8279-1E0F994CE798}"/>
              </a:ext>
            </a:extLst>
          </p:cNvPr>
          <p:cNvSpPr txBox="1">
            <a:spLocks noGrp="1" noChangeArrowheads="1"/>
          </p:cNvSpPr>
          <p:nvPr>
            <p:ph idx="1"/>
          </p:nvPr>
        </p:nvSpPr>
        <p:spPr>
          <a:xfrm>
            <a:off x="371094" y="2718054"/>
            <a:ext cx="3438906" cy="3207258"/>
          </a:xfrm>
        </p:spPr>
        <p:txBody>
          <a:bodyPr anchor="t">
            <a:normAutofit/>
          </a:bodyPr>
          <a:lstStyle/>
          <a:p>
            <a:pPr eaLnBrk="1"/>
            <a:r>
              <a:rPr lang="en-GB" altLang="en-US" sz="1400">
                <a:solidFill>
                  <a:schemeClr val="bg1"/>
                </a:solidFill>
                <a:latin typeface="__Inter_d65c78"/>
              </a:rPr>
              <a:t>A roll cage is a structural framework installed in a vehicle, designed to protect occupants in the event of a rollover or collision. It is typically made from high-strength steel or aluminum and is engineered to absorb and distribute impact forces, enhancing the vehicle's safety. Roll cages are commonly used in motorsports and high-performance vehicles to provide additional rigidity and support, ensuring that the integrity of the passenger compartment is maintained during extreme driving conditions.</a:t>
            </a:r>
            <a:endParaRPr lang="en-GB" altLang="en-US" sz="1400">
              <a:solidFill>
                <a:schemeClr val="bg1"/>
              </a:solidFill>
              <a:latin typeface="Aptos" panose="020B0004020202020204" pitchFamily="34" charset="0"/>
            </a:endParaRPr>
          </a:p>
        </p:txBody>
      </p:sp>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563F61DF-A70C-E58E-CC4F-69A0DCA4B462}"/>
              </a:ext>
            </a:extLst>
          </p:cNvPr>
          <p:cNvSpPr txBox="1">
            <a:spLocks noGrp="1" noChangeArrowheads="1"/>
          </p:cNvSpPr>
          <p:nvPr>
            <p:ph type="title" idx="4294967295"/>
          </p:nvPr>
        </p:nvSpPr>
        <p:spPr>
          <a:xfrm>
            <a:off x="0" y="0"/>
            <a:ext cx="10515600" cy="1325563"/>
          </a:xfrm>
        </p:spPr>
        <p:txBody>
          <a:bodyPr/>
          <a:lstStyle/>
          <a:p>
            <a:pPr eaLnBrk="1"/>
            <a:r>
              <a:rPr lang="en-GB" altLang="en-US" sz="4000">
                <a:latin typeface="Aptos Display" panose="020B0004020202020204" pitchFamily="34" charset="0"/>
              </a:rPr>
              <a:t>Importance of roll cages in motorsports (safety, chassis rigidity).</a:t>
            </a:r>
          </a:p>
        </p:txBody>
      </p:sp>
      <p:sp>
        <p:nvSpPr>
          <p:cNvPr id="3" name="Content Placeholder 2">
            <a:extLst>
              <a:ext uri="{FF2B5EF4-FFF2-40B4-BE49-F238E27FC236}">
                <a16:creationId xmlns:a16="http://schemas.microsoft.com/office/drawing/2014/main" id="{9E7509EA-C9DA-C10D-AAB9-AFA2E24B53B0}"/>
              </a:ext>
            </a:extLst>
          </p:cNvPr>
          <p:cNvSpPr txBox="1">
            <a:spLocks noGrp="1"/>
          </p:cNvSpPr>
          <p:nvPr>
            <p:ph type="body" idx="4294967295"/>
          </p:nvPr>
        </p:nvSpPr>
        <p:spPr>
          <a:xfrm>
            <a:off x="0" y="1325563"/>
            <a:ext cx="12192000" cy="5532437"/>
          </a:xfrm>
        </p:spPr>
        <p:txBody>
          <a:bodyPr>
            <a:normAutofit/>
          </a:bodyPr>
          <a:lstStyle/>
          <a:p>
            <a:pPr eaLnBrk="1" fontAlgn="auto">
              <a:spcAft>
                <a:spcPts val="0"/>
              </a:spcAft>
              <a:buFont typeface="Arial" pitchFamily="34"/>
              <a:buChar char="•"/>
              <a:defRPr/>
            </a:pPr>
            <a:r>
              <a:rPr lang="en-GB">
                <a:solidFill>
                  <a:srgbClr val="374151"/>
                </a:solidFill>
                <a:latin typeface="__Inter_d65c78"/>
              </a:rPr>
              <a:t>Roll cages are crucial in motorsports for two primary reasons: safety and chassis rigidity.</a:t>
            </a:r>
          </a:p>
          <a:p>
            <a:pPr eaLnBrk="1" fontAlgn="auto">
              <a:spcAft>
                <a:spcPts val="0"/>
              </a:spcAft>
              <a:buFont typeface="Arial" pitchFamily="34"/>
              <a:buChar char="•"/>
              <a:defRPr/>
            </a:pPr>
            <a:endParaRPr lang="en-GB">
              <a:solidFill>
                <a:srgbClr val="374151"/>
              </a:solidFill>
              <a:latin typeface="__Inter_d65c78"/>
            </a:endParaRPr>
          </a:p>
          <a:p>
            <a:pPr eaLnBrk="1" fontAlgn="auto">
              <a:spcAft>
                <a:spcPts val="0"/>
              </a:spcAft>
              <a:buFont typeface="Arial" pitchFamily="34"/>
              <a:buChar char="•"/>
              <a:defRPr/>
            </a:pPr>
            <a:endParaRPr lang="en-GB">
              <a:solidFill>
                <a:srgbClr val="374151"/>
              </a:solidFill>
              <a:latin typeface="__Inter_d65c78"/>
            </a:endParaRPr>
          </a:p>
          <a:p>
            <a:pPr eaLnBrk="1" fontAlgn="auto">
              <a:spcAft>
                <a:spcPts val="0"/>
              </a:spcAft>
              <a:buFont typeface="Arial" pitchFamily="34"/>
              <a:buChar char="•"/>
              <a:defRPr/>
            </a:pPr>
            <a:endParaRPr lang="en-GB">
              <a:solidFill>
                <a:srgbClr val="374151"/>
              </a:solidFill>
              <a:latin typeface="__Inter_d65c78"/>
            </a:endParaRPr>
          </a:p>
          <a:p>
            <a:pPr eaLnBrk="1" fontAlgn="auto">
              <a:spcAft>
                <a:spcPts val="0"/>
              </a:spcAft>
              <a:buFont typeface="Arial" pitchFamily="34"/>
              <a:buChar char="•"/>
              <a:defRPr/>
            </a:pPr>
            <a:endParaRPr lang="en-GB">
              <a:solidFill>
                <a:srgbClr val="374151"/>
              </a:solidFill>
              <a:latin typeface="__Inter_d65c78"/>
            </a:endParaRPr>
          </a:p>
          <a:p>
            <a:pPr marL="0" indent="0" eaLnBrk="1" fontAlgn="auto">
              <a:spcAft>
                <a:spcPts val="0"/>
              </a:spcAft>
              <a:buFont typeface="Arial" pitchFamily="34"/>
              <a:buNone/>
              <a:defRPr/>
            </a:pPr>
            <a:endParaRPr lang="en-GB">
              <a:solidFill>
                <a:srgbClr val="374151"/>
              </a:solidFill>
              <a:latin typeface="__Inter_d65c78"/>
            </a:endParaRPr>
          </a:p>
          <a:p>
            <a:pPr eaLnBrk="1" fontAlgn="auto">
              <a:spcAft>
                <a:spcPts val="0"/>
              </a:spcAft>
              <a:buFont typeface="Arial" pitchFamily="34"/>
              <a:buChar char="•"/>
              <a:defRPr/>
            </a:pPr>
            <a:endParaRPr lang="en-GB">
              <a:solidFill>
                <a:srgbClr val="374151"/>
              </a:solidFill>
              <a:latin typeface="__Inter_d65c78"/>
            </a:endParaRPr>
          </a:p>
          <a:p>
            <a:pPr marL="0" indent="0" eaLnBrk="1" fontAlgn="auto">
              <a:spcAft>
                <a:spcPts val="0"/>
              </a:spcAft>
              <a:buFont typeface="Arial" pitchFamily="34"/>
              <a:buNone/>
              <a:defRPr/>
            </a:pPr>
            <a:endParaRPr lang="en-GB"/>
          </a:p>
        </p:txBody>
      </p:sp>
      <p:sp>
        <p:nvSpPr>
          <p:cNvPr id="5124" name="Rectangle 26">
            <a:extLst>
              <a:ext uri="{FF2B5EF4-FFF2-40B4-BE49-F238E27FC236}">
                <a16:creationId xmlns:a16="http://schemas.microsoft.com/office/drawing/2014/main" id="{43DB9928-FD1F-1393-F4F2-4DEB53C026C4}"/>
              </a:ext>
            </a:extLst>
          </p:cNvPr>
          <p:cNvSpPr>
            <a:spLocks noChangeArrowheads="1"/>
          </p:cNvSpPr>
          <p:nvPr/>
        </p:nvSpPr>
        <p:spPr bwMode="auto">
          <a:xfrm>
            <a:off x="260350" y="2505075"/>
            <a:ext cx="1199038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a:r>
              <a:rPr lang="en-US" altLang="en-US">
                <a:solidFill>
                  <a:srgbClr val="000000"/>
                </a:solidFill>
                <a:latin typeface="Arial" panose="020B0604020202020204" pitchFamily="34" charset="0"/>
              </a:rPr>
              <a:t>Safety: During collisions, especially rollovers, roll cages offer crucial protection to drivers and other passengers. They greatly lower the chance of injury by protecting residents from collisions and preventing the roof from collapsing.</a:t>
            </a:r>
          </a:p>
        </p:txBody>
      </p:sp>
      <p:sp>
        <p:nvSpPr>
          <p:cNvPr id="5125" name="Rectangle 27">
            <a:extLst>
              <a:ext uri="{FF2B5EF4-FFF2-40B4-BE49-F238E27FC236}">
                <a16:creationId xmlns:a16="http://schemas.microsoft.com/office/drawing/2014/main" id="{4E792B1F-2C5E-50E4-21DD-EEC2D0E5B7EF}"/>
              </a:ext>
            </a:extLst>
          </p:cNvPr>
          <p:cNvSpPr>
            <a:spLocks noChangeArrowheads="1"/>
          </p:cNvSpPr>
          <p:nvPr/>
        </p:nvSpPr>
        <p:spPr bwMode="auto">
          <a:xfrm>
            <a:off x="201613" y="3838575"/>
            <a:ext cx="12107862"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a:r>
              <a:rPr lang="en-US" altLang="en-US">
                <a:solidFill>
                  <a:srgbClr val="000000"/>
                </a:solidFill>
                <a:latin typeface="Arial" panose="020B0604020202020204" pitchFamily="34" charset="0"/>
              </a:rPr>
              <a:t>Chassis stiffness: The overall stiffness of the vehicle's chassis is improved by a well-designed roll cage. Better handling and stability are made possible by this enhanced rigidity, which enhances performance during turning and high-speed manoeuvres. Roll cages assist retain the best possible tyre contact with the road by reducing flex, which improves handling and speeds up lap times.</a:t>
            </a:r>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6146" name="TextBox 2">
            <a:extLst>
              <a:ext uri="{FF2B5EF4-FFF2-40B4-BE49-F238E27FC236}">
                <a16:creationId xmlns:a16="http://schemas.microsoft.com/office/drawing/2014/main" id="{2387D7EB-7D95-024A-27D3-C2DC911BB157}"/>
              </a:ext>
            </a:extLst>
          </p:cNvPr>
          <p:cNvSpPr txBox="1">
            <a:spLocks noChangeArrowheads="1"/>
          </p:cNvSpPr>
          <p:nvPr/>
        </p:nvSpPr>
        <p:spPr bwMode="auto">
          <a:xfrm>
            <a:off x="0" y="0"/>
            <a:ext cx="121920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GB" altLang="en-US" sz="4000">
                <a:solidFill>
                  <a:srgbClr val="000000"/>
                </a:solidFill>
              </a:rPr>
              <a:t>Types of Roll Cages</a:t>
            </a:r>
          </a:p>
          <a:p>
            <a:pPr eaLnBrk="1" hangingPunct="1"/>
            <a:endParaRPr lang="en-GB" altLang="en-US" sz="4000">
              <a:solidFill>
                <a:srgbClr val="000000"/>
              </a:solidFill>
            </a:endParaRPr>
          </a:p>
        </p:txBody>
      </p:sp>
      <p:sp>
        <p:nvSpPr>
          <p:cNvPr id="6147" name="Rectangle 1">
            <a:extLst>
              <a:ext uri="{FF2B5EF4-FFF2-40B4-BE49-F238E27FC236}">
                <a16:creationId xmlns:a16="http://schemas.microsoft.com/office/drawing/2014/main" id="{306695D8-8508-F8AC-7616-5405E27B9EC3}"/>
              </a:ext>
            </a:extLst>
          </p:cNvPr>
          <p:cNvSpPr>
            <a:spLocks noChangeArrowheads="1"/>
          </p:cNvSpPr>
          <p:nvPr/>
        </p:nvSpPr>
        <p:spPr bwMode="auto">
          <a:xfrm>
            <a:off x="187325" y="815975"/>
            <a:ext cx="6532563"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a:buSzPct val="100000"/>
              <a:buFontTx/>
              <a:buChar char="•"/>
            </a:pPr>
            <a:r>
              <a:rPr lang="en-US" altLang="en-US" sz="2000" b="1">
                <a:solidFill>
                  <a:srgbClr val="000000"/>
                </a:solidFill>
                <a:latin typeface="Arial" panose="020B0604020202020204" pitchFamily="34" charset="0"/>
              </a:rPr>
              <a:t>Bolt-in vs. Weld-in</a:t>
            </a:r>
            <a:r>
              <a:rPr lang="en-US" altLang="en-US" sz="2000">
                <a:solidFill>
                  <a:srgbClr val="000000"/>
                </a:solidFill>
                <a:latin typeface="Arial" panose="020B0604020202020204" pitchFamily="34" charset="0"/>
              </a:rPr>
              <a:t> cages.</a:t>
            </a:r>
          </a:p>
          <a:p>
            <a:pPr eaLnBrk="1">
              <a:buSzPct val="100000"/>
              <a:buFontTx/>
              <a:buChar char="•"/>
            </a:pPr>
            <a:r>
              <a:rPr lang="en-US" altLang="en-US" sz="2000" b="1">
                <a:solidFill>
                  <a:srgbClr val="000000"/>
                </a:solidFill>
                <a:latin typeface="Arial" panose="020B0604020202020204" pitchFamily="34" charset="0"/>
              </a:rPr>
              <a:t>Full vs. Half Roll Cages</a:t>
            </a:r>
            <a:r>
              <a:rPr lang="en-US" altLang="en-US" sz="2000">
                <a:solidFill>
                  <a:srgbClr val="000000"/>
                </a:solidFill>
                <a:latin typeface="Arial" panose="020B0604020202020204" pitchFamily="34" charset="0"/>
              </a:rPr>
              <a:t> (race cars vs. track day cars).</a:t>
            </a:r>
          </a:p>
          <a:p>
            <a:pPr eaLnBrk="1"/>
            <a:endParaRPr lang="en-US" altLang="en-US">
              <a:solidFill>
                <a:srgbClr val="000000"/>
              </a:solidFill>
              <a:latin typeface="Arial" panose="020B0604020202020204" pitchFamily="34" charset="0"/>
            </a:endParaRPr>
          </a:p>
        </p:txBody>
      </p:sp>
      <p:pic>
        <p:nvPicPr>
          <p:cNvPr id="6148" name="Picture 3" descr="Safety Devices Bolt-in Rollcage with Cross section and harness bar for MINI  R50/R53">
            <a:extLst>
              <a:ext uri="{FF2B5EF4-FFF2-40B4-BE49-F238E27FC236}">
                <a16:creationId xmlns:a16="http://schemas.microsoft.com/office/drawing/2014/main" id="{3C3EBA72-5580-61C6-93F1-CAF212B573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538" y="1831975"/>
            <a:ext cx="2949575" cy="196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5" descr="MK1 VW GOLF DIY WELD IN MULTIPOINT CAGE KIT">
            <a:extLst>
              <a:ext uri="{FF2B5EF4-FFF2-40B4-BE49-F238E27FC236}">
                <a16:creationId xmlns:a16="http://schemas.microsoft.com/office/drawing/2014/main" id="{9A60F9CD-6880-D792-B4B8-F3CBF278FD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7163" y="1831975"/>
            <a:ext cx="2624137" cy="1965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7" descr="R6/10 Full Roll Cage">
            <a:extLst>
              <a:ext uri="{FF2B5EF4-FFF2-40B4-BE49-F238E27FC236}">
                <a16:creationId xmlns:a16="http://schemas.microsoft.com/office/drawing/2014/main" id="{9DBE32C8-CCD5-1444-2CE3-1F745DF4F0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3538" y="4305300"/>
            <a:ext cx="2949575" cy="221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1" name="Picture 9" descr="BMW 1 Series E82 Coupe Clubsport Half Cage | gridmotorsport">
            <a:extLst>
              <a:ext uri="{FF2B5EF4-FFF2-40B4-BE49-F238E27FC236}">
                <a16:creationId xmlns:a16="http://schemas.microsoft.com/office/drawing/2014/main" id="{16E11A33-6618-4AAE-0EBF-81F94DEB2DC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67163" y="4305300"/>
            <a:ext cx="2624137" cy="221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52" name="TextBox 5">
            <a:extLst>
              <a:ext uri="{FF2B5EF4-FFF2-40B4-BE49-F238E27FC236}">
                <a16:creationId xmlns:a16="http://schemas.microsoft.com/office/drawing/2014/main" id="{CF09A136-8528-4382-C843-CF3CFDC8281F}"/>
              </a:ext>
            </a:extLst>
          </p:cNvPr>
          <p:cNvSpPr txBox="1">
            <a:spLocks noChangeArrowheads="1"/>
          </p:cNvSpPr>
          <p:nvPr/>
        </p:nvSpPr>
        <p:spPr bwMode="auto">
          <a:xfrm>
            <a:off x="828675" y="3863975"/>
            <a:ext cx="20208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b="1">
                <a:solidFill>
                  <a:srgbClr val="000000"/>
                </a:solidFill>
                <a:latin typeface="Arial" panose="020B0604020202020204" pitchFamily="34" charset="0"/>
              </a:rPr>
              <a:t>Bolt-in roll cage</a:t>
            </a:r>
            <a:endParaRPr lang="en-GB" altLang="en-US">
              <a:solidFill>
                <a:srgbClr val="000000"/>
              </a:solidFill>
            </a:endParaRPr>
          </a:p>
        </p:txBody>
      </p:sp>
      <p:sp>
        <p:nvSpPr>
          <p:cNvPr id="6153" name="TextBox 7">
            <a:extLst>
              <a:ext uri="{FF2B5EF4-FFF2-40B4-BE49-F238E27FC236}">
                <a16:creationId xmlns:a16="http://schemas.microsoft.com/office/drawing/2014/main" id="{2D4187F0-8312-01A2-14F8-529F3EA7BADD}"/>
              </a:ext>
            </a:extLst>
          </p:cNvPr>
          <p:cNvSpPr txBox="1">
            <a:spLocks noChangeArrowheads="1"/>
          </p:cNvSpPr>
          <p:nvPr/>
        </p:nvSpPr>
        <p:spPr bwMode="auto">
          <a:xfrm>
            <a:off x="4268788" y="3868738"/>
            <a:ext cx="20208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b="1">
                <a:solidFill>
                  <a:srgbClr val="000000"/>
                </a:solidFill>
                <a:latin typeface="Arial" panose="020B0604020202020204" pitchFamily="34" charset="0"/>
              </a:rPr>
              <a:t>Weld-in roll cage</a:t>
            </a:r>
            <a:endParaRPr lang="en-GB" altLang="en-US">
              <a:solidFill>
                <a:srgbClr val="000000"/>
              </a:solidFill>
            </a:endParaRPr>
          </a:p>
        </p:txBody>
      </p:sp>
      <p:sp>
        <p:nvSpPr>
          <p:cNvPr id="6154" name="TextBox 9">
            <a:extLst>
              <a:ext uri="{FF2B5EF4-FFF2-40B4-BE49-F238E27FC236}">
                <a16:creationId xmlns:a16="http://schemas.microsoft.com/office/drawing/2014/main" id="{B11C3CC5-2C4F-EEA7-52DC-4C1E4AE8F16A}"/>
              </a:ext>
            </a:extLst>
          </p:cNvPr>
          <p:cNvSpPr txBox="1">
            <a:spLocks noChangeArrowheads="1"/>
          </p:cNvSpPr>
          <p:nvPr/>
        </p:nvSpPr>
        <p:spPr bwMode="auto">
          <a:xfrm>
            <a:off x="1000125" y="6516688"/>
            <a:ext cx="1676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b="1">
                <a:solidFill>
                  <a:srgbClr val="000000"/>
                </a:solidFill>
                <a:latin typeface="Arial" panose="020B0604020202020204" pitchFamily="34" charset="0"/>
              </a:rPr>
              <a:t>Full roll cage</a:t>
            </a:r>
            <a:endParaRPr lang="en-GB" altLang="en-US">
              <a:solidFill>
                <a:srgbClr val="000000"/>
              </a:solidFill>
            </a:endParaRPr>
          </a:p>
        </p:txBody>
      </p:sp>
      <p:sp>
        <p:nvSpPr>
          <p:cNvPr id="6155" name="TextBox 11">
            <a:extLst>
              <a:ext uri="{FF2B5EF4-FFF2-40B4-BE49-F238E27FC236}">
                <a16:creationId xmlns:a16="http://schemas.microsoft.com/office/drawing/2014/main" id="{430C6702-B92D-B9A1-57CB-CAB7BC48A232}"/>
              </a:ext>
            </a:extLst>
          </p:cNvPr>
          <p:cNvSpPr txBox="1">
            <a:spLocks noChangeArrowheads="1"/>
          </p:cNvSpPr>
          <p:nvPr/>
        </p:nvSpPr>
        <p:spPr bwMode="auto">
          <a:xfrm>
            <a:off x="4268788" y="6516688"/>
            <a:ext cx="62055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r>
              <a:rPr lang="en-US" altLang="en-US" b="1">
                <a:solidFill>
                  <a:srgbClr val="000000"/>
                </a:solidFill>
                <a:latin typeface="Arial" panose="020B0604020202020204" pitchFamily="34" charset="0"/>
              </a:rPr>
              <a:t>Half Roll Cages</a:t>
            </a:r>
            <a:r>
              <a:rPr lang="en-US" altLang="en-US">
                <a:solidFill>
                  <a:srgbClr val="000000"/>
                </a:solidFill>
                <a:latin typeface="Arial" panose="020B0604020202020204" pitchFamily="34" charset="0"/>
              </a:rPr>
              <a:t> </a:t>
            </a:r>
            <a:endParaRPr lang="en-GB" altLang="en-US">
              <a:solidFill>
                <a:srgbClr val="000000"/>
              </a:solidFill>
            </a:endParaRPr>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3" name="Picture 7172" descr="Top view of metal pipes">
            <a:extLst>
              <a:ext uri="{FF2B5EF4-FFF2-40B4-BE49-F238E27FC236}">
                <a16:creationId xmlns:a16="http://schemas.microsoft.com/office/drawing/2014/main" id="{530E97E8-21CE-EE88-F2AD-4F2679FACD69}"/>
              </a:ext>
            </a:extLst>
          </p:cNvPr>
          <p:cNvPicPr>
            <a:picLocks noChangeAspect="1"/>
          </p:cNvPicPr>
          <p:nvPr/>
        </p:nvPicPr>
        <p:blipFill>
          <a:blip r:embed="rId2"/>
          <a:srcRect r="15617" b="-1"/>
          <a:stretch/>
        </p:blipFill>
        <p:spPr>
          <a:xfrm>
            <a:off x="3522468" y="10"/>
            <a:ext cx="8669532" cy="6857990"/>
          </a:xfrm>
          <a:prstGeom prst="rect">
            <a:avLst/>
          </a:prstGeom>
        </p:spPr>
      </p:pic>
      <p:sp>
        <p:nvSpPr>
          <p:cNvPr id="7179" name="Rectangle 7178">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0" name="Title 3">
            <a:extLst>
              <a:ext uri="{FF2B5EF4-FFF2-40B4-BE49-F238E27FC236}">
                <a16:creationId xmlns:a16="http://schemas.microsoft.com/office/drawing/2014/main" id="{47BC243A-7C88-D5F7-21B3-D1A91706FC44}"/>
              </a:ext>
            </a:extLst>
          </p:cNvPr>
          <p:cNvSpPr txBox="1">
            <a:spLocks noGrp="1" noChangeArrowheads="1"/>
          </p:cNvSpPr>
          <p:nvPr>
            <p:ph type="title"/>
          </p:nvPr>
        </p:nvSpPr>
        <p:spPr>
          <a:xfrm>
            <a:off x="371094" y="1161288"/>
            <a:ext cx="3438144" cy="1124712"/>
          </a:xfrm>
        </p:spPr>
        <p:txBody>
          <a:bodyPr vert="horz" lIns="91440" tIns="45720" rIns="91440" bIns="45720" rtlCol="0" anchor="b">
            <a:normAutofit/>
          </a:bodyPr>
          <a:lstStyle/>
          <a:p>
            <a:pPr eaLnBrk="1"/>
            <a:r>
              <a:rPr lang="en-US" altLang="en-US" sz="2800">
                <a:solidFill>
                  <a:schemeClr val="bg1"/>
                </a:solidFill>
                <a:latin typeface="+mj-lt"/>
                <a:ea typeface="+mj-ea"/>
                <a:cs typeface="+mj-cs"/>
              </a:rPr>
              <a:t>Materials used in roll cage :-</a:t>
            </a:r>
          </a:p>
        </p:txBody>
      </p:sp>
      <p:sp>
        <p:nvSpPr>
          <p:cNvPr id="7181" name="Rectangle 718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183" name="Rectangle 718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71" name="TextBox 5">
            <a:extLst>
              <a:ext uri="{FF2B5EF4-FFF2-40B4-BE49-F238E27FC236}">
                <a16:creationId xmlns:a16="http://schemas.microsoft.com/office/drawing/2014/main" id="{4240B8CF-4B02-F694-E99F-C81EBF0E7B7B}"/>
              </a:ext>
            </a:extLst>
          </p:cNvPr>
          <p:cNvSpPr txBox="1">
            <a:spLocks noChangeArrowheads="1"/>
          </p:cNvSpPr>
          <p:nvPr/>
        </p:nvSpPr>
        <p:spPr bwMode="auto">
          <a:xfrm>
            <a:off x="371094" y="2718054"/>
            <a:ext cx="3438906" cy="320725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indent="-228600" eaLnBrk="1" hangingPunct="1">
              <a:lnSpc>
                <a:spcPct val="90000"/>
              </a:lnSpc>
              <a:spcAft>
                <a:spcPts val="600"/>
              </a:spcAft>
              <a:buFont typeface="Arial" panose="020B0604020202020204" pitchFamily="34" charset="0"/>
              <a:buChar char="•"/>
            </a:pPr>
            <a:r>
              <a:rPr lang="en-US" altLang="en-US" sz="1100">
                <a:solidFill>
                  <a:schemeClr val="bg1"/>
                </a:solidFill>
                <a:latin typeface="+mn-lt"/>
              </a:rPr>
              <a:t>Common materials (Mild Steel, Chromoly Steel) – </a:t>
            </a:r>
          </a:p>
          <a:p>
            <a:pPr indent="-228600" eaLnBrk="1" hangingPunct="1">
              <a:lnSpc>
                <a:spcPct val="90000"/>
              </a:lnSpc>
              <a:spcAft>
                <a:spcPts val="600"/>
              </a:spcAft>
              <a:buFont typeface="Arial" panose="020B0604020202020204" pitchFamily="34" charset="0"/>
              <a:buChar char="•"/>
            </a:pPr>
            <a:endParaRPr lang="en-US" altLang="en-US" sz="110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r>
              <a:rPr lang="en-US" altLang="en-US" sz="1100" b="1">
                <a:solidFill>
                  <a:schemeClr val="bg1"/>
                </a:solidFill>
                <a:latin typeface="+mn-lt"/>
              </a:rPr>
              <a:t>Mild Steel</a:t>
            </a:r>
            <a:r>
              <a:rPr lang="en-US" altLang="en-US" sz="1100">
                <a:solidFill>
                  <a:schemeClr val="bg1"/>
                </a:solidFill>
                <a:latin typeface="+mn-lt"/>
              </a:rPr>
              <a:t>: Mild steel is a popular choice for roll cages due to its affordability and ease of fabrication. It offers decent strength and is relatively easy to weld. However, it is heavier than other materials, which can impact overall vehicle performance.</a:t>
            </a:r>
          </a:p>
          <a:p>
            <a:pPr indent="-228600" eaLnBrk="1" hangingPunct="1">
              <a:lnSpc>
                <a:spcPct val="90000"/>
              </a:lnSpc>
              <a:spcAft>
                <a:spcPts val="600"/>
              </a:spcAft>
              <a:buSzPct val="100000"/>
              <a:buFont typeface="Arial" panose="020B0604020202020204" pitchFamily="34" charset="0"/>
              <a:buChar char="•"/>
            </a:pPr>
            <a:endParaRPr lang="en-US" altLang="en-US" sz="110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10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r>
              <a:rPr lang="en-US" altLang="en-US" sz="1100" b="1">
                <a:solidFill>
                  <a:schemeClr val="bg1"/>
                </a:solidFill>
                <a:latin typeface="+mn-lt"/>
              </a:rPr>
              <a:t>Chromoly Steel</a:t>
            </a:r>
            <a:r>
              <a:rPr lang="en-US" altLang="en-US" sz="1100">
                <a:solidFill>
                  <a:schemeClr val="bg1"/>
                </a:solidFill>
                <a:latin typeface="+mn-lt"/>
              </a:rPr>
              <a:t>: Chromoly steel (chromium-molybdenum alloy steel) is a stronger and lighter alternative to mild steel. It provides superior strength-to-weight ratios, making it ideal for high-performance applications. While it is more expensive and requires specialized welding techniques, its benefits in terms of safety and performance often justify the cost.</a:t>
            </a:r>
          </a:p>
          <a:p>
            <a:pPr indent="-228600" eaLnBrk="1" hangingPunct="1">
              <a:lnSpc>
                <a:spcPct val="90000"/>
              </a:lnSpc>
              <a:spcAft>
                <a:spcPts val="600"/>
              </a:spcAft>
              <a:buFont typeface="Arial" panose="020B0604020202020204" pitchFamily="34" charset="0"/>
              <a:buChar char="•"/>
            </a:pPr>
            <a:endParaRPr lang="en-US" altLang="en-US" sz="1100">
              <a:solidFill>
                <a:schemeClr val="bg1"/>
              </a:solidFill>
              <a:latin typeface="+mn-lt"/>
            </a:endParaRPr>
          </a:p>
        </p:txBody>
      </p:sp>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00" name="Rectangle 8199">
            <a:extLst>
              <a:ext uri="{FF2B5EF4-FFF2-40B4-BE49-F238E27FC236}">
                <a16:creationId xmlns:a16="http://schemas.microsoft.com/office/drawing/2014/main" id="{6EA86598-DA2C-41D5-BC0C-E877F8818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 y="0"/>
            <a:ext cx="7525153"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1">
            <a:extLst>
              <a:ext uri="{FF2B5EF4-FFF2-40B4-BE49-F238E27FC236}">
                <a16:creationId xmlns:a16="http://schemas.microsoft.com/office/drawing/2014/main" id="{72E6936D-3736-A1D0-812C-40E6EBB8CD7B}"/>
              </a:ext>
            </a:extLst>
          </p:cNvPr>
          <p:cNvSpPr txBox="1">
            <a:spLocks noGrp="1" noChangeArrowheads="1"/>
          </p:cNvSpPr>
          <p:nvPr>
            <p:ph type="title"/>
          </p:nvPr>
        </p:nvSpPr>
        <p:spPr>
          <a:xfrm>
            <a:off x="1155556" y="637763"/>
            <a:ext cx="5735633" cy="1627274"/>
          </a:xfrm>
        </p:spPr>
        <p:txBody>
          <a:bodyPr vert="horz" lIns="91440" tIns="45720" rIns="91440" bIns="45720" rtlCol="0" anchor="t">
            <a:normAutofit fontScale="90000"/>
          </a:bodyPr>
          <a:lstStyle/>
          <a:p>
            <a:pPr marL="457200" indent="-457200" eaLnBrk="1"/>
            <a:r>
              <a:rPr lang="en-US" altLang="en-US" sz="1200" b="1">
                <a:solidFill>
                  <a:schemeClr val="bg1"/>
                </a:solidFill>
                <a:latin typeface="+mj-lt"/>
                <a:ea typeface="+mj-ea"/>
                <a:cs typeface="+mj-cs"/>
              </a:rPr>
              <a:t>Trade-offs between Strength and Weight :-</a:t>
            </a:r>
            <a:br>
              <a:rPr lang="en-US" altLang="en-US" sz="1200" b="1">
                <a:solidFill>
                  <a:schemeClr val="bg1"/>
                </a:solidFill>
                <a:latin typeface="+mj-lt"/>
                <a:ea typeface="+mj-ea"/>
                <a:cs typeface="+mj-cs"/>
              </a:rPr>
            </a:br>
            <a:br>
              <a:rPr lang="en-US" altLang="en-US" sz="1200">
                <a:solidFill>
                  <a:schemeClr val="bg1"/>
                </a:solidFill>
                <a:latin typeface="+mj-lt"/>
                <a:ea typeface="+mj-ea"/>
                <a:cs typeface="+mj-cs"/>
              </a:rPr>
            </a:br>
            <a:r>
              <a:rPr lang="en-US" altLang="en-US" sz="1200">
                <a:solidFill>
                  <a:schemeClr val="bg1"/>
                </a:solidFill>
                <a:latin typeface="+mj-lt"/>
                <a:ea typeface="+mj-ea"/>
                <a:cs typeface="+mj-cs"/>
              </a:rPr>
              <a:t>Strength and weight are crucial trade-offs when choosing materials for roll cages. Stronger materials, such as chromoly, can improve performance and safety by offering more structural integrity, but they can also increase build complexity and expense. Mild steel, on the other hand, is heavier, which may impair the vehicle's speed and handling. In order to balance safety, performance, and cost factors, the material selection frequently relies on the particular needs of the racing or driving application.</a:t>
            </a:r>
            <a:br>
              <a:rPr lang="en-US" altLang="en-US" sz="1200">
                <a:solidFill>
                  <a:schemeClr val="bg1"/>
                </a:solidFill>
                <a:latin typeface="+mj-lt"/>
                <a:ea typeface="+mj-ea"/>
                <a:cs typeface="+mj-cs"/>
              </a:rPr>
            </a:br>
            <a:br>
              <a:rPr lang="en-US" altLang="en-US" sz="1200">
                <a:solidFill>
                  <a:schemeClr val="bg1"/>
                </a:solidFill>
                <a:latin typeface="+mj-lt"/>
                <a:ea typeface="+mj-ea"/>
                <a:cs typeface="+mj-cs"/>
              </a:rPr>
            </a:br>
            <a:br>
              <a:rPr lang="en-US" altLang="en-US" sz="1200">
                <a:solidFill>
                  <a:schemeClr val="bg1"/>
                </a:solidFill>
                <a:latin typeface="+mj-lt"/>
                <a:ea typeface="+mj-ea"/>
                <a:cs typeface="+mj-cs"/>
              </a:rPr>
            </a:br>
            <a:endParaRPr lang="en-US" altLang="en-US" sz="1200">
              <a:solidFill>
                <a:schemeClr val="bg1"/>
              </a:solidFill>
              <a:latin typeface="+mj-lt"/>
              <a:ea typeface="+mj-ea"/>
              <a:cs typeface="+mj-cs"/>
            </a:endParaRPr>
          </a:p>
        </p:txBody>
      </p:sp>
      <p:sp>
        <p:nvSpPr>
          <p:cNvPr id="8202" name="Rectangle 820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557" y="2377331"/>
            <a:ext cx="457200"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3" name="Rectangle 5">
            <a:extLst>
              <a:ext uri="{FF2B5EF4-FFF2-40B4-BE49-F238E27FC236}">
                <a16:creationId xmlns:a16="http://schemas.microsoft.com/office/drawing/2014/main" id="{566D51DD-DD5E-67F1-FE3E-B9471B22C2A9}"/>
              </a:ext>
            </a:extLst>
          </p:cNvPr>
          <p:cNvSpPr/>
          <p:nvPr/>
        </p:nvSpPr>
        <p:spPr>
          <a:xfrm>
            <a:off x="1155548" y="2580191"/>
            <a:ext cx="5735641" cy="3596772"/>
          </a:xfrm>
          <a:prstGeom prst="rect">
            <a:avLst/>
          </a:prstGeom>
        </p:spPr>
        <p:txBody>
          <a:bodyPr vert="horz" lIns="91440" tIns="45720" rIns="91440" bIns="45720" rtlCol="0">
            <a:normAutofit/>
          </a:bodyPr>
          <a:lstStyle/>
          <a:p>
            <a:pPr marL="457200" indent="-228600" eaLnBrk="1" fontAlgn="auto" hangingPunct="1">
              <a:lnSpc>
                <a:spcPct val="90000"/>
              </a:lnSpc>
              <a:spcBef>
                <a:spcPts val="0"/>
              </a:spcBef>
              <a:spcAft>
                <a:spcPts val="600"/>
              </a:spcAft>
              <a:buSzPct val="100000"/>
              <a:buFont typeface="Arial" panose="020B0604020202020204" pitchFamily="34" charset="0"/>
              <a:buChar char="•"/>
              <a:defRPr sz="1800" b="0" i="0" u="none" strike="noStrike" kern="0" cap="none" spc="0" baseline="0">
                <a:solidFill>
                  <a:srgbClr val="000000"/>
                </a:solidFill>
                <a:uFillTx/>
              </a:defRPr>
            </a:pPr>
            <a:r>
              <a:rPr lang="en-US" sz="1600" b="1">
                <a:solidFill>
                  <a:schemeClr val="bg1"/>
                </a:solidFill>
                <a:latin typeface="+mn-lt"/>
              </a:rPr>
              <a:t>FIA and SFI Regulations on Material Selection:-</a:t>
            </a:r>
          </a:p>
          <a:p>
            <a:pPr marL="457200" indent="-228600" eaLnBrk="1" fontAlgn="auto" hangingPunct="1">
              <a:lnSpc>
                <a:spcPct val="90000"/>
              </a:lnSpc>
              <a:spcBef>
                <a:spcPts val="0"/>
              </a:spcBef>
              <a:spcAft>
                <a:spcPts val="600"/>
              </a:spcAft>
              <a:buSzPct val="100000"/>
              <a:buFont typeface="Arial" panose="020B0604020202020204" pitchFamily="34" charset="0"/>
              <a:buChar char="•"/>
              <a:defRPr sz="1800" b="0" i="0" u="none" strike="noStrike" kern="0" cap="none" spc="0" baseline="0">
                <a:solidFill>
                  <a:srgbClr val="000000"/>
                </a:solidFill>
                <a:uFillTx/>
              </a:defRPr>
            </a:pPr>
            <a:endParaRPr lang="en-US" sz="1600" b="1">
              <a:solidFill>
                <a:schemeClr val="bg1"/>
              </a:solidFill>
              <a:latin typeface="+mn-lt"/>
            </a:endParaRPr>
          </a:p>
          <a:p>
            <a:pPr indent="-228600" eaLnBrk="1" fontAlgn="auto" hangingPunct="1">
              <a:lnSpc>
                <a:spcPct val="90000"/>
              </a:lnSpc>
              <a:spcBef>
                <a:spcPts val="0"/>
              </a:spcBef>
              <a:spcAft>
                <a:spcPts val="600"/>
              </a:spcAft>
              <a:buFont typeface="Arial" panose="020B0604020202020204" pitchFamily="34" charset="0"/>
              <a:buChar char="•"/>
              <a:defRPr sz="1800" b="0" i="0" u="none" strike="noStrike" kern="0" cap="none" spc="0" baseline="0">
                <a:solidFill>
                  <a:srgbClr val="000000"/>
                </a:solidFill>
                <a:uFillTx/>
              </a:defRPr>
            </a:pPr>
            <a:r>
              <a:rPr lang="en-US" sz="1600">
                <a:solidFill>
                  <a:schemeClr val="bg1"/>
                </a:solidFill>
                <a:latin typeface="+mn-lt"/>
              </a:rPr>
              <a:t>The Fédération Internationale de l'Automobile (FIA) and the Specialty Equipment Market Association (SFI) set            regulations regarding the materials used in roll cages to ensure safety and performance standards in motorsports. These regulations specify the types of materials allowed, their dimensions, and the welding techniques required for construction. Compliance with these standards is crucial for vehicles participating in sanctioned events, as it ensures that the roll cage can withstand the forces experienced during crashes, thereby protecting the occupants effectively. Adhering to FIA and SFI regulations not only enhances safety but also ensures fair competition among participants.</a:t>
            </a:r>
          </a:p>
        </p:txBody>
      </p:sp>
      <p:pic>
        <p:nvPicPr>
          <p:cNvPr id="8196" name="Picture 8195" descr="Person adjusting engine">
            <a:extLst>
              <a:ext uri="{FF2B5EF4-FFF2-40B4-BE49-F238E27FC236}">
                <a16:creationId xmlns:a16="http://schemas.microsoft.com/office/drawing/2014/main" id="{7E6E1BB3-790E-03A5-F6B6-6C8E4861F742}"/>
              </a:ext>
            </a:extLst>
          </p:cNvPr>
          <p:cNvPicPr>
            <a:picLocks noChangeAspect="1"/>
          </p:cNvPicPr>
          <p:nvPr/>
        </p:nvPicPr>
        <p:blipFill>
          <a:blip r:embed="rId2"/>
          <a:srcRect l="19689" r="34887" b="-1"/>
          <a:stretch/>
        </p:blipFill>
        <p:spPr>
          <a:xfrm>
            <a:off x="7525166" y="10"/>
            <a:ext cx="4666834" cy="6857990"/>
          </a:xfrm>
          <a:prstGeom prst="rect">
            <a:avLst/>
          </a:prstGeom>
        </p:spPr>
      </p:pic>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26" name="Rectangle 922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218" name="Title 1">
            <a:extLst>
              <a:ext uri="{FF2B5EF4-FFF2-40B4-BE49-F238E27FC236}">
                <a16:creationId xmlns:a16="http://schemas.microsoft.com/office/drawing/2014/main" id="{AE1388BD-9B86-44D2-617B-6DE9E6B73BDF}"/>
              </a:ext>
            </a:extLst>
          </p:cNvPr>
          <p:cNvSpPr txBox="1">
            <a:spLocks noGrp="1" noChangeArrowheads="1"/>
          </p:cNvSpPr>
          <p:nvPr>
            <p:ph type="title"/>
          </p:nvPr>
        </p:nvSpPr>
        <p:spPr>
          <a:xfrm>
            <a:off x="938907" y="282800"/>
            <a:ext cx="5217172" cy="1288673"/>
          </a:xfrm>
        </p:spPr>
        <p:txBody>
          <a:bodyPr vert="horz" lIns="91440" tIns="45720" rIns="91440" bIns="45720" rtlCol="0" anchor="b">
            <a:normAutofit/>
          </a:bodyPr>
          <a:lstStyle/>
          <a:p>
            <a:pPr marL="571500" indent="-571500" eaLnBrk="1"/>
            <a:r>
              <a:rPr lang="en-US" altLang="en-US" sz="4100">
                <a:solidFill>
                  <a:schemeClr val="bg1"/>
                </a:solidFill>
                <a:latin typeface="+mj-lt"/>
                <a:ea typeface="+mj-ea"/>
                <a:cs typeface="+mj-cs"/>
              </a:rPr>
              <a:t>Design Considerations</a:t>
            </a:r>
            <a:br>
              <a:rPr lang="en-US" altLang="en-US" sz="4100">
                <a:solidFill>
                  <a:schemeClr val="bg1"/>
                </a:solidFill>
                <a:latin typeface="+mj-lt"/>
                <a:ea typeface="+mj-ea"/>
                <a:cs typeface="+mj-cs"/>
              </a:rPr>
            </a:br>
            <a:endParaRPr lang="en-US" altLang="en-US" sz="4100">
              <a:solidFill>
                <a:schemeClr val="bg1"/>
              </a:solidFill>
              <a:latin typeface="+mj-lt"/>
              <a:ea typeface="+mj-ea"/>
              <a:cs typeface="+mj-cs"/>
            </a:endParaRPr>
          </a:p>
        </p:txBody>
      </p:sp>
      <p:sp>
        <p:nvSpPr>
          <p:cNvPr id="9219" name="Rectangle 1">
            <a:extLst>
              <a:ext uri="{FF2B5EF4-FFF2-40B4-BE49-F238E27FC236}">
                <a16:creationId xmlns:a16="http://schemas.microsoft.com/office/drawing/2014/main" id="{6BB69582-EFCB-DA63-E9F3-D391EBD20815}"/>
              </a:ext>
            </a:extLst>
          </p:cNvPr>
          <p:cNvSpPr>
            <a:spLocks noChangeArrowheads="1"/>
          </p:cNvSpPr>
          <p:nvPr/>
        </p:nvSpPr>
        <p:spPr bwMode="auto">
          <a:xfrm>
            <a:off x="938906" y="1715151"/>
            <a:ext cx="5217173"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fontScale="92500"/>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indent="-228600" eaLnBrk="1" hangingPunct="1">
              <a:lnSpc>
                <a:spcPct val="90000"/>
              </a:lnSpc>
              <a:spcAft>
                <a:spcPts val="600"/>
              </a:spcAft>
              <a:buFont typeface="Arial" panose="020B0604020202020204" pitchFamily="34" charset="0"/>
              <a:buChar char="•"/>
            </a:pPr>
            <a:endParaRPr lang="en-US" altLang="en-US" sz="1100" dirty="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r>
              <a:rPr lang="en-US" altLang="en-US" sz="2200" dirty="0">
                <a:solidFill>
                  <a:schemeClr val="bg1"/>
                </a:solidFill>
                <a:latin typeface="+mn-lt"/>
              </a:rPr>
              <a:t> Tube thickness and diameter requirements.</a:t>
            </a:r>
          </a:p>
          <a:p>
            <a:pPr indent="-228600" eaLnBrk="1" hangingPunct="1">
              <a:lnSpc>
                <a:spcPct val="90000"/>
              </a:lnSpc>
              <a:spcAft>
                <a:spcPts val="600"/>
              </a:spcAft>
              <a:buSzPct val="100000"/>
              <a:buFont typeface="Arial" panose="020B0604020202020204" pitchFamily="34" charset="0"/>
              <a:buChar char="•"/>
            </a:pPr>
            <a:endParaRPr lang="en-US" altLang="en-US" sz="1100" dirty="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100" dirty="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100" dirty="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100" dirty="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100" dirty="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100" dirty="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100" dirty="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100" dirty="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100" dirty="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100" dirty="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r>
              <a:rPr lang="en-US" altLang="en-US" sz="1700" dirty="0">
                <a:solidFill>
                  <a:schemeClr val="bg1"/>
                </a:solidFill>
                <a:latin typeface="+mn-lt"/>
              </a:rPr>
              <a:t> Key structural points (main hoop, door bars, roof bars)</a:t>
            </a:r>
          </a:p>
          <a:p>
            <a:pPr indent="-228600" eaLnBrk="1" hangingPunct="1">
              <a:lnSpc>
                <a:spcPct val="90000"/>
              </a:lnSpc>
              <a:spcAft>
                <a:spcPts val="600"/>
              </a:spcAft>
              <a:buSzPct val="100000"/>
              <a:buFont typeface="Arial" panose="020B0604020202020204" pitchFamily="34" charset="0"/>
              <a:buChar char="•"/>
            </a:pPr>
            <a:endParaRPr lang="en-US" altLang="en-US" sz="1100" dirty="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100" dirty="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100" dirty="0">
              <a:solidFill>
                <a:schemeClr val="bg1"/>
              </a:solidFill>
              <a:latin typeface="+mn-lt"/>
            </a:endParaRPr>
          </a:p>
          <a:p>
            <a:pPr eaLnBrk="1" hangingPunct="1">
              <a:lnSpc>
                <a:spcPct val="90000"/>
              </a:lnSpc>
              <a:spcAft>
                <a:spcPts val="600"/>
              </a:spcAft>
              <a:buSzPct val="100000"/>
            </a:pPr>
            <a:endParaRPr lang="en-US" altLang="en-US" sz="1100" dirty="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100" dirty="0">
              <a:solidFill>
                <a:schemeClr val="bg1"/>
              </a:solidFill>
              <a:latin typeface="+mn-lt"/>
            </a:endParaRPr>
          </a:p>
          <a:p>
            <a:pPr eaLnBrk="1" hangingPunct="1">
              <a:lnSpc>
                <a:spcPct val="90000"/>
              </a:lnSpc>
              <a:spcAft>
                <a:spcPts val="600"/>
              </a:spcAft>
            </a:pPr>
            <a:r>
              <a:rPr lang="en-US" altLang="en-US" sz="1100" dirty="0">
                <a:solidFill>
                  <a:schemeClr val="bg1"/>
                </a:solidFill>
                <a:latin typeface="+mn-lt"/>
              </a:rPr>
              <a:t> </a:t>
            </a:r>
          </a:p>
        </p:txBody>
      </p:sp>
      <p:grpSp>
        <p:nvGrpSpPr>
          <p:cNvPr id="9228" name="Graphic 4">
            <a:extLst>
              <a:ext uri="{FF2B5EF4-FFF2-40B4-BE49-F238E27FC236}">
                <a16:creationId xmlns:a16="http://schemas.microsoft.com/office/drawing/2014/main" id="{D92F9A1A-77F4-4E16-958B-64BB489FFE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2349" y="739986"/>
            <a:ext cx="975169" cy="975171"/>
            <a:chOff x="5829300" y="3162300"/>
            <a:chExt cx="532256" cy="532257"/>
          </a:xfrm>
          <a:solidFill>
            <a:schemeClr val="bg1"/>
          </a:solidFill>
        </p:grpSpPr>
        <p:sp>
          <p:nvSpPr>
            <p:cNvPr id="9229" name="Freeform: Shape 9228">
              <a:extLst>
                <a:ext uri="{FF2B5EF4-FFF2-40B4-BE49-F238E27FC236}">
                  <a16:creationId xmlns:a16="http://schemas.microsoft.com/office/drawing/2014/main" id="{819A42ED-6B91-49E6-9BDB-6339893E9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9242" name="Freeform: Shape 9241">
              <a:extLst>
                <a:ext uri="{FF2B5EF4-FFF2-40B4-BE49-F238E27FC236}">
                  <a16:creationId xmlns:a16="http://schemas.microsoft.com/office/drawing/2014/main" id="{3B732C3B-202D-4B4E-9C2B-283338B2A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9244" name="Freeform: Shape 9243">
              <a:extLst>
                <a:ext uri="{FF2B5EF4-FFF2-40B4-BE49-F238E27FC236}">
                  <a16:creationId xmlns:a16="http://schemas.microsoft.com/office/drawing/2014/main" id="{E38433EC-2142-4B86-B9BA-25AFE26299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9246" name="Freeform: Shape 9245">
              <a:extLst>
                <a:ext uri="{FF2B5EF4-FFF2-40B4-BE49-F238E27FC236}">
                  <a16:creationId xmlns:a16="http://schemas.microsoft.com/office/drawing/2014/main" id="{2F3A02D8-E8AA-47DC-B215-ED01D604E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9233" name="Freeform: Shape 9232">
              <a:extLst>
                <a:ext uri="{FF2B5EF4-FFF2-40B4-BE49-F238E27FC236}">
                  <a16:creationId xmlns:a16="http://schemas.microsoft.com/office/drawing/2014/main" id="{B1A156CC-0ACD-4554-947F-A9FD30B6AB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9234" name="Freeform: Shape 9233">
              <a:extLst>
                <a:ext uri="{FF2B5EF4-FFF2-40B4-BE49-F238E27FC236}">
                  <a16:creationId xmlns:a16="http://schemas.microsoft.com/office/drawing/2014/main" id="{BBACA1F0-7581-48CC-BB3D-29D84E66B1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9235" name="Freeform: Shape 9234">
              <a:extLst>
                <a:ext uri="{FF2B5EF4-FFF2-40B4-BE49-F238E27FC236}">
                  <a16:creationId xmlns:a16="http://schemas.microsoft.com/office/drawing/2014/main" id="{48C34CDB-6796-4AA3-9001-DA5B717D7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9236" name="Freeform: Shape 9235">
              <a:extLst>
                <a:ext uri="{FF2B5EF4-FFF2-40B4-BE49-F238E27FC236}">
                  <a16:creationId xmlns:a16="http://schemas.microsoft.com/office/drawing/2014/main" id="{79D783F9-0F69-4135-9961-9BAB1C1A6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9237" name="Freeform: Shape 9236">
              <a:extLst>
                <a:ext uri="{FF2B5EF4-FFF2-40B4-BE49-F238E27FC236}">
                  <a16:creationId xmlns:a16="http://schemas.microsoft.com/office/drawing/2014/main" id="{4FFBBC22-B7E4-49E9-9BD1-36B5F62991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9238" name="Freeform: Shape 9237">
              <a:extLst>
                <a:ext uri="{FF2B5EF4-FFF2-40B4-BE49-F238E27FC236}">
                  <a16:creationId xmlns:a16="http://schemas.microsoft.com/office/drawing/2014/main" id="{1E179D1A-1F7F-41FF-A993-7DB78E9EB3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9239" name="Freeform: Shape 9238">
              <a:extLst>
                <a:ext uri="{FF2B5EF4-FFF2-40B4-BE49-F238E27FC236}">
                  <a16:creationId xmlns:a16="http://schemas.microsoft.com/office/drawing/2014/main" id="{8565B3A8-B9D8-4EA9-B3DA-DDB2A574BB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9240" name="Freeform: Shape 9239">
              <a:extLst>
                <a:ext uri="{FF2B5EF4-FFF2-40B4-BE49-F238E27FC236}">
                  <a16:creationId xmlns:a16="http://schemas.microsoft.com/office/drawing/2014/main" id="{8891E65D-798E-4741-A582-606A91528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9241" name="Freeform: Shape 9240">
              <a:extLst>
                <a:ext uri="{FF2B5EF4-FFF2-40B4-BE49-F238E27FC236}">
                  <a16:creationId xmlns:a16="http://schemas.microsoft.com/office/drawing/2014/main" id="{A8BAB8E0-D711-471F-8EB7-6F8C42092B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pic>
        <p:nvPicPr>
          <p:cNvPr id="9221" name="Picture 9" descr="10 Pt DOM Mild Steel Roll Cage to Customer Specifications">
            <a:extLst>
              <a:ext uri="{FF2B5EF4-FFF2-40B4-BE49-F238E27FC236}">
                <a16:creationId xmlns:a16="http://schemas.microsoft.com/office/drawing/2014/main" id="{47D9D97D-8A29-7C68-D21A-3CB716A3549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19153" y="322504"/>
            <a:ext cx="2931037" cy="29310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0" name="Picture 7" descr="CDN media">
            <a:extLst>
              <a:ext uri="{FF2B5EF4-FFF2-40B4-BE49-F238E27FC236}">
                <a16:creationId xmlns:a16="http://schemas.microsoft.com/office/drawing/2014/main" id="{7A3F7C3E-8FF9-9F95-757F-EA95D8FA798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86388" y="3692410"/>
            <a:ext cx="4763801" cy="229853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43" name="Oval 9242">
            <a:extLst>
              <a:ext uri="{FF2B5EF4-FFF2-40B4-BE49-F238E27FC236}">
                <a16:creationId xmlns:a16="http://schemas.microsoft.com/office/drawing/2014/main" id="{C4C270DE-0BEB-4372-B440-7EADA6FAFA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3877" y="4618784"/>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245" name="Oval 9244">
            <a:extLst>
              <a:ext uri="{FF2B5EF4-FFF2-40B4-BE49-F238E27FC236}">
                <a16:creationId xmlns:a16="http://schemas.microsoft.com/office/drawing/2014/main" id="{757ACA0C-8702-4043-8D4D-582EAEDF1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3877" y="4618784"/>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8" name="Rectangle 1024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42" name="Title 1">
            <a:extLst>
              <a:ext uri="{FF2B5EF4-FFF2-40B4-BE49-F238E27FC236}">
                <a16:creationId xmlns:a16="http://schemas.microsoft.com/office/drawing/2014/main" id="{F42F3E6C-9931-7AD2-6AE2-E18223065352}"/>
              </a:ext>
            </a:extLst>
          </p:cNvPr>
          <p:cNvSpPr txBox="1">
            <a:spLocks noGrp="1" noChangeArrowheads="1"/>
          </p:cNvSpPr>
          <p:nvPr>
            <p:ph type="title"/>
          </p:nvPr>
        </p:nvSpPr>
        <p:spPr>
          <a:xfrm>
            <a:off x="1102368" y="694268"/>
            <a:ext cx="3553510" cy="5477932"/>
          </a:xfrm>
        </p:spPr>
        <p:txBody>
          <a:bodyPr vert="horz" lIns="91440" tIns="45720" rIns="91440" bIns="45720" rtlCol="0" anchor="ctr">
            <a:normAutofit/>
          </a:bodyPr>
          <a:lstStyle/>
          <a:p>
            <a:pPr algn="ctr" eaLnBrk="1"/>
            <a:r>
              <a:rPr lang="en-US" altLang="en-US" b="1" kern="1200">
                <a:solidFill>
                  <a:schemeClr val="bg1"/>
                </a:solidFill>
                <a:latin typeface="+mj-lt"/>
                <a:ea typeface="+mj-ea"/>
                <a:cs typeface="+mj-cs"/>
              </a:rPr>
              <a:t>Key Structural Points</a:t>
            </a:r>
            <a:br>
              <a:rPr lang="en-US" altLang="en-US" b="1" kern="1200">
                <a:solidFill>
                  <a:schemeClr val="bg1"/>
                </a:solidFill>
                <a:latin typeface="+mj-lt"/>
                <a:ea typeface="+mj-ea"/>
                <a:cs typeface="+mj-cs"/>
              </a:rPr>
            </a:br>
            <a:endParaRPr lang="en-US" altLang="en-US" kern="1200">
              <a:solidFill>
                <a:schemeClr val="bg1"/>
              </a:solidFill>
              <a:latin typeface="+mj-lt"/>
              <a:ea typeface="+mj-ea"/>
              <a:cs typeface="+mj-cs"/>
            </a:endParaRPr>
          </a:p>
        </p:txBody>
      </p:sp>
      <p:grpSp>
        <p:nvGrpSpPr>
          <p:cNvPr id="10250" name="Graphic 38">
            <a:extLst>
              <a:ext uri="{FF2B5EF4-FFF2-40B4-BE49-F238E27FC236}">
                <a16:creationId xmlns:a16="http://schemas.microsoft.com/office/drawing/2014/main" id="{1E8369D0-2C3B-4E27-AC6C-A246AC28C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0251" name="Freeform: Shape 10250">
              <a:extLst>
                <a:ext uri="{FF2B5EF4-FFF2-40B4-BE49-F238E27FC236}">
                  <a16:creationId xmlns:a16="http://schemas.microsoft.com/office/drawing/2014/main" id="{A3D5586F-4573-4C57-9793-1EBFDC896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0252" name="Freeform: Shape 10251">
              <a:extLst>
                <a:ext uri="{FF2B5EF4-FFF2-40B4-BE49-F238E27FC236}">
                  <a16:creationId xmlns:a16="http://schemas.microsoft.com/office/drawing/2014/main" id="{5EED35EF-93A0-4921-941C-ECC67AE2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0254" name="Graphic 4">
            <a:extLst>
              <a:ext uri="{FF2B5EF4-FFF2-40B4-BE49-F238E27FC236}">
                <a16:creationId xmlns:a16="http://schemas.microsoft.com/office/drawing/2014/main" id="{C6F74901-2A71-43C3-837C-27CCD6B6D6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37426" y="2203010"/>
            <a:ext cx="975169" cy="975171"/>
            <a:chOff x="5829300" y="3162300"/>
            <a:chExt cx="532256" cy="532257"/>
          </a:xfrm>
          <a:solidFill>
            <a:schemeClr val="bg1"/>
          </a:solidFill>
        </p:grpSpPr>
        <p:sp>
          <p:nvSpPr>
            <p:cNvPr id="10255" name="Freeform: Shape 1025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0256" name="Freeform: Shape 1025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0257" name="Freeform: Shape 1025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10258" name="Freeform: Shape 1025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0259" name="Freeform: Shape 1025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10260" name="Freeform: Shape 1025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10261" name="Freeform: Shape 1026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10262" name="Freeform: Shape 1026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10263" name="Freeform: Shape 1026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10264" name="Freeform: Shape 10263">
              <a:extLst>
                <a:ext uri="{FF2B5EF4-FFF2-40B4-BE49-F238E27FC236}">
                  <a16:creationId xmlns:a16="http://schemas.microsoft.com/office/drawing/2014/main" id="{517B7142-9D64-4D34-B23C-9471326A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10265" name="Freeform: Shape 10264">
              <a:extLst>
                <a:ext uri="{FF2B5EF4-FFF2-40B4-BE49-F238E27FC236}">
                  <a16:creationId xmlns:a16="http://schemas.microsoft.com/office/drawing/2014/main" id="{E8EB71CD-AB26-440E-A0D5-E1081DB5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10266" name="Freeform: Shape 10265">
              <a:extLst>
                <a:ext uri="{FF2B5EF4-FFF2-40B4-BE49-F238E27FC236}">
                  <a16:creationId xmlns:a16="http://schemas.microsoft.com/office/drawing/2014/main" id="{34423BD2-7458-4680-AF49-5013C9D30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10267" name="Freeform: Shape 1026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10269" name="Oval 10268">
            <a:extLst>
              <a:ext uri="{FF2B5EF4-FFF2-40B4-BE49-F238E27FC236}">
                <a16:creationId xmlns:a16="http://schemas.microsoft.com/office/drawing/2014/main" id="{EC11F68A-CC71-4196-BBF3-20CDCD75D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271" name="Oval 10270">
            <a:extLst>
              <a:ext uri="{FF2B5EF4-FFF2-40B4-BE49-F238E27FC236}">
                <a16:creationId xmlns:a16="http://schemas.microsoft.com/office/drawing/2014/main" id="{085F9950-F10E-4E64-962B-F7034578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243" name="TextBox 3">
            <a:extLst>
              <a:ext uri="{FF2B5EF4-FFF2-40B4-BE49-F238E27FC236}">
                <a16:creationId xmlns:a16="http://schemas.microsoft.com/office/drawing/2014/main" id="{C42221DB-A05C-B692-2605-AF351129CB06}"/>
              </a:ext>
            </a:extLst>
          </p:cNvPr>
          <p:cNvSpPr txBox="1">
            <a:spLocks noChangeArrowheads="1"/>
          </p:cNvSpPr>
          <p:nvPr/>
        </p:nvSpPr>
        <p:spPr bwMode="auto">
          <a:xfrm>
            <a:off x="6234868" y="1130846"/>
            <a:ext cx="5217173"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indent="-228600" eaLnBrk="1" hangingPunct="1">
              <a:lnSpc>
                <a:spcPct val="90000"/>
              </a:lnSpc>
              <a:spcAft>
                <a:spcPts val="600"/>
              </a:spcAft>
              <a:buSzPct val="100000"/>
              <a:buFont typeface="Arial" panose="020B0604020202020204" pitchFamily="34" charset="0"/>
              <a:buChar char="•"/>
            </a:pPr>
            <a:r>
              <a:rPr lang="en-US" altLang="en-US" sz="1400" b="1">
                <a:solidFill>
                  <a:schemeClr val="bg1"/>
                </a:solidFill>
                <a:latin typeface="+mn-lt"/>
              </a:rPr>
              <a:t>Main Hoop</a:t>
            </a:r>
            <a:r>
              <a:rPr lang="en-US" altLang="en-US" sz="1400">
                <a:solidFill>
                  <a:schemeClr val="bg1"/>
                </a:solidFill>
                <a:latin typeface="+mn-lt"/>
              </a:rPr>
              <a:t>: The main hoop is the central vertical structure of the roll cage, providing the primary support and protection for the driver and co-driver. It is typically located behind the seats and must be designed to withstand significant impact forces.</a:t>
            </a:r>
          </a:p>
          <a:p>
            <a:pPr indent="-228600" eaLnBrk="1" hangingPunct="1">
              <a:lnSpc>
                <a:spcPct val="90000"/>
              </a:lnSpc>
              <a:spcAft>
                <a:spcPts val="600"/>
              </a:spcAft>
              <a:buSzPct val="100000"/>
              <a:buFont typeface="Arial" panose="020B0604020202020204" pitchFamily="34" charset="0"/>
              <a:buChar char="•"/>
            </a:pPr>
            <a:endParaRPr lang="en-US" altLang="en-US" sz="140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40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r>
              <a:rPr lang="en-US" altLang="en-US" sz="1400" b="1">
                <a:solidFill>
                  <a:schemeClr val="bg1"/>
                </a:solidFill>
                <a:latin typeface="+mn-lt"/>
              </a:rPr>
              <a:t>Door Bars</a:t>
            </a:r>
            <a:r>
              <a:rPr lang="en-US" altLang="en-US" sz="1400">
                <a:solidFill>
                  <a:schemeClr val="bg1"/>
                </a:solidFill>
                <a:latin typeface="+mn-lt"/>
              </a:rPr>
              <a:t>: Door bars are horizontal bars that connect the main hoop to the chassis, providing additional protection in side-impact collisions. They help to reinforce the structure and prevent deformation during an accident, ensuring the safety of the occupants.</a:t>
            </a:r>
          </a:p>
          <a:p>
            <a:pPr indent="-228600" eaLnBrk="1" hangingPunct="1">
              <a:lnSpc>
                <a:spcPct val="90000"/>
              </a:lnSpc>
              <a:spcAft>
                <a:spcPts val="600"/>
              </a:spcAft>
              <a:buSzPct val="100000"/>
              <a:buFont typeface="Arial" panose="020B0604020202020204" pitchFamily="34" charset="0"/>
              <a:buChar char="•"/>
            </a:pPr>
            <a:endParaRPr lang="en-US" altLang="en-US" sz="140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40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r>
              <a:rPr lang="en-US" altLang="en-US" sz="1400" b="1">
                <a:solidFill>
                  <a:schemeClr val="bg1"/>
                </a:solidFill>
                <a:latin typeface="+mn-lt"/>
              </a:rPr>
              <a:t>Roof Bars</a:t>
            </a:r>
            <a:r>
              <a:rPr lang="en-US" altLang="en-US" sz="1400">
                <a:solidFill>
                  <a:schemeClr val="bg1"/>
                </a:solidFill>
                <a:latin typeface="+mn-lt"/>
              </a:rPr>
              <a:t>: Roof bars connect the main hoop to the front and rear sections of the cage, adding rigidity and strength to the overall structure. They help maintain the integrity of the passenger compartment and prevent the roof from collapsing in the event of a rollover.</a:t>
            </a:r>
          </a:p>
        </p:txBody>
      </p:sp>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7" name="Rectangle 12296">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2" name="Picture 2" descr="MIG Welding Explained | Fractory">
            <a:extLst>
              <a:ext uri="{FF2B5EF4-FFF2-40B4-BE49-F238E27FC236}">
                <a16:creationId xmlns:a16="http://schemas.microsoft.com/office/drawing/2014/main" id="{1A011086-EFA6-CBEF-48CB-322D217886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0993" r="2114" b="1513"/>
          <a:stretch/>
        </p:blipFill>
        <p:spPr bwMode="auto">
          <a:xfrm>
            <a:off x="3522468" y="10"/>
            <a:ext cx="866953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9" name="Rectangle 12298">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90" name="Title 1">
            <a:extLst>
              <a:ext uri="{FF2B5EF4-FFF2-40B4-BE49-F238E27FC236}">
                <a16:creationId xmlns:a16="http://schemas.microsoft.com/office/drawing/2014/main" id="{17EC5AE9-0818-3F96-ED98-D29350DAF514}"/>
              </a:ext>
            </a:extLst>
          </p:cNvPr>
          <p:cNvSpPr txBox="1">
            <a:spLocks noGrp="1" noChangeArrowheads="1"/>
          </p:cNvSpPr>
          <p:nvPr>
            <p:ph type="title"/>
          </p:nvPr>
        </p:nvSpPr>
        <p:spPr>
          <a:xfrm>
            <a:off x="371094" y="1161288"/>
            <a:ext cx="3438144" cy="1124712"/>
          </a:xfrm>
        </p:spPr>
        <p:txBody>
          <a:bodyPr vert="horz" lIns="91440" tIns="45720" rIns="91440" bIns="45720" rtlCol="0" anchor="b">
            <a:normAutofit/>
          </a:bodyPr>
          <a:lstStyle/>
          <a:p>
            <a:pPr eaLnBrk="1"/>
            <a:r>
              <a:rPr lang="en-US" altLang="en-US" sz="2400" b="1">
                <a:solidFill>
                  <a:schemeClr val="bg1"/>
                </a:solidFill>
                <a:latin typeface="+mj-lt"/>
                <a:ea typeface="+mj-ea"/>
                <a:cs typeface="+mj-cs"/>
              </a:rPr>
              <a:t>Installation &amp; Modification</a:t>
            </a:r>
            <a:br>
              <a:rPr lang="en-US" altLang="en-US" sz="2400" b="1">
                <a:solidFill>
                  <a:schemeClr val="bg1"/>
                </a:solidFill>
                <a:latin typeface="+mj-lt"/>
                <a:ea typeface="+mj-ea"/>
                <a:cs typeface="+mj-cs"/>
              </a:rPr>
            </a:br>
            <a:endParaRPr lang="en-US" altLang="en-US" sz="2400">
              <a:solidFill>
                <a:schemeClr val="bg1"/>
              </a:solidFill>
              <a:latin typeface="+mj-lt"/>
              <a:ea typeface="+mj-ea"/>
              <a:cs typeface="+mj-cs"/>
            </a:endParaRPr>
          </a:p>
        </p:txBody>
      </p:sp>
      <p:sp>
        <p:nvSpPr>
          <p:cNvPr id="12301" name="Rectangle 1230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303" name="Rectangle 1230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91" name="TextBox 3">
            <a:extLst>
              <a:ext uri="{FF2B5EF4-FFF2-40B4-BE49-F238E27FC236}">
                <a16:creationId xmlns:a16="http://schemas.microsoft.com/office/drawing/2014/main" id="{CA223E20-3CD5-92B0-393E-D7EF555FD895}"/>
              </a:ext>
            </a:extLst>
          </p:cNvPr>
          <p:cNvSpPr txBox="1">
            <a:spLocks noChangeArrowheads="1"/>
          </p:cNvSpPr>
          <p:nvPr/>
        </p:nvSpPr>
        <p:spPr bwMode="auto">
          <a:xfrm>
            <a:off x="371094" y="2718054"/>
            <a:ext cx="3438906" cy="320725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indent="-228600" eaLnBrk="1" hangingPunct="1">
              <a:lnSpc>
                <a:spcPct val="90000"/>
              </a:lnSpc>
              <a:spcAft>
                <a:spcPts val="600"/>
              </a:spcAft>
              <a:buFont typeface="Arial" panose="020B0604020202020204" pitchFamily="34" charset="0"/>
              <a:buChar char="•"/>
            </a:pPr>
            <a:r>
              <a:rPr lang="en-US" altLang="en-US" sz="1400" b="1">
                <a:solidFill>
                  <a:schemeClr val="bg1"/>
                </a:solidFill>
                <a:latin typeface="+mn-lt"/>
              </a:rPr>
              <a:t>Welding Techniques and Reinforcement Points</a:t>
            </a:r>
          </a:p>
          <a:p>
            <a:pPr indent="-228600" eaLnBrk="1" hangingPunct="1">
              <a:lnSpc>
                <a:spcPct val="90000"/>
              </a:lnSpc>
              <a:spcAft>
                <a:spcPts val="600"/>
              </a:spcAft>
              <a:buFont typeface="Arial" panose="020B0604020202020204" pitchFamily="34" charset="0"/>
              <a:buChar char="•"/>
            </a:pPr>
            <a:r>
              <a:rPr lang="en-US" altLang="en-US" sz="1400">
                <a:solidFill>
                  <a:schemeClr val="bg1"/>
                </a:solidFill>
                <a:latin typeface="+mn-lt"/>
              </a:rPr>
              <a:t>Proper welding techniques are crucial for the structural integrity of a roll cage. Common welding methods include:</a:t>
            </a:r>
          </a:p>
          <a:p>
            <a:pPr indent="-228600" eaLnBrk="1" hangingPunct="1">
              <a:lnSpc>
                <a:spcPct val="90000"/>
              </a:lnSpc>
              <a:spcAft>
                <a:spcPts val="600"/>
              </a:spcAft>
              <a:buFont typeface="Arial" panose="020B0604020202020204" pitchFamily="34" charset="0"/>
              <a:buChar char="•"/>
            </a:pPr>
            <a:endParaRPr lang="en-US" altLang="en-US" sz="140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r>
              <a:rPr lang="en-US" altLang="en-US" sz="1400" b="1">
                <a:solidFill>
                  <a:schemeClr val="bg1"/>
                </a:solidFill>
                <a:latin typeface="+mn-lt"/>
              </a:rPr>
              <a:t>MIG Welding</a:t>
            </a:r>
            <a:r>
              <a:rPr lang="en-US" altLang="en-US" sz="1400">
                <a:solidFill>
                  <a:schemeClr val="bg1"/>
                </a:solidFill>
                <a:latin typeface="+mn-lt"/>
              </a:rPr>
              <a:t>: Metal Inert Gas (MIG) welding is often used for roll cage construction due to its speed and ease of use. It provides strong welds but requires careful attention to settings to avoid burn-through or weak joints.</a:t>
            </a:r>
          </a:p>
          <a:p>
            <a:pPr indent="-228600" eaLnBrk="1" hangingPunct="1">
              <a:lnSpc>
                <a:spcPct val="90000"/>
              </a:lnSpc>
              <a:spcAft>
                <a:spcPts val="600"/>
              </a:spcAft>
              <a:buSzPct val="100000"/>
              <a:buFont typeface="Arial" panose="020B0604020202020204" pitchFamily="34" charset="0"/>
              <a:buChar char="•"/>
            </a:pPr>
            <a:endParaRPr lang="en-US" altLang="en-US" sz="140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40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40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40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40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endParaRPr lang="en-US" altLang="en-US" sz="1400">
              <a:solidFill>
                <a:schemeClr val="bg1"/>
              </a:solidFill>
              <a:latin typeface="+mn-lt"/>
            </a:endParaRPr>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13314" name="TextBox 3">
            <a:extLst>
              <a:ext uri="{FF2B5EF4-FFF2-40B4-BE49-F238E27FC236}">
                <a16:creationId xmlns:a16="http://schemas.microsoft.com/office/drawing/2014/main" id="{081A8E33-A428-1FFE-7577-09C676CA00DD}"/>
              </a:ext>
            </a:extLst>
          </p:cNvPr>
          <p:cNvSpPr txBox="1">
            <a:spLocks noChangeArrowheads="1"/>
          </p:cNvSpPr>
          <p:nvPr/>
        </p:nvSpPr>
        <p:spPr bwMode="auto">
          <a:xfrm>
            <a:off x="492125" y="461963"/>
            <a:ext cx="865187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eaLnBrk="1" hangingPunct="1">
              <a:buSzPct val="100000"/>
              <a:buFont typeface="Arial" panose="020B0604020202020204" pitchFamily="34" charset="0"/>
              <a:buChar char="•"/>
            </a:pPr>
            <a:r>
              <a:rPr lang="en-GB" altLang="en-US" b="1">
                <a:solidFill>
                  <a:srgbClr val="374151"/>
                </a:solidFill>
                <a:latin typeface="__Inter_d65c78"/>
              </a:rPr>
              <a:t>TIG Welding</a:t>
            </a:r>
            <a:r>
              <a:rPr lang="en-GB" altLang="en-US">
                <a:solidFill>
                  <a:srgbClr val="374151"/>
                </a:solidFill>
                <a:latin typeface="__Inter_d65c78"/>
              </a:rPr>
              <a:t>: Tungsten Inert Gas (TIG) welding offers greater control and produces cleaner, more precise welds, making it ideal for chromoly materials. However, it is more time-consuming and requires a higher skill level.</a:t>
            </a:r>
          </a:p>
        </p:txBody>
      </p:sp>
      <p:pic>
        <p:nvPicPr>
          <p:cNvPr id="13315" name="Picture 2" descr="All About TIG Welding | Xometry">
            <a:extLst>
              <a:ext uri="{FF2B5EF4-FFF2-40B4-BE49-F238E27FC236}">
                <a16:creationId xmlns:a16="http://schemas.microsoft.com/office/drawing/2014/main" id="{552FD394-C8EC-29A6-0762-DB888693E1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09646" y="1776032"/>
            <a:ext cx="4943475" cy="494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5" name="Rectangle 14344">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41" name="Picture 14340">
            <a:extLst>
              <a:ext uri="{FF2B5EF4-FFF2-40B4-BE49-F238E27FC236}">
                <a16:creationId xmlns:a16="http://schemas.microsoft.com/office/drawing/2014/main" id="{98FDD065-DE75-0B90-8D54-10292A6202B4}"/>
              </a:ext>
            </a:extLst>
          </p:cNvPr>
          <p:cNvPicPr>
            <a:picLocks noChangeAspect="1"/>
          </p:cNvPicPr>
          <p:nvPr/>
        </p:nvPicPr>
        <p:blipFill>
          <a:blip r:embed="rId2"/>
          <a:srcRect r="15617" b="-1"/>
          <a:stretch/>
        </p:blipFill>
        <p:spPr>
          <a:xfrm>
            <a:off x="3522468" y="10"/>
            <a:ext cx="8669532" cy="6857990"/>
          </a:xfrm>
          <a:prstGeom prst="rect">
            <a:avLst/>
          </a:prstGeom>
        </p:spPr>
      </p:pic>
      <p:sp>
        <p:nvSpPr>
          <p:cNvPr id="14347" name="Rectangle 14346">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338" name="Title 1">
            <a:extLst>
              <a:ext uri="{FF2B5EF4-FFF2-40B4-BE49-F238E27FC236}">
                <a16:creationId xmlns:a16="http://schemas.microsoft.com/office/drawing/2014/main" id="{EF74351E-E787-7F9C-E58C-971FDDD0FA1D}"/>
              </a:ext>
            </a:extLst>
          </p:cNvPr>
          <p:cNvSpPr txBox="1">
            <a:spLocks noGrp="1" noChangeArrowheads="1"/>
          </p:cNvSpPr>
          <p:nvPr>
            <p:ph type="title"/>
          </p:nvPr>
        </p:nvSpPr>
        <p:spPr>
          <a:xfrm>
            <a:off x="371094" y="1161288"/>
            <a:ext cx="3438144" cy="1124712"/>
          </a:xfrm>
        </p:spPr>
        <p:txBody>
          <a:bodyPr vert="horz" lIns="91440" tIns="45720" rIns="91440" bIns="45720" rtlCol="0" anchor="b">
            <a:normAutofit/>
          </a:bodyPr>
          <a:lstStyle/>
          <a:p>
            <a:pPr eaLnBrk="1"/>
            <a:r>
              <a:rPr lang="en-US" altLang="en-US" sz="1800" b="1">
                <a:solidFill>
                  <a:schemeClr val="bg1"/>
                </a:solidFill>
                <a:latin typeface="+mj-lt"/>
                <a:ea typeface="+mj-ea"/>
                <a:cs typeface="+mj-cs"/>
              </a:rPr>
              <a:t>Real-World Applications</a:t>
            </a:r>
            <a:br>
              <a:rPr lang="en-US" altLang="en-US" sz="1800" b="1">
                <a:solidFill>
                  <a:schemeClr val="bg1"/>
                </a:solidFill>
                <a:latin typeface="+mj-lt"/>
                <a:ea typeface="+mj-ea"/>
                <a:cs typeface="+mj-cs"/>
              </a:rPr>
            </a:br>
            <a:r>
              <a:rPr lang="en-US" altLang="en-US" sz="1800" b="1">
                <a:solidFill>
                  <a:schemeClr val="bg1"/>
                </a:solidFill>
                <a:latin typeface="+mj-lt"/>
                <a:ea typeface="+mj-ea"/>
                <a:cs typeface="+mj-cs"/>
              </a:rPr>
              <a:t>Examples of Well-Known Roll Cage Designs</a:t>
            </a:r>
            <a:br>
              <a:rPr lang="en-US" altLang="en-US" sz="1800" b="1">
                <a:solidFill>
                  <a:schemeClr val="bg1"/>
                </a:solidFill>
                <a:latin typeface="+mj-lt"/>
                <a:ea typeface="+mj-ea"/>
                <a:cs typeface="+mj-cs"/>
              </a:rPr>
            </a:br>
            <a:endParaRPr lang="en-US" altLang="en-US" sz="1800">
              <a:solidFill>
                <a:schemeClr val="bg1"/>
              </a:solidFill>
              <a:latin typeface="+mj-lt"/>
              <a:ea typeface="+mj-ea"/>
              <a:cs typeface="+mj-cs"/>
            </a:endParaRPr>
          </a:p>
        </p:txBody>
      </p:sp>
      <p:sp>
        <p:nvSpPr>
          <p:cNvPr id="14349" name="Rectangle 1434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351" name="Rectangle 1435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339" name="TextBox 3">
            <a:extLst>
              <a:ext uri="{FF2B5EF4-FFF2-40B4-BE49-F238E27FC236}">
                <a16:creationId xmlns:a16="http://schemas.microsoft.com/office/drawing/2014/main" id="{30233D27-E310-705F-1047-1C2EC35685D6}"/>
              </a:ext>
            </a:extLst>
          </p:cNvPr>
          <p:cNvSpPr txBox="1">
            <a:spLocks noChangeArrowheads="1"/>
          </p:cNvSpPr>
          <p:nvPr/>
        </p:nvSpPr>
        <p:spPr bwMode="auto">
          <a:xfrm>
            <a:off x="371094" y="2718054"/>
            <a:ext cx="3438906" cy="320725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indent="-228600" eaLnBrk="1" hangingPunct="1">
              <a:lnSpc>
                <a:spcPct val="90000"/>
              </a:lnSpc>
              <a:spcAft>
                <a:spcPts val="600"/>
              </a:spcAft>
              <a:buSzPct val="100000"/>
              <a:buFont typeface="Arial" panose="020B0604020202020204" pitchFamily="34" charset="0"/>
              <a:buChar char="•"/>
            </a:pPr>
            <a:r>
              <a:rPr lang="en-US" altLang="en-US" sz="900" b="1">
                <a:solidFill>
                  <a:schemeClr val="bg1"/>
                </a:solidFill>
                <a:latin typeface="+mn-lt"/>
              </a:rPr>
              <a:t>Formula 1 Cockpit Safety Cell</a:t>
            </a:r>
            <a:r>
              <a:rPr lang="en-US" altLang="en-US" sz="900">
                <a:solidFill>
                  <a:schemeClr val="bg1"/>
                </a:solidFill>
                <a:latin typeface="+mn-lt"/>
              </a:rPr>
              <a:t>: Formula 1 cars feature highly engineered roll cages that are integrated into the monocoque chassis. These designs are meticulously crafted to provide maximum protection while minimizing weight. The cockpit safety cell is designed to withstand extreme forces, ensuring driver safety during high-speed crashes.</a:t>
            </a:r>
          </a:p>
          <a:p>
            <a:pPr indent="-228600" eaLnBrk="1" hangingPunct="1">
              <a:lnSpc>
                <a:spcPct val="90000"/>
              </a:lnSpc>
              <a:spcAft>
                <a:spcPts val="600"/>
              </a:spcAft>
              <a:buSzPct val="100000"/>
              <a:buFont typeface="Arial" panose="020B0604020202020204" pitchFamily="34" charset="0"/>
              <a:buChar char="•"/>
            </a:pPr>
            <a:endParaRPr lang="en-US" altLang="en-US" sz="90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r>
              <a:rPr lang="en-US" altLang="en-US" sz="900" b="1">
                <a:solidFill>
                  <a:schemeClr val="bg1"/>
                </a:solidFill>
                <a:latin typeface="+mn-lt"/>
              </a:rPr>
              <a:t>NASCAR Roll Cages</a:t>
            </a:r>
            <a:r>
              <a:rPr lang="en-US" altLang="en-US" sz="900">
                <a:solidFill>
                  <a:schemeClr val="bg1"/>
                </a:solidFill>
                <a:latin typeface="+mn-lt"/>
              </a:rPr>
              <a:t>: NASCAR vehicles utilize robust roll cages made from high-strength steel tubing. These cages are designed to absorb impact forces and protect drivers during collisions. The design includes features like door bars and a reinforced roof structure to enhance safety in side impacts and rollovers.</a:t>
            </a:r>
          </a:p>
          <a:p>
            <a:pPr indent="-228600" eaLnBrk="1" hangingPunct="1">
              <a:lnSpc>
                <a:spcPct val="90000"/>
              </a:lnSpc>
              <a:spcAft>
                <a:spcPts val="600"/>
              </a:spcAft>
              <a:buSzPct val="100000"/>
              <a:buFont typeface="Arial" panose="020B0604020202020204" pitchFamily="34" charset="0"/>
              <a:buChar char="•"/>
            </a:pPr>
            <a:endParaRPr lang="en-US" altLang="en-US" sz="900">
              <a:solidFill>
                <a:schemeClr val="bg1"/>
              </a:solidFill>
              <a:latin typeface="+mn-lt"/>
            </a:endParaRPr>
          </a:p>
          <a:p>
            <a:pPr indent="-228600" eaLnBrk="1" hangingPunct="1">
              <a:lnSpc>
                <a:spcPct val="90000"/>
              </a:lnSpc>
              <a:spcAft>
                <a:spcPts val="600"/>
              </a:spcAft>
              <a:buSzPct val="100000"/>
              <a:buFont typeface="Arial" panose="020B0604020202020204" pitchFamily="34" charset="0"/>
              <a:buChar char="•"/>
            </a:pPr>
            <a:r>
              <a:rPr lang="en-US" altLang="en-US" sz="900" b="1">
                <a:solidFill>
                  <a:schemeClr val="bg1"/>
                </a:solidFill>
                <a:latin typeface="+mn-lt"/>
              </a:rPr>
              <a:t>Rally Car Roll Cages</a:t>
            </a:r>
            <a:r>
              <a:rPr lang="en-US" altLang="en-US" sz="900">
                <a:solidFill>
                  <a:schemeClr val="bg1"/>
                </a:solidFill>
                <a:latin typeface="+mn-lt"/>
              </a:rPr>
              <a:t>: Rally cars, such as those used in the World Rally Championship (WRC), incorporate complex roll cage designs that provide protection against both rollovers and side impacts. These cages often include additional bracing and padding to meet FIA regulations and ensure driver safety on rough terrain.</a:t>
            </a:r>
          </a:p>
        </p:txBody>
      </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8" name="Rectangle 1536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15362" name="Title 1">
            <a:extLst>
              <a:ext uri="{FF2B5EF4-FFF2-40B4-BE49-F238E27FC236}">
                <a16:creationId xmlns:a16="http://schemas.microsoft.com/office/drawing/2014/main" id="{268D0DB6-750A-E32F-B4FC-5A57CA661FF8}"/>
              </a:ext>
            </a:extLst>
          </p:cNvPr>
          <p:cNvSpPr txBox="1">
            <a:spLocks noGrp="1" noChangeArrowheads="1"/>
          </p:cNvSpPr>
          <p:nvPr>
            <p:ph type="title"/>
          </p:nvPr>
        </p:nvSpPr>
        <p:spPr>
          <a:xfrm>
            <a:off x="1014141" y="1450655"/>
            <a:ext cx="3932030" cy="3956690"/>
          </a:xfrm>
        </p:spPr>
        <p:txBody>
          <a:bodyPr vert="horz" lIns="91440" tIns="45720" rIns="91440" bIns="45720" rtlCol="0" anchor="ctr">
            <a:normAutofit/>
          </a:bodyPr>
          <a:lstStyle/>
          <a:p>
            <a:pPr eaLnBrk="1"/>
            <a:r>
              <a:rPr lang="en-US" altLang="en-US" sz="5600" b="1" kern="1200">
                <a:solidFill>
                  <a:schemeClr val="bg1"/>
                </a:solidFill>
                <a:latin typeface="+mj-lt"/>
                <a:ea typeface="+mj-ea"/>
                <a:cs typeface="+mj-cs"/>
              </a:rPr>
              <a:t>Conclusion</a:t>
            </a:r>
            <a:br>
              <a:rPr lang="en-US" altLang="en-US" sz="5600" b="1" kern="1200">
                <a:solidFill>
                  <a:schemeClr val="bg1"/>
                </a:solidFill>
                <a:latin typeface="+mj-lt"/>
                <a:ea typeface="+mj-ea"/>
                <a:cs typeface="+mj-cs"/>
              </a:rPr>
            </a:br>
            <a:endParaRPr lang="en-US" altLang="en-US" sz="5600" kern="1200">
              <a:solidFill>
                <a:schemeClr val="bg1"/>
              </a:solidFill>
              <a:latin typeface="+mj-lt"/>
              <a:ea typeface="+mj-ea"/>
              <a:cs typeface="+mj-cs"/>
            </a:endParaRPr>
          </a:p>
        </p:txBody>
      </p:sp>
      <p:cxnSp>
        <p:nvCxnSpPr>
          <p:cNvPr id="15370" name="Straight Connector 1536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5372" name="Straight Connector 1537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5363" name="TextBox 3">
            <a:extLst>
              <a:ext uri="{FF2B5EF4-FFF2-40B4-BE49-F238E27FC236}">
                <a16:creationId xmlns:a16="http://schemas.microsoft.com/office/drawing/2014/main" id="{D9952DE4-1558-3286-1B4F-86E4320EFD48}"/>
              </a:ext>
            </a:extLst>
          </p:cNvPr>
          <p:cNvSpPr txBox="1">
            <a:spLocks noChangeArrowheads="1"/>
          </p:cNvSpPr>
          <p:nvPr/>
        </p:nvSpPr>
        <p:spPr bwMode="auto">
          <a:xfrm>
            <a:off x="6096000" y="1108061"/>
            <a:ext cx="5008901" cy="45719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fontAlgn="base">
              <a:spcBef>
                <a:spcPct val="0"/>
              </a:spcBef>
              <a:spcAft>
                <a:spcPct val="0"/>
              </a:spcAft>
              <a:defRPr>
                <a:solidFill>
                  <a:schemeClr val="tx1"/>
                </a:solidFill>
                <a:latin typeface="Aptos" panose="020B0004020202020204" pitchFamily="34" charset="0"/>
              </a:defRPr>
            </a:lvl6pPr>
            <a:lvl7pPr marL="2971800" indent="-228600" fontAlgn="base">
              <a:spcBef>
                <a:spcPct val="0"/>
              </a:spcBef>
              <a:spcAft>
                <a:spcPct val="0"/>
              </a:spcAft>
              <a:defRPr>
                <a:solidFill>
                  <a:schemeClr val="tx1"/>
                </a:solidFill>
                <a:latin typeface="Aptos" panose="020B0004020202020204" pitchFamily="34" charset="0"/>
              </a:defRPr>
            </a:lvl7pPr>
            <a:lvl8pPr marL="3429000" indent="-228600" fontAlgn="base">
              <a:spcBef>
                <a:spcPct val="0"/>
              </a:spcBef>
              <a:spcAft>
                <a:spcPct val="0"/>
              </a:spcAft>
              <a:defRPr>
                <a:solidFill>
                  <a:schemeClr val="tx1"/>
                </a:solidFill>
                <a:latin typeface="Aptos" panose="020B0004020202020204" pitchFamily="34" charset="0"/>
              </a:defRPr>
            </a:lvl8pPr>
            <a:lvl9pPr marL="3886200" indent="-228600" fontAlgn="base">
              <a:spcBef>
                <a:spcPct val="0"/>
              </a:spcBef>
              <a:spcAft>
                <a:spcPct val="0"/>
              </a:spcAft>
              <a:defRPr>
                <a:solidFill>
                  <a:schemeClr val="tx1"/>
                </a:solidFill>
                <a:latin typeface="Aptos" panose="020B0004020202020204" pitchFamily="34" charset="0"/>
              </a:defRPr>
            </a:lvl9pPr>
          </a:lstStyle>
          <a:p>
            <a:pPr indent="-228600" eaLnBrk="1" hangingPunct="1">
              <a:lnSpc>
                <a:spcPct val="90000"/>
              </a:lnSpc>
              <a:spcAft>
                <a:spcPts val="600"/>
              </a:spcAft>
              <a:buFont typeface="Arial" panose="020B0604020202020204" pitchFamily="34" charset="0"/>
              <a:buChar char="•"/>
            </a:pPr>
            <a:r>
              <a:rPr lang="en-US" altLang="en-US" sz="1900">
                <a:solidFill>
                  <a:schemeClr val="bg1"/>
                </a:solidFill>
                <a:latin typeface="+mn-lt"/>
              </a:rPr>
              <a:t>Roll cages are a vital safety feature in motorsports, providing essential protection for drivers while enhancing vehicle performance. Their design, whether bolt-in or weld-in, and the choice of materials significantly impact safety and compliance with regulations set by organizations like the FIA and SFI. Real-world examples, such as the roll cages used in NASCAR and rally racing, demonstrate their effectiveness in protecting drivers during crashes. Ultimately, well-engineered roll cages not only ensure safety but also contribute to improved handling and performance, making them indispensable in the competitive world of motorsports.</a:t>
            </a:r>
            <a:br>
              <a:rPr lang="en-US" altLang="en-US" sz="1900">
                <a:solidFill>
                  <a:schemeClr val="bg1"/>
                </a:solidFill>
                <a:latin typeface="+mn-lt"/>
              </a:rPr>
            </a:br>
            <a:endParaRPr lang="en-US" altLang="en-US" sz="1900">
              <a:solidFill>
                <a:schemeClr val="bg1"/>
              </a:solidFill>
              <a:latin typeface="+mn-lt"/>
            </a:endParaRPr>
          </a:p>
        </p:txBody>
      </p:sp>
    </p:spTree>
  </p:cSld>
  <p:clrMapOvr>
    <a:masterClrMapping/>
  </p:clrMapOvr>
  <p:transition spd="slow"/>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1833</TotalTime>
  <Words>1153</Words>
  <Application>Microsoft Office PowerPoint</Application>
  <PresentationFormat>Widescreen</PresentationFormat>
  <Paragraphs>78</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Arial</vt:lpstr>
      <vt:lpstr>Aptos Display</vt:lpstr>
      <vt:lpstr>__Inter_d65c78</vt:lpstr>
      <vt:lpstr>Wingdings</vt:lpstr>
      <vt:lpstr>Arial Nova</vt:lpstr>
      <vt:lpstr>Office Theme</vt:lpstr>
      <vt:lpstr>Roll Cages: The Backbone of Safety in Motorsports</vt:lpstr>
      <vt:lpstr>Introduction :- </vt:lpstr>
      <vt:lpstr>Importance of roll cages in motorsports (safety, chassis rigidity).</vt:lpstr>
      <vt:lpstr>PowerPoint Presentation</vt:lpstr>
      <vt:lpstr>Materials used in roll cage :-</vt:lpstr>
      <vt:lpstr>Trade-offs between Strength and Weight :-  Strength and weight are crucial trade-offs when choosing materials for roll cages. Stronger materials, such as chromoly, can improve performance and safety by offering more structural integrity, but they can also increase build complexity and expense. Mild steel, on the other hand, is heavier, which may impair the vehicle's speed and handling. In order to balance safety, performance, and cost factors, the material selection frequently relies on the particular needs of the racing or driving application.   </vt:lpstr>
      <vt:lpstr>Design Considerations </vt:lpstr>
      <vt:lpstr>Key Structural Points </vt:lpstr>
      <vt:lpstr>Installation &amp; Modification </vt:lpstr>
      <vt:lpstr>PowerPoint Presentation</vt:lpstr>
      <vt:lpstr>Real-World Applications Examples of Well-Known Roll Cage Designs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Arth Devangkumar Pandya (2412514)</dc:creator>
  <cp:lastModifiedBy>Anandu Unnikrishnan Nair (2411630)</cp:lastModifiedBy>
  <cp:revision>18</cp:revision>
  <dcterms:created xsi:type="dcterms:W3CDTF">2025-02-12T04:09:01Z</dcterms:created>
  <dcterms:modified xsi:type="dcterms:W3CDTF">2025-02-13T10:45:20Z</dcterms:modified>
</cp:coreProperties>
</file>