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2" r:id="rId6"/>
    <p:sldId id="260" r:id="rId7"/>
    <p:sldId id="261" r:id="rId8"/>
    <p:sldId id="293" r:id="rId9"/>
    <p:sldId id="263" r:id="rId10"/>
    <p:sldId id="264" r:id="rId11"/>
    <p:sldId id="265" r:id="rId12"/>
    <p:sldId id="296" r:id="rId13"/>
    <p:sldId id="295" r:id="rId14"/>
    <p:sldId id="269" r:id="rId15"/>
    <p:sldId id="270" r:id="rId16"/>
    <p:sldId id="271" r:id="rId17"/>
    <p:sldId id="272" r:id="rId18"/>
    <p:sldId id="273"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2"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9AD5D6-CFDF-46F4-A31D-AB7CC0CA9934}" v="33" dt="2026-10-05T10:46:03.5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104" d="100"/>
          <a:sy n="104" d="100"/>
        </p:scale>
        <p:origin x="692"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custSel addSld delSld modSld">
      <pc:chgData name="Lara Hopkinson" userId="4c46a3d6-da89-4616-bd45-1b70e49404c2" providerId="ADAL" clId="{7F1F0841-190A-46F8-9915-0C9D4FD90F14}" dt="2026-10-05T10:46:03.567" v="238"/>
      <pc:docMkLst>
        <pc:docMk/>
      </pc:docMkLst>
      <pc:sldChg chg="modSp">
        <pc:chgData name="Lara Hopkinson" userId="4c46a3d6-da89-4616-bd45-1b70e49404c2" providerId="ADAL" clId="{7F1F0841-190A-46F8-9915-0C9D4FD90F14}" dt="2026-10-05T10:19:58.856" v="20" actId="20577"/>
        <pc:sldMkLst>
          <pc:docMk/>
          <pc:sldMk cId="2611857144" sldId="260"/>
        </pc:sldMkLst>
        <pc:spChg chg="mod">
          <ac:chgData name="Lara Hopkinson" userId="4c46a3d6-da89-4616-bd45-1b70e49404c2" providerId="ADAL" clId="{7F1F0841-190A-46F8-9915-0C9D4FD90F14}" dt="2026-10-05T10:19:58.856" v="20" actId="20577"/>
          <ac:spMkLst>
            <pc:docMk/>
            <pc:sldMk cId="2611857144" sldId="260"/>
            <ac:spMk id="3" creationId="{00000000-0000-0000-0000-000000000000}"/>
          </ac:spMkLst>
        </pc:spChg>
      </pc:sldChg>
      <pc:sldChg chg="modSp mod">
        <pc:chgData name="Lara Hopkinson" userId="4c46a3d6-da89-4616-bd45-1b70e49404c2" providerId="ADAL" clId="{7F1F0841-190A-46F8-9915-0C9D4FD90F14}" dt="2026-10-05T10:25:00.535" v="172" actId="20577"/>
        <pc:sldMkLst>
          <pc:docMk/>
          <pc:sldMk cId="2176785415" sldId="261"/>
        </pc:sldMkLst>
        <pc:graphicFrameChg chg="mod modGraphic">
          <ac:chgData name="Lara Hopkinson" userId="4c46a3d6-da89-4616-bd45-1b70e49404c2" providerId="ADAL" clId="{7F1F0841-190A-46F8-9915-0C9D4FD90F14}" dt="2026-10-05T10:25:00.535" v="172" actId="20577"/>
          <ac:graphicFrameMkLst>
            <pc:docMk/>
            <pc:sldMk cId="2176785415" sldId="261"/>
            <ac:graphicFrameMk id="6" creationId="{00000000-0000-0000-0000-000000000000}"/>
          </ac:graphicFrameMkLst>
        </pc:graphicFrameChg>
      </pc:sldChg>
      <pc:sldChg chg="modSp mod">
        <pc:chgData name="Lara Hopkinson" userId="4c46a3d6-da89-4616-bd45-1b70e49404c2" providerId="ADAL" clId="{7F1F0841-190A-46F8-9915-0C9D4FD90F14}" dt="2026-10-05T10:25:22.035" v="181" actId="20577"/>
        <pc:sldMkLst>
          <pc:docMk/>
          <pc:sldMk cId="2723433872" sldId="263"/>
        </pc:sldMkLst>
        <pc:spChg chg="mod">
          <ac:chgData name="Lara Hopkinson" userId="4c46a3d6-da89-4616-bd45-1b70e49404c2" providerId="ADAL" clId="{7F1F0841-190A-46F8-9915-0C9D4FD90F14}" dt="2026-10-05T10:25:22.035" v="181" actId="20577"/>
          <ac:spMkLst>
            <pc:docMk/>
            <pc:sldMk cId="2723433872" sldId="263"/>
            <ac:spMk id="2" creationId="{00000000-0000-0000-0000-000000000000}"/>
          </ac:spMkLst>
        </pc:spChg>
      </pc:sldChg>
      <pc:sldChg chg="addSp delSp modSp mod">
        <pc:chgData name="Lara Hopkinson" userId="4c46a3d6-da89-4616-bd45-1b70e49404c2" providerId="ADAL" clId="{7F1F0841-190A-46F8-9915-0C9D4FD90F14}" dt="2026-10-05T10:34:44.608" v="215" actId="20577"/>
        <pc:sldMkLst>
          <pc:docMk/>
          <pc:sldMk cId="2838216453" sldId="265"/>
        </pc:sldMkLst>
        <pc:spChg chg="mod">
          <ac:chgData name="Lara Hopkinson" userId="4c46a3d6-da89-4616-bd45-1b70e49404c2" providerId="ADAL" clId="{7F1F0841-190A-46F8-9915-0C9D4FD90F14}" dt="2026-10-05T10:34:44.608" v="215" actId="20577"/>
          <ac:spMkLst>
            <pc:docMk/>
            <pc:sldMk cId="2838216453" sldId="265"/>
            <ac:spMk id="8" creationId="{9DA122A8-3124-435A-AE34-62A2B021A0CD}"/>
          </ac:spMkLst>
        </pc:spChg>
        <pc:spChg chg="mod">
          <ac:chgData name="Lara Hopkinson" userId="4c46a3d6-da89-4616-bd45-1b70e49404c2" providerId="ADAL" clId="{7F1F0841-190A-46F8-9915-0C9D4FD90F14}" dt="2026-10-05T10:34:33.572" v="200" actId="20577"/>
          <ac:spMkLst>
            <pc:docMk/>
            <pc:sldMk cId="2838216453" sldId="265"/>
            <ac:spMk id="9" creationId="{5503FED5-8429-403F-8955-07653AC48207}"/>
          </ac:spMkLst>
        </pc:spChg>
        <pc:picChg chg="del">
          <ac:chgData name="Lara Hopkinson" userId="4c46a3d6-da89-4616-bd45-1b70e49404c2" providerId="ADAL" clId="{7F1F0841-190A-46F8-9915-0C9D4FD90F14}" dt="2026-10-05T10:34:06.999" v="182" actId="478"/>
          <ac:picMkLst>
            <pc:docMk/>
            <pc:sldMk cId="2838216453" sldId="265"/>
            <ac:picMk id="4" creationId="{7801E4FE-30C5-F57F-914C-1FAE3A163AE3}"/>
          </ac:picMkLst>
        </pc:picChg>
        <pc:picChg chg="add mod">
          <ac:chgData name="Lara Hopkinson" userId="4c46a3d6-da89-4616-bd45-1b70e49404c2" providerId="ADAL" clId="{7F1F0841-190A-46F8-9915-0C9D4FD90F14}" dt="2026-10-05T10:34:17.002" v="184" actId="1076"/>
          <ac:picMkLst>
            <pc:docMk/>
            <pc:sldMk cId="2838216453" sldId="265"/>
            <ac:picMk id="5" creationId="{0505B365-34B9-EAAC-0CCD-6B143D5BD665}"/>
          </ac:picMkLst>
        </pc:picChg>
      </pc:sldChg>
      <pc:sldChg chg="del">
        <pc:chgData name="Lara Hopkinson" userId="4c46a3d6-da89-4616-bd45-1b70e49404c2" providerId="ADAL" clId="{7F1F0841-190A-46F8-9915-0C9D4FD90F14}" dt="2026-10-05T10:41:56.496" v="233" actId="47"/>
        <pc:sldMkLst>
          <pc:docMk/>
          <pc:sldMk cId="3379064958" sldId="267"/>
        </pc:sldMkLst>
      </pc:sldChg>
      <pc:sldChg chg="modSp mod">
        <pc:chgData name="Lara Hopkinson" userId="4c46a3d6-da89-4616-bd45-1b70e49404c2" providerId="ADAL" clId="{7F1F0841-190A-46F8-9915-0C9D4FD90F14}" dt="2026-10-05T10:46:03.567" v="238"/>
        <pc:sldMkLst>
          <pc:docMk/>
          <pc:sldMk cId="2210741625" sldId="290"/>
        </pc:sldMkLst>
        <pc:spChg chg="mod">
          <ac:chgData name="Lara Hopkinson" userId="4c46a3d6-da89-4616-bd45-1b70e49404c2" providerId="ADAL" clId="{7F1F0841-190A-46F8-9915-0C9D4FD90F14}" dt="2026-10-05T10:46:03.567" v="238"/>
          <ac:spMkLst>
            <pc:docMk/>
            <pc:sldMk cId="2210741625" sldId="290"/>
            <ac:spMk id="2" creationId="{00000000-0000-0000-0000-000000000000}"/>
          </ac:spMkLst>
        </pc:spChg>
      </pc:sldChg>
      <pc:sldChg chg="modSp mod">
        <pc:chgData name="Lara Hopkinson" userId="4c46a3d6-da89-4616-bd45-1b70e49404c2" providerId="ADAL" clId="{7F1F0841-190A-46F8-9915-0C9D4FD90F14}" dt="2026-10-05T10:45:57.938" v="236"/>
        <pc:sldMkLst>
          <pc:docMk/>
          <pc:sldMk cId="4228710887" sldId="292"/>
        </pc:sldMkLst>
        <pc:spChg chg="mod">
          <ac:chgData name="Lara Hopkinson" userId="4c46a3d6-da89-4616-bd45-1b70e49404c2" providerId="ADAL" clId="{7F1F0841-190A-46F8-9915-0C9D4FD90F14}" dt="2026-10-05T10:45:57.938" v="236"/>
          <ac:spMkLst>
            <pc:docMk/>
            <pc:sldMk cId="4228710887" sldId="292"/>
            <ac:spMk id="2" creationId="{00000000-0000-0000-0000-000000000000}"/>
          </ac:spMkLst>
        </pc:spChg>
      </pc:sldChg>
      <pc:sldChg chg="del">
        <pc:chgData name="Lara Hopkinson" userId="4c46a3d6-da89-4616-bd45-1b70e49404c2" providerId="ADAL" clId="{7F1F0841-190A-46F8-9915-0C9D4FD90F14}" dt="2026-10-05T10:41:57.733" v="234" actId="47"/>
        <pc:sldMkLst>
          <pc:docMk/>
          <pc:sldMk cId="1567618247" sldId="294"/>
        </pc:sldMkLst>
      </pc:sldChg>
      <pc:sldChg chg="addSp delSp modSp mod">
        <pc:chgData name="Lara Hopkinson" userId="4c46a3d6-da89-4616-bd45-1b70e49404c2" providerId="ADAL" clId="{7F1F0841-190A-46F8-9915-0C9D4FD90F14}" dt="2026-10-05T10:38:58.769" v="232" actId="20577"/>
        <pc:sldMkLst>
          <pc:docMk/>
          <pc:sldMk cId="215717385" sldId="295"/>
        </pc:sldMkLst>
        <pc:spChg chg="mod">
          <ac:chgData name="Lara Hopkinson" userId="4c46a3d6-da89-4616-bd45-1b70e49404c2" providerId="ADAL" clId="{7F1F0841-190A-46F8-9915-0C9D4FD90F14}" dt="2026-10-05T10:38:58.769" v="232" actId="20577"/>
          <ac:spMkLst>
            <pc:docMk/>
            <pc:sldMk cId="215717385" sldId="295"/>
            <ac:spMk id="6" creationId="{C6B6255F-0A1D-8B85-1CC0-931C7F3F447E}"/>
          </ac:spMkLst>
        </pc:spChg>
        <pc:picChg chg="add">
          <ac:chgData name="Lara Hopkinson" userId="4c46a3d6-da89-4616-bd45-1b70e49404c2" providerId="ADAL" clId="{7F1F0841-190A-46F8-9915-0C9D4FD90F14}" dt="2026-10-05T10:38:35.620" v="227" actId="22"/>
          <ac:picMkLst>
            <pc:docMk/>
            <pc:sldMk cId="215717385" sldId="295"/>
            <ac:picMk id="3" creationId="{686693D2-0CC7-164C-1BF3-9D692229FB77}"/>
          </ac:picMkLst>
        </pc:picChg>
        <pc:picChg chg="del">
          <ac:chgData name="Lara Hopkinson" userId="4c46a3d6-da89-4616-bd45-1b70e49404c2" providerId="ADAL" clId="{7F1F0841-190A-46F8-9915-0C9D4FD90F14}" dt="2026-10-05T10:38:34.836" v="226" actId="478"/>
          <ac:picMkLst>
            <pc:docMk/>
            <pc:sldMk cId="215717385" sldId="295"/>
            <ac:picMk id="4" creationId="{93F7F9ED-7F1C-9BC7-6BF6-EA588C2B3C2E}"/>
          </ac:picMkLst>
        </pc:picChg>
      </pc:sldChg>
      <pc:sldChg chg="addSp delSp modSp new mod modClrScheme chgLayout">
        <pc:chgData name="Lara Hopkinson" userId="4c46a3d6-da89-4616-bd45-1b70e49404c2" providerId="ADAL" clId="{7F1F0841-190A-46F8-9915-0C9D4FD90F14}" dt="2026-10-05T10:36:40.963" v="225" actId="22"/>
        <pc:sldMkLst>
          <pc:docMk/>
          <pc:sldMk cId="81885226" sldId="296"/>
        </pc:sldMkLst>
        <pc:spChg chg="del">
          <ac:chgData name="Lara Hopkinson" userId="4c46a3d6-da89-4616-bd45-1b70e49404c2" providerId="ADAL" clId="{7F1F0841-190A-46F8-9915-0C9D4FD90F14}" dt="2026-10-05T10:36:14.051" v="217" actId="700"/>
          <ac:spMkLst>
            <pc:docMk/>
            <pc:sldMk cId="81885226" sldId="296"/>
            <ac:spMk id="2" creationId="{FD7E87C3-6363-9B68-9BB9-D2C86D2750C8}"/>
          </ac:spMkLst>
        </pc:spChg>
        <pc:spChg chg="del">
          <ac:chgData name="Lara Hopkinson" userId="4c46a3d6-da89-4616-bd45-1b70e49404c2" providerId="ADAL" clId="{7F1F0841-190A-46F8-9915-0C9D4FD90F14}" dt="2026-10-05T10:36:14.051" v="217" actId="700"/>
          <ac:spMkLst>
            <pc:docMk/>
            <pc:sldMk cId="81885226" sldId="296"/>
            <ac:spMk id="3" creationId="{681C6213-0A93-D362-E58C-F226AEC96BAF}"/>
          </ac:spMkLst>
        </pc:spChg>
        <pc:spChg chg="add">
          <ac:chgData name="Lara Hopkinson" userId="4c46a3d6-da89-4616-bd45-1b70e49404c2" providerId="ADAL" clId="{7F1F0841-190A-46F8-9915-0C9D4FD90F14}" dt="2026-10-05T10:36:40.963" v="225" actId="22"/>
          <ac:spMkLst>
            <pc:docMk/>
            <pc:sldMk cId="81885226" sldId="296"/>
            <ac:spMk id="7" creationId="{1EE61D30-3720-799E-ABAA-3DD9FD9F292D}"/>
          </ac:spMkLst>
        </pc:spChg>
        <pc:picChg chg="add mod modCrop">
          <ac:chgData name="Lara Hopkinson" userId="4c46a3d6-da89-4616-bd45-1b70e49404c2" providerId="ADAL" clId="{7F1F0841-190A-46F8-9915-0C9D4FD90F14}" dt="2026-10-05T10:36:34.006" v="224" actId="1076"/>
          <ac:picMkLst>
            <pc:docMk/>
            <pc:sldMk cId="81885226" sldId="296"/>
            <ac:picMk id="5" creationId="{676D482A-5405-24E0-CE52-4156F12C417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BD22DF-4D54-4CE4-B334-A2565C795E93}"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2798001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D22DF-4D54-4CE4-B334-A2565C795E93}"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702921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BD22DF-4D54-4CE4-B334-A2565C795E93}"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2875868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BD22DF-4D54-4CE4-B334-A2565C795E93}"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2374236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BD22DF-4D54-4CE4-B334-A2565C795E93}"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3229477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BD22DF-4D54-4CE4-B334-A2565C795E93}" type="datetimeFigureOut">
              <a:rPr lang="en-GB" smtClean="0"/>
              <a:t>05/10/2026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1621596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BD22DF-4D54-4CE4-B334-A2565C795E93}"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2183372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FBD22DF-4D54-4CE4-B334-A2565C795E93}"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3522747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FBD22DF-4D54-4CE4-B334-A2565C795E93}"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1168390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D22DF-4D54-4CE4-B334-A2565C795E93}"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961846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D22DF-4D54-4CE4-B334-A2565C795E93}"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873813-1F4C-4C41-A9D7-B47CB7733A93}" type="slidenum">
              <a:rPr lang="en-GB" smtClean="0"/>
              <a:t>‹#›</a:t>
            </a:fld>
            <a:endParaRPr lang="en-GB"/>
          </a:p>
        </p:txBody>
      </p:sp>
    </p:spTree>
    <p:extLst>
      <p:ext uri="{BB962C8B-B14F-4D97-AF65-F5344CB8AC3E}">
        <p14:creationId xmlns:p14="http://schemas.microsoft.com/office/powerpoint/2010/main" val="3245487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BD22DF-4D54-4CE4-B334-A2565C795E93}" type="datetimeFigureOut">
              <a:rPr lang="en-GB" smtClean="0"/>
              <a:t>05/10/2026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873813-1F4C-4C41-A9D7-B47CB7733A93}" type="slidenum">
              <a:rPr lang="en-GB" smtClean="0"/>
              <a:t>‹#›</a:t>
            </a:fld>
            <a:endParaRPr lang="en-GB"/>
          </a:p>
        </p:txBody>
      </p:sp>
    </p:spTree>
    <p:extLst>
      <p:ext uri="{BB962C8B-B14F-4D97-AF65-F5344CB8AC3E}">
        <p14:creationId xmlns:p14="http://schemas.microsoft.com/office/powerpoint/2010/main" val="267223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8" Type="http://schemas.openxmlformats.org/officeDocument/2006/relationships/hyperlink" Target="http://www.world-nuclear.org/" TargetMode="External"/><Relationship Id="rId3" Type="http://schemas.openxmlformats.org/officeDocument/2006/relationships/hyperlink" Target="http://www.energy-uk.org.uk/" TargetMode="External"/><Relationship Id="rId7" Type="http://schemas.openxmlformats.org/officeDocument/2006/relationships/hyperlink" Target="http://www.energyandcarbon.com/" TargetMode="External"/><Relationship Id="rId12" Type="http://schemas.openxmlformats.org/officeDocument/2006/relationships/hyperlink" Target="http://www.lse.ac.uk/" TargetMode="External"/><Relationship Id="rId2" Type="http://schemas.openxmlformats.org/officeDocument/2006/relationships/hyperlink" Target="http://www.bgs.ac.uk/" TargetMode="External"/><Relationship Id="rId1" Type="http://schemas.openxmlformats.org/officeDocument/2006/relationships/slideLayout" Target="../slideLayouts/slideLayout2.xml"/><Relationship Id="rId6" Type="http://schemas.openxmlformats.org/officeDocument/2006/relationships/hyperlink" Target="http://www.science.sciencemag.org/" TargetMode="External"/><Relationship Id="rId11" Type="http://schemas.openxmlformats.org/officeDocument/2006/relationships/hyperlink" Target="http://www.ccsassociation.org/" TargetMode="External"/><Relationship Id="rId5" Type="http://schemas.openxmlformats.org/officeDocument/2006/relationships/hyperlink" Target="http://www.epa.gov/" TargetMode="External"/><Relationship Id="rId10" Type="http://schemas.openxmlformats.org/officeDocument/2006/relationships/hyperlink" Target="http://www.energysavingstrust.org.uk/" TargetMode="External"/><Relationship Id="rId4" Type="http://schemas.openxmlformats.org/officeDocument/2006/relationships/hyperlink" Target="http://www.ciwem.org/" TargetMode="External"/><Relationship Id="rId9" Type="http://schemas.openxmlformats.org/officeDocument/2006/relationships/hyperlink" Target="http://www.theecologist.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6000"/>
            <a:lum/>
          </a:blip>
          <a:srcRect/>
          <a:stretch>
            <a:fillRect l="-6000" r="-6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effectLst>
                  <a:outerShdw blurRad="38100" dist="38100" dir="2700000" algn="tl">
                    <a:srgbClr val="000000">
                      <a:alpha val="43137"/>
                    </a:srgbClr>
                  </a:outerShdw>
                </a:effectLst>
              </a:rPr>
              <a:t>Energy &amp; Resource Management</a:t>
            </a:r>
          </a:p>
        </p:txBody>
      </p:sp>
      <p:sp>
        <p:nvSpPr>
          <p:cNvPr id="3" name="Subtitle 2"/>
          <p:cNvSpPr>
            <a:spLocks noGrp="1"/>
          </p:cNvSpPr>
          <p:nvPr>
            <p:ph type="subTitle" idx="1"/>
          </p:nvPr>
        </p:nvSpPr>
        <p:spPr>
          <a:xfrm>
            <a:off x="1143000" y="3602037"/>
            <a:ext cx="6858000" cy="2228029"/>
          </a:xfrm>
        </p:spPr>
        <p:txBody>
          <a:bodyPr>
            <a:normAutofit lnSpcReduction="10000"/>
          </a:bodyPr>
          <a:lstStyle/>
          <a:p>
            <a:r>
              <a:rPr lang="en-GB" b="1" dirty="0">
                <a:effectLst>
                  <a:outerShdw blurRad="38100" dist="38100" dir="2700000" algn="tl">
                    <a:srgbClr val="000000">
                      <a:alpha val="43137"/>
                    </a:srgbClr>
                  </a:outerShdw>
                </a:effectLst>
              </a:rPr>
              <a:t>Lara Hopkinson</a:t>
            </a:r>
          </a:p>
          <a:p>
            <a:r>
              <a:rPr lang="en-GB" b="1" dirty="0">
                <a:effectLst>
                  <a:outerShdw blurRad="38100" dist="38100" dir="2700000" algn="tl">
                    <a:srgbClr val="000000">
                      <a:alpha val="43137"/>
                    </a:srgbClr>
                  </a:outerShdw>
                </a:effectLst>
              </a:rPr>
              <a:t>Senior Lecturer</a:t>
            </a:r>
          </a:p>
          <a:p>
            <a:r>
              <a:rPr lang="en-GB" b="1" dirty="0">
                <a:effectLst>
                  <a:outerShdw blurRad="38100" dist="38100" dir="2700000" algn="tl">
                    <a:srgbClr val="000000">
                      <a:alpha val="43137"/>
                    </a:srgbClr>
                  </a:outerShdw>
                </a:effectLst>
              </a:rPr>
              <a:t>Welsh Institute of Science &amp; Art</a:t>
            </a:r>
          </a:p>
          <a:p>
            <a:r>
              <a:rPr lang="en-GB" b="1" dirty="0">
                <a:effectLst>
                  <a:outerShdw blurRad="38100" dist="38100" dir="2700000" algn="tl">
                    <a:srgbClr val="000000">
                      <a:alpha val="43137"/>
                    </a:srgbClr>
                  </a:outerShdw>
                </a:effectLst>
              </a:rPr>
              <a:t>MSc Environmental Conservation and Management</a:t>
            </a:r>
          </a:p>
          <a:p>
            <a:r>
              <a:rPr lang="en-GB" b="1" dirty="0">
                <a:effectLst>
                  <a:outerShdw blurRad="38100" dist="38100" dir="2700000" algn="tl">
                    <a:srgbClr val="000000">
                      <a:alpha val="43137"/>
                    </a:srgbClr>
                  </a:outerShdw>
                </a:effectLst>
              </a:rPr>
              <a:t>MSc Property &amp; Facilities Management</a:t>
            </a:r>
          </a:p>
        </p:txBody>
      </p:sp>
    </p:spTree>
    <p:extLst>
      <p:ext uri="{BB962C8B-B14F-4D97-AF65-F5344CB8AC3E}">
        <p14:creationId xmlns:p14="http://schemas.microsoft.com/office/powerpoint/2010/main" val="4194180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Outline for today</a:t>
            </a:r>
          </a:p>
        </p:txBody>
      </p:sp>
      <p:sp>
        <p:nvSpPr>
          <p:cNvPr id="3" name="Content Placeholder 2"/>
          <p:cNvSpPr>
            <a:spLocks noGrp="1"/>
          </p:cNvSpPr>
          <p:nvPr>
            <p:ph idx="1"/>
          </p:nvPr>
        </p:nvSpPr>
        <p:spPr/>
        <p:txBody>
          <a:bodyPr/>
          <a:lstStyle/>
          <a:p>
            <a:r>
              <a:rPr lang="en-GB" dirty="0"/>
              <a:t>Introductions</a:t>
            </a:r>
          </a:p>
          <a:p>
            <a:r>
              <a:rPr lang="en-GB" dirty="0"/>
              <a:t>Outline to the module</a:t>
            </a:r>
          </a:p>
          <a:p>
            <a:pPr lvl="1"/>
            <a:r>
              <a:rPr lang="en-GB" dirty="0"/>
              <a:t>Aim</a:t>
            </a:r>
          </a:p>
          <a:p>
            <a:pPr lvl="1"/>
            <a:r>
              <a:rPr lang="en-GB" dirty="0"/>
              <a:t>Learning outcomes</a:t>
            </a:r>
          </a:p>
          <a:p>
            <a:pPr lvl="1"/>
            <a:r>
              <a:rPr lang="en-GB" dirty="0"/>
              <a:t>Assessments</a:t>
            </a:r>
          </a:p>
          <a:p>
            <a:pPr lvl="1"/>
            <a:r>
              <a:rPr lang="en-GB" dirty="0"/>
              <a:t>Timetable of module</a:t>
            </a:r>
          </a:p>
          <a:p>
            <a:r>
              <a:rPr lang="en-GB" dirty="0"/>
              <a:t>Discussion on work set</a:t>
            </a:r>
          </a:p>
          <a:p>
            <a:r>
              <a:rPr lang="en-GB" dirty="0"/>
              <a:t>Our Energy Mix</a:t>
            </a:r>
          </a:p>
        </p:txBody>
      </p:sp>
    </p:spTree>
    <p:extLst>
      <p:ext uri="{BB962C8B-B14F-4D97-AF65-F5344CB8AC3E}">
        <p14:creationId xmlns:p14="http://schemas.microsoft.com/office/powerpoint/2010/main" val="2832677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Module aim</a:t>
            </a:r>
          </a:p>
        </p:txBody>
      </p:sp>
      <p:sp>
        <p:nvSpPr>
          <p:cNvPr id="3" name="Content Placeholder 2"/>
          <p:cNvSpPr>
            <a:spLocks noGrp="1"/>
          </p:cNvSpPr>
          <p:nvPr>
            <p:ph idx="1"/>
          </p:nvPr>
        </p:nvSpPr>
        <p:spPr/>
        <p:txBody>
          <a:bodyPr/>
          <a:lstStyle/>
          <a:p>
            <a:r>
              <a:rPr lang="en-US" dirty="0"/>
              <a:t>To provide students with the knowledge and understanding of energy and resource management issues, including the </a:t>
            </a:r>
            <a:r>
              <a:rPr lang="en-US" dirty="0" err="1"/>
              <a:t>decarbonisation</a:t>
            </a:r>
            <a:r>
              <a:rPr lang="en-US" dirty="0"/>
              <a:t> agenda and resource management concerns using current issues as case studies, to appropriately consider strategies for use</a:t>
            </a:r>
            <a:endParaRPr lang="en-GB" dirty="0"/>
          </a:p>
        </p:txBody>
      </p:sp>
    </p:spTree>
    <p:extLst>
      <p:ext uri="{BB962C8B-B14F-4D97-AF65-F5344CB8AC3E}">
        <p14:creationId xmlns:p14="http://schemas.microsoft.com/office/powerpoint/2010/main" val="39488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Learning outcomes</a:t>
            </a:r>
          </a:p>
        </p:txBody>
      </p:sp>
      <p:sp>
        <p:nvSpPr>
          <p:cNvPr id="3" name="Content Placeholder 2"/>
          <p:cNvSpPr>
            <a:spLocks noGrp="1"/>
          </p:cNvSpPr>
          <p:nvPr>
            <p:ph idx="1"/>
          </p:nvPr>
        </p:nvSpPr>
        <p:spPr/>
        <p:txBody>
          <a:bodyPr>
            <a:normAutofit lnSpcReduction="10000"/>
          </a:bodyPr>
          <a:lstStyle/>
          <a:p>
            <a:pPr lvl="0"/>
            <a:r>
              <a:rPr lang="en-GB" dirty="0"/>
              <a:t>Understand and evaluate current energy and resource management practices, including provision of energy, transmission, key resource management concerns and use of such resources.  This will include assessment of Government and wider strategies in relation to decarbonisation and resource protection.</a:t>
            </a:r>
          </a:p>
          <a:p>
            <a:r>
              <a:rPr lang="en-US" dirty="0"/>
              <a:t>Appraise methods of provision of energy within a wide range of operations, using practical examples and research-led innovations to formulate innovative solutions, as well as considering key resource management issues of the day</a:t>
            </a:r>
            <a:endParaRPr lang="en-GB" dirty="0"/>
          </a:p>
        </p:txBody>
      </p:sp>
    </p:spTree>
    <p:extLst>
      <p:ext uri="{BB962C8B-B14F-4D97-AF65-F5344CB8AC3E}">
        <p14:creationId xmlns:p14="http://schemas.microsoft.com/office/powerpoint/2010/main" val="3594223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Reading list</a:t>
            </a:r>
          </a:p>
        </p:txBody>
      </p:sp>
      <p:sp>
        <p:nvSpPr>
          <p:cNvPr id="3" name="Content Placeholder 2"/>
          <p:cNvSpPr>
            <a:spLocks noGrp="1"/>
          </p:cNvSpPr>
          <p:nvPr>
            <p:ph idx="1"/>
          </p:nvPr>
        </p:nvSpPr>
        <p:spPr/>
        <p:txBody>
          <a:bodyPr/>
          <a:lstStyle/>
          <a:p>
            <a:r>
              <a:rPr lang="en-US" dirty="0"/>
              <a:t>Boyle G (2012) </a:t>
            </a:r>
            <a:r>
              <a:rPr lang="en-US" i="1" dirty="0"/>
              <a:t>Renewable Energy: Power for a Sustainable Future</a:t>
            </a:r>
            <a:r>
              <a:rPr lang="en-US" dirty="0"/>
              <a:t>. 3</a:t>
            </a:r>
            <a:r>
              <a:rPr lang="en-US" baseline="30000" dirty="0"/>
              <a:t>rd</a:t>
            </a:r>
            <a:r>
              <a:rPr lang="en-US" dirty="0"/>
              <a:t> ed.  Oxford: Oxford University Press</a:t>
            </a:r>
          </a:p>
          <a:p>
            <a:r>
              <a:rPr lang="en-US" dirty="0"/>
              <a:t>Anderson D (2014) </a:t>
            </a:r>
            <a:r>
              <a:rPr lang="en-US" i="1" dirty="0"/>
              <a:t>Environmental economics and natural resource management</a:t>
            </a:r>
            <a:r>
              <a:rPr lang="en-US" dirty="0"/>
              <a:t>.  Fourth ed.  London: Routledge, Taylor &amp; Francis Group</a:t>
            </a:r>
          </a:p>
          <a:p>
            <a:r>
              <a:rPr lang="en-US" dirty="0" err="1"/>
              <a:t>Beggs</a:t>
            </a:r>
            <a:r>
              <a:rPr lang="en-US" dirty="0"/>
              <a:t> C (2009) </a:t>
            </a:r>
            <a:r>
              <a:rPr lang="en-US" i="1" dirty="0"/>
              <a:t>Energy: Management, Supply and Conservation</a:t>
            </a:r>
            <a:r>
              <a:rPr lang="en-US" dirty="0"/>
              <a:t>.  2</a:t>
            </a:r>
            <a:r>
              <a:rPr lang="en-US" baseline="30000" dirty="0"/>
              <a:t>nd</a:t>
            </a:r>
            <a:r>
              <a:rPr lang="en-US" dirty="0"/>
              <a:t> ed.  Abingdon, Oxon: Routledge</a:t>
            </a:r>
          </a:p>
          <a:p>
            <a:r>
              <a:rPr lang="en-GB" dirty="0"/>
              <a:t>Plus a number of journal titles</a:t>
            </a:r>
          </a:p>
        </p:txBody>
      </p:sp>
    </p:spTree>
    <p:extLst>
      <p:ext uri="{BB962C8B-B14F-4D97-AF65-F5344CB8AC3E}">
        <p14:creationId xmlns:p14="http://schemas.microsoft.com/office/powerpoint/2010/main" val="841169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Assessments </a:t>
            </a:r>
          </a:p>
        </p:txBody>
      </p:sp>
      <p:sp>
        <p:nvSpPr>
          <p:cNvPr id="3" name="Content Placeholder 2"/>
          <p:cNvSpPr>
            <a:spLocks noGrp="1"/>
          </p:cNvSpPr>
          <p:nvPr>
            <p:ph idx="1"/>
          </p:nvPr>
        </p:nvSpPr>
        <p:spPr>
          <a:xfrm>
            <a:off x="628650" y="1567874"/>
            <a:ext cx="7886700" cy="4924999"/>
          </a:xfrm>
        </p:spPr>
        <p:txBody>
          <a:bodyPr>
            <a:normAutofit lnSpcReduction="10000"/>
          </a:bodyPr>
          <a:lstStyle/>
          <a:p>
            <a:r>
              <a:rPr lang="en-GB" dirty="0"/>
              <a:t>100% coursework</a:t>
            </a:r>
          </a:p>
          <a:p>
            <a:r>
              <a:rPr lang="en-GB" dirty="0"/>
              <a:t>Component #1</a:t>
            </a:r>
          </a:p>
          <a:p>
            <a:pPr lvl="1"/>
            <a:r>
              <a:rPr lang="en-GB" dirty="0"/>
              <a:t>Written piece (4250 words +/- 10%)</a:t>
            </a:r>
          </a:p>
          <a:p>
            <a:pPr lvl="1"/>
            <a:r>
              <a:rPr lang="en-GB" dirty="0"/>
              <a:t>Scenario based</a:t>
            </a:r>
          </a:p>
          <a:p>
            <a:pPr lvl="1"/>
            <a:r>
              <a:rPr lang="en-GB" dirty="0"/>
              <a:t>75% total mark</a:t>
            </a:r>
          </a:p>
          <a:p>
            <a:pPr lvl="1"/>
            <a:r>
              <a:rPr lang="en-GB" dirty="0"/>
              <a:t>Due: 18 December 2026 (23.59 via moodle)</a:t>
            </a:r>
          </a:p>
          <a:p>
            <a:r>
              <a:rPr lang="en-GB" dirty="0"/>
              <a:t>Component #2</a:t>
            </a:r>
          </a:p>
          <a:p>
            <a:pPr lvl="1"/>
            <a:r>
              <a:rPr lang="en-GB" dirty="0"/>
              <a:t>Presentation (10 </a:t>
            </a:r>
            <a:r>
              <a:rPr lang="en-GB" dirty="0" err="1"/>
              <a:t>mins</a:t>
            </a:r>
            <a:r>
              <a:rPr lang="en-GB" dirty="0"/>
              <a:t>)</a:t>
            </a:r>
          </a:p>
          <a:p>
            <a:pPr lvl="1"/>
            <a:r>
              <a:rPr lang="en-GB" dirty="0"/>
              <a:t>Individual</a:t>
            </a:r>
          </a:p>
          <a:p>
            <a:pPr lvl="1"/>
            <a:r>
              <a:rPr lang="en-GB" dirty="0"/>
              <a:t>25% total mark</a:t>
            </a:r>
          </a:p>
          <a:p>
            <a:pPr lvl="1"/>
            <a:r>
              <a:rPr lang="en-GB" dirty="0"/>
              <a:t>Due: 11 November 2026 (23.59 via moodle, presented in class session)</a:t>
            </a:r>
          </a:p>
        </p:txBody>
      </p:sp>
    </p:spTree>
    <p:extLst>
      <p:ext uri="{BB962C8B-B14F-4D97-AF65-F5344CB8AC3E}">
        <p14:creationId xmlns:p14="http://schemas.microsoft.com/office/powerpoint/2010/main" val="261185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ipe(down)">
                                      <p:cBhvr>
                                        <p:cTn id="29" dur="500"/>
                                        <p:tgtEl>
                                          <p:spTgt spid="3">
                                            <p:txEl>
                                              <p:pRg st="6" end="6"/>
                                            </p:txEl>
                                          </p:spTgt>
                                        </p:tgtEl>
                                      </p:cBhvr>
                                    </p:animEffect>
                                  </p:childTnLst>
                                </p:cTn>
                              </p:par>
                              <p:par>
                                <p:cTn id="30" presetID="22" presetClass="entr" presetSubtype="4"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ipe(down)">
                                      <p:cBhvr>
                                        <p:cTn id="32" dur="500"/>
                                        <p:tgtEl>
                                          <p:spTgt spid="3">
                                            <p:txEl>
                                              <p:pRg st="7" end="7"/>
                                            </p:txEl>
                                          </p:spTgt>
                                        </p:tgtEl>
                                      </p:cBhvr>
                                    </p:animEffect>
                                  </p:childTnLst>
                                </p:cTn>
                              </p:par>
                              <p:par>
                                <p:cTn id="33" presetID="2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wipe(down)">
                                      <p:cBhvr>
                                        <p:cTn id="35" dur="500"/>
                                        <p:tgtEl>
                                          <p:spTgt spid="3">
                                            <p:txEl>
                                              <p:pRg st="8" end="8"/>
                                            </p:txEl>
                                          </p:spTgt>
                                        </p:tgtEl>
                                      </p:cBhvr>
                                    </p:animEffect>
                                  </p:childTnLst>
                                </p:cTn>
                              </p:par>
                              <p:par>
                                <p:cTn id="36" presetID="22" presetClass="entr" presetSubtype="4"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wipe(down)">
                                      <p:cBhvr>
                                        <p:cTn id="38" dur="500"/>
                                        <p:tgtEl>
                                          <p:spTgt spid="3">
                                            <p:txEl>
                                              <p:pRg st="9" end="9"/>
                                            </p:txEl>
                                          </p:spTgt>
                                        </p:tgtEl>
                                      </p:cBhvr>
                                    </p:animEffect>
                                  </p:childTnLst>
                                </p:cTn>
                              </p:par>
                              <p:par>
                                <p:cTn id="39" presetID="22" presetClass="entr" presetSubtype="4"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wipe(down)">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508813992"/>
              </p:ext>
            </p:extLst>
          </p:nvPr>
        </p:nvGraphicFramePr>
        <p:xfrm>
          <a:off x="499774" y="378460"/>
          <a:ext cx="7886700" cy="5999480"/>
        </p:xfrm>
        <a:graphic>
          <a:graphicData uri="http://schemas.openxmlformats.org/drawingml/2006/table">
            <a:tbl>
              <a:tblPr firstRow="1" bandRow="1">
                <a:tableStyleId>{5C22544A-7EE6-4342-B048-85BDC9FD1C3A}</a:tableStyleId>
              </a:tblPr>
              <a:tblGrid>
                <a:gridCol w="2346119">
                  <a:extLst>
                    <a:ext uri="{9D8B030D-6E8A-4147-A177-3AD203B41FA5}">
                      <a16:colId xmlns:a16="http://schemas.microsoft.com/office/drawing/2014/main" val="2864841707"/>
                    </a:ext>
                  </a:extLst>
                </a:gridCol>
                <a:gridCol w="4481580">
                  <a:extLst>
                    <a:ext uri="{9D8B030D-6E8A-4147-A177-3AD203B41FA5}">
                      <a16:colId xmlns:a16="http://schemas.microsoft.com/office/drawing/2014/main" val="1567804686"/>
                    </a:ext>
                  </a:extLst>
                </a:gridCol>
                <a:gridCol w="1059001">
                  <a:extLst>
                    <a:ext uri="{9D8B030D-6E8A-4147-A177-3AD203B41FA5}">
                      <a16:colId xmlns:a16="http://schemas.microsoft.com/office/drawing/2014/main" val="4129475367"/>
                    </a:ext>
                  </a:extLst>
                </a:gridCol>
              </a:tblGrid>
              <a:tr h="370840">
                <a:tc>
                  <a:txBody>
                    <a:bodyPr/>
                    <a:lstStyle/>
                    <a:p>
                      <a:pPr algn="ctr"/>
                      <a:r>
                        <a:rPr lang="en-GB" dirty="0"/>
                        <a:t>Date</a:t>
                      </a:r>
                    </a:p>
                  </a:txBody>
                  <a:tcPr/>
                </a:tc>
                <a:tc>
                  <a:txBody>
                    <a:bodyPr/>
                    <a:lstStyle/>
                    <a:p>
                      <a:pPr algn="ctr"/>
                      <a:r>
                        <a:rPr lang="en-GB" dirty="0"/>
                        <a:t>Topic</a:t>
                      </a:r>
                    </a:p>
                  </a:txBody>
                  <a:tcPr/>
                </a:tc>
                <a:tc>
                  <a:txBody>
                    <a:bodyPr/>
                    <a:lstStyle/>
                    <a:p>
                      <a:pPr algn="ctr"/>
                      <a:r>
                        <a:rPr lang="en-GB" dirty="0"/>
                        <a:t>Tutor </a:t>
                      </a:r>
                    </a:p>
                  </a:txBody>
                  <a:tcPr/>
                </a:tc>
                <a:extLst>
                  <a:ext uri="{0D108BD9-81ED-4DB2-BD59-A6C34878D82A}">
                    <a16:rowId xmlns:a16="http://schemas.microsoft.com/office/drawing/2014/main" val="2955133879"/>
                  </a:ext>
                </a:extLst>
              </a:tr>
              <a:tr h="370840">
                <a:tc>
                  <a:txBody>
                    <a:bodyPr/>
                    <a:lstStyle/>
                    <a:p>
                      <a:pPr algn="ctr"/>
                      <a:r>
                        <a:rPr lang="en-GB" dirty="0"/>
                        <a:t>07 October 2026</a:t>
                      </a:r>
                    </a:p>
                  </a:txBody>
                  <a:tcPr/>
                </a:tc>
                <a:tc>
                  <a:txBody>
                    <a:bodyPr/>
                    <a:lstStyle/>
                    <a:p>
                      <a:pPr algn="ctr"/>
                      <a:r>
                        <a:rPr lang="en-GB" dirty="0"/>
                        <a:t>Intros, work, energy mix</a:t>
                      </a:r>
                    </a:p>
                  </a:txBody>
                  <a:tcPr/>
                </a:tc>
                <a:tc>
                  <a:txBody>
                    <a:bodyPr/>
                    <a:lstStyle/>
                    <a:p>
                      <a:pPr algn="ctr"/>
                      <a:r>
                        <a:rPr lang="en-GB" dirty="0"/>
                        <a:t>LH</a:t>
                      </a:r>
                    </a:p>
                  </a:txBody>
                  <a:tcPr/>
                </a:tc>
                <a:extLst>
                  <a:ext uri="{0D108BD9-81ED-4DB2-BD59-A6C34878D82A}">
                    <a16:rowId xmlns:a16="http://schemas.microsoft.com/office/drawing/2014/main" val="1866422287"/>
                  </a:ext>
                </a:extLst>
              </a:tr>
              <a:tr h="370840">
                <a:tc>
                  <a:txBody>
                    <a:bodyPr/>
                    <a:lstStyle/>
                    <a:p>
                      <a:pPr algn="ctr"/>
                      <a:r>
                        <a:rPr lang="en-GB" dirty="0"/>
                        <a:t>14 October 2026</a:t>
                      </a:r>
                    </a:p>
                  </a:txBody>
                  <a:tcPr/>
                </a:tc>
                <a:tc>
                  <a:txBody>
                    <a:bodyPr/>
                    <a:lstStyle/>
                    <a:p>
                      <a:pPr algn="ctr"/>
                      <a:r>
                        <a:rPr lang="en-GB" dirty="0"/>
                        <a:t>Low carbon policy</a:t>
                      </a:r>
                    </a:p>
                  </a:txBody>
                  <a:tcPr/>
                </a:tc>
                <a:tc>
                  <a:txBody>
                    <a:bodyPr/>
                    <a:lstStyle/>
                    <a:p>
                      <a:pPr algn="ctr"/>
                      <a:r>
                        <a:rPr lang="en-GB" dirty="0"/>
                        <a:t>LH</a:t>
                      </a:r>
                    </a:p>
                  </a:txBody>
                  <a:tcPr/>
                </a:tc>
                <a:extLst>
                  <a:ext uri="{0D108BD9-81ED-4DB2-BD59-A6C34878D82A}">
                    <a16:rowId xmlns:a16="http://schemas.microsoft.com/office/drawing/2014/main" val="532228665"/>
                  </a:ext>
                </a:extLst>
              </a:tr>
              <a:tr h="370840">
                <a:tc>
                  <a:txBody>
                    <a:bodyPr/>
                    <a:lstStyle/>
                    <a:p>
                      <a:pPr algn="ctr"/>
                      <a:r>
                        <a:rPr lang="en-GB" dirty="0"/>
                        <a:t>21 October 2026</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FIELDWORK WEEK – NO LECTURES</a:t>
                      </a:r>
                    </a:p>
                  </a:txBody>
                  <a:tcPr/>
                </a:tc>
                <a:tc>
                  <a:txBody>
                    <a:bodyPr/>
                    <a:lstStyle/>
                    <a:p>
                      <a:pPr algn="ctr"/>
                      <a:endParaRPr lang="en-GB" dirty="0"/>
                    </a:p>
                  </a:txBody>
                  <a:tcPr/>
                </a:tc>
                <a:extLst>
                  <a:ext uri="{0D108BD9-81ED-4DB2-BD59-A6C34878D82A}">
                    <a16:rowId xmlns:a16="http://schemas.microsoft.com/office/drawing/2014/main" val="1144892832"/>
                  </a:ext>
                </a:extLst>
              </a:tr>
              <a:tr h="370840">
                <a:tc>
                  <a:txBody>
                    <a:bodyPr/>
                    <a:lstStyle/>
                    <a:p>
                      <a:pPr algn="ctr"/>
                      <a:r>
                        <a:rPr lang="en-GB" dirty="0"/>
                        <a:t>28 October 2026</a:t>
                      </a:r>
                    </a:p>
                  </a:txBody>
                  <a:tcPr/>
                </a:tc>
                <a:tc>
                  <a:txBody>
                    <a:bodyPr/>
                    <a:lstStyle/>
                    <a:p>
                      <a:pPr algn="ctr"/>
                      <a:r>
                        <a:rPr lang="en-GB" dirty="0"/>
                        <a:t>Energy consumption</a:t>
                      </a:r>
                      <a:r>
                        <a:rPr lang="en-GB" baseline="0" dirty="0"/>
                        <a:t> trends / grids</a:t>
                      </a:r>
                      <a:endParaRPr lang="en-GB" dirty="0"/>
                    </a:p>
                  </a:txBody>
                  <a:tcPr/>
                </a:tc>
                <a:tc>
                  <a:txBody>
                    <a:bodyPr/>
                    <a:lstStyle/>
                    <a:p>
                      <a:pPr algn="ctr"/>
                      <a:r>
                        <a:rPr lang="en-GB" dirty="0"/>
                        <a:t>LH</a:t>
                      </a:r>
                    </a:p>
                  </a:txBody>
                  <a:tcPr/>
                </a:tc>
                <a:extLst>
                  <a:ext uri="{0D108BD9-81ED-4DB2-BD59-A6C34878D82A}">
                    <a16:rowId xmlns:a16="http://schemas.microsoft.com/office/drawing/2014/main" val="2645988322"/>
                  </a:ext>
                </a:extLst>
              </a:tr>
              <a:tr h="370840">
                <a:tc>
                  <a:txBody>
                    <a:bodyPr/>
                    <a:lstStyle/>
                    <a:p>
                      <a:pPr algn="ctr"/>
                      <a:r>
                        <a:rPr lang="en-GB" dirty="0"/>
                        <a:t>04 November 2026</a:t>
                      </a:r>
                    </a:p>
                  </a:txBody>
                  <a:tcPr/>
                </a:tc>
                <a:tc>
                  <a:txBody>
                    <a:bodyPr/>
                    <a:lstStyle/>
                    <a:p>
                      <a:pPr algn="ctr"/>
                      <a:r>
                        <a:rPr lang="en-GB" dirty="0"/>
                        <a:t>Integration of renewables, buildings</a:t>
                      </a:r>
                      <a:r>
                        <a:rPr lang="en-GB" baseline="0" dirty="0"/>
                        <a:t> as power stations, certification schemes</a:t>
                      </a:r>
                      <a:endParaRPr lang="en-GB" dirty="0"/>
                    </a:p>
                  </a:txBody>
                  <a:tcPr/>
                </a:tc>
                <a:tc>
                  <a:txBody>
                    <a:bodyPr/>
                    <a:lstStyle/>
                    <a:p>
                      <a:pPr algn="ctr"/>
                      <a:r>
                        <a:rPr lang="en-GB" dirty="0"/>
                        <a:t>LH</a:t>
                      </a:r>
                    </a:p>
                  </a:txBody>
                  <a:tcPr/>
                </a:tc>
                <a:extLst>
                  <a:ext uri="{0D108BD9-81ED-4DB2-BD59-A6C34878D82A}">
                    <a16:rowId xmlns:a16="http://schemas.microsoft.com/office/drawing/2014/main" val="2288519031"/>
                  </a:ext>
                </a:extLst>
              </a:tr>
              <a:tr h="370840">
                <a:tc>
                  <a:txBody>
                    <a:bodyPr/>
                    <a:lstStyle/>
                    <a:p>
                      <a:pPr algn="ctr"/>
                      <a:r>
                        <a:rPr lang="en-GB" dirty="0"/>
                        <a:t>11 November 2026</a:t>
                      </a:r>
                    </a:p>
                  </a:txBody>
                  <a:tcPr/>
                </a:tc>
                <a:tc>
                  <a:txBody>
                    <a:bodyPr/>
                    <a:lstStyle/>
                    <a:p>
                      <a:pPr algn="ctr"/>
                      <a:r>
                        <a:rPr lang="en-GB" dirty="0"/>
                        <a:t>CW2 presentations</a:t>
                      </a:r>
                    </a:p>
                  </a:txBody>
                  <a:tcPr/>
                </a:tc>
                <a:tc>
                  <a:txBody>
                    <a:bodyPr/>
                    <a:lstStyle/>
                    <a:p>
                      <a:pPr algn="ctr"/>
                      <a:r>
                        <a:rPr lang="en-GB" dirty="0"/>
                        <a:t>LH</a:t>
                      </a:r>
                    </a:p>
                  </a:txBody>
                  <a:tcPr/>
                </a:tc>
                <a:extLst>
                  <a:ext uri="{0D108BD9-81ED-4DB2-BD59-A6C34878D82A}">
                    <a16:rowId xmlns:a16="http://schemas.microsoft.com/office/drawing/2014/main" val="354345108"/>
                  </a:ext>
                </a:extLst>
              </a:tr>
              <a:tr h="370840">
                <a:tc>
                  <a:txBody>
                    <a:bodyPr/>
                    <a:lstStyle/>
                    <a:p>
                      <a:pPr algn="ctr"/>
                      <a:r>
                        <a:rPr lang="en-GB" dirty="0"/>
                        <a:t>18 November 2026</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PROJECT WEEK – NO LECTURES</a:t>
                      </a:r>
                    </a:p>
                  </a:txBody>
                  <a:tcPr/>
                </a:tc>
                <a:tc>
                  <a:txBody>
                    <a:bodyPr/>
                    <a:lstStyle/>
                    <a:p>
                      <a:pPr algn="ctr"/>
                      <a:endParaRPr lang="en-GB" dirty="0"/>
                    </a:p>
                  </a:txBody>
                  <a:tcPr/>
                </a:tc>
                <a:extLst>
                  <a:ext uri="{0D108BD9-81ED-4DB2-BD59-A6C34878D82A}">
                    <a16:rowId xmlns:a16="http://schemas.microsoft.com/office/drawing/2014/main" val="564666068"/>
                  </a:ext>
                </a:extLst>
              </a:tr>
              <a:tr h="370840">
                <a:tc>
                  <a:txBody>
                    <a:bodyPr/>
                    <a:lstStyle/>
                    <a:p>
                      <a:pPr algn="ctr"/>
                      <a:r>
                        <a:rPr lang="en-GB" dirty="0"/>
                        <a:t>25 November 2026</a:t>
                      </a:r>
                    </a:p>
                  </a:txBody>
                  <a:tcPr/>
                </a:tc>
                <a:tc>
                  <a:txBody>
                    <a:bodyPr/>
                    <a:lstStyle/>
                    <a:p>
                      <a:pPr algn="ctr"/>
                      <a:r>
                        <a:rPr lang="en-GB" dirty="0"/>
                        <a:t>Renewables</a:t>
                      </a:r>
                    </a:p>
                  </a:txBody>
                  <a:tcPr/>
                </a:tc>
                <a:tc>
                  <a:txBody>
                    <a:bodyPr/>
                    <a:lstStyle/>
                    <a:p>
                      <a:pPr algn="ctr"/>
                      <a:r>
                        <a:rPr lang="en-GB" dirty="0"/>
                        <a:t>LH / HW</a:t>
                      </a:r>
                    </a:p>
                  </a:txBody>
                  <a:tcPr/>
                </a:tc>
                <a:extLst>
                  <a:ext uri="{0D108BD9-81ED-4DB2-BD59-A6C34878D82A}">
                    <a16:rowId xmlns:a16="http://schemas.microsoft.com/office/drawing/2014/main" val="1795804165"/>
                  </a:ext>
                </a:extLst>
              </a:tr>
              <a:tr h="370840">
                <a:tc>
                  <a:txBody>
                    <a:bodyPr/>
                    <a:lstStyle/>
                    <a:p>
                      <a:pPr algn="ctr"/>
                      <a:r>
                        <a:rPr lang="en-GB" dirty="0"/>
                        <a:t>02 December 2026</a:t>
                      </a:r>
                    </a:p>
                  </a:txBody>
                  <a:tcPr/>
                </a:tc>
                <a:tc>
                  <a:txBody>
                    <a:bodyPr/>
                    <a:lstStyle/>
                    <a:p>
                      <a:pPr algn="ctr"/>
                      <a:r>
                        <a:rPr lang="en-GB" dirty="0"/>
                        <a:t>Intro to waste &amp; resource </a:t>
                      </a:r>
                      <a:r>
                        <a:rPr lang="en-GB" dirty="0" err="1"/>
                        <a:t>mmgt</a:t>
                      </a:r>
                      <a:r>
                        <a:rPr lang="en-GB" dirty="0"/>
                        <a:t> / legislation &amp; policy / zero waste future</a:t>
                      </a:r>
                    </a:p>
                  </a:txBody>
                  <a:tcPr/>
                </a:tc>
                <a:tc>
                  <a:txBody>
                    <a:bodyPr/>
                    <a:lstStyle/>
                    <a:p>
                      <a:pPr algn="ctr"/>
                      <a:r>
                        <a:rPr lang="en-GB" dirty="0"/>
                        <a:t>LH</a:t>
                      </a:r>
                    </a:p>
                  </a:txBody>
                  <a:tcPr/>
                </a:tc>
                <a:extLst>
                  <a:ext uri="{0D108BD9-81ED-4DB2-BD59-A6C34878D82A}">
                    <a16:rowId xmlns:a16="http://schemas.microsoft.com/office/drawing/2014/main" val="3386743189"/>
                  </a:ext>
                </a:extLst>
              </a:tr>
              <a:tr h="370840">
                <a:tc>
                  <a:txBody>
                    <a:bodyPr/>
                    <a:lstStyle/>
                    <a:p>
                      <a:pPr algn="ctr"/>
                      <a:r>
                        <a:rPr lang="en-GB" dirty="0"/>
                        <a:t>09 December 2026</a:t>
                      </a:r>
                    </a:p>
                  </a:txBody>
                  <a:tcPr/>
                </a:tc>
                <a:tc>
                  <a:txBody>
                    <a:bodyPr/>
                    <a:lstStyle/>
                    <a:p>
                      <a:pPr algn="ctr"/>
                      <a:r>
                        <a:rPr lang="en-GB" dirty="0"/>
                        <a:t>Waste legislation, policy, future, zero waste</a:t>
                      </a:r>
                    </a:p>
                  </a:txBody>
                  <a:tcPr/>
                </a:tc>
                <a:tc>
                  <a:txBody>
                    <a:bodyPr/>
                    <a:lstStyle/>
                    <a:p>
                      <a:pPr algn="ctr"/>
                      <a:r>
                        <a:rPr lang="en-GB" dirty="0"/>
                        <a:t>LH</a:t>
                      </a:r>
                    </a:p>
                  </a:txBody>
                  <a:tcPr/>
                </a:tc>
                <a:extLst>
                  <a:ext uri="{0D108BD9-81ED-4DB2-BD59-A6C34878D82A}">
                    <a16:rowId xmlns:a16="http://schemas.microsoft.com/office/drawing/2014/main" val="3392618755"/>
                  </a:ext>
                </a:extLst>
              </a:tr>
              <a:tr h="370840">
                <a:tc>
                  <a:txBody>
                    <a:bodyPr/>
                    <a:lstStyle/>
                    <a:p>
                      <a:pPr algn="ctr"/>
                      <a:r>
                        <a:rPr lang="en-GB" dirty="0"/>
                        <a:t>06 January 2027</a:t>
                      </a:r>
                    </a:p>
                  </a:txBody>
                  <a:tcPr/>
                </a:tc>
                <a:tc>
                  <a:txBody>
                    <a:bodyPr/>
                    <a:lstStyle/>
                    <a:p>
                      <a:pPr algn="ctr"/>
                      <a:r>
                        <a:rPr lang="en-GB" dirty="0"/>
                        <a:t>Future availability of resources</a:t>
                      </a:r>
                    </a:p>
                  </a:txBody>
                  <a:tcPr/>
                </a:tc>
                <a:tc>
                  <a:txBody>
                    <a:bodyPr/>
                    <a:lstStyle/>
                    <a:p>
                      <a:pPr algn="ctr"/>
                      <a:r>
                        <a:rPr lang="en-GB" dirty="0"/>
                        <a:t>LH</a:t>
                      </a:r>
                    </a:p>
                  </a:txBody>
                  <a:tcPr/>
                </a:tc>
                <a:extLst>
                  <a:ext uri="{0D108BD9-81ED-4DB2-BD59-A6C34878D82A}">
                    <a16:rowId xmlns:a16="http://schemas.microsoft.com/office/drawing/2014/main" val="2175913186"/>
                  </a:ext>
                </a:extLst>
              </a:tr>
              <a:tr h="370840">
                <a:tc>
                  <a:txBody>
                    <a:bodyPr/>
                    <a:lstStyle/>
                    <a:p>
                      <a:pPr algn="ctr"/>
                      <a:r>
                        <a:rPr lang="en-GB" dirty="0"/>
                        <a:t>13 January 2027</a:t>
                      </a:r>
                    </a:p>
                  </a:txBody>
                  <a:tcPr/>
                </a:tc>
                <a:tc>
                  <a:txBody>
                    <a:bodyPr/>
                    <a:lstStyle/>
                    <a:p>
                      <a:pPr algn="ctr"/>
                      <a:r>
                        <a:rPr lang="en-GB" dirty="0"/>
                        <a:t>Recycling</a:t>
                      </a:r>
                    </a:p>
                  </a:txBody>
                  <a:tcPr/>
                </a:tc>
                <a:tc>
                  <a:txBody>
                    <a:bodyPr/>
                    <a:lstStyle/>
                    <a:p>
                      <a:pPr algn="ctr"/>
                      <a:r>
                        <a:rPr lang="en-GB" dirty="0"/>
                        <a:t>LH</a:t>
                      </a:r>
                    </a:p>
                  </a:txBody>
                  <a:tcPr/>
                </a:tc>
                <a:extLst>
                  <a:ext uri="{0D108BD9-81ED-4DB2-BD59-A6C34878D82A}">
                    <a16:rowId xmlns:a16="http://schemas.microsoft.com/office/drawing/2014/main" val="1029964186"/>
                  </a:ext>
                </a:extLst>
              </a:tr>
              <a:tr h="370840">
                <a:tc>
                  <a:txBody>
                    <a:bodyPr/>
                    <a:lstStyle/>
                    <a:p>
                      <a:pPr algn="ctr"/>
                      <a:r>
                        <a:rPr lang="en-GB" dirty="0"/>
                        <a:t>20 January 2027</a:t>
                      </a:r>
                    </a:p>
                  </a:txBody>
                  <a:tcPr/>
                </a:tc>
                <a:tc>
                  <a:txBody>
                    <a:bodyPr/>
                    <a:lstStyle/>
                    <a:p>
                      <a:pPr algn="ctr"/>
                      <a:r>
                        <a:rPr lang="en-GB" dirty="0"/>
                        <a:t>Sustainability team – UWTSD renewables &amp; activity</a:t>
                      </a:r>
                      <a:endParaRPr lang="en-US" dirty="0"/>
                    </a:p>
                  </a:txBody>
                  <a:tcPr/>
                </a:tc>
                <a:tc>
                  <a:txBody>
                    <a:bodyPr/>
                    <a:lstStyle/>
                    <a:p>
                      <a:pPr algn="ctr"/>
                      <a:r>
                        <a:rPr lang="en-GB" dirty="0"/>
                        <a:t>DP / KM</a:t>
                      </a:r>
                    </a:p>
                    <a:p>
                      <a:pPr algn="ctr"/>
                      <a:r>
                        <a:rPr lang="en-GB" dirty="0"/>
                        <a:t>LH</a:t>
                      </a:r>
                    </a:p>
                  </a:txBody>
                  <a:tcPr/>
                </a:tc>
                <a:extLst>
                  <a:ext uri="{0D108BD9-81ED-4DB2-BD59-A6C34878D82A}">
                    <a16:rowId xmlns:a16="http://schemas.microsoft.com/office/drawing/2014/main" val="1873973180"/>
                  </a:ext>
                </a:extLst>
              </a:tr>
            </a:tbl>
          </a:graphicData>
        </a:graphic>
      </p:graphicFrame>
    </p:spTree>
    <p:extLst>
      <p:ext uri="{BB962C8B-B14F-4D97-AF65-F5344CB8AC3E}">
        <p14:creationId xmlns:p14="http://schemas.microsoft.com/office/powerpoint/2010/main" val="2176785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0E200-2B3E-464E-94A5-132A5184FEE9}"/>
              </a:ext>
            </a:extLst>
          </p:cNvPr>
          <p:cNvSpPr>
            <a:spLocks noGrp="1"/>
          </p:cNvSpPr>
          <p:nvPr>
            <p:ph type="title"/>
          </p:nvPr>
        </p:nvSpPr>
        <p:spPr>
          <a:xfrm>
            <a:off x="689206" y="2766218"/>
            <a:ext cx="7886700" cy="1325563"/>
          </a:xfrm>
        </p:spPr>
        <p:txBody>
          <a:bodyPr/>
          <a:lstStyle/>
          <a:p>
            <a:r>
              <a:rPr lang="en-GB" b="1" dirty="0">
                <a:effectLst>
                  <a:outerShdw blurRad="38100" dist="38100" dir="2700000" algn="tl">
                    <a:srgbClr val="000000">
                      <a:alpha val="43137"/>
                    </a:srgbClr>
                  </a:outerShdw>
                </a:effectLst>
              </a:rPr>
              <a:t>What are your top 3 energy or resource issues?</a:t>
            </a:r>
          </a:p>
        </p:txBody>
      </p:sp>
    </p:spTree>
    <p:extLst>
      <p:ext uri="{BB962C8B-B14F-4D97-AF65-F5344CB8AC3E}">
        <p14:creationId xmlns:p14="http://schemas.microsoft.com/office/powerpoint/2010/main" val="1301629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Let’s consider the following….</a:t>
            </a:r>
          </a:p>
        </p:txBody>
      </p:sp>
      <p:sp>
        <p:nvSpPr>
          <p:cNvPr id="3" name="Content Placeholder 2"/>
          <p:cNvSpPr>
            <a:spLocks noGrp="1"/>
          </p:cNvSpPr>
          <p:nvPr>
            <p:ph idx="1"/>
          </p:nvPr>
        </p:nvSpPr>
        <p:spPr/>
        <p:txBody>
          <a:bodyPr/>
          <a:lstStyle/>
          <a:p>
            <a:r>
              <a:rPr lang="en-GB" dirty="0"/>
              <a:t>What are your Top 3 issues?</a:t>
            </a:r>
          </a:p>
          <a:p>
            <a:r>
              <a:rPr lang="en-GB" dirty="0"/>
              <a:t>Why?</a:t>
            </a:r>
          </a:p>
          <a:p>
            <a:r>
              <a:rPr lang="en-GB" dirty="0"/>
              <a:t>What facilitators exist (to solve these issues)?</a:t>
            </a:r>
          </a:p>
          <a:p>
            <a:r>
              <a:rPr lang="en-GB" dirty="0"/>
              <a:t>What barriers are there?</a:t>
            </a:r>
          </a:p>
        </p:txBody>
      </p:sp>
    </p:spTree>
    <p:extLst>
      <p:ext uri="{BB962C8B-B14F-4D97-AF65-F5344CB8AC3E}">
        <p14:creationId xmlns:p14="http://schemas.microsoft.com/office/powerpoint/2010/main" val="2723433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8962" y="2597687"/>
            <a:ext cx="7886700" cy="1325563"/>
          </a:xfrm>
        </p:spPr>
        <p:txBody>
          <a:bodyPr/>
          <a:lstStyle/>
          <a:p>
            <a:pPr algn="ctr"/>
            <a:r>
              <a:rPr lang="en-GB" b="1" dirty="0">
                <a:effectLst>
                  <a:outerShdw blurRad="38100" dist="38100" dir="2700000" algn="tl">
                    <a:srgbClr val="000000">
                      <a:alpha val="43137"/>
                    </a:srgbClr>
                  </a:outerShdw>
                </a:effectLst>
              </a:rPr>
              <a:t>The UK Energy Mix</a:t>
            </a:r>
          </a:p>
        </p:txBody>
      </p:sp>
    </p:spTree>
    <p:extLst>
      <p:ext uri="{BB962C8B-B14F-4D97-AF65-F5344CB8AC3E}">
        <p14:creationId xmlns:p14="http://schemas.microsoft.com/office/powerpoint/2010/main" val="2489053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56471"/>
            <a:ext cx="7886700" cy="1325563"/>
          </a:xfrm>
        </p:spPr>
        <p:txBody>
          <a:bodyPr/>
          <a:lstStyle/>
          <a:p>
            <a:r>
              <a:rPr lang="en-GB" b="1" dirty="0">
                <a:effectLst>
                  <a:outerShdw blurRad="38100" dist="38100" dir="2700000" algn="tl">
                    <a:srgbClr val="000000">
                      <a:alpha val="43137"/>
                    </a:srgbClr>
                  </a:outerShdw>
                </a:effectLst>
              </a:rPr>
              <a:t>The UK Energy mix</a:t>
            </a:r>
          </a:p>
        </p:txBody>
      </p:sp>
      <p:sp>
        <p:nvSpPr>
          <p:cNvPr id="8" name="TextBox 7">
            <a:extLst>
              <a:ext uri="{FF2B5EF4-FFF2-40B4-BE49-F238E27FC236}">
                <a16:creationId xmlns:a16="http://schemas.microsoft.com/office/drawing/2014/main" id="{9DA122A8-3124-435A-AE34-62A2B021A0CD}"/>
              </a:ext>
            </a:extLst>
          </p:cNvPr>
          <p:cNvSpPr txBox="1"/>
          <p:nvPr/>
        </p:nvSpPr>
        <p:spPr>
          <a:xfrm>
            <a:off x="628650" y="1220424"/>
            <a:ext cx="2632131" cy="523220"/>
          </a:xfrm>
          <a:prstGeom prst="rect">
            <a:avLst/>
          </a:prstGeom>
          <a:noFill/>
        </p:spPr>
        <p:txBody>
          <a:bodyPr wrap="none" rtlCol="0">
            <a:spAutoFit/>
          </a:bodyPr>
          <a:lstStyle/>
          <a:p>
            <a:r>
              <a:rPr lang="en-GB" sz="2800" dirty="0"/>
              <a:t>05 October 2026</a:t>
            </a:r>
          </a:p>
        </p:txBody>
      </p:sp>
      <p:sp>
        <p:nvSpPr>
          <p:cNvPr id="9" name="TextBox 8">
            <a:extLst>
              <a:ext uri="{FF2B5EF4-FFF2-40B4-BE49-F238E27FC236}">
                <a16:creationId xmlns:a16="http://schemas.microsoft.com/office/drawing/2014/main" id="{5503FED5-8429-403F-8955-07653AC48207}"/>
              </a:ext>
            </a:extLst>
          </p:cNvPr>
          <p:cNvSpPr txBox="1"/>
          <p:nvPr/>
        </p:nvSpPr>
        <p:spPr>
          <a:xfrm>
            <a:off x="5934" y="6488668"/>
            <a:ext cx="2309222" cy="369332"/>
          </a:xfrm>
          <a:prstGeom prst="rect">
            <a:avLst/>
          </a:prstGeom>
          <a:noFill/>
        </p:spPr>
        <p:txBody>
          <a:bodyPr wrap="none" rtlCol="0">
            <a:spAutoFit/>
          </a:bodyPr>
          <a:lstStyle/>
          <a:p>
            <a:r>
              <a:rPr lang="en-GB" sz="1600" dirty="0"/>
              <a:t>Source</a:t>
            </a:r>
            <a:r>
              <a:rPr lang="en-GB" dirty="0"/>
              <a:t>: </a:t>
            </a:r>
            <a:r>
              <a:rPr lang="en-GB" sz="1600" dirty="0"/>
              <a:t>Energy Mix, 2026</a:t>
            </a:r>
          </a:p>
        </p:txBody>
      </p:sp>
      <p:pic>
        <p:nvPicPr>
          <p:cNvPr id="5" name="Picture 4">
            <a:extLst>
              <a:ext uri="{FF2B5EF4-FFF2-40B4-BE49-F238E27FC236}">
                <a16:creationId xmlns:a16="http://schemas.microsoft.com/office/drawing/2014/main" id="{0505B365-34B9-EAAC-0CCD-6B143D5BD665}"/>
              </a:ext>
            </a:extLst>
          </p:cNvPr>
          <p:cNvPicPr>
            <a:picLocks noChangeAspect="1"/>
          </p:cNvPicPr>
          <p:nvPr/>
        </p:nvPicPr>
        <p:blipFill>
          <a:blip r:embed="rId2"/>
          <a:stretch>
            <a:fillRect/>
          </a:stretch>
        </p:blipFill>
        <p:spPr>
          <a:xfrm>
            <a:off x="0" y="1743644"/>
            <a:ext cx="9144000" cy="4719187"/>
          </a:xfrm>
          <a:prstGeom prst="rect">
            <a:avLst/>
          </a:prstGeom>
        </p:spPr>
      </p:pic>
    </p:spTree>
    <p:extLst>
      <p:ext uri="{BB962C8B-B14F-4D97-AF65-F5344CB8AC3E}">
        <p14:creationId xmlns:p14="http://schemas.microsoft.com/office/powerpoint/2010/main" val="2838216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76D482A-5405-24E0-CE52-4156F12C417C}"/>
              </a:ext>
            </a:extLst>
          </p:cNvPr>
          <p:cNvPicPr>
            <a:picLocks noChangeAspect="1"/>
          </p:cNvPicPr>
          <p:nvPr/>
        </p:nvPicPr>
        <p:blipFill>
          <a:blip r:embed="rId2"/>
          <a:srcRect l="18551" t="11902" r="19058" b="4619"/>
          <a:stretch>
            <a:fillRect/>
          </a:stretch>
        </p:blipFill>
        <p:spPr>
          <a:xfrm>
            <a:off x="964600" y="111074"/>
            <a:ext cx="7214799" cy="6435500"/>
          </a:xfrm>
          <a:prstGeom prst="rect">
            <a:avLst/>
          </a:prstGeom>
        </p:spPr>
      </p:pic>
      <p:sp>
        <p:nvSpPr>
          <p:cNvPr id="7" name="TextBox 6">
            <a:extLst>
              <a:ext uri="{FF2B5EF4-FFF2-40B4-BE49-F238E27FC236}">
                <a16:creationId xmlns:a16="http://schemas.microsoft.com/office/drawing/2014/main" id="{1EE61D30-3720-799E-ABAA-3DD9FD9F292D}"/>
              </a:ext>
            </a:extLst>
          </p:cNvPr>
          <p:cNvSpPr txBox="1"/>
          <p:nvPr/>
        </p:nvSpPr>
        <p:spPr>
          <a:xfrm>
            <a:off x="5934" y="6488668"/>
            <a:ext cx="2309222" cy="369332"/>
          </a:xfrm>
          <a:prstGeom prst="rect">
            <a:avLst/>
          </a:prstGeom>
          <a:noFill/>
        </p:spPr>
        <p:txBody>
          <a:bodyPr wrap="none" rtlCol="0">
            <a:spAutoFit/>
          </a:bodyPr>
          <a:lstStyle/>
          <a:p>
            <a:r>
              <a:rPr lang="en-GB" sz="1600" dirty="0"/>
              <a:t>Source</a:t>
            </a:r>
            <a:r>
              <a:rPr lang="en-GB" dirty="0"/>
              <a:t>: </a:t>
            </a:r>
            <a:r>
              <a:rPr lang="en-GB" sz="1600" dirty="0"/>
              <a:t>Energy Mix, 2026</a:t>
            </a:r>
          </a:p>
        </p:txBody>
      </p:sp>
    </p:spTree>
    <p:extLst>
      <p:ext uri="{BB962C8B-B14F-4D97-AF65-F5344CB8AC3E}">
        <p14:creationId xmlns:p14="http://schemas.microsoft.com/office/powerpoint/2010/main" val="81885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6B6255F-0A1D-8B85-1CC0-931C7F3F447E}"/>
              </a:ext>
            </a:extLst>
          </p:cNvPr>
          <p:cNvSpPr txBox="1"/>
          <p:nvPr/>
        </p:nvSpPr>
        <p:spPr>
          <a:xfrm>
            <a:off x="0" y="5996226"/>
            <a:ext cx="1650588" cy="86177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Source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UK Energy in brief, 2026</a:t>
            </a:r>
          </a:p>
        </p:txBody>
      </p:sp>
      <p:pic>
        <p:nvPicPr>
          <p:cNvPr id="3" name="Picture 2">
            <a:extLst>
              <a:ext uri="{FF2B5EF4-FFF2-40B4-BE49-F238E27FC236}">
                <a16:creationId xmlns:a16="http://schemas.microsoft.com/office/drawing/2014/main" id="{686693D2-0CC7-164C-1BF3-9D692229FB77}"/>
              </a:ext>
            </a:extLst>
          </p:cNvPr>
          <p:cNvPicPr>
            <a:picLocks noChangeAspect="1"/>
          </p:cNvPicPr>
          <p:nvPr/>
        </p:nvPicPr>
        <p:blipFill>
          <a:blip r:embed="rId2"/>
          <a:stretch>
            <a:fillRect/>
          </a:stretch>
        </p:blipFill>
        <p:spPr>
          <a:xfrm>
            <a:off x="1305098" y="0"/>
            <a:ext cx="6533804" cy="6858000"/>
          </a:xfrm>
          <a:prstGeom prst="rect">
            <a:avLst/>
          </a:prstGeom>
        </p:spPr>
      </p:pic>
    </p:spTree>
    <p:extLst>
      <p:ext uri="{BB962C8B-B14F-4D97-AF65-F5344CB8AC3E}">
        <p14:creationId xmlns:p14="http://schemas.microsoft.com/office/powerpoint/2010/main" val="215717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2931"/>
            <a:ext cx="7886700" cy="1325563"/>
          </a:xfrm>
        </p:spPr>
        <p:txBody>
          <a:bodyPr/>
          <a:lstStyle/>
          <a:p>
            <a:r>
              <a:rPr lang="en-GB" b="1" dirty="0">
                <a:effectLst>
                  <a:outerShdw blurRad="38100" dist="38100" dir="2700000" algn="tl">
                    <a:srgbClr val="000000">
                      <a:alpha val="43137"/>
                    </a:srgbClr>
                  </a:outerShdw>
                </a:effectLst>
              </a:rPr>
              <a:t>Moving away from coal…</a:t>
            </a:r>
          </a:p>
        </p:txBody>
      </p:sp>
      <p:pic>
        <p:nvPicPr>
          <p:cNvPr id="4" name="Picture 3"/>
          <p:cNvPicPr>
            <a:picLocks noChangeAspect="1"/>
          </p:cNvPicPr>
          <p:nvPr/>
        </p:nvPicPr>
        <p:blipFill>
          <a:blip r:embed="rId2"/>
          <a:stretch>
            <a:fillRect/>
          </a:stretch>
        </p:blipFill>
        <p:spPr>
          <a:xfrm>
            <a:off x="1352536" y="1246991"/>
            <a:ext cx="6299201" cy="5520481"/>
          </a:xfrm>
          <a:prstGeom prst="rect">
            <a:avLst/>
          </a:prstGeom>
        </p:spPr>
      </p:pic>
      <p:sp>
        <p:nvSpPr>
          <p:cNvPr id="5" name="TextBox 4"/>
          <p:cNvSpPr txBox="1"/>
          <p:nvPr/>
        </p:nvSpPr>
        <p:spPr>
          <a:xfrm>
            <a:off x="0" y="6550223"/>
            <a:ext cx="3261342" cy="307777"/>
          </a:xfrm>
          <a:prstGeom prst="rect">
            <a:avLst/>
          </a:prstGeom>
          <a:noFill/>
        </p:spPr>
        <p:txBody>
          <a:bodyPr wrap="none" rtlCol="0">
            <a:spAutoFit/>
          </a:bodyPr>
          <a:lstStyle/>
          <a:p>
            <a:r>
              <a:rPr lang="en-GB" sz="1400" dirty="0"/>
              <a:t>Source: Energy in the UK, Energy UK, 2017</a:t>
            </a:r>
          </a:p>
        </p:txBody>
      </p:sp>
    </p:spTree>
    <p:extLst>
      <p:ext uri="{BB962C8B-B14F-4D97-AF65-F5344CB8AC3E}">
        <p14:creationId xmlns:p14="http://schemas.microsoft.com/office/powerpoint/2010/main" val="3964446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0000" t="4640" r="1176"/>
          <a:stretch/>
        </p:blipFill>
        <p:spPr>
          <a:xfrm>
            <a:off x="0" y="0"/>
            <a:ext cx="7378861" cy="4503669"/>
          </a:xfrm>
          <a:prstGeom prst="rect">
            <a:avLst/>
          </a:prstGeom>
        </p:spPr>
      </p:pic>
      <p:pic>
        <p:nvPicPr>
          <p:cNvPr id="5" name="Picture 4"/>
          <p:cNvPicPr>
            <a:picLocks noChangeAspect="1"/>
          </p:cNvPicPr>
          <p:nvPr/>
        </p:nvPicPr>
        <p:blipFill rotWithShape="1">
          <a:blip r:embed="rId3"/>
          <a:srcRect t="3748" r="38613" b="5070"/>
          <a:stretch/>
        </p:blipFill>
        <p:spPr>
          <a:xfrm>
            <a:off x="1710988" y="487548"/>
            <a:ext cx="6114608" cy="6054946"/>
          </a:xfrm>
          <a:prstGeom prst="rect">
            <a:avLst/>
          </a:prstGeom>
        </p:spPr>
      </p:pic>
      <p:sp>
        <p:nvSpPr>
          <p:cNvPr id="7" name="TextBox 6"/>
          <p:cNvSpPr txBox="1"/>
          <p:nvPr/>
        </p:nvSpPr>
        <p:spPr>
          <a:xfrm>
            <a:off x="5934" y="6488668"/>
            <a:ext cx="4061818" cy="369332"/>
          </a:xfrm>
          <a:prstGeom prst="rect">
            <a:avLst/>
          </a:prstGeom>
          <a:noFill/>
        </p:spPr>
        <p:txBody>
          <a:bodyPr wrap="none" rtlCol="0">
            <a:spAutoFit/>
          </a:bodyPr>
          <a:lstStyle/>
          <a:p>
            <a:r>
              <a:rPr lang="en-GB" sz="1600" dirty="0"/>
              <a:t>Source</a:t>
            </a:r>
            <a:r>
              <a:rPr lang="en-GB" dirty="0"/>
              <a:t>: </a:t>
            </a:r>
            <a:r>
              <a:rPr lang="en-GB" sz="1600" dirty="0"/>
              <a:t>The Independent / BBC / Business Live</a:t>
            </a:r>
          </a:p>
        </p:txBody>
      </p:sp>
      <p:pic>
        <p:nvPicPr>
          <p:cNvPr id="2" name="Picture 1"/>
          <p:cNvPicPr>
            <a:picLocks noChangeAspect="1"/>
          </p:cNvPicPr>
          <p:nvPr/>
        </p:nvPicPr>
        <p:blipFill rotWithShape="1">
          <a:blip r:embed="rId4"/>
          <a:srcRect l="8857" t="12639" r="17373" b="9441"/>
          <a:stretch/>
        </p:blipFill>
        <p:spPr>
          <a:xfrm>
            <a:off x="1243487" y="1179827"/>
            <a:ext cx="7615505" cy="5362667"/>
          </a:xfrm>
          <a:prstGeom prst="rect">
            <a:avLst/>
          </a:prstGeom>
        </p:spPr>
      </p:pic>
    </p:spTree>
    <p:extLst>
      <p:ext uri="{BB962C8B-B14F-4D97-AF65-F5344CB8AC3E}">
        <p14:creationId xmlns:p14="http://schemas.microsoft.com/office/powerpoint/2010/main" val="1588089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10370" r="11399" b="4401"/>
          <a:stretch/>
        </p:blipFill>
        <p:spPr>
          <a:xfrm>
            <a:off x="18720" y="249382"/>
            <a:ext cx="9125280" cy="5852019"/>
          </a:xfrm>
          <a:prstGeom prst="rect">
            <a:avLst/>
          </a:prstGeom>
        </p:spPr>
      </p:pic>
      <p:sp>
        <p:nvSpPr>
          <p:cNvPr id="3" name="TextBox 2"/>
          <p:cNvSpPr txBox="1"/>
          <p:nvPr/>
        </p:nvSpPr>
        <p:spPr>
          <a:xfrm>
            <a:off x="3212275" y="6282047"/>
            <a:ext cx="3328091" cy="369332"/>
          </a:xfrm>
          <a:prstGeom prst="rect">
            <a:avLst/>
          </a:prstGeom>
          <a:noFill/>
        </p:spPr>
        <p:txBody>
          <a:bodyPr wrap="none" rtlCol="0">
            <a:spAutoFit/>
          </a:bodyPr>
          <a:lstStyle/>
          <a:p>
            <a:r>
              <a:rPr lang="en-GB" dirty="0"/>
              <a:t>67 days, 22 hours and 55 minutes</a:t>
            </a:r>
          </a:p>
        </p:txBody>
      </p:sp>
    </p:spTree>
    <p:extLst>
      <p:ext uri="{BB962C8B-B14F-4D97-AF65-F5344CB8AC3E}">
        <p14:creationId xmlns:p14="http://schemas.microsoft.com/office/powerpoint/2010/main" val="3793123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934" y="6488668"/>
            <a:ext cx="2943691" cy="369332"/>
          </a:xfrm>
          <a:prstGeom prst="rect">
            <a:avLst/>
          </a:prstGeom>
          <a:noFill/>
        </p:spPr>
        <p:txBody>
          <a:bodyPr wrap="none" rtlCol="0">
            <a:spAutoFit/>
          </a:bodyPr>
          <a:lstStyle/>
          <a:p>
            <a:r>
              <a:rPr lang="en-GB" sz="1600" dirty="0"/>
              <a:t>Source</a:t>
            </a:r>
            <a:r>
              <a:rPr lang="en-GB" dirty="0"/>
              <a:t>: </a:t>
            </a:r>
            <a:r>
              <a:rPr lang="en-GB" sz="1600" dirty="0"/>
              <a:t>Power Stations of the UK</a:t>
            </a:r>
          </a:p>
        </p:txBody>
      </p:sp>
      <p:pic>
        <p:nvPicPr>
          <p:cNvPr id="6" name="Picture 5">
            <a:extLst>
              <a:ext uri="{FF2B5EF4-FFF2-40B4-BE49-F238E27FC236}">
                <a16:creationId xmlns:a16="http://schemas.microsoft.com/office/drawing/2014/main" id="{93E85575-F946-8369-546F-67B11ADD3A28}"/>
              </a:ext>
            </a:extLst>
          </p:cNvPr>
          <p:cNvPicPr>
            <a:picLocks noChangeAspect="1"/>
          </p:cNvPicPr>
          <p:nvPr/>
        </p:nvPicPr>
        <p:blipFill>
          <a:blip r:embed="rId2"/>
          <a:srcRect l="11160" t="30815" r="11666" b="18533"/>
          <a:stretch>
            <a:fillRect/>
          </a:stretch>
        </p:blipFill>
        <p:spPr>
          <a:xfrm>
            <a:off x="59290" y="549964"/>
            <a:ext cx="9025419" cy="3949149"/>
          </a:xfrm>
          <a:prstGeom prst="rect">
            <a:avLst/>
          </a:prstGeom>
        </p:spPr>
      </p:pic>
      <p:sp>
        <p:nvSpPr>
          <p:cNvPr id="11" name="TextBox 10">
            <a:extLst>
              <a:ext uri="{FF2B5EF4-FFF2-40B4-BE49-F238E27FC236}">
                <a16:creationId xmlns:a16="http://schemas.microsoft.com/office/drawing/2014/main" id="{CDF6308E-25C3-88A4-311B-106EB3FD5226}"/>
              </a:ext>
            </a:extLst>
          </p:cNvPr>
          <p:cNvSpPr txBox="1"/>
          <p:nvPr/>
        </p:nvSpPr>
        <p:spPr>
          <a:xfrm>
            <a:off x="344557" y="4724400"/>
            <a:ext cx="8394927" cy="369332"/>
          </a:xfrm>
          <a:prstGeom prst="rect">
            <a:avLst/>
          </a:prstGeom>
          <a:noFill/>
        </p:spPr>
        <p:txBody>
          <a:bodyPr wrap="none" rtlCol="0">
            <a:spAutoFit/>
          </a:bodyPr>
          <a:lstStyle/>
          <a:p>
            <a:r>
              <a:rPr lang="en-GB" dirty="0"/>
              <a:t>Ratcliffe on Soar was the last to close (September 2024) – 15 months ahead of schedule</a:t>
            </a:r>
            <a:endParaRPr lang="en-US" dirty="0"/>
          </a:p>
        </p:txBody>
      </p:sp>
    </p:spTree>
    <p:extLst>
      <p:ext uri="{BB962C8B-B14F-4D97-AF65-F5344CB8AC3E}">
        <p14:creationId xmlns:p14="http://schemas.microsoft.com/office/powerpoint/2010/main" val="2097550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hrinkthatfootprint.com/wp-content/uploads/2014/04/greenelectricity.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040" y="711205"/>
            <a:ext cx="7781484" cy="5659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2985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4B2B95-47C8-AB8C-8C18-24EAC9339AC4}"/>
              </a:ext>
            </a:extLst>
          </p:cNvPr>
          <p:cNvPicPr>
            <a:picLocks noChangeAspect="1"/>
          </p:cNvPicPr>
          <p:nvPr/>
        </p:nvPicPr>
        <p:blipFill>
          <a:blip r:embed="rId2"/>
          <a:srcRect l="2391" t="37228" r="41304" b="18750"/>
          <a:stretch>
            <a:fillRect/>
          </a:stretch>
        </p:blipFill>
        <p:spPr>
          <a:xfrm>
            <a:off x="36076" y="1113183"/>
            <a:ext cx="9114696" cy="4750904"/>
          </a:xfrm>
          <a:prstGeom prst="rect">
            <a:avLst/>
          </a:prstGeom>
        </p:spPr>
      </p:pic>
      <p:sp>
        <p:nvSpPr>
          <p:cNvPr id="6" name="TextBox 5">
            <a:extLst>
              <a:ext uri="{FF2B5EF4-FFF2-40B4-BE49-F238E27FC236}">
                <a16:creationId xmlns:a16="http://schemas.microsoft.com/office/drawing/2014/main" id="{801CF29F-B960-BB9B-0C6D-3E7AE0CE0CB2}"/>
              </a:ext>
            </a:extLst>
          </p:cNvPr>
          <p:cNvSpPr txBox="1"/>
          <p:nvPr/>
        </p:nvSpPr>
        <p:spPr>
          <a:xfrm>
            <a:off x="5934" y="6488668"/>
            <a:ext cx="2862771" cy="369332"/>
          </a:xfrm>
          <a:prstGeom prst="rect">
            <a:avLst/>
          </a:prstGeom>
          <a:noFill/>
        </p:spPr>
        <p:txBody>
          <a:bodyPr wrap="none" rtlCol="0">
            <a:spAutoFit/>
          </a:bodyPr>
          <a:lstStyle/>
          <a:p>
            <a:r>
              <a:rPr lang="en-GB" sz="1600" dirty="0"/>
              <a:t>Source</a:t>
            </a:r>
            <a:r>
              <a:rPr lang="en-GB" dirty="0"/>
              <a:t>: </a:t>
            </a:r>
            <a:r>
              <a:rPr lang="en-GB" sz="1600" dirty="0"/>
              <a:t>National Grid ESO, 2025</a:t>
            </a:r>
          </a:p>
        </p:txBody>
      </p:sp>
    </p:spTree>
    <p:extLst>
      <p:ext uri="{BB962C8B-B14F-4D97-AF65-F5344CB8AC3E}">
        <p14:creationId xmlns:p14="http://schemas.microsoft.com/office/powerpoint/2010/main" val="782767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Carbon capture and storage</a:t>
            </a:r>
          </a:p>
        </p:txBody>
      </p:sp>
      <p:pic>
        <p:nvPicPr>
          <p:cNvPr id="4" name="Content Placeholder 3"/>
          <p:cNvPicPr>
            <a:picLocks noChangeAspect="1"/>
          </p:cNvPicPr>
          <p:nvPr/>
        </p:nvPicPr>
        <p:blipFill>
          <a:blip r:embed="rId2"/>
          <a:stretch>
            <a:fillRect/>
          </a:stretch>
        </p:blipFill>
        <p:spPr>
          <a:xfrm>
            <a:off x="1933365" y="1596968"/>
            <a:ext cx="5472607" cy="4808651"/>
          </a:xfrm>
          <a:prstGeom prst="rect">
            <a:avLst/>
          </a:prstGeom>
        </p:spPr>
      </p:pic>
      <p:sp>
        <p:nvSpPr>
          <p:cNvPr id="5" name="TextBox 4"/>
          <p:cNvSpPr txBox="1"/>
          <p:nvPr/>
        </p:nvSpPr>
        <p:spPr>
          <a:xfrm>
            <a:off x="7226" y="6524098"/>
            <a:ext cx="3156505" cy="338554"/>
          </a:xfrm>
          <a:prstGeom prst="rect">
            <a:avLst/>
          </a:prstGeom>
          <a:noFill/>
        </p:spPr>
        <p:txBody>
          <a:bodyPr wrap="none" rtlCol="0">
            <a:spAutoFit/>
          </a:bodyPr>
          <a:lstStyle/>
          <a:p>
            <a:r>
              <a:rPr lang="en-GB" sz="1600" dirty="0"/>
              <a:t>Source: www.transitionnetwork.org</a:t>
            </a:r>
          </a:p>
        </p:txBody>
      </p:sp>
    </p:spTree>
    <p:extLst>
      <p:ext uri="{BB962C8B-B14F-4D97-AF65-F5344CB8AC3E}">
        <p14:creationId xmlns:p14="http://schemas.microsoft.com/office/powerpoint/2010/main" val="390683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091456" cy="1325563"/>
          </a:xfrm>
        </p:spPr>
        <p:txBody>
          <a:bodyPr/>
          <a:lstStyle/>
          <a:p>
            <a:r>
              <a:rPr lang="en-GB" b="1" dirty="0">
                <a:effectLst>
                  <a:outerShdw blurRad="38100" dist="38100" dir="2700000" algn="tl">
                    <a:srgbClr val="000000">
                      <a:alpha val="43137"/>
                    </a:srgbClr>
                  </a:outerShdw>
                </a:effectLst>
              </a:rPr>
              <a:t>Carbon capture &amp; storage methods</a:t>
            </a:r>
          </a:p>
        </p:txBody>
      </p:sp>
      <p:sp>
        <p:nvSpPr>
          <p:cNvPr id="5" name="TextBox 4"/>
          <p:cNvSpPr txBox="1"/>
          <p:nvPr/>
        </p:nvSpPr>
        <p:spPr>
          <a:xfrm>
            <a:off x="7226" y="6524098"/>
            <a:ext cx="1977016" cy="338554"/>
          </a:xfrm>
          <a:prstGeom prst="rect">
            <a:avLst/>
          </a:prstGeom>
          <a:noFill/>
        </p:spPr>
        <p:txBody>
          <a:bodyPr wrap="none" rtlCol="0">
            <a:spAutoFit/>
          </a:bodyPr>
          <a:lstStyle/>
          <a:p>
            <a:r>
              <a:rPr lang="en-GB" sz="1600" dirty="0"/>
              <a:t>Source: </a:t>
            </a:r>
            <a:r>
              <a:rPr lang="en-GB" sz="1600" dirty="0" err="1"/>
              <a:t>CCSa</a:t>
            </a:r>
            <a:r>
              <a:rPr lang="en-GB" sz="1600" dirty="0"/>
              <a:t>, </a:t>
            </a:r>
            <a:r>
              <a:rPr lang="en-GB" sz="1600" dirty="0" err="1"/>
              <a:t>Costain</a:t>
            </a:r>
            <a:endParaRPr lang="en-GB" sz="1600" dirty="0"/>
          </a:p>
        </p:txBody>
      </p:sp>
      <p:grpSp>
        <p:nvGrpSpPr>
          <p:cNvPr id="7" name="Group 6"/>
          <p:cNvGrpSpPr/>
          <p:nvPr/>
        </p:nvGrpSpPr>
        <p:grpSpPr>
          <a:xfrm>
            <a:off x="456902" y="1825625"/>
            <a:ext cx="5502867" cy="2738270"/>
            <a:chOff x="456902" y="1825625"/>
            <a:chExt cx="5502867" cy="2738270"/>
          </a:xfrm>
        </p:grpSpPr>
        <p:pic>
          <p:nvPicPr>
            <p:cNvPr id="2050" name="Picture 2" descr="Image result for carbon capture pre combu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902" y="1825625"/>
              <a:ext cx="5502867" cy="27382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56902" y="1834854"/>
              <a:ext cx="1672766" cy="369332"/>
            </a:xfrm>
            <a:prstGeom prst="rect">
              <a:avLst/>
            </a:prstGeom>
            <a:noFill/>
          </p:spPr>
          <p:txBody>
            <a:bodyPr wrap="none" rtlCol="0">
              <a:spAutoFit/>
            </a:bodyPr>
            <a:lstStyle/>
            <a:p>
              <a:r>
                <a:rPr lang="en-GB" dirty="0"/>
                <a:t>Pre-combustion</a:t>
              </a:r>
            </a:p>
          </p:txBody>
        </p:sp>
      </p:grpSp>
      <p:grpSp>
        <p:nvGrpSpPr>
          <p:cNvPr id="9" name="Group 8"/>
          <p:cNvGrpSpPr/>
          <p:nvPr/>
        </p:nvGrpSpPr>
        <p:grpSpPr>
          <a:xfrm>
            <a:off x="2262932" y="2807036"/>
            <a:ext cx="5069821" cy="2721655"/>
            <a:chOff x="2262932" y="2807036"/>
            <a:chExt cx="5069821" cy="2721655"/>
          </a:xfrm>
        </p:grpSpPr>
        <p:pic>
          <p:nvPicPr>
            <p:cNvPr id="2052" name="Picture 4" descr="post-combustion-scrubb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2932" y="2807036"/>
              <a:ext cx="4701041" cy="272165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571181" y="2815867"/>
              <a:ext cx="1761572" cy="369332"/>
            </a:xfrm>
            <a:prstGeom prst="rect">
              <a:avLst/>
            </a:prstGeom>
            <a:noFill/>
          </p:spPr>
          <p:txBody>
            <a:bodyPr wrap="none" rtlCol="0">
              <a:spAutoFit/>
            </a:bodyPr>
            <a:lstStyle/>
            <a:p>
              <a:r>
                <a:rPr lang="en-GB" dirty="0"/>
                <a:t>Post-combustion</a:t>
              </a:r>
            </a:p>
          </p:txBody>
        </p:sp>
      </p:grpSp>
      <p:grpSp>
        <p:nvGrpSpPr>
          <p:cNvPr id="11" name="Group 10"/>
          <p:cNvGrpSpPr/>
          <p:nvPr/>
        </p:nvGrpSpPr>
        <p:grpSpPr>
          <a:xfrm>
            <a:off x="4327902" y="3979663"/>
            <a:ext cx="4688932" cy="2595268"/>
            <a:chOff x="4327902" y="3979663"/>
            <a:chExt cx="4688932" cy="2595268"/>
          </a:xfrm>
        </p:grpSpPr>
        <p:pic>
          <p:nvPicPr>
            <p:cNvPr id="2054" name="Picture 6" descr="Oxyfuel-v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7902" y="3979663"/>
              <a:ext cx="4616261" cy="259526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887148" y="3984602"/>
              <a:ext cx="2129686" cy="369332"/>
            </a:xfrm>
            <a:prstGeom prst="rect">
              <a:avLst/>
            </a:prstGeom>
            <a:noFill/>
          </p:spPr>
          <p:txBody>
            <a:bodyPr wrap="none" rtlCol="0">
              <a:spAutoFit/>
            </a:bodyPr>
            <a:lstStyle/>
            <a:p>
              <a:r>
                <a:rPr lang="en-GB" dirty="0"/>
                <a:t>Oxy-fuel combustion</a:t>
              </a:r>
            </a:p>
          </p:txBody>
        </p:sp>
      </p:grpSp>
    </p:spTree>
    <p:extLst>
      <p:ext uri="{BB962C8B-B14F-4D97-AF65-F5344CB8AC3E}">
        <p14:creationId xmlns:p14="http://schemas.microsoft.com/office/powerpoint/2010/main" val="1142161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Carbon transport</a:t>
            </a:r>
          </a:p>
        </p:txBody>
      </p:sp>
      <p:pic>
        <p:nvPicPr>
          <p:cNvPr id="4" name="Picture 3"/>
          <p:cNvPicPr>
            <a:picLocks noChangeAspect="1"/>
          </p:cNvPicPr>
          <p:nvPr/>
        </p:nvPicPr>
        <p:blipFill>
          <a:blip r:embed="rId2"/>
          <a:stretch>
            <a:fillRect/>
          </a:stretch>
        </p:blipFill>
        <p:spPr>
          <a:xfrm>
            <a:off x="1008713" y="1544681"/>
            <a:ext cx="6840760" cy="4769704"/>
          </a:xfrm>
          <a:prstGeom prst="rect">
            <a:avLst/>
          </a:prstGeom>
        </p:spPr>
      </p:pic>
      <p:sp>
        <p:nvSpPr>
          <p:cNvPr id="5" name="TextBox 4"/>
          <p:cNvSpPr txBox="1"/>
          <p:nvPr/>
        </p:nvSpPr>
        <p:spPr>
          <a:xfrm>
            <a:off x="7226" y="6524098"/>
            <a:ext cx="2495107" cy="338554"/>
          </a:xfrm>
          <a:prstGeom prst="rect">
            <a:avLst/>
          </a:prstGeom>
          <a:noFill/>
        </p:spPr>
        <p:txBody>
          <a:bodyPr wrap="none" rtlCol="0">
            <a:spAutoFit/>
          </a:bodyPr>
          <a:lstStyle/>
          <a:p>
            <a:r>
              <a:rPr lang="en-GB" sz="1600" dirty="0"/>
              <a:t>Source: Global CCS Institute</a:t>
            </a:r>
          </a:p>
        </p:txBody>
      </p:sp>
    </p:spTree>
    <p:extLst>
      <p:ext uri="{BB962C8B-B14F-4D97-AF65-F5344CB8AC3E}">
        <p14:creationId xmlns:p14="http://schemas.microsoft.com/office/powerpoint/2010/main" val="2684845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Image result for ccs stor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2656"/>
            <a:ext cx="9144000" cy="60960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226" y="6524098"/>
            <a:ext cx="3183949" cy="338554"/>
          </a:xfrm>
          <a:prstGeom prst="rect">
            <a:avLst/>
          </a:prstGeom>
          <a:noFill/>
        </p:spPr>
        <p:txBody>
          <a:bodyPr wrap="none" rtlCol="0">
            <a:spAutoFit/>
          </a:bodyPr>
          <a:lstStyle/>
          <a:p>
            <a:r>
              <a:rPr lang="en-GB" sz="1600" dirty="0"/>
              <a:t>Source: Power Engineering Platform</a:t>
            </a:r>
          </a:p>
        </p:txBody>
      </p:sp>
    </p:spTree>
    <p:extLst>
      <p:ext uri="{BB962C8B-B14F-4D97-AF65-F5344CB8AC3E}">
        <p14:creationId xmlns:p14="http://schemas.microsoft.com/office/powerpoint/2010/main" val="22136573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Will CO</a:t>
            </a:r>
            <a:r>
              <a:rPr lang="en-GB" b="1" baseline="-25000" dirty="0">
                <a:effectLst>
                  <a:outerShdw blurRad="38100" dist="38100" dir="2700000" algn="tl">
                    <a:srgbClr val="000000">
                      <a:alpha val="43137"/>
                    </a:srgbClr>
                  </a:outerShdw>
                </a:effectLst>
              </a:rPr>
              <a:t>2</a:t>
            </a:r>
            <a:r>
              <a:rPr lang="en-GB" b="1" dirty="0">
                <a:effectLst>
                  <a:outerShdw blurRad="38100" dist="38100" dir="2700000" algn="tl">
                    <a:srgbClr val="000000">
                      <a:alpha val="43137"/>
                    </a:srgbClr>
                  </a:outerShdw>
                </a:effectLst>
              </a:rPr>
              <a:t> leak?</a:t>
            </a:r>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1844824"/>
            <a:ext cx="3096344" cy="4445668"/>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4170" y="1916832"/>
            <a:ext cx="3783564" cy="4373660"/>
          </a:xfrm>
          <a:prstGeom prst="rect">
            <a:avLst/>
          </a:prstGeom>
        </p:spPr>
      </p:pic>
      <p:sp>
        <p:nvSpPr>
          <p:cNvPr id="8" name="TextBox 7"/>
          <p:cNvSpPr txBox="1"/>
          <p:nvPr/>
        </p:nvSpPr>
        <p:spPr>
          <a:xfrm>
            <a:off x="7226" y="6554378"/>
            <a:ext cx="2572627" cy="307777"/>
          </a:xfrm>
          <a:prstGeom prst="rect">
            <a:avLst/>
          </a:prstGeom>
          <a:noFill/>
        </p:spPr>
        <p:txBody>
          <a:bodyPr wrap="none" rtlCol="0">
            <a:spAutoFit/>
          </a:bodyPr>
          <a:lstStyle/>
          <a:p>
            <a:r>
              <a:rPr lang="en-GB" sz="1400" dirty="0"/>
              <a:t>Source: British Geological Survey</a:t>
            </a:r>
          </a:p>
        </p:txBody>
      </p:sp>
    </p:spTree>
    <p:extLst>
      <p:ext uri="{BB962C8B-B14F-4D97-AF65-F5344CB8AC3E}">
        <p14:creationId xmlns:p14="http://schemas.microsoft.com/office/powerpoint/2010/main" val="2269527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CCS demonstration site</a:t>
            </a:r>
          </a:p>
        </p:txBody>
      </p:sp>
      <p:sp>
        <p:nvSpPr>
          <p:cNvPr id="3" name="Content Placeholder 2"/>
          <p:cNvSpPr>
            <a:spLocks noGrp="1"/>
          </p:cNvSpPr>
          <p:nvPr>
            <p:ph idx="1"/>
          </p:nvPr>
        </p:nvSpPr>
        <p:spPr/>
        <p:txBody>
          <a:bodyPr/>
          <a:lstStyle/>
          <a:p>
            <a:r>
              <a:rPr lang="en-GB" dirty="0" err="1"/>
              <a:t>Sleipner</a:t>
            </a:r>
            <a:r>
              <a:rPr lang="en-GB" dirty="0"/>
              <a:t> gas field - Norway</a:t>
            </a:r>
          </a:p>
        </p:txBody>
      </p:sp>
      <p:pic>
        <p:nvPicPr>
          <p:cNvPr id="4" name="Picture 2" descr="Image result for sleipner gas fiel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01001"/>
            <a:ext cx="2143125" cy="18573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226" y="6554378"/>
            <a:ext cx="3254737" cy="307777"/>
          </a:xfrm>
          <a:prstGeom prst="rect">
            <a:avLst/>
          </a:prstGeom>
          <a:noFill/>
        </p:spPr>
        <p:txBody>
          <a:bodyPr wrap="none" rtlCol="0">
            <a:spAutoFit/>
          </a:bodyPr>
          <a:lstStyle/>
          <a:p>
            <a:r>
              <a:rPr lang="en-GB" sz="1400" dirty="0"/>
              <a:t>Sources: Statoil / British Geological Survey</a:t>
            </a:r>
          </a:p>
        </p:txBody>
      </p:sp>
      <p:pic>
        <p:nvPicPr>
          <p:cNvPr id="6" name="Picture 5"/>
          <p:cNvPicPr>
            <a:picLocks noChangeAspect="1"/>
          </p:cNvPicPr>
          <p:nvPr/>
        </p:nvPicPr>
        <p:blipFill>
          <a:blip r:embed="rId3"/>
          <a:stretch>
            <a:fillRect/>
          </a:stretch>
        </p:blipFill>
        <p:spPr>
          <a:xfrm>
            <a:off x="3059832" y="2772624"/>
            <a:ext cx="5581650" cy="3343275"/>
          </a:xfrm>
          <a:prstGeom prst="rect">
            <a:avLst/>
          </a:prstGeom>
        </p:spPr>
      </p:pic>
    </p:spTree>
    <p:extLst>
      <p:ext uri="{BB962C8B-B14F-4D97-AF65-F5344CB8AC3E}">
        <p14:creationId xmlns:p14="http://schemas.microsoft.com/office/powerpoint/2010/main" val="41981425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CO</a:t>
            </a:r>
            <a:r>
              <a:rPr lang="en-GB" b="1" baseline="-25000" dirty="0">
                <a:effectLst>
                  <a:outerShdw blurRad="38100" dist="38100" dir="2700000" algn="tl">
                    <a:srgbClr val="000000">
                      <a:alpha val="43137"/>
                    </a:srgbClr>
                  </a:outerShdw>
                </a:effectLst>
              </a:rPr>
              <a:t>2</a:t>
            </a:r>
            <a:r>
              <a:rPr lang="en-GB" b="1" dirty="0">
                <a:effectLst>
                  <a:outerShdw blurRad="38100" dist="38100" dir="2700000" algn="tl">
                    <a:srgbClr val="000000">
                      <a:alpha val="43137"/>
                    </a:srgbClr>
                  </a:outerShdw>
                </a:effectLst>
              </a:rPr>
              <a:t> storage @ </a:t>
            </a:r>
            <a:r>
              <a:rPr lang="en-GB" b="1" dirty="0" err="1">
                <a:effectLst>
                  <a:outerShdw blurRad="38100" dist="38100" dir="2700000" algn="tl">
                    <a:srgbClr val="000000">
                      <a:alpha val="43137"/>
                    </a:srgbClr>
                  </a:outerShdw>
                </a:effectLst>
              </a:rPr>
              <a:t>Sleipner</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endParaRPr lang="en-GB"/>
          </a:p>
        </p:txBody>
      </p:sp>
      <p:pic>
        <p:nvPicPr>
          <p:cNvPr id="4" name="Picture 2" descr="Image result for sleipner gas fiel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572" y="1752600"/>
            <a:ext cx="8469784" cy="463418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226" y="6554378"/>
            <a:ext cx="3034805" cy="307777"/>
          </a:xfrm>
          <a:prstGeom prst="rect">
            <a:avLst/>
          </a:prstGeom>
          <a:noFill/>
        </p:spPr>
        <p:txBody>
          <a:bodyPr wrap="none" rtlCol="0">
            <a:spAutoFit/>
          </a:bodyPr>
          <a:lstStyle/>
          <a:p>
            <a:r>
              <a:rPr lang="en-GB" sz="1400" b="1" dirty="0"/>
              <a:t>Source: British Geological Survey</a:t>
            </a:r>
          </a:p>
        </p:txBody>
      </p:sp>
    </p:spTree>
    <p:extLst>
      <p:ext uri="{BB962C8B-B14F-4D97-AF65-F5344CB8AC3E}">
        <p14:creationId xmlns:p14="http://schemas.microsoft.com/office/powerpoint/2010/main" val="3210400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UK Shale Gas</a:t>
            </a:r>
          </a:p>
        </p:txBody>
      </p:sp>
      <p:sp>
        <p:nvSpPr>
          <p:cNvPr id="4" name="Content Placeholder 2"/>
          <p:cNvSpPr>
            <a:spLocks noGrp="1"/>
          </p:cNvSpPr>
          <p:nvPr>
            <p:ph idx="1"/>
          </p:nvPr>
        </p:nvSpPr>
        <p:spPr>
          <a:xfrm>
            <a:off x="557106" y="1760830"/>
            <a:ext cx="4014894" cy="4052664"/>
          </a:xfrm>
        </p:spPr>
        <p:txBody>
          <a:bodyPr/>
          <a:lstStyle/>
          <a:p>
            <a:r>
              <a:rPr lang="en-GB" dirty="0"/>
              <a:t>Large quantities known to exist</a:t>
            </a:r>
          </a:p>
          <a:p>
            <a:r>
              <a:rPr lang="en-GB" dirty="0"/>
              <a:t>Unknown what fraction can be produced</a:t>
            </a:r>
          </a:p>
          <a:p>
            <a:r>
              <a:rPr lang="en-GB" dirty="0"/>
              <a:t>Method of extraction needs to be “economic &amp; safe”</a:t>
            </a:r>
          </a:p>
          <a:p>
            <a:r>
              <a:rPr lang="en-GB" dirty="0"/>
              <a:t>Factors that contribute to successful production</a:t>
            </a:r>
          </a:p>
          <a:p>
            <a:endParaRPr lang="en-GB" dirty="0"/>
          </a:p>
        </p:txBody>
      </p:sp>
      <p:sp>
        <p:nvSpPr>
          <p:cNvPr id="6" name="TextBox 5"/>
          <p:cNvSpPr txBox="1"/>
          <p:nvPr/>
        </p:nvSpPr>
        <p:spPr>
          <a:xfrm>
            <a:off x="7226" y="6554378"/>
            <a:ext cx="1812419" cy="307777"/>
          </a:xfrm>
          <a:prstGeom prst="rect">
            <a:avLst/>
          </a:prstGeom>
          <a:noFill/>
        </p:spPr>
        <p:txBody>
          <a:bodyPr wrap="none" rtlCol="0">
            <a:spAutoFit/>
          </a:bodyPr>
          <a:lstStyle/>
          <a:p>
            <a:r>
              <a:rPr lang="en-GB" sz="1400" dirty="0"/>
              <a:t>Image source: BGS, </a:t>
            </a:r>
            <a:r>
              <a:rPr lang="en-GB" sz="1400" dirty="0" err="1"/>
              <a:t>nd</a:t>
            </a:r>
            <a:endParaRPr lang="en-GB" sz="1400" dirty="0"/>
          </a:p>
        </p:txBody>
      </p:sp>
      <p:pic>
        <p:nvPicPr>
          <p:cNvPr id="7" name="Picture 6">
            <a:extLst>
              <a:ext uri="{FF2B5EF4-FFF2-40B4-BE49-F238E27FC236}">
                <a16:creationId xmlns:a16="http://schemas.microsoft.com/office/drawing/2014/main" id="{05443190-FBA2-C583-0303-8735464ED896}"/>
              </a:ext>
            </a:extLst>
          </p:cNvPr>
          <p:cNvPicPr>
            <a:picLocks noChangeAspect="1"/>
          </p:cNvPicPr>
          <p:nvPr/>
        </p:nvPicPr>
        <p:blipFill>
          <a:blip r:embed="rId2"/>
          <a:srcRect l="30652" t="20598" r="32609" b="4619"/>
          <a:stretch>
            <a:fillRect/>
          </a:stretch>
        </p:blipFill>
        <p:spPr>
          <a:xfrm>
            <a:off x="4914486" y="805967"/>
            <a:ext cx="4014894" cy="5448219"/>
          </a:xfrm>
          <a:prstGeom prst="rect">
            <a:avLst/>
          </a:prstGeom>
        </p:spPr>
      </p:pic>
    </p:spTree>
    <p:extLst>
      <p:ext uri="{BB962C8B-B14F-4D97-AF65-F5344CB8AC3E}">
        <p14:creationId xmlns:p14="http://schemas.microsoft.com/office/powerpoint/2010/main" val="37874476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5461AE3-4BEE-0ACB-26BD-89C5B71D20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57188"/>
            <a:ext cx="9144000" cy="6142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84003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frack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121" y="602184"/>
            <a:ext cx="7392395" cy="560353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226" y="6554378"/>
            <a:ext cx="1887312" cy="307777"/>
          </a:xfrm>
          <a:prstGeom prst="rect">
            <a:avLst/>
          </a:prstGeom>
          <a:noFill/>
        </p:spPr>
        <p:txBody>
          <a:bodyPr wrap="none" rtlCol="0">
            <a:spAutoFit/>
          </a:bodyPr>
          <a:lstStyle/>
          <a:p>
            <a:r>
              <a:rPr lang="en-GB" sz="1400" dirty="0"/>
              <a:t>Source: www.bbc.co.uk</a:t>
            </a:r>
          </a:p>
        </p:txBody>
      </p:sp>
    </p:spTree>
    <p:extLst>
      <p:ext uri="{BB962C8B-B14F-4D97-AF65-F5344CB8AC3E}">
        <p14:creationId xmlns:p14="http://schemas.microsoft.com/office/powerpoint/2010/main" val="11553047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C884C12-40E0-4FF6-5BC7-67AA34CED4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0388" y="0"/>
            <a:ext cx="5481637"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2EF845D-C576-08C6-4B30-5D5815F38875}"/>
              </a:ext>
            </a:extLst>
          </p:cNvPr>
          <p:cNvSpPr txBox="1"/>
          <p:nvPr/>
        </p:nvSpPr>
        <p:spPr>
          <a:xfrm>
            <a:off x="7226" y="6554378"/>
            <a:ext cx="2088136" cy="307777"/>
          </a:xfrm>
          <a:prstGeom prst="rect">
            <a:avLst/>
          </a:prstGeom>
          <a:noFill/>
        </p:spPr>
        <p:txBody>
          <a:bodyPr wrap="none" rtlCol="0">
            <a:spAutoFit/>
          </a:bodyPr>
          <a:lstStyle/>
          <a:p>
            <a:r>
              <a:rPr lang="en-GB" sz="1400" dirty="0"/>
              <a:t>Image source: USGS, 2019</a:t>
            </a:r>
          </a:p>
        </p:txBody>
      </p:sp>
    </p:spTree>
    <p:extLst>
      <p:ext uri="{BB962C8B-B14F-4D97-AF65-F5344CB8AC3E}">
        <p14:creationId xmlns:p14="http://schemas.microsoft.com/office/powerpoint/2010/main" val="19243295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3035006" cy="1669565"/>
          </a:xfrm>
        </p:spPr>
        <p:txBody>
          <a:bodyPr>
            <a:normAutofit fontScale="90000"/>
          </a:bodyPr>
          <a:lstStyle/>
          <a:p>
            <a:r>
              <a:rPr lang="en-GB" b="1" dirty="0">
                <a:effectLst>
                  <a:outerShdw blurRad="38100" dist="38100" dir="2700000" algn="tl">
                    <a:srgbClr val="000000">
                      <a:alpha val="43137"/>
                    </a:srgbClr>
                  </a:outerShdw>
                </a:effectLst>
              </a:rPr>
              <a:t>Nuclear power in the UK</a:t>
            </a:r>
          </a:p>
        </p:txBody>
      </p:sp>
      <p:pic>
        <p:nvPicPr>
          <p:cNvPr id="4" name="Picture 3"/>
          <p:cNvPicPr>
            <a:picLocks noChangeAspect="1"/>
          </p:cNvPicPr>
          <p:nvPr/>
        </p:nvPicPr>
        <p:blipFill rotWithShape="1">
          <a:blip r:embed="rId2"/>
          <a:srcRect l="22854" t="16665" r="36412" b="11751"/>
          <a:stretch/>
        </p:blipFill>
        <p:spPr>
          <a:xfrm>
            <a:off x="3931902" y="514730"/>
            <a:ext cx="5123063" cy="6002020"/>
          </a:xfrm>
          <a:prstGeom prst="rect">
            <a:avLst/>
          </a:prstGeom>
        </p:spPr>
      </p:pic>
      <p:pic>
        <p:nvPicPr>
          <p:cNvPr id="5"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4034" y="2223889"/>
            <a:ext cx="3677868" cy="4438196"/>
          </a:xfrm>
        </p:spPr>
      </p:pic>
    </p:spTree>
    <p:extLst>
      <p:ext uri="{BB962C8B-B14F-4D97-AF65-F5344CB8AC3E}">
        <p14:creationId xmlns:p14="http://schemas.microsoft.com/office/powerpoint/2010/main" val="7921298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Current UK nuclear capacity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7059370"/>
              </p:ext>
            </p:extLst>
          </p:nvPr>
        </p:nvGraphicFramePr>
        <p:xfrm>
          <a:off x="628650" y="1825625"/>
          <a:ext cx="8229600" cy="2461260"/>
        </p:xfrm>
        <a:graphic>
          <a:graphicData uri="http://schemas.openxmlformats.org/drawingml/2006/table">
            <a:tbl>
              <a:tblPr/>
              <a:tblGrid>
                <a:gridCol w="1645920">
                  <a:extLst>
                    <a:ext uri="{9D8B030D-6E8A-4147-A177-3AD203B41FA5}">
                      <a16:colId xmlns:a16="http://schemas.microsoft.com/office/drawing/2014/main" val="774355828"/>
                    </a:ext>
                  </a:extLst>
                </a:gridCol>
                <a:gridCol w="806160">
                  <a:extLst>
                    <a:ext uri="{9D8B030D-6E8A-4147-A177-3AD203B41FA5}">
                      <a16:colId xmlns:a16="http://schemas.microsoft.com/office/drawing/2014/main" val="1127324267"/>
                    </a:ext>
                  </a:extLst>
                </a:gridCol>
                <a:gridCol w="1834937">
                  <a:extLst>
                    <a:ext uri="{9D8B030D-6E8A-4147-A177-3AD203B41FA5}">
                      <a16:colId xmlns:a16="http://schemas.microsoft.com/office/drawing/2014/main" val="3034536506"/>
                    </a:ext>
                  </a:extLst>
                </a:gridCol>
                <a:gridCol w="1546502">
                  <a:extLst>
                    <a:ext uri="{9D8B030D-6E8A-4147-A177-3AD203B41FA5}">
                      <a16:colId xmlns:a16="http://schemas.microsoft.com/office/drawing/2014/main" val="563563855"/>
                    </a:ext>
                  </a:extLst>
                </a:gridCol>
                <a:gridCol w="2396081">
                  <a:extLst>
                    <a:ext uri="{9D8B030D-6E8A-4147-A177-3AD203B41FA5}">
                      <a16:colId xmlns:a16="http://schemas.microsoft.com/office/drawing/2014/main" val="1008316123"/>
                    </a:ext>
                  </a:extLst>
                </a:gridCol>
              </a:tblGrid>
              <a:tr h="0">
                <a:tc>
                  <a:txBody>
                    <a:bodyPr/>
                    <a:lstStyle/>
                    <a:p>
                      <a:r>
                        <a:rPr lang="en-GB" dirty="0">
                          <a:effectLst/>
                        </a:rPr>
                        <a:t>Plant</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dirty="0">
                          <a:effectLst/>
                        </a:rPr>
                        <a:t>Type</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r>
                        <a:rPr lang="en-GB">
                          <a:effectLst/>
                        </a:rPr>
                        <a:t>Present capacity (MWe net)</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r>
                        <a:rPr lang="en-GB">
                          <a:effectLst/>
                        </a:rPr>
                        <a:t>First power</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r>
                        <a:rPr lang="en-GB" dirty="0">
                          <a:effectLst/>
                        </a:rPr>
                        <a:t>Expected shutdown</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extLst>
                  <a:ext uri="{0D108BD9-81ED-4DB2-BD59-A6C34878D82A}">
                    <a16:rowId xmlns:a16="http://schemas.microsoft.com/office/drawing/2014/main" val="1662851128"/>
                  </a:ext>
                </a:extLst>
              </a:tr>
              <a:tr h="0">
                <a:tc>
                  <a:txBody>
                    <a:bodyPr/>
                    <a:lstStyle/>
                    <a:p>
                      <a:pPr algn="l"/>
                      <a:r>
                        <a:rPr lang="en-GB" b="0">
                          <a:solidFill>
                            <a:srgbClr val="FFFFFF"/>
                          </a:solidFill>
                          <a:effectLst/>
                        </a:rPr>
                        <a:t>Hartlepool 1&amp;2</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1E9DD8"/>
                    </a:solidFill>
                  </a:tcPr>
                </a:tc>
                <a:tc>
                  <a:txBody>
                    <a:bodyPr/>
                    <a:lstStyle/>
                    <a:p>
                      <a:pPr algn="ctr"/>
                      <a:r>
                        <a:rPr lang="en-GB" dirty="0">
                          <a:effectLst/>
                        </a:rPr>
                        <a:t>AGR</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595, 585</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1983 &amp; 1984</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dirty="0">
                          <a:effectLst/>
                        </a:rPr>
                        <a:t>2024, 2026, </a:t>
                      </a:r>
                      <a:r>
                        <a:rPr lang="en-GB" b="1" dirty="0">
                          <a:effectLst/>
                        </a:rPr>
                        <a:t>2027</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extLst>
                  <a:ext uri="{0D108BD9-81ED-4DB2-BD59-A6C34878D82A}">
                    <a16:rowId xmlns:a16="http://schemas.microsoft.com/office/drawing/2014/main" val="3161946636"/>
                  </a:ext>
                </a:extLst>
              </a:tr>
              <a:tr h="0">
                <a:tc>
                  <a:txBody>
                    <a:bodyPr/>
                    <a:lstStyle/>
                    <a:p>
                      <a:pPr algn="l"/>
                      <a:r>
                        <a:rPr lang="en-GB" b="0">
                          <a:solidFill>
                            <a:srgbClr val="FFFFFF"/>
                          </a:solidFill>
                          <a:effectLst/>
                        </a:rPr>
                        <a:t>Heysham I 1&amp;2</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1E9DD8"/>
                    </a:solidFill>
                  </a:tcPr>
                </a:tc>
                <a:tc>
                  <a:txBody>
                    <a:bodyPr/>
                    <a:lstStyle/>
                    <a:p>
                      <a:pPr algn="ctr"/>
                      <a:r>
                        <a:rPr lang="en-GB">
                          <a:effectLst/>
                        </a:rPr>
                        <a:t>AGR</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580, 575</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1983 &amp; 1984</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dirty="0">
                          <a:effectLst/>
                        </a:rPr>
                        <a:t>2024, 2026, </a:t>
                      </a:r>
                      <a:r>
                        <a:rPr lang="en-GB" b="1" dirty="0">
                          <a:effectLst/>
                        </a:rPr>
                        <a:t>2027</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extLst>
                  <a:ext uri="{0D108BD9-81ED-4DB2-BD59-A6C34878D82A}">
                    <a16:rowId xmlns:a16="http://schemas.microsoft.com/office/drawing/2014/main" val="3099372274"/>
                  </a:ext>
                </a:extLst>
              </a:tr>
              <a:tr h="0">
                <a:tc>
                  <a:txBody>
                    <a:bodyPr/>
                    <a:lstStyle/>
                    <a:p>
                      <a:pPr algn="l"/>
                      <a:r>
                        <a:rPr lang="en-GB" b="0">
                          <a:solidFill>
                            <a:srgbClr val="FFFFFF"/>
                          </a:solidFill>
                          <a:effectLst/>
                        </a:rPr>
                        <a:t>Heysham II 1&amp;2</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1E9DD8"/>
                    </a:solidFill>
                  </a:tcPr>
                </a:tc>
                <a:tc>
                  <a:txBody>
                    <a:bodyPr/>
                    <a:lstStyle/>
                    <a:p>
                      <a:pPr algn="ctr"/>
                      <a:r>
                        <a:rPr lang="en-GB">
                          <a:effectLst/>
                        </a:rPr>
                        <a:t>AGR</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2 x 610</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1988</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dirty="0">
                          <a:effectLst/>
                        </a:rPr>
                        <a:t>2030, 2028, </a:t>
                      </a:r>
                      <a:r>
                        <a:rPr lang="en-GB" b="1" dirty="0">
                          <a:effectLst/>
                        </a:rPr>
                        <a:t>2030</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extLst>
                  <a:ext uri="{0D108BD9-81ED-4DB2-BD59-A6C34878D82A}">
                    <a16:rowId xmlns:a16="http://schemas.microsoft.com/office/drawing/2014/main" val="1080948154"/>
                  </a:ext>
                </a:extLst>
              </a:tr>
              <a:tr h="0">
                <a:tc>
                  <a:txBody>
                    <a:bodyPr/>
                    <a:lstStyle/>
                    <a:p>
                      <a:pPr algn="l"/>
                      <a:r>
                        <a:rPr lang="en-GB" b="0">
                          <a:solidFill>
                            <a:srgbClr val="FFFFFF"/>
                          </a:solidFill>
                          <a:effectLst/>
                        </a:rPr>
                        <a:t>Torness 1&amp;2</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1E9DD8"/>
                    </a:solidFill>
                  </a:tcPr>
                </a:tc>
                <a:tc>
                  <a:txBody>
                    <a:bodyPr/>
                    <a:lstStyle/>
                    <a:p>
                      <a:pPr algn="ctr"/>
                      <a:r>
                        <a:rPr lang="en-GB">
                          <a:effectLst/>
                        </a:rPr>
                        <a:t>AGR</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590, 595</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1988 &amp; 1989</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dirty="0">
                          <a:effectLst/>
                        </a:rPr>
                        <a:t>2030, 2028, </a:t>
                      </a:r>
                      <a:r>
                        <a:rPr lang="en-GB" b="1" dirty="0">
                          <a:effectLst/>
                        </a:rPr>
                        <a:t>2030</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extLst>
                  <a:ext uri="{0D108BD9-81ED-4DB2-BD59-A6C34878D82A}">
                    <a16:rowId xmlns:a16="http://schemas.microsoft.com/office/drawing/2014/main" val="1697172171"/>
                  </a:ext>
                </a:extLst>
              </a:tr>
              <a:tr h="0">
                <a:tc>
                  <a:txBody>
                    <a:bodyPr/>
                    <a:lstStyle/>
                    <a:p>
                      <a:pPr algn="l"/>
                      <a:r>
                        <a:rPr lang="en-GB" b="0">
                          <a:solidFill>
                            <a:srgbClr val="FFFFFF"/>
                          </a:solidFill>
                          <a:effectLst/>
                        </a:rPr>
                        <a:t>Sizewell B</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1E9DD8"/>
                    </a:solidFill>
                  </a:tcPr>
                </a:tc>
                <a:tc>
                  <a:txBody>
                    <a:bodyPr/>
                    <a:lstStyle/>
                    <a:p>
                      <a:pPr algn="ctr"/>
                      <a:r>
                        <a:rPr lang="en-GB">
                          <a:effectLst/>
                        </a:rPr>
                        <a:t>PWR</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1198</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a:effectLst/>
                        </a:rPr>
                        <a:t>1995</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dirty="0">
                          <a:effectLst/>
                        </a:rPr>
                        <a:t>2035, 2025, </a:t>
                      </a:r>
                      <a:r>
                        <a:rPr lang="en-GB" b="1" dirty="0">
                          <a:effectLst/>
                        </a:rPr>
                        <a:t>2028</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extLst>
                  <a:ext uri="{0D108BD9-81ED-4DB2-BD59-A6C34878D82A}">
                    <a16:rowId xmlns:a16="http://schemas.microsoft.com/office/drawing/2014/main" val="3781112293"/>
                  </a:ext>
                </a:extLst>
              </a:tr>
              <a:tr h="0">
                <a:tc>
                  <a:txBody>
                    <a:bodyPr/>
                    <a:lstStyle/>
                    <a:p>
                      <a:pPr algn="l"/>
                      <a:r>
                        <a:rPr lang="en-GB" b="0" dirty="0">
                          <a:solidFill>
                            <a:srgbClr val="FFFFFF"/>
                          </a:solidFill>
                          <a:effectLst/>
                        </a:rPr>
                        <a:t>Total: 15 units</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1E9DD8"/>
                    </a:solidFill>
                  </a:tcPr>
                </a:tc>
                <a:tc>
                  <a:txBody>
                    <a:bodyPr/>
                    <a:lstStyle/>
                    <a:p>
                      <a:pPr algn="ctr"/>
                      <a:r>
                        <a:rPr lang="en-GB" dirty="0">
                          <a:effectLst/>
                        </a:rPr>
                        <a:t> </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a:txBody>
                    <a:bodyPr/>
                    <a:lstStyle/>
                    <a:p>
                      <a:pPr algn="ctr"/>
                      <a:r>
                        <a:rPr lang="en-GB" b="1" dirty="0">
                          <a:effectLst/>
                        </a:rPr>
                        <a:t>5938 MWe</a:t>
                      </a:r>
                      <a:endParaRPr lang="en-GB" dirty="0">
                        <a:effectLst/>
                      </a:endParaRP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gridSpan="2">
                  <a:txBody>
                    <a:bodyPr/>
                    <a:lstStyle/>
                    <a:p>
                      <a:pPr algn="ctr"/>
                      <a:r>
                        <a:rPr lang="en-GB" dirty="0">
                          <a:effectLst/>
                        </a:rPr>
                        <a:t> </a:t>
                      </a:r>
                    </a:p>
                  </a:txBody>
                  <a:tcPr marL="47625" marR="47625" marT="19050" marB="19050" anchor="ctr">
                    <a:lnL w="9525" cap="flat" cmpd="sng" algn="ctr">
                      <a:solidFill>
                        <a:srgbClr val="1E9DD8"/>
                      </a:solidFill>
                      <a:prstDash val="solid"/>
                      <a:round/>
                      <a:headEnd type="none" w="med" len="med"/>
                      <a:tailEnd type="none" w="med" len="med"/>
                    </a:lnL>
                    <a:lnR w="9525" cap="flat" cmpd="sng" algn="ctr">
                      <a:solidFill>
                        <a:srgbClr val="1E9DD8"/>
                      </a:solidFill>
                      <a:prstDash val="solid"/>
                      <a:round/>
                      <a:headEnd type="none" w="med" len="med"/>
                      <a:tailEnd type="none" w="med" len="med"/>
                    </a:lnR>
                    <a:lnT w="9525" cap="flat" cmpd="sng" algn="ctr">
                      <a:solidFill>
                        <a:srgbClr val="1E9DD8"/>
                      </a:solidFill>
                      <a:prstDash val="solid"/>
                      <a:round/>
                      <a:headEnd type="none" w="med" len="med"/>
                      <a:tailEnd type="none" w="med" len="med"/>
                    </a:lnT>
                    <a:lnB w="9525" cap="flat" cmpd="sng" algn="ctr">
                      <a:solidFill>
                        <a:srgbClr val="1E9DD8"/>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3288349494"/>
                  </a:ext>
                </a:extLst>
              </a:tr>
            </a:tbl>
          </a:graphicData>
        </a:graphic>
      </p:graphicFrame>
      <p:sp>
        <p:nvSpPr>
          <p:cNvPr id="3" name="TextBox 2">
            <a:extLst>
              <a:ext uri="{FF2B5EF4-FFF2-40B4-BE49-F238E27FC236}">
                <a16:creationId xmlns:a16="http://schemas.microsoft.com/office/drawing/2014/main" id="{E395C50D-09FE-14BC-DCC7-29896A7D02D5}"/>
              </a:ext>
            </a:extLst>
          </p:cNvPr>
          <p:cNvSpPr txBox="1"/>
          <p:nvPr/>
        </p:nvSpPr>
        <p:spPr>
          <a:xfrm>
            <a:off x="7226" y="6554378"/>
            <a:ext cx="3620991" cy="307777"/>
          </a:xfrm>
          <a:prstGeom prst="rect">
            <a:avLst/>
          </a:prstGeom>
          <a:noFill/>
        </p:spPr>
        <p:txBody>
          <a:bodyPr wrap="none" rtlCol="0">
            <a:spAutoFit/>
          </a:bodyPr>
          <a:lstStyle/>
          <a:p>
            <a:r>
              <a:rPr lang="en-GB" sz="1400" dirty="0"/>
              <a:t>Image source: World Nuclear Association, 2025</a:t>
            </a:r>
          </a:p>
        </p:txBody>
      </p:sp>
    </p:spTree>
    <p:extLst>
      <p:ext uri="{BB962C8B-B14F-4D97-AF65-F5344CB8AC3E}">
        <p14:creationId xmlns:p14="http://schemas.microsoft.com/office/powerpoint/2010/main" val="12213224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Current new nuclear capacity</a:t>
            </a:r>
          </a:p>
        </p:txBody>
      </p:sp>
      <p:sp>
        <p:nvSpPr>
          <p:cNvPr id="3" name="Content Placeholder 2"/>
          <p:cNvSpPr>
            <a:spLocks noGrp="1"/>
          </p:cNvSpPr>
          <p:nvPr>
            <p:ph idx="1"/>
          </p:nvPr>
        </p:nvSpPr>
        <p:spPr/>
        <p:txBody>
          <a:bodyPr>
            <a:normAutofit/>
          </a:bodyPr>
          <a:lstStyle/>
          <a:p>
            <a:r>
              <a:rPr lang="en-GB" dirty="0"/>
              <a:t>Two sites under construction</a:t>
            </a:r>
          </a:p>
          <a:p>
            <a:endParaRPr lang="en-GB" dirty="0"/>
          </a:p>
          <a:p>
            <a:r>
              <a:rPr lang="en-GB" dirty="0"/>
              <a:t>Hinkley Point C</a:t>
            </a:r>
          </a:p>
          <a:p>
            <a:pPr lvl="1"/>
            <a:r>
              <a:rPr lang="en-GB" dirty="0"/>
              <a:t>3.2GW capacity, completion due by 2029 - 2031</a:t>
            </a:r>
          </a:p>
          <a:p>
            <a:r>
              <a:rPr lang="en-GB" dirty="0"/>
              <a:t>Sizewell C</a:t>
            </a:r>
          </a:p>
          <a:p>
            <a:pPr lvl="1"/>
            <a:r>
              <a:rPr lang="en-GB" dirty="0"/>
              <a:t>3.2GW capacity, funding confirmed July 2025</a:t>
            </a:r>
          </a:p>
          <a:p>
            <a:pPr lvl="1"/>
            <a:r>
              <a:rPr lang="en-GB" dirty="0"/>
              <a:t>Expected to be operational in 2030s</a:t>
            </a:r>
          </a:p>
        </p:txBody>
      </p:sp>
    </p:spTree>
    <p:extLst>
      <p:ext uri="{BB962C8B-B14F-4D97-AF65-F5344CB8AC3E}">
        <p14:creationId xmlns:p14="http://schemas.microsoft.com/office/powerpoint/2010/main" val="36766045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6131597" y="3145268"/>
            <a:ext cx="2847012" cy="1790700"/>
          </a:xfrm>
          <a:prstGeom prst="rect">
            <a:avLst/>
          </a:prstGeom>
        </p:spPr>
      </p:pic>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Renewables </a:t>
            </a:r>
          </a:p>
        </p:txBody>
      </p:sp>
      <p:pic>
        <p:nvPicPr>
          <p:cNvPr id="5" name="Picture 4"/>
          <p:cNvPicPr>
            <a:picLocks noChangeAspect="1"/>
          </p:cNvPicPr>
          <p:nvPr/>
        </p:nvPicPr>
        <p:blipFill>
          <a:blip r:embed="rId3"/>
          <a:stretch>
            <a:fillRect/>
          </a:stretch>
        </p:blipFill>
        <p:spPr>
          <a:xfrm>
            <a:off x="549390" y="1571688"/>
            <a:ext cx="2619375" cy="1752600"/>
          </a:xfrm>
          <a:prstGeom prst="rect">
            <a:avLst/>
          </a:prstGeom>
        </p:spPr>
      </p:pic>
      <p:pic>
        <p:nvPicPr>
          <p:cNvPr id="7" name="Picture 6"/>
          <p:cNvPicPr>
            <a:picLocks noChangeAspect="1"/>
          </p:cNvPicPr>
          <p:nvPr/>
        </p:nvPicPr>
        <p:blipFill>
          <a:blip r:embed="rId4"/>
          <a:stretch>
            <a:fillRect/>
          </a:stretch>
        </p:blipFill>
        <p:spPr>
          <a:xfrm>
            <a:off x="3386294" y="1571688"/>
            <a:ext cx="3246609" cy="1707088"/>
          </a:xfrm>
          <a:prstGeom prst="rect">
            <a:avLst/>
          </a:prstGeom>
        </p:spPr>
      </p:pic>
      <p:pic>
        <p:nvPicPr>
          <p:cNvPr id="8" name="Picture 7"/>
          <p:cNvPicPr>
            <a:picLocks noChangeAspect="1"/>
          </p:cNvPicPr>
          <p:nvPr/>
        </p:nvPicPr>
        <p:blipFill>
          <a:blip r:embed="rId5"/>
          <a:stretch>
            <a:fillRect/>
          </a:stretch>
        </p:blipFill>
        <p:spPr>
          <a:xfrm>
            <a:off x="549390" y="3526773"/>
            <a:ext cx="2552700" cy="1790700"/>
          </a:xfrm>
          <a:prstGeom prst="rect">
            <a:avLst/>
          </a:prstGeom>
        </p:spPr>
      </p:pic>
      <p:pic>
        <p:nvPicPr>
          <p:cNvPr id="9" name="Picture 8"/>
          <p:cNvPicPr>
            <a:picLocks noChangeAspect="1"/>
          </p:cNvPicPr>
          <p:nvPr/>
        </p:nvPicPr>
        <p:blipFill>
          <a:blip r:embed="rId6"/>
          <a:stretch>
            <a:fillRect/>
          </a:stretch>
        </p:blipFill>
        <p:spPr>
          <a:xfrm>
            <a:off x="549390" y="5519958"/>
            <a:ext cx="3962400" cy="1152525"/>
          </a:xfrm>
          <a:prstGeom prst="rect">
            <a:avLst/>
          </a:prstGeom>
        </p:spPr>
      </p:pic>
      <p:pic>
        <p:nvPicPr>
          <p:cNvPr id="10" name="Picture 9"/>
          <p:cNvPicPr>
            <a:picLocks noChangeAspect="1"/>
          </p:cNvPicPr>
          <p:nvPr/>
        </p:nvPicPr>
        <p:blipFill>
          <a:blip r:embed="rId7"/>
          <a:stretch>
            <a:fillRect/>
          </a:stretch>
        </p:blipFill>
        <p:spPr>
          <a:xfrm>
            <a:off x="3271372" y="3526773"/>
            <a:ext cx="2690943" cy="1790700"/>
          </a:xfrm>
          <a:prstGeom prst="rect">
            <a:avLst/>
          </a:prstGeom>
        </p:spPr>
      </p:pic>
      <p:pic>
        <p:nvPicPr>
          <p:cNvPr id="12" name="Picture 11"/>
          <p:cNvPicPr>
            <a:picLocks noChangeAspect="1"/>
          </p:cNvPicPr>
          <p:nvPr/>
        </p:nvPicPr>
        <p:blipFill>
          <a:blip r:embed="rId8"/>
          <a:stretch>
            <a:fillRect/>
          </a:stretch>
        </p:blipFill>
        <p:spPr>
          <a:xfrm>
            <a:off x="6245416" y="5003936"/>
            <a:ext cx="2619375" cy="1743075"/>
          </a:xfrm>
          <a:prstGeom prst="rect">
            <a:avLst/>
          </a:prstGeom>
        </p:spPr>
      </p:pic>
    </p:spTree>
    <p:extLst>
      <p:ext uri="{BB962C8B-B14F-4D97-AF65-F5344CB8AC3E}">
        <p14:creationId xmlns:p14="http://schemas.microsoft.com/office/powerpoint/2010/main" val="22107416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Useful information</a:t>
            </a:r>
          </a:p>
        </p:txBody>
      </p:sp>
      <p:sp>
        <p:nvSpPr>
          <p:cNvPr id="3" name="Content Placeholder 2"/>
          <p:cNvSpPr>
            <a:spLocks noGrp="1"/>
          </p:cNvSpPr>
          <p:nvPr>
            <p:ph idx="1"/>
          </p:nvPr>
        </p:nvSpPr>
        <p:spPr>
          <a:xfrm>
            <a:off x="628650" y="1825624"/>
            <a:ext cx="7886700" cy="4886601"/>
          </a:xfrm>
        </p:spPr>
        <p:txBody>
          <a:bodyPr>
            <a:normAutofit fontScale="85000" lnSpcReduction="20000"/>
          </a:bodyPr>
          <a:lstStyle/>
          <a:p>
            <a:r>
              <a:rPr lang="en-GB" dirty="0"/>
              <a:t>British Geological Society(</a:t>
            </a:r>
            <a:r>
              <a:rPr lang="en-GB" dirty="0">
                <a:hlinkClick r:id="rId2"/>
              </a:rPr>
              <a:t>www.bgs.ac.uk</a:t>
            </a:r>
            <a:r>
              <a:rPr lang="en-GB" dirty="0"/>
              <a:t>) </a:t>
            </a:r>
          </a:p>
          <a:p>
            <a:r>
              <a:rPr lang="en-GB" dirty="0"/>
              <a:t>Energy UK (</a:t>
            </a:r>
            <a:r>
              <a:rPr lang="en-GB" dirty="0">
                <a:hlinkClick r:id="rId3"/>
              </a:rPr>
              <a:t>www.energy-uk.org.uk</a:t>
            </a:r>
            <a:r>
              <a:rPr lang="en-GB" dirty="0"/>
              <a:t>) </a:t>
            </a:r>
          </a:p>
          <a:p>
            <a:r>
              <a:rPr lang="en-GB" dirty="0"/>
              <a:t>Chartered Institute of Water and Environmental Management (</a:t>
            </a:r>
            <a:r>
              <a:rPr lang="en-GB" dirty="0">
                <a:hlinkClick r:id="rId4"/>
              </a:rPr>
              <a:t>www.ciwem.org</a:t>
            </a:r>
            <a:r>
              <a:rPr lang="en-GB" dirty="0"/>
              <a:t>) </a:t>
            </a:r>
          </a:p>
          <a:p>
            <a:r>
              <a:rPr lang="en-GB" dirty="0"/>
              <a:t>US Environmental Protection Agency (</a:t>
            </a:r>
            <a:r>
              <a:rPr lang="en-GB" dirty="0">
                <a:hlinkClick r:id="rId5"/>
              </a:rPr>
              <a:t>www.epa.gov</a:t>
            </a:r>
            <a:r>
              <a:rPr lang="en-GB" dirty="0"/>
              <a:t>) </a:t>
            </a:r>
          </a:p>
          <a:p>
            <a:r>
              <a:rPr lang="en-GB" dirty="0"/>
              <a:t>Science (</a:t>
            </a:r>
            <a:r>
              <a:rPr lang="en-GB" dirty="0">
                <a:hlinkClick r:id="rId6"/>
              </a:rPr>
              <a:t>www.science.sciencemag.org</a:t>
            </a:r>
            <a:r>
              <a:rPr lang="en-GB" dirty="0"/>
              <a:t>) </a:t>
            </a:r>
          </a:p>
          <a:p>
            <a:r>
              <a:rPr lang="en-GB" dirty="0"/>
              <a:t>Energy &amp; Carbon (</a:t>
            </a:r>
            <a:r>
              <a:rPr lang="en-GB" dirty="0">
                <a:hlinkClick r:id="rId7"/>
              </a:rPr>
              <a:t>www.energyandcarbon.com</a:t>
            </a:r>
            <a:r>
              <a:rPr lang="en-GB" dirty="0"/>
              <a:t>) </a:t>
            </a:r>
          </a:p>
          <a:p>
            <a:r>
              <a:rPr lang="en-GB" dirty="0"/>
              <a:t>World Nuclear Association (</a:t>
            </a:r>
            <a:r>
              <a:rPr lang="en-GB" dirty="0">
                <a:hlinkClick r:id="rId8"/>
              </a:rPr>
              <a:t>www.world-nuclear.org</a:t>
            </a:r>
            <a:r>
              <a:rPr lang="en-GB" dirty="0"/>
              <a:t>) </a:t>
            </a:r>
          </a:p>
          <a:p>
            <a:r>
              <a:rPr lang="en-GB" dirty="0"/>
              <a:t>The Ecologist (</a:t>
            </a:r>
            <a:r>
              <a:rPr lang="en-GB" dirty="0">
                <a:hlinkClick r:id="rId9"/>
              </a:rPr>
              <a:t>www.theecologist.org</a:t>
            </a:r>
            <a:r>
              <a:rPr lang="en-GB" dirty="0"/>
              <a:t>) </a:t>
            </a:r>
          </a:p>
          <a:p>
            <a:r>
              <a:rPr lang="en-GB" dirty="0"/>
              <a:t> Energy Savings Trust (</a:t>
            </a:r>
            <a:r>
              <a:rPr lang="en-GB" dirty="0">
                <a:hlinkClick r:id="rId10"/>
              </a:rPr>
              <a:t>www.energysavingstrust.org.uk</a:t>
            </a:r>
            <a:r>
              <a:rPr lang="en-GB" dirty="0"/>
              <a:t>)</a:t>
            </a:r>
          </a:p>
          <a:p>
            <a:r>
              <a:rPr lang="en-GB" dirty="0"/>
              <a:t>Carbon Capture &amp; Storage Association (</a:t>
            </a:r>
            <a:r>
              <a:rPr lang="en-GB" dirty="0">
                <a:hlinkClick r:id="rId11"/>
              </a:rPr>
              <a:t>www.ccsassociation.org</a:t>
            </a:r>
            <a:r>
              <a:rPr lang="en-GB" dirty="0"/>
              <a:t>)</a:t>
            </a:r>
          </a:p>
          <a:p>
            <a:r>
              <a:rPr lang="en-GB" dirty="0"/>
              <a:t>London School of Economics (</a:t>
            </a:r>
            <a:r>
              <a:rPr lang="en-GB" dirty="0">
                <a:hlinkClick r:id="rId12"/>
              </a:rPr>
              <a:t>www.lse.ac.uk</a:t>
            </a:r>
            <a:r>
              <a:rPr lang="en-GB" dirty="0"/>
              <a:t>) </a:t>
            </a:r>
          </a:p>
        </p:txBody>
      </p:sp>
    </p:spTree>
    <p:extLst>
      <p:ext uri="{BB962C8B-B14F-4D97-AF65-F5344CB8AC3E}">
        <p14:creationId xmlns:p14="http://schemas.microsoft.com/office/powerpoint/2010/main" val="42287108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951</Words>
  <Application>Microsoft Office PowerPoint</Application>
  <PresentationFormat>On-screen Show (4:3)</PresentationFormat>
  <Paragraphs>180</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Office Theme</vt:lpstr>
      <vt:lpstr>Energy &amp; Resource Management</vt:lpstr>
      <vt:lpstr>Outline for today</vt:lpstr>
      <vt:lpstr>Module aim</vt:lpstr>
      <vt:lpstr>Learning outcomes</vt:lpstr>
      <vt:lpstr>Reading list</vt:lpstr>
      <vt:lpstr>Assessments </vt:lpstr>
      <vt:lpstr>PowerPoint Presentation</vt:lpstr>
      <vt:lpstr>What are your top 3 energy or resource issues?</vt:lpstr>
      <vt:lpstr>Let’s consider the following….</vt:lpstr>
      <vt:lpstr>The UK Energy Mix</vt:lpstr>
      <vt:lpstr>The UK Energy mix</vt:lpstr>
      <vt:lpstr>PowerPoint Presentation</vt:lpstr>
      <vt:lpstr>PowerPoint Presentation</vt:lpstr>
      <vt:lpstr>Moving away from coal…</vt:lpstr>
      <vt:lpstr>PowerPoint Presentation</vt:lpstr>
      <vt:lpstr>PowerPoint Presentation</vt:lpstr>
      <vt:lpstr>PowerPoint Presentation</vt:lpstr>
      <vt:lpstr>PowerPoint Presentation</vt:lpstr>
      <vt:lpstr>PowerPoint Presentation</vt:lpstr>
      <vt:lpstr>Carbon capture and storage</vt:lpstr>
      <vt:lpstr>Carbon capture &amp; storage methods</vt:lpstr>
      <vt:lpstr>Carbon transport</vt:lpstr>
      <vt:lpstr>PowerPoint Presentation</vt:lpstr>
      <vt:lpstr>Will CO2 leak?</vt:lpstr>
      <vt:lpstr>CCS demonstration site</vt:lpstr>
      <vt:lpstr>CO2 storage @ Sleipner</vt:lpstr>
      <vt:lpstr>UK Shale Gas</vt:lpstr>
      <vt:lpstr>PowerPoint Presentation</vt:lpstr>
      <vt:lpstr>PowerPoint Presentation</vt:lpstr>
      <vt:lpstr>PowerPoint Presentation</vt:lpstr>
      <vt:lpstr>Nuclear power in the UK</vt:lpstr>
      <vt:lpstr>Current UK nuclear capacity</vt:lpstr>
      <vt:lpstr>Current new nuclear capacity</vt:lpstr>
      <vt:lpstr>Renewables </vt:lpstr>
      <vt:lpstr>Useful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&amp; Resource Management</dc:title>
  <dc:creator>Lara Hopkinson</dc:creator>
  <cp:lastModifiedBy>Lara Hopkinson</cp:lastModifiedBy>
  <cp:revision>22</cp:revision>
  <dcterms:created xsi:type="dcterms:W3CDTF">2019-10-04T11:15:58Z</dcterms:created>
  <dcterms:modified xsi:type="dcterms:W3CDTF">2026-10-05T10:46:06Z</dcterms:modified>
</cp:coreProperties>
</file>