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_rels/item1.xml.rels" ContentType="application/vnd.openxmlformats-package.relationships+xml"/>
  <Override PartName="/customXml/_rels/item2.xml.rels" ContentType="application/vnd.openxmlformats-package.relationships+xml"/>
  <Override PartName="/customXml/_rels/item3.xml.rels" ContentType="application/vnd.openxmlformats-package.relationships+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customXml" Target="../customXml/item1.xml"/><Relationship Id="rId5" Type="http://schemas.openxmlformats.org/officeDocument/2006/relationships/customXml" Target="../customXml/item2.xml"/><Relationship Id="rId6" Type="http://schemas.openxmlformats.org/officeDocument/2006/relationships/customXml" Target="../customXml/item3.xml"/><Relationship Id="rId7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itle 3"/>
          <p:cNvSpPr/>
          <p:nvPr/>
        </p:nvSpPr>
        <p:spPr>
          <a:xfrm>
            <a:off x="685800" y="1845000"/>
            <a:ext cx="7765560" cy="117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Myth and mythology: How Stories Shape the World</a:t>
            </a:r>
            <a:br/>
            <a:endParaRPr b="0" lang="en-GB" sz="4400" spc="-1" strike="noStrike">
              <a:latin typeface="Arial"/>
            </a:endParaRPr>
          </a:p>
        </p:txBody>
      </p:sp>
      <p:sp>
        <p:nvSpPr>
          <p:cNvPr id="77" name="Subtitle 6"/>
          <p:cNvSpPr/>
          <p:nvPr/>
        </p:nvSpPr>
        <p:spPr>
          <a:xfrm>
            <a:off x="2627640" y="2925000"/>
            <a:ext cx="5105880" cy="1745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algn="ctr"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Professor Ruth Parkes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itle 1"/>
          <p:cNvSpPr/>
          <p:nvPr/>
        </p:nvSpPr>
        <p:spPr>
          <a:xfrm>
            <a:off x="1727640" y="620640"/>
            <a:ext cx="5681880" cy="48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20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Homeric Hymn to Demeter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9" name="TextBox 29"/>
          <p:cNvSpPr/>
          <p:nvPr/>
        </p:nvSpPr>
        <p:spPr>
          <a:xfrm>
            <a:off x="360000" y="1080000"/>
            <a:ext cx="8098560" cy="3452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•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isolation of Demeter after abduction: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2375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“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But no one was willing to tell her the truth [</a:t>
            </a: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Calibri (MS) Italics"/>
              </a:rPr>
              <a:t>etêtuma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], not one of the gods, not one of the mortal humans, not one of the birds, messengers of the truth” (</a:t>
            </a: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Calibri (MS) Italics"/>
              </a:rPr>
              <a:t>HHD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44-6)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2375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“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In her anger at the one who is known for his dark clouds, the son of Kronos, she shunned the company of gods and lofty Olympus.” (</a:t>
            </a: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Calibri (MS) Italics"/>
              </a:rPr>
              <a:t>HHD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91-2)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3609"/>
              </a:lnSpc>
            </a:pP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“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But grief yet </a:t>
            </a:r>
            <a:r>
              <a:rPr b="1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more terrible and savage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 came into the heart of Demeter” (</a:t>
            </a:r>
            <a:r>
              <a:rPr b="0" i="1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HHD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 90); “Then she caused a</a:t>
            </a:r>
            <a:r>
              <a:rPr b="1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 most dreadful and cruel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 year for mankind over the  all-nourishing year” (famine: </a:t>
            </a:r>
            <a:r>
              <a:rPr b="0" i="1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HHD 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305-6: same adjective in Greek 90 and 306: </a:t>
            </a:r>
            <a:r>
              <a:rPr b="1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why?</a:t>
            </a:r>
            <a:r>
              <a:rPr b="0" lang="en-US" sz="1800" spc="-1" strike="noStrike">
                <a:solidFill>
                  <a:srgbClr val="333333"/>
                </a:solidFill>
                <a:latin typeface="Times New Roman"/>
                <a:ea typeface="Calibri (MS)"/>
              </a:rPr>
              <a:t>)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80" name="TextBox 30"/>
          <p:cNvSpPr/>
          <p:nvPr/>
        </p:nvSpPr>
        <p:spPr>
          <a:xfrm>
            <a:off x="55800" y="1485000"/>
            <a:ext cx="13150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Magdalena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1" name="TextBox 34"/>
          <p:cNvSpPr/>
          <p:nvPr/>
        </p:nvSpPr>
        <p:spPr>
          <a:xfrm>
            <a:off x="252360" y="5205240"/>
            <a:ext cx="886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Rhodri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2" name="TextBox 21"/>
          <p:cNvSpPr/>
          <p:nvPr/>
        </p:nvSpPr>
        <p:spPr>
          <a:xfrm>
            <a:off x="416160" y="3335400"/>
            <a:ext cx="61236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Jane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3" name="TextBox 23"/>
          <p:cNvSpPr/>
          <p:nvPr/>
        </p:nvSpPr>
        <p:spPr>
          <a:xfrm>
            <a:off x="126720" y="5123160"/>
            <a:ext cx="10850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Matthew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4" name="TextBox 24"/>
          <p:cNvSpPr/>
          <p:nvPr/>
        </p:nvSpPr>
        <p:spPr>
          <a:xfrm>
            <a:off x="8117280" y="5267880"/>
            <a:ext cx="7513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Sarah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85" name="" descr=""/>
          <p:cNvPicPr/>
          <p:nvPr/>
        </p:nvPicPr>
        <p:blipFill>
          <a:blip r:embed="rId1"/>
          <a:stretch/>
        </p:blipFill>
        <p:spPr>
          <a:xfrm>
            <a:off x="7380000" y="4389480"/>
            <a:ext cx="1463760" cy="19101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itle 1_4"/>
          <p:cNvSpPr/>
          <p:nvPr/>
        </p:nvSpPr>
        <p:spPr>
          <a:xfrm>
            <a:off x="1727640" y="620640"/>
            <a:ext cx="5681880" cy="48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20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Homeric Hymn to Demeter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87" name="TextBox 29_2"/>
          <p:cNvSpPr/>
          <p:nvPr/>
        </p:nvSpPr>
        <p:spPr>
          <a:xfrm>
            <a:off x="360000" y="1080000"/>
            <a:ext cx="8098560" cy="4169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Demeter is the fertility goddess; in </a:t>
            </a:r>
            <a:r>
              <a:rPr b="0" i="1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HHD</a:t>
            </a: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 she is associated with fertility e.g.: “she who glories in the harvest” (Nagy, 5)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She withholds fertility 305-311 (emphasis on impact on humans and on loss of honour for gods)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Maybe of relevance that </a:t>
            </a:r>
            <a:r>
              <a:rPr b="0" i="1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HHD</a:t>
            </a: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 uses language of wilting when describing destroying humans (comes from Homer: idea of life and death like leaves/vegetative process)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 </a:t>
            </a: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352ff (Hermes tells Hades) “For she [Demeter] is performing a mighty deed,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           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to destroy [root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phthi-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] the tribes of earth-born humans, causing them to be without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menos [power]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,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           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by hiding the Seed underground—and she is destroying [root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phthi-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] the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tîmai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Calibri (MS)"/>
              </a:rPr>
              <a:t> 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            </a:t>
            </a: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[honours] of the immortal gods.”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100000"/>
              </a:lnSpc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88" name="TextBox 30_2"/>
          <p:cNvSpPr/>
          <p:nvPr/>
        </p:nvSpPr>
        <p:spPr>
          <a:xfrm>
            <a:off x="55800" y="1485000"/>
            <a:ext cx="13150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Magdalena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9" name="TextBox 34_2"/>
          <p:cNvSpPr/>
          <p:nvPr/>
        </p:nvSpPr>
        <p:spPr>
          <a:xfrm>
            <a:off x="252360" y="5205240"/>
            <a:ext cx="886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Rhodri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0" name="TextBox 21_2"/>
          <p:cNvSpPr/>
          <p:nvPr/>
        </p:nvSpPr>
        <p:spPr>
          <a:xfrm>
            <a:off x="416160" y="3335400"/>
            <a:ext cx="61236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Jane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1" name="TextBox 23_2"/>
          <p:cNvSpPr/>
          <p:nvPr/>
        </p:nvSpPr>
        <p:spPr>
          <a:xfrm>
            <a:off x="126720" y="5123160"/>
            <a:ext cx="10850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Matthew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2" name="TextBox 24_2"/>
          <p:cNvSpPr/>
          <p:nvPr/>
        </p:nvSpPr>
        <p:spPr>
          <a:xfrm>
            <a:off x="8117280" y="5267880"/>
            <a:ext cx="7513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Sarah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1_0"/>
          <p:cNvSpPr/>
          <p:nvPr/>
        </p:nvSpPr>
        <p:spPr>
          <a:xfrm>
            <a:off x="1727640" y="620640"/>
            <a:ext cx="5681880" cy="48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20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Homeric Hymn to Demeter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94" name="TextBox 29_0"/>
          <p:cNvSpPr/>
          <p:nvPr/>
        </p:nvSpPr>
        <p:spPr>
          <a:xfrm>
            <a:off x="360000" y="1080000"/>
            <a:ext cx="8098560" cy="681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After the abduction, Demeter complains/acts &gt; Persephone is allowed to come back because she has eaten in the underworld (some pomegranate seeds)&gt; Persephone must spend part of each year in the underworld with her husband Hades and part on the earth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origin myth for the seasons? while Demeter mourns her daughter’s absence, the earth is barren. When she returns, there is fertility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●  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He [Zeus] assented that her daughter, every time the season came round, /  would spend a third portion of the year in the realms of dark mist underneath, / and the other two thirds in the company of her mother and the other immortals.”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Homeric Hymn to Demeter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Noto Sans"/>
              </a:rPr>
              <a:t> 445ff.) (first appearance of the myth in literature)</a:t>
            </a:r>
            <a:endParaRPr b="0" lang="en-GB" sz="1800" spc="-1" strike="noStrike">
              <a:latin typeface="Arial"/>
            </a:endParaRPr>
          </a:p>
          <a:p>
            <a:pPr marL="342720" indent="-33984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447480"/>
                <a:tab algn="l" pos="896760"/>
                <a:tab algn="l" pos="1346040"/>
                <a:tab algn="l" pos="1795320"/>
                <a:tab algn="l" pos="2244600"/>
                <a:tab algn="l" pos="2693880"/>
                <a:tab algn="l" pos="3143160"/>
                <a:tab algn="l" pos="3592440"/>
                <a:tab algn="l" pos="4041720"/>
                <a:tab algn="l" pos="4491000"/>
                <a:tab algn="l" pos="4940280"/>
                <a:tab algn="l" pos="5389560"/>
                <a:tab algn="l" pos="5838480"/>
                <a:tab algn="l" pos="6287760"/>
                <a:tab algn="l" pos="6737040"/>
                <a:tab algn="l" pos="7186320"/>
                <a:tab algn="l" pos="7635600"/>
                <a:tab algn="l" pos="8084880"/>
                <a:tab algn="l" pos="8534160"/>
                <a:tab algn="l" pos="8983440"/>
                <a:tab algn="l" pos="8985240"/>
                <a:tab algn="l" pos="9434160"/>
                <a:tab algn="l" pos="9883440"/>
                <a:tab algn="l" pos="10332720"/>
                <a:tab algn="l" pos="1078200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US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            </a:t>
            </a:r>
            <a:endParaRPr b="0" lang="en-GB" sz="1800" spc="-1" strike="noStrike">
              <a:latin typeface="Arial"/>
            </a:endParaRPr>
          </a:p>
          <a:p>
            <a:pPr marL="342720" indent="-331920">
              <a:lnSpc>
                <a:spcPct val="100000"/>
              </a:lnSpc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95" name="TextBox 30_0"/>
          <p:cNvSpPr/>
          <p:nvPr/>
        </p:nvSpPr>
        <p:spPr>
          <a:xfrm>
            <a:off x="55800" y="1485000"/>
            <a:ext cx="13150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Magdalena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6" name="TextBox 34_0"/>
          <p:cNvSpPr/>
          <p:nvPr/>
        </p:nvSpPr>
        <p:spPr>
          <a:xfrm>
            <a:off x="252360" y="5205240"/>
            <a:ext cx="886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Rhodri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7" name="TextBox 21_0"/>
          <p:cNvSpPr/>
          <p:nvPr/>
        </p:nvSpPr>
        <p:spPr>
          <a:xfrm>
            <a:off x="416160" y="3335400"/>
            <a:ext cx="61236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Jane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8" name="TextBox 23_0"/>
          <p:cNvSpPr/>
          <p:nvPr/>
        </p:nvSpPr>
        <p:spPr>
          <a:xfrm>
            <a:off x="126720" y="5123160"/>
            <a:ext cx="10850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Matthew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9" name="TextBox 24_0"/>
          <p:cNvSpPr/>
          <p:nvPr/>
        </p:nvSpPr>
        <p:spPr>
          <a:xfrm>
            <a:off x="8117280" y="5267880"/>
            <a:ext cx="7513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Sarah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?>
<Relationships xmlns="http://schemas.openxmlformats.org/package/2006/relationships"><Relationship Id="rId1" Type="http://schemas.openxmlformats.org/officeDocument/2006/relationships/customXmlProps" Target="itemProps1.xml"/>
</Relationships>
</file>

<file path=customXml/_rels/item2.xml.rels><?xml version="1.0" encoding="UTF-8"?>
<Relationships xmlns="http://schemas.openxmlformats.org/package/2006/relationships"><Relationship Id="rId1" Type="http://schemas.openxmlformats.org/officeDocument/2006/relationships/customXmlProps" Target="itemProps2.xml"/>
</Relationships>
</file>

<file path=customXml/_rels/item3.xml.rels><?xml version="1.0" encoding="UTF-8"?>
<Relationships xmlns="http://schemas.openxmlformats.org/package/2006/relationships"><Relationship Id="rId1" Type="http://schemas.openxmlformats.org/officeDocument/2006/relationships/customXmlProps" Target="itemProps3.xml"/>
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dcmitype/"/>
    <ds:schemaRef ds:uri="7534e9c7-d8a7-4ffa-a350-0e66096719e3"/>
    <ds:schemaRef ds:uri="http://purl.org/dc/elements/1.1/"/>
    <ds:schemaRef ds:uri="303dbf9b-b85b-46a0-94f1-894078c07ecd"/>
    <ds:schemaRef ds:uri="http://purl.org/dc/terms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6722</TotalTime>
  <Application>LibreOffice/7.1.0.3$Windows_X86_64 LibreOffice_project/f6099ecf3d29644b5008cc8f48f42f4a40986e4c</Application>
  <AppVersion>15.0000</AppVersion>
  <Words>4129</Words>
  <Paragraphs>361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2020-09-14T12:22:34Z</dcterms:created>
  <dc:creator>Magdalena Ohrman</dc:creator>
  <dc:description/>
  <dc:language>en-GB</dc:language>
  <cp:lastModifiedBy/>
  <dcterms:modified xsi:type="dcterms:W3CDTF">2026-02-27T19:11:26Z</dcterms:modified>
  <cp:revision>37</cp:revision>
  <dc:subject/>
  <dc:title>Myth and mythology: How Stories Shape the World 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50</vt:i4>
  </property>
</Properties>
</file>