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50" r:id="rId1"/>
  </p:sldMasterIdLst>
  <p:notesMasterIdLst>
    <p:notesMasterId r:id="rId9"/>
  </p:notesMasterIdLst>
  <p:sldIdLst>
    <p:sldId id="257" r:id="rId2"/>
    <p:sldId id="258" r:id="rId3"/>
    <p:sldId id="259" r:id="rId4"/>
    <p:sldId id="261" r:id="rId5"/>
    <p:sldId id="263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E08E7D-E406-40A0-9194-F9950F18DCE4}" v="3" dt="2023-10-27T14:36:19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3960" autoAdjust="0"/>
  </p:normalViewPr>
  <p:slideViewPr>
    <p:cSldViewPr snapToGrid="0">
      <p:cViewPr varScale="1">
        <p:scale>
          <a:sx n="45" d="100"/>
          <a:sy n="45" d="100"/>
        </p:scale>
        <p:origin x="1114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331264-E2C8-4BE8-9A94-4ED6D1E330A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55D273-A0DC-4772-B562-08565ECD0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6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98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379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339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82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402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55D273-A0DC-4772-B562-08565ECD0D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5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69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99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264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19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17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32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74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60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58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54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56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4468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648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22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70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63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492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E251BD6-CBDD-491D-92A2-052320E1791F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88584-2F73-45C5-B475-CB9E7778F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532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jpeg"/><Relationship Id="rId10" Type="http://schemas.openxmlformats.org/officeDocument/2006/relationships/image" Target="../media/image6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9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.jpe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1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4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7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12" Type="http://schemas.openxmlformats.org/officeDocument/2006/relationships/image" Target="../media/image18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.png"/><Relationship Id="rId11" Type="http://schemas.openxmlformats.org/officeDocument/2006/relationships/image" Target="../media/image17.png"/><Relationship Id="rId5" Type="http://schemas.openxmlformats.org/officeDocument/2006/relationships/image" Target="../media/image1.jpeg"/><Relationship Id="rId10" Type="http://schemas.openxmlformats.org/officeDocument/2006/relationships/image" Target="../media/image11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cs.lib.purdue.edu/cgi/viewcontent.cgi?article=1076&amp;context=gbl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deutschland.de/en/topic/life/a-guide-to-german-etiquette" TargetMode="External"/><Relationship Id="rId12" Type="http://schemas.openxmlformats.org/officeDocument/2006/relationships/image" Target="../media/image20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9.png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hyperlink" Target="https://hospitalityinsights.ehl.edu/key-language-skills-international-hotel-management-care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/>
              <a:t>Presentation: Benefits of multilingualism and the importance of language awareness skills for hotel staff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D32AF782-65CA-3D0B-B212-B439FCDDFFA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" y="10"/>
            <a:ext cx="4971922" cy="3428990"/>
          </a:xfrm>
          <a:custGeom>
            <a:avLst/>
            <a:gdLst/>
            <a:ahLst/>
            <a:cxnLst/>
            <a:rect l="l" t="t" r="r" b="b"/>
            <a:pathLst>
              <a:path w="4971922" h="3429000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29000"/>
                </a:lnTo>
                <a:lnTo>
                  <a:pt x="0" y="3429000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Module: Foreign Languages &amp; Cultural awareness BMIH5003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Tutor: Lisa </a:t>
            </a:r>
            <a:r>
              <a:rPr lang="en-US" dirty="0" err="1">
                <a:solidFill>
                  <a:schemeClr val="tx1"/>
                </a:solidFill>
              </a:rPr>
              <a:t>Bassler</a:t>
            </a:r>
            <a:endParaRPr lang="en-US" dirty="0">
              <a:solidFill>
                <a:schemeClr val="tx1"/>
              </a:solidFill>
            </a:endParaRP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 name: Diana </a:t>
            </a:r>
            <a:r>
              <a:rPr lang="en-US" dirty="0" err="1">
                <a:solidFill>
                  <a:schemeClr val="tx1"/>
                </a:solidFill>
              </a:rPr>
              <a:t>Tanase</a:t>
            </a:r>
            <a:endParaRPr lang="en-US" dirty="0">
              <a:solidFill>
                <a:schemeClr val="tx1"/>
              </a:solidFill>
            </a:endParaRP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 number:2210013</a:t>
            </a:r>
          </a:p>
          <a:p>
            <a:pPr indent="-228600"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 descr="A black and white logo&#10;&#10;Description automatically generated">
            <a:extLst>
              <a:ext uri="{FF2B5EF4-FFF2-40B4-BE49-F238E27FC236}">
                <a16:creationId xmlns:a16="http://schemas.microsoft.com/office/drawing/2014/main" id="{75DD1058-B6D9-9500-DDA0-2B75D3A1FD3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2889"/>
            <a:ext cx="4761905" cy="4761905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A3A2572B-7FC0-E761-B33B-38A4ACE191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7700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62"/>
    </mc:Choice>
    <mc:Fallback>
      <p:transition spd="slow" advTm="10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9119" y="-147320"/>
            <a:ext cx="3342459" cy="33295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Importance of languages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8796" y="3972088"/>
            <a:ext cx="4592782" cy="249105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cap="none" dirty="0"/>
              <a:t>Multilingual Customer Service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cap="none" dirty="0"/>
              <a:t>Cultural Sensitivity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cap="none" dirty="0"/>
              <a:t>Personalised  Experience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cap="none" dirty="0"/>
              <a:t>Effective Communication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cap="none" dirty="0"/>
              <a:t>Market Competitive Advantage</a:t>
            </a:r>
          </a:p>
          <a:p>
            <a:pPr algn="r"/>
            <a:r>
              <a:rPr lang="en-US" sz="1800" cap="none" dirty="0"/>
              <a:t>(Loberteanu 2023)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D32AF782-65CA-3D0B-B212-B439FCDDFFA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7546766" cy="3428990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778F7D86-104B-FDFD-1073-A7C4D75513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095" y="2657209"/>
            <a:ext cx="4761905" cy="4761905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43EE9801-267B-41D8-0AF4-1EF640F32C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0121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761"/>
    </mc:Choice>
    <mc:Fallback>
      <p:transition spd="slow" advTm="89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54" y="366119"/>
            <a:ext cx="4802187" cy="269676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Language skills for the hotel staff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053" y="3062880"/>
            <a:ext cx="5468399" cy="158933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000" cap="none" dirty="0"/>
              <a:t>Language classes</a:t>
            </a:r>
          </a:p>
          <a:p>
            <a:r>
              <a:rPr lang="en-GB" sz="1000" cap="none" dirty="0"/>
              <a:t>Language learning materials</a:t>
            </a:r>
          </a:p>
          <a:p>
            <a:r>
              <a:rPr lang="en-GB" sz="1000" cap="none" dirty="0"/>
              <a:t>Cultural workshops</a:t>
            </a:r>
          </a:p>
          <a:p>
            <a:r>
              <a:rPr lang="en-GB" sz="1000" cap="none" dirty="0"/>
              <a:t>Professional growth opportunities</a:t>
            </a:r>
          </a:p>
          <a:p>
            <a:pPr algn="r"/>
            <a:r>
              <a:rPr lang="en-GB" sz="1000" dirty="0"/>
              <a:t>(Willy 2023).</a:t>
            </a:r>
            <a:endParaRPr lang="en-US" sz="1000" dirty="0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D32AF782-65CA-3D0B-B212-B439FCDDFFA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3423" y="-1"/>
            <a:ext cx="6087038" cy="3429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865F97-DCA3-4BCC-8424-AB0553230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Masseuse treating person's neck">
            <a:extLst>
              <a:ext uri="{FF2B5EF4-FFF2-40B4-BE49-F238E27FC236}">
                <a16:creationId xmlns:a16="http://schemas.microsoft.com/office/drawing/2014/main" id="{DC361E2B-95A1-5431-8DFC-693C3CD5624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3423" y="3429461"/>
            <a:ext cx="6087038" cy="3428539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87753056-1871-4006-B281-A1F86E7A3A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0905" y="3429000"/>
            <a:ext cx="4761905" cy="4761905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FC53A36A-53FD-BBE9-527D-EFBCFF6785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489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508"/>
    </mc:Choice>
    <mc:Fallback>
      <p:transition spd="slow" advTm="91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740" y="737333"/>
            <a:ext cx="4802187" cy="14710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German , Where is used ,what is considered appropriate in business content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654" y="2525487"/>
            <a:ext cx="4802187" cy="37229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Germany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Austria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Switzerland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algn="r"/>
            <a:r>
              <a:rPr lang="en-US" sz="1200" dirty="0"/>
              <a:t>(Deuchland.de 2018),(</a:t>
            </a:r>
            <a:r>
              <a:rPr lang="en-US" sz="1200" dirty="0" err="1"/>
              <a:t>Cristie</a:t>
            </a:r>
            <a:r>
              <a:rPr lang="en-US" sz="1200" dirty="0"/>
              <a:t> &amp; co 2022).</a:t>
            </a:r>
          </a:p>
          <a:p>
            <a:endParaRPr lang="en-US" dirty="0"/>
          </a:p>
        </p:txBody>
      </p:sp>
      <p:pic>
        <p:nvPicPr>
          <p:cNvPr id="6" name="Picture 5" descr="Hands holding each other">
            <a:extLst>
              <a:ext uri="{FF2B5EF4-FFF2-40B4-BE49-F238E27FC236}">
                <a16:creationId xmlns:a16="http://schemas.microsoft.com/office/drawing/2014/main" id="{15EBC0DE-1E26-C695-DA8A-38B42D06735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3423" y="-1"/>
            <a:ext cx="6087038" cy="3429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865F97-DCA3-4BCC-8424-AB0553230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200B01CD-8B91-C095-B1B0-485AE04B47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2781" y="2646323"/>
            <a:ext cx="4761905" cy="4761905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05750122-2356-A04C-08E5-8C3C65BDA5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9165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24"/>
    </mc:Choice>
    <mc:Fallback>
      <p:transition spd="slow" advTm="18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9119" y="-147320"/>
            <a:ext cx="3342459" cy="33295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Business setting manners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8796" y="3972088"/>
            <a:ext cx="4592782" cy="249105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D32AF782-65CA-3D0B-B212-B439FCDDFFA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7546766" cy="3428990"/>
          </a:xfrm>
          <a:prstGeom prst="rect">
            <a:avLst/>
          </a:prstGeom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778F7D86-104B-FDFD-1073-A7C4D755134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095" y="2657209"/>
            <a:ext cx="4761905" cy="47619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0E5315-80DA-6EFE-B17A-CCA8E94340EE}"/>
              </a:ext>
            </a:extLst>
          </p:cNvPr>
          <p:cNvSpPr txBox="1"/>
          <p:nvPr/>
        </p:nvSpPr>
        <p:spPr>
          <a:xfrm>
            <a:off x="5660589" y="3518753"/>
            <a:ext cx="571098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cap="none" dirty="0"/>
              <a:t>Appropriate</a:t>
            </a:r>
          </a:p>
          <a:p>
            <a:endParaRPr lang="en-US" sz="1600" cap="non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cap="none" dirty="0"/>
              <a:t>Punctuality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Respect for Cultural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cap="none" dirty="0"/>
              <a:t>Respect for Hierarchies</a:t>
            </a:r>
          </a:p>
          <a:p>
            <a:endParaRPr lang="en-GB" sz="1600" dirty="0"/>
          </a:p>
          <a:p>
            <a:r>
              <a:rPr lang="en-GB" sz="1600" dirty="0"/>
              <a:t>Inappropriate: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Impatience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Rushed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Informal Approach</a:t>
            </a:r>
          </a:p>
          <a:p>
            <a:endParaRPr lang="en-GB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7C975CC-15D4-3C13-B764-BE9A1F4AF7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288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55"/>
    </mc:Choice>
    <mc:Fallback>
      <p:transition spd="slow" advTm="40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1" y="308339"/>
            <a:ext cx="4765226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/>
              <a:t>Multilingual skills are necessary in hotel industry?</a:t>
            </a:r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D32AF782-65CA-3D0B-B212-B439FCDDFFA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3423" y="-2"/>
            <a:ext cx="6087038" cy="342946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4FC9395-363F-4303-9B88-F5B9F15A2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1" y="2052918"/>
            <a:ext cx="4764245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cap="none" dirty="0">
                <a:solidFill>
                  <a:schemeClr val="tx1"/>
                </a:solidFill>
              </a:rPr>
              <a:t>Remain competitive</a:t>
            </a:r>
          </a:p>
          <a:p>
            <a:pPr>
              <a:buFont typeface="Wingdings 3" charset="2"/>
              <a:buChar char=""/>
            </a:pPr>
            <a:r>
              <a:rPr lang="en-US" cap="none" dirty="0">
                <a:solidFill>
                  <a:schemeClr val="tx1"/>
                </a:solidFill>
              </a:rPr>
              <a:t>Attracting new customers</a:t>
            </a:r>
          </a:p>
          <a:p>
            <a:pPr>
              <a:buFont typeface="Wingdings 3" charset="2"/>
              <a:buChar char=""/>
            </a:pPr>
            <a:r>
              <a:rPr lang="en-US" cap="none" dirty="0">
                <a:solidFill>
                  <a:schemeClr val="tx1"/>
                </a:solidFill>
              </a:rPr>
              <a:t>Gaining market share</a:t>
            </a:r>
          </a:p>
          <a:p>
            <a:pPr>
              <a:buFont typeface="Wingdings 3" charset="2"/>
              <a:buChar char=""/>
            </a:pPr>
            <a:r>
              <a:rPr lang="en-US" cap="none" dirty="0">
                <a:solidFill>
                  <a:schemeClr val="tx1"/>
                </a:solidFill>
              </a:rPr>
              <a:t>Live up to the name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  <a:p>
            <a:pPr algn="r"/>
            <a:r>
              <a:rPr lang="en-US" sz="1100" dirty="0">
                <a:solidFill>
                  <a:schemeClr val="tx1"/>
                </a:solidFill>
              </a:rPr>
              <a:t>(Accor 2023)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 descr="A black and white logo&#10;&#10;Description automatically generated">
            <a:extLst>
              <a:ext uri="{FF2B5EF4-FFF2-40B4-BE49-F238E27FC236}">
                <a16:creationId xmlns:a16="http://schemas.microsoft.com/office/drawing/2014/main" id="{E7938912-0CB1-6522-A90E-ADC429CBEF05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3423" y="3573839"/>
            <a:ext cx="6087038" cy="3428540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3D42E4EB-3947-85DA-9F06-2177A4D86A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71646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88"/>
    </mc:Choice>
    <mc:Fallback>
      <p:transition spd="slow" advTm="50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40B5C-29D2-92D8-22E1-DBE8CA33F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945" y="591033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215AB-05FD-5FA3-704F-B97352C9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1556085"/>
            <a:ext cx="7850190" cy="4752860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Cristie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co (2022) T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german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 market.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chalengeson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road to recovery. Published: may 2022. [Online] 152009062.Pdf (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hospitalitynet.Org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[Accessed 6 oct.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Deuchland.de (2018). A Guide to German Etiquette. [online] deutschland.de.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https://www.deutschland.de/en/topic/life/a-guide-to-german-etiquette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 6 oct.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Loberteanu, B. (2023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The best languages to learn for business and the hospitality industry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hospitalityinsights.Ehl.Edu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https://hospitalityinsights.Ehl.Edu/languages-to-learn-for-business#:~:text=the%20hospitality%20industry%2c%20a%20sector%20with%20a%20wide [Accessed 6 oct.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Steliou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Is multilingualism a necessity in your industry?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Cudoo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cudoo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blog. Available at: https://cudoo.Com/blog/is-multilingualism-a-necessity-in-your-industry/ [Accessed 6 oct. 2023].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Hager, M. (2010). Intercultural competence and German business culture. Global Business Languages, 6(1), 4. available at: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https://docs.lib.purdue.edu/cgi/viewcontent.cgi?article=1076&amp;context=gbl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 2023].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Willi, R. (2023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Language skills for an international hotel management career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hospitalityinsights.Ehl.Edu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https://hospitalityinsights.Ehl.Edu/key-language-skills-international-hotel-management-career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 6 oct.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400" cap="none" dirty="0">
              <a:solidFill>
                <a:schemeClr val="tx1"/>
              </a:solidFill>
            </a:endParaRPr>
          </a:p>
        </p:txBody>
      </p:sp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E22489C8-AC76-59AB-5E1F-2140B2870B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268" y="1221217"/>
            <a:ext cx="4008888" cy="400888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4" name="Camera 3">
            <a:extLst>
              <a:ext uri="{FF2B5EF4-FFF2-40B4-BE49-F238E27FC236}">
                <a16:creationId xmlns:a16="http://schemas.microsoft.com/office/drawing/2014/main" id="{0E716C9F-9BE4-3C94-F5DC-7D2322B007F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21115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452</Words>
  <Application>Microsoft Office PowerPoint</Application>
  <PresentationFormat>Widescreen</PresentationFormat>
  <Paragraphs>60</Paragraphs>
  <Slides>7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Wingdings</vt:lpstr>
      <vt:lpstr>Wingdings 3</vt:lpstr>
      <vt:lpstr>Ion</vt:lpstr>
      <vt:lpstr>Presentation: Benefits of multilingualism and the importance of language awareness skills for hotel staff</vt:lpstr>
      <vt:lpstr>Importance of languages awareness</vt:lpstr>
      <vt:lpstr>Language skills for the hotel staff</vt:lpstr>
      <vt:lpstr>German , Where is used ,what is considered appropriate in business content</vt:lpstr>
      <vt:lpstr>Business setting manners</vt:lpstr>
      <vt:lpstr>Multilingual skills are necessary in hotel industry?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2023-10-21T09:23:29Z</dcterms:created>
  <dcterms:modified xsi:type="dcterms:W3CDTF">2023-10-27T14:36:28Z</dcterms:modified>
</cp:coreProperties>
</file>