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93" r:id="rId2"/>
    <p:sldId id="282" r:id="rId3"/>
    <p:sldId id="288" r:id="rId4"/>
    <p:sldId id="305" r:id="rId5"/>
    <p:sldId id="294" r:id="rId6"/>
    <p:sldId id="302" r:id="rId7"/>
    <p:sldId id="304" r:id="rId8"/>
    <p:sldId id="303" r:id="rId9"/>
    <p:sldId id="306" r:id="rId10"/>
    <p:sldId id="308" r:id="rId11"/>
    <p:sldId id="309" r:id="rId12"/>
    <p:sldId id="292" r:id="rId13"/>
    <p:sldId id="310" r:id="rId14"/>
    <p:sldId id="307" r:id="rId15"/>
    <p:sldId id="311" r:id="rId16"/>
    <p:sldId id="312" r:id="rId17"/>
    <p:sldId id="313" r:id="rId18"/>
    <p:sldId id="314" r:id="rId19"/>
    <p:sldId id="316" r:id="rId20"/>
    <p:sldId id="319" r:id="rId21"/>
    <p:sldId id="320" r:id="rId22"/>
    <p:sldId id="315" r:id="rId23"/>
    <p:sldId id="317" r:id="rId24"/>
    <p:sldId id="31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239" autoAdjust="0"/>
  </p:normalViewPr>
  <p:slideViewPr>
    <p:cSldViewPr>
      <p:cViewPr varScale="1">
        <p:scale>
          <a:sx n="72" d="100"/>
          <a:sy n="72" d="100"/>
        </p:scale>
        <p:origin x="1104" y="84"/>
      </p:cViewPr>
      <p:guideLst>
        <p:guide orient="horz" pos="2160"/>
        <p:guide pos="2880"/>
      </p:guideLst>
    </p:cSldViewPr>
  </p:slideViewPr>
  <p:notesTextViewPr>
    <p:cViewPr>
      <p:scale>
        <a:sx n="100" d="100"/>
        <a:sy n="100" d="100"/>
      </p:scale>
      <p:origin x="0" y="0"/>
    </p:cViewPr>
  </p:notesTextViewPr>
  <p:notesViewPr>
    <p:cSldViewPr>
      <p:cViewPr varScale="1">
        <p:scale>
          <a:sx n="60" d="100"/>
          <a:sy n="60" d="100"/>
        </p:scale>
        <p:origin x="-2490"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2F07F5-038F-401C-A690-32BAE5AC7F10}" type="datetimeFigureOut">
              <a:rPr lang="en-US" smtClean="0"/>
              <a:pPr/>
              <a:t>3/27/2019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737830-1592-42B1-9C40-0C9F69F41AD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3/27/2019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68793-0E74-4D32-9835-C8811968978A}"/>
              </a:ext>
            </a:extLst>
          </p:cNvPr>
          <p:cNvSpPr>
            <a:spLocks noGrp="1"/>
          </p:cNvSpPr>
          <p:nvPr>
            <p:ph type="title"/>
          </p:nvPr>
        </p:nvSpPr>
        <p:spPr/>
        <p:txBody>
          <a:bodyPr/>
          <a:lstStyle/>
          <a:p>
            <a:r>
              <a:rPr lang="en-GB" dirty="0"/>
              <a:t>Energy Management</a:t>
            </a:r>
          </a:p>
        </p:txBody>
      </p:sp>
      <p:sp>
        <p:nvSpPr>
          <p:cNvPr id="4" name="Content Placeholder 3">
            <a:extLst>
              <a:ext uri="{FF2B5EF4-FFF2-40B4-BE49-F238E27FC236}">
                <a16:creationId xmlns:a16="http://schemas.microsoft.com/office/drawing/2014/main" id="{51996204-333B-4D96-9DDF-E1EEF8295A09}"/>
              </a:ext>
            </a:extLst>
          </p:cNvPr>
          <p:cNvSpPr>
            <a:spLocks noGrp="1"/>
          </p:cNvSpPr>
          <p:nvPr>
            <p:ph idx="1"/>
          </p:nvPr>
        </p:nvSpPr>
        <p:spPr/>
        <p:txBody>
          <a:bodyPr>
            <a:normAutofit fontScale="92500" lnSpcReduction="20000"/>
          </a:bodyPr>
          <a:lstStyle/>
          <a:p>
            <a:pPr marL="0" indent="0">
              <a:buNone/>
            </a:pPr>
            <a:r>
              <a:rPr lang="en-GB" sz="4300" b="1" dirty="0"/>
              <a:t>Energy management is defined as:</a:t>
            </a:r>
          </a:p>
          <a:p>
            <a:pPr marL="0" indent="0">
              <a:buNone/>
            </a:pPr>
            <a:endParaRPr lang="en-GB" dirty="0"/>
          </a:p>
          <a:p>
            <a:pPr marL="0" indent="0">
              <a:buNone/>
            </a:pPr>
            <a:r>
              <a:rPr lang="en-GB" sz="3900" b="1" dirty="0">
                <a:solidFill>
                  <a:srgbClr val="FF0000"/>
                </a:solidFill>
              </a:rPr>
              <a:t>The strategy of adjusting and optimising energy, by modifying the systems and procedures in order to reduce the overall energy requirement per unit output, whilst maintaining or reducing total costs of producing the output from these systems and procedures.</a:t>
            </a:r>
          </a:p>
        </p:txBody>
      </p:sp>
    </p:spTree>
    <p:extLst>
      <p:ext uri="{BB962C8B-B14F-4D97-AF65-F5344CB8AC3E}">
        <p14:creationId xmlns:p14="http://schemas.microsoft.com/office/powerpoint/2010/main" val="3702027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D721E-F88D-4281-80E1-20E90A457259}"/>
              </a:ext>
            </a:extLst>
          </p:cNvPr>
          <p:cNvSpPr>
            <a:spLocks noGrp="1"/>
          </p:cNvSpPr>
          <p:nvPr>
            <p:ph type="title"/>
          </p:nvPr>
        </p:nvSpPr>
        <p:spPr/>
        <p:txBody>
          <a:bodyPr/>
          <a:lstStyle/>
          <a:p>
            <a:r>
              <a:rPr lang="en-GB" dirty="0"/>
              <a:t>The Energy Management Cycle</a:t>
            </a:r>
          </a:p>
        </p:txBody>
      </p:sp>
      <p:pic>
        <p:nvPicPr>
          <p:cNvPr id="2050" name="Picture 2" descr="Image result for energy management">
            <a:extLst>
              <a:ext uri="{FF2B5EF4-FFF2-40B4-BE49-F238E27FC236}">
                <a16:creationId xmlns:a16="http://schemas.microsoft.com/office/drawing/2014/main" id="{B11381C9-C0E2-4F87-BAC7-05A07809136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57400" y="1600200"/>
            <a:ext cx="4876800" cy="5155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9991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Energy Management Solutions">
            <a:extLst>
              <a:ext uri="{FF2B5EF4-FFF2-40B4-BE49-F238E27FC236}">
                <a16:creationId xmlns:a16="http://schemas.microsoft.com/office/drawing/2014/main" id="{2A468551-087E-42D2-B721-92069E8724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62200"/>
            <a:ext cx="9144000" cy="3125787"/>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6564134C-1FAC-447A-8D41-D0D3E04CC5FC}"/>
              </a:ext>
            </a:extLst>
          </p:cNvPr>
          <p:cNvSpPr>
            <a:spLocks noGrp="1"/>
          </p:cNvSpPr>
          <p:nvPr>
            <p:ph type="title"/>
          </p:nvPr>
        </p:nvSpPr>
        <p:spPr/>
        <p:txBody>
          <a:bodyPr/>
          <a:lstStyle/>
          <a:p>
            <a:r>
              <a:rPr lang="en-GB" dirty="0"/>
              <a:t>Energy Management Solutions</a:t>
            </a:r>
          </a:p>
        </p:txBody>
      </p:sp>
    </p:spTree>
    <p:extLst>
      <p:ext uri="{BB962C8B-B14F-4D97-AF65-F5344CB8AC3E}">
        <p14:creationId xmlns:p14="http://schemas.microsoft.com/office/powerpoint/2010/main" val="1655686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F356B-A2B9-481D-9196-42A658E286C0}"/>
              </a:ext>
            </a:extLst>
          </p:cNvPr>
          <p:cNvSpPr>
            <a:spLocks noGrp="1"/>
          </p:cNvSpPr>
          <p:nvPr>
            <p:ph type="title"/>
          </p:nvPr>
        </p:nvSpPr>
        <p:spPr/>
        <p:txBody>
          <a:bodyPr/>
          <a:lstStyle/>
          <a:p>
            <a:r>
              <a:rPr lang="en-GB" dirty="0"/>
              <a:t>Fuel Bill Component Costs</a:t>
            </a:r>
          </a:p>
        </p:txBody>
      </p:sp>
      <p:pic>
        <p:nvPicPr>
          <p:cNvPr id="1026" name="Picture 2" descr="dual-fuel-bill-components">
            <a:extLst>
              <a:ext uri="{FF2B5EF4-FFF2-40B4-BE49-F238E27FC236}">
                <a16:creationId xmlns:a16="http://schemas.microsoft.com/office/drawing/2014/main" id="{C97F1E3C-871C-44AA-967E-21B630FBD2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959"/>
          <a:stretch/>
        </p:blipFill>
        <p:spPr bwMode="auto">
          <a:xfrm>
            <a:off x="1466312" y="1417638"/>
            <a:ext cx="6211376" cy="5212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235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8443C-1E7B-465F-8371-991C3DB8225D}"/>
              </a:ext>
            </a:extLst>
          </p:cNvPr>
          <p:cNvSpPr>
            <a:spLocks noGrp="1"/>
          </p:cNvSpPr>
          <p:nvPr>
            <p:ph type="title"/>
          </p:nvPr>
        </p:nvSpPr>
        <p:spPr/>
        <p:txBody>
          <a:bodyPr/>
          <a:lstStyle/>
          <a:p>
            <a:r>
              <a:rPr lang="en-GB" dirty="0"/>
              <a:t>Renewable Energy Comparison</a:t>
            </a:r>
          </a:p>
        </p:txBody>
      </p:sp>
      <p:pic>
        <p:nvPicPr>
          <p:cNvPr id="1026" name="Picture 2" descr="Image result for units of energy">
            <a:extLst>
              <a:ext uri="{FF2B5EF4-FFF2-40B4-BE49-F238E27FC236}">
                <a16:creationId xmlns:a16="http://schemas.microsoft.com/office/drawing/2014/main" id="{3BA87602-146D-4375-85A0-FFB89BB94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965112"/>
            <a:ext cx="8534400" cy="3152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5734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3FB-79AF-438E-8D43-83A822E93BFD}"/>
              </a:ext>
            </a:extLst>
          </p:cNvPr>
          <p:cNvSpPr>
            <a:spLocks noGrp="1"/>
          </p:cNvSpPr>
          <p:nvPr>
            <p:ph type="title"/>
          </p:nvPr>
        </p:nvSpPr>
        <p:spPr/>
        <p:txBody>
          <a:bodyPr/>
          <a:lstStyle/>
          <a:p>
            <a:endParaRPr lang="en-GB"/>
          </a:p>
        </p:txBody>
      </p:sp>
      <p:pic>
        <p:nvPicPr>
          <p:cNvPr id="4098" name="Picture 2" descr="Example 2: diesel irrigationLosses:Â t   Â Â Â Â t   Â Â Â t,r   Â Â t,m ">
            <a:extLst>
              <a:ext uri="{FF2B5EF4-FFF2-40B4-BE49-F238E27FC236}">
                <a16:creationId xmlns:a16="http://schemas.microsoft.com/office/drawing/2014/main" id="{BB4B8F7E-698D-4131-B670-1E428CE3E8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54691" y="1600200"/>
            <a:ext cx="6034617"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9126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F1929-D184-4135-8119-79664C64462A}"/>
              </a:ext>
            </a:extLst>
          </p:cNvPr>
          <p:cNvSpPr>
            <a:spLocks noGrp="1"/>
          </p:cNvSpPr>
          <p:nvPr>
            <p:ph type="title"/>
          </p:nvPr>
        </p:nvSpPr>
        <p:spPr/>
        <p:txBody>
          <a:bodyPr/>
          <a:lstStyle/>
          <a:p>
            <a:r>
              <a:rPr lang="en-GB" dirty="0"/>
              <a:t>Load Factor Calculation</a:t>
            </a:r>
          </a:p>
        </p:txBody>
      </p:sp>
      <p:pic>
        <p:nvPicPr>
          <p:cNvPr id="1026" name="Picture 2" descr="https://efficiencyinnovascotia.files.wordpress.com/2014/02/loadfactormath.png">
            <a:extLst>
              <a:ext uri="{FF2B5EF4-FFF2-40B4-BE49-F238E27FC236}">
                <a16:creationId xmlns:a16="http://schemas.microsoft.com/office/drawing/2014/main" id="{F2F734C0-E040-4310-91EC-F57EDF11CA0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199" y="1635065"/>
            <a:ext cx="8660453" cy="4689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216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C98E7-1B86-41FB-9021-BBC2528EA1DD}"/>
              </a:ext>
            </a:extLst>
          </p:cNvPr>
          <p:cNvSpPr>
            <a:spLocks noGrp="1"/>
          </p:cNvSpPr>
          <p:nvPr>
            <p:ph type="title"/>
          </p:nvPr>
        </p:nvSpPr>
        <p:spPr/>
        <p:txBody>
          <a:bodyPr/>
          <a:lstStyle/>
          <a:p>
            <a:r>
              <a:rPr lang="en-GB" dirty="0"/>
              <a:t>Load Factors</a:t>
            </a:r>
          </a:p>
        </p:txBody>
      </p:sp>
      <p:pic>
        <p:nvPicPr>
          <p:cNvPr id="1026" name="Picture 2" descr="Image result for load factor in power system">
            <a:extLst>
              <a:ext uri="{FF2B5EF4-FFF2-40B4-BE49-F238E27FC236}">
                <a16:creationId xmlns:a16="http://schemas.microsoft.com/office/drawing/2014/main" id="{DC276D16-DE9A-4B00-8A07-3C1AD0069D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690" y="1371600"/>
            <a:ext cx="8594619" cy="5165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825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90E67-7F64-418B-ACF0-5E172922F50A}"/>
              </a:ext>
            </a:extLst>
          </p:cNvPr>
          <p:cNvSpPr>
            <a:spLocks noGrp="1"/>
          </p:cNvSpPr>
          <p:nvPr>
            <p:ph type="title"/>
          </p:nvPr>
        </p:nvSpPr>
        <p:spPr/>
        <p:txBody>
          <a:bodyPr/>
          <a:lstStyle/>
          <a:p>
            <a:r>
              <a:rPr lang="en-GB" dirty="0"/>
              <a:t>Combined Heat </a:t>
            </a:r>
            <a:r>
              <a:rPr lang="en-GB"/>
              <a:t>and Power</a:t>
            </a:r>
          </a:p>
        </p:txBody>
      </p:sp>
      <p:pic>
        <p:nvPicPr>
          <p:cNvPr id="1026" name="Picture 2" descr="Image result for combined heat and power">
            <a:extLst>
              <a:ext uri="{FF2B5EF4-FFF2-40B4-BE49-F238E27FC236}">
                <a16:creationId xmlns:a16="http://schemas.microsoft.com/office/drawing/2014/main" id="{16E7F60C-35FD-4B8D-B0FD-38C625DC1E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1668462"/>
            <a:ext cx="6553200" cy="491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1114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E13E-5888-42AE-8B5B-8927E7F1F74C}"/>
              </a:ext>
            </a:extLst>
          </p:cNvPr>
          <p:cNvSpPr>
            <a:spLocks noGrp="1"/>
          </p:cNvSpPr>
          <p:nvPr>
            <p:ph type="title"/>
          </p:nvPr>
        </p:nvSpPr>
        <p:spPr/>
        <p:txBody>
          <a:bodyPr/>
          <a:lstStyle/>
          <a:p>
            <a:r>
              <a:rPr lang="en-GB" dirty="0"/>
              <a:t>Energy Efficiency Comparisons</a:t>
            </a:r>
          </a:p>
        </p:txBody>
      </p:sp>
      <p:pic>
        <p:nvPicPr>
          <p:cNvPr id="1026" name="Picture 2" descr="Image result for combined heat and power advantages">
            <a:extLst>
              <a:ext uri="{FF2B5EF4-FFF2-40B4-BE49-F238E27FC236}">
                <a16:creationId xmlns:a16="http://schemas.microsoft.com/office/drawing/2014/main" id="{05EFB6DD-A188-449C-A969-E058E37A55A7}"/>
              </a:ext>
            </a:extLst>
          </p:cNvPr>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t="13469"/>
          <a:stretch/>
        </p:blipFill>
        <p:spPr bwMode="auto">
          <a:xfrm>
            <a:off x="822888" y="1219200"/>
            <a:ext cx="7498224" cy="5164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00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Management Solutions</a:t>
            </a:r>
          </a:p>
        </p:txBody>
      </p:sp>
      <p:pic>
        <p:nvPicPr>
          <p:cNvPr id="1026" name="Picture 2" descr="Image result for energy management dat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81200" y="1524000"/>
            <a:ext cx="5181600" cy="518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2939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B0F23-D6A3-4E3A-BC98-AB1F5E0F9561}"/>
              </a:ext>
            </a:extLst>
          </p:cNvPr>
          <p:cNvSpPr>
            <a:spLocks noGrp="1"/>
          </p:cNvSpPr>
          <p:nvPr>
            <p:ph type="title"/>
          </p:nvPr>
        </p:nvSpPr>
        <p:spPr/>
        <p:txBody>
          <a:bodyPr/>
          <a:lstStyle/>
          <a:p>
            <a:r>
              <a:rPr lang="en-GB" dirty="0"/>
              <a:t>Typical utilisation of coke oven gas</a:t>
            </a:r>
          </a:p>
        </p:txBody>
      </p:sp>
      <p:pic>
        <p:nvPicPr>
          <p:cNvPr id="1026" name="Picture 2" descr="http://ietd.iipnetwork.org/sites/ietp/files/coke%20oven%20gas.png">
            <a:extLst>
              <a:ext uri="{FF2B5EF4-FFF2-40B4-BE49-F238E27FC236}">
                <a16:creationId xmlns:a16="http://schemas.microsoft.com/office/drawing/2014/main" id="{AF5FD12A-EB24-498F-8868-B490A1133D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9850"/>
          <a:stretch/>
        </p:blipFill>
        <p:spPr bwMode="auto">
          <a:xfrm>
            <a:off x="290466" y="1600200"/>
            <a:ext cx="8563067"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5582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CHP</a:t>
            </a:r>
          </a:p>
        </p:txBody>
      </p:sp>
      <p:pic>
        <p:nvPicPr>
          <p:cNvPr id="2050" name="Picture 2" descr="Image result for combined heat and powe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2357" b="11887"/>
          <a:stretch/>
        </p:blipFill>
        <p:spPr bwMode="auto">
          <a:xfrm>
            <a:off x="327410" y="1676400"/>
            <a:ext cx="8489180" cy="419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001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6BEF3-D67B-4458-A82D-B909BD6C4678}"/>
              </a:ext>
            </a:extLst>
          </p:cNvPr>
          <p:cNvSpPr>
            <a:spLocks noGrp="1"/>
          </p:cNvSpPr>
          <p:nvPr>
            <p:ph type="title"/>
          </p:nvPr>
        </p:nvSpPr>
        <p:spPr/>
        <p:txBody>
          <a:bodyPr/>
          <a:lstStyle/>
          <a:p>
            <a:r>
              <a:rPr lang="en-GB" dirty="0"/>
              <a:t>Disadvantages of CHP</a:t>
            </a:r>
          </a:p>
        </p:txBody>
      </p:sp>
      <p:sp>
        <p:nvSpPr>
          <p:cNvPr id="3" name="Content Placeholder 2">
            <a:extLst>
              <a:ext uri="{FF2B5EF4-FFF2-40B4-BE49-F238E27FC236}">
                <a16:creationId xmlns:a16="http://schemas.microsoft.com/office/drawing/2014/main" id="{B529406E-3E6F-4230-BC2C-D0369FB9F24C}"/>
              </a:ext>
            </a:extLst>
          </p:cNvPr>
          <p:cNvSpPr>
            <a:spLocks noGrp="1"/>
          </p:cNvSpPr>
          <p:nvPr>
            <p:ph idx="1"/>
          </p:nvPr>
        </p:nvSpPr>
        <p:spPr/>
        <p:txBody>
          <a:bodyPr>
            <a:normAutofit fontScale="77500" lnSpcReduction="20000"/>
          </a:bodyPr>
          <a:lstStyle/>
          <a:p>
            <a:r>
              <a:rPr lang="en-GB" dirty="0"/>
              <a:t>Not Suitable for All Sites</a:t>
            </a:r>
          </a:p>
          <a:p>
            <a:r>
              <a:rPr lang="en-GB" dirty="0"/>
              <a:t>CHP systems are only suitable for sites where there is a need for heating and hot water systems. For larger scale systems heat and power demand need to remain fairly consistent for maximum efficiency. This particularly applies to heating which is powered continuously on larger systems.</a:t>
            </a:r>
          </a:p>
          <a:p>
            <a:r>
              <a:rPr lang="en-GB" dirty="0"/>
              <a:t>Financially Intensive</a:t>
            </a:r>
          </a:p>
          <a:p>
            <a:r>
              <a:rPr lang="en-GB" dirty="0"/>
              <a:t>The initial costs for a CHP system can be high without funding. Which can make it prohibitive for smaller scale (non-domestic) installations.</a:t>
            </a:r>
          </a:p>
          <a:p>
            <a:r>
              <a:rPr lang="en-GB" dirty="0"/>
              <a:t>Not Necessarily Environmentally Friendly</a:t>
            </a:r>
          </a:p>
          <a:p>
            <a:r>
              <a:rPr lang="en-GB" dirty="0"/>
              <a:t>Not all CHP systems run on environmentally friendly fuels.  </a:t>
            </a:r>
          </a:p>
          <a:p>
            <a:endParaRPr lang="en-GB" dirty="0"/>
          </a:p>
        </p:txBody>
      </p:sp>
    </p:spTree>
    <p:extLst>
      <p:ext uri="{BB962C8B-B14F-4D97-AF65-F5344CB8AC3E}">
        <p14:creationId xmlns:p14="http://schemas.microsoft.com/office/powerpoint/2010/main" val="472622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Image result for energy management dashboar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541840"/>
            <a:ext cx="7696200" cy="5316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110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Image result for energy management monitoring system"/>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676400"/>
            <a:ext cx="8347753" cy="495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2473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D5C67-6EA7-466F-8B00-97A9BDD6D4A9}"/>
              </a:ext>
            </a:extLst>
          </p:cNvPr>
          <p:cNvSpPr>
            <a:spLocks noGrp="1"/>
          </p:cNvSpPr>
          <p:nvPr>
            <p:ph type="title"/>
          </p:nvPr>
        </p:nvSpPr>
        <p:spPr/>
        <p:txBody>
          <a:bodyPr/>
          <a:lstStyle/>
          <a:p>
            <a:r>
              <a:rPr lang="en-GB" dirty="0"/>
              <a:t>Heating Degree Days</a:t>
            </a:r>
          </a:p>
        </p:txBody>
      </p:sp>
      <p:sp>
        <p:nvSpPr>
          <p:cNvPr id="3" name="Content Placeholder 2">
            <a:extLst>
              <a:ext uri="{FF2B5EF4-FFF2-40B4-BE49-F238E27FC236}">
                <a16:creationId xmlns:a16="http://schemas.microsoft.com/office/drawing/2014/main" id="{2B9ADFA3-E08C-4F76-A437-8689C9690AC7}"/>
              </a:ext>
            </a:extLst>
          </p:cNvPr>
          <p:cNvSpPr>
            <a:spLocks noGrp="1"/>
          </p:cNvSpPr>
          <p:nvPr>
            <p:ph idx="1"/>
          </p:nvPr>
        </p:nvSpPr>
        <p:spPr>
          <a:xfrm>
            <a:off x="457200" y="1600200"/>
            <a:ext cx="8229600" cy="4876800"/>
          </a:xfrm>
        </p:spPr>
        <p:txBody>
          <a:bodyPr>
            <a:noAutofit/>
          </a:bodyPr>
          <a:lstStyle/>
          <a:p>
            <a:pPr fontAlgn="base"/>
            <a:r>
              <a:rPr lang="en-GB" sz="2000" b="1" dirty="0">
                <a:solidFill>
                  <a:srgbClr val="000000"/>
                </a:solidFill>
                <a:latin typeface="Open Sans"/>
              </a:rPr>
              <a:t>The difference between internal and external temperature over a period of time can be measured in heating degree days (HDD).</a:t>
            </a:r>
          </a:p>
          <a:p>
            <a:pPr fontAlgn="base"/>
            <a:r>
              <a:rPr lang="en-GB" sz="2000" b="1" dirty="0">
                <a:solidFill>
                  <a:srgbClr val="000000"/>
                </a:solidFill>
                <a:latin typeface="Open Sans"/>
              </a:rPr>
              <a:t>For example if the outside temperature was </a:t>
            </a:r>
            <a:r>
              <a:rPr lang="en-GB" sz="2000" b="1" dirty="0">
                <a:solidFill>
                  <a:srgbClr val="FF0000"/>
                </a:solidFill>
                <a:latin typeface="Open Sans"/>
              </a:rPr>
              <a:t>10°C</a:t>
            </a:r>
            <a:r>
              <a:rPr lang="en-GB" sz="2000" b="1" dirty="0">
                <a:solidFill>
                  <a:srgbClr val="000000"/>
                </a:solidFill>
                <a:latin typeface="Open Sans"/>
              </a:rPr>
              <a:t> all week and you kept your home at a constant </a:t>
            </a:r>
            <a:r>
              <a:rPr lang="en-GB" sz="2000" b="1" dirty="0">
                <a:solidFill>
                  <a:srgbClr val="FF0000"/>
                </a:solidFill>
                <a:latin typeface="Open Sans"/>
              </a:rPr>
              <a:t>20°C</a:t>
            </a:r>
            <a:r>
              <a:rPr lang="en-GB" sz="2000" b="1" dirty="0">
                <a:solidFill>
                  <a:srgbClr val="000000"/>
                </a:solidFill>
                <a:latin typeface="Open Sans"/>
              </a:rPr>
              <a:t> inside, that would be </a:t>
            </a:r>
            <a:r>
              <a:rPr lang="en-GB" sz="2000" b="1" dirty="0">
                <a:solidFill>
                  <a:srgbClr val="00B0F0"/>
                </a:solidFill>
                <a:latin typeface="Open Sans"/>
              </a:rPr>
              <a:t>7 days x 10 degrees </a:t>
            </a:r>
            <a:r>
              <a:rPr lang="en-GB" sz="2000" b="1" dirty="0">
                <a:solidFill>
                  <a:srgbClr val="000000"/>
                </a:solidFill>
                <a:latin typeface="Open Sans"/>
              </a:rPr>
              <a:t>difference adding up to </a:t>
            </a:r>
            <a:r>
              <a:rPr lang="en-GB" sz="2000" b="1" dirty="0">
                <a:solidFill>
                  <a:srgbClr val="FF0000"/>
                </a:solidFill>
                <a:latin typeface="Open Sans"/>
              </a:rPr>
              <a:t>70 heating degree days (HDD).</a:t>
            </a:r>
          </a:p>
          <a:p>
            <a:pPr fontAlgn="base"/>
            <a:r>
              <a:rPr lang="en-GB" sz="2000" b="1" dirty="0">
                <a:solidFill>
                  <a:srgbClr val="000000"/>
                </a:solidFill>
                <a:latin typeface="Open Sans"/>
              </a:rPr>
              <a:t>The image at the top of this post shows the heating degree days over a year in five of the world’s major cities.  It also shows how these figures change between 5 different base temperatures, from 20°C down to 16°C.</a:t>
            </a:r>
          </a:p>
          <a:p>
            <a:pPr fontAlgn="base"/>
            <a:r>
              <a:rPr lang="en-GB" sz="2000" b="1" dirty="0">
                <a:solidFill>
                  <a:srgbClr val="000000"/>
                </a:solidFill>
                <a:latin typeface="Open Sans"/>
              </a:rPr>
              <a:t>The first thing to notice is that Rio has virtually no heating degree days at any base temperature, because it has a warm climate.  LA is still pretty good, Madrid is getting chilly in winter and New York and London are pretty cold.</a:t>
            </a:r>
          </a:p>
          <a:p>
            <a:endParaRPr lang="en-GB" sz="2000" b="1" dirty="0"/>
          </a:p>
        </p:txBody>
      </p:sp>
    </p:spTree>
    <p:extLst>
      <p:ext uri="{BB962C8B-B14F-4D97-AF65-F5344CB8AC3E}">
        <p14:creationId xmlns:p14="http://schemas.microsoft.com/office/powerpoint/2010/main" val="632476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9EDB8-9C87-4927-AC74-2BDD2BBE7D58}"/>
              </a:ext>
            </a:extLst>
          </p:cNvPr>
          <p:cNvSpPr>
            <a:spLocks noGrp="1"/>
          </p:cNvSpPr>
          <p:nvPr>
            <p:ph type="title"/>
          </p:nvPr>
        </p:nvSpPr>
        <p:spPr/>
        <p:txBody>
          <a:bodyPr>
            <a:normAutofit fontScale="90000"/>
          </a:bodyPr>
          <a:lstStyle/>
          <a:p>
            <a:r>
              <a:rPr lang="en-GB" dirty="0"/>
              <a:t>Heating Degree Days Compared By Base Temperature in </a:t>
            </a:r>
            <a:r>
              <a:rPr lang="en-GB" baseline="30000" dirty="0" err="1"/>
              <a:t>o</a:t>
            </a:r>
            <a:r>
              <a:rPr lang="en-GB" dirty="0" err="1"/>
              <a:t>C</a:t>
            </a:r>
            <a:endParaRPr lang="en-GB" dirty="0"/>
          </a:p>
        </p:txBody>
      </p:sp>
      <p:pic>
        <p:nvPicPr>
          <p:cNvPr id="1026" name="Picture 2" descr="Heating Degree Days">
            <a:extLst>
              <a:ext uri="{FF2B5EF4-FFF2-40B4-BE49-F238E27FC236}">
                <a16:creationId xmlns:a16="http://schemas.microsoft.com/office/drawing/2014/main" id="{E74D767D-91EA-4E33-96EF-FFC0D45A4A6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502" b="5624"/>
          <a:stretch/>
        </p:blipFill>
        <p:spPr bwMode="auto">
          <a:xfrm>
            <a:off x="457200" y="1676400"/>
            <a:ext cx="8331543"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1486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41755-54D5-445B-8025-8423DB3A8DA9}"/>
              </a:ext>
            </a:extLst>
          </p:cNvPr>
          <p:cNvSpPr>
            <a:spLocks noGrp="1"/>
          </p:cNvSpPr>
          <p:nvPr>
            <p:ph type="title"/>
          </p:nvPr>
        </p:nvSpPr>
        <p:spPr/>
        <p:txBody>
          <a:bodyPr/>
          <a:lstStyle/>
          <a:p>
            <a:r>
              <a:rPr lang="en-GB" dirty="0"/>
              <a:t>The Value of a well Insulated Home</a:t>
            </a:r>
          </a:p>
        </p:txBody>
      </p:sp>
      <p:pic>
        <p:nvPicPr>
          <p:cNvPr id="2050" name="Picture 2" descr="Related image">
            <a:extLst>
              <a:ext uri="{FF2B5EF4-FFF2-40B4-BE49-F238E27FC236}">
                <a16:creationId xmlns:a16="http://schemas.microsoft.com/office/drawing/2014/main" id="{6EE30D0C-8426-499C-84FD-3EC46ACCC0D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6734"/>
          <a:stretch/>
        </p:blipFill>
        <p:spPr bwMode="auto">
          <a:xfrm>
            <a:off x="1333500" y="1219200"/>
            <a:ext cx="6477000" cy="54586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877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Thermal Conductivity</a:t>
            </a:r>
            <a:endParaRPr lang="en-GB" dirty="0"/>
          </a:p>
        </p:txBody>
      </p:sp>
      <p:pic>
        <p:nvPicPr>
          <p:cNvPr id="1026" name="Picture 2" descr="Image result for thermal conductivit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47800" y="1600200"/>
            <a:ext cx="5867400" cy="4737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37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Thermal Conductivity</a:t>
            </a:r>
            <a:endParaRPr lang="en-GB" dirty="0"/>
          </a:p>
        </p:txBody>
      </p:sp>
      <p:pic>
        <p:nvPicPr>
          <p:cNvPr id="2050" name="Picture 2" descr="Image result for thermal conductivity tabl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33600" y="1676400"/>
            <a:ext cx="4019550" cy="4877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88240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9B5BD-560B-46CA-BC41-98F7D938FBA9}"/>
              </a:ext>
            </a:extLst>
          </p:cNvPr>
          <p:cNvSpPr>
            <a:spLocks noGrp="1"/>
          </p:cNvSpPr>
          <p:nvPr>
            <p:ph type="title"/>
          </p:nvPr>
        </p:nvSpPr>
        <p:spPr/>
        <p:txBody>
          <a:bodyPr/>
          <a:lstStyle/>
          <a:p>
            <a:r>
              <a:rPr lang="en-GB" dirty="0"/>
              <a:t>R and U Values</a:t>
            </a:r>
          </a:p>
        </p:txBody>
      </p:sp>
      <p:sp>
        <p:nvSpPr>
          <p:cNvPr id="3" name="Content Placeholder 2">
            <a:extLst>
              <a:ext uri="{FF2B5EF4-FFF2-40B4-BE49-F238E27FC236}">
                <a16:creationId xmlns:a16="http://schemas.microsoft.com/office/drawing/2014/main" id="{6A65F6EC-D245-4229-8558-16A28153C47E}"/>
              </a:ext>
            </a:extLst>
          </p:cNvPr>
          <p:cNvSpPr>
            <a:spLocks noGrp="1"/>
          </p:cNvSpPr>
          <p:nvPr>
            <p:ph idx="1"/>
          </p:nvPr>
        </p:nvSpPr>
        <p:spPr/>
        <p:txBody>
          <a:bodyPr>
            <a:normAutofit lnSpcReduction="10000"/>
          </a:bodyPr>
          <a:lstStyle/>
          <a:p>
            <a:r>
              <a:rPr lang="en-GB" sz="3600" b="1" dirty="0">
                <a:solidFill>
                  <a:srgbClr val="FF0000"/>
                </a:solidFill>
              </a:rPr>
              <a:t>R</a:t>
            </a:r>
            <a:r>
              <a:rPr lang="en-GB" sz="3600" dirty="0">
                <a:solidFill>
                  <a:srgbClr val="FF0000"/>
                </a:solidFill>
              </a:rPr>
              <a:t>-</a:t>
            </a:r>
            <a:r>
              <a:rPr lang="en-GB" sz="3600" b="1" dirty="0">
                <a:solidFill>
                  <a:srgbClr val="FF0000"/>
                </a:solidFill>
              </a:rPr>
              <a:t>value</a:t>
            </a:r>
            <a:r>
              <a:rPr lang="en-GB" sz="3600" dirty="0">
                <a:solidFill>
                  <a:srgbClr val="FF0000"/>
                </a:solidFill>
              </a:rPr>
              <a:t> </a:t>
            </a:r>
            <a:r>
              <a:rPr lang="en-GB" sz="3600" dirty="0"/>
              <a:t>measures resistance to heat transfer</a:t>
            </a:r>
          </a:p>
          <a:p>
            <a:r>
              <a:rPr lang="en-GB" sz="3600" b="1" dirty="0">
                <a:solidFill>
                  <a:srgbClr val="0070C0"/>
                </a:solidFill>
              </a:rPr>
              <a:t>U</a:t>
            </a:r>
            <a:r>
              <a:rPr lang="en-GB" sz="3600" dirty="0">
                <a:solidFill>
                  <a:srgbClr val="0070C0"/>
                </a:solidFill>
              </a:rPr>
              <a:t>-</a:t>
            </a:r>
            <a:r>
              <a:rPr lang="en-GB" sz="3600" b="1" dirty="0">
                <a:solidFill>
                  <a:srgbClr val="0070C0"/>
                </a:solidFill>
              </a:rPr>
              <a:t>value</a:t>
            </a:r>
            <a:r>
              <a:rPr lang="en-GB" sz="3600" dirty="0"/>
              <a:t> measures the rate of heat transfer. The lower its </a:t>
            </a:r>
            <a:r>
              <a:rPr lang="en-GB" sz="3600" b="1" dirty="0">
                <a:solidFill>
                  <a:srgbClr val="0070C0"/>
                </a:solidFill>
              </a:rPr>
              <a:t>U</a:t>
            </a:r>
            <a:r>
              <a:rPr lang="en-GB" sz="3600" dirty="0">
                <a:solidFill>
                  <a:srgbClr val="0070C0"/>
                </a:solidFill>
              </a:rPr>
              <a:t>-</a:t>
            </a:r>
            <a:r>
              <a:rPr lang="en-GB" sz="3600" b="1" dirty="0">
                <a:solidFill>
                  <a:srgbClr val="0070C0"/>
                </a:solidFill>
              </a:rPr>
              <a:t>value</a:t>
            </a:r>
            <a:r>
              <a:rPr lang="en-GB" sz="3600" dirty="0">
                <a:solidFill>
                  <a:srgbClr val="0070C0"/>
                </a:solidFill>
              </a:rPr>
              <a:t>,</a:t>
            </a:r>
            <a:r>
              <a:rPr lang="en-GB" sz="3600" dirty="0"/>
              <a:t> the better the product's ability to resist heat conduction. In simple terms, </a:t>
            </a:r>
            <a:r>
              <a:rPr lang="en-GB" sz="3600" b="1" dirty="0">
                <a:solidFill>
                  <a:srgbClr val="0070C0"/>
                </a:solidFill>
              </a:rPr>
              <a:t>U</a:t>
            </a:r>
            <a:r>
              <a:rPr lang="en-GB" sz="3600" dirty="0">
                <a:solidFill>
                  <a:srgbClr val="0070C0"/>
                </a:solidFill>
              </a:rPr>
              <a:t>-</a:t>
            </a:r>
            <a:r>
              <a:rPr lang="en-GB" sz="3600" b="1" dirty="0">
                <a:solidFill>
                  <a:srgbClr val="0070C0"/>
                </a:solidFill>
              </a:rPr>
              <a:t>value</a:t>
            </a:r>
            <a:r>
              <a:rPr lang="en-GB" sz="3600" dirty="0"/>
              <a:t> is the mathematical reciprocal of </a:t>
            </a:r>
            <a:r>
              <a:rPr lang="en-GB" sz="3600" b="1" dirty="0">
                <a:solidFill>
                  <a:srgbClr val="FF0000"/>
                </a:solidFill>
              </a:rPr>
              <a:t>R</a:t>
            </a:r>
            <a:r>
              <a:rPr lang="en-GB" sz="3600" dirty="0">
                <a:solidFill>
                  <a:srgbClr val="FF0000"/>
                </a:solidFill>
              </a:rPr>
              <a:t>-</a:t>
            </a:r>
            <a:r>
              <a:rPr lang="en-GB" sz="3600" b="1" dirty="0">
                <a:solidFill>
                  <a:srgbClr val="FF0000"/>
                </a:solidFill>
              </a:rPr>
              <a:t>value</a:t>
            </a:r>
            <a:r>
              <a:rPr lang="en-GB" sz="3600" dirty="0"/>
              <a:t>; that is, </a:t>
            </a:r>
            <a:r>
              <a:rPr lang="en-GB" sz="3600" b="1" dirty="0"/>
              <a:t>U</a:t>
            </a:r>
            <a:r>
              <a:rPr lang="en-GB" sz="3600" dirty="0"/>
              <a:t> = 1/</a:t>
            </a:r>
            <a:r>
              <a:rPr lang="en-GB" sz="3600" b="1" dirty="0"/>
              <a:t>R</a:t>
            </a:r>
            <a:r>
              <a:rPr lang="en-GB" sz="3600" dirty="0"/>
              <a:t> and </a:t>
            </a:r>
            <a:r>
              <a:rPr lang="en-GB" sz="3600" b="1" dirty="0"/>
              <a:t>R</a:t>
            </a:r>
            <a:r>
              <a:rPr lang="en-GB" sz="3600" dirty="0"/>
              <a:t> = 1/</a:t>
            </a:r>
            <a:r>
              <a:rPr lang="en-GB" sz="3600" b="1" dirty="0"/>
              <a:t>U</a:t>
            </a:r>
            <a:r>
              <a:rPr lang="en-GB" sz="3600" dirty="0"/>
              <a:t>.</a:t>
            </a:r>
          </a:p>
        </p:txBody>
      </p:sp>
    </p:spTree>
    <p:extLst>
      <p:ext uri="{BB962C8B-B14F-4D97-AF65-F5344CB8AC3E}">
        <p14:creationId xmlns:p14="http://schemas.microsoft.com/office/powerpoint/2010/main" val="1054078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83A5C-2DFE-4590-ACA6-D5CAE61807EE}"/>
              </a:ext>
            </a:extLst>
          </p:cNvPr>
          <p:cNvSpPr>
            <a:spLocks noGrp="1"/>
          </p:cNvSpPr>
          <p:nvPr>
            <p:ph type="title"/>
          </p:nvPr>
        </p:nvSpPr>
        <p:spPr/>
        <p:txBody>
          <a:bodyPr/>
          <a:lstStyle/>
          <a:p>
            <a:r>
              <a:rPr lang="en-GB" dirty="0"/>
              <a:t>R values versus U values</a:t>
            </a:r>
          </a:p>
        </p:txBody>
      </p:sp>
      <p:pic>
        <p:nvPicPr>
          <p:cNvPr id="3074" name="Picture 2" descr="Image result for r value chart">
            <a:extLst>
              <a:ext uri="{FF2B5EF4-FFF2-40B4-BE49-F238E27FC236}">
                <a16:creationId xmlns:a16="http://schemas.microsoft.com/office/drawing/2014/main" id="{3A13BA81-3DF1-40FD-9554-3F674AE42ED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43000" y="1446213"/>
            <a:ext cx="68580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7575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E89C0-D3E5-4F36-B140-A4B8C65268E0}"/>
              </a:ext>
            </a:extLst>
          </p:cNvPr>
          <p:cNvSpPr>
            <a:spLocks noGrp="1"/>
          </p:cNvSpPr>
          <p:nvPr>
            <p:ph type="title"/>
          </p:nvPr>
        </p:nvSpPr>
        <p:spPr/>
        <p:txBody>
          <a:bodyPr/>
          <a:lstStyle/>
          <a:p>
            <a:r>
              <a:rPr lang="en-GB" dirty="0"/>
              <a:t>Calculation of R-Value</a:t>
            </a:r>
          </a:p>
        </p:txBody>
      </p:sp>
      <p:pic>
        <p:nvPicPr>
          <p:cNvPr id="4098" name="Picture 2" descr="Image result for r value calculation">
            <a:extLst>
              <a:ext uri="{FF2B5EF4-FFF2-40B4-BE49-F238E27FC236}">
                <a16:creationId xmlns:a16="http://schemas.microsoft.com/office/drawing/2014/main" id="{1206BB26-ACC3-4788-AB57-F908465BE7C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949" t="24365" r="1563" b="43147"/>
          <a:stretch/>
        </p:blipFill>
        <p:spPr bwMode="auto">
          <a:xfrm>
            <a:off x="151804" y="2438400"/>
            <a:ext cx="8840392"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364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498</TotalTime>
  <Words>309</Words>
  <Application>Microsoft Office PowerPoint</Application>
  <PresentationFormat>On-screen Show (4:3)</PresentationFormat>
  <Paragraphs>36</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Open Sans</vt:lpstr>
      <vt:lpstr>Office Theme</vt:lpstr>
      <vt:lpstr>Energy Management</vt:lpstr>
      <vt:lpstr>The Energy Management Cycle</vt:lpstr>
      <vt:lpstr>Energy Management Solutions</vt:lpstr>
      <vt:lpstr>Fuel Bill Component Costs</vt:lpstr>
      <vt:lpstr>Renewable Energy Comparison</vt:lpstr>
      <vt:lpstr>PowerPoint Presentation</vt:lpstr>
      <vt:lpstr>Load Factor Calculation</vt:lpstr>
      <vt:lpstr>Load Factors</vt:lpstr>
      <vt:lpstr>Combined Heat and Power</vt:lpstr>
      <vt:lpstr>Energy Efficiency Comparisons</vt:lpstr>
      <vt:lpstr>Energy Management Solutions</vt:lpstr>
      <vt:lpstr>Typical utilisation of coke oven gas</vt:lpstr>
      <vt:lpstr>Benefits of CHP</vt:lpstr>
      <vt:lpstr>Disadvantages of CHP</vt:lpstr>
      <vt:lpstr>PowerPoint Presentation</vt:lpstr>
      <vt:lpstr>PowerPoint Presentation</vt:lpstr>
      <vt:lpstr>Heating Degree Days</vt:lpstr>
      <vt:lpstr>Heating Degree Days Compared By Base Temperature in oC</vt:lpstr>
      <vt:lpstr>The Value of a well Insulated Home</vt:lpstr>
      <vt:lpstr>Thermal Conductivity</vt:lpstr>
      <vt:lpstr>Thermal Conductivity</vt:lpstr>
      <vt:lpstr>R and U Values</vt:lpstr>
      <vt:lpstr>R values versus U values</vt:lpstr>
      <vt:lpstr>Calculation of R-Value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Philip</dc:creator>
  <cp:lastModifiedBy>Arnaud Marotin</cp:lastModifiedBy>
  <cp:revision>87</cp:revision>
  <dcterms:created xsi:type="dcterms:W3CDTF">2006-08-16T00:00:00Z</dcterms:created>
  <dcterms:modified xsi:type="dcterms:W3CDTF">2019-03-27T12:09:27Z</dcterms:modified>
</cp:coreProperties>
</file>