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C7DA718-3C76-4626-8908-677DDBB85831}" type="datetimeFigureOut">
              <a:rPr lang="en-GB" smtClean="0"/>
              <a:t>13/03/2022</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DAD1F356-B91C-498D-B4D4-7982ED0EA3BB}" type="slidenum">
              <a:rPr lang="en-GB" smtClean="0"/>
              <a:t>‹#›</a:t>
            </a:fld>
            <a:endParaRPr lang="en-GB"/>
          </a:p>
        </p:txBody>
      </p:sp>
    </p:spTree>
    <p:extLst>
      <p:ext uri="{BB962C8B-B14F-4D97-AF65-F5344CB8AC3E}">
        <p14:creationId xmlns:p14="http://schemas.microsoft.com/office/powerpoint/2010/main" val="25346125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7DA718-3C76-4626-8908-677DDBB85831}" type="datetimeFigureOut">
              <a:rPr lang="en-GB" smtClean="0"/>
              <a:t>13/03/2022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DAD1F356-B91C-498D-B4D4-7982ED0EA3BB}" type="slidenum">
              <a:rPr lang="en-GB" smtClean="0"/>
              <a:t>‹#›</a:t>
            </a:fld>
            <a:endParaRPr lang="en-GB"/>
          </a:p>
        </p:txBody>
      </p:sp>
    </p:spTree>
    <p:extLst>
      <p:ext uri="{BB962C8B-B14F-4D97-AF65-F5344CB8AC3E}">
        <p14:creationId xmlns:p14="http://schemas.microsoft.com/office/powerpoint/2010/main" val="36277443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7DA718-3C76-4626-8908-677DDBB85831}" type="datetimeFigureOut">
              <a:rPr lang="en-GB" smtClean="0"/>
              <a:t>13/03/2022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D1F356-B91C-498D-B4D4-7982ED0EA3BB}" type="slidenum">
              <a:rPr lang="en-GB" smtClean="0"/>
              <a:t>‹#›</a:t>
            </a:fld>
            <a:endParaRPr lang="en-GB"/>
          </a:p>
        </p:txBody>
      </p:sp>
    </p:spTree>
    <p:extLst>
      <p:ext uri="{BB962C8B-B14F-4D97-AF65-F5344CB8AC3E}">
        <p14:creationId xmlns:p14="http://schemas.microsoft.com/office/powerpoint/2010/main" val="30203027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C7DA718-3C76-4626-8908-677DDBB85831}" type="datetimeFigureOut">
              <a:rPr lang="en-GB" smtClean="0"/>
              <a:t>13/03/2022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D1F356-B91C-498D-B4D4-7982ED0EA3BB}" type="slidenum">
              <a:rPr lang="en-GB" smtClean="0"/>
              <a:t>‹#›</a:t>
            </a:fld>
            <a:endParaRPr lang="en-GB"/>
          </a:p>
        </p:txBody>
      </p:sp>
    </p:spTree>
    <p:extLst>
      <p:ext uri="{BB962C8B-B14F-4D97-AF65-F5344CB8AC3E}">
        <p14:creationId xmlns:p14="http://schemas.microsoft.com/office/powerpoint/2010/main" val="41245786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C7DA718-3C76-4626-8908-677DDBB85831}" type="datetimeFigureOut">
              <a:rPr lang="en-GB" smtClean="0"/>
              <a:t>13/03/2022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AD1F356-B91C-498D-B4D4-7982ED0EA3BB}" type="slidenum">
              <a:rPr lang="en-GB" smtClean="0"/>
              <a:t>‹#›</a:t>
            </a:fld>
            <a:endParaRPr lang="en-GB"/>
          </a:p>
        </p:txBody>
      </p:sp>
    </p:spTree>
    <p:extLst>
      <p:ext uri="{BB962C8B-B14F-4D97-AF65-F5344CB8AC3E}">
        <p14:creationId xmlns:p14="http://schemas.microsoft.com/office/powerpoint/2010/main" val="39565780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C7DA718-3C76-4626-8908-677DDBB85831}" type="datetimeFigureOut">
              <a:rPr lang="en-GB" smtClean="0"/>
              <a:t>13/03/2022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AD1F356-B91C-498D-B4D4-7982ED0EA3BB}" type="slidenum">
              <a:rPr lang="en-GB" smtClean="0"/>
              <a:t>‹#›</a:t>
            </a:fld>
            <a:endParaRPr lang="en-GB"/>
          </a:p>
        </p:txBody>
      </p:sp>
    </p:spTree>
    <p:extLst>
      <p:ext uri="{BB962C8B-B14F-4D97-AF65-F5344CB8AC3E}">
        <p14:creationId xmlns:p14="http://schemas.microsoft.com/office/powerpoint/2010/main" val="25575207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7DA718-3C76-4626-8908-677DDBB85831}" type="datetimeFigureOut">
              <a:rPr lang="en-GB" smtClean="0"/>
              <a:t>13/03/2022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AD1F356-B91C-498D-B4D4-7982ED0EA3BB}" type="slidenum">
              <a:rPr lang="en-GB" smtClean="0"/>
              <a:t>‹#›</a:t>
            </a:fld>
            <a:endParaRPr lang="en-GB"/>
          </a:p>
        </p:txBody>
      </p:sp>
    </p:spTree>
    <p:extLst>
      <p:ext uri="{BB962C8B-B14F-4D97-AF65-F5344CB8AC3E}">
        <p14:creationId xmlns:p14="http://schemas.microsoft.com/office/powerpoint/2010/main" val="31385857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C7DA718-3C76-4626-8908-677DDBB85831}" type="datetimeFigureOut">
              <a:rPr lang="en-GB" smtClean="0"/>
              <a:t>13/03/2022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D1F356-B91C-498D-B4D4-7982ED0EA3BB}" type="slidenum">
              <a:rPr lang="en-GB" smtClean="0"/>
              <a:t>‹#›</a:t>
            </a:fld>
            <a:endParaRPr lang="en-GB"/>
          </a:p>
        </p:txBody>
      </p:sp>
    </p:spTree>
    <p:extLst>
      <p:ext uri="{BB962C8B-B14F-4D97-AF65-F5344CB8AC3E}">
        <p14:creationId xmlns:p14="http://schemas.microsoft.com/office/powerpoint/2010/main" val="17822232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C7DA718-3C76-4626-8908-677DDBB85831}" type="datetimeFigureOut">
              <a:rPr lang="en-GB" smtClean="0"/>
              <a:t>13/03/2022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D1F356-B91C-498D-B4D4-7982ED0EA3BB}" type="slidenum">
              <a:rPr lang="en-GB" smtClean="0"/>
              <a:t>‹#›</a:t>
            </a:fld>
            <a:endParaRPr lang="en-GB"/>
          </a:p>
        </p:txBody>
      </p:sp>
    </p:spTree>
    <p:extLst>
      <p:ext uri="{BB962C8B-B14F-4D97-AF65-F5344CB8AC3E}">
        <p14:creationId xmlns:p14="http://schemas.microsoft.com/office/powerpoint/2010/main" val="11709013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C7DA718-3C76-4626-8908-677DDBB85831}" type="datetimeFigureOut">
              <a:rPr lang="en-GB" smtClean="0"/>
              <a:t>13/03/2022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D1F356-B91C-498D-B4D4-7982ED0EA3BB}" type="slidenum">
              <a:rPr lang="en-GB" smtClean="0"/>
              <a:t>‹#›</a:t>
            </a:fld>
            <a:endParaRPr lang="en-GB"/>
          </a:p>
        </p:txBody>
      </p:sp>
    </p:spTree>
    <p:extLst>
      <p:ext uri="{BB962C8B-B14F-4D97-AF65-F5344CB8AC3E}">
        <p14:creationId xmlns:p14="http://schemas.microsoft.com/office/powerpoint/2010/main" val="18532320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7DA718-3C76-4626-8908-677DDBB85831}" type="datetimeFigureOut">
              <a:rPr lang="en-GB" smtClean="0"/>
              <a:t>13/03/2022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D1F356-B91C-498D-B4D4-7982ED0EA3BB}" type="slidenum">
              <a:rPr lang="en-GB" smtClean="0"/>
              <a:t>‹#›</a:t>
            </a:fld>
            <a:endParaRPr lang="en-GB"/>
          </a:p>
        </p:txBody>
      </p:sp>
    </p:spTree>
    <p:extLst>
      <p:ext uri="{BB962C8B-B14F-4D97-AF65-F5344CB8AC3E}">
        <p14:creationId xmlns:p14="http://schemas.microsoft.com/office/powerpoint/2010/main" val="42460386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7DA718-3C76-4626-8908-677DDBB85831}" type="datetimeFigureOut">
              <a:rPr lang="en-GB" smtClean="0"/>
              <a:t>13/03/2022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D1F356-B91C-498D-B4D4-7982ED0EA3BB}" type="slidenum">
              <a:rPr lang="en-GB" smtClean="0"/>
              <a:t>‹#›</a:t>
            </a:fld>
            <a:endParaRPr lang="en-GB"/>
          </a:p>
        </p:txBody>
      </p:sp>
    </p:spTree>
    <p:extLst>
      <p:ext uri="{BB962C8B-B14F-4D97-AF65-F5344CB8AC3E}">
        <p14:creationId xmlns:p14="http://schemas.microsoft.com/office/powerpoint/2010/main" val="36898059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7DA718-3C76-4626-8908-677DDBB85831}" type="datetimeFigureOut">
              <a:rPr lang="en-GB" smtClean="0"/>
              <a:t>13/03/2022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D1F356-B91C-498D-B4D4-7982ED0EA3BB}" type="slidenum">
              <a:rPr lang="en-GB" smtClean="0"/>
              <a:t>‹#›</a:t>
            </a:fld>
            <a:endParaRPr lang="en-GB"/>
          </a:p>
        </p:txBody>
      </p:sp>
    </p:spTree>
    <p:extLst>
      <p:ext uri="{BB962C8B-B14F-4D97-AF65-F5344CB8AC3E}">
        <p14:creationId xmlns:p14="http://schemas.microsoft.com/office/powerpoint/2010/main" val="9257833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7DA718-3C76-4626-8908-677DDBB85831}" type="datetimeFigureOut">
              <a:rPr lang="en-GB" smtClean="0"/>
              <a:t>13/03/2022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D1F356-B91C-498D-B4D4-7982ED0EA3BB}" type="slidenum">
              <a:rPr lang="en-GB" smtClean="0"/>
              <a:t>‹#›</a:t>
            </a:fld>
            <a:endParaRPr lang="en-GB"/>
          </a:p>
        </p:txBody>
      </p:sp>
    </p:spTree>
    <p:extLst>
      <p:ext uri="{BB962C8B-B14F-4D97-AF65-F5344CB8AC3E}">
        <p14:creationId xmlns:p14="http://schemas.microsoft.com/office/powerpoint/2010/main" val="37554773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7DA718-3C76-4626-8908-677DDBB85831}" type="datetimeFigureOut">
              <a:rPr lang="en-GB" smtClean="0"/>
              <a:t>13/03/2022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D1F356-B91C-498D-B4D4-7982ED0EA3BB}" type="slidenum">
              <a:rPr lang="en-GB" smtClean="0"/>
              <a:t>‹#›</a:t>
            </a:fld>
            <a:endParaRPr lang="en-GB"/>
          </a:p>
        </p:txBody>
      </p:sp>
    </p:spTree>
    <p:extLst>
      <p:ext uri="{BB962C8B-B14F-4D97-AF65-F5344CB8AC3E}">
        <p14:creationId xmlns:p14="http://schemas.microsoft.com/office/powerpoint/2010/main" val="20354947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7DA718-3C76-4626-8908-677DDBB85831}" type="datetimeFigureOut">
              <a:rPr lang="en-GB" smtClean="0"/>
              <a:t>13/03/2022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D1F356-B91C-498D-B4D4-7982ED0EA3BB}" type="slidenum">
              <a:rPr lang="en-GB" smtClean="0"/>
              <a:t>‹#›</a:t>
            </a:fld>
            <a:endParaRPr lang="en-GB"/>
          </a:p>
        </p:txBody>
      </p:sp>
    </p:spTree>
    <p:extLst>
      <p:ext uri="{BB962C8B-B14F-4D97-AF65-F5344CB8AC3E}">
        <p14:creationId xmlns:p14="http://schemas.microsoft.com/office/powerpoint/2010/main" val="14456034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7DA718-3C76-4626-8908-677DDBB85831}" type="datetimeFigureOut">
              <a:rPr lang="en-GB" smtClean="0"/>
              <a:t>13/03/2022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D1F356-B91C-498D-B4D4-7982ED0EA3BB}" type="slidenum">
              <a:rPr lang="en-GB" smtClean="0"/>
              <a:t>‹#›</a:t>
            </a:fld>
            <a:endParaRPr lang="en-GB"/>
          </a:p>
        </p:txBody>
      </p:sp>
    </p:spTree>
    <p:extLst>
      <p:ext uri="{BB962C8B-B14F-4D97-AF65-F5344CB8AC3E}">
        <p14:creationId xmlns:p14="http://schemas.microsoft.com/office/powerpoint/2010/main" val="2779500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C7DA718-3C76-4626-8908-677DDBB85831}" type="datetimeFigureOut">
              <a:rPr lang="en-GB" smtClean="0"/>
              <a:t>13/03/2022</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AD1F356-B91C-498D-B4D4-7982ED0EA3BB}" type="slidenum">
              <a:rPr lang="en-GB" smtClean="0"/>
              <a:t>‹#›</a:t>
            </a:fld>
            <a:endParaRPr lang="en-GB"/>
          </a:p>
        </p:txBody>
      </p:sp>
    </p:spTree>
    <p:extLst>
      <p:ext uri="{BB962C8B-B14F-4D97-AF65-F5344CB8AC3E}">
        <p14:creationId xmlns:p14="http://schemas.microsoft.com/office/powerpoint/2010/main" val="388204820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scribbr.com/methodology/research-ethic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27B01E64-310F-400A-B1BB-DDF9E4648065}"/>
              </a:ext>
            </a:extLst>
          </p:cNvPr>
          <p:cNvPicPr>
            <a:picLocks noChangeAspect="1"/>
          </p:cNvPicPr>
          <p:nvPr/>
        </p:nvPicPr>
        <p:blipFill rotWithShape="1">
          <a:blip r:embed="rId2">
            <a:extLst>
              <a:ext uri="{28A0092B-C50C-407E-A947-70E740481C1C}">
                <a14:useLocalDpi xmlns:a14="http://schemas.microsoft.com/office/drawing/2010/main" val="0"/>
              </a:ext>
            </a:extLst>
          </a:blip>
          <a:srcRect t="314" r="35364" b="8777"/>
          <a:stretch/>
        </p:blipFill>
        <p:spPr>
          <a:xfrm>
            <a:off x="3523488" y="10"/>
            <a:ext cx="8668512" cy="6857990"/>
          </a:xfrm>
          <a:prstGeom prst="rect">
            <a:avLst/>
          </a:prstGeom>
        </p:spPr>
      </p:pic>
      <p:sp>
        <p:nvSpPr>
          <p:cNvPr id="2" name="Title 1">
            <a:extLst>
              <a:ext uri="{FF2B5EF4-FFF2-40B4-BE49-F238E27FC236}">
                <a16:creationId xmlns:a16="http://schemas.microsoft.com/office/drawing/2014/main" id="{DDAEED2B-DBD6-4FF1-A5E8-81C8EF672E58}"/>
              </a:ext>
            </a:extLst>
          </p:cNvPr>
          <p:cNvSpPr>
            <a:spLocks noGrp="1"/>
          </p:cNvSpPr>
          <p:nvPr>
            <p:ph type="ctrTitle"/>
          </p:nvPr>
        </p:nvSpPr>
        <p:spPr>
          <a:xfrm>
            <a:off x="477981" y="1122363"/>
            <a:ext cx="4023360" cy="3204134"/>
          </a:xfrm>
        </p:spPr>
        <p:txBody>
          <a:bodyPr anchor="b">
            <a:normAutofit/>
          </a:bodyPr>
          <a:lstStyle/>
          <a:p>
            <a:pPr algn="l"/>
            <a:r>
              <a:rPr lang="en-GB" sz="4400" dirty="0">
                <a:effectLst/>
                <a:latin typeface="Arial" panose="020B0604020202020204" pitchFamily="34" charset="0"/>
                <a:ea typeface="Times New Roman" panose="02020603050405020304" pitchFamily="18" charset="0"/>
              </a:rPr>
              <a:t>How do we use technology to collaborate at UWTSD</a:t>
            </a:r>
            <a:endParaRPr lang="en-GB" sz="4400" dirty="0"/>
          </a:p>
        </p:txBody>
      </p:sp>
      <p:sp>
        <p:nvSpPr>
          <p:cNvPr id="3" name="Subtitle 2">
            <a:extLst>
              <a:ext uri="{FF2B5EF4-FFF2-40B4-BE49-F238E27FC236}">
                <a16:creationId xmlns:a16="http://schemas.microsoft.com/office/drawing/2014/main" id="{F3B56FAB-B992-426C-AF7C-13FA67345505}"/>
              </a:ext>
            </a:extLst>
          </p:cNvPr>
          <p:cNvSpPr>
            <a:spLocks noGrp="1"/>
          </p:cNvSpPr>
          <p:nvPr>
            <p:ph type="subTitle" idx="1"/>
          </p:nvPr>
        </p:nvSpPr>
        <p:spPr>
          <a:xfrm>
            <a:off x="121522" y="4703124"/>
            <a:ext cx="4736277" cy="1778249"/>
          </a:xfrm>
        </p:spPr>
        <p:txBody>
          <a:bodyPr>
            <a:normAutofit fontScale="92500" lnSpcReduction="10000"/>
          </a:bodyPr>
          <a:lstStyle/>
          <a:p>
            <a:pPr algn="l"/>
            <a:r>
              <a:rPr lang="en-GB" sz="2000" dirty="0"/>
              <a:t>Student: Antonio </a:t>
            </a:r>
            <a:r>
              <a:rPr lang="en-GB" sz="2000" dirty="0" err="1"/>
              <a:t>Iacob</a:t>
            </a:r>
            <a:r>
              <a:rPr lang="en-GB" sz="2000" dirty="0"/>
              <a:t> </a:t>
            </a:r>
            <a:r>
              <a:rPr lang="en-GB" sz="2000" dirty="0" err="1"/>
              <a:t>Craciun</a:t>
            </a:r>
            <a:endParaRPr lang="en-GB" sz="2000" dirty="0"/>
          </a:p>
          <a:p>
            <a:pPr algn="l"/>
            <a:r>
              <a:rPr lang="en-GB" sz="2000" dirty="0"/>
              <a:t>Student ID:2124102</a:t>
            </a:r>
            <a:br>
              <a:rPr lang="en-GB" sz="2000" dirty="0"/>
            </a:br>
            <a:br>
              <a:rPr lang="en-GB" sz="2000" dirty="0"/>
            </a:br>
            <a:r>
              <a:rPr lang="en-GB" sz="2000" dirty="0"/>
              <a:t>Lecturer</a:t>
            </a:r>
            <a:r>
              <a:rPr lang="en-GB" sz="2000"/>
              <a:t>: </a:t>
            </a:r>
            <a:r>
              <a:rPr lang="en-GB" sz="2000" dirty="0"/>
              <a:t>A</a:t>
            </a:r>
            <a:r>
              <a:rPr lang="en-GB" sz="2000"/>
              <a:t>bdi </a:t>
            </a:r>
            <a:r>
              <a:rPr lang="en-GB" sz="2000" dirty="0"/>
              <a:t>Rahman</a:t>
            </a:r>
          </a:p>
          <a:p>
            <a:pPr algn="l"/>
            <a:r>
              <a:rPr lang="en-GB" sz="2000" dirty="0"/>
              <a:t>Module: </a:t>
            </a:r>
            <a:r>
              <a:rPr lang="en-GB" sz="1800" dirty="0">
                <a:effectLst/>
                <a:latin typeface="Times New Roman" panose="02020603050405020304" pitchFamily="18" charset="0"/>
                <a:ea typeface="Times New Roman" panose="02020603050405020304" pitchFamily="18" charset="0"/>
              </a:rPr>
              <a:t>Digital Skills and Research Methods</a:t>
            </a:r>
            <a:endParaRPr lang="en-GB" sz="2000" dirty="0"/>
          </a:p>
        </p:txBody>
      </p:sp>
      <p:sp>
        <p:nvSpPr>
          <p:cNvPr id="6" name="TextBox 5">
            <a:extLst>
              <a:ext uri="{FF2B5EF4-FFF2-40B4-BE49-F238E27FC236}">
                <a16:creationId xmlns:a16="http://schemas.microsoft.com/office/drawing/2014/main" id="{7F538482-9650-4350-A316-FA7D7DFB8EDD}"/>
              </a:ext>
            </a:extLst>
          </p:cNvPr>
          <p:cNvSpPr txBox="1"/>
          <p:nvPr/>
        </p:nvSpPr>
        <p:spPr>
          <a:xfrm>
            <a:off x="5497287" y="6488658"/>
            <a:ext cx="6786986" cy="369332"/>
          </a:xfrm>
          <a:prstGeom prst="rect">
            <a:avLst/>
          </a:prstGeom>
          <a:noFill/>
        </p:spPr>
        <p:txBody>
          <a:bodyPr wrap="none" rtlCol="0">
            <a:spAutoFit/>
          </a:bodyPr>
          <a:lstStyle/>
          <a:p>
            <a:r>
              <a:rPr lang="en-GB" dirty="0" err="1">
                <a:solidFill>
                  <a:schemeClr val="bg1"/>
                </a:solidFill>
              </a:rPr>
              <a:t>Source:https</a:t>
            </a:r>
            <a:r>
              <a:rPr lang="en-GB" dirty="0">
                <a:solidFill>
                  <a:schemeClr val="bg1"/>
                </a:solidFill>
              </a:rPr>
              <a:t>://www.investopedia.com/terms/t/technology_sector.asp</a:t>
            </a:r>
          </a:p>
        </p:txBody>
      </p:sp>
    </p:spTree>
    <p:extLst>
      <p:ext uri="{BB962C8B-B14F-4D97-AF65-F5344CB8AC3E}">
        <p14:creationId xmlns:p14="http://schemas.microsoft.com/office/powerpoint/2010/main" val="4245968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3B1B6-3ABC-4BA3-92C7-CFCB87614FF8}"/>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9B3E3BB6-92C8-43D4-B09F-30EE3BE32E0D}"/>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This presentation will approach the way we use technology at UWTSD and the chosen topic which answers the question: ‘</a:t>
            </a:r>
            <a:r>
              <a:rPr lang="en-GB" dirty="0">
                <a:effectLst/>
                <a:latin typeface="Arial" panose="020B0604020202020204" pitchFamily="34" charset="0"/>
                <a:ea typeface="Times New Roman" panose="02020603050405020304" pitchFamily="18" charset="0"/>
                <a:cs typeface="Arial" panose="020B0604020202020204" pitchFamily="34" charset="0"/>
              </a:rPr>
              <a:t>Are staff and students confident in using technology to collaborate? ‘</a:t>
            </a:r>
          </a:p>
          <a:p>
            <a:r>
              <a:rPr lang="en-GB" dirty="0">
                <a:latin typeface="Arial" panose="020B0604020202020204" pitchFamily="34" charset="0"/>
                <a:ea typeface="Times New Roman" panose="02020603050405020304" pitchFamily="18" charset="0"/>
                <a:cs typeface="Arial" panose="020B0604020202020204" pitchFamily="34" charset="0"/>
              </a:rPr>
              <a:t>To be able to answer the question, the definition of collaboration and technology will be analysed. </a:t>
            </a:r>
            <a:endParaRPr lang="en-GB"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8690773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E9CE4-ECAA-4A53-A19E-B6D918284AF0}"/>
              </a:ext>
            </a:extLst>
          </p:cNvPr>
          <p:cNvSpPr>
            <a:spLocks noGrp="1"/>
          </p:cNvSpPr>
          <p:nvPr>
            <p:ph type="title"/>
          </p:nvPr>
        </p:nvSpPr>
        <p:spPr/>
        <p:txBody>
          <a:bodyPr/>
          <a:lstStyle/>
          <a:p>
            <a:r>
              <a:rPr lang="en-GB" dirty="0">
                <a:effectLst/>
                <a:latin typeface="Arial" panose="020B0604020202020204" pitchFamily="34" charset="0"/>
                <a:ea typeface="Times New Roman" panose="02020603050405020304" pitchFamily="18" charset="0"/>
                <a:cs typeface="Arial" panose="020B0604020202020204" pitchFamily="34" charset="0"/>
              </a:rPr>
              <a:t>Are staff and students confident in using technology to collaborate?</a:t>
            </a:r>
            <a:endParaRPr lang="en-GB" dirty="0"/>
          </a:p>
        </p:txBody>
      </p:sp>
      <p:sp>
        <p:nvSpPr>
          <p:cNvPr id="3" name="Content Placeholder 2">
            <a:extLst>
              <a:ext uri="{FF2B5EF4-FFF2-40B4-BE49-F238E27FC236}">
                <a16:creationId xmlns:a16="http://schemas.microsoft.com/office/drawing/2014/main" id="{0811DDFB-B5E8-4C90-A6D2-FF6DB6ED170D}"/>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The question was chosen to be researched as the adaptability to technology comparison can be a struggle for some students. There are different age ranges at UWTSD and by this criteria, not everyone is to adapt to the technology usage in order to collaborate. </a:t>
            </a:r>
          </a:p>
        </p:txBody>
      </p:sp>
    </p:spTree>
    <p:extLst>
      <p:ext uri="{BB962C8B-B14F-4D97-AF65-F5344CB8AC3E}">
        <p14:creationId xmlns:p14="http://schemas.microsoft.com/office/powerpoint/2010/main" val="27069844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group of people working on their laptops&#10;&#10;Description automatically generated with low confidence">
            <a:extLst>
              <a:ext uri="{FF2B5EF4-FFF2-40B4-BE49-F238E27FC236}">
                <a16:creationId xmlns:a16="http://schemas.microsoft.com/office/drawing/2014/main" id="{CE04E556-A479-40FD-9FB3-6BAF2674EAE7}"/>
              </a:ext>
            </a:extLst>
          </p:cNvPr>
          <p:cNvPicPr>
            <a:picLocks noChangeAspect="1"/>
          </p:cNvPicPr>
          <p:nvPr/>
        </p:nvPicPr>
        <p:blipFill rotWithShape="1">
          <a:blip r:embed="rId3">
            <a:extLst>
              <a:ext uri="{28A0092B-C50C-407E-A947-70E740481C1C}">
                <a14:useLocalDpi xmlns:a14="http://schemas.microsoft.com/office/drawing/2010/main" val="0"/>
              </a:ext>
            </a:extLst>
          </a:blip>
          <a:srcRect l="27013" r="22377" b="2"/>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14" name="Group 13">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15"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6"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7"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0"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9"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1"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C451280C-319A-4FE3-B5EA-C710E722BC4C}"/>
              </a:ext>
            </a:extLst>
          </p:cNvPr>
          <p:cNvSpPr>
            <a:spLocks noGrp="1"/>
          </p:cNvSpPr>
          <p:nvPr>
            <p:ph type="title"/>
          </p:nvPr>
        </p:nvSpPr>
        <p:spPr>
          <a:xfrm>
            <a:off x="972080" y="685800"/>
            <a:ext cx="5260680" cy="1752599"/>
          </a:xfrm>
        </p:spPr>
        <p:txBody>
          <a:bodyPr>
            <a:normAutofit/>
          </a:bodyPr>
          <a:lstStyle/>
          <a:p>
            <a:pPr algn="l">
              <a:lnSpc>
                <a:spcPct val="90000"/>
              </a:lnSpc>
            </a:pPr>
            <a:r>
              <a:rPr lang="en-GB" dirty="0"/>
              <a:t>Understanding of online collaboration/student skills</a:t>
            </a:r>
          </a:p>
        </p:txBody>
      </p:sp>
      <p:sp>
        <p:nvSpPr>
          <p:cNvPr id="9" name="Content Placeholder 8">
            <a:extLst>
              <a:ext uri="{FF2B5EF4-FFF2-40B4-BE49-F238E27FC236}">
                <a16:creationId xmlns:a16="http://schemas.microsoft.com/office/drawing/2014/main" id="{3F683009-72B2-E66C-8E11-802DCDD45480}"/>
              </a:ext>
            </a:extLst>
          </p:cNvPr>
          <p:cNvSpPr>
            <a:spLocks noGrp="1"/>
          </p:cNvSpPr>
          <p:nvPr>
            <p:ph idx="1"/>
          </p:nvPr>
        </p:nvSpPr>
        <p:spPr>
          <a:xfrm>
            <a:off x="505355" y="2275114"/>
            <a:ext cx="5727403" cy="4408715"/>
          </a:xfrm>
        </p:spPr>
        <p:txBody>
          <a:bodyPr>
            <a:normAutofit/>
          </a:bodyPr>
          <a:lstStyle/>
          <a:p>
            <a:r>
              <a:rPr lang="en-US" sz="2000" dirty="0">
                <a:latin typeface="Arial" panose="020B0604020202020204" pitchFamily="34" charset="0"/>
                <a:cs typeface="Arial" panose="020B0604020202020204" pitchFamily="34" charset="0"/>
              </a:rPr>
              <a:t>As stated by </a:t>
            </a:r>
            <a:r>
              <a:rPr lang="en-US" sz="2000" dirty="0" err="1">
                <a:latin typeface="Arial" panose="020B0604020202020204" pitchFamily="34" charset="0"/>
                <a:cs typeface="Arial" panose="020B0604020202020204" pitchFamily="34" charset="0"/>
              </a:rPr>
              <a:t>Murphie</a:t>
            </a:r>
            <a:r>
              <a:rPr lang="en-US" sz="2000" dirty="0">
                <a:latin typeface="Arial" panose="020B0604020202020204" pitchFamily="34" charset="0"/>
                <a:cs typeface="Arial" panose="020B0604020202020204" pitchFamily="34" charset="0"/>
              </a:rPr>
              <a:t> and Potts (2017), </a:t>
            </a:r>
            <a:r>
              <a:rPr lang="en-GB" sz="2000" dirty="0">
                <a:latin typeface="Arial" panose="020B0604020202020204" pitchFamily="34" charset="0"/>
                <a:cs typeface="Arial" panose="020B0604020202020204" pitchFamily="34" charset="0"/>
              </a:rPr>
              <a:t>technology is a broad term that encompasses the techniques, systems, and equipment developed as a consequence of scientific knowledge being applied to practical uses.</a:t>
            </a:r>
          </a:p>
          <a:p>
            <a:r>
              <a:rPr lang="en-GB" sz="2000" dirty="0">
                <a:latin typeface="Arial" panose="020B0604020202020204" pitchFamily="34" charset="0"/>
                <a:cs typeface="Arial" panose="020B0604020202020204" pitchFamily="34" charset="0"/>
              </a:rPr>
              <a:t>Collaboration is critical to the success of any community of inquiry. Collaboration, on the other hand, requires planned, threaded, and thoughtful dialogue or conversation. Students must be encouraged and motivated to explore the substance of the offered content and transform it into personal meaning that can be shared and affirmed jointly (Randy, 2006).</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785896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EAA68-1A88-45F0-80FD-E6E0215A9911}"/>
              </a:ext>
            </a:extLst>
          </p:cNvPr>
          <p:cNvSpPr>
            <a:spLocks noGrp="1"/>
          </p:cNvSpPr>
          <p:nvPr>
            <p:ph type="title"/>
          </p:nvPr>
        </p:nvSpPr>
        <p:spPr/>
        <p:txBody>
          <a:bodyPr/>
          <a:lstStyle/>
          <a:p>
            <a:r>
              <a:rPr lang="en-GB" dirty="0"/>
              <a:t>Ethical Consideration</a:t>
            </a:r>
            <a:br>
              <a:rPr lang="en-GB" dirty="0"/>
            </a:br>
            <a:endParaRPr lang="en-GB" dirty="0"/>
          </a:p>
        </p:txBody>
      </p:sp>
      <p:sp>
        <p:nvSpPr>
          <p:cNvPr id="3" name="Content Placeholder 2">
            <a:extLst>
              <a:ext uri="{FF2B5EF4-FFF2-40B4-BE49-F238E27FC236}">
                <a16:creationId xmlns:a16="http://schemas.microsoft.com/office/drawing/2014/main" id="{D089B5B0-B151-432A-B407-1B7C08E5D94C}"/>
              </a:ext>
            </a:extLst>
          </p:cNvPr>
          <p:cNvSpPr>
            <a:spLocks noGrp="1"/>
          </p:cNvSpPr>
          <p:nvPr>
            <p:ph idx="1"/>
          </p:nvPr>
        </p:nvSpPr>
        <p:spPr>
          <a:xfrm>
            <a:off x="1484310" y="2068287"/>
            <a:ext cx="10018713" cy="3722914"/>
          </a:xfrm>
        </p:spPr>
        <p:txBody>
          <a:bodyPr/>
          <a:lstStyle/>
          <a:p>
            <a:r>
              <a:rPr lang="en-GB" dirty="0">
                <a:latin typeface="Arial" panose="020B0604020202020204" pitchFamily="34" charset="0"/>
                <a:cs typeface="Arial" panose="020B0604020202020204" pitchFamily="34" charset="0"/>
              </a:rPr>
              <a:t>Ethical concerns in research refer to a set of principles that influence the design and conduct of research. These principles include voluntariness, informed consent, anonymity, secrecy, risk of damage, and disclosure of outcomes (Bhandari, 2021).</a:t>
            </a:r>
          </a:p>
          <a:p>
            <a:r>
              <a:rPr lang="en-GB" dirty="0">
                <a:latin typeface="Arial" panose="020B0604020202020204" pitchFamily="34" charset="0"/>
                <a:cs typeface="Arial" panose="020B0604020202020204" pitchFamily="34" charset="0"/>
              </a:rPr>
              <a:t>During the research, the data collected from the UWTSD colleagues will be processed without knowing their identity, protecting their rights and maintaining methodical integrity. </a:t>
            </a:r>
          </a:p>
        </p:txBody>
      </p:sp>
    </p:spTree>
    <p:extLst>
      <p:ext uri="{BB962C8B-B14F-4D97-AF65-F5344CB8AC3E}">
        <p14:creationId xmlns:p14="http://schemas.microsoft.com/office/powerpoint/2010/main" val="20332316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0D2D9-4C77-476A-A5C2-97EAC4607B2D}"/>
              </a:ext>
            </a:extLst>
          </p:cNvPr>
          <p:cNvSpPr>
            <a:spLocks noGrp="1"/>
          </p:cNvSpPr>
          <p:nvPr>
            <p:ph type="title"/>
          </p:nvPr>
        </p:nvSpPr>
        <p:spPr/>
        <p:txBody>
          <a:bodyPr/>
          <a:lstStyle/>
          <a:p>
            <a:r>
              <a:rPr lang="en-GB" dirty="0"/>
              <a:t>Questionnaire </a:t>
            </a:r>
          </a:p>
        </p:txBody>
      </p:sp>
      <p:sp>
        <p:nvSpPr>
          <p:cNvPr id="3" name="Content Placeholder 2">
            <a:extLst>
              <a:ext uri="{FF2B5EF4-FFF2-40B4-BE49-F238E27FC236}">
                <a16:creationId xmlns:a16="http://schemas.microsoft.com/office/drawing/2014/main" id="{68C86F0E-DBFA-4BA8-B0C9-2F2FB83597F9}"/>
              </a:ext>
            </a:extLst>
          </p:cNvPr>
          <p:cNvSpPr>
            <a:spLocks noGrp="1"/>
          </p:cNvSpPr>
          <p:nvPr>
            <p:ph idx="1"/>
          </p:nvPr>
        </p:nvSpPr>
        <p:spPr/>
        <p:txBody>
          <a:bodyPr/>
          <a:lstStyle/>
          <a:p>
            <a:r>
              <a:rPr lang="en-GB" dirty="0"/>
              <a:t>The chosen method for gathering the information to process for the research outcome is a questionnaire that will follow the ethical consideration addressed to students of UWTSD, which will answer the questions: How confident you are using technology? How do you find collaborating by using virtual applications? Would you instead work in an online platform or in-class based environment?</a:t>
            </a:r>
          </a:p>
          <a:p>
            <a:r>
              <a:rPr lang="en-GB" dirty="0"/>
              <a:t>The method would be created within MS forms.</a:t>
            </a:r>
          </a:p>
        </p:txBody>
      </p:sp>
    </p:spTree>
    <p:extLst>
      <p:ext uri="{BB962C8B-B14F-4D97-AF65-F5344CB8AC3E}">
        <p14:creationId xmlns:p14="http://schemas.microsoft.com/office/powerpoint/2010/main" val="32053578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D210B-4D35-429E-BEE1-B9B5EE7C7923}"/>
              </a:ext>
            </a:extLst>
          </p:cNvPr>
          <p:cNvSpPr>
            <a:spLocks noGrp="1"/>
          </p:cNvSpPr>
          <p:nvPr>
            <p:ph type="title"/>
          </p:nvPr>
        </p:nvSpPr>
        <p:spPr/>
        <p:txBody>
          <a:bodyPr/>
          <a:lstStyle/>
          <a:p>
            <a:r>
              <a:rPr lang="en-GB" dirty="0"/>
              <a:t>Research Timeline</a:t>
            </a:r>
          </a:p>
        </p:txBody>
      </p:sp>
      <p:graphicFrame>
        <p:nvGraphicFramePr>
          <p:cNvPr id="4" name="Table 4">
            <a:extLst>
              <a:ext uri="{FF2B5EF4-FFF2-40B4-BE49-F238E27FC236}">
                <a16:creationId xmlns:a16="http://schemas.microsoft.com/office/drawing/2014/main" id="{EE979B08-A3CD-41A7-B376-B88AE1C7ADA2}"/>
              </a:ext>
            </a:extLst>
          </p:cNvPr>
          <p:cNvGraphicFramePr>
            <a:graphicFrameLocks noGrp="1"/>
          </p:cNvGraphicFramePr>
          <p:nvPr>
            <p:ph idx="1"/>
            <p:extLst>
              <p:ext uri="{D42A27DB-BD31-4B8C-83A1-F6EECF244321}">
                <p14:modId xmlns:p14="http://schemas.microsoft.com/office/powerpoint/2010/main" val="2104591209"/>
              </p:ext>
            </p:extLst>
          </p:nvPr>
        </p:nvGraphicFramePr>
        <p:xfrm>
          <a:off x="87086" y="2687319"/>
          <a:ext cx="12192000" cy="2777613"/>
        </p:xfrm>
        <a:graphic>
          <a:graphicData uri="http://schemas.openxmlformats.org/drawingml/2006/table">
            <a:tbl>
              <a:tblPr firstRow="1" bandRow="1">
                <a:tableStyleId>{5C22544A-7EE6-4342-B048-85BDC9FD1C3A}</a:tableStyleId>
              </a:tblPr>
              <a:tblGrid>
                <a:gridCol w="1010172">
                  <a:extLst>
                    <a:ext uri="{9D8B030D-6E8A-4147-A177-3AD203B41FA5}">
                      <a16:colId xmlns:a16="http://schemas.microsoft.com/office/drawing/2014/main" val="2830817699"/>
                    </a:ext>
                  </a:extLst>
                </a:gridCol>
                <a:gridCol w="1010172">
                  <a:extLst>
                    <a:ext uri="{9D8B030D-6E8A-4147-A177-3AD203B41FA5}">
                      <a16:colId xmlns:a16="http://schemas.microsoft.com/office/drawing/2014/main" val="2057631309"/>
                    </a:ext>
                  </a:extLst>
                </a:gridCol>
                <a:gridCol w="1386743">
                  <a:extLst>
                    <a:ext uri="{9D8B030D-6E8A-4147-A177-3AD203B41FA5}">
                      <a16:colId xmlns:a16="http://schemas.microsoft.com/office/drawing/2014/main" val="2514721"/>
                    </a:ext>
                  </a:extLst>
                </a:gridCol>
                <a:gridCol w="1205431">
                  <a:extLst>
                    <a:ext uri="{9D8B030D-6E8A-4147-A177-3AD203B41FA5}">
                      <a16:colId xmlns:a16="http://schemas.microsoft.com/office/drawing/2014/main" val="3466951145"/>
                    </a:ext>
                  </a:extLst>
                </a:gridCol>
                <a:gridCol w="1324978">
                  <a:extLst>
                    <a:ext uri="{9D8B030D-6E8A-4147-A177-3AD203B41FA5}">
                      <a16:colId xmlns:a16="http://schemas.microsoft.com/office/drawing/2014/main" val="3347460271"/>
                    </a:ext>
                  </a:extLst>
                </a:gridCol>
                <a:gridCol w="1145657">
                  <a:extLst>
                    <a:ext uri="{9D8B030D-6E8A-4147-A177-3AD203B41FA5}">
                      <a16:colId xmlns:a16="http://schemas.microsoft.com/office/drawing/2014/main" val="1619642082"/>
                    </a:ext>
                  </a:extLst>
                </a:gridCol>
                <a:gridCol w="826866">
                  <a:extLst>
                    <a:ext uri="{9D8B030D-6E8A-4147-A177-3AD203B41FA5}">
                      <a16:colId xmlns:a16="http://schemas.microsoft.com/office/drawing/2014/main" val="1204657690"/>
                    </a:ext>
                  </a:extLst>
                </a:gridCol>
                <a:gridCol w="1185506">
                  <a:extLst>
                    <a:ext uri="{9D8B030D-6E8A-4147-A177-3AD203B41FA5}">
                      <a16:colId xmlns:a16="http://schemas.microsoft.com/office/drawing/2014/main" val="4086840509"/>
                    </a:ext>
                  </a:extLst>
                </a:gridCol>
                <a:gridCol w="1773278">
                  <a:extLst>
                    <a:ext uri="{9D8B030D-6E8A-4147-A177-3AD203B41FA5}">
                      <a16:colId xmlns:a16="http://schemas.microsoft.com/office/drawing/2014/main" val="3868227576"/>
                    </a:ext>
                  </a:extLst>
                </a:gridCol>
                <a:gridCol w="1323197">
                  <a:extLst>
                    <a:ext uri="{9D8B030D-6E8A-4147-A177-3AD203B41FA5}">
                      <a16:colId xmlns:a16="http://schemas.microsoft.com/office/drawing/2014/main" val="615575662"/>
                    </a:ext>
                  </a:extLst>
                </a:gridCol>
              </a:tblGrid>
              <a:tr h="541804">
                <a:tc>
                  <a:txBody>
                    <a:bodyPr/>
                    <a:lstStyle/>
                    <a:p>
                      <a:r>
                        <a:rPr lang="en-GB" dirty="0">
                          <a:latin typeface="Arial" panose="020B0604020202020204" pitchFamily="34" charset="0"/>
                          <a:cs typeface="Arial" panose="020B0604020202020204" pitchFamily="34" charset="0"/>
                        </a:rPr>
                        <a:t>Week 1</a:t>
                      </a:r>
                    </a:p>
                  </a:txBody>
                  <a:tcPr/>
                </a:tc>
                <a:tc>
                  <a:txBody>
                    <a:bodyPr/>
                    <a:lstStyle/>
                    <a:p>
                      <a:r>
                        <a:rPr lang="en-GB" dirty="0">
                          <a:latin typeface="Arial" panose="020B0604020202020204" pitchFamily="34" charset="0"/>
                          <a:cs typeface="Arial" panose="020B0604020202020204" pitchFamily="34" charset="0"/>
                        </a:rPr>
                        <a:t>Week 2</a:t>
                      </a:r>
                      <a:endParaRPr lang="en-GB" dirty="0"/>
                    </a:p>
                  </a:txBody>
                  <a:tcPr/>
                </a:tc>
                <a:tc>
                  <a:txBody>
                    <a:bodyPr/>
                    <a:lstStyle/>
                    <a:p>
                      <a:r>
                        <a:rPr lang="en-GB" dirty="0">
                          <a:latin typeface="Arial" panose="020B0604020202020204" pitchFamily="34" charset="0"/>
                          <a:cs typeface="Arial" panose="020B0604020202020204" pitchFamily="34" charset="0"/>
                        </a:rPr>
                        <a:t>Week 3</a:t>
                      </a:r>
                      <a:endParaRPr lang="en-GB" dirty="0"/>
                    </a:p>
                  </a:txBody>
                  <a:tcPr/>
                </a:tc>
                <a:tc>
                  <a:txBody>
                    <a:bodyPr/>
                    <a:lstStyle/>
                    <a:p>
                      <a:r>
                        <a:rPr lang="en-GB" dirty="0">
                          <a:latin typeface="Arial" panose="020B0604020202020204" pitchFamily="34" charset="0"/>
                          <a:cs typeface="Arial" panose="020B0604020202020204" pitchFamily="34" charset="0"/>
                        </a:rPr>
                        <a:t>Week 4</a:t>
                      </a:r>
                      <a:endParaRPr lang="en-GB" dirty="0"/>
                    </a:p>
                  </a:txBody>
                  <a:tcPr/>
                </a:tc>
                <a:tc>
                  <a:txBody>
                    <a:bodyPr/>
                    <a:lstStyle/>
                    <a:p>
                      <a:r>
                        <a:rPr lang="en-GB" dirty="0">
                          <a:latin typeface="Arial" panose="020B0604020202020204" pitchFamily="34" charset="0"/>
                          <a:cs typeface="Arial" panose="020B0604020202020204" pitchFamily="34" charset="0"/>
                        </a:rPr>
                        <a:t>Week 5</a:t>
                      </a:r>
                      <a:endParaRPr lang="en-GB" dirty="0"/>
                    </a:p>
                  </a:txBody>
                  <a:tcPr/>
                </a:tc>
                <a:tc>
                  <a:txBody>
                    <a:bodyPr/>
                    <a:lstStyle/>
                    <a:p>
                      <a:r>
                        <a:rPr lang="en-GB" dirty="0">
                          <a:latin typeface="Arial" panose="020B0604020202020204" pitchFamily="34" charset="0"/>
                          <a:cs typeface="Arial" panose="020B0604020202020204" pitchFamily="34" charset="0"/>
                        </a:rPr>
                        <a:t>Week 6</a:t>
                      </a:r>
                      <a:endParaRPr lang="en-GB" dirty="0"/>
                    </a:p>
                  </a:txBody>
                  <a:tcPr/>
                </a:tc>
                <a:tc>
                  <a:txBody>
                    <a:bodyPr/>
                    <a:lstStyle/>
                    <a:p>
                      <a:r>
                        <a:rPr lang="en-GB" dirty="0">
                          <a:latin typeface="Arial" panose="020B0604020202020204" pitchFamily="34" charset="0"/>
                          <a:cs typeface="Arial" panose="020B0604020202020204" pitchFamily="34" charset="0"/>
                        </a:rPr>
                        <a:t>Week 7</a:t>
                      </a:r>
                      <a:endParaRPr lang="en-GB" dirty="0"/>
                    </a:p>
                  </a:txBody>
                  <a:tcPr/>
                </a:tc>
                <a:tc>
                  <a:txBody>
                    <a:bodyPr/>
                    <a:lstStyle/>
                    <a:p>
                      <a:r>
                        <a:rPr lang="en-GB" dirty="0">
                          <a:latin typeface="Arial" panose="020B0604020202020204" pitchFamily="34" charset="0"/>
                          <a:cs typeface="Arial" panose="020B0604020202020204" pitchFamily="34" charset="0"/>
                        </a:rPr>
                        <a:t>Week 8</a:t>
                      </a:r>
                      <a:endParaRPr lang="en-GB" dirty="0"/>
                    </a:p>
                  </a:txBody>
                  <a:tcPr/>
                </a:tc>
                <a:tc>
                  <a:txBody>
                    <a:bodyPr/>
                    <a:lstStyle/>
                    <a:p>
                      <a:r>
                        <a:rPr lang="en-GB" dirty="0">
                          <a:latin typeface="Arial" panose="020B0604020202020204" pitchFamily="34" charset="0"/>
                          <a:cs typeface="Arial" panose="020B0604020202020204" pitchFamily="34" charset="0"/>
                        </a:rPr>
                        <a:t>Week 9</a:t>
                      </a:r>
                      <a:endParaRPr lang="en-GB" dirty="0"/>
                    </a:p>
                  </a:txBody>
                  <a:tcPr/>
                </a:tc>
                <a:tc>
                  <a:txBody>
                    <a:bodyPr/>
                    <a:lstStyle/>
                    <a:p>
                      <a:r>
                        <a:rPr lang="en-GB" dirty="0">
                          <a:latin typeface="Arial" panose="020B0604020202020204" pitchFamily="34" charset="0"/>
                          <a:cs typeface="Arial" panose="020B0604020202020204" pitchFamily="34" charset="0"/>
                        </a:rPr>
                        <a:t>Week 10</a:t>
                      </a:r>
                      <a:endParaRPr lang="en-GB" dirty="0"/>
                    </a:p>
                  </a:txBody>
                  <a:tcPr/>
                </a:tc>
                <a:extLst>
                  <a:ext uri="{0D108BD9-81ED-4DB2-BD59-A6C34878D82A}">
                    <a16:rowId xmlns:a16="http://schemas.microsoft.com/office/drawing/2014/main" val="2115937038"/>
                  </a:ext>
                </a:extLst>
              </a:tr>
              <a:tr h="2137533">
                <a:tc>
                  <a:txBody>
                    <a:bodyPr/>
                    <a:lstStyle/>
                    <a:p>
                      <a:r>
                        <a:rPr lang="en-GB" dirty="0"/>
                        <a:t>Learn Topic</a:t>
                      </a:r>
                    </a:p>
                  </a:txBody>
                  <a:tcPr/>
                </a:tc>
                <a:tc>
                  <a:txBody>
                    <a:bodyPr/>
                    <a:lstStyle/>
                    <a:p>
                      <a:endParaRPr lang="en-GB" dirty="0"/>
                    </a:p>
                  </a:txBody>
                  <a:tcPr/>
                </a:tc>
                <a:tc>
                  <a:txBody>
                    <a:bodyPr/>
                    <a:lstStyle/>
                    <a:p>
                      <a:r>
                        <a:rPr lang="en-GB" dirty="0"/>
                        <a:t>Not associated to a group</a:t>
                      </a:r>
                    </a:p>
                  </a:txBody>
                  <a:tcPr/>
                </a:tc>
                <a:tc>
                  <a:txBody>
                    <a:bodyPr/>
                    <a:lstStyle/>
                    <a:p>
                      <a:r>
                        <a:rPr lang="en-GB" dirty="0"/>
                        <a:t>Individual research</a:t>
                      </a:r>
                    </a:p>
                  </a:txBody>
                  <a:tcPr/>
                </a:tc>
                <a:tc>
                  <a:txBody>
                    <a:bodyPr/>
                    <a:lstStyle/>
                    <a:p>
                      <a:r>
                        <a:rPr lang="en-GB" dirty="0"/>
                        <a:t>Submit Presentation</a:t>
                      </a:r>
                    </a:p>
                  </a:txBody>
                  <a:tcPr/>
                </a:tc>
                <a:tc>
                  <a:txBody>
                    <a:bodyPr/>
                    <a:lstStyle/>
                    <a:p>
                      <a:r>
                        <a:rPr lang="en-GB" dirty="0"/>
                        <a:t>Present the work</a:t>
                      </a:r>
                    </a:p>
                  </a:txBody>
                  <a:tcPr/>
                </a:tc>
                <a:tc>
                  <a:txBody>
                    <a:bodyPr/>
                    <a:lstStyle/>
                    <a:p>
                      <a:r>
                        <a:rPr lang="en-GB" dirty="0"/>
                        <a:t>Collect Data</a:t>
                      </a:r>
                    </a:p>
                  </a:txBody>
                  <a:tcPr/>
                </a:tc>
                <a:tc>
                  <a:txBody>
                    <a:bodyPr/>
                    <a:lstStyle/>
                    <a:p>
                      <a:r>
                        <a:rPr lang="en-GB" dirty="0"/>
                        <a:t>Process the data</a:t>
                      </a:r>
                    </a:p>
                  </a:txBody>
                  <a:tcPr/>
                </a:tc>
                <a:tc>
                  <a:txBody>
                    <a:bodyPr/>
                    <a:lstStyle/>
                    <a:p>
                      <a:r>
                        <a:rPr lang="en-GB" dirty="0"/>
                        <a:t>Draft Report</a:t>
                      </a:r>
                    </a:p>
                    <a:p>
                      <a:r>
                        <a:rPr lang="en-GB" dirty="0"/>
                        <a:t>Of collected data</a:t>
                      </a:r>
                    </a:p>
                  </a:txBody>
                  <a:tcPr/>
                </a:tc>
                <a:tc>
                  <a:txBody>
                    <a:bodyPr/>
                    <a:lstStyle/>
                    <a:p>
                      <a:r>
                        <a:rPr lang="en-GB" dirty="0"/>
                        <a:t>Final Submission</a:t>
                      </a:r>
                    </a:p>
                  </a:txBody>
                  <a:tcPr/>
                </a:tc>
                <a:extLst>
                  <a:ext uri="{0D108BD9-81ED-4DB2-BD59-A6C34878D82A}">
                    <a16:rowId xmlns:a16="http://schemas.microsoft.com/office/drawing/2014/main" val="3698136148"/>
                  </a:ext>
                </a:extLst>
              </a:tr>
            </a:tbl>
          </a:graphicData>
        </a:graphic>
      </p:graphicFrame>
    </p:spTree>
    <p:extLst>
      <p:ext uri="{BB962C8B-B14F-4D97-AF65-F5344CB8AC3E}">
        <p14:creationId xmlns:p14="http://schemas.microsoft.com/office/powerpoint/2010/main" val="22556405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153C4-C907-4DE6-BB5A-70150DCAFBC3}"/>
              </a:ext>
            </a:extLst>
          </p:cNvPr>
          <p:cNvSpPr>
            <a:spLocks noGrp="1"/>
          </p:cNvSpPr>
          <p:nvPr>
            <p:ph type="title"/>
          </p:nvPr>
        </p:nvSpPr>
        <p:spPr/>
        <p:txBody>
          <a:bodyPr/>
          <a:lstStyle/>
          <a:p>
            <a:r>
              <a:rPr lang="en-GB" dirty="0"/>
              <a:t>Hypothesis</a:t>
            </a:r>
          </a:p>
        </p:txBody>
      </p:sp>
      <p:sp>
        <p:nvSpPr>
          <p:cNvPr id="3" name="Content Placeholder 2">
            <a:extLst>
              <a:ext uri="{FF2B5EF4-FFF2-40B4-BE49-F238E27FC236}">
                <a16:creationId xmlns:a16="http://schemas.microsoft.com/office/drawing/2014/main" id="{812D4019-DAEC-4BC9-AB8B-AA9429EFBC45}"/>
              </a:ext>
            </a:extLst>
          </p:cNvPr>
          <p:cNvSpPr>
            <a:spLocks noGrp="1"/>
          </p:cNvSpPr>
          <p:nvPr>
            <p:ph idx="1"/>
          </p:nvPr>
        </p:nvSpPr>
        <p:spPr/>
        <p:txBody>
          <a:bodyPr/>
          <a:lstStyle/>
          <a:p>
            <a:r>
              <a:rPr lang="en-GB" dirty="0"/>
              <a:t>I hypothesise that students and staff are generally confident to use technology to collaborate even if the range of age differs; technology has become part of the day-to-day basis in each one life. </a:t>
            </a:r>
          </a:p>
        </p:txBody>
      </p:sp>
    </p:spTree>
    <p:extLst>
      <p:ext uri="{BB962C8B-B14F-4D97-AF65-F5344CB8AC3E}">
        <p14:creationId xmlns:p14="http://schemas.microsoft.com/office/powerpoint/2010/main" val="24759243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E1F95-B92F-40CF-85D5-2F3B5B59606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22D6C72-63EC-4E5E-99D8-B3DF7340972F}"/>
              </a:ext>
            </a:extLst>
          </p:cNvPr>
          <p:cNvSpPr>
            <a:spLocks noGrp="1"/>
          </p:cNvSpPr>
          <p:nvPr>
            <p:ph idx="1"/>
          </p:nvPr>
        </p:nvSpPr>
        <p:spPr/>
        <p:txBody>
          <a:bodyPr>
            <a:normAutofit lnSpcReduction="10000"/>
          </a:bodyPr>
          <a:lstStyle/>
          <a:p>
            <a:pPr marL="228600">
              <a:spcAft>
                <a:spcPts val="85"/>
              </a:spcAft>
            </a:pPr>
            <a:r>
              <a:rPr lang="en-GB" sz="1800" dirty="0">
                <a:solidFill>
                  <a:srgbClr val="222222"/>
                </a:solidFill>
                <a:effectLst/>
                <a:latin typeface="Arial" panose="020B0604020202020204" pitchFamily="34" charset="0"/>
                <a:ea typeface="Times New Roman" panose="02020603050405020304" pitchFamily="18" charset="0"/>
              </a:rPr>
              <a:t>Garrison, D. R. (2006). Online collaboration principles. </a:t>
            </a:r>
            <a:r>
              <a:rPr lang="en-GB" sz="1800" i="1" dirty="0">
                <a:solidFill>
                  <a:srgbClr val="000000"/>
                </a:solidFill>
                <a:effectLst/>
                <a:latin typeface="Arial" panose="020B0604020202020204" pitchFamily="34" charset="0"/>
                <a:ea typeface="Times New Roman" panose="02020603050405020304" pitchFamily="18" charset="0"/>
              </a:rPr>
              <a:t>Journal of Asynchronous Learning Networks</a:t>
            </a:r>
            <a:r>
              <a:rPr lang="en-GB" sz="1800" dirty="0">
                <a:solidFill>
                  <a:srgbClr val="000000"/>
                </a:solidFill>
                <a:effectLst/>
                <a:latin typeface="Arial" panose="020B0604020202020204" pitchFamily="34" charset="0"/>
                <a:ea typeface="Times New Roman" panose="02020603050405020304" pitchFamily="18" charset="0"/>
              </a:rPr>
              <a:t>, </a:t>
            </a:r>
            <a:r>
              <a:rPr lang="en-GB" sz="1800" i="1" dirty="0">
                <a:solidFill>
                  <a:srgbClr val="000000"/>
                </a:solidFill>
                <a:effectLst/>
                <a:latin typeface="Arial" panose="020B0604020202020204" pitchFamily="34" charset="0"/>
                <a:ea typeface="Times New Roman" panose="02020603050405020304" pitchFamily="18" charset="0"/>
              </a:rPr>
              <a:t>10</a:t>
            </a:r>
            <a:r>
              <a:rPr lang="en-GB" sz="1800" dirty="0">
                <a:solidFill>
                  <a:srgbClr val="000000"/>
                </a:solidFill>
                <a:effectLst/>
                <a:latin typeface="Arial" panose="020B0604020202020204" pitchFamily="34" charset="0"/>
                <a:ea typeface="Times New Roman" panose="02020603050405020304" pitchFamily="18" charset="0"/>
              </a:rPr>
              <a:t>(1), 25-34.</a:t>
            </a:r>
          </a:p>
          <a:p>
            <a:pPr marL="0" indent="0">
              <a:spcAft>
                <a:spcPts val="85"/>
              </a:spcAft>
              <a:buNone/>
            </a:pPr>
            <a:endParaRPr lang="en-GB" sz="1800" dirty="0">
              <a:solidFill>
                <a:srgbClr val="000000"/>
              </a:solidFill>
              <a:effectLst/>
              <a:latin typeface="Arial" panose="020B0604020202020204" pitchFamily="34" charset="0"/>
              <a:ea typeface="Times New Roman" panose="02020603050405020304" pitchFamily="18" charset="0"/>
            </a:endParaRPr>
          </a:p>
          <a:p>
            <a:pPr marL="228600">
              <a:spcAft>
                <a:spcPts val="85"/>
              </a:spcAft>
            </a:pPr>
            <a:r>
              <a:rPr lang="en-GB" sz="1800" dirty="0" err="1">
                <a:solidFill>
                  <a:srgbClr val="222222"/>
                </a:solidFill>
                <a:effectLst/>
                <a:latin typeface="Arial" panose="020B0604020202020204" pitchFamily="34" charset="0"/>
                <a:ea typeface="Times New Roman" panose="02020603050405020304" pitchFamily="18" charset="0"/>
              </a:rPr>
              <a:t>Murphie</a:t>
            </a:r>
            <a:r>
              <a:rPr lang="en-GB" sz="1800" dirty="0">
                <a:solidFill>
                  <a:srgbClr val="222222"/>
                </a:solidFill>
                <a:effectLst/>
                <a:latin typeface="Arial" panose="020B0604020202020204" pitchFamily="34" charset="0"/>
                <a:ea typeface="Times New Roman" panose="02020603050405020304" pitchFamily="18" charset="0"/>
              </a:rPr>
              <a:t>, A., &amp; Potts, J. (2017). </a:t>
            </a:r>
            <a:r>
              <a:rPr lang="en-GB" sz="1800" i="1" dirty="0">
                <a:solidFill>
                  <a:srgbClr val="000000"/>
                </a:solidFill>
                <a:effectLst/>
                <a:latin typeface="Arial" panose="020B0604020202020204" pitchFamily="34" charset="0"/>
                <a:ea typeface="Times New Roman" panose="02020603050405020304" pitchFamily="18" charset="0"/>
              </a:rPr>
              <a:t>Culture and technology</a:t>
            </a:r>
            <a:r>
              <a:rPr lang="en-GB" sz="1800" dirty="0">
                <a:solidFill>
                  <a:srgbClr val="000000"/>
                </a:solidFill>
                <a:effectLst/>
                <a:latin typeface="Arial" panose="020B0604020202020204" pitchFamily="34" charset="0"/>
                <a:ea typeface="Times New Roman" panose="02020603050405020304" pitchFamily="18" charset="0"/>
              </a:rPr>
              <a:t>. Macmillan International Higher Education.</a:t>
            </a:r>
          </a:p>
          <a:p>
            <a:pPr marL="0" indent="0">
              <a:spcAft>
                <a:spcPts val="85"/>
              </a:spcAft>
              <a:buNone/>
            </a:pPr>
            <a:endParaRPr lang="en-GB" sz="1800" dirty="0">
              <a:solidFill>
                <a:srgbClr val="000000"/>
              </a:solidFill>
              <a:effectLst/>
              <a:latin typeface="Arial" panose="020B0604020202020204" pitchFamily="34" charset="0"/>
              <a:ea typeface="Times New Roman" panose="02020603050405020304" pitchFamily="18" charset="0"/>
            </a:endParaRPr>
          </a:p>
          <a:p>
            <a:pPr marL="228600">
              <a:spcAft>
                <a:spcPts val="85"/>
              </a:spcAft>
            </a:pPr>
            <a:r>
              <a:rPr lang="en-GB" sz="1800" dirty="0" err="1">
                <a:solidFill>
                  <a:srgbClr val="222222"/>
                </a:solidFill>
                <a:effectLst/>
                <a:latin typeface="Arial" panose="020B0604020202020204" pitchFamily="34" charset="0"/>
                <a:ea typeface="Times New Roman" panose="02020603050405020304" pitchFamily="18" charset="0"/>
              </a:rPr>
              <a:t>Pritha</a:t>
            </a:r>
            <a:r>
              <a:rPr lang="en-GB" sz="1800" dirty="0">
                <a:solidFill>
                  <a:srgbClr val="222222"/>
                </a:solidFill>
                <a:effectLst/>
                <a:latin typeface="Arial" panose="020B0604020202020204" pitchFamily="34" charset="0"/>
                <a:ea typeface="Times New Roman" panose="02020603050405020304" pitchFamily="18" charset="0"/>
              </a:rPr>
              <a:t> Bhandari (2021) Ethical Considerations in Research | Types &amp; Examples. Available at: </a:t>
            </a:r>
            <a:r>
              <a:rPr lang="en-GB" sz="1800" u="sng" dirty="0">
                <a:solidFill>
                  <a:srgbClr val="222222"/>
                </a:solidFill>
                <a:effectLst/>
                <a:latin typeface="Arial" panose="020B0604020202020204" pitchFamily="34" charset="0"/>
                <a:ea typeface="Times New Roman" panose="02020603050405020304" pitchFamily="18" charset="0"/>
                <a:hlinkClick r:id="rId2"/>
              </a:rPr>
              <a:t>https://www.scribbr.com/methodology/research-ethics/</a:t>
            </a:r>
            <a:endParaRPr lang="en-GB" sz="1800" u="sng" dirty="0">
              <a:solidFill>
                <a:srgbClr val="222222"/>
              </a:solidFill>
              <a:effectLst/>
              <a:latin typeface="Arial" panose="020B0604020202020204" pitchFamily="34" charset="0"/>
              <a:ea typeface="Times New Roman" panose="02020603050405020304" pitchFamily="18" charset="0"/>
            </a:endParaRPr>
          </a:p>
          <a:p>
            <a:pPr marL="0" indent="0">
              <a:spcAft>
                <a:spcPts val="85"/>
              </a:spcAft>
              <a:buNone/>
            </a:pPr>
            <a:endParaRPr lang="en-GB" sz="1800" dirty="0">
              <a:solidFill>
                <a:srgbClr val="000000"/>
              </a:solidFill>
              <a:effectLst/>
              <a:latin typeface="Arial" panose="020B0604020202020204" pitchFamily="34" charset="0"/>
              <a:ea typeface="Times New Roman" panose="02020603050405020304" pitchFamily="18" charset="0"/>
            </a:endParaRPr>
          </a:p>
          <a:p>
            <a:pPr marL="228600">
              <a:spcAft>
                <a:spcPts val="85"/>
              </a:spcAft>
            </a:pPr>
            <a:r>
              <a:rPr lang="en-GB" sz="1800" dirty="0">
                <a:solidFill>
                  <a:srgbClr val="000000"/>
                </a:solidFill>
                <a:effectLst/>
                <a:latin typeface="Arial" panose="020B0604020202020204" pitchFamily="34" charset="0"/>
                <a:ea typeface="Times New Roman" panose="02020603050405020304" pitchFamily="18" charset="0"/>
              </a:rPr>
              <a:t>https://www.investopedia.com/terms/t/technology_sector.asp</a:t>
            </a:r>
          </a:p>
          <a:p>
            <a:endParaRPr lang="en-GB" dirty="0"/>
          </a:p>
        </p:txBody>
      </p:sp>
    </p:spTree>
    <p:extLst>
      <p:ext uri="{BB962C8B-B14F-4D97-AF65-F5344CB8AC3E}">
        <p14:creationId xmlns:p14="http://schemas.microsoft.com/office/powerpoint/2010/main" val="9887969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TM03457496[[fn=Parallax]]</Template>
  <TotalTime>89</TotalTime>
  <Words>588</Words>
  <Application>Microsoft Office PowerPoint</Application>
  <PresentationFormat>Widescreen</PresentationFormat>
  <Paragraphs>50</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Corbel</vt:lpstr>
      <vt:lpstr>Times New Roman</vt:lpstr>
      <vt:lpstr>Parallax</vt:lpstr>
      <vt:lpstr>How do we use technology to collaborate at UWTSD</vt:lpstr>
      <vt:lpstr>Introduction</vt:lpstr>
      <vt:lpstr>Are staff and students confident in using technology to collaborate?</vt:lpstr>
      <vt:lpstr>Understanding of online collaboration/student skills</vt:lpstr>
      <vt:lpstr>Ethical Consideration </vt:lpstr>
      <vt:lpstr>Questionnaire </vt:lpstr>
      <vt:lpstr>Research Timeline</vt:lpstr>
      <vt:lpstr>Hypothesis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we use technology to collaborate at UWTSD</dc:title>
  <dc:creator>Antonio Iacob Craciun</dc:creator>
  <cp:lastModifiedBy>antonio craciun</cp:lastModifiedBy>
  <cp:revision>4</cp:revision>
  <dcterms:created xsi:type="dcterms:W3CDTF">2022-03-12T19:22:37Z</dcterms:created>
  <dcterms:modified xsi:type="dcterms:W3CDTF">2022-03-13T00:19:38Z</dcterms:modified>
</cp:coreProperties>
</file>