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6" r:id="rId2"/>
    <p:sldId id="266" r:id="rId3"/>
    <p:sldId id="267" r:id="rId4"/>
    <p:sldId id="268" r:id="rId5"/>
    <p:sldId id="269" r:id="rId6"/>
    <p:sldId id="270" r:id="rId7"/>
    <p:sldId id="271" r:id="rId8"/>
    <p:sldId id="272" r:id="rId9"/>
    <p:sldId id="273" r:id="rId10"/>
    <p:sldId id="274" r:id="rId11"/>
    <p:sldId id="275" r:id="rId12"/>
    <p:sldId id="276" r:id="rId13"/>
    <p:sldId id="277" r:id="rId14"/>
    <p:sldId id="278" r:id="rId15"/>
    <p:sldId id="279" r:id="rId16"/>
    <p:sldId id="280" r:id="rId17"/>
    <p:sldId id="281" r:id="rId18"/>
    <p:sldId id="282" r:id="rId19"/>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408000"/>
    <a:srgbClr val="EFFEE8"/>
    <a:srgbClr val="D0FDB9"/>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24" autoAdjust="0"/>
    <p:restoredTop sz="94660"/>
  </p:normalViewPr>
  <p:slideViewPr>
    <p:cSldViewPr>
      <p:cViewPr varScale="1">
        <p:scale>
          <a:sx n="69" d="100"/>
          <a:sy n="69" d="100"/>
        </p:scale>
        <p:origin x="-528"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4E4A9CC9-BD54-4843-8181-149611ABDDC7}" type="datetimeFigureOut">
              <a:rPr lang="en-US" smtClean="0"/>
              <a:t>10/18/2011</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DA348A0A-AE07-4D6F-BED3-E276036BF68A}"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45978BFF-6D7E-4D97-87F0-A6D6EFFA42D3}" type="datetimeFigureOut">
              <a:rPr lang="en-US" smtClean="0"/>
              <a:pPr/>
              <a:t>10/18/2011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79D119C-2978-490B-A984-9BF9F6645ED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79D119C-2978-490B-A984-9BF9F6645ED9}"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84213" y="2133600"/>
            <a:ext cx="7772400" cy="1470025"/>
          </a:xfrm>
        </p:spPr>
        <p:txBody>
          <a:bodyPr/>
          <a:lstStyle>
            <a:lvl1pPr>
              <a:defRPr sz="4000"/>
            </a:lvl1pPr>
          </a:lstStyle>
          <a:p>
            <a:r>
              <a:rPr lang="en-US" smtClean="0"/>
              <a:t>Click to edit Master title style</a:t>
            </a:r>
            <a:endParaRPr lang="en-GB"/>
          </a:p>
        </p:txBody>
      </p:sp>
      <p:sp>
        <p:nvSpPr>
          <p:cNvPr id="3075" name="Rectangle 3"/>
          <p:cNvSpPr>
            <a:spLocks noGrp="1" noChangeArrowheads="1"/>
          </p:cNvSpPr>
          <p:nvPr>
            <p:ph type="subTitle" idx="1"/>
          </p:nvPr>
        </p:nvSpPr>
        <p:spPr>
          <a:xfrm>
            <a:off x="1403350" y="3860800"/>
            <a:ext cx="6400800" cy="1752600"/>
          </a:xfrm>
        </p:spPr>
        <p:txBody>
          <a:bodyPr/>
          <a:lstStyle>
            <a:lvl1pPr marL="0" indent="0" algn="ctr">
              <a:buFontTx/>
              <a:buNone/>
              <a:defRPr sz="3200" b="1"/>
            </a:lvl1pPr>
          </a:lstStyle>
          <a:p>
            <a:r>
              <a:rPr lang="en-US" smtClean="0"/>
              <a:t>Click to edit Master subtitle style</a:t>
            </a:r>
            <a:endParaRPr lang="en-GB"/>
          </a:p>
        </p:txBody>
      </p:sp>
      <p:sp>
        <p:nvSpPr>
          <p:cNvPr id="3076" name="Rectangle 4"/>
          <p:cNvSpPr>
            <a:spLocks noGrp="1" noChangeArrowheads="1"/>
          </p:cNvSpPr>
          <p:nvPr>
            <p:ph type="dt" sz="half" idx="2"/>
          </p:nvPr>
        </p:nvSpPr>
        <p:spPr>
          <a:xfrm>
            <a:off x="457200" y="6245225"/>
            <a:ext cx="2133600" cy="476250"/>
          </a:xfrm>
        </p:spPr>
        <p:txBody>
          <a:bodyPr/>
          <a:lstStyle>
            <a:lvl1pPr>
              <a:defRPr sz="1400"/>
            </a:lvl1pPr>
          </a:lstStyle>
          <a:p>
            <a:endParaRPr lang="en-GB"/>
          </a:p>
        </p:txBody>
      </p:sp>
      <p:sp>
        <p:nvSpPr>
          <p:cNvPr id="3077" name="Rectangle 5"/>
          <p:cNvSpPr>
            <a:spLocks noGrp="1" noChangeArrowheads="1"/>
          </p:cNvSpPr>
          <p:nvPr>
            <p:ph type="ftr" sz="quarter" idx="3"/>
          </p:nvPr>
        </p:nvSpPr>
        <p:spPr>
          <a:xfrm>
            <a:off x="3124200" y="6245225"/>
            <a:ext cx="2895600" cy="476250"/>
          </a:xfrm>
        </p:spPr>
        <p:txBody>
          <a:bodyPr/>
          <a:lstStyle>
            <a:lvl1pPr>
              <a:defRPr sz="1400"/>
            </a:lvl1pPr>
          </a:lstStyle>
          <a:p>
            <a:endParaRPr lang="en-GB"/>
          </a:p>
        </p:txBody>
      </p:sp>
      <p:sp>
        <p:nvSpPr>
          <p:cNvPr id="3078" name="Rectangle 6"/>
          <p:cNvSpPr>
            <a:spLocks noGrp="1" noChangeArrowheads="1"/>
          </p:cNvSpPr>
          <p:nvPr>
            <p:ph type="sldNum" sz="quarter" idx="4"/>
          </p:nvPr>
        </p:nvSpPr>
        <p:spPr>
          <a:xfrm>
            <a:off x="6553200" y="6245225"/>
            <a:ext cx="2133600" cy="476250"/>
          </a:xfrm>
        </p:spPr>
        <p:txBody>
          <a:bodyPr/>
          <a:lstStyle>
            <a:lvl1pPr>
              <a:defRPr sz="1400"/>
            </a:lvl1pPr>
          </a:lstStyle>
          <a:p>
            <a:fld id="{022379C4-B884-4D15-A1BA-6A72B04D6EEB}" type="slidenum">
              <a:rPr lang="en-GB"/>
              <a:pPr/>
              <a:t>‹#›</a:t>
            </a:fld>
            <a:endParaRPr lang="en-GB"/>
          </a:p>
        </p:txBody>
      </p:sp>
      <p:sp>
        <p:nvSpPr>
          <p:cNvPr id="3079" name="Rectangle 7"/>
          <p:cNvSpPr>
            <a:spLocks noChangeArrowheads="1"/>
          </p:cNvSpPr>
          <p:nvPr/>
        </p:nvSpPr>
        <p:spPr bwMode="auto">
          <a:xfrm>
            <a:off x="684213" y="260350"/>
            <a:ext cx="7772400" cy="1470025"/>
          </a:xfrm>
          <a:prstGeom prst="rect">
            <a:avLst/>
          </a:prstGeom>
          <a:noFill/>
          <a:ln w="9525">
            <a:noFill/>
            <a:miter lim="800000"/>
            <a:headEnd/>
            <a:tailEnd/>
          </a:ln>
          <a:effectLst/>
        </p:spPr>
        <p:txBody>
          <a:bodyPr anchor="ctr"/>
          <a:lstStyle/>
          <a:p>
            <a:pPr algn="ctr"/>
            <a:endParaRPr lang="en-US" sz="4000" b="1">
              <a:solidFill>
                <a:schemeClr val="tx2"/>
              </a:solidFill>
            </a:endParaRPr>
          </a:p>
        </p:txBody>
      </p:sp>
      <p:sp>
        <p:nvSpPr>
          <p:cNvPr id="3081" name="Text Box 9"/>
          <p:cNvSpPr txBox="1">
            <a:spLocks noChangeArrowheads="1"/>
          </p:cNvSpPr>
          <p:nvPr/>
        </p:nvSpPr>
        <p:spPr bwMode="auto">
          <a:xfrm>
            <a:off x="684213" y="404813"/>
            <a:ext cx="7704137" cy="762000"/>
          </a:xfrm>
          <a:prstGeom prst="rect">
            <a:avLst/>
          </a:prstGeom>
          <a:noFill/>
          <a:ln w="9525">
            <a:noFill/>
            <a:miter lim="800000"/>
            <a:headEnd/>
            <a:tailEnd/>
          </a:ln>
          <a:effectLst/>
        </p:spPr>
        <p:txBody>
          <a:bodyPr>
            <a:spAutoFit/>
          </a:bodyPr>
          <a:lstStyle/>
          <a:p>
            <a:pPr>
              <a:spcBef>
                <a:spcPct val="50000"/>
              </a:spcBef>
            </a:pPr>
            <a:endParaRPr lang="en-US" sz="4400"/>
          </a:p>
        </p:txBody>
      </p:sp>
      <p:pic>
        <p:nvPicPr>
          <p:cNvPr id="3082" name="Picture 10" descr="SMU-Logo-colour-Longline"/>
          <p:cNvPicPr>
            <a:picLocks noChangeAspect="1" noChangeArrowheads="1"/>
          </p:cNvPicPr>
          <p:nvPr/>
        </p:nvPicPr>
        <p:blipFill>
          <a:blip r:embed="rId2" cstate="print"/>
          <a:srcRect/>
          <a:stretch>
            <a:fillRect/>
          </a:stretch>
        </p:blipFill>
        <p:spPr bwMode="auto">
          <a:xfrm>
            <a:off x="611188" y="260350"/>
            <a:ext cx="7958137" cy="881063"/>
          </a:xfrm>
          <a:prstGeom prst="rect">
            <a:avLst/>
          </a:prstGeom>
          <a:noFill/>
        </p:spPr>
      </p:pic>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0A6FABB0-A7AA-4193-848B-4BF84C301163}" type="slidenum">
              <a:rPr lang="en-GB"/>
              <a:pPr/>
              <a:t>‹#›</a:t>
            </a:fld>
            <a:endParaRPr lang="en-GB"/>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F1F4BE76-E958-4695-B0DF-66D14568E867}" type="slidenum">
              <a:rPr lang="en-GB"/>
              <a:pPr/>
              <a:t>‹#›</a:t>
            </a:fld>
            <a:endParaRPr lang="en-GB"/>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59313" y="1628775"/>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414EE862-6ED4-4DE6-956F-36DBFC8ACCB0}" type="slidenum">
              <a:rPr lang="en-GB"/>
              <a:pPr/>
              <a:t>‹#›</a:t>
            </a:fld>
            <a:endParaRPr lang="en-GB"/>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DC3E20D2-83BF-42E3-9DC2-9E67648C62B2}" type="slidenum">
              <a:rPr lang="en-GB"/>
              <a:pPr/>
              <a:t>‹#›</a:t>
            </a:fld>
            <a:endParaRPr lang="en-GB"/>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F67A1C08-094C-4DBD-AAB4-BC5FB20F0701}" type="slidenum">
              <a:rPr lang="en-GB"/>
              <a:pPr/>
              <a:t>‹#›</a:t>
            </a:fld>
            <a:endParaRPr lang="en-GB"/>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AD89E4B-31B9-4A5D-B4F2-5AA453B4055E}" type="slidenum">
              <a:rPr lang="en-GB"/>
              <a:pPr/>
              <a:t>‹#›</a:t>
            </a:fld>
            <a:endParaRPr lang="en-GB"/>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69FC5E9-94E8-44B3-BE68-2AEAA9436A8C}" type="slidenum">
              <a:rPr lang="en-GB"/>
              <a:pPr/>
              <a:t>‹#›</a:t>
            </a:fld>
            <a:endParaRPr lang="en-GB"/>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D051A91-7B57-4ECE-8C7D-63F27AC90D4F}" type="slidenum">
              <a:rPr lang="en-GB"/>
              <a:pPr/>
              <a:t>‹#›</a:t>
            </a:fld>
            <a:endParaRPr lang="en-GB"/>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27E8AB0-B64F-491C-A943-857BC86F21EB}" type="slidenum">
              <a:rPr lang="en-GB"/>
              <a:pPr/>
              <a:t>‹#›</a:t>
            </a:fld>
            <a:endParaRPr lang="en-GB"/>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40513" y="260350"/>
            <a:ext cx="2057400" cy="589438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260350"/>
            <a:ext cx="6019800" cy="58943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3F1C684-6150-4AAE-9C6E-4D6336527D31}" type="slidenum">
              <a:rPr lang="en-GB"/>
              <a:pPr/>
              <a:t>‹#›</a:t>
            </a:fld>
            <a:endParaRPr lang="en-GB"/>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s>
          </a:gsLst>
          <a:path path="rect">
            <a:fillToRect r="100000" b="100000"/>
          </a:path>
        </a:gra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68313" y="260350"/>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68313" y="1628775"/>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p:txBody>
      </p:sp>
      <p:sp>
        <p:nvSpPr>
          <p:cNvPr id="1028" name="Rectangle 4"/>
          <p:cNvSpPr>
            <a:spLocks noGrp="1" noChangeArrowheads="1"/>
          </p:cNvSpPr>
          <p:nvPr>
            <p:ph type="dt" sz="half" idx="2"/>
          </p:nvPr>
        </p:nvSpPr>
        <p:spPr bwMode="auto">
          <a:xfrm>
            <a:off x="468313"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1029" name="Rectangle 5"/>
          <p:cNvSpPr>
            <a:spLocks noGrp="1" noChangeArrowheads="1"/>
          </p:cNvSpPr>
          <p:nvPr>
            <p:ph type="ftr" sz="quarter" idx="3"/>
          </p:nvPr>
        </p:nvSpPr>
        <p:spPr bwMode="auto">
          <a:xfrm>
            <a:off x="3132138" y="6237288"/>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200"/>
            </a:lvl1pPr>
          </a:lstStyle>
          <a:p>
            <a:endParaRPr lang="en-GB"/>
          </a:p>
        </p:txBody>
      </p:sp>
      <p:sp>
        <p:nvSpPr>
          <p:cNvPr id="1030" name="Rectangle 6"/>
          <p:cNvSpPr>
            <a:spLocks noGrp="1" noChangeArrowheads="1"/>
          </p:cNvSpPr>
          <p:nvPr>
            <p:ph type="sldNum" sz="quarter" idx="4"/>
          </p:nvPr>
        </p:nvSpPr>
        <p:spPr bwMode="auto">
          <a:xfrm>
            <a:off x="6588125" y="6237288"/>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fld id="{8826E118-BB69-4A5C-B791-EB800E545E4F}"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xStyles>
    <p:titleStyle>
      <a:lvl1pPr algn="ctr" rtl="0" eaLnBrk="1" fontAlgn="base" hangingPunct="1">
        <a:spcBef>
          <a:spcPct val="0"/>
        </a:spcBef>
        <a:spcAft>
          <a:spcPct val="0"/>
        </a:spcAft>
        <a:defRPr sz="3200" b="1">
          <a:solidFill>
            <a:schemeClr val="tx2"/>
          </a:solidFill>
          <a:latin typeface="+mj-lt"/>
          <a:ea typeface="+mj-ea"/>
          <a:cs typeface="+mj-cs"/>
        </a:defRPr>
      </a:lvl1pPr>
      <a:lvl2pPr algn="ctr" rtl="0" eaLnBrk="1" fontAlgn="base" hangingPunct="1">
        <a:spcBef>
          <a:spcPct val="0"/>
        </a:spcBef>
        <a:spcAft>
          <a:spcPct val="0"/>
        </a:spcAft>
        <a:defRPr sz="3200" b="1">
          <a:solidFill>
            <a:schemeClr val="tx2"/>
          </a:solidFill>
          <a:latin typeface="Arial" charset="0"/>
          <a:cs typeface="Arial" charset="0"/>
        </a:defRPr>
      </a:lvl2pPr>
      <a:lvl3pPr algn="ctr" rtl="0" eaLnBrk="1" fontAlgn="base" hangingPunct="1">
        <a:spcBef>
          <a:spcPct val="0"/>
        </a:spcBef>
        <a:spcAft>
          <a:spcPct val="0"/>
        </a:spcAft>
        <a:defRPr sz="3200" b="1">
          <a:solidFill>
            <a:schemeClr val="tx2"/>
          </a:solidFill>
          <a:latin typeface="Arial" charset="0"/>
          <a:cs typeface="Arial" charset="0"/>
        </a:defRPr>
      </a:lvl3pPr>
      <a:lvl4pPr algn="ctr" rtl="0" eaLnBrk="1" fontAlgn="base" hangingPunct="1">
        <a:spcBef>
          <a:spcPct val="0"/>
        </a:spcBef>
        <a:spcAft>
          <a:spcPct val="0"/>
        </a:spcAft>
        <a:defRPr sz="3200" b="1">
          <a:solidFill>
            <a:schemeClr val="tx2"/>
          </a:solidFill>
          <a:latin typeface="Arial" charset="0"/>
          <a:cs typeface="Arial" charset="0"/>
        </a:defRPr>
      </a:lvl4pPr>
      <a:lvl5pPr algn="ctr" rtl="0" eaLnBrk="1" fontAlgn="base" hangingPunct="1">
        <a:spcBef>
          <a:spcPct val="0"/>
        </a:spcBef>
        <a:spcAft>
          <a:spcPct val="0"/>
        </a:spcAft>
        <a:defRPr sz="3200" b="1">
          <a:solidFill>
            <a:schemeClr val="tx2"/>
          </a:solidFill>
          <a:latin typeface="Arial" charset="0"/>
          <a:cs typeface="Arial" charset="0"/>
        </a:defRPr>
      </a:lvl5pPr>
      <a:lvl6pPr marL="457200" algn="ctr" rtl="0" eaLnBrk="1" fontAlgn="base" hangingPunct="1">
        <a:spcBef>
          <a:spcPct val="0"/>
        </a:spcBef>
        <a:spcAft>
          <a:spcPct val="0"/>
        </a:spcAft>
        <a:defRPr sz="3200" b="1">
          <a:solidFill>
            <a:schemeClr val="tx2"/>
          </a:solidFill>
          <a:latin typeface="Arial" charset="0"/>
          <a:cs typeface="Arial" charset="0"/>
        </a:defRPr>
      </a:lvl6pPr>
      <a:lvl7pPr marL="914400" algn="ctr" rtl="0" eaLnBrk="1" fontAlgn="base" hangingPunct="1">
        <a:spcBef>
          <a:spcPct val="0"/>
        </a:spcBef>
        <a:spcAft>
          <a:spcPct val="0"/>
        </a:spcAft>
        <a:defRPr sz="3200" b="1">
          <a:solidFill>
            <a:schemeClr val="tx2"/>
          </a:solidFill>
          <a:latin typeface="Arial" charset="0"/>
          <a:cs typeface="Arial" charset="0"/>
        </a:defRPr>
      </a:lvl7pPr>
      <a:lvl8pPr marL="1371600" algn="ctr" rtl="0" eaLnBrk="1" fontAlgn="base" hangingPunct="1">
        <a:spcBef>
          <a:spcPct val="0"/>
        </a:spcBef>
        <a:spcAft>
          <a:spcPct val="0"/>
        </a:spcAft>
        <a:defRPr sz="3200" b="1">
          <a:solidFill>
            <a:schemeClr val="tx2"/>
          </a:solidFill>
          <a:latin typeface="Arial" charset="0"/>
          <a:cs typeface="Arial" charset="0"/>
        </a:defRPr>
      </a:lvl8pPr>
      <a:lvl9pPr marL="1828800" algn="ctr" rtl="0" eaLnBrk="1" fontAlgn="base" hangingPunct="1">
        <a:spcBef>
          <a:spcPct val="0"/>
        </a:spcBef>
        <a:spcAft>
          <a:spcPct val="0"/>
        </a:spcAft>
        <a:defRPr sz="3200" b="1">
          <a:solidFill>
            <a:schemeClr val="tx2"/>
          </a:solidFill>
          <a:latin typeface="Arial" charset="0"/>
          <a:cs typeface="Arial" charset="0"/>
        </a:defRPr>
      </a:lvl9pPr>
    </p:titleStyle>
    <p:bodyStyle>
      <a:lvl1pPr marL="342900" indent="-342900" algn="l" rtl="0" eaLnBrk="1" fontAlgn="base" hangingPunct="1">
        <a:spcBef>
          <a:spcPct val="20000"/>
        </a:spcBef>
        <a:spcAft>
          <a:spcPct val="0"/>
        </a:spcAft>
        <a:buChar char="•"/>
        <a:defRPr sz="20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000">
          <a:solidFill>
            <a:schemeClr val="tx1"/>
          </a:solidFill>
          <a:latin typeface="+mn-lt"/>
          <a:cs typeface="+mn-cs"/>
        </a:defRPr>
      </a:lvl2pPr>
      <a:lvl3pPr marL="1143000" indent="-228600" algn="l" rtl="0" eaLnBrk="1" fontAlgn="base" hangingPunct="1">
        <a:spcBef>
          <a:spcPct val="20000"/>
        </a:spcBef>
        <a:spcAft>
          <a:spcPct val="0"/>
        </a:spcAft>
        <a:buChar char="•"/>
        <a:defRPr sz="2000">
          <a:solidFill>
            <a:schemeClr val="tx1"/>
          </a:solidFill>
          <a:latin typeface="+mn-lt"/>
          <a:cs typeface="+mn-cs"/>
        </a:defRPr>
      </a:lvl3pPr>
      <a:lvl4pPr marL="1600200" indent="-228600" algn="l" rtl="0" eaLnBrk="1" fontAlgn="base" hangingPunct="1">
        <a:spcBef>
          <a:spcPct val="20000"/>
        </a:spcBef>
        <a:spcAft>
          <a:spcPct val="0"/>
        </a:spcAft>
        <a:buChar char="•"/>
        <a:defRPr sz="2000">
          <a:solidFill>
            <a:schemeClr val="tx1"/>
          </a:solidFill>
          <a:latin typeface="+mn-lt"/>
          <a:cs typeface="+mn-cs"/>
        </a:defRPr>
      </a:lvl4pPr>
      <a:lvl5pPr marL="2057400" indent="-228600" algn="l" rtl="0" eaLnBrk="1" fontAlgn="base" hangingPunct="1">
        <a:spcBef>
          <a:spcPct val="20000"/>
        </a:spcBef>
        <a:spcAft>
          <a:spcPct val="0"/>
        </a:spcAft>
        <a:buChar char="»"/>
        <a:defRPr sz="2000">
          <a:solidFill>
            <a:schemeClr val="tx1"/>
          </a:solidFill>
          <a:latin typeface="+mn-lt"/>
          <a:cs typeface="+mn-cs"/>
        </a:defRPr>
      </a:lvl5pPr>
      <a:lvl6pPr marL="2514600" indent="-228600" algn="l" rtl="0" eaLnBrk="1" fontAlgn="base" hangingPunct="1">
        <a:spcBef>
          <a:spcPct val="20000"/>
        </a:spcBef>
        <a:spcAft>
          <a:spcPct val="0"/>
        </a:spcAft>
        <a:buChar char="»"/>
        <a:defRPr sz="2000">
          <a:solidFill>
            <a:schemeClr val="tx1"/>
          </a:solidFill>
          <a:latin typeface="+mn-lt"/>
          <a:cs typeface="+mn-cs"/>
        </a:defRPr>
      </a:lvl6pPr>
      <a:lvl7pPr marL="2971800" indent="-228600" algn="l" rtl="0" eaLnBrk="1" fontAlgn="base" hangingPunct="1">
        <a:spcBef>
          <a:spcPct val="20000"/>
        </a:spcBef>
        <a:spcAft>
          <a:spcPct val="0"/>
        </a:spcAft>
        <a:buChar char="»"/>
        <a:defRPr sz="2000">
          <a:solidFill>
            <a:schemeClr val="tx1"/>
          </a:solidFill>
          <a:latin typeface="+mn-lt"/>
          <a:cs typeface="+mn-cs"/>
        </a:defRPr>
      </a:lvl7pPr>
      <a:lvl8pPr marL="3429000" indent="-228600" algn="l" rtl="0" eaLnBrk="1" fontAlgn="base" hangingPunct="1">
        <a:spcBef>
          <a:spcPct val="20000"/>
        </a:spcBef>
        <a:spcAft>
          <a:spcPct val="0"/>
        </a:spcAft>
        <a:buChar char="»"/>
        <a:defRPr sz="2000">
          <a:solidFill>
            <a:schemeClr val="tx1"/>
          </a:solidFill>
          <a:latin typeface="+mn-lt"/>
          <a:cs typeface="+mn-cs"/>
        </a:defRPr>
      </a:lvl8pPr>
      <a:lvl9pPr marL="3886200" indent="-228600" algn="l" rtl="0" eaLnBrk="1" fontAlgn="base" hangingPunct="1">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928794" y="4929198"/>
            <a:ext cx="5168914" cy="1327144"/>
          </a:xfrm>
        </p:spPr>
        <p:txBody>
          <a:bodyPr/>
          <a:lstStyle/>
          <a:p>
            <a:r>
              <a:rPr lang="en-US" sz="1800" dirty="0" smtClean="0">
                <a:solidFill>
                  <a:srgbClr val="408000"/>
                </a:solidFill>
              </a:rPr>
              <a:t>Level : Foundation </a:t>
            </a:r>
          </a:p>
          <a:p>
            <a:r>
              <a:rPr lang="en-US" sz="1800" dirty="0" smtClean="0">
                <a:solidFill>
                  <a:srgbClr val="408000"/>
                </a:solidFill>
              </a:rPr>
              <a:t>Lecturer </a:t>
            </a:r>
            <a:r>
              <a:rPr lang="en-US" sz="1800" dirty="0" smtClean="0">
                <a:solidFill>
                  <a:srgbClr val="408000"/>
                </a:solidFill>
              </a:rPr>
              <a:t>:David Campion</a:t>
            </a:r>
            <a:endParaRPr lang="en-US" sz="1800" dirty="0" smtClean="0">
              <a:solidFill>
                <a:srgbClr val="408000"/>
              </a:solidFill>
            </a:endParaRPr>
          </a:p>
          <a:p>
            <a:r>
              <a:rPr lang="en-US" sz="1800" dirty="0" smtClean="0">
                <a:solidFill>
                  <a:srgbClr val="408000"/>
                </a:solidFill>
              </a:rPr>
              <a:t>Email : d</a:t>
            </a:r>
            <a:r>
              <a:rPr lang="en-US" sz="1800" dirty="0" smtClean="0">
                <a:solidFill>
                  <a:srgbClr val="408000"/>
                </a:solidFill>
              </a:rPr>
              <a:t>avid.campion</a:t>
            </a:r>
            <a:r>
              <a:rPr lang="en-US" sz="1800" dirty="0" smtClean="0">
                <a:solidFill>
                  <a:srgbClr val="408000"/>
                </a:solidFill>
              </a:rPr>
              <a:t>@smu.ac.uk</a:t>
            </a:r>
            <a:endParaRPr lang="en-US" sz="1800" dirty="0" smtClean="0">
              <a:solidFill>
                <a:srgbClr val="408000"/>
              </a:solidFill>
            </a:endParaRPr>
          </a:p>
          <a:p>
            <a:r>
              <a:rPr lang="en-US" sz="1800" dirty="0" smtClean="0">
                <a:solidFill>
                  <a:srgbClr val="408000"/>
                </a:solidFill>
              </a:rPr>
              <a:t>Year : </a:t>
            </a:r>
            <a:r>
              <a:rPr lang="en-US" sz="1800" dirty="0" smtClean="0">
                <a:solidFill>
                  <a:srgbClr val="408000"/>
                </a:solidFill>
              </a:rPr>
              <a:t>2011</a:t>
            </a:r>
            <a:endParaRPr lang="en-US" sz="1800" dirty="0">
              <a:solidFill>
                <a:srgbClr val="408000"/>
              </a:solidFill>
            </a:endParaRPr>
          </a:p>
        </p:txBody>
      </p:sp>
      <p:sp>
        <p:nvSpPr>
          <p:cNvPr id="2052" name="Rectangle 4"/>
          <p:cNvSpPr>
            <a:spLocks noGrp="1" noChangeArrowheads="1"/>
          </p:cNvSpPr>
          <p:nvPr>
            <p:ph type="ctrTitle"/>
          </p:nvPr>
        </p:nvSpPr>
        <p:spPr>
          <a:xfrm>
            <a:off x="571472" y="2285992"/>
            <a:ext cx="7772400" cy="1470025"/>
          </a:xfrm>
          <a:noFill/>
          <a:ln/>
        </p:spPr>
        <p:txBody>
          <a:bodyPr/>
          <a:lstStyle/>
          <a:p>
            <a:r>
              <a:rPr lang="en-US" sz="4400" dirty="0" smtClean="0">
                <a:solidFill>
                  <a:srgbClr val="408000"/>
                </a:solidFill>
              </a:rPr>
              <a:t>Foundation Project</a:t>
            </a:r>
            <a:br>
              <a:rPr lang="en-US" sz="4400" dirty="0" smtClean="0">
                <a:solidFill>
                  <a:srgbClr val="408000"/>
                </a:solidFill>
              </a:rPr>
            </a:br>
            <a:r>
              <a:rPr lang="en-US" sz="4400" dirty="0" smtClean="0">
                <a:solidFill>
                  <a:srgbClr val="408000"/>
                </a:solidFill>
              </a:rPr>
              <a:t>Guide to Harvard referencing</a:t>
            </a:r>
            <a:endParaRPr lang="en-US" sz="4400" dirty="0">
              <a:solidFill>
                <a:srgbClr val="408000"/>
              </a:solidFill>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smtClean="0">
                <a:solidFill>
                  <a:srgbClr val="008000"/>
                </a:solidFill>
              </a:rPr>
              <a:t>Introduction</a:t>
            </a:r>
          </a:p>
          <a:p>
            <a:pPr>
              <a:buNone/>
            </a:pPr>
            <a:endParaRPr lang="en-US" smtClean="0">
              <a:solidFill>
                <a:srgbClr val="008000"/>
              </a:solidFill>
            </a:endParaRPr>
          </a:p>
          <a:p>
            <a:pPr>
              <a:lnSpc>
                <a:spcPct val="90000"/>
              </a:lnSpc>
              <a:buNone/>
            </a:pPr>
            <a:r>
              <a:rPr lang="en-GB" sz="2800" smtClean="0"/>
              <a:t>	</a:t>
            </a:r>
            <a:r>
              <a:rPr lang="en-GB" smtClean="0"/>
              <a:t>What is ‘reference’?</a:t>
            </a:r>
          </a:p>
          <a:p>
            <a:pPr>
              <a:lnSpc>
                <a:spcPct val="90000"/>
              </a:lnSpc>
              <a:buNone/>
            </a:pPr>
            <a:endParaRPr lang="en-GB" smtClean="0"/>
          </a:p>
          <a:p>
            <a:pPr lvl="1">
              <a:lnSpc>
                <a:spcPct val="90000"/>
              </a:lnSpc>
              <a:buNone/>
            </a:pPr>
            <a:r>
              <a:rPr lang="en-GB" smtClean="0"/>
              <a:t>	A reference is a detailed description of any document from which you have taken information, </a:t>
            </a:r>
          </a:p>
          <a:p>
            <a:pPr lvl="1">
              <a:lnSpc>
                <a:spcPct val="90000"/>
              </a:lnSpc>
              <a:buNone/>
            </a:pPr>
            <a:endParaRPr lang="en-GB" smtClean="0"/>
          </a:p>
          <a:p>
            <a:pPr lvl="1">
              <a:lnSpc>
                <a:spcPct val="90000"/>
              </a:lnSpc>
              <a:buNone/>
            </a:pPr>
            <a:r>
              <a:rPr lang="en-GB" smtClean="0"/>
              <a:t>	e.g. a complete book, </a:t>
            </a:r>
          </a:p>
          <a:p>
            <a:pPr lvl="1">
              <a:lnSpc>
                <a:spcPct val="90000"/>
              </a:lnSpc>
              <a:buNone/>
            </a:pPr>
            <a:r>
              <a:rPr lang="en-GB" smtClean="0"/>
              <a:t>		     a chapter from it,</a:t>
            </a:r>
          </a:p>
          <a:p>
            <a:pPr lvl="1">
              <a:lnSpc>
                <a:spcPct val="90000"/>
              </a:lnSpc>
              <a:buNone/>
            </a:pPr>
            <a:r>
              <a:rPr lang="en-GB" smtClean="0"/>
              <a:t>		     a journal </a:t>
            </a:r>
          </a:p>
          <a:p>
            <a:pPr lvl="1">
              <a:lnSpc>
                <a:spcPct val="90000"/>
              </a:lnSpc>
              <a:buNone/>
            </a:pPr>
            <a:r>
              <a:rPr lang="en-GB" smtClean="0"/>
              <a:t>		     a newspaper</a:t>
            </a:r>
          </a:p>
          <a:p>
            <a:pPr lvl="1">
              <a:lnSpc>
                <a:spcPct val="90000"/>
              </a:lnSpc>
              <a:buNone/>
            </a:pPr>
            <a:r>
              <a:rPr lang="en-GB" smtClean="0"/>
              <a:t>		     an internet site</a:t>
            </a:r>
          </a:p>
          <a:p>
            <a:pPr lvl="2">
              <a:lnSpc>
                <a:spcPct val="80000"/>
              </a:lnSpc>
            </a:pPr>
            <a:endParaRPr lang="en-GB" i="1" smtClean="0">
              <a:latin typeface="Times New Roman" pitchFamily="18" charset="0"/>
            </a:endParaRPr>
          </a:p>
          <a:p>
            <a:endParaRPr lang="en-US" sz="1400" smtClean="0"/>
          </a:p>
          <a:p>
            <a:pPr>
              <a:buNone/>
            </a:pPr>
            <a:endParaRPr lang="en-US" sz="1400" smtClean="0"/>
          </a:p>
          <a:p>
            <a:endParaRPr lang="en-US" sz="1400" smtClean="0"/>
          </a:p>
          <a:p>
            <a:endParaRPr lang="en-US" sz="1400" smtClean="0"/>
          </a:p>
          <a:p>
            <a:endParaRPr lang="en-US" sz="1400" smtClean="0"/>
          </a:p>
          <a:p>
            <a:endParaRPr lang="en-GB" dirty="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Introduction</a:t>
            </a:r>
          </a:p>
          <a:p>
            <a:pPr>
              <a:lnSpc>
                <a:spcPct val="150000"/>
              </a:lnSpc>
              <a:buNone/>
            </a:pPr>
            <a:r>
              <a:rPr lang="en-GB" sz="2800" dirty="0" smtClean="0"/>
              <a:t>	</a:t>
            </a:r>
            <a:r>
              <a:rPr lang="en-GB" dirty="0" smtClean="0"/>
              <a:t>What is ‘Citing’?</a:t>
            </a:r>
          </a:p>
          <a:p>
            <a:pPr lvl="1">
              <a:lnSpc>
                <a:spcPct val="150000"/>
              </a:lnSpc>
            </a:pPr>
            <a:r>
              <a:rPr lang="en-GB" dirty="0" smtClean="0"/>
              <a:t>‘Citing’ a reference is the act of recording it.</a:t>
            </a:r>
          </a:p>
          <a:p>
            <a:pPr lvl="1">
              <a:lnSpc>
                <a:spcPct val="150000"/>
              </a:lnSpc>
            </a:pPr>
            <a:r>
              <a:rPr lang="en-GB" dirty="0" smtClean="0"/>
              <a:t>Citing is done in two ways:</a:t>
            </a:r>
          </a:p>
          <a:p>
            <a:pPr lvl="1">
              <a:lnSpc>
                <a:spcPct val="150000"/>
              </a:lnSpc>
              <a:buNone/>
            </a:pPr>
            <a:r>
              <a:rPr lang="en-GB" dirty="0" smtClean="0"/>
              <a:t>	1) By putting a brief entry for each source in    </a:t>
            </a:r>
          </a:p>
          <a:p>
            <a:pPr lvl="1">
              <a:lnSpc>
                <a:spcPct val="150000"/>
              </a:lnSpc>
              <a:buNone/>
            </a:pPr>
            <a:r>
              <a:rPr lang="en-GB" dirty="0" smtClean="0"/>
              <a:t>       the text of your work</a:t>
            </a:r>
          </a:p>
          <a:p>
            <a:pPr lvl="1">
              <a:lnSpc>
                <a:spcPct val="150000"/>
              </a:lnSpc>
              <a:buNone/>
            </a:pPr>
            <a:r>
              <a:rPr lang="en-GB" dirty="0" smtClean="0"/>
              <a:t>  	2) By listing all your sources in full, at the end </a:t>
            </a:r>
          </a:p>
          <a:p>
            <a:pPr lvl="1">
              <a:lnSpc>
                <a:spcPct val="150000"/>
              </a:lnSpc>
              <a:buNone/>
            </a:pPr>
            <a:r>
              <a:rPr lang="en-GB" dirty="0" smtClean="0"/>
              <a:t>      of your work.</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Introduction</a:t>
            </a:r>
          </a:p>
          <a:p>
            <a:pPr>
              <a:lnSpc>
                <a:spcPct val="130000"/>
              </a:lnSpc>
              <a:buNone/>
            </a:pPr>
            <a:r>
              <a:rPr lang="en-GB" sz="2800" dirty="0" smtClean="0"/>
              <a:t>	</a:t>
            </a:r>
            <a:r>
              <a:rPr lang="en-GB" dirty="0" smtClean="0"/>
              <a:t>Why do I need to do it?</a:t>
            </a:r>
          </a:p>
          <a:p>
            <a:pPr>
              <a:lnSpc>
                <a:spcPct val="130000"/>
              </a:lnSpc>
              <a:buNone/>
            </a:pPr>
            <a:endParaRPr lang="en-GB" dirty="0" smtClean="0"/>
          </a:p>
          <a:p>
            <a:pPr>
              <a:lnSpc>
                <a:spcPct val="130000"/>
              </a:lnSpc>
              <a:buNone/>
            </a:pPr>
            <a:r>
              <a:rPr lang="en-GB" dirty="0" smtClean="0"/>
              <a:t>	It is required academic practice to provide references to guide your reader to the sources you have used for your research, to support the arguments you are making, and to credit the established work of others. </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buNone/>
            </a:pPr>
            <a:r>
              <a:rPr lang="en-US" b="1" dirty="0" smtClean="0">
                <a:solidFill>
                  <a:srgbClr val="008000"/>
                </a:solidFill>
              </a:rPr>
              <a:t>Introduction</a:t>
            </a:r>
          </a:p>
          <a:p>
            <a:pPr>
              <a:buNone/>
            </a:pPr>
            <a:r>
              <a:rPr lang="en-GB" dirty="0" smtClean="0"/>
              <a:t>What happens if I don’t? </a:t>
            </a:r>
          </a:p>
          <a:p>
            <a:pPr>
              <a:buNone/>
            </a:pPr>
            <a:endParaRPr lang="en-GB" dirty="0" smtClean="0"/>
          </a:p>
          <a:p>
            <a:pPr lvl="1"/>
            <a:r>
              <a:rPr lang="en-GB" dirty="0" smtClean="0"/>
              <a:t>Failure to acknowledge your sources is likely to lead to a suspicion of </a:t>
            </a:r>
            <a:r>
              <a:rPr lang="en-GB" b="1" dirty="0" smtClean="0"/>
              <a:t>PLAGIARISM</a:t>
            </a:r>
            <a:r>
              <a:rPr lang="en-GB" dirty="0" smtClean="0"/>
              <a:t> – i.e. trying to pass someone else’s work as your own</a:t>
            </a:r>
          </a:p>
          <a:p>
            <a:pPr lvl="1"/>
            <a:endParaRPr lang="en-GB" dirty="0" smtClean="0"/>
          </a:p>
          <a:p>
            <a:pPr lvl="1"/>
            <a:r>
              <a:rPr lang="en-GB" dirty="0" smtClean="0"/>
              <a:t>Incomplete or inaccurate referencing also reflects badly on your work</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in your report text</a:t>
            </a:r>
          </a:p>
          <a:p>
            <a:pPr>
              <a:defRPr/>
            </a:pPr>
            <a:endParaRPr lang="en-US" b="1" dirty="0" smtClean="0">
              <a:solidFill>
                <a:srgbClr val="008000"/>
              </a:solidFill>
            </a:endParaRPr>
          </a:p>
          <a:p>
            <a:pPr>
              <a:defRPr/>
            </a:pPr>
            <a:r>
              <a:rPr lang="en-GB" sz="2400" dirty="0" smtClean="0"/>
              <a:t>For each reference you make in the text of your report, you need to provide the </a:t>
            </a:r>
            <a:r>
              <a:rPr lang="en-GB" sz="2400" dirty="0" smtClean="0"/>
              <a:t>surname of </a:t>
            </a:r>
            <a:r>
              <a:rPr lang="en-GB" sz="2400" dirty="0" smtClean="0"/>
              <a:t>the author(s) and the date it was published. </a:t>
            </a:r>
          </a:p>
          <a:p>
            <a:pPr>
              <a:defRPr/>
            </a:pPr>
            <a:endParaRPr lang="en-GB" sz="2400" dirty="0" smtClean="0"/>
          </a:p>
          <a:p>
            <a:pPr>
              <a:defRPr/>
            </a:pPr>
            <a:r>
              <a:rPr lang="en-GB" sz="2400" dirty="0" smtClean="0"/>
              <a:t>If the author’s name is part of the sentence statement, only the date needs to be in brackets. </a:t>
            </a:r>
          </a:p>
          <a:p>
            <a:pPr>
              <a:defRPr/>
            </a:pPr>
            <a:endParaRPr lang="en-GB" sz="2400" dirty="0" smtClean="0"/>
          </a:p>
          <a:p>
            <a:pPr>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a:t>
            </a:r>
            <a:r>
              <a:rPr lang="en-GB" sz="2400" dirty="0" smtClean="0">
                <a:effectLst>
                  <a:outerShdw blurRad="38100" dist="38100" dir="2700000" algn="tl">
                    <a:srgbClr val="FFFFFF"/>
                  </a:outerShdw>
                </a:effectLst>
              </a:rPr>
              <a:t> </a:t>
            </a:r>
            <a:r>
              <a:rPr lang="en-GB" sz="2400" b="1" dirty="0" smtClean="0">
                <a:solidFill>
                  <a:srgbClr val="FF0000"/>
                </a:solidFill>
                <a:effectLst>
                  <a:outerShdw blurRad="38100" dist="38100" dir="2700000" algn="tl">
                    <a:srgbClr val="000000"/>
                  </a:outerShdw>
                </a:effectLst>
              </a:rPr>
              <a:t>Lumley (1999) declared that friction losses include the friction of the main connecting rod bearings…….</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in your report text</a:t>
            </a:r>
          </a:p>
          <a:p>
            <a:pPr>
              <a:defRPr/>
            </a:pPr>
            <a:endParaRPr lang="en-US" b="1" dirty="0" smtClean="0">
              <a:solidFill>
                <a:srgbClr val="008000"/>
              </a:solidFill>
            </a:endParaRPr>
          </a:p>
          <a:p>
            <a:pPr>
              <a:lnSpc>
                <a:spcPct val="90000"/>
              </a:lnSpc>
              <a:defRPr/>
            </a:pPr>
            <a:r>
              <a:rPr lang="en-GB" sz="2400" dirty="0" smtClean="0"/>
              <a:t>If the name of the author is not included in the sentence statement, both the name &amp; date must be in brackets, separated by a comma.</a:t>
            </a:r>
          </a:p>
          <a:p>
            <a:pPr>
              <a:lnSpc>
                <a:spcPct val="90000"/>
              </a:lnSpc>
              <a:defRPr/>
            </a:pPr>
            <a:endParaRPr lang="en-GB" sz="2400" dirty="0" smtClean="0"/>
          </a:p>
          <a:p>
            <a:pPr>
              <a:lnSpc>
                <a:spcPct val="90000"/>
              </a:lnSpc>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…..The Honda VTEC-E is designed to run lean only during light load acceleration and cruising below 2,500 rpm…… (Lumley, 1999)</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in your report text</a:t>
            </a:r>
          </a:p>
          <a:p>
            <a:pPr>
              <a:defRPr/>
            </a:pPr>
            <a:endParaRPr lang="en-US" b="1" dirty="0" smtClean="0">
              <a:solidFill>
                <a:srgbClr val="008000"/>
              </a:solidFill>
            </a:endParaRPr>
          </a:p>
          <a:p>
            <a:pPr>
              <a:lnSpc>
                <a:spcPct val="160000"/>
              </a:lnSpc>
              <a:defRPr/>
            </a:pPr>
            <a:r>
              <a:rPr lang="en-GB" sz="2400" dirty="0" smtClean="0"/>
              <a:t>The page number(s) must be added if a specific part needs to be identified. </a:t>
            </a:r>
          </a:p>
          <a:p>
            <a:pPr>
              <a:lnSpc>
                <a:spcPct val="160000"/>
              </a:lnSpc>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….This effect will be different, depending on the length and configuration of the inlet manifold…… (Lumley, 1999 p.55)</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in your report text</a:t>
            </a:r>
          </a:p>
          <a:p>
            <a:pPr>
              <a:lnSpc>
                <a:spcPct val="90000"/>
              </a:lnSpc>
              <a:defRPr/>
            </a:pPr>
            <a:r>
              <a:rPr lang="en-GB" sz="2400" dirty="0" smtClean="0"/>
              <a:t>If there are 2 authors:</a:t>
            </a:r>
          </a:p>
          <a:p>
            <a:pPr lvl="1">
              <a:lnSpc>
                <a:spcPct val="90000"/>
              </a:lnSpc>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a:t>
            </a:r>
            <a:r>
              <a:rPr lang="en-GB" sz="2400" dirty="0" smtClean="0">
                <a:effectLst>
                  <a:outerShdw blurRad="38100" dist="38100" dir="2700000" algn="tl">
                    <a:srgbClr val="FFFFFF"/>
                  </a:outerShdw>
                </a:effectLst>
              </a:rPr>
              <a:t> </a:t>
            </a:r>
            <a:r>
              <a:rPr lang="en-GB" sz="2400" b="1" dirty="0" smtClean="0">
                <a:solidFill>
                  <a:srgbClr val="FF0000"/>
                </a:solidFill>
                <a:effectLst>
                  <a:outerShdw blurRad="38100" dist="38100" dir="2700000" algn="tl">
                    <a:srgbClr val="000000"/>
                  </a:outerShdw>
                </a:effectLst>
              </a:rPr>
              <a:t>much has been documented on the subject of conservation of energy by Johnson &amp; Sherwin (1997)</a:t>
            </a:r>
          </a:p>
          <a:p>
            <a:pPr lvl="1">
              <a:lnSpc>
                <a:spcPct val="90000"/>
              </a:lnSpc>
              <a:defRPr/>
            </a:pPr>
            <a:endParaRPr lang="en-GB" sz="2400" b="1" dirty="0" smtClean="0">
              <a:solidFill>
                <a:srgbClr val="FF0000"/>
              </a:solidFill>
              <a:effectLst>
                <a:outerShdw blurRad="38100" dist="38100" dir="2700000" algn="tl">
                  <a:srgbClr val="000000"/>
                </a:outerShdw>
              </a:effectLst>
            </a:endParaRPr>
          </a:p>
          <a:p>
            <a:pPr>
              <a:lnSpc>
                <a:spcPct val="90000"/>
              </a:lnSpc>
              <a:defRPr/>
            </a:pPr>
            <a:r>
              <a:rPr lang="en-GB" sz="2400" dirty="0" smtClean="0"/>
              <a:t>For 3 authors or more, it is usual to use the Latin </a:t>
            </a:r>
            <a:r>
              <a:rPr lang="en-GB" sz="2400" b="1" i="1" dirty="0" smtClean="0"/>
              <a:t>et al</a:t>
            </a:r>
            <a:r>
              <a:rPr lang="en-GB" sz="2400" b="1" dirty="0" smtClean="0"/>
              <a:t> </a:t>
            </a:r>
            <a:r>
              <a:rPr lang="en-GB" sz="2400" dirty="0" smtClean="0"/>
              <a:t>(meaning ‘and others’) after the name of the first author. You must put this in italics.</a:t>
            </a:r>
          </a:p>
          <a:p>
            <a:pPr>
              <a:lnSpc>
                <a:spcPct val="90000"/>
              </a:lnSpc>
              <a:defRPr/>
            </a:pPr>
            <a:endParaRPr lang="en-GB" sz="2400" dirty="0" smtClean="0"/>
          </a:p>
          <a:p>
            <a:pPr>
              <a:lnSpc>
                <a:spcPct val="90000"/>
              </a:lnSpc>
              <a:defRPr/>
            </a:pPr>
            <a:r>
              <a:rPr lang="en-GB" sz="2400" dirty="0" smtClean="0"/>
              <a:t>Example</a:t>
            </a:r>
            <a:r>
              <a:rPr lang="en-GB" sz="2400" dirty="0" smtClean="0">
                <a:effectLst>
                  <a:outerShdw blurRad="38100" dist="38100" dir="2700000" algn="tl">
                    <a:srgbClr val="FFFFFF"/>
                  </a:outerShdw>
                </a:effectLst>
              </a:rPr>
              <a:t>:</a:t>
            </a:r>
            <a:r>
              <a:rPr lang="en-GB" sz="2400" b="1" dirty="0" smtClean="0">
                <a:solidFill>
                  <a:srgbClr val="FF0000"/>
                </a:solidFill>
                <a:effectLst>
                  <a:outerShdw blurRad="38100" dist="38100" dir="2700000" algn="tl">
                    <a:srgbClr val="000000"/>
                  </a:outerShdw>
                </a:effectLst>
              </a:rPr>
              <a:t>….Molloy </a:t>
            </a:r>
            <a:r>
              <a:rPr lang="en-GB" sz="2400" b="1" i="1" dirty="0" smtClean="0">
                <a:solidFill>
                  <a:srgbClr val="FF0000"/>
                </a:solidFill>
                <a:effectLst>
                  <a:outerShdw blurRad="38100" dist="38100" dir="2700000" algn="tl">
                    <a:srgbClr val="000000"/>
                  </a:outerShdw>
                </a:effectLst>
              </a:rPr>
              <a:t>et al</a:t>
            </a:r>
            <a:r>
              <a:rPr lang="en-GB" sz="2400" b="1" dirty="0" smtClean="0">
                <a:solidFill>
                  <a:srgbClr val="FF0000"/>
                </a:solidFill>
                <a:effectLst>
                  <a:outerShdw blurRad="38100" dist="38100" dir="2700000" algn="tl">
                    <a:srgbClr val="000000"/>
                  </a:outerShdw>
                </a:effectLst>
              </a:rPr>
              <a:t> (1998) experimented with various manufacturing techniques……</a:t>
            </a:r>
            <a:r>
              <a:rPr lang="en-GB" sz="2400" b="1" dirty="0" smtClean="0">
                <a:solidFill>
                  <a:srgbClr val="FF0000"/>
                </a:solidFill>
              </a:rPr>
              <a:t/>
            </a:r>
            <a:br>
              <a:rPr lang="en-GB" sz="2400" b="1" dirty="0" smtClean="0">
                <a:solidFill>
                  <a:srgbClr val="FF0000"/>
                </a:solidFill>
              </a:rPr>
            </a:br>
            <a:r>
              <a:rPr lang="en-GB" sz="2400" dirty="0" smtClean="0"/>
              <a:t>(This particular book is written by three authors: </a:t>
            </a:r>
            <a:r>
              <a:rPr lang="en-GB" sz="2400" dirty="0" err="1" smtClean="0"/>
              <a:t>O.Molloy</a:t>
            </a:r>
            <a:r>
              <a:rPr lang="en-GB" sz="2400" dirty="0" smtClean="0"/>
              <a:t>, </a:t>
            </a:r>
            <a:r>
              <a:rPr lang="en-GB" sz="2400" dirty="0" err="1" smtClean="0"/>
              <a:t>S.Tilley</a:t>
            </a:r>
            <a:r>
              <a:rPr lang="en-GB" sz="2400" dirty="0" smtClean="0"/>
              <a:t> &amp; </a:t>
            </a:r>
            <a:r>
              <a:rPr lang="en-GB" sz="2400" dirty="0" err="1" smtClean="0"/>
              <a:t>E.A.Warman</a:t>
            </a:r>
            <a:r>
              <a:rPr lang="en-GB" sz="2400" dirty="0" smtClean="0"/>
              <a:t>)</a:t>
            </a:r>
          </a:p>
          <a:p>
            <a:pPr lvl="2">
              <a:lnSpc>
                <a:spcPct val="80000"/>
              </a:lnSpc>
            </a:pP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How to put references at the end of your report</a:t>
            </a:r>
          </a:p>
          <a:p>
            <a:pPr>
              <a:defRPr/>
            </a:pPr>
            <a:endParaRPr lang="en-US" b="1" dirty="0" smtClean="0">
              <a:solidFill>
                <a:srgbClr val="008000"/>
              </a:solidFill>
            </a:endParaRPr>
          </a:p>
          <a:p>
            <a:pPr>
              <a:lnSpc>
                <a:spcPct val="160000"/>
              </a:lnSpc>
              <a:defRPr/>
            </a:pPr>
            <a:r>
              <a:rPr lang="en-GB" sz="2400" dirty="0" smtClean="0"/>
              <a:t>Your reference list should only contain the details of documents or sources of the quotes you have referred to within the text of your work. The List should be in alphabetical order of the author’s surname.</a:t>
            </a:r>
            <a:endParaRPr lang="en-GB" i="1" dirty="0" smtClean="0">
              <a:latin typeface="Times New Roman" pitchFamily="18" charset="0"/>
            </a:endParaRP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Where do I find the full details I need?</a:t>
            </a:r>
          </a:p>
          <a:p>
            <a:pPr>
              <a:defRPr/>
            </a:pPr>
            <a:endParaRPr lang="en-US" b="1" dirty="0" smtClean="0">
              <a:solidFill>
                <a:srgbClr val="008000"/>
              </a:solidFill>
            </a:endParaRPr>
          </a:p>
          <a:p>
            <a:pPr>
              <a:lnSpc>
                <a:spcPct val="80000"/>
              </a:lnSpc>
            </a:pPr>
            <a:r>
              <a:rPr lang="en-GB" sz="2400" dirty="0" smtClean="0"/>
              <a:t>Always take the details of the author, title, etc. from the title page of a book (not the front cover). </a:t>
            </a:r>
          </a:p>
          <a:p>
            <a:pPr>
              <a:lnSpc>
                <a:spcPct val="80000"/>
              </a:lnSpc>
            </a:pPr>
            <a:endParaRPr lang="en-GB" sz="2400" dirty="0" smtClean="0"/>
          </a:p>
          <a:p>
            <a:pPr>
              <a:lnSpc>
                <a:spcPct val="80000"/>
              </a:lnSpc>
            </a:pPr>
            <a:r>
              <a:rPr lang="en-GB" sz="2400" dirty="0" smtClean="0"/>
              <a:t>For journals, these details will be on the contents page &amp; usually at the top or bottom of every page of each article</a:t>
            </a:r>
          </a:p>
          <a:p>
            <a:pPr>
              <a:lnSpc>
                <a:spcPct val="80000"/>
              </a:lnSpc>
            </a:pPr>
            <a:r>
              <a:rPr lang="en-GB" sz="2400" dirty="0" smtClean="0"/>
              <a:t>Tip </a:t>
            </a:r>
            <a:r>
              <a:rPr lang="en-GB" sz="2400" dirty="0" smtClean="0"/>
              <a:t>– It is good practice to take the full details of each book or article as soon as you have read it, in case it is not available later and your reference is incomplete. Any book you have borrowed from the library will be in your reading history in your library account. </a:t>
            </a:r>
          </a:p>
          <a:p>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Where do I find the full details I need?</a:t>
            </a:r>
          </a:p>
          <a:p>
            <a:pPr>
              <a:defRPr/>
            </a:pPr>
            <a:endParaRPr lang="en-US" b="1" dirty="0" smtClean="0">
              <a:solidFill>
                <a:srgbClr val="008000"/>
              </a:solidFill>
            </a:endParaRPr>
          </a:p>
          <a:p>
            <a:r>
              <a:rPr lang="en-GB" dirty="0" smtClean="0"/>
              <a:t>Tip – If you are new to referencing, look &amp; see how published authors, especially in academic textbooks, cite their references.</a:t>
            </a:r>
          </a:p>
          <a:p>
            <a:endParaRPr lang="en-GB" dirty="0" smtClean="0"/>
          </a:p>
          <a:p>
            <a:r>
              <a:rPr lang="en-GB" dirty="0" smtClean="0"/>
              <a:t>The Harvard system gives you the option to use </a:t>
            </a:r>
            <a:r>
              <a:rPr lang="en-GB" i="1" dirty="0" smtClean="0"/>
              <a:t>italics</a:t>
            </a:r>
            <a:r>
              <a:rPr lang="en-GB" dirty="0" smtClean="0"/>
              <a:t> or </a:t>
            </a:r>
            <a:r>
              <a:rPr lang="en-GB" u="sng" dirty="0" smtClean="0"/>
              <a:t>underlining</a:t>
            </a:r>
            <a:r>
              <a:rPr lang="en-GB" dirty="0" smtClean="0"/>
              <a:t> to emphasise the title.</a:t>
            </a:r>
          </a:p>
          <a:p>
            <a:pPr lvl="1"/>
            <a:r>
              <a:rPr lang="en-GB" dirty="0" smtClean="0"/>
              <a:t>Whatever you decide, you must be consistent throughout. Use lower case for all title words after the first unless there is a proper name</a:t>
            </a:r>
            <a:endParaRPr lang="en-US" sz="14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Order of details</a:t>
            </a:r>
          </a:p>
          <a:p>
            <a:pPr>
              <a:defRPr/>
            </a:pPr>
            <a:endParaRPr lang="en-US" b="1" dirty="0" smtClean="0">
              <a:solidFill>
                <a:srgbClr val="008000"/>
              </a:solidFill>
            </a:endParaRPr>
          </a:p>
          <a:p>
            <a:pPr>
              <a:lnSpc>
                <a:spcPct val="90000"/>
              </a:lnSpc>
              <a:buNone/>
            </a:pPr>
            <a:r>
              <a:rPr lang="en-GB" dirty="0" smtClean="0"/>
              <a:t>The preferred order of presentation of your reference list is: </a:t>
            </a:r>
          </a:p>
          <a:p>
            <a:pPr>
              <a:lnSpc>
                <a:spcPct val="90000"/>
              </a:lnSpc>
              <a:buNone/>
            </a:pPr>
            <a:endParaRPr lang="en-GB" dirty="0" smtClean="0"/>
          </a:p>
          <a:p>
            <a:pPr lvl="1">
              <a:lnSpc>
                <a:spcPct val="90000"/>
              </a:lnSpc>
            </a:pPr>
            <a:r>
              <a:rPr lang="en-GB" dirty="0" smtClean="0"/>
              <a:t>Surname of author(s), preferably in capital letters,  comma, initial(s), full stop. </a:t>
            </a:r>
          </a:p>
          <a:p>
            <a:pPr lvl="1">
              <a:lnSpc>
                <a:spcPct val="90000"/>
              </a:lnSpc>
            </a:pPr>
            <a:endParaRPr lang="en-GB" dirty="0" smtClean="0"/>
          </a:p>
          <a:p>
            <a:pPr lvl="1">
              <a:lnSpc>
                <a:spcPct val="90000"/>
              </a:lnSpc>
            </a:pPr>
            <a:r>
              <a:rPr lang="en-GB" dirty="0" smtClean="0"/>
              <a:t>Year of publication (in brackets)</a:t>
            </a:r>
          </a:p>
          <a:p>
            <a:pPr lvl="1">
              <a:lnSpc>
                <a:spcPct val="90000"/>
              </a:lnSpc>
            </a:pPr>
            <a:endParaRPr lang="en-GB" dirty="0" smtClean="0"/>
          </a:p>
          <a:p>
            <a:pPr lvl="1">
              <a:lnSpc>
                <a:spcPct val="90000"/>
              </a:lnSpc>
            </a:pPr>
            <a:r>
              <a:rPr lang="en-GB" dirty="0" smtClean="0"/>
              <a:t>Title, including the edition (if other than the first), full stop.</a:t>
            </a:r>
          </a:p>
          <a:p>
            <a:pPr lvl="1">
              <a:lnSpc>
                <a:spcPct val="90000"/>
              </a:lnSpc>
            </a:pPr>
            <a:endParaRPr lang="en-GB" dirty="0" smtClean="0"/>
          </a:p>
          <a:p>
            <a:pPr lvl="1">
              <a:lnSpc>
                <a:spcPct val="90000"/>
              </a:lnSpc>
            </a:pPr>
            <a:r>
              <a:rPr lang="en-GB" dirty="0" smtClean="0"/>
              <a:t>Place of publication (city or town) (followed by a colon)</a:t>
            </a:r>
          </a:p>
          <a:p>
            <a:pPr lvl="1">
              <a:lnSpc>
                <a:spcPct val="90000"/>
              </a:lnSpc>
            </a:pPr>
            <a:endParaRPr lang="en-GB" dirty="0" smtClean="0"/>
          </a:p>
          <a:p>
            <a:pPr lvl="1">
              <a:lnSpc>
                <a:spcPct val="90000"/>
              </a:lnSpc>
            </a:pPr>
            <a:r>
              <a:rPr lang="en-GB" dirty="0" smtClean="0"/>
              <a:t>Publishers name, (full stop)</a:t>
            </a:r>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Order of details</a:t>
            </a:r>
          </a:p>
          <a:p>
            <a:pPr>
              <a:defRPr/>
            </a:pPr>
            <a:endParaRPr lang="en-US" b="1" dirty="0" smtClean="0">
              <a:solidFill>
                <a:srgbClr val="008000"/>
              </a:solidFill>
            </a:endParaRPr>
          </a:p>
          <a:p>
            <a:pPr>
              <a:buNone/>
            </a:pPr>
            <a:endParaRPr lang="en-US" sz="1400" dirty="0" smtClean="0"/>
          </a:p>
          <a:p>
            <a:endParaRPr lang="en-US" sz="1400" dirty="0" smtClean="0"/>
          </a:p>
          <a:p>
            <a:endParaRPr lang="en-US" sz="1400" dirty="0" smtClean="0"/>
          </a:p>
          <a:p>
            <a:endParaRPr lang="en-US" sz="1400" dirty="0" smtClean="0"/>
          </a:p>
          <a:p>
            <a:endParaRPr lang="en-GB" dirty="0"/>
          </a:p>
        </p:txBody>
      </p:sp>
      <p:sp>
        <p:nvSpPr>
          <p:cNvPr id="5" name="Text Box 5"/>
          <p:cNvSpPr txBox="1">
            <a:spLocks noChangeArrowheads="1"/>
          </p:cNvSpPr>
          <p:nvPr/>
        </p:nvSpPr>
        <p:spPr bwMode="auto">
          <a:xfrm>
            <a:off x="395288" y="2132014"/>
            <a:ext cx="2047875" cy="650875"/>
          </a:xfrm>
          <a:prstGeom prst="rect">
            <a:avLst/>
          </a:prstGeom>
          <a:solidFill>
            <a:schemeClr val="accent1"/>
          </a:solidFill>
          <a:ln w="9525">
            <a:solidFill>
              <a:schemeClr val="tx1"/>
            </a:solidFill>
            <a:miter lim="800000"/>
            <a:headEnd/>
            <a:tailEnd/>
          </a:ln>
        </p:spPr>
        <p:txBody>
          <a:bodyPr wrap="none">
            <a:spAutoFit/>
          </a:bodyPr>
          <a:lstStyle/>
          <a:p>
            <a:r>
              <a:rPr lang="en-GB" i="0"/>
              <a:t>Author’s surname </a:t>
            </a:r>
          </a:p>
          <a:p>
            <a:r>
              <a:rPr lang="en-GB" i="0"/>
              <a:t>&amp; Initial(s)</a:t>
            </a:r>
          </a:p>
        </p:txBody>
      </p:sp>
      <p:sp>
        <p:nvSpPr>
          <p:cNvPr id="6" name="Text Box 6"/>
          <p:cNvSpPr txBox="1">
            <a:spLocks noChangeArrowheads="1"/>
          </p:cNvSpPr>
          <p:nvPr/>
        </p:nvSpPr>
        <p:spPr bwMode="auto">
          <a:xfrm>
            <a:off x="2916238" y="2130426"/>
            <a:ext cx="2378075" cy="650875"/>
          </a:xfrm>
          <a:prstGeom prst="rect">
            <a:avLst/>
          </a:prstGeom>
          <a:solidFill>
            <a:schemeClr val="accent1"/>
          </a:solidFill>
          <a:ln w="9525">
            <a:solidFill>
              <a:schemeClr val="tx1"/>
            </a:solidFill>
            <a:miter lim="800000"/>
            <a:headEnd/>
            <a:tailEnd/>
          </a:ln>
        </p:spPr>
        <p:txBody>
          <a:bodyPr wrap="none">
            <a:spAutoFit/>
          </a:bodyPr>
          <a:lstStyle/>
          <a:p>
            <a:r>
              <a:rPr lang="en-GB" i="0"/>
              <a:t>Title of book in</a:t>
            </a:r>
            <a:r>
              <a:rPr lang="en-GB"/>
              <a:t> italics </a:t>
            </a:r>
          </a:p>
          <a:p>
            <a:r>
              <a:rPr lang="en-GB" i="0"/>
              <a:t>or </a:t>
            </a:r>
            <a:r>
              <a:rPr lang="en-GB" i="0" u="sng"/>
              <a:t>underlined </a:t>
            </a:r>
          </a:p>
        </p:txBody>
      </p:sp>
      <p:sp>
        <p:nvSpPr>
          <p:cNvPr id="7" name="Text Box 7"/>
          <p:cNvSpPr txBox="1">
            <a:spLocks noChangeArrowheads="1"/>
          </p:cNvSpPr>
          <p:nvPr/>
        </p:nvSpPr>
        <p:spPr bwMode="auto">
          <a:xfrm>
            <a:off x="6011863" y="2130426"/>
            <a:ext cx="2200275" cy="650875"/>
          </a:xfrm>
          <a:prstGeom prst="rect">
            <a:avLst/>
          </a:prstGeom>
          <a:solidFill>
            <a:schemeClr val="accent1"/>
          </a:solidFill>
          <a:ln w="9525">
            <a:solidFill>
              <a:schemeClr val="tx1"/>
            </a:solidFill>
            <a:miter lim="800000"/>
            <a:headEnd/>
            <a:tailEnd/>
          </a:ln>
        </p:spPr>
        <p:txBody>
          <a:bodyPr wrap="none">
            <a:spAutoFit/>
          </a:bodyPr>
          <a:lstStyle/>
          <a:p>
            <a:r>
              <a:rPr lang="en-GB" i="0"/>
              <a:t>Place of Publication</a:t>
            </a:r>
          </a:p>
          <a:p>
            <a:r>
              <a:rPr lang="en-GB" i="0"/>
              <a:t>(town or city)</a:t>
            </a:r>
          </a:p>
        </p:txBody>
      </p:sp>
      <p:sp>
        <p:nvSpPr>
          <p:cNvPr id="8" name="Text Box 8"/>
          <p:cNvSpPr txBox="1">
            <a:spLocks noChangeArrowheads="1"/>
          </p:cNvSpPr>
          <p:nvPr/>
        </p:nvSpPr>
        <p:spPr bwMode="auto">
          <a:xfrm>
            <a:off x="971550" y="4651376"/>
            <a:ext cx="2085975" cy="376238"/>
          </a:xfrm>
          <a:prstGeom prst="rect">
            <a:avLst/>
          </a:prstGeom>
          <a:solidFill>
            <a:schemeClr val="accent1"/>
          </a:solidFill>
          <a:ln w="9525">
            <a:solidFill>
              <a:schemeClr val="tx1"/>
            </a:solidFill>
            <a:miter lim="800000"/>
            <a:headEnd/>
            <a:tailEnd/>
          </a:ln>
        </p:spPr>
        <p:txBody>
          <a:bodyPr wrap="none">
            <a:spAutoFit/>
          </a:bodyPr>
          <a:lstStyle/>
          <a:p>
            <a:r>
              <a:rPr lang="en-GB" i="0"/>
              <a:t>Date of publication</a:t>
            </a:r>
          </a:p>
        </p:txBody>
      </p:sp>
      <p:sp>
        <p:nvSpPr>
          <p:cNvPr id="9" name="Text Box 9"/>
          <p:cNvSpPr txBox="1">
            <a:spLocks noChangeArrowheads="1"/>
          </p:cNvSpPr>
          <p:nvPr/>
        </p:nvSpPr>
        <p:spPr bwMode="auto">
          <a:xfrm>
            <a:off x="5364163" y="4651376"/>
            <a:ext cx="955675" cy="376238"/>
          </a:xfrm>
          <a:prstGeom prst="rect">
            <a:avLst/>
          </a:prstGeom>
          <a:solidFill>
            <a:schemeClr val="accent1"/>
          </a:solidFill>
          <a:ln w="9525">
            <a:solidFill>
              <a:schemeClr val="tx1"/>
            </a:solidFill>
            <a:miter lim="800000"/>
            <a:headEnd/>
            <a:tailEnd/>
          </a:ln>
        </p:spPr>
        <p:txBody>
          <a:bodyPr wrap="none">
            <a:spAutoFit/>
          </a:bodyPr>
          <a:lstStyle/>
          <a:p>
            <a:r>
              <a:rPr lang="en-GB" i="0"/>
              <a:t>Edition </a:t>
            </a:r>
          </a:p>
        </p:txBody>
      </p:sp>
      <p:sp>
        <p:nvSpPr>
          <p:cNvPr id="10" name="Text Box 10"/>
          <p:cNvSpPr txBox="1">
            <a:spLocks noChangeArrowheads="1"/>
          </p:cNvSpPr>
          <p:nvPr/>
        </p:nvSpPr>
        <p:spPr bwMode="auto">
          <a:xfrm>
            <a:off x="7453313" y="4724401"/>
            <a:ext cx="1146175" cy="376238"/>
          </a:xfrm>
          <a:prstGeom prst="rect">
            <a:avLst/>
          </a:prstGeom>
          <a:solidFill>
            <a:schemeClr val="accent1"/>
          </a:solidFill>
          <a:ln w="9525">
            <a:solidFill>
              <a:schemeClr val="tx1"/>
            </a:solidFill>
            <a:miter lim="800000"/>
            <a:headEnd/>
            <a:tailEnd/>
          </a:ln>
        </p:spPr>
        <p:txBody>
          <a:bodyPr wrap="none">
            <a:spAutoFit/>
          </a:bodyPr>
          <a:lstStyle/>
          <a:p>
            <a:r>
              <a:rPr lang="en-GB" i="0" dirty="0"/>
              <a:t>Publisher</a:t>
            </a:r>
          </a:p>
        </p:txBody>
      </p:sp>
      <p:sp>
        <p:nvSpPr>
          <p:cNvPr id="11" name="Text Box 11"/>
          <p:cNvSpPr txBox="1">
            <a:spLocks noChangeArrowheads="1"/>
          </p:cNvSpPr>
          <p:nvPr/>
        </p:nvSpPr>
        <p:spPr bwMode="auto">
          <a:xfrm>
            <a:off x="236538" y="3571876"/>
            <a:ext cx="8907462" cy="336550"/>
          </a:xfrm>
          <a:prstGeom prst="rect">
            <a:avLst/>
          </a:prstGeom>
          <a:noFill/>
          <a:ln w="9525">
            <a:noFill/>
            <a:miter lim="800000"/>
            <a:headEnd/>
            <a:tailEnd/>
          </a:ln>
        </p:spPr>
        <p:txBody>
          <a:bodyPr wrap="none">
            <a:spAutoFit/>
          </a:bodyPr>
          <a:lstStyle/>
          <a:p>
            <a:r>
              <a:rPr lang="en-GB" sz="1600" i="0" dirty="0" err="1"/>
              <a:t>Weatherall</a:t>
            </a:r>
            <a:r>
              <a:rPr lang="en-GB" sz="1600" i="0" dirty="0"/>
              <a:t>, A.(1992)</a:t>
            </a:r>
            <a:r>
              <a:rPr lang="en-GB" sz="1600" dirty="0"/>
              <a:t> Computer Integrated Manufacturing </a:t>
            </a:r>
            <a:r>
              <a:rPr lang="en-GB" sz="1600" i="0" dirty="0"/>
              <a:t>2</a:t>
            </a:r>
            <a:r>
              <a:rPr lang="en-GB" sz="1600" i="0" baseline="30000" dirty="0"/>
              <a:t>nd</a:t>
            </a:r>
            <a:r>
              <a:rPr lang="en-GB" sz="1600" i="0" dirty="0"/>
              <a:t> ed. Oxford: Butterworth-Heinemann</a:t>
            </a:r>
          </a:p>
        </p:txBody>
      </p:sp>
      <p:sp>
        <p:nvSpPr>
          <p:cNvPr id="12" name="Line 12"/>
          <p:cNvSpPr>
            <a:spLocks noChangeShapeType="1"/>
          </p:cNvSpPr>
          <p:nvPr/>
        </p:nvSpPr>
        <p:spPr bwMode="auto">
          <a:xfrm flipH="1">
            <a:off x="1296988" y="2779714"/>
            <a:ext cx="106362" cy="793750"/>
          </a:xfrm>
          <a:prstGeom prst="line">
            <a:avLst/>
          </a:prstGeom>
          <a:noFill/>
          <a:ln w="38100">
            <a:solidFill>
              <a:srgbClr val="FF0000"/>
            </a:solidFill>
            <a:round/>
            <a:headEnd/>
            <a:tailEnd type="triangle" w="med" len="med"/>
          </a:ln>
        </p:spPr>
        <p:txBody>
          <a:bodyPr/>
          <a:lstStyle/>
          <a:p>
            <a:endParaRPr lang="en-GB"/>
          </a:p>
        </p:txBody>
      </p:sp>
      <p:sp>
        <p:nvSpPr>
          <p:cNvPr id="13" name="Line 13"/>
          <p:cNvSpPr>
            <a:spLocks noChangeShapeType="1"/>
          </p:cNvSpPr>
          <p:nvPr/>
        </p:nvSpPr>
        <p:spPr bwMode="auto">
          <a:xfrm flipH="1">
            <a:off x="3995738" y="2779714"/>
            <a:ext cx="144462" cy="792162"/>
          </a:xfrm>
          <a:prstGeom prst="line">
            <a:avLst/>
          </a:prstGeom>
          <a:noFill/>
          <a:ln w="38100">
            <a:solidFill>
              <a:srgbClr val="FF0000"/>
            </a:solidFill>
            <a:round/>
            <a:headEnd/>
            <a:tailEnd type="triangle" w="med" len="med"/>
          </a:ln>
        </p:spPr>
        <p:txBody>
          <a:bodyPr/>
          <a:lstStyle/>
          <a:p>
            <a:endParaRPr lang="en-GB"/>
          </a:p>
        </p:txBody>
      </p:sp>
      <p:sp>
        <p:nvSpPr>
          <p:cNvPr id="14" name="Line 14"/>
          <p:cNvSpPr>
            <a:spLocks noChangeShapeType="1"/>
          </p:cNvSpPr>
          <p:nvPr/>
        </p:nvSpPr>
        <p:spPr bwMode="auto">
          <a:xfrm flipH="1">
            <a:off x="6588125" y="2779714"/>
            <a:ext cx="504825" cy="792162"/>
          </a:xfrm>
          <a:prstGeom prst="line">
            <a:avLst/>
          </a:prstGeom>
          <a:noFill/>
          <a:ln w="38100">
            <a:solidFill>
              <a:srgbClr val="FF0000"/>
            </a:solidFill>
            <a:round/>
            <a:headEnd/>
            <a:tailEnd type="triangle" w="med" len="med"/>
          </a:ln>
        </p:spPr>
        <p:txBody>
          <a:bodyPr/>
          <a:lstStyle/>
          <a:p>
            <a:endParaRPr lang="en-GB"/>
          </a:p>
        </p:txBody>
      </p:sp>
      <p:sp>
        <p:nvSpPr>
          <p:cNvPr id="15" name="Line 15"/>
          <p:cNvSpPr>
            <a:spLocks noChangeShapeType="1"/>
          </p:cNvSpPr>
          <p:nvPr/>
        </p:nvSpPr>
        <p:spPr bwMode="auto">
          <a:xfrm flipH="1" flipV="1">
            <a:off x="1908175" y="3932239"/>
            <a:ext cx="71438" cy="719137"/>
          </a:xfrm>
          <a:prstGeom prst="line">
            <a:avLst/>
          </a:prstGeom>
          <a:noFill/>
          <a:ln w="38100">
            <a:solidFill>
              <a:srgbClr val="FF0000"/>
            </a:solidFill>
            <a:round/>
            <a:headEnd/>
            <a:tailEnd type="triangle" w="med" len="med"/>
          </a:ln>
        </p:spPr>
        <p:txBody>
          <a:bodyPr/>
          <a:lstStyle/>
          <a:p>
            <a:endParaRPr lang="en-GB"/>
          </a:p>
        </p:txBody>
      </p:sp>
      <p:sp>
        <p:nvSpPr>
          <p:cNvPr id="16" name="Line 16"/>
          <p:cNvSpPr>
            <a:spLocks noChangeShapeType="1"/>
          </p:cNvSpPr>
          <p:nvPr/>
        </p:nvSpPr>
        <p:spPr bwMode="auto">
          <a:xfrm flipV="1">
            <a:off x="5795963" y="3932239"/>
            <a:ext cx="0" cy="719137"/>
          </a:xfrm>
          <a:prstGeom prst="line">
            <a:avLst/>
          </a:prstGeom>
          <a:noFill/>
          <a:ln w="38100">
            <a:solidFill>
              <a:srgbClr val="FF0000"/>
            </a:solidFill>
            <a:round/>
            <a:headEnd/>
            <a:tailEnd type="triangle" w="med" len="med"/>
          </a:ln>
        </p:spPr>
        <p:txBody>
          <a:bodyPr/>
          <a:lstStyle/>
          <a:p>
            <a:endParaRPr lang="en-GB"/>
          </a:p>
        </p:txBody>
      </p:sp>
      <p:sp>
        <p:nvSpPr>
          <p:cNvPr id="17" name="Line 17"/>
          <p:cNvSpPr>
            <a:spLocks noChangeShapeType="1"/>
          </p:cNvSpPr>
          <p:nvPr/>
        </p:nvSpPr>
        <p:spPr bwMode="auto">
          <a:xfrm flipH="1" flipV="1">
            <a:off x="7885113" y="3932239"/>
            <a:ext cx="73025" cy="792162"/>
          </a:xfrm>
          <a:prstGeom prst="line">
            <a:avLst/>
          </a:prstGeom>
          <a:noFill/>
          <a:ln w="38100">
            <a:solidFill>
              <a:srgbClr val="FF0000"/>
            </a:solidFill>
            <a:round/>
            <a:headEnd/>
            <a:tailEnd type="triangle" w="med" len="med"/>
          </a:ln>
        </p:spPr>
        <p:txBody>
          <a:bodyPr/>
          <a:lstStyle/>
          <a:p>
            <a:endParaRPr lang="en-GB"/>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Book by two authors example</a:t>
            </a:r>
          </a:p>
          <a:p>
            <a:pPr>
              <a:defRPr/>
            </a:pPr>
            <a:endParaRPr lang="en-US" b="1" dirty="0" smtClean="0">
              <a:solidFill>
                <a:srgbClr val="008000"/>
              </a:solidFill>
            </a:endParaRPr>
          </a:p>
          <a:p>
            <a:pPr>
              <a:lnSpc>
                <a:spcPct val="90000"/>
              </a:lnSpc>
              <a:buNone/>
            </a:pPr>
            <a:r>
              <a:rPr lang="en-GB" sz="2400" dirty="0" smtClean="0">
                <a:solidFill>
                  <a:srgbClr val="FF0000"/>
                </a:solidFill>
                <a:effectLst>
                  <a:outerShdw blurRad="38100" dist="38100" dir="2700000" algn="tl">
                    <a:srgbClr val="000000"/>
                  </a:outerShdw>
                </a:effectLst>
              </a:rPr>
              <a:t>	</a:t>
            </a:r>
            <a:r>
              <a:rPr lang="en-GB" sz="2400" dirty="0" err="1" smtClean="0">
                <a:solidFill>
                  <a:srgbClr val="FF0000"/>
                </a:solidFill>
                <a:effectLst>
                  <a:outerShdw blurRad="38100" dist="38100" dir="2700000" algn="tl">
                    <a:srgbClr val="000000"/>
                  </a:outerShdw>
                </a:effectLst>
              </a:rPr>
              <a:t>Johnson,A</a:t>
            </a:r>
            <a:r>
              <a:rPr lang="en-GB" sz="2400" dirty="0" smtClean="0">
                <a:solidFill>
                  <a:srgbClr val="FF0000"/>
                </a:solidFill>
                <a:effectLst>
                  <a:outerShdw blurRad="38100" dist="38100" dir="2700000" algn="tl">
                    <a:srgbClr val="000000"/>
                  </a:outerShdw>
                </a:effectLst>
              </a:rPr>
              <a:t>. and </a:t>
            </a:r>
            <a:r>
              <a:rPr lang="en-GB" sz="2400" dirty="0" err="1" smtClean="0">
                <a:solidFill>
                  <a:srgbClr val="FF0000"/>
                </a:solidFill>
                <a:effectLst>
                  <a:outerShdw blurRad="38100" dist="38100" dir="2700000" algn="tl">
                    <a:srgbClr val="000000"/>
                  </a:outerShdw>
                </a:effectLst>
              </a:rPr>
              <a:t>Sherwin,K</a:t>
            </a:r>
            <a:r>
              <a:rPr lang="en-GB" sz="2400" dirty="0" smtClean="0">
                <a:solidFill>
                  <a:srgbClr val="FF0000"/>
                </a:solidFill>
                <a:effectLst>
                  <a:outerShdw blurRad="38100" dist="38100" dir="2700000" algn="tl">
                    <a:srgbClr val="000000"/>
                  </a:outerShdw>
                </a:effectLst>
              </a:rPr>
              <a:t>. (1997) </a:t>
            </a:r>
            <a:r>
              <a:rPr lang="en-GB" sz="2400" i="1" dirty="0" smtClean="0">
                <a:solidFill>
                  <a:srgbClr val="FF0000"/>
                </a:solidFill>
                <a:effectLst>
                  <a:outerShdw blurRad="38100" dist="38100" dir="2700000" algn="tl">
                    <a:srgbClr val="000000"/>
                  </a:outerShdw>
                </a:effectLst>
              </a:rPr>
              <a:t>Foundations of Mechanical Engineering</a:t>
            </a:r>
            <a:r>
              <a:rPr lang="en-GB" sz="2400" dirty="0" smtClean="0">
                <a:solidFill>
                  <a:srgbClr val="FF0000"/>
                </a:solidFill>
                <a:effectLst>
                  <a:outerShdw blurRad="38100" dist="38100" dir="2700000" algn="tl">
                    <a:srgbClr val="000000"/>
                  </a:outerShdw>
                </a:effectLst>
              </a:rPr>
              <a:t>. London: Chapman &amp; Hall.</a:t>
            </a:r>
            <a:endParaRPr lang="en-US" sz="2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Book by three authors example</a:t>
            </a:r>
          </a:p>
          <a:p>
            <a:pPr>
              <a:defRPr/>
            </a:pPr>
            <a:endParaRPr lang="en-US" b="1" dirty="0" smtClean="0">
              <a:solidFill>
                <a:srgbClr val="008000"/>
              </a:solidFill>
            </a:endParaRPr>
          </a:p>
          <a:p>
            <a:pPr>
              <a:lnSpc>
                <a:spcPct val="90000"/>
              </a:lnSpc>
              <a:defRPr/>
            </a:pPr>
            <a:r>
              <a:rPr lang="en-GB" dirty="0" smtClean="0">
                <a:solidFill>
                  <a:srgbClr val="FF0000"/>
                </a:solidFill>
                <a:effectLst>
                  <a:outerShdw blurRad="38100" dist="38100" dir="2700000" algn="tl">
                    <a:srgbClr val="000000"/>
                  </a:outerShdw>
                </a:effectLst>
              </a:rPr>
              <a:t>	</a:t>
            </a:r>
            <a:r>
              <a:rPr lang="en-GB" sz="2400" dirty="0" smtClean="0"/>
              <a:t>It is becoming more usual for the ‘et al’ rule to be used here, as in the text entry. However, some SMU lecturers may prefer you to list all authors in full. You must therefore check with your lecturers first. </a:t>
            </a:r>
          </a:p>
          <a:p>
            <a:pPr>
              <a:lnSpc>
                <a:spcPct val="90000"/>
              </a:lnSpc>
              <a:defRPr/>
            </a:pPr>
            <a:r>
              <a:rPr lang="en-GB" sz="2400" dirty="0" smtClean="0"/>
              <a:t>Example: </a:t>
            </a:r>
          </a:p>
          <a:p>
            <a:pPr lvl="1">
              <a:lnSpc>
                <a:spcPct val="90000"/>
              </a:lnSpc>
              <a:buNone/>
              <a:defRPr/>
            </a:pPr>
            <a:r>
              <a:rPr lang="en-GB" dirty="0" smtClean="0">
                <a:solidFill>
                  <a:srgbClr val="FF0000"/>
                </a:solidFill>
              </a:rPr>
              <a:t>	</a:t>
            </a:r>
            <a:r>
              <a:rPr lang="en-GB" dirty="0" err="1" smtClean="0">
                <a:solidFill>
                  <a:srgbClr val="FF0000"/>
                </a:solidFill>
                <a:effectLst>
                  <a:outerShdw blurRad="38100" dist="38100" dir="2700000" algn="tl">
                    <a:srgbClr val="000000"/>
                  </a:outerShdw>
                </a:effectLst>
              </a:rPr>
              <a:t>Molloy,O</a:t>
            </a:r>
            <a:r>
              <a:rPr lang="en-GB" dirty="0" smtClean="0">
                <a:solidFill>
                  <a:srgbClr val="FF0000"/>
                </a:solidFill>
                <a:effectLst>
                  <a:outerShdw blurRad="38100" dist="38100" dir="2700000" algn="tl">
                    <a:srgbClr val="000000"/>
                  </a:outerShdw>
                </a:effectLst>
              </a:rPr>
              <a:t>. </a:t>
            </a:r>
            <a:r>
              <a:rPr lang="en-GB" i="1" dirty="0" smtClean="0">
                <a:solidFill>
                  <a:srgbClr val="FF0000"/>
                </a:solidFill>
                <a:effectLst>
                  <a:outerShdw blurRad="38100" dist="38100" dir="2700000" algn="tl">
                    <a:srgbClr val="000000"/>
                  </a:outerShdw>
                </a:effectLst>
              </a:rPr>
              <a:t>et al</a:t>
            </a:r>
            <a:r>
              <a:rPr lang="en-GB" dirty="0" smtClean="0">
                <a:solidFill>
                  <a:srgbClr val="FF0000"/>
                </a:solidFill>
                <a:effectLst>
                  <a:outerShdw blurRad="38100" dist="38100" dir="2700000" algn="tl">
                    <a:srgbClr val="000000"/>
                  </a:outerShdw>
                </a:effectLst>
              </a:rPr>
              <a:t> (1998) </a:t>
            </a:r>
            <a:r>
              <a:rPr lang="en-GB" i="1" dirty="0" smtClean="0">
                <a:solidFill>
                  <a:srgbClr val="FF0000"/>
                </a:solidFill>
                <a:effectLst>
                  <a:outerShdw blurRad="38100" dist="38100" dir="2700000" algn="tl">
                    <a:srgbClr val="000000"/>
                  </a:outerShdw>
                </a:effectLst>
              </a:rPr>
              <a:t>Design for Manufacturing and Assembly : Concepts, Architectures and Implementation</a:t>
            </a:r>
            <a:r>
              <a:rPr lang="en-GB" dirty="0" smtClean="0">
                <a:solidFill>
                  <a:srgbClr val="FF0000"/>
                </a:solidFill>
                <a:effectLst>
                  <a:outerShdw blurRad="38100" dist="38100" dir="2700000" algn="tl">
                    <a:srgbClr val="000000"/>
                  </a:outerShdw>
                </a:effectLst>
              </a:rPr>
              <a:t>. London: Chapman &amp; Hall.</a:t>
            </a:r>
            <a:r>
              <a:rPr lang="en-GB" dirty="0" smtClean="0">
                <a:solidFill>
                  <a:srgbClr val="FF0000"/>
                </a:solidFill>
              </a:rPr>
              <a:t> </a:t>
            </a:r>
          </a:p>
          <a:p>
            <a:pPr lvl="1">
              <a:lnSpc>
                <a:spcPct val="90000"/>
              </a:lnSpc>
              <a:buNone/>
              <a:defRPr/>
            </a:pPr>
            <a:r>
              <a:rPr lang="en-GB" dirty="0" smtClean="0"/>
              <a:t>Or </a:t>
            </a:r>
          </a:p>
          <a:p>
            <a:pPr lvl="1">
              <a:lnSpc>
                <a:spcPct val="90000"/>
              </a:lnSpc>
              <a:buNone/>
              <a:defRPr/>
            </a:pPr>
            <a:r>
              <a:rPr lang="en-GB" dirty="0" smtClean="0">
                <a:solidFill>
                  <a:srgbClr val="FF0000"/>
                </a:solidFill>
              </a:rPr>
              <a:t>	</a:t>
            </a:r>
            <a:r>
              <a:rPr lang="en-GB" dirty="0" err="1" smtClean="0">
                <a:solidFill>
                  <a:srgbClr val="FF0000"/>
                </a:solidFill>
                <a:effectLst>
                  <a:outerShdw blurRad="38100" dist="38100" dir="2700000" algn="tl">
                    <a:srgbClr val="000000"/>
                  </a:outerShdw>
                </a:effectLst>
              </a:rPr>
              <a:t>Molloy,O.,Tilley,S</a:t>
            </a:r>
            <a:r>
              <a:rPr lang="en-GB" dirty="0" smtClean="0">
                <a:solidFill>
                  <a:srgbClr val="FF0000"/>
                </a:solidFill>
                <a:effectLst>
                  <a:outerShdw blurRad="38100" dist="38100" dir="2700000" algn="tl">
                    <a:srgbClr val="000000"/>
                  </a:outerShdw>
                </a:effectLst>
              </a:rPr>
              <a:t>. and </a:t>
            </a:r>
            <a:r>
              <a:rPr lang="en-GB" dirty="0" err="1" smtClean="0">
                <a:solidFill>
                  <a:srgbClr val="FF0000"/>
                </a:solidFill>
                <a:effectLst>
                  <a:outerShdw blurRad="38100" dist="38100" dir="2700000" algn="tl">
                    <a:srgbClr val="000000"/>
                  </a:outerShdw>
                </a:effectLst>
              </a:rPr>
              <a:t>Warman.E.,</a:t>
            </a:r>
            <a:r>
              <a:rPr lang="en-GB" i="1" dirty="0" err="1" smtClean="0">
                <a:solidFill>
                  <a:srgbClr val="FF0000"/>
                </a:solidFill>
                <a:effectLst>
                  <a:outerShdw blurRad="38100" dist="38100" dir="2700000" algn="tl">
                    <a:srgbClr val="000000"/>
                  </a:outerShdw>
                </a:effectLst>
              </a:rPr>
              <a:t>Design</a:t>
            </a:r>
            <a:r>
              <a:rPr lang="en-GB" i="1" dirty="0" smtClean="0">
                <a:solidFill>
                  <a:srgbClr val="FF0000"/>
                </a:solidFill>
                <a:effectLst>
                  <a:outerShdw blurRad="38100" dist="38100" dir="2700000" algn="tl">
                    <a:srgbClr val="000000"/>
                  </a:outerShdw>
                </a:effectLst>
              </a:rPr>
              <a:t> for Manufacturing and Assembly : Concepts, Architectures and Implementation</a:t>
            </a:r>
            <a:r>
              <a:rPr lang="en-GB" dirty="0" smtClean="0">
                <a:solidFill>
                  <a:srgbClr val="FF0000"/>
                </a:solidFill>
                <a:effectLst>
                  <a:outerShdw blurRad="38100" dist="38100" dir="2700000" algn="tl">
                    <a:srgbClr val="000000"/>
                  </a:outerShdw>
                </a:effectLst>
              </a:rPr>
              <a:t>. London: Chapman &amp; Hall. </a:t>
            </a:r>
          </a:p>
          <a:p>
            <a:pPr>
              <a:lnSpc>
                <a:spcPct val="90000"/>
              </a:lnSpc>
              <a:buNone/>
            </a:pPr>
            <a:endParaRPr lang="en-US" sz="2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Referencing Websites</a:t>
            </a:r>
          </a:p>
          <a:p>
            <a:pPr>
              <a:defRPr/>
            </a:pPr>
            <a:endParaRPr lang="en-US" b="1" dirty="0" smtClean="0">
              <a:solidFill>
                <a:srgbClr val="008000"/>
              </a:solidFill>
            </a:endParaRPr>
          </a:p>
          <a:p>
            <a:pPr marL="457200" indent="-457200">
              <a:lnSpc>
                <a:spcPct val="80000"/>
              </a:lnSpc>
              <a:buNone/>
            </a:pPr>
            <a:r>
              <a:rPr lang="en-GB" dirty="0" smtClean="0"/>
              <a:t>	Information obtained from the internet can be referenced by detailing the following information:</a:t>
            </a:r>
            <a:br>
              <a:rPr lang="en-GB" dirty="0" smtClean="0"/>
            </a:br>
            <a:endParaRPr lang="en-GB" dirty="0" smtClean="0"/>
          </a:p>
          <a:p>
            <a:pPr marL="838200" lvl="1" indent="-381000">
              <a:lnSpc>
                <a:spcPct val="80000"/>
              </a:lnSpc>
              <a:buFontTx/>
              <a:buAutoNum type="alphaLcParenR"/>
            </a:pPr>
            <a:r>
              <a:rPr lang="en-GB" sz="1800" dirty="0" smtClean="0"/>
              <a:t>The web site from which the information was obtained</a:t>
            </a:r>
          </a:p>
          <a:p>
            <a:pPr marL="838200" lvl="1" indent="-381000">
              <a:lnSpc>
                <a:spcPct val="80000"/>
              </a:lnSpc>
              <a:buFontTx/>
              <a:buAutoNum type="alphaLcParenR"/>
            </a:pPr>
            <a:r>
              <a:rPr lang="en-GB" sz="1800" dirty="0" smtClean="0"/>
              <a:t>The date on which the information, article or page was first posted</a:t>
            </a:r>
          </a:p>
          <a:p>
            <a:pPr marL="838200" lvl="1" indent="-381000">
              <a:lnSpc>
                <a:spcPct val="80000"/>
              </a:lnSpc>
              <a:buFontTx/>
              <a:buAutoNum type="alphaLcParenR"/>
            </a:pPr>
            <a:r>
              <a:rPr lang="en-GB" sz="1800" dirty="0" smtClean="0"/>
              <a:t>The title of the web page or article from which the information was obtained</a:t>
            </a:r>
          </a:p>
          <a:p>
            <a:pPr marL="838200" lvl="1" indent="-381000">
              <a:lnSpc>
                <a:spcPct val="80000"/>
              </a:lnSpc>
              <a:buFontTx/>
              <a:buAutoNum type="alphaLcParenR"/>
            </a:pPr>
            <a:r>
              <a:rPr lang="en-GB" sz="1800" dirty="0" smtClean="0"/>
              <a:t>The website address of the page from which the information was obtained (including extensions)</a:t>
            </a:r>
          </a:p>
          <a:p>
            <a:pPr marL="838200" lvl="1" indent="-381000">
              <a:lnSpc>
                <a:spcPct val="80000"/>
              </a:lnSpc>
              <a:buFontTx/>
              <a:buAutoNum type="alphaLcParenR"/>
            </a:pPr>
            <a:r>
              <a:rPr lang="en-GB" sz="1800" dirty="0" smtClean="0"/>
              <a:t>The date on which the citation (reference) was taken</a:t>
            </a:r>
          </a:p>
          <a:p>
            <a:pPr marL="838200" lvl="1" indent="-381000">
              <a:lnSpc>
                <a:spcPct val="80000"/>
              </a:lnSpc>
              <a:buFontTx/>
              <a:buAutoNum type="alphaLcParenR"/>
            </a:pPr>
            <a:r>
              <a:rPr lang="en-GB" sz="1800" dirty="0" smtClean="0"/>
              <a:t>The time that the citation (reference) was taken. This detail is sometimes omitted from the citation</a:t>
            </a:r>
          </a:p>
          <a:p>
            <a:pPr marL="838200" lvl="1" indent="-381000">
              <a:lnSpc>
                <a:spcPct val="80000"/>
              </a:lnSpc>
              <a:buNone/>
            </a:pPr>
            <a:endParaRPr lang="en-GB" sz="1800" dirty="0" smtClean="0"/>
          </a:p>
          <a:p>
            <a:pPr marL="838200" lvl="1" indent="-381000">
              <a:lnSpc>
                <a:spcPct val="80000"/>
              </a:lnSpc>
              <a:buNone/>
            </a:pPr>
            <a:r>
              <a:rPr lang="en-GB" sz="1800" dirty="0" smtClean="0"/>
              <a:t>The following page provides an example of how this information</a:t>
            </a:r>
          </a:p>
          <a:p>
            <a:pPr marL="838200" lvl="1" indent="-381000">
              <a:lnSpc>
                <a:spcPct val="80000"/>
              </a:lnSpc>
              <a:buNone/>
            </a:pPr>
            <a:r>
              <a:rPr lang="en-GB" sz="1800" dirty="0" smtClean="0"/>
              <a:t>should be presented  </a:t>
            </a:r>
            <a:endParaRPr lang="en-US" sz="1800" dirty="0" smtClean="0"/>
          </a:p>
          <a:p>
            <a:pPr>
              <a:buNone/>
            </a:pPr>
            <a:endParaRPr lang="en-US" sz="1400" dirty="0" smtClean="0"/>
          </a:p>
          <a:p>
            <a:endParaRPr lang="en-US" sz="1400" dirty="0" smtClean="0"/>
          </a:p>
          <a:p>
            <a:endParaRPr lang="en-US" sz="1400" dirty="0" smtClean="0"/>
          </a:p>
          <a:p>
            <a:endParaRPr lang="en-US" sz="1400" dirty="0" smtClean="0"/>
          </a:p>
          <a:p>
            <a:endParaRPr lang="en-GB" dirty="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solidFill>
                  <a:srgbClr val="408000"/>
                </a:solidFill>
              </a:rPr>
              <a:t>Referencing</a:t>
            </a:r>
            <a:endParaRPr lang="en-US" dirty="0">
              <a:solidFill>
                <a:srgbClr val="408000"/>
              </a:solidFill>
            </a:endParaRPr>
          </a:p>
        </p:txBody>
      </p:sp>
      <p:sp>
        <p:nvSpPr>
          <p:cNvPr id="4" name="Content Placeholder 3"/>
          <p:cNvSpPr>
            <a:spLocks noGrp="1"/>
          </p:cNvSpPr>
          <p:nvPr>
            <p:ph idx="1"/>
          </p:nvPr>
        </p:nvSpPr>
        <p:spPr/>
        <p:txBody>
          <a:bodyPr/>
          <a:lstStyle/>
          <a:p>
            <a:pPr>
              <a:defRPr/>
            </a:pPr>
            <a:r>
              <a:rPr lang="en-US" b="1" dirty="0" smtClean="0">
                <a:solidFill>
                  <a:srgbClr val="008000"/>
                </a:solidFill>
              </a:rPr>
              <a:t>Website example</a:t>
            </a:r>
          </a:p>
          <a:p>
            <a:pPr>
              <a:defRPr/>
            </a:pPr>
            <a:endParaRPr lang="en-US" b="1" dirty="0" smtClean="0">
              <a:solidFill>
                <a:srgbClr val="008000"/>
              </a:solidFill>
            </a:endParaRPr>
          </a:p>
          <a:p>
            <a:endParaRPr lang="en-US" sz="1400" dirty="0" smtClean="0"/>
          </a:p>
          <a:p>
            <a:endParaRPr lang="en-US" sz="1400" dirty="0" smtClean="0"/>
          </a:p>
          <a:p>
            <a:endParaRPr lang="en-US" sz="1400" dirty="0" smtClean="0"/>
          </a:p>
          <a:p>
            <a:endParaRPr lang="en-GB" dirty="0"/>
          </a:p>
        </p:txBody>
      </p:sp>
      <p:sp>
        <p:nvSpPr>
          <p:cNvPr id="5" name="Rectangle 3"/>
          <p:cNvSpPr txBox="1">
            <a:spLocks noChangeArrowheads="1"/>
          </p:cNvSpPr>
          <p:nvPr/>
        </p:nvSpPr>
        <p:spPr bwMode="auto">
          <a:xfrm>
            <a:off x="0" y="128586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Char char="•"/>
              <a:tabLst/>
              <a:defRPr/>
            </a:pPr>
            <a:endParaRPr kumimoji="0" lang="en-GB" sz="1800" b="0" i="0" u="none" strike="noStrike" kern="0" cap="none" spc="0" normalizeH="0" baseline="0" noProof="0" smtClean="0">
              <a:ln>
                <a:noFill/>
              </a:ln>
              <a:solidFill>
                <a:schemeClr val="tx1"/>
              </a:solidFill>
              <a:effectLst/>
              <a:uLnTx/>
              <a:uFillTx/>
              <a:latin typeface="+mn-lt"/>
              <a:ea typeface="+mn-ea"/>
              <a:cs typeface="+mn-cs"/>
            </a:endParaRPr>
          </a:p>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GB" sz="1800" b="0" i="0" u="none" strike="noStrike" kern="0" cap="none" spc="0" normalizeH="0" baseline="0" noProof="0" smtClean="0">
                <a:ln>
                  <a:noFill/>
                </a:ln>
                <a:solidFill>
                  <a:schemeClr val="tx1"/>
                </a:solidFill>
                <a:effectLst/>
                <a:uLnTx/>
                <a:uFillTx/>
                <a:latin typeface="+mn-lt"/>
                <a:ea typeface="+mn-ea"/>
                <a:cs typeface="+mn-cs"/>
              </a:rPr>
              <a:t>	SAE International, 2007. </a:t>
            </a:r>
            <a:r>
              <a:rPr kumimoji="0" lang="en-GB" sz="1800" b="0" i="1" u="none" strike="noStrike" kern="0" cap="none" spc="0" normalizeH="0" baseline="0" noProof="0" smtClean="0">
                <a:ln>
                  <a:noFill/>
                </a:ln>
                <a:solidFill>
                  <a:schemeClr val="tx1"/>
                </a:solidFill>
                <a:effectLst/>
                <a:uLnTx/>
                <a:uFillTx/>
                <a:latin typeface="+mn-lt"/>
                <a:ea typeface="+mn-ea"/>
                <a:cs typeface="+mn-cs"/>
              </a:rPr>
              <a:t>Automotive Engineering International Magazine. </a:t>
            </a:r>
            <a:br>
              <a:rPr kumimoji="0" lang="en-GB" sz="1800" b="0" i="1" u="none" strike="noStrike" kern="0" cap="none" spc="0" normalizeH="0" baseline="0" noProof="0" smtClean="0">
                <a:ln>
                  <a:noFill/>
                </a:ln>
                <a:solidFill>
                  <a:schemeClr val="tx1"/>
                </a:solidFill>
                <a:effectLst/>
                <a:uLnTx/>
                <a:uFillTx/>
                <a:latin typeface="+mn-lt"/>
                <a:ea typeface="+mn-ea"/>
                <a:cs typeface="+mn-cs"/>
              </a:rPr>
            </a:br>
            <a:r>
              <a:rPr kumimoji="0" lang="en-GB" sz="1800" b="0" i="0" u="none" strike="noStrike" kern="0" cap="none" spc="0" normalizeH="0" baseline="0" noProof="0" smtClean="0">
                <a:ln>
                  <a:noFill/>
                </a:ln>
                <a:solidFill>
                  <a:schemeClr val="tx1"/>
                </a:solidFill>
                <a:effectLst/>
                <a:uLnTx/>
                <a:uFillTx/>
                <a:latin typeface="+mn-lt"/>
                <a:ea typeface="+mn-ea"/>
                <a:cs typeface="+mn-cs"/>
              </a:rPr>
              <a:t>http://www.sae.org/servlets/pressRoom.html.  25/11/07. 15:30 </a:t>
            </a:r>
            <a:endParaRPr kumimoji="0" lang="en-US" sz="1800" b="0" i="0" u="none" strike="noStrike" kern="0" cap="none" spc="0" normalizeH="0" baseline="0" noProof="0" smtClean="0">
              <a:ln>
                <a:noFill/>
              </a:ln>
              <a:solidFill>
                <a:schemeClr val="tx1"/>
              </a:solidFill>
              <a:effectLst/>
              <a:uLnTx/>
              <a:uFillTx/>
              <a:latin typeface="+mn-lt"/>
              <a:ea typeface="+mn-ea"/>
              <a:cs typeface="+mn-cs"/>
            </a:endParaRPr>
          </a:p>
        </p:txBody>
      </p:sp>
      <p:sp>
        <p:nvSpPr>
          <p:cNvPr id="6" name="Text Box 4"/>
          <p:cNvSpPr txBox="1">
            <a:spLocks noChangeArrowheads="1"/>
          </p:cNvSpPr>
          <p:nvPr/>
        </p:nvSpPr>
        <p:spPr bwMode="auto">
          <a:xfrm>
            <a:off x="323850" y="2581260"/>
            <a:ext cx="2809875" cy="376238"/>
          </a:xfrm>
          <a:prstGeom prst="rect">
            <a:avLst/>
          </a:prstGeom>
          <a:solidFill>
            <a:schemeClr val="accent1"/>
          </a:solidFill>
          <a:ln w="9525">
            <a:solidFill>
              <a:schemeClr val="tx1"/>
            </a:solidFill>
            <a:miter lim="800000"/>
            <a:headEnd/>
            <a:tailEnd/>
          </a:ln>
        </p:spPr>
        <p:txBody>
          <a:bodyPr wrap="none">
            <a:spAutoFit/>
          </a:bodyPr>
          <a:lstStyle/>
          <a:p>
            <a:r>
              <a:rPr lang="en-GB" i="0" dirty="0"/>
              <a:t>Web Site Owner / Creator</a:t>
            </a:r>
          </a:p>
        </p:txBody>
      </p:sp>
      <p:sp>
        <p:nvSpPr>
          <p:cNvPr id="7" name="Text Box 5"/>
          <p:cNvSpPr txBox="1">
            <a:spLocks noChangeArrowheads="1"/>
          </p:cNvSpPr>
          <p:nvPr/>
        </p:nvSpPr>
        <p:spPr bwMode="auto">
          <a:xfrm>
            <a:off x="5643570" y="2357430"/>
            <a:ext cx="2898775" cy="650875"/>
          </a:xfrm>
          <a:prstGeom prst="rect">
            <a:avLst/>
          </a:prstGeom>
          <a:solidFill>
            <a:schemeClr val="accent1"/>
          </a:solidFill>
          <a:ln w="9525">
            <a:solidFill>
              <a:schemeClr val="tx1"/>
            </a:solidFill>
            <a:miter lim="800000"/>
            <a:headEnd/>
            <a:tailEnd/>
          </a:ln>
        </p:spPr>
        <p:txBody>
          <a:bodyPr wrap="none">
            <a:spAutoFit/>
          </a:bodyPr>
          <a:lstStyle/>
          <a:p>
            <a:r>
              <a:rPr lang="en-GB" i="0"/>
              <a:t>Title of Article / Web Page </a:t>
            </a:r>
          </a:p>
          <a:p>
            <a:r>
              <a:rPr lang="en-GB" i="0"/>
              <a:t>(in</a:t>
            </a:r>
            <a:r>
              <a:rPr lang="en-GB"/>
              <a:t> italics </a:t>
            </a:r>
            <a:r>
              <a:rPr lang="en-GB" i="0"/>
              <a:t>or </a:t>
            </a:r>
            <a:r>
              <a:rPr lang="en-GB" i="0" u="sng"/>
              <a:t>underlined) </a:t>
            </a:r>
          </a:p>
        </p:txBody>
      </p:sp>
      <p:sp>
        <p:nvSpPr>
          <p:cNvPr id="8" name="Text Box 7"/>
          <p:cNvSpPr txBox="1">
            <a:spLocks noChangeArrowheads="1"/>
          </p:cNvSpPr>
          <p:nvPr/>
        </p:nvSpPr>
        <p:spPr bwMode="auto">
          <a:xfrm>
            <a:off x="3492500" y="2582848"/>
            <a:ext cx="1755775" cy="376237"/>
          </a:xfrm>
          <a:prstGeom prst="rect">
            <a:avLst/>
          </a:prstGeom>
          <a:solidFill>
            <a:schemeClr val="accent1"/>
          </a:solidFill>
          <a:ln w="9525">
            <a:solidFill>
              <a:schemeClr val="tx1"/>
            </a:solidFill>
            <a:miter lim="800000"/>
            <a:headEnd/>
            <a:tailEnd/>
          </a:ln>
        </p:spPr>
        <p:txBody>
          <a:bodyPr wrap="none">
            <a:spAutoFit/>
          </a:bodyPr>
          <a:lstStyle/>
          <a:p>
            <a:r>
              <a:rPr lang="en-GB" i="0"/>
              <a:t>Date of Posting</a:t>
            </a:r>
          </a:p>
        </p:txBody>
      </p:sp>
      <p:sp>
        <p:nvSpPr>
          <p:cNvPr id="9" name="Text Box 8"/>
          <p:cNvSpPr txBox="1">
            <a:spLocks noChangeArrowheads="1"/>
          </p:cNvSpPr>
          <p:nvPr/>
        </p:nvSpPr>
        <p:spPr bwMode="auto">
          <a:xfrm>
            <a:off x="4427538" y="5030773"/>
            <a:ext cx="1768475" cy="376237"/>
          </a:xfrm>
          <a:prstGeom prst="rect">
            <a:avLst/>
          </a:prstGeom>
          <a:solidFill>
            <a:schemeClr val="accent1"/>
          </a:solidFill>
          <a:ln w="9525">
            <a:solidFill>
              <a:schemeClr val="tx1"/>
            </a:solidFill>
            <a:miter lim="800000"/>
            <a:headEnd/>
            <a:tailEnd/>
          </a:ln>
        </p:spPr>
        <p:txBody>
          <a:bodyPr wrap="none">
            <a:spAutoFit/>
          </a:bodyPr>
          <a:lstStyle/>
          <a:p>
            <a:r>
              <a:rPr lang="en-GB" i="0"/>
              <a:t>Date of Citation</a:t>
            </a:r>
          </a:p>
        </p:txBody>
      </p:sp>
      <p:sp>
        <p:nvSpPr>
          <p:cNvPr id="10" name="Text Box 9"/>
          <p:cNvSpPr txBox="1">
            <a:spLocks noChangeArrowheads="1"/>
          </p:cNvSpPr>
          <p:nvPr/>
        </p:nvSpPr>
        <p:spPr bwMode="auto">
          <a:xfrm>
            <a:off x="1187450" y="4959335"/>
            <a:ext cx="2085975" cy="650875"/>
          </a:xfrm>
          <a:prstGeom prst="rect">
            <a:avLst/>
          </a:prstGeom>
          <a:solidFill>
            <a:schemeClr val="accent1"/>
          </a:solidFill>
          <a:ln w="9525">
            <a:solidFill>
              <a:schemeClr val="tx1"/>
            </a:solidFill>
            <a:miter lim="800000"/>
            <a:headEnd/>
            <a:tailEnd/>
          </a:ln>
        </p:spPr>
        <p:txBody>
          <a:bodyPr wrap="none">
            <a:spAutoFit/>
          </a:bodyPr>
          <a:lstStyle/>
          <a:p>
            <a:r>
              <a:rPr lang="en-GB" i="0" dirty="0"/>
              <a:t>Web Site Address </a:t>
            </a:r>
          </a:p>
          <a:p>
            <a:r>
              <a:rPr lang="en-GB" i="0" dirty="0"/>
              <a:t>(inc. extensions)</a:t>
            </a:r>
          </a:p>
        </p:txBody>
      </p:sp>
      <p:sp>
        <p:nvSpPr>
          <p:cNvPr id="11" name="Line 10"/>
          <p:cNvSpPr>
            <a:spLocks noChangeShapeType="1"/>
          </p:cNvSpPr>
          <p:nvPr/>
        </p:nvSpPr>
        <p:spPr bwMode="auto">
          <a:xfrm>
            <a:off x="1619250" y="2943210"/>
            <a:ext cx="0" cy="647700"/>
          </a:xfrm>
          <a:prstGeom prst="line">
            <a:avLst/>
          </a:prstGeom>
          <a:noFill/>
          <a:ln w="38100">
            <a:solidFill>
              <a:srgbClr val="FF0000"/>
            </a:solidFill>
            <a:round/>
            <a:headEnd/>
            <a:tailEnd type="triangle" w="med" len="med"/>
          </a:ln>
        </p:spPr>
        <p:txBody>
          <a:bodyPr/>
          <a:lstStyle/>
          <a:p>
            <a:endParaRPr lang="en-GB"/>
          </a:p>
        </p:txBody>
      </p:sp>
      <p:sp>
        <p:nvSpPr>
          <p:cNvPr id="12" name="Line 11"/>
          <p:cNvSpPr>
            <a:spLocks noChangeShapeType="1"/>
          </p:cNvSpPr>
          <p:nvPr/>
        </p:nvSpPr>
        <p:spPr bwMode="auto">
          <a:xfrm flipH="1">
            <a:off x="5867400" y="3014648"/>
            <a:ext cx="1225550" cy="576262"/>
          </a:xfrm>
          <a:prstGeom prst="line">
            <a:avLst/>
          </a:prstGeom>
          <a:noFill/>
          <a:ln w="38100">
            <a:solidFill>
              <a:srgbClr val="FF0000"/>
            </a:solidFill>
            <a:round/>
            <a:headEnd/>
            <a:tailEnd type="triangle" w="med" len="med"/>
          </a:ln>
        </p:spPr>
        <p:txBody>
          <a:bodyPr/>
          <a:lstStyle/>
          <a:p>
            <a:endParaRPr lang="en-GB"/>
          </a:p>
        </p:txBody>
      </p:sp>
      <p:sp>
        <p:nvSpPr>
          <p:cNvPr id="13" name="Line 13"/>
          <p:cNvSpPr>
            <a:spLocks noChangeShapeType="1"/>
          </p:cNvSpPr>
          <p:nvPr/>
        </p:nvSpPr>
        <p:spPr bwMode="auto">
          <a:xfrm flipV="1">
            <a:off x="2195513" y="4311635"/>
            <a:ext cx="215900" cy="647700"/>
          </a:xfrm>
          <a:prstGeom prst="line">
            <a:avLst/>
          </a:prstGeom>
          <a:noFill/>
          <a:ln w="38100">
            <a:solidFill>
              <a:srgbClr val="FF0000"/>
            </a:solidFill>
            <a:round/>
            <a:headEnd/>
            <a:tailEnd type="triangle" w="med" len="med"/>
          </a:ln>
        </p:spPr>
        <p:txBody>
          <a:bodyPr/>
          <a:lstStyle/>
          <a:p>
            <a:endParaRPr lang="en-GB"/>
          </a:p>
        </p:txBody>
      </p:sp>
      <p:sp>
        <p:nvSpPr>
          <p:cNvPr id="14" name="Line 14"/>
          <p:cNvSpPr>
            <a:spLocks noChangeShapeType="1"/>
          </p:cNvSpPr>
          <p:nvPr/>
        </p:nvSpPr>
        <p:spPr bwMode="auto">
          <a:xfrm flipV="1">
            <a:off x="5291138" y="4238610"/>
            <a:ext cx="360362" cy="790575"/>
          </a:xfrm>
          <a:prstGeom prst="line">
            <a:avLst/>
          </a:prstGeom>
          <a:noFill/>
          <a:ln w="38100">
            <a:solidFill>
              <a:srgbClr val="FF0000"/>
            </a:solidFill>
            <a:round/>
            <a:headEnd/>
            <a:tailEnd type="triangle" w="med" len="med"/>
          </a:ln>
        </p:spPr>
        <p:txBody>
          <a:bodyPr/>
          <a:lstStyle/>
          <a:p>
            <a:endParaRPr lang="en-GB"/>
          </a:p>
        </p:txBody>
      </p:sp>
      <p:sp>
        <p:nvSpPr>
          <p:cNvPr id="15" name="Line 15"/>
          <p:cNvSpPr>
            <a:spLocks noChangeShapeType="1"/>
          </p:cNvSpPr>
          <p:nvPr/>
        </p:nvSpPr>
        <p:spPr bwMode="auto">
          <a:xfrm flipH="1">
            <a:off x="2771775" y="2943210"/>
            <a:ext cx="1585913" cy="647700"/>
          </a:xfrm>
          <a:prstGeom prst="line">
            <a:avLst/>
          </a:prstGeom>
          <a:noFill/>
          <a:ln w="38100">
            <a:solidFill>
              <a:srgbClr val="FF0000"/>
            </a:solidFill>
            <a:round/>
            <a:headEnd/>
            <a:tailEnd type="triangle" w="med" len="med"/>
          </a:ln>
        </p:spPr>
        <p:txBody>
          <a:bodyPr/>
          <a:lstStyle/>
          <a:p>
            <a:endParaRPr lang="en-GB"/>
          </a:p>
        </p:txBody>
      </p:sp>
      <p:sp>
        <p:nvSpPr>
          <p:cNvPr id="16" name="Text Box 17"/>
          <p:cNvSpPr txBox="1">
            <a:spLocks noChangeArrowheads="1"/>
          </p:cNvSpPr>
          <p:nvPr/>
        </p:nvSpPr>
        <p:spPr bwMode="auto">
          <a:xfrm>
            <a:off x="6659563" y="5030773"/>
            <a:ext cx="1793875" cy="650875"/>
          </a:xfrm>
          <a:prstGeom prst="rect">
            <a:avLst/>
          </a:prstGeom>
          <a:solidFill>
            <a:schemeClr val="accent1"/>
          </a:solidFill>
          <a:ln w="9525">
            <a:solidFill>
              <a:schemeClr val="tx1"/>
            </a:solidFill>
            <a:miter lim="800000"/>
            <a:headEnd/>
            <a:tailEnd/>
          </a:ln>
        </p:spPr>
        <p:txBody>
          <a:bodyPr wrap="none">
            <a:spAutoFit/>
          </a:bodyPr>
          <a:lstStyle/>
          <a:p>
            <a:r>
              <a:rPr lang="en-GB" i="0"/>
              <a:t>Time of Citation</a:t>
            </a:r>
          </a:p>
          <a:p>
            <a:r>
              <a:rPr lang="en-GB" i="0"/>
              <a:t>(if appropriate)</a:t>
            </a:r>
          </a:p>
        </p:txBody>
      </p:sp>
      <p:sp>
        <p:nvSpPr>
          <p:cNvPr id="17" name="Line 18"/>
          <p:cNvSpPr>
            <a:spLocks noChangeShapeType="1"/>
          </p:cNvSpPr>
          <p:nvPr/>
        </p:nvSpPr>
        <p:spPr bwMode="auto">
          <a:xfrm flipH="1" flipV="1">
            <a:off x="6588125" y="4238610"/>
            <a:ext cx="936625" cy="792163"/>
          </a:xfrm>
          <a:prstGeom prst="line">
            <a:avLst/>
          </a:prstGeom>
          <a:noFill/>
          <a:ln w="38100">
            <a:solidFill>
              <a:srgbClr val="FF0000"/>
            </a:solidFill>
            <a:round/>
            <a:headEnd/>
            <a:tailEnd type="triangle" w="med" len="med"/>
          </a:ln>
        </p:spPr>
        <p:txBody>
          <a:bodyPr/>
          <a:lstStyle/>
          <a:p>
            <a:endParaRPr lang="en-GB"/>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SMU POWERPOINT TEMPLATE">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SMU POWERPOINT TEMPLATE</Template>
  <TotalTime>1473</TotalTime>
  <Words>761</Words>
  <Application>Microsoft Office PowerPoint</Application>
  <PresentationFormat>On-screen Show (4:3)</PresentationFormat>
  <Paragraphs>223</Paragraphs>
  <Slides>18</Slides>
  <Notes>1</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SMU POWERPOINT TEMPLATE</vt:lpstr>
      <vt:lpstr>Foundation Project Guide to Harvard 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lpstr>Referencing</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Aerodynamics</dc:title>
  <dc:creator>fad-tt</dc:creator>
  <cp:lastModifiedBy>FADE</cp:lastModifiedBy>
  <cp:revision>148</cp:revision>
  <dcterms:created xsi:type="dcterms:W3CDTF">2010-09-22T08:44:59Z</dcterms:created>
  <dcterms:modified xsi:type="dcterms:W3CDTF">2011-10-19T09:25:44Z</dcterms:modified>
</cp:coreProperties>
</file>