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AFEC50-D8E7-4331-84A6-4DA10E8ACEF5}" type="datetimeFigureOut">
              <a:t>15.12.2024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D7AB28-8FBA-482D-B100-348DB2BF10EA}" type="slidenum">
              <a:t>‹#›</a:t>
            </a:fld>
            <a:endParaRPr lang="en-US"/>
          </a:p>
        </p:txBody>
      </p:sp>
    </p:spTree>
    <p:extLst>
      <p:ext uri="{BB962C8B-B14F-4D97-AF65-F5344CB8AC3E}">
        <p14:creationId xmlns:p14="http://schemas.microsoft.com/office/powerpoint/2010/main" val="4046280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Green Style was established to provide eco-friendly fashion items that satisfy both high fashion standards and environmental stewardship. In order to appeal to a growing number of customers who value sustainability, the company intends to incorporate organic cotton and recycled polyester into its product line. Green Style wants to establish itself as a major player in this market by providing fashionable and ethical apparel as eco-conscious fashion gains popularity, particularly among Millennials and Generation Z.</a:t>
            </a:r>
          </a:p>
        </p:txBody>
      </p:sp>
      <p:sp>
        <p:nvSpPr>
          <p:cNvPr id="4" name="Slide Number Placeholder 3"/>
          <p:cNvSpPr>
            <a:spLocks noGrp="1"/>
          </p:cNvSpPr>
          <p:nvPr>
            <p:ph type="sldNum" sz="quarter" idx="5"/>
          </p:nvPr>
        </p:nvSpPr>
        <p:spPr/>
        <p:txBody>
          <a:bodyPr/>
          <a:lstStyle/>
          <a:p>
            <a:fld id="{19D7AB28-8FBA-482D-B100-348DB2BF10EA}" type="slidenum">
              <a:t>2</a:t>
            </a:fld>
            <a:endParaRPr lang="en-US"/>
          </a:p>
        </p:txBody>
      </p:sp>
    </p:spTree>
    <p:extLst>
      <p:ext uri="{BB962C8B-B14F-4D97-AF65-F5344CB8AC3E}">
        <p14:creationId xmlns:p14="http://schemas.microsoft.com/office/powerpoint/2010/main" val="3242981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Green Style's product line will consist of accessories and formal and casual clothing made from eco-friendly materials like organic cotton and recycled polyester. The business will mostly sell through its e-commerce platform, which will provide worldwide reach and help keep overheads low. Green Style will hold pop-up stores, take part in trade shows, and collaborate with eco-friendly businesses to boost sales and visibility. In keeping with the principles of sustainable fashion, this strategy enables the business to reach a wider audience.</a:t>
            </a:r>
          </a:p>
        </p:txBody>
      </p:sp>
      <p:sp>
        <p:nvSpPr>
          <p:cNvPr id="4" name="Slide Number Placeholder 3"/>
          <p:cNvSpPr>
            <a:spLocks noGrp="1"/>
          </p:cNvSpPr>
          <p:nvPr>
            <p:ph type="sldNum" sz="quarter" idx="5"/>
          </p:nvPr>
        </p:nvSpPr>
        <p:spPr/>
        <p:txBody>
          <a:bodyPr/>
          <a:lstStyle/>
          <a:p>
            <a:fld id="{19D7AB28-8FBA-482D-B100-348DB2BF10EA}" type="slidenum">
              <a:t>3</a:t>
            </a:fld>
            <a:endParaRPr lang="en-US"/>
          </a:p>
        </p:txBody>
      </p:sp>
    </p:spTree>
    <p:extLst>
      <p:ext uri="{BB962C8B-B14F-4D97-AF65-F5344CB8AC3E}">
        <p14:creationId xmlns:p14="http://schemas.microsoft.com/office/powerpoint/2010/main" val="33319833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Green Style will be </a:t>
            </a:r>
            <a:r>
              <a:rPr lang="en-US" dirty="0" err="1"/>
              <a:t>organised</a:t>
            </a:r>
            <a:r>
              <a:rPr lang="en-US" dirty="0"/>
              <a:t> as a private limited company, which is a popular and useful form for new businesses. It safeguards the owners' private assets and provides flexibility for future expansion. Ownership will initially be held by the founders, but as the company grows, there might be chances to attract investors. Additionally, Green Style is able to take advantage of government grants and incentives for companies that support environmental responsibility and sustainability thanks to this arrangement</a:t>
            </a:r>
          </a:p>
        </p:txBody>
      </p:sp>
      <p:sp>
        <p:nvSpPr>
          <p:cNvPr id="4" name="Slide Number Placeholder 3"/>
          <p:cNvSpPr>
            <a:spLocks noGrp="1"/>
          </p:cNvSpPr>
          <p:nvPr>
            <p:ph type="sldNum" sz="quarter" idx="5"/>
          </p:nvPr>
        </p:nvSpPr>
        <p:spPr/>
        <p:txBody>
          <a:bodyPr/>
          <a:lstStyle/>
          <a:p>
            <a:fld id="{19D7AB28-8FBA-482D-B100-348DB2BF10EA}" type="slidenum">
              <a:t>4</a:t>
            </a:fld>
            <a:endParaRPr lang="en-US"/>
          </a:p>
        </p:txBody>
      </p:sp>
    </p:spTree>
    <p:extLst>
      <p:ext uri="{BB962C8B-B14F-4D97-AF65-F5344CB8AC3E}">
        <p14:creationId xmlns:p14="http://schemas.microsoft.com/office/powerpoint/2010/main" val="46146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committed group of experts with backgrounds in e-commerce, business strategy, and sustainable design will oversee Green Style's management. The design director will make sure that every product satisfies the company's sustainability criteria, while the CEO will set the general course of the enterprise. A marketing team will also be in charge of establishing strategic alliances with eco-aware shops and promoting the brand via digital platforms. This cooperative management style will assist the business in </a:t>
            </a:r>
            <a:r>
              <a:rPr lang="en-US" dirty="0" err="1"/>
              <a:t>realising</a:t>
            </a:r>
            <a:r>
              <a:rPr lang="en-US" dirty="0"/>
              <a:t> its goal of providing stylish, eco-friendly apparel.</a:t>
            </a:r>
          </a:p>
        </p:txBody>
      </p:sp>
      <p:sp>
        <p:nvSpPr>
          <p:cNvPr id="4" name="Slide Number Placeholder 3"/>
          <p:cNvSpPr>
            <a:spLocks noGrp="1"/>
          </p:cNvSpPr>
          <p:nvPr>
            <p:ph type="sldNum" sz="quarter" idx="5"/>
          </p:nvPr>
        </p:nvSpPr>
        <p:spPr/>
        <p:txBody>
          <a:bodyPr/>
          <a:lstStyle/>
          <a:p>
            <a:fld id="{19D7AB28-8FBA-482D-B100-348DB2BF10EA}" type="slidenum">
              <a:t>5</a:t>
            </a:fld>
            <a:endParaRPr lang="en-US"/>
          </a:p>
        </p:txBody>
      </p:sp>
    </p:spTree>
    <p:extLst>
      <p:ext uri="{BB962C8B-B14F-4D97-AF65-F5344CB8AC3E}">
        <p14:creationId xmlns:p14="http://schemas.microsoft.com/office/powerpoint/2010/main" val="30441062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number of important aspects of Green Style's business potential are highlighted by the SWOT analysis. The growing demand for eco-friendly fashion, along with the company's distinctive supply of stylish apparel created from organic and recycled materials, is one of its main advantages. Furthermore, Green Style can reduce overhead expenses thanks to the e-commerce platform. Nevertheless, there are drawbacks, such as the fashion industry's competitiveness and the perhaps higher production costs of sustainable materials. However, there are also plenty of chances to grow by forming strategic alliances with shops and attending trade shows. Other possible dangers include the possibility of well-known fast-fashion companies breaking into the sustainable fashion sector and recessions that might cause consumers to spend less.</a:t>
            </a:r>
          </a:p>
        </p:txBody>
      </p:sp>
      <p:sp>
        <p:nvSpPr>
          <p:cNvPr id="4" name="Slide Number Placeholder 3"/>
          <p:cNvSpPr>
            <a:spLocks noGrp="1"/>
          </p:cNvSpPr>
          <p:nvPr>
            <p:ph type="sldNum" sz="quarter" idx="5"/>
          </p:nvPr>
        </p:nvSpPr>
        <p:spPr/>
        <p:txBody>
          <a:bodyPr/>
          <a:lstStyle/>
          <a:p>
            <a:fld id="{19D7AB28-8FBA-482D-B100-348DB2BF10EA}" type="slidenum">
              <a:t>9</a:t>
            </a:fld>
            <a:endParaRPr lang="en-US"/>
          </a:p>
        </p:txBody>
      </p:sp>
    </p:spTree>
    <p:extLst>
      <p:ext uri="{BB962C8B-B14F-4D97-AF65-F5344CB8AC3E}">
        <p14:creationId xmlns:p14="http://schemas.microsoft.com/office/powerpoint/2010/main" val="31256097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Green Style's estimated cash flow is predicated on a £25,000 initial investment, which will pay for marketing, website development, and the production of the first batch of apparel. As the brand becomes more well-known, we anticipate consistent revenue growth, with sales by the end of the first year exceeding £30,000. Production, salaries, marketing, and the acquisition of sustainable materials are all considered operating expenditures. The objective is to break even by the ninth month, at which point the company should turn a profit due to the growing demand for sustainable fashion.</a:t>
            </a:r>
          </a:p>
        </p:txBody>
      </p:sp>
      <p:sp>
        <p:nvSpPr>
          <p:cNvPr id="4" name="Slide Number Placeholder 3"/>
          <p:cNvSpPr>
            <a:spLocks noGrp="1"/>
          </p:cNvSpPr>
          <p:nvPr>
            <p:ph type="sldNum" sz="quarter" idx="5"/>
          </p:nvPr>
        </p:nvSpPr>
        <p:spPr/>
        <p:txBody>
          <a:bodyPr/>
          <a:lstStyle/>
          <a:p>
            <a:fld id="{19D7AB28-8FBA-482D-B100-348DB2BF10EA}" type="slidenum">
              <a:t>10</a:t>
            </a:fld>
            <a:endParaRPr lang="en-US"/>
          </a:p>
        </p:txBody>
      </p:sp>
    </p:spTree>
    <p:extLst>
      <p:ext uri="{BB962C8B-B14F-4D97-AF65-F5344CB8AC3E}">
        <p14:creationId xmlns:p14="http://schemas.microsoft.com/office/powerpoint/2010/main" val="38096576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DABCE0FB-ADDD-4B37-A958-519663E8E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1F8A981E-6C01-464B-9B2A-810AFEC27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31520" y="1170432"/>
            <a:ext cx="10533888" cy="2734056"/>
          </a:xfrm>
        </p:spPr>
        <p:txBody>
          <a:bodyPr vert="horz" lIns="91440" tIns="45720" rIns="91440" bIns="45720" rtlCol="0" anchor="b">
            <a:normAutofit/>
          </a:bodyPr>
          <a:lstStyle/>
          <a:p>
            <a:pPr algn="l"/>
            <a:r>
              <a:rPr lang="en-US" sz="8000" kern="1200">
                <a:solidFill>
                  <a:schemeClr val="tx2"/>
                </a:solidFill>
                <a:latin typeface="+mj-lt"/>
                <a:ea typeface="+mj-ea"/>
                <a:cs typeface="+mj-cs"/>
              </a:rPr>
              <a:t>Entrepreneurship</a:t>
            </a:r>
          </a:p>
        </p:txBody>
      </p:sp>
      <p:cxnSp>
        <p:nvCxnSpPr>
          <p:cNvPr id="45" name="Straight Connector 44">
            <a:extLst>
              <a:ext uri="{FF2B5EF4-FFF2-40B4-BE49-F238E27FC236}">
                <a16:creationId xmlns:a16="http://schemas.microsoft.com/office/drawing/2014/main" id="{18710E47-0781-4953-BBDA-8EF627A731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731520" y="4069080"/>
            <a:ext cx="10515600" cy="2042605"/>
          </a:xfrm>
        </p:spPr>
        <p:txBody>
          <a:bodyPr vert="horz" lIns="91440" tIns="45720" rIns="91440" bIns="45720" rtlCol="0" anchor="t">
            <a:normAutofit/>
          </a:bodyPr>
          <a:lstStyle/>
          <a:p>
            <a:pPr indent="-228600" algn="l">
              <a:buFont typeface="Arial" panose="020B0604020202020204" pitchFamily="34" charset="0"/>
              <a:buChar char="•"/>
            </a:pPr>
            <a:r>
              <a:rPr lang="en-US" sz="1500">
                <a:solidFill>
                  <a:schemeClr val="tx2"/>
                </a:solidFill>
              </a:rPr>
              <a:t>BA (Hons) Business Management </a:t>
            </a:r>
          </a:p>
          <a:p>
            <a:pPr indent="-228600" algn="l">
              <a:buFont typeface="Arial" panose="020B0604020202020204" pitchFamily="34" charset="0"/>
              <a:buChar char="•"/>
            </a:pPr>
            <a:r>
              <a:rPr lang="en-US" sz="1500">
                <a:solidFill>
                  <a:schemeClr val="tx2"/>
                </a:solidFill>
              </a:rPr>
              <a:t>Module: Entrepreneurship Module</a:t>
            </a:r>
          </a:p>
          <a:p>
            <a:pPr indent="-228600" algn="l">
              <a:buFont typeface="Arial" panose="020B0604020202020204" pitchFamily="34" charset="0"/>
              <a:buChar char="•"/>
            </a:pPr>
            <a:r>
              <a:rPr lang="en-US" sz="1500">
                <a:solidFill>
                  <a:schemeClr val="tx2"/>
                </a:solidFill>
              </a:rPr>
              <a:t>Module code: LCBB5001</a:t>
            </a:r>
          </a:p>
          <a:p>
            <a:pPr indent="-228600" algn="l">
              <a:buFont typeface="Arial" panose="020B0604020202020204" pitchFamily="34" charset="0"/>
              <a:buChar char="•"/>
            </a:pPr>
            <a:r>
              <a:rPr lang="en-US" sz="1500">
                <a:solidFill>
                  <a:schemeClr val="tx2"/>
                </a:solidFill>
              </a:rPr>
              <a:t>Mihaela Ruxandra Iancu </a:t>
            </a:r>
          </a:p>
          <a:p>
            <a:pPr indent="-228600" algn="l">
              <a:buFont typeface="Arial" panose="020B0604020202020204" pitchFamily="34" charset="0"/>
              <a:buChar char="•"/>
            </a:pPr>
            <a:r>
              <a:rPr lang="en-US" sz="1500">
                <a:solidFill>
                  <a:schemeClr val="tx2"/>
                </a:solidFill>
              </a:rPr>
              <a:t>Student ID:2133740</a:t>
            </a:r>
          </a:p>
          <a:p>
            <a:pPr indent="-228600" algn="l">
              <a:buFont typeface="Arial" panose="020B0604020202020204" pitchFamily="34" charset="0"/>
              <a:buChar char="•"/>
            </a:pPr>
            <a:r>
              <a:rPr lang="en-US" sz="1500">
                <a:solidFill>
                  <a:schemeClr val="tx2"/>
                </a:solidFill>
              </a:rPr>
              <a:t>University Trinity Saint David</a:t>
            </a:r>
          </a:p>
          <a:p>
            <a:pPr indent="-228600" algn="l">
              <a:buFont typeface="Arial" panose="020B0604020202020204" pitchFamily="34" charset="0"/>
              <a:buChar char="•"/>
            </a:pPr>
            <a:endParaRPr lang="en-US" sz="1500">
              <a:solidFill>
                <a:schemeClr val="tx2"/>
              </a:solidFill>
            </a:endParaRPr>
          </a:p>
        </p:txBody>
      </p:sp>
      <p:cxnSp>
        <p:nvCxnSpPr>
          <p:cNvPr id="47" name="Straight Connector 46">
            <a:extLst>
              <a:ext uri="{FF2B5EF4-FFF2-40B4-BE49-F238E27FC236}">
                <a16:creationId xmlns:a16="http://schemas.microsoft.com/office/drawing/2014/main" id="{125D265C-1D38-4B36-8572-366ED6A607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49" name="Group 48">
            <a:extLst>
              <a:ext uri="{FF2B5EF4-FFF2-40B4-BE49-F238E27FC236}">
                <a16:creationId xmlns:a16="http://schemas.microsoft.com/office/drawing/2014/main" id="{50C536A3-D654-4FB9-BB50-B236B87BB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50" name="Straight Connector 49">
              <a:extLst>
                <a:ext uri="{FF2B5EF4-FFF2-40B4-BE49-F238E27FC236}">
                  <a16:creationId xmlns:a16="http://schemas.microsoft.com/office/drawing/2014/main" id="{941ACF7F-B3F4-4E4E-AECF-076FA5AB68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A76DEDF-ED9E-43F5-BD8F-87A9A7A069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3981C9F3-DDDA-4EF6-9D3D-0B955296B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F8A981E-6C01-464B-9B2A-810AFEC27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CF31BE49-6F09-9F43-D318-659C6B4FB87A}"/>
              </a:ext>
            </a:extLst>
          </p:cNvPr>
          <p:cNvPicPr>
            <a:picLocks noChangeAspect="1"/>
          </p:cNvPicPr>
          <p:nvPr/>
        </p:nvPicPr>
        <p:blipFill>
          <a:blip r:embed="rId3">
            <a:duotone>
              <a:prstClr val="black"/>
              <a:schemeClr val="bg1">
                <a:tint val="45000"/>
                <a:satMod val="400000"/>
              </a:schemeClr>
            </a:duotone>
            <a:alphaModFix amt="10000"/>
          </a:blip>
          <a:srcRect l="5537" r="5485" b="11"/>
          <a:stretch/>
        </p:blipFill>
        <p:spPr>
          <a:xfrm>
            <a:off x="5941456" y="1123567"/>
            <a:ext cx="5102946" cy="5734433"/>
          </a:xfrm>
          <a:prstGeom prst="rect">
            <a:avLst/>
          </a:prstGeom>
        </p:spPr>
      </p:pic>
      <p:sp>
        <p:nvSpPr>
          <p:cNvPr id="2" name="Title 1">
            <a:extLst>
              <a:ext uri="{FF2B5EF4-FFF2-40B4-BE49-F238E27FC236}">
                <a16:creationId xmlns:a16="http://schemas.microsoft.com/office/drawing/2014/main" id="{1E0FB0A8-F8F7-AA69-E368-C31FE9412512}"/>
              </a:ext>
            </a:extLst>
          </p:cNvPr>
          <p:cNvSpPr>
            <a:spLocks noGrp="1"/>
          </p:cNvSpPr>
          <p:nvPr>
            <p:ph type="title"/>
          </p:nvPr>
        </p:nvSpPr>
        <p:spPr>
          <a:xfrm>
            <a:off x="731521" y="1170432"/>
            <a:ext cx="10037116" cy="2734056"/>
          </a:xfrm>
        </p:spPr>
        <p:txBody>
          <a:bodyPr anchor="b">
            <a:normAutofit/>
          </a:bodyPr>
          <a:lstStyle/>
          <a:p>
            <a:r>
              <a:rPr lang="en-US" sz="8000">
                <a:solidFill>
                  <a:schemeClr val="tx2"/>
                </a:solidFill>
                <a:latin typeface="Calibri"/>
                <a:ea typeface="Calibri"/>
                <a:cs typeface="Calibri"/>
              </a:rPr>
              <a:t>Introduction</a:t>
            </a:r>
          </a:p>
        </p:txBody>
      </p:sp>
      <p:cxnSp>
        <p:nvCxnSpPr>
          <p:cNvPr id="34" name="Straight Connector 33">
            <a:extLst>
              <a:ext uri="{FF2B5EF4-FFF2-40B4-BE49-F238E27FC236}">
                <a16:creationId xmlns:a16="http://schemas.microsoft.com/office/drawing/2014/main" id="{27931A0D-5E1E-4D69-AAA6-3914681832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36" name="Group 35">
            <a:extLst>
              <a:ext uri="{FF2B5EF4-FFF2-40B4-BE49-F238E27FC236}">
                <a16:creationId xmlns:a16="http://schemas.microsoft.com/office/drawing/2014/main" id="{F0B556A9-8937-4D81-807B-8A0601C7B8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725036" y="930255"/>
            <a:ext cx="338328" cy="182880"/>
            <a:chOff x="4089400" y="933450"/>
            <a:chExt cx="338328" cy="341938"/>
          </a:xfrm>
        </p:grpSpPr>
        <p:cxnSp>
          <p:nvCxnSpPr>
            <p:cNvPr id="37" name="Straight Connector 36">
              <a:extLst>
                <a:ext uri="{FF2B5EF4-FFF2-40B4-BE49-F238E27FC236}">
                  <a16:creationId xmlns:a16="http://schemas.microsoft.com/office/drawing/2014/main" id="{9C039522-A5A3-4F5E-9DD1-92F91EE5B6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B2A60CE-9C81-4C0C-B6B7-98F888FAA5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B0D3F41A-D087-1818-BFD3-A40924E52EFD}"/>
              </a:ext>
            </a:extLst>
          </p:cNvPr>
          <p:cNvSpPr>
            <a:spLocks noGrp="1"/>
          </p:cNvSpPr>
          <p:nvPr>
            <p:ph idx="1"/>
          </p:nvPr>
        </p:nvSpPr>
        <p:spPr>
          <a:xfrm>
            <a:off x="731520" y="4069080"/>
            <a:ext cx="9865765" cy="2042605"/>
          </a:xfrm>
        </p:spPr>
        <p:txBody>
          <a:bodyPr vert="horz" lIns="91440" tIns="45720" rIns="91440" bIns="45720" rtlCol="0" anchor="t">
            <a:normAutofit/>
          </a:bodyPr>
          <a:lstStyle/>
          <a:p>
            <a:pPr marL="0" indent="0">
              <a:buNone/>
            </a:pPr>
            <a:r>
              <a:rPr lang="en-US" sz="1800">
                <a:solidFill>
                  <a:schemeClr val="tx2"/>
                </a:solidFill>
                <a:latin typeface="Calibri"/>
                <a:ea typeface="+mn-lt"/>
                <a:cs typeface="+mn-lt"/>
              </a:rPr>
              <a:t>Green Style is a sustainable fashion brand that specialises in creating fashionable, high-quality items from recycled materials including organic cotton and recycled polyester. The brand targets customers, especially Millennials and Generation Z, who are becoming more concerned about sustainability, in an effort to satisfy the growing demand for apparel that is environmentally sustainable. The company will concentrate on providing accessories, casual clothing, and business attire that minimises its negative effects on the environment while adhering to ethical fashion standards (Harrison, 2018).</a:t>
            </a:r>
          </a:p>
        </p:txBody>
      </p:sp>
      <p:cxnSp>
        <p:nvCxnSpPr>
          <p:cNvPr id="40" name="Straight Connector 39">
            <a:extLst>
              <a:ext uri="{FF2B5EF4-FFF2-40B4-BE49-F238E27FC236}">
                <a16:creationId xmlns:a16="http://schemas.microsoft.com/office/drawing/2014/main" id="{3CF19E69-3223-4875-8F87-289CC82CF6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42" name="Group 41">
            <a:extLst>
              <a:ext uri="{FF2B5EF4-FFF2-40B4-BE49-F238E27FC236}">
                <a16:creationId xmlns:a16="http://schemas.microsoft.com/office/drawing/2014/main" id="{9A8C13C4-D732-42E9-BEC6-704D3B64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43" name="Straight Connector 42">
              <a:extLst>
                <a:ext uri="{FF2B5EF4-FFF2-40B4-BE49-F238E27FC236}">
                  <a16:creationId xmlns:a16="http://schemas.microsoft.com/office/drawing/2014/main" id="{85516202-0BD8-419D-8BF7-97BAEA4DF2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95BE3FD7-EE7B-4784-A604-9F4F8D45C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03244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981C9F3-DDDA-4EF6-9D3D-0B955296B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F8A981E-6C01-464B-9B2A-810AFEC27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ag and planner">
            <a:extLst>
              <a:ext uri="{FF2B5EF4-FFF2-40B4-BE49-F238E27FC236}">
                <a16:creationId xmlns:a16="http://schemas.microsoft.com/office/drawing/2014/main" id="{9DDB166C-9CD6-D584-84C0-C1CA1CA1CEDD}"/>
              </a:ext>
            </a:extLst>
          </p:cNvPr>
          <p:cNvPicPr>
            <a:picLocks noChangeAspect="1"/>
          </p:cNvPicPr>
          <p:nvPr/>
        </p:nvPicPr>
        <p:blipFill>
          <a:blip r:embed="rId3">
            <a:duotone>
              <a:prstClr val="black"/>
              <a:schemeClr val="bg1">
                <a:tint val="45000"/>
                <a:satMod val="400000"/>
              </a:schemeClr>
            </a:duotone>
            <a:alphaModFix amt="10000"/>
          </a:blip>
          <a:srcRect l="45526" r="1893" b="-4"/>
          <a:stretch/>
        </p:blipFill>
        <p:spPr>
          <a:xfrm>
            <a:off x="6527394" y="1123567"/>
            <a:ext cx="4517007" cy="5734433"/>
          </a:xfrm>
          <a:prstGeom prst="rect">
            <a:avLst/>
          </a:prstGeom>
        </p:spPr>
      </p:pic>
      <p:sp>
        <p:nvSpPr>
          <p:cNvPr id="2" name="Title 1">
            <a:extLst>
              <a:ext uri="{FF2B5EF4-FFF2-40B4-BE49-F238E27FC236}">
                <a16:creationId xmlns:a16="http://schemas.microsoft.com/office/drawing/2014/main" id="{62A1DAF8-638C-2CDF-C0D8-ABE6A6DF2FAE}"/>
              </a:ext>
            </a:extLst>
          </p:cNvPr>
          <p:cNvSpPr>
            <a:spLocks noGrp="1"/>
          </p:cNvSpPr>
          <p:nvPr>
            <p:ph type="title"/>
          </p:nvPr>
        </p:nvSpPr>
        <p:spPr>
          <a:xfrm>
            <a:off x="731521" y="1170432"/>
            <a:ext cx="10037116" cy="2734056"/>
          </a:xfrm>
        </p:spPr>
        <p:txBody>
          <a:bodyPr anchor="b">
            <a:normAutofit/>
          </a:bodyPr>
          <a:lstStyle/>
          <a:p>
            <a:r>
              <a:rPr lang="en-US" sz="8000">
                <a:solidFill>
                  <a:schemeClr val="tx2"/>
                </a:solidFill>
                <a:latin typeface="Calibri"/>
                <a:ea typeface="Calibri"/>
                <a:cs typeface="Calibri"/>
              </a:rPr>
              <a:t>Business idea </a:t>
            </a:r>
          </a:p>
        </p:txBody>
      </p:sp>
      <p:cxnSp>
        <p:nvCxnSpPr>
          <p:cNvPr id="20" name="Straight Connector 19">
            <a:extLst>
              <a:ext uri="{FF2B5EF4-FFF2-40B4-BE49-F238E27FC236}">
                <a16:creationId xmlns:a16="http://schemas.microsoft.com/office/drawing/2014/main" id="{27931A0D-5E1E-4D69-AAA6-3914681832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F0B556A9-8937-4D81-807B-8A0601C7B8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725036" y="930255"/>
            <a:ext cx="338328" cy="182880"/>
            <a:chOff x="4089400" y="933450"/>
            <a:chExt cx="338328" cy="341938"/>
          </a:xfrm>
        </p:grpSpPr>
        <p:cxnSp>
          <p:nvCxnSpPr>
            <p:cNvPr id="23" name="Straight Connector 22">
              <a:extLst>
                <a:ext uri="{FF2B5EF4-FFF2-40B4-BE49-F238E27FC236}">
                  <a16:creationId xmlns:a16="http://schemas.microsoft.com/office/drawing/2014/main" id="{9C039522-A5A3-4F5E-9DD1-92F91EE5B6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B2A60CE-9C81-4C0C-B6B7-98F888FAA5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5BF4ECAA-09FB-AA38-DB72-6B50B0FA5FAB}"/>
              </a:ext>
            </a:extLst>
          </p:cNvPr>
          <p:cNvSpPr>
            <a:spLocks noGrp="1"/>
          </p:cNvSpPr>
          <p:nvPr>
            <p:ph idx="1"/>
          </p:nvPr>
        </p:nvSpPr>
        <p:spPr>
          <a:xfrm>
            <a:off x="731520" y="4069080"/>
            <a:ext cx="9865765" cy="2042605"/>
          </a:xfrm>
        </p:spPr>
        <p:txBody>
          <a:bodyPr vert="horz" lIns="91440" tIns="45720" rIns="91440" bIns="45720" rtlCol="0" anchor="t">
            <a:normAutofit/>
          </a:bodyPr>
          <a:lstStyle/>
          <a:p>
            <a:pPr marL="0" indent="0">
              <a:buNone/>
            </a:pPr>
            <a:r>
              <a:rPr lang="en-US" sz="1800">
                <a:solidFill>
                  <a:schemeClr val="tx2"/>
                </a:solidFill>
                <a:latin typeface="Calibri"/>
                <a:ea typeface="+mn-lt"/>
                <a:cs typeface="+mn-lt"/>
              </a:rPr>
              <a:t>Green Style sells a variety of clothing products that are entirely composed of recycled or organic materials. The product range consists of work attire, casual wear, and accessories like purses and scarves. The company's dedication to sustainability without compromising style is its unique selling advantage. E-commerce platforms are used to sell products, reducing overhead expenses and reaching a worldwide clientele. Additionally, Green Style markets through collaborations with pop-up stores, trade shows, and eco-friendly boutiques (Browne, 2019).</a:t>
            </a:r>
            <a:endParaRPr lang="en-US" sz="1800">
              <a:solidFill>
                <a:schemeClr val="tx2"/>
              </a:solidFill>
              <a:latin typeface="Calibri"/>
              <a:ea typeface="Calibri"/>
              <a:cs typeface="Calibri"/>
            </a:endParaRPr>
          </a:p>
          <a:p>
            <a:endParaRPr lang="en-US" sz="1800">
              <a:solidFill>
                <a:schemeClr val="tx2"/>
              </a:solidFill>
            </a:endParaRPr>
          </a:p>
          <a:p>
            <a:endParaRPr lang="en-US" sz="1800">
              <a:solidFill>
                <a:schemeClr val="tx2"/>
              </a:solidFill>
            </a:endParaRPr>
          </a:p>
          <a:p>
            <a:endParaRPr lang="en-US" sz="1800">
              <a:solidFill>
                <a:schemeClr val="tx2"/>
              </a:solidFill>
            </a:endParaRPr>
          </a:p>
          <a:p>
            <a:endParaRPr lang="en-US" sz="1800">
              <a:solidFill>
                <a:schemeClr val="tx2"/>
              </a:solidFill>
            </a:endParaRPr>
          </a:p>
        </p:txBody>
      </p:sp>
      <p:cxnSp>
        <p:nvCxnSpPr>
          <p:cNvPr id="26" name="Straight Connector 25">
            <a:extLst>
              <a:ext uri="{FF2B5EF4-FFF2-40B4-BE49-F238E27FC236}">
                <a16:creationId xmlns:a16="http://schemas.microsoft.com/office/drawing/2014/main" id="{3CF19E69-3223-4875-8F87-289CC82CF6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9A8C13C4-D732-42E9-BEC6-704D3B64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29" name="Straight Connector 28">
              <a:extLst>
                <a:ext uri="{FF2B5EF4-FFF2-40B4-BE49-F238E27FC236}">
                  <a16:creationId xmlns:a16="http://schemas.microsoft.com/office/drawing/2014/main" id="{85516202-0BD8-419D-8BF7-97BAEA4DF2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5BE3FD7-EE7B-4784-A604-9F4F8D45C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76997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981C9F3-DDDA-4EF6-9D3D-0B955296B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F8A981E-6C01-464B-9B2A-810AFEC27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F7CABAE-5857-2326-1DAE-1280FAE08EDB}"/>
              </a:ext>
            </a:extLst>
          </p:cNvPr>
          <p:cNvPicPr>
            <a:picLocks noChangeAspect="1"/>
          </p:cNvPicPr>
          <p:nvPr/>
        </p:nvPicPr>
        <p:blipFill>
          <a:blip r:embed="rId3">
            <a:duotone>
              <a:prstClr val="black"/>
              <a:schemeClr val="bg1">
                <a:tint val="45000"/>
                <a:satMod val="400000"/>
              </a:schemeClr>
            </a:duotone>
            <a:alphaModFix amt="10000"/>
          </a:blip>
          <a:srcRect l="36481" r="27465" b="1"/>
          <a:stretch/>
        </p:blipFill>
        <p:spPr>
          <a:xfrm>
            <a:off x="6525248" y="1123567"/>
            <a:ext cx="4519154" cy="5734433"/>
          </a:xfrm>
          <a:prstGeom prst="rect">
            <a:avLst/>
          </a:prstGeom>
        </p:spPr>
      </p:pic>
      <p:sp>
        <p:nvSpPr>
          <p:cNvPr id="2" name="Title 1">
            <a:extLst>
              <a:ext uri="{FF2B5EF4-FFF2-40B4-BE49-F238E27FC236}">
                <a16:creationId xmlns:a16="http://schemas.microsoft.com/office/drawing/2014/main" id="{7BF6D904-D36D-12B9-21A9-2C8FB317B667}"/>
              </a:ext>
            </a:extLst>
          </p:cNvPr>
          <p:cNvSpPr>
            <a:spLocks noGrp="1"/>
          </p:cNvSpPr>
          <p:nvPr>
            <p:ph type="title"/>
          </p:nvPr>
        </p:nvSpPr>
        <p:spPr>
          <a:xfrm>
            <a:off x="731521" y="1170432"/>
            <a:ext cx="10037116" cy="2734056"/>
          </a:xfrm>
        </p:spPr>
        <p:txBody>
          <a:bodyPr anchor="b">
            <a:normAutofit/>
          </a:bodyPr>
          <a:lstStyle/>
          <a:p>
            <a:r>
              <a:rPr lang="en-US" sz="8000">
                <a:solidFill>
                  <a:schemeClr val="tx2"/>
                </a:solidFill>
                <a:latin typeface="Calibri"/>
                <a:ea typeface="Calibri"/>
                <a:cs typeface="Calibri"/>
              </a:rPr>
              <a:t>Legal format and ownership</a:t>
            </a:r>
          </a:p>
        </p:txBody>
      </p:sp>
      <p:cxnSp>
        <p:nvCxnSpPr>
          <p:cNvPr id="20" name="Straight Connector 19">
            <a:extLst>
              <a:ext uri="{FF2B5EF4-FFF2-40B4-BE49-F238E27FC236}">
                <a16:creationId xmlns:a16="http://schemas.microsoft.com/office/drawing/2014/main" id="{27931A0D-5E1E-4D69-AAA6-3914681832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F0B556A9-8937-4D81-807B-8A0601C7B8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725036" y="930255"/>
            <a:ext cx="338328" cy="182880"/>
            <a:chOff x="4089400" y="933450"/>
            <a:chExt cx="338328" cy="341938"/>
          </a:xfrm>
        </p:grpSpPr>
        <p:cxnSp>
          <p:nvCxnSpPr>
            <p:cNvPr id="23" name="Straight Connector 22">
              <a:extLst>
                <a:ext uri="{FF2B5EF4-FFF2-40B4-BE49-F238E27FC236}">
                  <a16:creationId xmlns:a16="http://schemas.microsoft.com/office/drawing/2014/main" id="{9C039522-A5A3-4F5E-9DD1-92F91EE5B6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B2A60CE-9C81-4C0C-B6B7-98F888FAA5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0905C0FA-E4AE-3947-3EF6-F1E12C5D25FB}"/>
              </a:ext>
            </a:extLst>
          </p:cNvPr>
          <p:cNvSpPr>
            <a:spLocks noGrp="1"/>
          </p:cNvSpPr>
          <p:nvPr>
            <p:ph idx="1"/>
          </p:nvPr>
        </p:nvSpPr>
        <p:spPr>
          <a:xfrm>
            <a:off x="731520" y="4069080"/>
            <a:ext cx="9865765" cy="2042605"/>
          </a:xfrm>
        </p:spPr>
        <p:txBody>
          <a:bodyPr vert="horz" lIns="91440" tIns="45720" rIns="91440" bIns="45720" rtlCol="0" anchor="t">
            <a:normAutofit/>
          </a:bodyPr>
          <a:lstStyle/>
          <a:p>
            <a:pPr marL="0" indent="0">
              <a:buNone/>
            </a:pPr>
            <a:r>
              <a:rPr lang="en-US" sz="1800">
                <a:solidFill>
                  <a:schemeClr val="tx2"/>
                </a:solidFill>
                <a:latin typeface="Calibri"/>
                <a:ea typeface="+mn-lt"/>
                <a:cs typeface="+mn-lt"/>
              </a:rPr>
              <a:t>Green Style will function as a private limited company (Ltd.), giving it the freedom to grow while safeguarding the owners' private assets. The founders will initially control a portion of the business, and if it expands, there may be opportunities for investors. Because of its legal framework, the company is able to benefit from government subsidies and incentives that are designed to encourage sustainable fashion sector practices (Stevenson, 2020).</a:t>
            </a:r>
            <a:endParaRPr lang="en-US" sz="1800">
              <a:solidFill>
                <a:schemeClr val="tx2"/>
              </a:solidFill>
              <a:latin typeface="Calibri"/>
              <a:ea typeface="Calibri"/>
              <a:cs typeface="Calibri"/>
            </a:endParaRPr>
          </a:p>
          <a:p>
            <a:endParaRPr lang="en-US" sz="1800">
              <a:solidFill>
                <a:schemeClr val="tx2"/>
              </a:solidFill>
            </a:endParaRPr>
          </a:p>
          <a:p>
            <a:endParaRPr lang="en-US" sz="1800">
              <a:solidFill>
                <a:schemeClr val="tx2"/>
              </a:solidFill>
            </a:endParaRPr>
          </a:p>
        </p:txBody>
      </p:sp>
      <p:cxnSp>
        <p:nvCxnSpPr>
          <p:cNvPr id="26" name="Straight Connector 25">
            <a:extLst>
              <a:ext uri="{FF2B5EF4-FFF2-40B4-BE49-F238E27FC236}">
                <a16:creationId xmlns:a16="http://schemas.microsoft.com/office/drawing/2014/main" id="{3CF19E69-3223-4875-8F87-289CC82CF6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9A8C13C4-D732-42E9-BEC6-704D3B64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29" name="Straight Connector 28">
              <a:extLst>
                <a:ext uri="{FF2B5EF4-FFF2-40B4-BE49-F238E27FC236}">
                  <a16:creationId xmlns:a16="http://schemas.microsoft.com/office/drawing/2014/main" id="{85516202-0BD8-419D-8BF7-97BAEA4DF2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5BE3FD7-EE7B-4784-A604-9F4F8D45C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628661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BCE0FB-ADDD-4B37-A958-519663E8E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F8A981E-6C01-464B-9B2A-810AFEC27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EA141D-C625-7FDE-B2FA-30EEFDDCA57E}"/>
              </a:ext>
            </a:extLst>
          </p:cNvPr>
          <p:cNvSpPr>
            <a:spLocks noGrp="1"/>
          </p:cNvSpPr>
          <p:nvPr>
            <p:ph type="title"/>
          </p:nvPr>
        </p:nvSpPr>
        <p:spPr>
          <a:xfrm>
            <a:off x="731520" y="1170432"/>
            <a:ext cx="10533888" cy="2734056"/>
          </a:xfrm>
        </p:spPr>
        <p:txBody>
          <a:bodyPr anchor="b">
            <a:normAutofit/>
          </a:bodyPr>
          <a:lstStyle/>
          <a:p>
            <a:r>
              <a:rPr lang="en-US" sz="8000">
                <a:solidFill>
                  <a:schemeClr val="tx2"/>
                </a:solidFill>
                <a:latin typeface="Calibri"/>
                <a:ea typeface="Calibri"/>
                <a:cs typeface="Calibri"/>
              </a:rPr>
              <a:t>Company management</a:t>
            </a:r>
          </a:p>
        </p:txBody>
      </p:sp>
      <p:cxnSp>
        <p:nvCxnSpPr>
          <p:cNvPr id="12" name="Straight Connector 11">
            <a:extLst>
              <a:ext uri="{FF2B5EF4-FFF2-40B4-BE49-F238E27FC236}">
                <a16:creationId xmlns:a16="http://schemas.microsoft.com/office/drawing/2014/main" id="{18710E47-0781-4953-BBDA-8EF627A731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92C9709-CD1B-A095-4D7A-A3F4F407EC38}"/>
              </a:ext>
            </a:extLst>
          </p:cNvPr>
          <p:cNvSpPr>
            <a:spLocks noGrp="1"/>
          </p:cNvSpPr>
          <p:nvPr>
            <p:ph idx="1"/>
          </p:nvPr>
        </p:nvSpPr>
        <p:spPr>
          <a:xfrm>
            <a:off x="731520" y="4069080"/>
            <a:ext cx="10515600" cy="2042605"/>
          </a:xfrm>
        </p:spPr>
        <p:txBody>
          <a:bodyPr vert="horz" lIns="91440" tIns="45720" rIns="91440" bIns="45720" rtlCol="0" anchor="t">
            <a:normAutofit/>
          </a:bodyPr>
          <a:lstStyle/>
          <a:p>
            <a:pPr marL="0" indent="0">
              <a:buNone/>
            </a:pPr>
            <a:r>
              <a:rPr lang="en-US" sz="1800">
                <a:solidFill>
                  <a:schemeClr val="tx2"/>
                </a:solidFill>
                <a:latin typeface="Calibri"/>
                <a:ea typeface="+mn-lt"/>
                <a:cs typeface="+mn-lt"/>
              </a:rPr>
              <a:t> The creators of Green Style, along with specialists in e-commerce, sustainable manufacturing, and fashion design, will make up the management group. A design director will be in charge of product development and making sure that designs complement the company's sustainability objectives, while the CEO will supervise the company's strategy. Digital advertising and collaborations with eco-aware retailers and influencers will be overseen by a marketing team (Lloyd, 2021).</a:t>
            </a:r>
            <a:endParaRPr lang="en-US" sz="1800">
              <a:solidFill>
                <a:schemeClr val="tx2"/>
              </a:solidFill>
              <a:latin typeface="Calibri"/>
            </a:endParaRPr>
          </a:p>
          <a:p>
            <a:endParaRPr lang="en-US" sz="1800">
              <a:solidFill>
                <a:schemeClr val="tx2"/>
              </a:solidFill>
            </a:endParaRPr>
          </a:p>
          <a:p>
            <a:endParaRPr lang="en-US" sz="1800">
              <a:solidFill>
                <a:schemeClr val="tx2"/>
              </a:solidFill>
            </a:endParaRPr>
          </a:p>
        </p:txBody>
      </p:sp>
      <p:cxnSp>
        <p:nvCxnSpPr>
          <p:cNvPr id="14" name="Straight Connector 13">
            <a:extLst>
              <a:ext uri="{FF2B5EF4-FFF2-40B4-BE49-F238E27FC236}">
                <a16:creationId xmlns:a16="http://schemas.microsoft.com/office/drawing/2014/main" id="{125D265C-1D38-4B36-8572-366ED6A607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50C536A3-D654-4FB9-BB50-B236B87BB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7" name="Straight Connector 16">
              <a:extLst>
                <a:ext uri="{FF2B5EF4-FFF2-40B4-BE49-F238E27FC236}">
                  <a16:creationId xmlns:a16="http://schemas.microsoft.com/office/drawing/2014/main" id="{941ACF7F-B3F4-4E4E-AECF-076FA5AB68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A76DEDF-ED9E-43F5-BD8F-87A9A7A069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28223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BCE0FB-ADDD-4B37-A958-519663E8E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F8A981E-6C01-464B-9B2A-810AFEC27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8F5DFE-67CB-EAA3-0538-DA63822736E1}"/>
              </a:ext>
            </a:extLst>
          </p:cNvPr>
          <p:cNvSpPr>
            <a:spLocks noGrp="1"/>
          </p:cNvSpPr>
          <p:nvPr>
            <p:ph type="title"/>
          </p:nvPr>
        </p:nvSpPr>
        <p:spPr>
          <a:xfrm>
            <a:off x="731520" y="1170432"/>
            <a:ext cx="10533888" cy="2734056"/>
          </a:xfrm>
        </p:spPr>
        <p:txBody>
          <a:bodyPr anchor="b">
            <a:normAutofit/>
          </a:bodyPr>
          <a:lstStyle/>
          <a:p>
            <a:r>
              <a:rPr lang="en-US" sz="8000">
                <a:solidFill>
                  <a:schemeClr val="tx2"/>
                </a:solidFill>
                <a:latin typeface="Calibri"/>
                <a:ea typeface="Calibri"/>
                <a:cs typeface="Calibri"/>
              </a:rPr>
              <a:t>SWOT Analysis</a:t>
            </a:r>
          </a:p>
        </p:txBody>
      </p:sp>
      <p:cxnSp>
        <p:nvCxnSpPr>
          <p:cNvPr id="12" name="Straight Connector 11">
            <a:extLst>
              <a:ext uri="{FF2B5EF4-FFF2-40B4-BE49-F238E27FC236}">
                <a16:creationId xmlns:a16="http://schemas.microsoft.com/office/drawing/2014/main" id="{18710E47-0781-4953-BBDA-8EF627A731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D95D016-0E52-C1A1-8626-8F9B7F76A69D}"/>
              </a:ext>
            </a:extLst>
          </p:cNvPr>
          <p:cNvSpPr>
            <a:spLocks noGrp="1"/>
          </p:cNvSpPr>
          <p:nvPr>
            <p:ph idx="1"/>
          </p:nvPr>
        </p:nvSpPr>
        <p:spPr>
          <a:xfrm>
            <a:off x="731520" y="4069080"/>
            <a:ext cx="10515600" cy="2042605"/>
          </a:xfrm>
        </p:spPr>
        <p:txBody>
          <a:bodyPr vert="horz" lIns="91440" tIns="45720" rIns="91440" bIns="45720" rtlCol="0" anchor="t">
            <a:normAutofit/>
          </a:bodyPr>
          <a:lstStyle/>
          <a:p>
            <a:pPr marL="0" indent="0">
              <a:buNone/>
            </a:pPr>
            <a:r>
              <a:rPr lang="en-US" sz="1800" b="1">
                <a:solidFill>
                  <a:schemeClr val="tx2"/>
                </a:solidFill>
                <a:latin typeface="Calibri"/>
                <a:ea typeface="+mn-lt"/>
                <a:cs typeface="+mn-lt"/>
              </a:rPr>
              <a:t>Strengths</a:t>
            </a:r>
          </a:p>
          <a:p>
            <a:r>
              <a:rPr lang="en-US" sz="1800">
                <a:solidFill>
                  <a:schemeClr val="tx2"/>
                </a:solidFill>
                <a:latin typeface="Calibri"/>
                <a:ea typeface="+mn-lt"/>
                <a:cs typeface="+mn-lt"/>
              </a:rPr>
              <a:t> The expanding sustainability movement and the distinctive marketing proposition of providing stylish apparel made entirely of organic or recycled materials. Overhead expenses are decreased by the online sales strategy.</a:t>
            </a:r>
            <a:endParaRPr lang="en-US" sz="1800">
              <a:solidFill>
                <a:schemeClr val="tx2"/>
              </a:solidFill>
              <a:latin typeface="Calibri"/>
            </a:endParaRPr>
          </a:p>
          <a:p>
            <a:endParaRPr lang="en-US" sz="1800">
              <a:solidFill>
                <a:schemeClr val="tx2"/>
              </a:solidFill>
            </a:endParaRPr>
          </a:p>
        </p:txBody>
      </p:sp>
      <p:cxnSp>
        <p:nvCxnSpPr>
          <p:cNvPr id="14" name="Straight Connector 13">
            <a:extLst>
              <a:ext uri="{FF2B5EF4-FFF2-40B4-BE49-F238E27FC236}">
                <a16:creationId xmlns:a16="http://schemas.microsoft.com/office/drawing/2014/main" id="{125D265C-1D38-4B36-8572-366ED6A607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50C536A3-D654-4FB9-BB50-B236B87BB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7" name="Straight Connector 16">
              <a:extLst>
                <a:ext uri="{FF2B5EF4-FFF2-40B4-BE49-F238E27FC236}">
                  <a16:creationId xmlns:a16="http://schemas.microsoft.com/office/drawing/2014/main" id="{941ACF7F-B3F4-4E4E-AECF-076FA5AB68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A76DEDF-ED9E-43F5-BD8F-87A9A7A069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916319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BCE0FB-ADDD-4B37-A958-519663E8E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F8A981E-6C01-464B-9B2A-810AFEC27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1A689E-308F-2B39-E4E5-CBF6757DE1C7}"/>
              </a:ext>
            </a:extLst>
          </p:cNvPr>
          <p:cNvSpPr>
            <a:spLocks noGrp="1"/>
          </p:cNvSpPr>
          <p:nvPr>
            <p:ph type="title"/>
          </p:nvPr>
        </p:nvSpPr>
        <p:spPr>
          <a:xfrm>
            <a:off x="731520" y="1170432"/>
            <a:ext cx="10533888" cy="2734056"/>
          </a:xfrm>
        </p:spPr>
        <p:txBody>
          <a:bodyPr anchor="b">
            <a:normAutofit/>
          </a:bodyPr>
          <a:lstStyle/>
          <a:p>
            <a:r>
              <a:rPr lang="en-US" sz="8000">
                <a:solidFill>
                  <a:schemeClr val="tx2"/>
                </a:solidFill>
                <a:latin typeface="Calibri"/>
                <a:ea typeface="Calibri"/>
                <a:cs typeface="Calibri"/>
              </a:rPr>
              <a:t>SWOT Analysis</a:t>
            </a:r>
            <a:endParaRPr lang="en-US" sz="8000">
              <a:solidFill>
                <a:schemeClr val="tx2"/>
              </a:solidFill>
            </a:endParaRPr>
          </a:p>
        </p:txBody>
      </p:sp>
      <p:cxnSp>
        <p:nvCxnSpPr>
          <p:cNvPr id="12" name="Straight Connector 11">
            <a:extLst>
              <a:ext uri="{FF2B5EF4-FFF2-40B4-BE49-F238E27FC236}">
                <a16:creationId xmlns:a16="http://schemas.microsoft.com/office/drawing/2014/main" id="{18710E47-0781-4953-BBDA-8EF627A731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AA5181-ADB9-E4DA-369D-413DDEE0FFCD}"/>
              </a:ext>
            </a:extLst>
          </p:cNvPr>
          <p:cNvSpPr>
            <a:spLocks noGrp="1"/>
          </p:cNvSpPr>
          <p:nvPr>
            <p:ph idx="1"/>
          </p:nvPr>
        </p:nvSpPr>
        <p:spPr>
          <a:xfrm>
            <a:off x="731520" y="4069080"/>
            <a:ext cx="10515600" cy="2042605"/>
          </a:xfrm>
        </p:spPr>
        <p:txBody>
          <a:bodyPr vert="horz" lIns="91440" tIns="45720" rIns="91440" bIns="45720" rtlCol="0" anchor="t">
            <a:normAutofit/>
          </a:bodyPr>
          <a:lstStyle/>
          <a:p>
            <a:pPr marL="0" indent="0">
              <a:buNone/>
            </a:pPr>
            <a:r>
              <a:rPr lang="en-US" sz="1800" b="1">
                <a:solidFill>
                  <a:schemeClr val="tx2"/>
                </a:solidFill>
                <a:latin typeface="Calibri"/>
                <a:ea typeface="Calibri"/>
                <a:cs typeface="Calibri"/>
              </a:rPr>
              <a:t>Weaknesses</a:t>
            </a:r>
          </a:p>
          <a:p>
            <a:r>
              <a:rPr lang="en-US" sz="1800">
                <a:solidFill>
                  <a:schemeClr val="tx2"/>
                </a:solidFill>
                <a:latin typeface="Calibri"/>
                <a:ea typeface="Calibri"/>
                <a:cs typeface="Calibri"/>
              </a:rPr>
              <a:t>The difficulty of building the brand in a cutthroat market and the high production expenses related to locating sustainable resources.</a:t>
            </a:r>
          </a:p>
          <a:p>
            <a:endParaRPr lang="en-US" sz="1800">
              <a:solidFill>
                <a:schemeClr val="tx2"/>
              </a:solidFill>
            </a:endParaRPr>
          </a:p>
        </p:txBody>
      </p:sp>
      <p:cxnSp>
        <p:nvCxnSpPr>
          <p:cNvPr id="14" name="Straight Connector 13">
            <a:extLst>
              <a:ext uri="{FF2B5EF4-FFF2-40B4-BE49-F238E27FC236}">
                <a16:creationId xmlns:a16="http://schemas.microsoft.com/office/drawing/2014/main" id="{125D265C-1D38-4B36-8572-366ED6A607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50C536A3-D654-4FB9-BB50-B236B87BB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7" name="Straight Connector 16">
              <a:extLst>
                <a:ext uri="{FF2B5EF4-FFF2-40B4-BE49-F238E27FC236}">
                  <a16:creationId xmlns:a16="http://schemas.microsoft.com/office/drawing/2014/main" id="{941ACF7F-B3F4-4E4E-AECF-076FA5AB68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A76DEDF-ED9E-43F5-BD8F-87A9A7A069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96571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BCE0FB-ADDD-4B37-A958-519663E8E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F8A981E-6C01-464B-9B2A-810AFEC27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418BC7-DB56-DD03-3EDD-1028D7AD9A39}"/>
              </a:ext>
            </a:extLst>
          </p:cNvPr>
          <p:cNvSpPr>
            <a:spLocks noGrp="1"/>
          </p:cNvSpPr>
          <p:nvPr>
            <p:ph type="title"/>
          </p:nvPr>
        </p:nvSpPr>
        <p:spPr>
          <a:xfrm>
            <a:off x="731520" y="1170432"/>
            <a:ext cx="10533888" cy="2734056"/>
          </a:xfrm>
        </p:spPr>
        <p:txBody>
          <a:bodyPr anchor="b">
            <a:normAutofit/>
          </a:bodyPr>
          <a:lstStyle/>
          <a:p>
            <a:r>
              <a:rPr lang="en-US" sz="8000">
                <a:solidFill>
                  <a:schemeClr val="tx2"/>
                </a:solidFill>
                <a:latin typeface="Calibri"/>
                <a:ea typeface="Calibri"/>
                <a:cs typeface="Calibri"/>
              </a:rPr>
              <a:t>SWOT Analysis</a:t>
            </a:r>
            <a:endParaRPr lang="en-US" sz="8000">
              <a:solidFill>
                <a:schemeClr val="tx2"/>
              </a:solidFill>
            </a:endParaRPr>
          </a:p>
        </p:txBody>
      </p:sp>
      <p:cxnSp>
        <p:nvCxnSpPr>
          <p:cNvPr id="12" name="Straight Connector 11">
            <a:extLst>
              <a:ext uri="{FF2B5EF4-FFF2-40B4-BE49-F238E27FC236}">
                <a16:creationId xmlns:a16="http://schemas.microsoft.com/office/drawing/2014/main" id="{18710E47-0781-4953-BBDA-8EF627A731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8BDE73-93D7-60E9-AD40-6D92FA05DF6D}"/>
              </a:ext>
            </a:extLst>
          </p:cNvPr>
          <p:cNvSpPr>
            <a:spLocks noGrp="1"/>
          </p:cNvSpPr>
          <p:nvPr>
            <p:ph idx="1"/>
          </p:nvPr>
        </p:nvSpPr>
        <p:spPr>
          <a:xfrm>
            <a:off x="731520" y="4069080"/>
            <a:ext cx="10515600" cy="2042605"/>
          </a:xfrm>
        </p:spPr>
        <p:txBody>
          <a:bodyPr vert="horz" lIns="91440" tIns="45720" rIns="91440" bIns="45720" rtlCol="0" anchor="t">
            <a:normAutofit/>
          </a:bodyPr>
          <a:lstStyle/>
          <a:p>
            <a:pPr marL="0" indent="0">
              <a:buNone/>
            </a:pPr>
            <a:r>
              <a:rPr lang="en-US" sz="1800" b="1">
                <a:solidFill>
                  <a:schemeClr val="tx2"/>
                </a:solidFill>
                <a:latin typeface="Calibri"/>
                <a:ea typeface="Calibri"/>
                <a:cs typeface="Calibri"/>
              </a:rPr>
              <a:t>Opportunities</a:t>
            </a:r>
          </a:p>
          <a:p>
            <a:r>
              <a:rPr lang="en-US" sz="1800">
                <a:solidFill>
                  <a:schemeClr val="tx2"/>
                </a:solidFill>
                <a:latin typeface="Calibri"/>
                <a:ea typeface="Calibri"/>
                <a:cs typeface="Calibri"/>
              </a:rPr>
              <a:t>Increasing the brand's visibility through trade shows and smart alliances with eco-friendly shops. Possibility of profiting from the growing demand, especially from younger consumers, for sustainable fashion.</a:t>
            </a:r>
            <a:endParaRPr lang="en-US" sz="1800">
              <a:solidFill>
                <a:schemeClr val="tx2"/>
              </a:solidFill>
            </a:endParaRPr>
          </a:p>
          <a:p>
            <a:endParaRPr lang="en-US" sz="1800">
              <a:solidFill>
                <a:schemeClr val="tx2"/>
              </a:solidFill>
            </a:endParaRPr>
          </a:p>
        </p:txBody>
      </p:sp>
      <p:cxnSp>
        <p:nvCxnSpPr>
          <p:cNvPr id="14" name="Straight Connector 13">
            <a:extLst>
              <a:ext uri="{FF2B5EF4-FFF2-40B4-BE49-F238E27FC236}">
                <a16:creationId xmlns:a16="http://schemas.microsoft.com/office/drawing/2014/main" id="{125D265C-1D38-4B36-8572-366ED6A607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50C536A3-D654-4FB9-BB50-B236B87BB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7" name="Straight Connector 16">
              <a:extLst>
                <a:ext uri="{FF2B5EF4-FFF2-40B4-BE49-F238E27FC236}">
                  <a16:creationId xmlns:a16="http://schemas.microsoft.com/office/drawing/2014/main" id="{941ACF7F-B3F4-4E4E-AECF-076FA5AB68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A76DEDF-ED9E-43F5-BD8F-87A9A7A069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15169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BCE0FB-ADDD-4B37-A958-519663E8E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F8A981E-6C01-464B-9B2A-810AFEC27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2BD795-2D5B-EF2A-0DA4-19C19D54ED6B}"/>
              </a:ext>
            </a:extLst>
          </p:cNvPr>
          <p:cNvSpPr>
            <a:spLocks noGrp="1"/>
          </p:cNvSpPr>
          <p:nvPr>
            <p:ph type="title"/>
          </p:nvPr>
        </p:nvSpPr>
        <p:spPr>
          <a:xfrm>
            <a:off x="731520" y="1170432"/>
            <a:ext cx="10533888" cy="2734056"/>
          </a:xfrm>
        </p:spPr>
        <p:txBody>
          <a:bodyPr anchor="b">
            <a:normAutofit/>
          </a:bodyPr>
          <a:lstStyle/>
          <a:p>
            <a:r>
              <a:rPr lang="en-US" sz="8000">
                <a:solidFill>
                  <a:schemeClr val="tx2"/>
                </a:solidFill>
                <a:latin typeface="Calibri"/>
                <a:ea typeface="Calibri"/>
                <a:cs typeface="Calibri"/>
              </a:rPr>
              <a:t>SWOT Analysis</a:t>
            </a:r>
            <a:endParaRPr lang="en-US" sz="8000">
              <a:solidFill>
                <a:schemeClr val="tx2"/>
              </a:solidFill>
            </a:endParaRPr>
          </a:p>
        </p:txBody>
      </p:sp>
      <p:cxnSp>
        <p:nvCxnSpPr>
          <p:cNvPr id="12" name="Straight Connector 11">
            <a:extLst>
              <a:ext uri="{FF2B5EF4-FFF2-40B4-BE49-F238E27FC236}">
                <a16:creationId xmlns:a16="http://schemas.microsoft.com/office/drawing/2014/main" id="{18710E47-0781-4953-BBDA-8EF627A731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6580F9D-02B9-5466-E94D-9B7C257715BC}"/>
              </a:ext>
            </a:extLst>
          </p:cNvPr>
          <p:cNvSpPr>
            <a:spLocks noGrp="1"/>
          </p:cNvSpPr>
          <p:nvPr>
            <p:ph idx="1"/>
          </p:nvPr>
        </p:nvSpPr>
        <p:spPr>
          <a:xfrm>
            <a:off x="731520" y="4069080"/>
            <a:ext cx="10515600" cy="2042605"/>
          </a:xfrm>
        </p:spPr>
        <p:txBody>
          <a:bodyPr vert="horz" lIns="91440" tIns="45720" rIns="91440" bIns="45720" rtlCol="0" anchor="t">
            <a:normAutofit/>
          </a:bodyPr>
          <a:lstStyle/>
          <a:p>
            <a:pPr marL="0" indent="0">
              <a:buNone/>
            </a:pPr>
            <a:r>
              <a:rPr lang="en-US" sz="1800" b="1">
                <a:solidFill>
                  <a:schemeClr val="tx2"/>
                </a:solidFill>
                <a:latin typeface="Calibri"/>
                <a:ea typeface="Calibri"/>
                <a:cs typeface="Calibri"/>
              </a:rPr>
              <a:t>Threats</a:t>
            </a:r>
          </a:p>
          <a:p>
            <a:r>
              <a:rPr lang="en-US" sz="1800">
                <a:solidFill>
                  <a:schemeClr val="tx2"/>
                </a:solidFill>
                <a:latin typeface="Calibri"/>
                <a:ea typeface="Calibri"/>
                <a:cs typeface="Calibri"/>
              </a:rPr>
              <a:t>Risks include possible economic downturns that impact consumer spending on fashion as well as competition from well-known fast-fashion companies implementing more environmentally friendly methods (Taylor, 2022).</a:t>
            </a:r>
          </a:p>
          <a:p>
            <a:endParaRPr lang="en-US" sz="1800">
              <a:solidFill>
                <a:schemeClr val="tx2"/>
              </a:solidFill>
            </a:endParaRPr>
          </a:p>
          <a:p>
            <a:endParaRPr lang="en-US" sz="1800">
              <a:solidFill>
                <a:schemeClr val="tx2"/>
              </a:solidFill>
            </a:endParaRPr>
          </a:p>
        </p:txBody>
      </p:sp>
      <p:cxnSp>
        <p:nvCxnSpPr>
          <p:cNvPr id="14" name="Straight Connector 13">
            <a:extLst>
              <a:ext uri="{FF2B5EF4-FFF2-40B4-BE49-F238E27FC236}">
                <a16:creationId xmlns:a16="http://schemas.microsoft.com/office/drawing/2014/main" id="{125D265C-1D38-4B36-8572-366ED6A607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50C536A3-D654-4FB9-BB50-B236B87BB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7" name="Straight Connector 16">
              <a:extLst>
                <a:ext uri="{FF2B5EF4-FFF2-40B4-BE49-F238E27FC236}">
                  <a16:creationId xmlns:a16="http://schemas.microsoft.com/office/drawing/2014/main" id="{941ACF7F-B3F4-4E4E-AECF-076FA5AB68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A76DEDF-ED9E-43F5-BD8F-87A9A7A069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0771955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BCE0FB-ADDD-4B37-A958-519663E8E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F8A981E-6C01-464B-9B2A-810AFEC27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3B0581-C12B-4A44-52C4-51C0F9319AE0}"/>
              </a:ext>
            </a:extLst>
          </p:cNvPr>
          <p:cNvSpPr>
            <a:spLocks noGrp="1"/>
          </p:cNvSpPr>
          <p:nvPr>
            <p:ph type="title"/>
          </p:nvPr>
        </p:nvSpPr>
        <p:spPr>
          <a:xfrm>
            <a:off x="731520" y="1170432"/>
            <a:ext cx="10533888" cy="2734056"/>
          </a:xfrm>
        </p:spPr>
        <p:txBody>
          <a:bodyPr anchor="b">
            <a:normAutofit/>
          </a:bodyPr>
          <a:lstStyle/>
          <a:p>
            <a:r>
              <a:rPr lang="en-US" sz="8000">
                <a:solidFill>
                  <a:schemeClr val="tx2"/>
                </a:solidFill>
                <a:latin typeface="Calibri"/>
                <a:ea typeface="Calibri"/>
                <a:cs typeface="Calibri"/>
              </a:rPr>
              <a:t>12 month cash flow forecast</a:t>
            </a:r>
          </a:p>
        </p:txBody>
      </p:sp>
      <p:cxnSp>
        <p:nvCxnSpPr>
          <p:cNvPr id="12" name="Straight Connector 11">
            <a:extLst>
              <a:ext uri="{FF2B5EF4-FFF2-40B4-BE49-F238E27FC236}">
                <a16:creationId xmlns:a16="http://schemas.microsoft.com/office/drawing/2014/main" id="{18710E47-0781-4953-BBDA-8EF627A731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BD4DF99-2517-412C-4CB3-7ECE91B6EEC3}"/>
              </a:ext>
            </a:extLst>
          </p:cNvPr>
          <p:cNvSpPr>
            <a:spLocks noGrp="1"/>
          </p:cNvSpPr>
          <p:nvPr>
            <p:ph idx="1"/>
          </p:nvPr>
        </p:nvSpPr>
        <p:spPr>
          <a:xfrm>
            <a:off x="731520" y="4069080"/>
            <a:ext cx="10515600" cy="2042605"/>
          </a:xfrm>
        </p:spPr>
        <p:txBody>
          <a:bodyPr vert="horz" lIns="91440" tIns="45720" rIns="91440" bIns="45720" rtlCol="0" anchor="t">
            <a:normAutofit/>
          </a:bodyPr>
          <a:lstStyle/>
          <a:p>
            <a:endParaRPr lang="en-US" sz="1700">
              <a:solidFill>
                <a:schemeClr val="tx2"/>
              </a:solidFill>
            </a:endParaRPr>
          </a:p>
          <a:p>
            <a:pPr marL="0" indent="0">
              <a:buNone/>
            </a:pPr>
            <a:endParaRPr lang="en-US" sz="1700">
              <a:solidFill>
                <a:schemeClr val="tx2"/>
              </a:solidFill>
            </a:endParaRPr>
          </a:p>
          <a:p>
            <a:r>
              <a:rPr lang="en-US" sz="1700">
                <a:solidFill>
                  <a:schemeClr val="tx2"/>
                </a:solidFill>
                <a:latin typeface="Calibri"/>
                <a:ea typeface="+mn-lt"/>
                <a:cs typeface="+mn-lt"/>
              </a:rPr>
              <a:t>The £25,000 initial investment, which will pay for production, website development, and marketing expenses, is detailed in the cash flow forecast for Green Style. As the brand becomes more well-known, revenue is anticipated to increase, hitting £30,000 in month 12. Salary, production, marketing, and raw materials are important costs. By month nine, the company hopes to break even, and as demand for sustainable design rises, revenue will expand steadily (Richards, 2020).</a:t>
            </a:r>
            <a:endParaRPr lang="en-US" sz="1700">
              <a:solidFill>
                <a:schemeClr val="tx2"/>
              </a:solidFill>
              <a:latin typeface="Calibri"/>
            </a:endParaRPr>
          </a:p>
          <a:p>
            <a:endParaRPr lang="en-US" sz="1700">
              <a:solidFill>
                <a:schemeClr val="tx2"/>
              </a:solidFill>
            </a:endParaRPr>
          </a:p>
          <a:p>
            <a:endParaRPr lang="en-US" sz="1700">
              <a:solidFill>
                <a:schemeClr val="tx2"/>
              </a:solidFill>
            </a:endParaRPr>
          </a:p>
        </p:txBody>
      </p:sp>
      <p:cxnSp>
        <p:nvCxnSpPr>
          <p:cNvPr id="14" name="Straight Connector 13">
            <a:extLst>
              <a:ext uri="{FF2B5EF4-FFF2-40B4-BE49-F238E27FC236}">
                <a16:creationId xmlns:a16="http://schemas.microsoft.com/office/drawing/2014/main" id="{125D265C-1D38-4B36-8572-366ED6A607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50C536A3-D654-4FB9-BB50-B236B87BB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7" name="Straight Connector 16">
              <a:extLst>
                <a:ext uri="{FF2B5EF4-FFF2-40B4-BE49-F238E27FC236}">
                  <a16:creationId xmlns:a16="http://schemas.microsoft.com/office/drawing/2014/main" id="{941ACF7F-B3F4-4E4E-AECF-076FA5AB68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A76DEDF-ED9E-43F5-BD8F-87A9A7A069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11665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AFC2BF3-BFAA-A180-5FC1-2EE8EA4F6B43}"/>
              </a:ext>
            </a:extLst>
          </p:cNvPr>
          <p:cNvPicPr>
            <a:picLocks noGrp="1" noChangeAspect="1"/>
          </p:cNvPicPr>
          <p:nvPr>
            <p:ph idx="1"/>
          </p:nvPr>
        </p:nvPicPr>
        <p:blipFill>
          <a:blip r:embed="rId2"/>
          <a:stretch>
            <a:fillRect/>
          </a:stretch>
        </p:blipFill>
        <p:spPr>
          <a:xfrm>
            <a:off x="1434021" y="643467"/>
            <a:ext cx="9323957"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2028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BCE0FB-ADDD-4B37-A958-519663E8E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F8A981E-6C01-464B-9B2A-810AFEC27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BE90E-6820-AD7C-FF33-7E7E9E807CDC}"/>
              </a:ext>
            </a:extLst>
          </p:cNvPr>
          <p:cNvSpPr>
            <a:spLocks noGrp="1"/>
          </p:cNvSpPr>
          <p:nvPr>
            <p:ph type="title"/>
          </p:nvPr>
        </p:nvSpPr>
        <p:spPr>
          <a:xfrm>
            <a:off x="731520" y="1170432"/>
            <a:ext cx="10533888" cy="2734056"/>
          </a:xfrm>
        </p:spPr>
        <p:txBody>
          <a:bodyPr anchor="b">
            <a:normAutofit/>
          </a:bodyPr>
          <a:lstStyle/>
          <a:p>
            <a:r>
              <a:rPr lang="en-US" sz="8000">
                <a:solidFill>
                  <a:schemeClr val="tx2"/>
                </a:solidFill>
                <a:latin typeface="Calibri"/>
                <a:ea typeface="Calibri"/>
                <a:cs typeface="Calibri"/>
              </a:rPr>
              <a:t>Conclusion</a:t>
            </a:r>
          </a:p>
        </p:txBody>
      </p:sp>
      <p:cxnSp>
        <p:nvCxnSpPr>
          <p:cNvPr id="12" name="Straight Connector 11">
            <a:extLst>
              <a:ext uri="{FF2B5EF4-FFF2-40B4-BE49-F238E27FC236}">
                <a16:creationId xmlns:a16="http://schemas.microsoft.com/office/drawing/2014/main" id="{18710E47-0781-4953-BBDA-8EF627A731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73CC14-CF13-2BD9-DC35-3A95BDC84E3F}"/>
              </a:ext>
            </a:extLst>
          </p:cNvPr>
          <p:cNvSpPr>
            <a:spLocks noGrp="1"/>
          </p:cNvSpPr>
          <p:nvPr>
            <p:ph idx="1"/>
          </p:nvPr>
        </p:nvSpPr>
        <p:spPr>
          <a:xfrm>
            <a:off x="731520" y="4069080"/>
            <a:ext cx="10515600" cy="2042605"/>
          </a:xfrm>
        </p:spPr>
        <p:txBody>
          <a:bodyPr vert="horz" lIns="91440" tIns="45720" rIns="91440" bIns="45720" rtlCol="0" anchor="t">
            <a:normAutofit/>
          </a:bodyPr>
          <a:lstStyle/>
          <a:p>
            <a:r>
              <a:rPr lang="en-US" sz="1300">
                <a:solidFill>
                  <a:schemeClr val="tx2"/>
                </a:solidFill>
                <a:latin typeface="Calibri"/>
                <a:ea typeface="+mn-lt"/>
                <a:cs typeface="+mn-lt"/>
              </a:rPr>
              <a:t>To sum up, Green Style offers eco-friendly apparel and accessories manufactured from organic and recycled materials, demonstrating a progressive and sustainable approach to the fashion business. Green Style is well-positioned to take advantage of a developing niche market as demand for ethical and eco-friendly design rises, particularly among Millennials and Generation Z. The company's dedication to sustainability is evident in many aspects of its business operations, including packaging and e-commerce.</a:t>
            </a:r>
            <a:endParaRPr lang="en-US" sz="1300">
              <a:solidFill>
                <a:schemeClr val="tx2"/>
              </a:solidFill>
              <a:latin typeface="Calibri"/>
              <a:ea typeface="Calibri"/>
              <a:cs typeface="Calibri"/>
            </a:endParaRPr>
          </a:p>
          <a:p>
            <a:endParaRPr lang="en-US" sz="1300">
              <a:solidFill>
                <a:schemeClr val="tx2"/>
              </a:solidFill>
              <a:latin typeface="Calibri"/>
              <a:ea typeface="Calibri"/>
              <a:cs typeface="Calibri"/>
            </a:endParaRPr>
          </a:p>
          <a:p>
            <a:r>
              <a:rPr lang="en-US" sz="1300">
                <a:solidFill>
                  <a:schemeClr val="tx2"/>
                </a:solidFill>
                <a:latin typeface="Calibri"/>
                <a:ea typeface="+mn-lt"/>
                <a:cs typeface="+mn-lt"/>
              </a:rPr>
              <a:t>A clear management structure, a well-defined product offering, and a realistic financial forecast are all examples of the business plan's strong framework. The SWOT analysis addresses issues like high initial manufacturing costs and market rivalry while highlighting the company's strengths, such as its distinctive product line and the expanding trend towards sustainable fashion. Nonetheless, the prospects—like collaborations with environmentally aware shops and trade shows—are powerful growth accelerators.</a:t>
            </a:r>
            <a:endParaRPr lang="en-US" sz="1300">
              <a:solidFill>
                <a:schemeClr val="tx2"/>
              </a:solidFill>
              <a:latin typeface="Calibri"/>
            </a:endParaRPr>
          </a:p>
        </p:txBody>
      </p:sp>
      <p:cxnSp>
        <p:nvCxnSpPr>
          <p:cNvPr id="14" name="Straight Connector 13">
            <a:extLst>
              <a:ext uri="{FF2B5EF4-FFF2-40B4-BE49-F238E27FC236}">
                <a16:creationId xmlns:a16="http://schemas.microsoft.com/office/drawing/2014/main" id="{125D265C-1D38-4B36-8572-366ED6A607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50C536A3-D654-4FB9-BB50-B236B87BB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7" name="Straight Connector 16">
              <a:extLst>
                <a:ext uri="{FF2B5EF4-FFF2-40B4-BE49-F238E27FC236}">
                  <a16:creationId xmlns:a16="http://schemas.microsoft.com/office/drawing/2014/main" id="{941ACF7F-B3F4-4E4E-AECF-076FA5AB68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A76DEDF-ED9E-43F5-BD8F-87A9A7A069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99737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BCE0FB-ADDD-4B37-A958-519663E8E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F8A981E-6C01-464B-9B2A-810AFEC27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DD7988-05C4-6D4D-4B66-73299A2BCD68}"/>
              </a:ext>
            </a:extLst>
          </p:cNvPr>
          <p:cNvSpPr>
            <a:spLocks noGrp="1"/>
          </p:cNvSpPr>
          <p:nvPr>
            <p:ph type="title"/>
          </p:nvPr>
        </p:nvSpPr>
        <p:spPr>
          <a:xfrm>
            <a:off x="731520" y="1170432"/>
            <a:ext cx="10533888" cy="2734056"/>
          </a:xfrm>
        </p:spPr>
        <p:txBody>
          <a:bodyPr anchor="b">
            <a:normAutofit/>
          </a:bodyPr>
          <a:lstStyle/>
          <a:p>
            <a:r>
              <a:rPr lang="en-US" sz="8000">
                <a:solidFill>
                  <a:schemeClr val="tx2"/>
                </a:solidFill>
                <a:latin typeface="Calibri"/>
                <a:ea typeface="Calibri"/>
                <a:cs typeface="Calibri"/>
              </a:rPr>
              <a:t>References</a:t>
            </a:r>
          </a:p>
        </p:txBody>
      </p:sp>
      <p:cxnSp>
        <p:nvCxnSpPr>
          <p:cNvPr id="12" name="Straight Connector 11">
            <a:extLst>
              <a:ext uri="{FF2B5EF4-FFF2-40B4-BE49-F238E27FC236}">
                <a16:creationId xmlns:a16="http://schemas.microsoft.com/office/drawing/2014/main" id="{18710E47-0781-4953-BBDA-8EF627A731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AE8697-F51A-0D6C-33CD-90647CD3CD70}"/>
              </a:ext>
            </a:extLst>
          </p:cNvPr>
          <p:cNvSpPr>
            <a:spLocks noGrp="1"/>
          </p:cNvSpPr>
          <p:nvPr>
            <p:ph idx="1"/>
          </p:nvPr>
        </p:nvSpPr>
        <p:spPr>
          <a:xfrm>
            <a:off x="731520" y="4069080"/>
            <a:ext cx="10515600" cy="2042605"/>
          </a:xfrm>
        </p:spPr>
        <p:txBody>
          <a:bodyPr vert="horz" lIns="91440" tIns="45720" rIns="91440" bIns="45720" rtlCol="0" anchor="t">
            <a:normAutofit/>
          </a:bodyPr>
          <a:lstStyle/>
          <a:p>
            <a:r>
              <a:rPr lang="en-US" sz="1500">
                <a:solidFill>
                  <a:schemeClr val="tx2"/>
                </a:solidFill>
                <a:latin typeface="Calibri"/>
                <a:ea typeface="+mn-lt"/>
                <a:cs typeface="+mn-lt"/>
              </a:rPr>
              <a:t>Fashion Sustainability and Business Strategies, Browne, C. (2019). New York: Green Fashion Press, 2nd ed.</a:t>
            </a:r>
            <a:endParaRPr lang="en-US" sz="1500">
              <a:solidFill>
                <a:schemeClr val="tx2"/>
              </a:solidFill>
              <a:latin typeface="Calibri"/>
              <a:ea typeface="Calibri"/>
              <a:cs typeface="Calibri"/>
            </a:endParaRPr>
          </a:p>
          <a:p>
            <a:r>
              <a:rPr lang="en-US" sz="1500">
                <a:solidFill>
                  <a:schemeClr val="tx2"/>
                </a:solidFill>
                <a:latin typeface="Calibri"/>
                <a:ea typeface="+mn-lt"/>
                <a:cs typeface="+mn-lt"/>
              </a:rPr>
              <a:t>Harrison, R. (2018) An Overview of Green Fashion Trends in Sustainable Fashion. Fashion Press, London.</a:t>
            </a:r>
            <a:endParaRPr lang="en-US" sz="1500">
              <a:solidFill>
                <a:schemeClr val="tx2"/>
              </a:solidFill>
              <a:latin typeface="Calibri"/>
              <a:ea typeface="Calibri"/>
              <a:cs typeface="Calibri"/>
            </a:endParaRPr>
          </a:p>
          <a:p>
            <a:r>
              <a:rPr lang="en-US" sz="1500">
                <a:solidFill>
                  <a:schemeClr val="tx2"/>
                </a:solidFill>
                <a:latin typeface="Calibri"/>
                <a:ea typeface="+mn-lt"/>
                <a:cs typeface="+mn-lt"/>
              </a:rPr>
              <a:t>Managing Sustainability in Fashion Businesses, Lloyd, E. (2021). Manchester: Business Management Press, first ed.</a:t>
            </a:r>
            <a:endParaRPr lang="en-US" sz="1500">
              <a:solidFill>
                <a:schemeClr val="tx2"/>
              </a:solidFill>
              <a:latin typeface="Calibri"/>
              <a:ea typeface="Calibri"/>
              <a:cs typeface="Calibri"/>
            </a:endParaRPr>
          </a:p>
          <a:p>
            <a:r>
              <a:rPr lang="en-US" sz="1500">
                <a:solidFill>
                  <a:schemeClr val="tx2"/>
                </a:solidFill>
                <a:latin typeface="Calibri"/>
                <a:ea typeface="+mn-lt"/>
                <a:cs typeface="+mn-lt"/>
              </a:rPr>
              <a:t>Financial Forecasting for Startups, 2nd ed., Oxford: Business Forecast Press, Richards, A. (2020).</a:t>
            </a:r>
            <a:endParaRPr lang="en-US" sz="1500">
              <a:solidFill>
                <a:schemeClr val="tx2"/>
              </a:solidFill>
              <a:latin typeface="Calibri"/>
              <a:ea typeface="Calibri"/>
              <a:cs typeface="Calibri"/>
            </a:endParaRPr>
          </a:p>
          <a:p>
            <a:r>
              <a:rPr lang="en-US" sz="1500">
                <a:solidFill>
                  <a:schemeClr val="tx2"/>
                </a:solidFill>
                <a:latin typeface="Calibri"/>
                <a:ea typeface="+mn-lt"/>
                <a:cs typeface="+mn-lt"/>
              </a:rPr>
              <a:t>Stevenson, M. The Legal Frameworks for Contemporary Startups (2020). London: Startup Press, 3rd ed.</a:t>
            </a:r>
            <a:endParaRPr lang="en-US" sz="1500">
              <a:solidFill>
                <a:schemeClr val="tx2"/>
              </a:solidFill>
              <a:latin typeface="Calibri"/>
              <a:ea typeface="Calibri"/>
              <a:cs typeface="Calibri"/>
            </a:endParaRPr>
          </a:p>
          <a:p>
            <a:r>
              <a:rPr lang="en-US" sz="1500">
                <a:solidFill>
                  <a:schemeClr val="tx2"/>
                </a:solidFill>
                <a:latin typeface="Calibri"/>
                <a:ea typeface="+mn-lt"/>
                <a:cs typeface="+mn-lt"/>
              </a:rPr>
              <a:t>Sustainability and Fashion Consumer Trends, Taylor, S. (2022). London: Green Trade Publications, 4th ed.</a:t>
            </a:r>
            <a:endParaRPr lang="en-US" sz="1500">
              <a:solidFill>
                <a:schemeClr val="tx2"/>
              </a:solidFill>
              <a:latin typeface="Calibri"/>
            </a:endParaRPr>
          </a:p>
          <a:p>
            <a:endParaRPr lang="en-US" sz="1500">
              <a:solidFill>
                <a:schemeClr val="tx2"/>
              </a:solidFill>
            </a:endParaRPr>
          </a:p>
          <a:p>
            <a:endParaRPr lang="en-US" sz="1500">
              <a:solidFill>
                <a:schemeClr val="tx2"/>
              </a:solidFill>
            </a:endParaRPr>
          </a:p>
        </p:txBody>
      </p:sp>
      <p:cxnSp>
        <p:nvCxnSpPr>
          <p:cNvPr id="14" name="Straight Connector 13">
            <a:extLst>
              <a:ext uri="{FF2B5EF4-FFF2-40B4-BE49-F238E27FC236}">
                <a16:creationId xmlns:a16="http://schemas.microsoft.com/office/drawing/2014/main" id="{125D265C-1D38-4B36-8572-366ED6A607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50C536A3-D654-4FB9-BB50-B236B87BB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7" name="Straight Connector 16">
              <a:extLst>
                <a:ext uri="{FF2B5EF4-FFF2-40B4-BE49-F238E27FC236}">
                  <a16:creationId xmlns:a16="http://schemas.microsoft.com/office/drawing/2014/main" id="{941ACF7F-B3F4-4E4E-AECF-076FA5AB68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A76DEDF-ED9E-43F5-BD8F-87A9A7A069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956126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Ecran lat</PresentationFormat>
  <Paragraphs>0</Paragraphs>
  <Slides>13</Slides>
  <Notes>6</Notes>
  <HiddenSlides>0</HiddenSlides>
  <MMClips>0</MMClips>
  <ScaleCrop>false</ScaleCrop>
  <HeadingPairs>
    <vt:vector size="4" baseType="variant">
      <vt:variant>
        <vt:lpstr>Temă</vt:lpstr>
      </vt:variant>
      <vt:variant>
        <vt:i4>1</vt:i4>
      </vt:variant>
      <vt:variant>
        <vt:lpstr>Titluri diapozitive</vt:lpstr>
      </vt:variant>
      <vt:variant>
        <vt:i4>13</vt:i4>
      </vt:variant>
    </vt:vector>
  </HeadingPairs>
  <TitlesOfParts>
    <vt:vector size="14" baseType="lpstr">
      <vt:lpstr>office theme</vt:lpstr>
      <vt:lpstr>Entrepreneurship</vt:lpstr>
      <vt:lpstr>Introduction</vt:lpstr>
      <vt:lpstr>Business idea </vt:lpstr>
      <vt:lpstr>Legal format and ownership</vt:lpstr>
      <vt:lpstr>Company management</vt:lpstr>
      <vt:lpstr>SWOT Analysis</vt:lpstr>
      <vt:lpstr>SWOT Analysis</vt:lpstr>
      <vt:lpstr>SWOT Analysis</vt:lpstr>
      <vt:lpstr>SWOT Analysis</vt:lpstr>
      <vt:lpstr>12 month cash flow forecast</vt:lpstr>
      <vt:lpstr>Prezentare PowerPoint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dc:title>
  <dc:creator/>
  <cp:lastModifiedBy>Mihaela Iancu</cp:lastModifiedBy>
  <cp:revision>93</cp:revision>
  <dcterms:created xsi:type="dcterms:W3CDTF">2024-12-15T12:38:48Z</dcterms:created>
  <dcterms:modified xsi:type="dcterms:W3CDTF">2024-12-15T13:45:32Z</dcterms:modified>
</cp:coreProperties>
</file>