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0"/>
  </p:notesMasterIdLst>
  <p:sldIdLst>
    <p:sldId id="256" r:id="rId5"/>
    <p:sldId id="378" r:id="rId6"/>
    <p:sldId id="448" r:id="rId7"/>
    <p:sldId id="259" r:id="rId8"/>
    <p:sldId id="260" r:id="rId9"/>
    <p:sldId id="314" r:id="rId10"/>
    <p:sldId id="315" r:id="rId11"/>
    <p:sldId id="310" r:id="rId12"/>
    <p:sldId id="453" r:id="rId13"/>
    <p:sldId id="318" r:id="rId14"/>
    <p:sldId id="279" r:id="rId15"/>
    <p:sldId id="321" r:id="rId16"/>
    <p:sldId id="452" r:id="rId17"/>
    <p:sldId id="379" r:id="rId18"/>
    <p:sldId id="37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FF3300"/>
    <a:srgbClr val="FF0066"/>
    <a:srgbClr val="FF0000"/>
    <a:srgbClr val="009900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020DF8-16F9-4EB4-9323-54F4B272ED68}" v="23" dt="2020-05-19T13:47:55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572" autoAdjust="0"/>
  </p:normalViewPr>
  <p:slideViewPr>
    <p:cSldViewPr>
      <p:cViewPr varScale="1">
        <p:scale>
          <a:sx n="86" d="100"/>
          <a:sy n="86" d="100"/>
        </p:scale>
        <p:origin x="233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72C0DA-2A90-8241-9310-78A2F14435FA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50196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1 -3 is about visioning and setting and example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4-8 is about empowering and energising people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9-12 is about leading your team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8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FE27BEA-FA24-4EB7-8B77-139066C0BDE3}" type="datetime1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15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FF2C5-B12F-48A9-836F-7A0063371E09}" type="datetime1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326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AF6E-24CD-4B90-B7F2-E8D7DD0D03A5}" type="datetime1">
              <a:rPr lang="en-GB" smtClean="0"/>
              <a:t>18/05/2020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692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0D1F-6AD4-4833-A781-58EF52D5EC8B}" type="datetime1">
              <a:rPr lang="en-GB" smtClean="0"/>
              <a:t>18/05/2020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68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26F54-918A-4AC5-9654-D7F4C3F85898}" type="datetime1">
              <a:rPr lang="en-GB" smtClean="0"/>
              <a:t>18/05/2020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7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7DA89-ED9D-44AA-BD95-5E705631C41D}" type="datetime1">
              <a:rPr lang="en-GB" smtClean="0"/>
              <a:t>18/05/2020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395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D35E-E954-40DD-895D-4405D05DBA4F}" type="datetime1">
              <a:rPr lang="en-GB" smtClean="0"/>
              <a:t>18/05/2020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72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0FFB-BDF0-436A-8C43-6EE298C9F366}" type="datetime1">
              <a:rPr lang="en-GB" smtClean="0"/>
              <a:t>18/05/2020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819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A1BC-F4F6-4BE5-864D-24856EC73ECB}" type="datetime1">
              <a:rPr lang="en-GB" smtClean="0"/>
              <a:t>18/05/2020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47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53635-C00D-4B19-8E9B-244CE9048CF1}" type="datetime1">
              <a:rPr lang="en-GB" smtClean="0"/>
              <a:t>18/05/2020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03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95083-90FD-4C2E-B5BA-0DD43CCF8CB7}" type="datetime1">
              <a:rPr lang="en-GB" smtClean="0"/>
              <a:t>18/05/2020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63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60C728-9A38-45DE-BA73-0730424121CA}" type="datetime1">
              <a:rPr lang="en-GB" smtClean="0"/>
              <a:t>18/05/2020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16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illjemmett.com/2019/03/26/review-work-it-girl-run-the-show-like-ceo-oprah-winfre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lideshare.net/AlesandraBlakeston/leadership-1856973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iabeteseducation.wikispaces.com/Diabetes+Education+Lesson+Plan+Objectives,Goals,+and+Outcome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dhpe-explosion.wikispaces.com/Assessment++Info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worldofrandomthings.blogspot.com/2017/10/self-reflection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tickyjesus.com/2010/12/seven-ways-to-condition-your-mind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Xyr95yfL3M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sAXMqxwol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BMSK6001 Emergent Leadership Skills for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Online Session 1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43000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Module Aim and Objectives</a:t>
            </a:r>
          </a:p>
          <a:p>
            <a:r>
              <a:rPr lang="en-GB" dirty="0"/>
              <a:t>The Assignment</a:t>
            </a:r>
          </a:p>
          <a:p>
            <a:r>
              <a:rPr lang="en-GB" dirty="0"/>
              <a:t>The role of the leader</a:t>
            </a:r>
          </a:p>
          <a:p>
            <a:r>
              <a:rPr lang="en-GB" dirty="0"/>
              <a:t>Difference between leadership and management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Research &amp; report</a:t>
            </a:r>
          </a:p>
        </p:txBody>
      </p:sp>
      <p:pic>
        <p:nvPicPr>
          <p:cNvPr id="6" name="Picture 5" descr="A picture containing curtain&#10;&#10;Description automatically generated">
            <a:extLst>
              <a:ext uri="{FF2B5EF4-FFF2-40B4-BE49-F238E27FC236}">
                <a16:creationId xmlns:a16="http://schemas.microsoft.com/office/drawing/2014/main" id="{E88BD3E6-B8A4-4099-8BE3-BA5326C780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0" y="4546471"/>
            <a:ext cx="4572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89D4-0240-5B42-B292-ED52582EA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Task Assessment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E32A9-3463-4946-9075-4913B3582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046" y="1292414"/>
            <a:ext cx="4040188" cy="639762"/>
          </a:xfrm>
        </p:spPr>
        <p:txBody>
          <a:bodyPr>
            <a:normAutofit fontScale="92500"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72F59-619A-9141-8586-ECDD50C15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932177"/>
            <a:ext cx="4245868" cy="3657064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Evaluate own ability to use a range of leadership styles, in different situations and with different types of people, to fulfil the leadership role     </a:t>
            </a:r>
          </a:p>
          <a:p>
            <a:r>
              <a:rPr lang="en-GB" sz="2200" dirty="0"/>
              <a:t>Critically assess a recognised leadership model or theory in relation to its ability to impact on individual’s workplace performance       </a:t>
            </a:r>
          </a:p>
          <a:p>
            <a:r>
              <a:rPr lang="en-GB" sz="2200" dirty="0"/>
              <a:t>Assess your own ability to set direction, motivate, delegate and empower others to bring about a workplace change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67F932-2727-544D-9FD5-B75A811B9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31179" y="1270461"/>
            <a:ext cx="4041775" cy="639762"/>
          </a:xfrm>
        </p:spPr>
        <p:txBody>
          <a:bodyPr>
            <a:normAutofit fontScale="92500"/>
          </a:bodyPr>
          <a:lstStyle/>
          <a:p>
            <a:r>
              <a:rPr lang="en-GB" dirty="0"/>
              <a:t>Common Assessment Criteria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6CC05F-5CDF-9743-8EC8-85F6AD28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409" y="1932177"/>
            <a:ext cx="4540087" cy="365706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Engagement with Literature Skills.      (30)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Knowledge and Understanding Skills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Cognitive and Intellectual Skills         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Practical Application Skills (10)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Transferable Skills for Life and Professional Practice </a:t>
            </a:r>
            <a:r>
              <a:rPr lang="en-GB" b="1" dirty="0"/>
              <a:t>(10)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DC45F6-59A6-8642-A2FC-CE257A502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2ED0A8-3177-B644-ABD4-CFF58179CFCE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47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8EBB6C5A-36CB-7845-AA63-D364D30C2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1214"/>
            <a:ext cx="8229600" cy="1143000"/>
          </a:xfrm>
        </p:spPr>
        <p:txBody>
          <a:bodyPr/>
          <a:lstStyle/>
          <a:p>
            <a:r>
              <a:rPr lang="en-GB" altLang="en-US" dirty="0"/>
              <a:t>Module Aim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DA748D02-CF44-EC43-AEE3-E41566535488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107504" y="1024137"/>
            <a:ext cx="6048672" cy="4421087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GB" altLang="en-US" sz="3600" dirty="0">
                <a:solidFill>
                  <a:srgbClr val="0000CC"/>
                </a:solidFill>
              </a:rPr>
              <a:t>To explore the key responsibilities of leadership in the workplace and the critical importance of the objective analysis of personal strengths and limitations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46B7CBEA-16B3-4B9B-A9D2-A06373A1C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985" y="3645024"/>
            <a:ext cx="2743378" cy="2054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933B4063-0F0B-435E-81E0-757A1F54C6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65088" y="1024137"/>
            <a:ext cx="2743377" cy="19827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AFF8EE-16FB-4B4F-A4DC-3275CAC0AB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41294" y="2155129"/>
            <a:ext cx="1775762" cy="1820156"/>
          </a:xfrm>
          <a:prstGeom prst="rect">
            <a:avLst/>
          </a:prstGeom>
        </p:spPr>
      </p:pic>
      <p:sp>
        <p:nvSpPr>
          <p:cNvPr id="8194" name="Title 1">
            <a:extLst>
              <a:ext uri="{FF2B5EF4-FFF2-40B4-BE49-F238E27FC236}">
                <a16:creationId xmlns:a16="http://schemas.microsoft.com/office/drawing/2014/main" id="{FB687138-4C07-9C4C-91BF-7AA2C19D7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Module objectives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C14C2FD4-E6AC-1742-844E-8DB717235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242" y="1304763"/>
            <a:ext cx="8229600" cy="4248473"/>
          </a:xfrm>
        </p:spPr>
        <p:txBody>
          <a:bodyPr>
            <a:normAutofit fontScale="77500" lnSpcReduction="20000"/>
          </a:bodyPr>
          <a:lstStyle/>
          <a:p>
            <a:pPr marL="0" fontAlgn="auto">
              <a:spcAft>
                <a:spcPts val="0"/>
              </a:spcAft>
              <a:buFontTx/>
              <a:buNone/>
              <a:defRPr/>
            </a:pPr>
            <a:r>
              <a:rPr lang="en-GB" altLang="en-US" sz="3600" b="1" i="1" dirty="0"/>
              <a:t>Upon the successful completion of this module, the student should be able to demonstrate the ability to</a:t>
            </a:r>
            <a:r>
              <a:rPr lang="en-GB" altLang="en-US" sz="3600" i="1" dirty="0"/>
              <a:t>: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en-GB" altLang="en-US" i="1" dirty="0"/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critically evaluate personal ability to fulfil key responsibilities of the leadership role within the context of established leadership styles;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analyse and critically assess strategies for leadership in relation to others;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plan for the leadership of change of an appropriate level of complexity within the workplace.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altLang="en-US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FB57A-05C3-B849-AB53-1AEB6E621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Tasks.                              </a:t>
            </a:r>
            <a:r>
              <a:rPr lang="en-GB" sz="1600" dirty="0"/>
              <a:t>(BMSK6001)</a:t>
            </a:r>
            <a:r>
              <a:rPr lang="en-GB" sz="1600" dirty="0">
                <a:effectLst/>
              </a:rPr>
              <a:t> 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7AD5D-7586-D044-9076-564A9101B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70484"/>
            <a:ext cx="8874001" cy="3917032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Evaluate own ability to use a range of leadership styles, in different situations and with different types of people, to fulfil the leadership role                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Critically assess a recognised leadership model or theory in relation to its ability to impact on individual’s workplace performance     </a:t>
            </a:r>
            <a:endParaRPr lang="en-GB" sz="28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800" dirty="0">
                <a:solidFill>
                  <a:srgbClr val="00B050"/>
                </a:solidFill>
              </a:rPr>
              <a:t>Assess your own ability to set direction, motivate, delegate and empower others to bring about a workplace change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FEC99D-F596-44A7-A14A-F56F739D3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-11112"/>
            <a:ext cx="1691680" cy="1542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43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26FE9-C47D-C248-820F-AF3BC32E0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848" y="1194637"/>
            <a:ext cx="5517182" cy="1325563"/>
          </a:xfrm>
        </p:spPr>
        <p:txBody>
          <a:bodyPr/>
          <a:lstStyle/>
          <a:p>
            <a:r>
              <a:rPr lang="en-GB" dirty="0"/>
              <a:t>The Role of a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0A9DF-4090-0C47-9680-EEC2B75AC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844" y="3391535"/>
            <a:ext cx="8219256" cy="2271828"/>
          </a:xfrm>
        </p:spPr>
        <p:txBody>
          <a:bodyPr/>
          <a:lstStyle/>
          <a:p>
            <a:pPr marL="0" indent="0">
              <a:buNone/>
            </a:pPr>
            <a:r>
              <a:rPr lang="en-GB" b="1" i="1" dirty="0">
                <a:solidFill>
                  <a:srgbClr val="00B050"/>
                </a:solidFill>
              </a:rPr>
              <a:t>Exercise:</a:t>
            </a:r>
            <a:r>
              <a:rPr lang="en-GB" dirty="0">
                <a:solidFill>
                  <a:srgbClr val="00B050"/>
                </a:solidFill>
              </a:rPr>
              <a:t> what are the key elements, dimensions of the leader’s role</a:t>
            </a:r>
          </a:p>
          <a:p>
            <a:pPr marL="0" indent="0">
              <a:buNone/>
            </a:pPr>
            <a:endParaRPr lang="en-GB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Discussion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83BD85-8A8B-4C23-8379-E12A507E44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571750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60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Roles of a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212" y="1417638"/>
            <a:ext cx="6172200" cy="3394075"/>
          </a:xfrm>
        </p:spPr>
        <p:txBody>
          <a:bodyPr>
            <a:noAutofit/>
          </a:bodyPr>
          <a:lstStyle/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Create an inspiring vision &amp; shared value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Lead change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Lead by example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Demonstrate confidence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Aspire to energize people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Empower people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Communicate openly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Listen, support &amp; help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Involve everyone – use a team approach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Coach, bring out the best in people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Encourage Group discussion</a:t>
            </a:r>
            <a:endParaRPr lang="en-GB" altLang="en-US" sz="1800" dirty="0"/>
          </a:p>
          <a:p>
            <a:pPr marL="385763" indent="-385763" fontAlgn="auto"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Monitor progress, - don’t micromanage</a:t>
            </a:r>
            <a:endParaRPr lang="en-GB" altLang="en-US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DFF243-0E70-4A5E-98E5-C2362F7AA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074" y="1844824"/>
            <a:ext cx="5599697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water, sitting, white, beach&#10;&#10;Description automatically generated">
            <a:extLst>
              <a:ext uri="{FF2B5EF4-FFF2-40B4-BE49-F238E27FC236}">
                <a16:creationId xmlns:a16="http://schemas.microsoft.com/office/drawing/2014/main" id="{AEA8DA28-64EB-4CE4-AD19-92F2F127937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78973" y="3992142"/>
            <a:ext cx="3035829" cy="17076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0BF24E-1D94-463B-B6E5-F1A814354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2B0C2-B58C-4498-924C-9E7DF1209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8" y="1402108"/>
            <a:ext cx="8229600" cy="3917032"/>
          </a:xfrm>
        </p:spPr>
        <p:txBody>
          <a:bodyPr/>
          <a:lstStyle/>
          <a:p>
            <a:r>
              <a:rPr lang="en-GB" dirty="0">
                <a:solidFill>
                  <a:srgbClr val="FF3300"/>
                </a:solidFill>
              </a:rPr>
              <a:t>Is there anything that you covered in the first two modules, BMSK6006 and BMSK6005, that could be relevant when looking at leadership…based upon the 12 ‘Roles’ we have just looked at?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i="1" dirty="0">
                <a:solidFill>
                  <a:srgbClr val="660033"/>
                </a:solidFill>
              </a:rPr>
              <a:t>1 minute to think and then team discussion</a:t>
            </a:r>
          </a:p>
        </p:txBody>
      </p:sp>
    </p:spTree>
    <p:extLst>
      <p:ext uri="{BB962C8B-B14F-4D97-AF65-F5344CB8AC3E}">
        <p14:creationId xmlns:p14="http://schemas.microsoft.com/office/powerpoint/2010/main" val="319538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69D45-0A25-4712-A023-BC0EBD31E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968"/>
            <a:ext cx="8229600" cy="1143000"/>
          </a:xfrm>
        </p:spPr>
        <p:txBody>
          <a:bodyPr/>
          <a:lstStyle/>
          <a:p>
            <a:r>
              <a:rPr lang="en-GB" dirty="0"/>
              <a:t>A thought provoker…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D73BF-6846-47CE-B8D5-CE622D0D9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9676"/>
            <a:ext cx="8229600" cy="433241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‘</a:t>
            </a:r>
            <a:r>
              <a:rPr lang="en-GB" i="1" dirty="0">
                <a:solidFill>
                  <a:srgbClr val="660033"/>
                </a:solidFill>
              </a:rPr>
              <a:t>Leadership is the most influential factor in shaping organisational culture, so ensuring the necessary leadership behaviours, strategies and qualities are developed is fundamental. </a:t>
            </a:r>
          </a:p>
          <a:p>
            <a:pPr marL="0" indent="0">
              <a:buNone/>
            </a:pPr>
            <a:r>
              <a:rPr lang="en-GB" i="1" dirty="0">
                <a:solidFill>
                  <a:srgbClr val="660033"/>
                </a:solidFill>
              </a:rPr>
              <a:t>There is clear evidence of the link between leadership and a range of important outcomes within health services, including patient satisfaction, patient mortality, organisational financial performance, staff well-being, engagement, turnover and absenteeism, and overall quality of care.’ 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1600" dirty="0"/>
              <a:t>West, M., Armit, K., Loewenthal, L., Eckert, R., West, T. and Lee, A. (2015)  </a:t>
            </a:r>
            <a:r>
              <a:rPr lang="en-US" sz="1600" i="1" dirty="0"/>
              <a:t>Leadership and Leadership Development in Healthcare: The Evidence Base. </a:t>
            </a:r>
            <a:r>
              <a:rPr lang="en-US" sz="1600" dirty="0"/>
              <a:t>London, Faculty of Medical Leadership and Management, P.25</a:t>
            </a:r>
            <a:endParaRPr lang="en-GB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DC79CE-8AFB-4D90-A03A-8CF0DA54954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1520" y="2138"/>
            <a:ext cx="792088" cy="118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70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61AB4A-CE00-4057-927A-D7136353EA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5876"/>
            <a:ext cx="9144000" cy="4426248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NZ" dirty="0">
                <a:latin typeface="+mn-lt"/>
                <a:cs typeface="MV Boli" panose="02000500030200090000" pitchFamily="2" charset="0"/>
              </a:rPr>
              <a:t>Differences</a:t>
            </a:r>
          </a:p>
        </p:txBody>
      </p:sp>
    </p:spTree>
    <p:extLst>
      <p:ext uri="{BB962C8B-B14F-4D97-AF65-F5344CB8AC3E}">
        <p14:creationId xmlns:p14="http://schemas.microsoft.com/office/powerpoint/2010/main" val="7619337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407D5-F6A1-44C0-9A75-A7AC24713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>
                <a:cs typeface="MV Boli" panose="02000500030200090000" pitchFamily="2" charset="0"/>
              </a:rPr>
              <a:t>Differences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395C74-109B-48F6-A1CD-0F22F6720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97" y="1196752"/>
            <a:ext cx="8229600" cy="3917032"/>
          </a:xfrm>
        </p:spPr>
        <p:txBody>
          <a:bodyPr>
            <a:noAutofit/>
          </a:bodyPr>
          <a:lstStyle/>
          <a:p>
            <a:pPr lvl="0"/>
            <a:r>
              <a:rPr lang="en-GB" sz="2000" b="1" dirty="0">
                <a:solidFill>
                  <a:schemeClr val="accent6"/>
                </a:solidFill>
              </a:rPr>
              <a:t>The main difference between management, leadership and headship is around the organizational purpose they serve and the type of authority and power each relies on </a:t>
            </a:r>
            <a:endParaRPr lang="en-NZ" sz="2000" b="1" dirty="0">
              <a:solidFill>
                <a:schemeClr val="accent6"/>
              </a:solidFill>
            </a:endParaRPr>
          </a:p>
          <a:p>
            <a:pPr lvl="0"/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Management is about processes that maintain a steady state. Management usually involves a position within an organisation, and draws on Legitimate power.</a:t>
            </a:r>
            <a:endParaRPr lang="en-NZ" sz="2000" b="1" dirty="0">
              <a:solidFill>
                <a:schemeClr val="accent4">
                  <a:lumMod val="75000"/>
                </a:schemeClr>
              </a:solidFill>
            </a:endParaRPr>
          </a:p>
          <a:p>
            <a:pPr lvl="0"/>
            <a:r>
              <a:rPr lang="en-GB" sz="2000" b="1" dirty="0">
                <a:solidFill>
                  <a:schemeClr val="bg2">
                    <a:lumMod val="50000"/>
                  </a:schemeClr>
                </a:solidFill>
              </a:rPr>
              <a:t>Leadership is more mysterious, but is about working with complex problems and change. Leadership requires influence that is given by followers, which involves a psychological contract. It doesn’t necessarily mean position! Instead, it draws on Referent power.</a:t>
            </a:r>
            <a:endParaRPr lang="en-NZ" sz="2000" b="1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en-GB" sz="2000" b="1" dirty="0">
                <a:solidFill>
                  <a:srgbClr val="FF0000"/>
                </a:solidFill>
              </a:rPr>
              <a:t>Headship is not leadership! It is about the commanding authority that comes from an organisational place of power. It draws on coercion or rewards as its power base.</a:t>
            </a:r>
            <a:endParaRPr lang="en-NZ" sz="2000" b="1" dirty="0">
              <a:solidFill>
                <a:srgbClr val="FF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08F11D-6785-4F86-A080-9245C0038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4" y="0"/>
            <a:ext cx="1894351" cy="9169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450908-2118-4120-A4F9-BB01F64CB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463" y="550"/>
            <a:ext cx="1894351" cy="916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7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C8EAC-8A01-6A47-A47D-38C423D4E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C64A75-2E65-3041-9188-D163C158D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7457" y="1246398"/>
            <a:ext cx="4040188" cy="639762"/>
          </a:xfrm>
        </p:spPr>
        <p:txBody>
          <a:bodyPr/>
          <a:lstStyle/>
          <a:p>
            <a:r>
              <a:rPr lang="en-GB" dirty="0"/>
              <a:t>Essential Reading/Viewing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3CE7D9-3663-0444-AC90-3C359A2AD1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449" y="1941367"/>
            <a:ext cx="4040188" cy="341436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/>
              <a:t>Carroll, B., Ford, J. and Taylor, S., 2015. Leadership. Los Angeles. SAGE Publications</a:t>
            </a:r>
          </a:p>
          <a:p>
            <a:pPr marL="0" indent="0">
              <a:buNone/>
            </a:pPr>
            <a:r>
              <a:rPr lang="en-GB" sz="1600" dirty="0"/>
              <a:t>Kouzes, J. and Posner, B., 2012. The Leadership Challenge. San Francisco: The Leadership Challenge.</a:t>
            </a:r>
          </a:p>
          <a:p>
            <a:pPr marL="0" indent="0">
              <a:buNone/>
            </a:pPr>
            <a:r>
              <a:rPr lang="en-GB" sz="1600" dirty="0"/>
              <a:t>Maund, A. 2018. BA in Leadership &amp; Management SfWP. Final Year. P.513-586</a:t>
            </a:r>
          </a:p>
          <a:p>
            <a:pPr marL="0" indent="0">
              <a:buNone/>
            </a:pPr>
            <a:r>
              <a:rPr lang="en-GB" sz="1600" dirty="0"/>
              <a:t>Twelve O' Clock High. 1990. [DVD, &amp; VIDEO] Pinewood Studio's London: 20th Century Fox</a:t>
            </a:r>
          </a:p>
          <a:p>
            <a:pPr marL="0" indent="0">
              <a:buNone/>
            </a:pPr>
            <a:r>
              <a:rPr lang="en-GB" sz="1600" dirty="0"/>
              <a:t>“I Have a Dream  Speech” Martin Luther King 1963 . </a:t>
            </a:r>
            <a:r>
              <a:rPr lang="en-GB" sz="1600" dirty="0">
                <a:hlinkClick r:id="rId2"/>
              </a:rPr>
              <a:t>https://youtu.be/yXyr95yfL3M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/>
              <a:t>“The Blind Side” 2009  Sandra Bullock.</a:t>
            </a:r>
          </a:p>
          <a:p>
            <a:pPr marL="0" indent="0">
              <a:buNone/>
            </a:pPr>
            <a:r>
              <a:rPr lang="en-GB" sz="1600" dirty="0"/>
              <a:t>Kippenberger, T. 2002. Leadership Styles. Oxford. Capstone. (eBook </a:t>
            </a:r>
            <a:r>
              <a:rPr lang="en-GB" sz="1600" dirty="0" err="1"/>
              <a:t>dawsonera</a:t>
            </a:r>
            <a:r>
              <a:rPr lang="en-GB" sz="1600" dirty="0"/>
              <a:t>)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41C50A-CE3A-0947-B2A1-AB81564869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4" y="1292414"/>
            <a:ext cx="4041775" cy="639762"/>
          </a:xfrm>
        </p:spPr>
        <p:txBody>
          <a:bodyPr/>
          <a:lstStyle/>
          <a:p>
            <a:r>
              <a:rPr lang="en-GB" dirty="0"/>
              <a:t>Recommended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118BD2-F0C6-A544-BD49-6D34AB5E7A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2035" y="1932176"/>
            <a:ext cx="4041775" cy="341436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/>
              <a:t>Alvesson, M., Blom, M. and Sveningsson, S., 2017. Reflexive Leadership. Los Angeles: Sage</a:t>
            </a:r>
          </a:p>
          <a:p>
            <a:pPr marL="0" indent="0">
              <a:buNone/>
            </a:pPr>
            <a:r>
              <a:rPr lang="en-GB" sz="1400" dirty="0"/>
              <a:t>Bush, T., 2008. Leadership And Management Development In Education. Los Angeles, CA: SAGE Publication.</a:t>
            </a:r>
          </a:p>
          <a:p>
            <a:pPr marL="0" indent="0">
              <a:buNone/>
            </a:pPr>
            <a:r>
              <a:rPr lang="en-GB" sz="1400" dirty="0"/>
              <a:t>Gill, R., 2009. Theory And Practice Of Leadership. London: Sage publications.</a:t>
            </a:r>
          </a:p>
          <a:p>
            <a:pPr marL="0" indent="0">
              <a:buNone/>
            </a:pPr>
            <a:r>
              <a:rPr lang="en-GB" sz="1400" dirty="0"/>
              <a:t>Jackson, B. and Parry, K., 2011. A Very Short, Fairly Interesting And Reasonably Cheap Book About Studying Leadership. Los Angeles: SAGE</a:t>
            </a:r>
          </a:p>
          <a:p>
            <a:pPr marL="0" indent="0">
              <a:buNone/>
            </a:pPr>
            <a:r>
              <a:rPr lang="en-GB" sz="1400" dirty="0"/>
              <a:t>Bennis, W. and Thomas, R., 2002. Geeks &amp; Geezers: How Era, Values, And Defining Moments Shape Leaders. Harvard Business School Press.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C043C2-6DFF-A843-B2CA-DD99B016F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2ED0A8-3177-B644-ABD4-CFF58179CFCE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631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For the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After listening and watching the David Marquet, ‘Greatness’ on YouTube, -</a:t>
            </a:r>
          </a:p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 </a:t>
            </a:r>
            <a:r>
              <a:rPr lang="en-GB" sz="2800" b="1" dirty="0">
                <a:solidFill>
                  <a:srgbClr val="0070C0"/>
                </a:solidFill>
                <a:hlinkClick r:id="rId3"/>
              </a:rPr>
              <a:t>https://www.youtube.com/watch?v=psAXMqxwol8</a:t>
            </a:r>
            <a:r>
              <a:rPr lang="en-GB" dirty="0">
                <a:solidFill>
                  <a:srgbClr val="0000CC"/>
                </a:solidFill>
              </a:rPr>
              <a:t>, </a:t>
            </a: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suggest answers, and reasons, for the following questions:-</a:t>
            </a: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  <a:p>
            <a:pPr lvl="1"/>
            <a:r>
              <a:rPr lang="en-GB" dirty="0">
                <a:solidFill>
                  <a:srgbClr val="00B050"/>
                </a:solidFill>
              </a:rPr>
              <a:t>What is David’s approach to leadership?</a:t>
            </a:r>
          </a:p>
          <a:p>
            <a:pPr lvl="1"/>
            <a:r>
              <a:rPr lang="en-GB" dirty="0">
                <a:solidFill>
                  <a:srgbClr val="FF3300"/>
                </a:solidFill>
              </a:rPr>
              <a:t>Why does it work?</a:t>
            </a:r>
          </a:p>
          <a:p>
            <a:pPr lvl="1"/>
            <a:r>
              <a:rPr lang="en-GB" dirty="0">
                <a:solidFill>
                  <a:srgbClr val="800080"/>
                </a:solidFill>
              </a:rPr>
              <a:t>What are the key components of his leadership style?</a:t>
            </a:r>
          </a:p>
          <a:p>
            <a:pPr lvl="1"/>
            <a:r>
              <a:rPr lang="en-GB" dirty="0">
                <a:solidFill>
                  <a:srgbClr val="FF0066"/>
                </a:solidFill>
              </a:rPr>
              <a:t>Could his style work in business and other organisations?</a:t>
            </a:r>
          </a:p>
          <a:p>
            <a:pPr marL="457200" lvl="1" indent="0">
              <a:buNone/>
            </a:pPr>
            <a:endParaRPr lang="en-GB" dirty="0">
              <a:solidFill>
                <a:srgbClr val="FF0066"/>
              </a:solidFill>
            </a:endParaRPr>
          </a:p>
          <a:p>
            <a:pPr marL="457200" lvl="1" indent="0">
              <a:buNone/>
            </a:pPr>
            <a:r>
              <a:rPr lang="en-GB" dirty="0">
                <a:solidFill>
                  <a:srgbClr val="FF0066"/>
                </a:solidFill>
              </a:rPr>
              <a:t>Write up your findings ready for discussion at the next session.</a:t>
            </a:r>
          </a:p>
        </p:txBody>
      </p:sp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590A9-85E1-44C4-8875-F82C6BB6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C19A70-49D2-4B48-A37F-22A5AF9D44D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10154</TotalTime>
  <Words>1095</Words>
  <Application>Microsoft Office PowerPoint</Application>
  <PresentationFormat>On-screen Show (4:3)</PresentationFormat>
  <Paragraphs>105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 Black</vt:lpstr>
      <vt:lpstr>Calibri</vt:lpstr>
      <vt:lpstr>Myriad Pro</vt:lpstr>
      <vt:lpstr>20140311PresentationUWTSDTemplate</vt:lpstr>
      <vt:lpstr>BMSK6001 Emergent Leadership Skills for the Workplace</vt:lpstr>
      <vt:lpstr>Agenda</vt:lpstr>
      <vt:lpstr>Module Task Assessment</vt:lpstr>
      <vt:lpstr>Module Aim</vt:lpstr>
      <vt:lpstr>Module objectives</vt:lpstr>
      <vt:lpstr>Assignment Tasks.                              (BMSK6001) </vt:lpstr>
      <vt:lpstr>The Role of a Leader</vt:lpstr>
      <vt:lpstr>Roles of a Leader</vt:lpstr>
      <vt:lpstr>Reflection</vt:lpstr>
      <vt:lpstr>A thought provoker…</vt:lpstr>
      <vt:lpstr>Differences</vt:lpstr>
      <vt:lpstr>Differences</vt:lpstr>
      <vt:lpstr>Bibliography </vt:lpstr>
      <vt:lpstr>For the next session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26</cp:revision>
  <dcterms:created xsi:type="dcterms:W3CDTF">2015-03-03T13:29:53Z</dcterms:created>
  <dcterms:modified xsi:type="dcterms:W3CDTF">2020-05-19T13:49:11Z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