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vml" ContentType="application/vnd.openxmlformats-officedocument.vmlDrawing"/>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7" r:id="rId1"/>
  </p:sldMasterIdLst>
  <p:notesMasterIdLst>
    <p:notesMasterId r:id="rId14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400" r:id="rId27"/>
    <p:sldId id="281" r:id="rId28"/>
    <p:sldId id="401" r:id="rId29"/>
    <p:sldId id="283" r:id="rId30"/>
    <p:sldId id="284" r:id="rId31"/>
    <p:sldId id="285" r:id="rId32"/>
    <p:sldId id="286" r:id="rId33"/>
    <p:sldId id="287" r:id="rId34"/>
    <p:sldId id="288" r:id="rId35"/>
    <p:sldId id="289" r:id="rId36"/>
    <p:sldId id="290" r:id="rId37"/>
    <p:sldId id="291" r:id="rId38"/>
    <p:sldId id="292" r:id="rId39"/>
    <p:sldId id="293" r:id="rId40"/>
    <p:sldId id="294" r:id="rId41"/>
    <p:sldId id="295" r:id="rId42"/>
    <p:sldId id="296" r:id="rId43"/>
    <p:sldId id="297" r:id="rId44"/>
    <p:sldId id="298" r:id="rId45"/>
    <p:sldId id="299" r:id="rId46"/>
    <p:sldId id="300" r:id="rId47"/>
    <p:sldId id="301" r:id="rId48"/>
    <p:sldId id="302" r:id="rId49"/>
    <p:sldId id="303" r:id="rId50"/>
    <p:sldId id="304" r:id="rId51"/>
    <p:sldId id="305" r:id="rId52"/>
    <p:sldId id="306" r:id="rId53"/>
    <p:sldId id="307" r:id="rId54"/>
    <p:sldId id="308" r:id="rId55"/>
    <p:sldId id="309" r:id="rId56"/>
    <p:sldId id="310" r:id="rId57"/>
    <p:sldId id="311" r:id="rId58"/>
    <p:sldId id="312" r:id="rId59"/>
    <p:sldId id="313" r:id="rId60"/>
    <p:sldId id="314" r:id="rId61"/>
    <p:sldId id="315" r:id="rId62"/>
    <p:sldId id="316" r:id="rId63"/>
    <p:sldId id="317" r:id="rId64"/>
    <p:sldId id="318" r:id="rId65"/>
    <p:sldId id="319" r:id="rId66"/>
    <p:sldId id="320" r:id="rId67"/>
    <p:sldId id="321" r:id="rId68"/>
    <p:sldId id="322" r:id="rId69"/>
    <p:sldId id="323" r:id="rId70"/>
    <p:sldId id="324" r:id="rId71"/>
    <p:sldId id="325" r:id="rId72"/>
    <p:sldId id="326" r:id="rId73"/>
    <p:sldId id="327" r:id="rId74"/>
    <p:sldId id="328" r:id="rId75"/>
    <p:sldId id="329" r:id="rId76"/>
    <p:sldId id="330" r:id="rId77"/>
    <p:sldId id="331" r:id="rId78"/>
    <p:sldId id="332" r:id="rId79"/>
    <p:sldId id="333" r:id="rId80"/>
    <p:sldId id="334" r:id="rId81"/>
    <p:sldId id="335" r:id="rId82"/>
    <p:sldId id="336" r:id="rId83"/>
    <p:sldId id="337" r:id="rId84"/>
    <p:sldId id="338" r:id="rId85"/>
    <p:sldId id="339" r:id="rId86"/>
    <p:sldId id="340" r:id="rId87"/>
    <p:sldId id="341" r:id="rId88"/>
    <p:sldId id="342" r:id="rId89"/>
    <p:sldId id="343" r:id="rId90"/>
    <p:sldId id="344" r:id="rId91"/>
    <p:sldId id="345" r:id="rId92"/>
    <p:sldId id="346" r:id="rId93"/>
    <p:sldId id="347" r:id="rId94"/>
    <p:sldId id="348" r:id="rId95"/>
    <p:sldId id="349" r:id="rId96"/>
    <p:sldId id="350" r:id="rId97"/>
    <p:sldId id="351" r:id="rId98"/>
    <p:sldId id="352" r:id="rId99"/>
    <p:sldId id="353" r:id="rId100"/>
    <p:sldId id="354" r:id="rId101"/>
    <p:sldId id="355" r:id="rId102"/>
    <p:sldId id="356" r:id="rId103"/>
    <p:sldId id="357" r:id="rId104"/>
    <p:sldId id="358" r:id="rId105"/>
    <p:sldId id="359" r:id="rId106"/>
    <p:sldId id="360" r:id="rId107"/>
    <p:sldId id="361" r:id="rId108"/>
    <p:sldId id="362" r:id="rId109"/>
    <p:sldId id="363" r:id="rId110"/>
    <p:sldId id="364" r:id="rId111"/>
    <p:sldId id="365" r:id="rId112"/>
    <p:sldId id="366" r:id="rId113"/>
    <p:sldId id="367" r:id="rId114"/>
    <p:sldId id="368" r:id="rId115"/>
    <p:sldId id="369" r:id="rId116"/>
    <p:sldId id="370" r:id="rId117"/>
    <p:sldId id="371" r:id="rId118"/>
    <p:sldId id="372" r:id="rId119"/>
    <p:sldId id="373" r:id="rId120"/>
    <p:sldId id="374" r:id="rId121"/>
    <p:sldId id="375" r:id="rId122"/>
    <p:sldId id="376" r:id="rId123"/>
    <p:sldId id="377" r:id="rId124"/>
    <p:sldId id="378" r:id="rId125"/>
    <p:sldId id="379" r:id="rId126"/>
    <p:sldId id="380" r:id="rId127"/>
    <p:sldId id="381" r:id="rId128"/>
    <p:sldId id="382" r:id="rId129"/>
    <p:sldId id="383" r:id="rId130"/>
    <p:sldId id="384" r:id="rId131"/>
    <p:sldId id="385" r:id="rId132"/>
    <p:sldId id="386" r:id="rId133"/>
    <p:sldId id="387" r:id="rId134"/>
    <p:sldId id="403" r:id="rId135"/>
    <p:sldId id="388" r:id="rId136"/>
    <p:sldId id="389" r:id="rId137"/>
    <p:sldId id="390" r:id="rId138"/>
    <p:sldId id="391" r:id="rId139"/>
    <p:sldId id="392" r:id="rId140"/>
    <p:sldId id="393" r:id="rId141"/>
    <p:sldId id="394" r:id="rId142"/>
    <p:sldId id="395" r:id="rId143"/>
    <p:sldId id="396" r:id="rId144"/>
    <p:sldId id="397" r:id="rId145"/>
    <p:sldId id="398" r:id="rId146"/>
    <p:sldId id="402" r:id="rId14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David Holley" initials="DH" lastIdx="1" clrIdx="0">
    <p:extLst>
      <p:ext uri="{19B8F6BF-5375-455C-9EA6-DF929625EA0E}">
        <p15:presenceInfo xmlns:p15="http://schemas.microsoft.com/office/powerpoint/2012/main" userId="S::d.holley@uwtsd.ac.uk::45123e1e-ac21-4ee3-b53e-8d97b4b34e1e"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7" d="100"/>
          <a:sy n="67" d="100"/>
        </p:scale>
        <p:origin x="8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63" Type="http://schemas.openxmlformats.org/officeDocument/2006/relationships/slide" Target="slides/slide62.xml"/><Relationship Id="rId84" Type="http://schemas.openxmlformats.org/officeDocument/2006/relationships/slide" Target="slides/slide83.xml"/><Relationship Id="rId138" Type="http://schemas.openxmlformats.org/officeDocument/2006/relationships/slide" Target="slides/slide137.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53" Type="http://schemas.openxmlformats.org/officeDocument/2006/relationships/slide" Target="slides/slide52.xml"/><Relationship Id="rId74" Type="http://schemas.openxmlformats.org/officeDocument/2006/relationships/slide" Target="slides/slide73.xml"/><Relationship Id="rId128" Type="http://schemas.openxmlformats.org/officeDocument/2006/relationships/slide" Target="slides/slide127.xml"/><Relationship Id="rId149" Type="http://schemas.openxmlformats.org/officeDocument/2006/relationships/commentAuthors" Target="commentAuthors.xml"/><Relationship Id="rId5" Type="http://schemas.openxmlformats.org/officeDocument/2006/relationships/slide" Target="slides/slide4.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134" Type="http://schemas.openxmlformats.org/officeDocument/2006/relationships/slide" Target="slides/slide133.xml"/><Relationship Id="rId139" Type="http://schemas.openxmlformats.org/officeDocument/2006/relationships/slide" Target="slides/slide138.xml"/><Relationship Id="rId80" Type="http://schemas.openxmlformats.org/officeDocument/2006/relationships/slide" Target="slides/slide79.xml"/><Relationship Id="rId85" Type="http://schemas.openxmlformats.org/officeDocument/2006/relationships/slide" Target="slides/slide84.xml"/><Relationship Id="rId150" Type="http://schemas.openxmlformats.org/officeDocument/2006/relationships/presProps" Target="presProps.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slide" Target="slides/slide128.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40" Type="http://schemas.openxmlformats.org/officeDocument/2006/relationships/slide" Target="slides/slide139.xml"/><Relationship Id="rId145" Type="http://schemas.openxmlformats.org/officeDocument/2006/relationships/slide" Target="slides/slide144.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130" Type="http://schemas.openxmlformats.org/officeDocument/2006/relationships/slide" Target="slides/slide129.xml"/><Relationship Id="rId135" Type="http://schemas.openxmlformats.org/officeDocument/2006/relationships/slide" Target="slides/slide134.xml"/><Relationship Id="rId151" Type="http://schemas.openxmlformats.org/officeDocument/2006/relationships/viewProps" Target="viewProps.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slide" Target="slides/slide140.xml"/><Relationship Id="rId146" Type="http://schemas.openxmlformats.org/officeDocument/2006/relationships/slide" Target="slides/slide145.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61" Type="http://schemas.openxmlformats.org/officeDocument/2006/relationships/slide" Target="slides/slide60.xml"/><Relationship Id="rId82" Type="http://schemas.openxmlformats.org/officeDocument/2006/relationships/slide" Target="slides/slide81.xml"/><Relationship Id="rId152"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3" Type="http://schemas.openxmlformats.org/officeDocument/2006/relationships/tableStyles" Target="tableStyles.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43" Type="http://schemas.openxmlformats.org/officeDocument/2006/relationships/slide" Target="slides/slide142.xml"/><Relationship Id="rId148"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26" Type="http://schemas.openxmlformats.org/officeDocument/2006/relationships/slide" Target="slides/slide25.xml"/><Relationship Id="rId47" Type="http://schemas.openxmlformats.org/officeDocument/2006/relationships/slide" Target="slides/slide46.xml"/><Relationship Id="rId68" Type="http://schemas.openxmlformats.org/officeDocument/2006/relationships/slide" Target="slides/slide67.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6" Type="http://schemas.openxmlformats.org/officeDocument/2006/relationships/slide" Target="slides/slide15.xml"/><Relationship Id="rId37" Type="http://schemas.openxmlformats.org/officeDocument/2006/relationships/slide" Target="slides/slide36.xml"/><Relationship Id="rId58" Type="http://schemas.openxmlformats.org/officeDocument/2006/relationships/slide" Target="slides/slide57.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44" Type="http://schemas.openxmlformats.org/officeDocument/2006/relationships/slide" Target="slides/slide143.xml"/><Relationship Id="rId90" Type="http://schemas.openxmlformats.org/officeDocument/2006/relationships/slide" Target="slides/slide89.xml"/></Relationships>
</file>

<file path=ppt/diagrams/colors1.xml><?xml version="1.0" encoding="utf-8"?>
<dgm:colorsDef xmlns:dgm="http://schemas.openxmlformats.org/drawingml/2006/diagram" xmlns:a="http://schemas.openxmlformats.org/drawingml/2006/main" uniqueId="urn:microsoft.com/office/officeart/2005/8/colors/accent6_1">
  <dgm:title val=""/>
  <dgm:desc val=""/>
  <dgm:catLst>
    <dgm:cat type="accent6" pri="11100"/>
  </dgm:catLst>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A5932E2-F065-4E86-BCA2-266522B54E9D}" type="doc">
      <dgm:prSet loTypeId="urn:microsoft.com/office/officeart/2005/8/layout/orgChart1" loCatId="hierarchy" qsTypeId="urn:microsoft.com/office/officeart/2005/8/quickstyle/simple1" qsCatId="simple" csTypeId="urn:microsoft.com/office/officeart/2005/8/colors/accent6_1" csCatId="accent6" phldr="1"/>
      <dgm:spPr/>
    </dgm:pt>
    <dgm:pt modelId="{8DB20627-F751-4D2C-924A-CC8CBB0A65D0}">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dirty="0">
              <a:ln/>
              <a:effectLst/>
              <a:latin typeface="Arial" pitchFamily="34" charset="0"/>
              <a:cs typeface="Arial" pitchFamily="34" charset="0"/>
            </a:rPr>
            <a:t>BAE SYSTEMS</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dirty="0">
              <a:ln/>
              <a:effectLst/>
              <a:latin typeface="Arial" pitchFamily="34" charset="0"/>
              <a:cs typeface="Arial" pitchFamily="34" charset="0"/>
            </a:rPr>
            <a:t>/MOD Manufacturing System Requirements</a:t>
          </a:r>
        </a:p>
      </dgm:t>
    </dgm:pt>
    <dgm:pt modelId="{32222346-0395-4C5A-9008-39171064C0D8}" type="parTrans" cxnId="{B5B9B279-7F4C-4867-BB58-1A995863D9AF}">
      <dgm:prSet/>
      <dgm:spPr/>
      <dgm:t>
        <a:bodyPr/>
        <a:lstStyle/>
        <a:p>
          <a:endParaRPr lang="en-GB"/>
        </a:p>
      </dgm:t>
    </dgm:pt>
    <dgm:pt modelId="{33D38CF1-86F8-4C5C-8450-B807F8BBCD77}" type="sibTrans" cxnId="{B5B9B279-7F4C-4867-BB58-1A995863D9AF}">
      <dgm:prSet/>
      <dgm:spPr/>
      <dgm:t>
        <a:bodyPr/>
        <a:lstStyle/>
        <a:p>
          <a:endParaRPr lang="en-GB"/>
        </a:p>
      </dgm:t>
    </dgm:pt>
    <dgm:pt modelId="{7429360C-C2F7-469B-ADC1-CDEC2CA979E1}">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a:ln/>
              <a:effectLst/>
              <a:latin typeface="Arial" pitchFamily="34" charset="0"/>
              <a:cs typeface="Arial" pitchFamily="34" charset="0"/>
            </a:rPr>
            <a:t>Low Mfg Costs</a:t>
          </a:r>
          <a:endParaRPr kumimoji="0" lang="en-US" altLang="en-US" b="0" i="0" u="none" strike="noStrike" cap="none" normalizeH="0" baseline="0" dirty="0">
            <a:ln/>
            <a:effectLst/>
            <a:latin typeface="Arial" pitchFamily="34" charset="0"/>
            <a:cs typeface="Arial" pitchFamily="34" charset="0"/>
          </a:endParaRPr>
        </a:p>
      </dgm:t>
    </dgm:pt>
    <dgm:pt modelId="{D58CFC59-1E65-4520-B89A-9F3BF0790819}" type="parTrans" cxnId="{86B48F65-D475-4B2A-A2C9-AA1AF51833A9}">
      <dgm:prSet/>
      <dgm:spPr/>
      <dgm:t>
        <a:bodyPr/>
        <a:lstStyle/>
        <a:p>
          <a:endParaRPr lang="en-GB"/>
        </a:p>
      </dgm:t>
    </dgm:pt>
    <dgm:pt modelId="{1D94FA8E-5697-44D2-B309-15EFB2A870C0}" type="sibTrans" cxnId="{86B48F65-D475-4B2A-A2C9-AA1AF51833A9}">
      <dgm:prSet/>
      <dgm:spPr/>
      <dgm:t>
        <a:bodyPr/>
        <a:lstStyle/>
        <a:p>
          <a:endParaRPr lang="en-GB"/>
        </a:p>
      </dgm:t>
    </dgm:pt>
    <dgm:pt modelId="{2BD575A1-58BA-493D-B336-684DB60CC104}">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dirty="0" err="1">
              <a:ln/>
              <a:effectLst/>
              <a:latin typeface="Arial" pitchFamily="34" charset="0"/>
              <a:cs typeface="Arial" pitchFamily="34" charset="0"/>
            </a:rPr>
            <a:t>Labour</a:t>
          </a:r>
          <a:endParaRPr kumimoji="0" lang="en-US" altLang="en-US" b="0" i="0" u="none" strike="noStrike" cap="none" normalizeH="0" baseline="0" dirty="0">
            <a:ln/>
            <a:effectLst/>
            <a:latin typeface="Arial" pitchFamily="34" charset="0"/>
            <a:cs typeface="Arial" pitchFamily="34" charset="0"/>
          </a:endParaRPr>
        </a:p>
      </dgm:t>
    </dgm:pt>
    <dgm:pt modelId="{9C3BBC44-8C51-4877-A369-070359AA7C74}" type="parTrans" cxnId="{88DA1EB0-ED45-47F0-911B-2F51927FD8EB}">
      <dgm:prSet/>
      <dgm:spPr/>
      <dgm:t>
        <a:bodyPr/>
        <a:lstStyle/>
        <a:p>
          <a:endParaRPr lang="en-GB"/>
        </a:p>
      </dgm:t>
    </dgm:pt>
    <dgm:pt modelId="{CBA2B238-0F5D-48C0-A970-DB3816077FAD}" type="sibTrans" cxnId="{88DA1EB0-ED45-47F0-911B-2F51927FD8EB}">
      <dgm:prSet/>
      <dgm:spPr/>
      <dgm:t>
        <a:bodyPr/>
        <a:lstStyle/>
        <a:p>
          <a:endParaRPr lang="en-GB"/>
        </a:p>
      </dgm:t>
    </dgm:pt>
    <dgm:pt modelId="{62951E5D-77D4-4CEC-894C-1E223A01CD51}">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a:ln/>
              <a:effectLst/>
              <a:latin typeface="Arial" pitchFamily="34" charset="0"/>
              <a:cs typeface="Arial" pitchFamily="34" charset="0"/>
            </a:rPr>
            <a:t>Equipment /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a:ln/>
              <a:effectLst/>
              <a:latin typeface="Arial" pitchFamily="34" charset="0"/>
              <a:cs typeface="Arial" pitchFamily="34" charset="0"/>
            </a:rPr>
            <a:t>Capital Cost</a:t>
          </a:r>
        </a:p>
      </dgm:t>
    </dgm:pt>
    <dgm:pt modelId="{1BFA763F-0995-4675-ACD7-C74379DF3341}" type="parTrans" cxnId="{E16666FA-58DC-4A72-8442-E5205D126051}">
      <dgm:prSet/>
      <dgm:spPr/>
      <dgm:t>
        <a:bodyPr/>
        <a:lstStyle/>
        <a:p>
          <a:endParaRPr lang="en-GB"/>
        </a:p>
      </dgm:t>
    </dgm:pt>
    <dgm:pt modelId="{1AC6FEC4-4321-4210-9360-D4FF6643B9D4}" type="sibTrans" cxnId="{E16666FA-58DC-4A72-8442-E5205D126051}">
      <dgm:prSet/>
      <dgm:spPr/>
      <dgm:t>
        <a:bodyPr/>
        <a:lstStyle/>
        <a:p>
          <a:endParaRPr lang="en-GB"/>
        </a:p>
      </dgm:t>
    </dgm:pt>
    <dgm:pt modelId="{2616D07F-D8D6-4C74-9FCE-6E59DFDA223A}">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a:ln/>
              <a:effectLst/>
              <a:latin typeface="Arial" pitchFamily="34" charset="0"/>
              <a:cs typeface="Arial" pitchFamily="34" charset="0"/>
            </a:rPr>
            <a:t>Service/</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a:ln/>
              <a:effectLst/>
              <a:latin typeface="Arial" pitchFamily="34" charset="0"/>
              <a:cs typeface="Arial" pitchFamily="34" charset="0"/>
            </a:rPr>
            <a:t>Operating Cost </a:t>
          </a:r>
        </a:p>
      </dgm:t>
    </dgm:pt>
    <dgm:pt modelId="{88D348E0-C363-4EE2-9FCC-E36DA1020B3F}" type="parTrans" cxnId="{FF77C980-9079-4787-A7D0-E86B3B6F45D2}">
      <dgm:prSet/>
      <dgm:spPr/>
      <dgm:t>
        <a:bodyPr/>
        <a:lstStyle/>
        <a:p>
          <a:endParaRPr lang="en-GB"/>
        </a:p>
      </dgm:t>
    </dgm:pt>
    <dgm:pt modelId="{40466115-2503-4780-9194-81830746B414}" type="sibTrans" cxnId="{FF77C980-9079-4787-A7D0-E86B3B6F45D2}">
      <dgm:prSet/>
      <dgm:spPr/>
      <dgm:t>
        <a:bodyPr/>
        <a:lstStyle/>
        <a:p>
          <a:endParaRPr lang="en-GB"/>
        </a:p>
      </dgm:t>
    </dgm:pt>
    <dgm:pt modelId="{D7DDD877-10E4-4691-B907-3FB62341A545}">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a:ln/>
              <a:effectLst/>
              <a:latin typeface="Arial" pitchFamily="34" charset="0"/>
              <a:cs typeface="Arial" pitchFamily="34" charset="0"/>
            </a:rPr>
            <a:t>Material Cost</a:t>
          </a:r>
        </a:p>
      </dgm:t>
    </dgm:pt>
    <dgm:pt modelId="{35499B83-9568-44C2-B371-EDE0523BEE44}" type="parTrans" cxnId="{5556AB75-75E1-4AE2-8C9A-1F21D503E2F1}">
      <dgm:prSet/>
      <dgm:spPr/>
      <dgm:t>
        <a:bodyPr/>
        <a:lstStyle/>
        <a:p>
          <a:endParaRPr lang="en-GB"/>
        </a:p>
      </dgm:t>
    </dgm:pt>
    <dgm:pt modelId="{DDD12C09-8C53-4EA6-83B6-D648BEB02738}" type="sibTrans" cxnId="{5556AB75-75E1-4AE2-8C9A-1F21D503E2F1}">
      <dgm:prSet/>
      <dgm:spPr/>
      <dgm:t>
        <a:bodyPr/>
        <a:lstStyle/>
        <a:p>
          <a:endParaRPr lang="en-GB"/>
        </a:p>
      </dgm:t>
    </dgm:pt>
    <dgm:pt modelId="{C3AC7989-522B-40C0-842E-0F5501BE9F7C}">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a:ln/>
              <a:effectLst/>
              <a:latin typeface="Arial" pitchFamily="34" charset="0"/>
              <a:cs typeface="Arial" pitchFamily="34" charset="0"/>
            </a:rPr>
            <a:t>Maintenance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a:ln/>
              <a:effectLst/>
              <a:latin typeface="Arial" pitchFamily="34" charset="0"/>
              <a:cs typeface="Arial" pitchFamily="34" charset="0"/>
            </a:rPr>
            <a:t>Cost</a:t>
          </a:r>
        </a:p>
      </dgm:t>
    </dgm:pt>
    <dgm:pt modelId="{1D8E19D6-4929-4098-93FC-9FCF9D4E4DEA}" type="parTrans" cxnId="{AEBF4513-2093-402B-9305-BCA1D1F97639}">
      <dgm:prSet/>
      <dgm:spPr/>
      <dgm:t>
        <a:bodyPr/>
        <a:lstStyle/>
        <a:p>
          <a:endParaRPr lang="en-GB"/>
        </a:p>
      </dgm:t>
    </dgm:pt>
    <dgm:pt modelId="{7A3DDAA4-FEC0-454A-9A03-EB929B4514C3}" type="sibTrans" cxnId="{AEBF4513-2093-402B-9305-BCA1D1F97639}">
      <dgm:prSet/>
      <dgm:spPr/>
      <dgm:t>
        <a:bodyPr/>
        <a:lstStyle/>
        <a:p>
          <a:endParaRPr lang="en-GB"/>
        </a:p>
      </dgm:t>
    </dgm:pt>
    <dgm:pt modelId="{E6F3FF5D-5011-44FF-A520-755823AF50F5}">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dirty="0">
              <a:ln/>
              <a:effectLst/>
              <a:latin typeface="Arial" pitchFamily="34" charset="0"/>
              <a:cs typeface="Arial" pitchFamily="34" charset="0"/>
            </a:rPr>
            <a:t>Good Surge Capability</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dirty="0">
              <a:ln/>
              <a:effectLst/>
              <a:latin typeface="Arial" pitchFamily="34" charset="0"/>
              <a:cs typeface="Arial" pitchFamily="34" charset="0"/>
            </a:rPr>
            <a:t>(Volume Flexible)</a:t>
          </a:r>
        </a:p>
      </dgm:t>
    </dgm:pt>
    <dgm:pt modelId="{0AB2160E-60C4-4042-848E-7960EE4AC6F4}" type="parTrans" cxnId="{0A01E077-4CE0-406B-92AA-AF073075C593}">
      <dgm:prSet/>
      <dgm:spPr/>
      <dgm:t>
        <a:bodyPr/>
        <a:lstStyle/>
        <a:p>
          <a:endParaRPr lang="en-GB"/>
        </a:p>
      </dgm:t>
    </dgm:pt>
    <dgm:pt modelId="{06CECA61-796F-49C1-835E-FF668A57A3EE}" type="sibTrans" cxnId="{0A01E077-4CE0-406B-92AA-AF073075C593}">
      <dgm:prSet/>
      <dgm:spPr/>
      <dgm:t>
        <a:bodyPr/>
        <a:lstStyle/>
        <a:p>
          <a:endParaRPr lang="en-GB"/>
        </a:p>
      </dgm:t>
    </dgm:pt>
    <dgm:pt modelId="{B07A1A82-C0E8-4B58-B775-E411D160FE05}">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dirty="0">
              <a:ln/>
              <a:effectLst/>
              <a:latin typeface="Arial" pitchFamily="34" charset="0"/>
              <a:cs typeface="Arial" pitchFamily="34" charset="0"/>
            </a:rPr>
            <a:t>Reliable </a:t>
          </a:r>
          <a:r>
            <a:rPr kumimoji="0" lang="en-US" altLang="en-US" b="0" i="0" u="none" strike="noStrike" cap="none" normalizeH="0" baseline="0" dirty="0" err="1">
              <a:ln/>
              <a:effectLst/>
              <a:latin typeface="Arial" pitchFamily="34" charset="0"/>
              <a:cs typeface="Arial" pitchFamily="34" charset="0"/>
            </a:rPr>
            <a:t>Mfg</a:t>
          </a:r>
          <a:endParaRPr kumimoji="0" lang="en-US" altLang="en-US" b="0" i="0" u="none" strike="noStrike" cap="none" normalizeH="0" baseline="0" dirty="0">
            <a:ln/>
            <a:effectLst/>
            <a:latin typeface="Arial" pitchFamily="34" charset="0"/>
            <a:cs typeface="Arial" pitchFamily="34" charset="0"/>
          </a:endParaRPr>
        </a:p>
      </dgm:t>
    </dgm:pt>
    <dgm:pt modelId="{EFE3B3ED-5566-4B8B-B27F-4D201797FF3A}" type="parTrans" cxnId="{A4E2B8F8-1443-4C49-BDBF-3ACE4700C869}">
      <dgm:prSet/>
      <dgm:spPr/>
      <dgm:t>
        <a:bodyPr/>
        <a:lstStyle/>
        <a:p>
          <a:endParaRPr lang="en-GB"/>
        </a:p>
      </dgm:t>
    </dgm:pt>
    <dgm:pt modelId="{88B8A0B8-6931-49AD-AE3B-E2D7DC7D58B5}" type="sibTrans" cxnId="{A4E2B8F8-1443-4C49-BDBF-3ACE4700C869}">
      <dgm:prSet/>
      <dgm:spPr/>
      <dgm:t>
        <a:bodyPr/>
        <a:lstStyle/>
        <a:p>
          <a:endParaRPr lang="en-GB"/>
        </a:p>
      </dgm:t>
    </dgm:pt>
    <dgm:pt modelId="{2A483E6E-416B-4C1C-AF26-F03A1F2C3367}">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dirty="0">
              <a:ln/>
              <a:effectLst/>
              <a:latin typeface="Arial" pitchFamily="34" charset="0"/>
              <a:cs typeface="Arial" pitchFamily="34" charset="0"/>
            </a:rPr>
            <a:t>Short Lead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dirty="0">
              <a:ln/>
              <a:effectLst/>
              <a:latin typeface="Arial" pitchFamily="34" charset="0"/>
              <a:cs typeface="Arial" pitchFamily="34" charset="0"/>
            </a:rPr>
            <a:t>Times</a:t>
          </a:r>
        </a:p>
      </dgm:t>
    </dgm:pt>
    <dgm:pt modelId="{DAE5E654-A0B8-4467-92A0-BC1280C8316E}" type="parTrans" cxnId="{C3A7FAAE-FD79-4C2C-A015-BB4ED2F562F8}">
      <dgm:prSet/>
      <dgm:spPr/>
      <dgm:t>
        <a:bodyPr/>
        <a:lstStyle/>
        <a:p>
          <a:endParaRPr lang="en-GB"/>
        </a:p>
      </dgm:t>
    </dgm:pt>
    <dgm:pt modelId="{3DD05CE3-66E7-4873-A19B-B1FE7CA8850E}" type="sibTrans" cxnId="{C3A7FAAE-FD79-4C2C-A015-BB4ED2F562F8}">
      <dgm:prSet/>
      <dgm:spPr/>
      <dgm:t>
        <a:bodyPr/>
        <a:lstStyle/>
        <a:p>
          <a:endParaRPr lang="en-GB"/>
        </a:p>
      </dgm:t>
    </dgm:pt>
    <dgm:pt modelId="{6658A3A4-61BD-481B-93E2-840259634B94}">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dirty="0">
              <a:ln/>
              <a:effectLst/>
              <a:latin typeface="Arial" pitchFamily="34" charset="0"/>
              <a:cs typeface="Arial" pitchFamily="34" charset="0"/>
            </a:rPr>
            <a:t>High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dirty="0">
              <a:ln/>
              <a:effectLst/>
              <a:latin typeface="Arial" pitchFamily="34" charset="0"/>
              <a:cs typeface="Arial" pitchFamily="34" charset="0"/>
            </a:rPr>
            <a:t>Quality </a:t>
          </a: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b="0" i="0" u="none" strike="noStrike" cap="none" normalizeH="0" baseline="0" dirty="0">
            <a:ln/>
            <a:effectLst/>
            <a:latin typeface="Arial" pitchFamily="34" charset="0"/>
            <a:cs typeface="Arial" pitchFamily="34" charset="0"/>
          </a:endParaRPr>
        </a:p>
      </dgm:t>
    </dgm:pt>
    <dgm:pt modelId="{E5151B7E-44B0-4A88-A999-D52DF4DB17B8}" type="parTrans" cxnId="{15FBEA84-6E18-48E6-B75C-7F60F56E1CBD}">
      <dgm:prSet/>
      <dgm:spPr/>
      <dgm:t>
        <a:bodyPr/>
        <a:lstStyle/>
        <a:p>
          <a:endParaRPr lang="en-GB"/>
        </a:p>
      </dgm:t>
    </dgm:pt>
    <dgm:pt modelId="{3F01C3BB-2366-47F7-8A4A-2057F86E2F1C}" type="sibTrans" cxnId="{15FBEA84-6E18-48E6-B75C-7F60F56E1CBD}">
      <dgm:prSet/>
      <dgm:spPr/>
      <dgm:t>
        <a:bodyPr/>
        <a:lstStyle/>
        <a:p>
          <a:endParaRPr lang="en-GB"/>
        </a:p>
      </dgm:t>
    </dgm:pt>
    <dgm:pt modelId="{67BF5854-1D3B-4BBC-AFEC-81B0A64E0F23}">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dirty="0">
              <a:ln/>
              <a:effectLst/>
              <a:latin typeface="Arial" pitchFamily="34" charset="0"/>
              <a:cs typeface="Arial" pitchFamily="34" charset="0"/>
            </a:rPr>
            <a:t>Low Defect Rate</a:t>
          </a:r>
        </a:p>
      </dgm:t>
    </dgm:pt>
    <dgm:pt modelId="{01DEEC0D-3F46-4935-BBC3-C43EA17ACA7A}" type="parTrans" cxnId="{40B1CA44-E259-4C18-9A06-9E5FD283AE1E}">
      <dgm:prSet/>
      <dgm:spPr/>
      <dgm:t>
        <a:bodyPr/>
        <a:lstStyle/>
        <a:p>
          <a:endParaRPr lang="en-GB"/>
        </a:p>
      </dgm:t>
    </dgm:pt>
    <dgm:pt modelId="{603FD387-6E7B-4747-8940-26935B5353E6}" type="sibTrans" cxnId="{40B1CA44-E259-4C18-9A06-9E5FD283AE1E}">
      <dgm:prSet/>
      <dgm:spPr/>
      <dgm:t>
        <a:bodyPr/>
        <a:lstStyle/>
        <a:p>
          <a:endParaRPr lang="en-GB"/>
        </a:p>
      </dgm:t>
    </dgm:pt>
    <dgm:pt modelId="{D0157A66-9775-4F20-BB5B-94916B35407C}">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dirty="0">
              <a:ln/>
              <a:effectLst/>
              <a:latin typeface="Arial" pitchFamily="34" charset="0"/>
              <a:cs typeface="Arial" pitchFamily="34" charset="0"/>
            </a:rPr>
            <a:t>Effective</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dirty="0">
              <a:ln/>
              <a:effectLst/>
              <a:latin typeface="Arial" pitchFamily="34" charset="0"/>
              <a:cs typeface="Arial" pitchFamily="34" charset="0"/>
            </a:rPr>
            <a:t>Test &amp; Inspect</a:t>
          </a:r>
        </a:p>
      </dgm:t>
    </dgm:pt>
    <dgm:pt modelId="{3EE27749-8333-4254-99FA-4C96F0C9771D}" type="parTrans" cxnId="{04475E3C-73BE-48B0-8AC2-333B753C8D99}">
      <dgm:prSet/>
      <dgm:spPr/>
      <dgm:t>
        <a:bodyPr/>
        <a:lstStyle/>
        <a:p>
          <a:endParaRPr lang="en-GB"/>
        </a:p>
      </dgm:t>
    </dgm:pt>
    <dgm:pt modelId="{FD8BE47C-C164-409B-A41E-303CB2202692}" type="sibTrans" cxnId="{04475E3C-73BE-48B0-8AC2-333B753C8D99}">
      <dgm:prSet/>
      <dgm:spPr/>
      <dgm:t>
        <a:bodyPr/>
        <a:lstStyle/>
        <a:p>
          <a:endParaRPr lang="en-GB"/>
        </a:p>
      </dgm:t>
    </dgm:pt>
    <dgm:pt modelId="{37825A1F-3574-4CA6-8D90-EE496552F792}">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a:ln/>
              <a:effectLst/>
              <a:latin typeface="Arial" pitchFamily="34" charset="0"/>
              <a:cs typeface="Arial" pitchFamily="34" charset="0"/>
            </a:rPr>
            <a:t>Safe to Make</a:t>
          </a:r>
          <a:endParaRPr kumimoji="0" lang="en-US" altLang="en-US" b="0" i="0" u="none" strike="noStrike" cap="none" normalizeH="0" baseline="0" dirty="0">
            <a:ln/>
            <a:effectLst/>
            <a:latin typeface="Arial" pitchFamily="34" charset="0"/>
            <a:cs typeface="Arial" pitchFamily="34" charset="0"/>
          </a:endParaRPr>
        </a:p>
      </dgm:t>
    </dgm:pt>
    <dgm:pt modelId="{D54F6477-334B-449C-AA39-2000A141B975}" type="parTrans" cxnId="{D442A042-D1A5-464A-9A08-5EAD79894325}">
      <dgm:prSet/>
      <dgm:spPr/>
      <dgm:t>
        <a:bodyPr/>
        <a:lstStyle/>
        <a:p>
          <a:endParaRPr lang="en-GB"/>
        </a:p>
      </dgm:t>
    </dgm:pt>
    <dgm:pt modelId="{F0D70F50-1B5A-4851-808E-E30C510E9C18}" type="sibTrans" cxnId="{D442A042-D1A5-464A-9A08-5EAD79894325}">
      <dgm:prSet/>
      <dgm:spPr/>
      <dgm:t>
        <a:bodyPr/>
        <a:lstStyle/>
        <a:p>
          <a:endParaRPr lang="en-GB"/>
        </a:p>
      </dgm:t>
    </dgm:pt>
    <dgm:pt modelId="{5528CD1C-96F2-42A4-BF11-5532A53CB65A}">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dirty="0">
              <a:ln/>
              <a:effectLst/>
              <a:latin typeface="Arial" pitchFamily="34" charset="0"/>
              <a:cs typeface="Arial" pitchFamily="34" charset="0"/>
            </a:rPr>
            <a:t>Explosive</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dirty="0">
              <a:ln/>
              <a:effectLst/>
              <a:latin typeface="Arial" pitchFamily="34" charset="0"/>
              <a:cs typeface="Arial" pitchFamily="34" charset="0"/>
            </a:rPr>
            <a:t>(MSER)</a:t>
          </a:r>
        </a:p>
      </dgm:t>
    </dgm:pt>
    <dgm:pt modelId="{1F1E8773-B9AB-461A-9740-4EBACE89B418}" type="parTrans" cxnId="{6AA87BD1-0C63-44F0-9A98-B3350C2721EC}">
      <dgm:prSet/>
      <dgm:spPr/>
      <dgm:t>
        <a:bodyPr/>
        <a:lstStyle/>
        <a:p>
          <a:endParaRPr lang="en-GB"/>
        </a:p>
      </dgm:t>
    </dgm:pt>
    <dgm:pt modelId="{02E18283-2507-4ADF-81F8-4F244D33AE5D}" type="sibTrans" cxnId="{6AA87BD1-0C63-44F0-9A98-B3350C2721EC}">
      <dgm:prSet/>
      <dgm:spPr/>
      <dgm:t>
        <a:bodyPr/>
        <a:lstStyle/>
        <a:p>
          <a:endParaRPr lang="en-GB"/>
        </a:p>
      </dgm:t>
    </dgm:pt>
    <dgm:pt modelId="{0FA4291F-3906-4157-BEB3-83EF6491F6A3}">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dirty="0">
              <a:ln/>
              <a:effectLst/>
              <a:latin typeface="Arial" pitchFamily="34" charset="0"/>
              <a:cs typeface="Arial" pitchFamily="34" charset="0"/>
            </a:rPr>
            <a:t>Non Explosive</a:t>
          </a:r>
        </a:p>
      </dgm:t>
    </dgm:pt>
    <dgm:pt modelId="{91190E67-42BC-48DF-9F5C-BC7DF45B8345}" type="parTrans" cxnId="{A7E528BC-90AB-4C37-B294-DD7D82C6671B}">
      <dgm:prSet/>
      <dgm:spPr/>
      <dgm:t>
        <a:bodyPr/>
        <a:lstStyle/>
        <a:p>
          <a:endParaRPr lang="en-GB"/>
        </a:p>
      </dgm:t>
    </dgm:pt>
    <dgm:pt modelId="{6F943CEA-A457-4301-8E00-0FC5FAE51FE8}" type="sibTrans" cxnId="{A7E528BC-90AB-4C37-B294-DD7D82C6671B}">
      <dgm:prSet/>
      <dgm:spPr/>
      <dgm:t>
        <a:bodyPr/>
        <a:lstStyle/>
        <a:p>
          <a:endParaRPr lang="en-GB"/>
        </a:p>
      </dgm:t>
    </dgm:pt>
    <dgm:pt modelId="{C95208AE-1DB2-E049-BADC-4BFC82C4D183}">
      <dgm:prSet/>
      <dgm:spPr/>
      <dgm:t>
        <a:bodyPr/>
        <a:lstStyle/>
        <a:p>
          <a:r>
            <a:rPr lang="en-US" dirty="0"/>
            <a:t>Reliable </a:t>
          </a:r>
          <a:r>
            <a:rPr lang="en-US" dirty="0" err="1"/>
            <a:t>Labour</a:t>
          </a:r>
          <a:endParaRPr lang="en-US" dirty="0"/>
        </a:p>
      </dgm:t>
    </dgm:pt>
    <dgm:pt modelId="{F4F7A182-6ECB-E04C-B7C5-181CB5B76F6E}" type="parTrans" cxnId="{C5373311-3238-2143-998D-35508ABDA404}">
      <dgm:prSet/>
      <dgm:spPr/>
      <dgm:t>
        <a:bodyPr/>
        <a:lstStyle/>
        <a:p>
          <a:endParaRPr lang="en-US"/>
        </a:p>
      </dgm:t>
    </dgm:pt>
    <dgm:pt modelId="{6DFD8B5A-8CD5-D542-A68A-BEF85BB36180}" type="sibTrans" cxnId="{C5373311-3238-2143-998D-35508ABDA404}">
      <dgm:prSet/>
      <dgm:spPr/>
      <dgm:t>
        <a:bodyPr/>
        <a:lstStyle/>
        <a:p>
          <a:endParaRPr lang="en-US"/>
        </a:p>
      </dgm:t>
    </dgm:pt>
    <dgm:pt modelId="{8E11B970-2E61-8E43-B35A-711B6869AD83}">
      <dgm:prSet/>
      <dgm:spPr/>
      <dgm:t>
        <a:bodyPr/>
        <a:lstStyle/>
        <a:p>
          <a:r>
            <a:rPr lang="en-US" dirty="0"/>
            <a:t>Reliable Equipment</a:t>
          </a:r>
        </a:p>
      </dgm:t>
    </dgm:pt>
    <dgm:pt modelId="{DB9D29A1-C026-C141-9F62-C30D63150DF2}" type="parTrans" cxnId="{B55D8F7E-B238-7646-A969-D2161A1BDD5F}">
      <dgm:prSet/>
      <dgm:spPr/>
      <dgm:t>
        <a:bodyPr/>
        <a:lstStyle/>
        <a:p>
          <a:endParaRPr lang="en-US"/>
        </a:p>
      </dgm:t>
    </dgm:pt>
    <dgm:pt modelId="{0D69136E-A22F-0E47-8090-998DDAE1C996}" type="sibTrans" cxnId="{B55D8F7E-B238-7646-A969-D2161A1BDD5F}">
      <dgm:prSet/>
      <dgm:spPr/>
      <dgm:t>
        <a:bodyPr/>
        <a:lstStyle/>
        <a:p>
          <a:endParaRPr lang="en-US"/>
        </a:p>
      </dgm:t>
    </dgm:pt>
    <dgm:pt modelId="{97028506-2EC1-9C4D-B356-9394A3BA9B3A}">
      <dgm:prSet/>
      <dgm:spPr/>
      <dgm:t>
        <a:bodyPr/>
        <a:lstStyle/>
        <a:p>
          <a:r>
            <a:rPr lang="en-US" dirty="0"/>
            <a:t>Reliable Supply Chain</a:t>
          </a:r>
        </a:p>
      </dgm:t>
    </dgm:pt>
    <dgm:pt modelId="{ACAD7873-5341-A14B-AEA9-89F8F144CE4F}" type="parTrans" cxnId="{D7F8C165-5A0A-1B40-923E-D76AF3C72A81}">
      <dgm:prSet/>
      <dgm:spPr/>
      <dgm:t>
        <a:bodyPr/>
        <a:lstStyle/>
        <a:p>
          <a:endParaRPr lang="en-US"/>
        </a:p>
      </dgm:t>
    </dgm:pt>
    <dgm:pt modelId="{0D3EA601-52D6-474B-8B8D-91B8F4DE32D4}" type="sibTrans" cxnId="{D7F8C165-5A0A-1B40-923E-D76AF3C72A81}">
      <dgm:prSet/>
      <dgm:spPr/>
      <dgm:t>
        <a:bodyPr/>
        <a:lstStyle/>
        <a:p>
          <a:endParaRPr lang="en-US"/>
        </a:p>
      </dgm:t>
    </dgm:pt>
    <dgm:pt modelId="{0741D8E2-35A0-41F8-9C44-3A2EEF4263CA}" type="pres">
      <dgm:prSet presAssocID="{AA5932E2-F065-4E86-BCA2-266522B54E9D}" presName="hierChild1" presStyleCnt="0">
        <dgm:presLayoutVars>
          <dgm:orgChart val="1"/>
          <dgm:chPref val="1"/>
          <dgm:dir/>
          <dgm:animOne val="branch"/>
          <dgm:animLvl val="lvl"/>
          <dgm:resizeHandles/>
        </dgm:presLayoutVars>
      </dgm:prSet>
      <dgm:spPr/>
    </dgm:pt>
    <dgm:pt modelId="{FEAC579C-9F03-47B7-9038-83DAF41EF9FF}" type="pres">
      <dgm:prSet presAssocID="{8DB20627-F751-4D2C-924A-CC8CBB0A65D0}" presName="hierRoot1" presStyleCnt="0">
        <dgm:presLayoutVars>
          <dgm:hierBranch/>
        </dgm:presLayoutVars>
      </dgm:prSet>
      <dgm:spPr/>
    </dgm:pt>
    <dgm:pt modelId="{3B6BB43E-FBA7-4C5D-907D-D12C01C03357}" type="pres">
      <dgm:prSet presAssocID="{8DB20627-F751-4D2C-924A-CC8CBB0A65D0}" presName="rootComposite1" presStyleCnt="0"/>
      <dgm:spPr/>
    </dgm:pt>
    <dgm:pt modelId="{A519FACD-66EF-4F68-A4AD-4319426F0AE7}" type="pres">
      <dgm:prSet presAssocID="{8DB20627-F751-4D2C-924A-CC8CBB0A65D0}" presName="rootText1" presStyleLbl="node0" presStyleIdx="0" presStyleCnt="1" custScaleX="159259">
        <dgm:presLayoutVars>
          <dgm:chPref val="3"/>
        </dgm:presLayoutVars>
      </dgm:prSet>
      <dgm:spPr/>
    </dgm:pt>
    <dgm:pt modelId="{4FE4F788-D511-45DF-9187-8DAC7722C92A}" type="pres">
      <dgm:prSet presAssocID="{8DB20627-F751-4D2C-924A-CC8CBB0A65D0}" presName="rootConnector1" presStyleLbl="node1" presStyleIdx="0" presStyleCnt="0"/>
      <dgm:spPr/>
    </dgm:pt>
    <dgm:pt modelId="{1897D458-652F-41E2-94E7-BBDEFA39F461}" type="pres">
      <dgm:prSet presAssocID="{8DB20627-F751-4D2C-924A-CC8CBB0A65D0}" presName="hierChild2" presStyleCnt="0"/>
      <dgm:spPr/>
    </dgm:pt>
    <dgm:pt modelId="{8465F727-ABD9-46E9-A930-6C84387342C2}" type="pres">
      <dgm:prSet presAssocID="{D58CFC59-1E65-4520-B89A-9F3BF0790819}" presName="Name35" presStyleLbl="parChTrans1D2" presStyleIdx="0" presStyleCnt="6"/>
      <dgm:spPr/>
    </dgm:pt>
    <dgm:pt modelId="{115D34FA-B3DB-4328-AE07-49982F4CF747}" type="pres">
      <dgm:prSet presAssocID="{7429360C-C2F7-469B-ADC1-CDEC2CA979E1}" presName="hierRoot2" presStyleCnt="0">
        <dgm:presLayoutVars>
          <dgm:hierBranch val="r"/>
        </dgm:presLayoutVars>
      </dgm:prSet>
      <dgm:spPr/>
    </dgm:pt>
    <dgm:pt modelId="{D2E5D065-0F14-4549-9C04-14F46994336D}" type="pres">
      <dgm:prSet presAssocID="{7429360C-C2F7-469B-ADC1-CDEC2CA979E1}" presName="rootComposite" presStyleCnt="0"/>
      <dgm:spPr/>
    </dgm:pt>
    <dgm:pt modelId="{064B14C4-1B7E-49C8-AD66-3770328404A9}" type="pres">
      <dgm:prSet presAssocID="{7429360C-C2F7-469B-ADC1-CDEC2CA979E1}" presName="rootText" presStyleLbl="node2" presStyleIdx="0" presStyleCnt="6">
        <dgm:presLayoutVars>
          <dgm:chPref val="3"/>
        </dgm:presLayoutVars>
      </dgm:prSet>
      <dgm:spPr/>
    </dgm:pt>
    <dgm:pt modelId="{FB628279-32F7-44A4-A0E6-03BDE8D4CC2D}" type="pres">
      <dgm:prSet presAssocID="{7429360C-C2F7-469B-ADC1-CDEC2CA979E1}" presName="rootConnector" presStyleLbl="node2" presStyleIdx="0" presStyleCnt="6"/>
      <dgm:spPr/>
    </dgm:pt>
    <dgm:pt modelId="{25BC482C-6F47-4F8A-8232-4737F75AA9AD}" type="pres">
      <dgm:prSet presAssocID="{7429360C-C2F7-469B-ADC1-CDEC2CA979E1}" presName="hierChild4" presStyleCnt="0"/>
      <dgm:spPr/>
    </dgm:pt>
    <dgm:pt modelId="{4BB1B832-00B5-4CC4-8B5F-49A2711A9018}" type="pres">
      <dgm:prSet presAssocID="{9C3BBC44-8C51-4877-A369-070359AA7C74}" presName="Name50" presStyleLbl="parChTrans1D3" presStyleIdx="0" presStyleCnt="12"/>
      <dgm:spPr/>
    </dgm:pt>
    <dgm:pt modelId="{2B76AD76-B847-4E76-A7B4-E2153F63AA21}" type="pres">
      <dgm:prSet presAssocID="{2BD575A1-58BA-493D-B336-684DB60CC104}" presName="hierRoot2" presStyleCnt="0">
        <dgm:presLayoutVars>
          <dgm:hierBranch val="r"/>
        </dgm:presLayoutVars>
      </dgm:prSet>
      <dgm:spPr/>
    </dgm:pt>
    <dgm:pt modelId="{20D80E9A-4A5F-4143-A1E8-9BEA587B10B9}" type="pres">
      <dgm:prSet presAssocID="{2BD575A1-58BA-493D-B336-684DB60CC104}" presName="rootComposite" presStyleCnt="0"/>
      <dgm:spPr/>
    </dgm:pt>
    <dgm:pt modelId="{1B2B0231-AC59-4382-9D48-BF92B58F6407}" type="pres">
      <dgm:prSet presAssocID="{2BD575A1-58BA-493D-B336-684DB60CC104}" presName="rootText" presStyleLbl="node3" presStyleIdx="0" presStyleCnt="12">
        <dgm:presLayoutVars>
          <dgm:chPref val="3"/>
        </dgm:presLayoutVars>
      </dgm:prSet>
      <dgm:spPr/>
    </dgm:pt>
    <dgm:pt modelId="{082F2AD8-DD67-4461-AF9A-27F8ABFCB630}" type="pres">
      <dgm:prSet presAssocID="{2BD575A1-58BA-493D-B336-684DB60CC104}" presName="rootConnector" presStyleLbl="node3" presStyleIdx="0" presStyleCnt="12"/>
      <dgm:spPr/>
    </dgm:pt>
    <dgm:pt modelId="{C35C5D27-B7D0-466D-A32E-486891AC58AE}" type="pres">
      <dgm:prSet presAssocID="{2BD575A1-58BA-493D-B336-684DB60CC104}" presName="hierChild4" presStyleCnt="0"/>
      <dgm:spPr/>
    </dgm:pt>
    <dgm:pt modelId="{97B61275-84B6-4FEA-9D63-B52D26F99FCC}" type="pres">
      <dgm:prSet presAssocID="{2BD575A1-58BA-493D-B336-684DB60CC104}" presName="hierChild5" presStyleCnt="0"/>
      <dgm:spPr/>
    </dgm:pt>
    <dgm:pt modelId="{67A3770D-2A24-472B-BD19-810316DCD5DF}" type="pres">
      <dgm:prSet presAssocID="{1BFA763F-0995-4675-ACD7-C74379DF3341}" presName="Name50" presStyleLbl="parChTrans1D3" presStyleIdx="1" presStyleCnt="12"/>
      <dgm:spPr/>
    </dgm:pt>
    <dgm:pt modelId="{5FF6475A-A3F6-4C8C-8D02-40CDA86ED34F}" type="pres">
      <dgm:prSet presAssocID="{62951E5D-77D4-4CEC-894C-1E223A01CD51}" presName="hierRoot2" presStyleCnt="0">
        <dgm:presLayoutVars>
          <dgm:hierBranch val="r"/>
        </dgm:presLayoutVars>
      </dgm:prSet>
      <dgm:spPr/>
    </dgm:pt>
    <dgm:pt modelId="{1DB05149-DF83-46EE-A3FF-7698F357CB57}" type="pres">
      <dgm:prSet presAssocID="{62951E5D-77D4-4CEC-894C-1E223A01CD51}" presName="rootComposite" presStyleCnt="0"/>
      <dgm:spPr/>
    </dgm:pt>
    <dgm:pt modelId="{F9575CE9-FF4A-48B3-AF94-40E5C1E6A1D9}" type="pres">
      <dgm:prSet presAssocID="{62951E5D-77D4-4CEC-894C-1E223A01CD51}" presName="rootText" presStyleLbl="node3" presStyleIdx="1" presStyleCnt="12">
        <dgm:presLayoutVars>
          <dgm:chPref val="3"/>
        </dgm:presLayoutVars>
      </dgm:prSet>
      <dgm:spPr/>
    </dgm:pt>
    <dgm:pt modelId="{903C8BD5-CAA7-42F9-A356-418A3724F49C}" type="pres">
      <dgm:prSet presAssocID="{62951E5D-77D4-4CEC-894C-1E223A01CD51}" presName="rootConnector" presStyleLbl="node3" presStyleIdx="1" presStyleCnt="12"/>
      <dgm:spPr/>
    </dgm:pt>
    <dgm:pt modelId="{8A7F50C5-716A-459C-8E95-AC0040D53999}" type="pres">
      <dgm:prSet presAssocID="{62951E5D-77D4-4CEC-894C-1E223A01CD51}" presName="hierChild4" presStyleCnt="0"/>
      <dgm:spPr/>
    </dgm:pt>
    <dgm:pt modelId="{0A070EDC-20AA-4DA7-ADF3-90962EC63897}" type="pres">
      <dgm:prSet presAssocID="{62951E5D-77D4-4CEC-894C-1E223A01CD51}" presName="hierChild5" presStyleCnt="0"/>
      <dgm:spPr/>
    </dgm:pt>
    <dgm:pt modelId="{A66D8569-68E4-432A-8516-6226A92D8DD6}" type="pres">
      <dgm:prSet presAssocID="{88D348E0-C363-4EE2-9FCC-E36DA1020B3F}" presName="Name50" presStyleLbl="parChTrans1D3" presStyleIdx="2" presStyleCnt="12"/>
      <dgm:spPr/>
    </dgm:pt>
    <dgm:pt modelId="{240E141E-EAD1-4A58-9640-760C4C376DD4}" type="pres">
      <dgm:prSet presAssocID="{2616D07F-D8D6-4C74-9FCE-6E59DFDA223A}" presName="hierRoot2" presStyleCnt="0">
        <dgm:presLayoutVars>
          <dgm:hierBranch val="r"/>
        </dgm:presLayoutVars>
      </dgm:prSet>
      <dgm:spPr/>
    </dgm:pt>
    <dgm:pt modelId="{C56575C1-FFED-4E9C-977C-485EE69B7687}" type="pres">
      <dgm:prSet presAssocID="{2616D07F-D8D6-4C74-9FCE-6E59DFDA223A}" presName="rootComposite" presStyleCnt="0"/>
      <dgm:spPr/>
    </dgm:pt>
    <dgm:pt modelId="{4C854355-EFD2-4FAC-A40F-B832FA3FCC62}" type="pres">
      <dgm:prSet presAssocID="{2616D07F-D8D6-4C74-9FCE-6E59DFDA223A}" presName="rootText" presStyleLbl="node3" presStyleIdx="2" presStyleCnt="12">
        <dgm:presLayoutVars>
          <dgm:chPref val="3"/>
        </dgm:presLayoutVars>
      </dgm:prSet>
      <dgm:spPr/>
    </dgm:pt>
    <dgm:pt modelId="{89A8096B-9A61-431D-B4F1-E3DF2BF6AF06}" type="pres">
      <dgm:prSet presAssocID="{2616D07F-D8D6-4C74-9FCE-6E59DFDA223A}" presName="rootConnector" presStyleLbl="node3" presStyleIdx="2" presStyleCnt="12"/>
      <dgm:spPr/>
    </dgm:pt>
    <dgm:pt modelId="{E06B279D-F669-4799-81C1-6283D2723EBB}" type="pres">
      <dgm:prSet presAssocID="{2616D07F-D8D6-4C74-9FCE-6E59DFDA223A}" presName="hierChild4" presStyleCnt="0"/>
      <dgm:spPr/>
    </dgm:pt>
    <dgm:pt modelId="{C45D7B6D-5E96-4184-8880-E5B85E8DBC13}" type="pres">
      <dgm:prSet presAssocID="{2616D07F-D8D6-4C74-9FCE-6E59DFDA223A}" presName="hierChild5" presStyleCnt="0"/>
      <dgm:spPr/>
    </dgm:pt>
    <dgm:pt modelId="{3E952D54-F4FB-4C68-BEF2-9E3EBA1C3B8B}" type="pres">
      <dgm:prSet presAssocID="{35499B83-9568-44C2-B371-EDE0523BEE44}" presName="Name50" presStyleLbl="parChTrans1D3" presStyleIdx="3" presStyleCnt="12"/>
      <dgm:spPr/>
    </dgm:pt>
    <dgm:pt modelId="{F3020E03-827C-4A31-8E5D-8B8EFD4B8A67}" type="pres">
      <dgm:prSet presAssocID="{D7DDD877-10E4-4691-B907-3FB62341A545}" presName="hierRoot2" presStyleCnt="0">
        <dgm:presLayoutVars>
          <dgm:hierBranch val="r"/>
        </dgm:presLayoutVars>
      </dgm:prSet>
      <dgm:spPr/>
    </dgm:pt>
    <dgm:pt modelId="{85B1456B-E14B-4076-922C-BD50A44058E6}" type="pres">
      <dgm:prSet presAssocID="{D7DDD877-10E4-4691-B907-3FB62341A545}" presName="rootComposite" presStyleCnt="0"/>
      <dgm:spPr/>
    </dgm:pt>
    <dgm:pt modelId="{E8E1C0F7-CC84-4D8D-90DD-A1F7FEB2DBF5}" type="pres">
      <dgm:prSet presAssocID="{D7DDD877-10E4-4691-B907-3FB62341A545}" presName="rootText" presStyleLbl="node3" presStyleIdx="3" presStyleCnt="12">
        <dgm:presLayoutVars>
          <dgm:chPref val="3"/>
        </dgm:presLayoutVars>
      </dgm:prSet>
      <dgm:spPr/>
    </dgm:pt>
    <dgm:pt modelId="{E303F974-EE96-407E-B15C-199D08388DB7}" type="pres">
      <dgm:prSet presAssocID="{D7DDD877-10E4-4691-B907-3FB62341A545}" presName="rootConnector" presStyleLbl="node3" presStyleIdx="3" presStyleCnt="12"/>
      <dgm:spPr/>
    </dgm:pt>
    <dgm:pt modelId="{B2A47BB9-A91C-43BF-9B21-F5B919756FB5}" type="pres">
      <dgm:prSet presAssocID="{D7DDD877-10E4-4691-B907-3FB62341A545}" presName="hierChild4" presStyleCnt="0"/>
      <dgm:spPr/>
    </dgm:pt>
    <dgm:pt modelId="{96C4A5DC-B759-46E1-A333-CCE78B3EF319}" type="pres">
      <dgm:prSet presAssocID="{D7DDD877-10E4-4691-B907-3FB62341A545}" presName="hierChild5" presStyleCnt="0"/>
      <dgm:spPr/>
    </dgm:pt>
    <dgm:pt modelId="{E039EFFA-C4F7-4054-B06B-E911E1F824A8}" type="pres">
      <dgm:prSet presAssocID="{1D8E19D6-4929-4098-93FC-9FCF9D4E4DEA}" presName="Name50" presStyleLbl="parChTrans1D3" presStyleIdx="4" presStyleCnt="12"/>
      <dgm:spPr/>
    </dgm:pt>
    <dgm:pt modelId="{A4F112DA-A47E-4294-9A70-536E0AAE7E16}" type="pres">
      <dgm:prSet presAssocID="{C3AC7989-522B-40C0-842E-0F5501BE9F7C}" presName="hierRoot2" presStyleCnt="0">
        <dgm:presLayoutVars>
          <dgm:hierBranch val="r"/>
        </dgm:presLayoutVars>
      </dgm:prSet>
      <dgm:spPr/>
    </dgm:pt>
    <dgm:pt modelId="{DBF9C5D1-623C-4163-A16A-D9CFB29D800B}" type="pres">
      <dgm:prSet presAssocID="{C3AC7989-522B-40C0-842E-0F5501BE9F7C}" presName="rootComposite" presStyleCnt="0"/>
      <dgm:spPr/>
    </dgm:pt>
    <dgm:pt modelId="{DD11B527-EC44-4712-8A23-1E7DEB096A96}" type="pres">
      <dgm:prSet presAssocID="{C3AC7989-522B-40C0-842E-0F5501BE9F7C}" presName="rootText" presStyleLbl="node3" presStyleIdx="4" presStyleCnt="12">
        <dgm:presLayoutVars>
          <dgm:chPref val="3"/>
        </dgm:presLayoutVars>
      </dgm:prSet>
      <dgm:spPr/>
    </dgm:pt>
    <dgm:pt modelId="{3168FDFB-8FBE-4674-83BA-DD8417183B4A}" type="pres">
      <dgm:prSet presAssocID="{C3AC7989-522B-40C0-842E-0F5501BE9F7C}" presName="rootConnector" presStyleLbl="node3" presStyleIdx="4" presStyleCnt="12"/>
      <dgm:spPr/>
    </dgm:pt>
    <dgm:pt modelId="{7D388726-7490-4BD4-B8C0-8DA0CCCD6C9F}" type="pres">
      <dgm:prSet presAssocID="{C3AC7989-522B-40C0-842E-0F5501BE9F7C}" presName="hierChild4" presStyleCnt="0"/>
      <dgm:spPr/>
    </dgm:pt>
    <dgm:pt modelId="{77E4E7C5-569E-45CC-A650-D30F6422F882}" type="pres">
      <dgm:prSet presAssocID="{C3AC7989-522B-40C0-842E-0F5501BE9F7C}" presName="hierChild5" presStyleCnt="0"/>
      <dgm:spPr/>
    </dgm:pt>
    <dgm:pt modelId="{F13C71C7-C9E6-481B-BB9C-24B33A2DF674}" type="pres">
      <dgm:prSet presAssocID="{7429360C-C2F7-469B-ADC1-CDEC2CA979E1}" presName="hierChild5" presStyleCnt="0"/>
      <dgm:spPr/>
    </dgm:pt>
    <dgm:pt modelId="{5C2CDB7D-AB97-4DA8-BCFF-6A25B3E06A26}" type="pres">
      <dgm:prSet presAssocID="{0AB2160E-60C4-4042-848E-7960EE4AC6F4}" presName="Name35" presStyleLbl="parChTrans1D2" presStyleIdx="1" presStyleCnt="6"/>
      <dgm:spPr/>
    </dgm:pt>
    <dgm:pt modelId="{7E1E75FF-A005-49C7-B321-B7A772111EC1}" type="pres">
      <dgm:prSet presAssocID="{E6F3FF5D-5011-44FF-A520-755823AF50F5}" presName="hierRoot2" presStyleCnt="0">
        <dgm:presLayoutVars>
          <dgm:hierBranch val="r"/>
        </dgm:presLayoutVars>
      </dgm:prSet>
      <dgm:spPr/>
    </dgm:pt>
    <dgm:pt modelId="{88DA472D-CD0F-4A3A-BAC4-F3B98730487A}" type="pres">
      <dgm:prSet presAssocID="{E6F3FF5D-5011-44FF-A520-755823AF50F5}" presName="rootComposite" presStyleCnt="0"/>
      <dgm:spPr/>
    </dgm:pt>
    <dgm:pt modelId="{1840A84E-09D4-4C54-8801-A7D4F0C20496}" type="pres">
      <dgm:prSet presAssocID="{E6F3FF5D-5011-44FF-A520-755823AF50F5}" presName="rootText" presStyleLbl="node2" presStyleIdx="1" presStyleCnt="6">
        <dgm:presLayoutVars>
          <dgm:chPref val="3"/>
        </dgm:presLayoutVars>
      </dgm:prSet>
      <dgm:spPr/>
    </dgm:pt>
    <dgm:pt modelId="{395D9550-D28D-4CBD-B392-07E1A759CB5D}" type="pres">
      <dgm:prSet presAssocID="{E6F3FF5D-5011-44FF-A520-755823AF50F5}" presName="rootConnector" presStyleLbl="node2" presStyleIdx="1" presStyleCnt="6"/>
      <dgm:spPr/>
    </dgm:pt>
    <dgm:pt modelId="{64E8AA92-F769-4CFC-A649-E60BDD3267DB}" type="pres">
      <dgm:prSet presAssocID="{E6F3FF5D-5011-44FF-A520-755823AF50F5}" presName="hierChild4" presStyleCnt="0"/>
      <dgm:spPr/>
    </dgm:pt>
    <dgm:pt modelId="{882C7BFB-DE3D-488C-B803-8F22EFD5B565}" type="pres">
      <dgm:prSet presAssocID="{E6F3FF5D-5011-44FF-A520-755823AF50F5}" presName="hierChild5" presStyleCnt="0"/>
      <dgm:spPr/>
    </dgm:pt>
    <dgm:pt modelId="{0075D295-B4A4-449B-B8FE-2219DBF12324}" type="pres">
      <dgm:prSet presAssocID="{EFE3B3ED-5566-4B8B-B27F-4D201797FF3A}" presName="Name35" presStyleLbl="parChTrans1D2" presStyleIdx="2" presStyleCnt="6"/>
      <dgm:spPr/>
    </dgm:pt>
    <dgm:pt modelId="{9E885A13-1E60-4788-B1BE-BC9C8ED47AA3}" type="pres">
      <dgm:prSet presAssocID="{B07A1A82-C0E8-4B58-B775-E411D160FE05}" presName="hierRoot2" presStyleCnt="0">
        <dgm:presLayoutVars>
          <dgm:hierBranch val="r"/>
        </dgm:presLayoutVars>
      </dgm:prSet>
      <dgm:spPr/>
    </dgm:pt>
    <dgm:pt modelId="{CA81A3B0-1B39-4FFF-9258-C08129E776F1}" type="pres">
      <dgm:prSet presAssocID="{B07A1A82-C0E8-4B58-B775-E411D160FE05}" presName="rootComposite" presStyleCnt="0"/>
      <dgm:spPr/>
    </dgm:pt>
    <dgm:pt modelId="{61769D3B-A208-4EA5-8F32-1129B72331EA}" type="pres">
      <dgm:prSet presAssocID="{B07A1A82-C0E8-4B58-B775-E411D160FE05}" presName="rootText" presStyleLbl="node2" presStyleIdx="2" presStyleCnt="6">
        <dgm:presLayoutVars>
          <dgm:chPref val="3"/>
        </dgm:presLayoutVars>
      </dgm:prSet>
      <dgm:spPr/>
    </dgm:pt>
    <dgm:pt modelId="{B714E408-25EF-4CD2-8593-6E23A67C7F1D}" type="pres">
      <dgm:prSet presAssocID="{B07A1A82-C0E8-4B58-B775-E411D160FE05}" presName="rootConnector" presStyleLbl="node2" presStyleIdx="2" presStyleCnt="6"/>
      <dgm:spPr/>
    </dgm:pt>
    <dgm:pt modelId="{04450DF4-FA8C-4B76-AEC9-052D5BC8A45C}" type="pres">
      <dgm:prSet presAssocID="{B07A1A82-C0E8-4B58-B775-E411D160FE05}" presName="hierChild4" presStyleCnt="0"/>
      <dgm:spPr/>
    </dgm:pt>
    <dgm:pt modelId="{18C4D449-3868-FA45-90AD-6BFF4CC48546}" type="pres">
      <dgm:prSet presAssocID="{F4F7A182-6ECB-E04C-B7C5-181CB5B76F6E}" presName="Name50" presStyleLbl="parChTrans1D3" presStyleIdx="5" presStyleCnt="12"/>
      <dgm:spPr/>
    </dgm:pt>
    <dgm:pt modelId="{7B5A4F0F-2016-684A-B7E3-FD8AC3008919}" type="pres">
      <dgm:prSet presAssocID="{C95208AE-1DB2-E049-BADC-4BFC82C4D183}" presName="hierRoot2" presStyleCnt="0">
        <dgm:presLayoutVars>
          <dgm:hierBranch val="init"/>
        </dgm:presLayoutVars>
      </dgm:prSet>
      <dgm:spPr/>
    </dgm:pt>
    <dgm:pt modelId="{F6C248C5-FEA7-104E-9E81-689EBC000BFA}" type="pres">
      <dgm:prSet presAssocID="{C95208AE-1DB2-E049-BADC-4BFC82C4D183}" presName="rootComposite" presStyleCnt="0"/>
      <dgm:spPr/>
    </dgm:pt>
    <dgm:pt modelId="{4B9D7815-E3B0-C94F-B669-8F282F45768B}" type="pres">
      <dgm:prSet presAssocID="{C95208AE-1DB2-E049-BADC-4BFC82C4D183}" presName="rootText" presStyleLbl="node3" presStyleIdx="5" presStyleCnt="12">
        <dgm:presLayoutVars>
          <dgm:chPref val="3"/>
        </dgm:presLayoutVars>
      </dgm:prSet>
      <dgm:spPr/>
    </dgm:pt>
    <dgm:pt modelId="{31502D7A-CB2C-0645-9C00-8024955E9AF4}" type="pres">
      <dgm:prSet presAssocID="{C95208AE-1DB2-E049-BADC-4BFC82C4D183}" presName="rootConnector" presStyleLbl="node3" presStyleIdx="5" presStyleCnt="12"/>
      <dgm:spPr/>
    </dgm:pt>
    <dgm:pt modelId="{E2E979ED-7F1F-0E4F-8E6F-CD4C69938D42}" type="pres">
      <dgm:prSet presAssocID="{C95208AE-1DB2-E049-BADC-4BFC82C4D183}" presName="hierChild4" presStyleCnt="0"/>
      <dgm:spPr/>
    </dgm:pt>
    <dgm:pt modelId="{6FDA1D0D-C464-4747-9F47-F61BA3EA74C2}" type="pres">
      <dgm:prSet presAssocID="{C95208AE-1DB2-E049-BADC-4BFC82C4D183}" presName="hierChild5" presStyleCnt="0"/>
      <dgm:spPr/>
    </dgm:pt>
    <dgm:pt modelId="{1ECD506C-1CA0-4740-98B9-62DA17D84208}" type="pres">
      <dgm:prSet presAssocID="{DB9D29A1-C026-C141-9F62-C30D63150DF2}" presName="Name50" presStyleLbl="parChTrans1D3" presStyleIdx="6" presStyleCnt="12"/>
      <dgm:spPr/>
    </dgm:pt>
    <dgm:pt modelId="{09E7658D-9B34-8D44-9B1D-43E4B9B71E27}" type="pres">
      <dgm:prSet presAssocID="{8E11B970-2E61-8E43-B35A-711B6869AD83}" presName="hierRoot2" presStyleCnt="0">
        <dgm:presLayoutVars>
          <dgm:hierBranch val="init"/>
        </dgm:presLayoutVars>
      </dgm:prSet>
      <dgm:spPr/>
    </dgm:pt>
    <dgm:pt modelId="{821AE966-F7BB-1946-A86C-D99751DB4E58}" type="pres">
      <dgm:prSet presAssocID="{8E11B970-2E61-8E43-B35A-711B6869AD83}" presName="rootComposite" presStyleCnt="0"/>
      <dgm:spPr/>
    </dgm:pt>
    <dgm:pt modelId="{E4CCD9D0-40F8-A845-9F0F-B106331F8AC3}" type="pres">
      <dgm:prSet presAssocID="{8E11B970-2E61-8E43-B35A-711B6869AD83}" presName="rootText" presStyleLbl="node3" presStyleIdx="6" presStyleCnt="12">
        <dgm:presLayoutVars>
          <dgm:chPref val="3"/>
        </dgm:presLayoutVars>
      </dgm:prSet>
      <dgm:spPr/>
    </dgm:pt>
    <dgm:pt modelId="{0B87594C-7E22-554C-B726-C16C2C1BA29E}" type="pres">
      <dgm:prSet presAssocID="{8E11B970-2E61-8E43-B35A-711B6869AD83}" presName="rootConnector" presStyleLbl="node3" presStyleIdx="6" presStyleCnt="12"/>
      <dgm:spPr/>
    </dgm:pt>
    <dgm:pt modelId="{67A225D3-5C73-284E-8A17-B28F215ED650}" type="pres">
      <dgm:prSet presAssocID="{8E11B970-2E61-8E43-B35A-711B6869AD83}" presName="hierChild4" presStyleCnt="0"/>
      <dgm:spPr/>
    </dgm:pt>
    <dgm:pt modelId="{536BE25F-8CD4-F245-ADAA-5D8FFA0C8A03}" type="pres">
      <dgm:prSet presAssocID="{8E11B970-2E61-8E43-B35A-711B6869AD83}" presName="hierChild5" presStyleCnt="0"/>
      <dgm:spPr/>
    </dgm:pt>
    <dgm:pt modelId="{199226A5-79BC-2148-9360-A9D2593BA3E9}" type="pres">
      <dgm:prSet presAssocID="{ACAD7873-5341-A14B-AEA9-89F8F144CE4F}" presName="Name50" presStyleLbl="parChTrans1D3" presStyleIdx="7" presStyleCnt="12"/>
      <dgm:spPr/>
    </dgm:pt>
    <dgm:pt modelId="{8C329E3E-662D-E74B-ADFB-E29A54B99C7C}" type="pres">
      <dgm:prSet presAssocID="{97028506-2EC1-9C4D-B356-9394A3BA9B3A}" presName="hierRoot2" presStyleCnt="0">
        <dgm:presLayoutVars>
          <dgm:hierBranch val="init"/>
        </dgm:presLayoutVars>
      </dgm:prSet>
      <dgm:spPr/>
    </dgm:pt>
    <dgm:pt modelId="{F474D094-DB38-C242-8575-526A5BDA0E76}" type="pres">
      <dgm:prSet presAssocID="{97028506-2EC1-9C4D-B356-9394A3BA9B3A}" presName="rootComposite" presStyleCnt="0"/>
      <dgm:spPr/>
    </dgm:pt>
    <dgm:pt modelId="{FA923B35-11AA-0142-B8CD-B2B966FE8516}" type="pres">
      <dgm:prSet presAssocID="{97028506-2EC1-9C4D-B356-9394A3BA9B3A}" presName="rootText" presStyleLbl="node3" presStyleIdx="7" presStyleCnt="12">
        <dgm:presLayoutVars>
          <dgm:chPref val="3"/>
        </dgm:presLayoutVars>
      </dgm:prSet>
      <dgm:spPr/>
    </dgm:pt>
    <dgm:pt modelId="{1CF9C788-3B43-7848-86CC-D399D94591AF}" type="pres">
      <dgm:prSet presAssocID="{97028506-2EC1-9C4D-B356-9394A3BA9B3A}" presName="rootConnector" presStyleLbl="node3" presStyleIdx="7" presStyleCnt="12"/>
      <dgm:spPr/>
    </dgm:pt>
    <dgm:pt modelId="{5C5DA314-3F2A-4E48-8F6A-F1A342630EAB}" type="pres">
      <dgm:prSet presAssocID="{97028506-2EC1-9C4D-B356-9394A3BA9B3A}" presName="hierChild4" presStyleCnt="0"/>
      <dgm:spPr/>
    </dgm:pt>
    <dgm:pt modelId="{0AB5A405-00CB-2044-A6D7-67B91146E729}" type="pres">
      <dgm:prSet presAssocID="{97028506-2EC1-9C4D-B356-9394A3BA9B3A}" presName="hierChild5" presStyleCnt="0"/>
      <dgm:spPr/>
    </dgm:pt>
    <dgm:pt modelId="{C1C1DD95-B757-409A-AD7D-B074ABEA1A32}" type="pres">
      <dgm:prSet presAssocID="{B07A1A82-C0E8-4B58-B775-E411D160FE05}" presName="hierChild5" presStyleCnt="0"/>
      <dgm:spPr/>
    </dgm:pt>
    <dgm:pt modelId="{210291E7-F57C-4E79-B1BC-4FABDFC80E6B}" type="pres">
      <dgm:prSet presAssocID="{DAE5E654-A0B8-4467-92A0-BC1280C8316E}" presName="Name35" presStyleLbl="parChTrans1D2" presStyleIdx="3" presStyleCnt="6"/>
      <dgm:spPr/>
    </dgm:pt>
    <dgm:pt modelId="{C125BFA9-7B61-498B-90CC-CDAC9DF98BB1}" type="pres">
      <dgm:prSet presAssocID="{2A483E6E-416B-4C1C-AF26-F03A1F2C3367}" presName="hierRoot2" presStyleCnt="0">
        <dgm:presLayoutVars>
          <dgm:hierBranch val="r"/>
        </dgm:presLayoutVars>
      </dgm:prSet>
      <dgm:spPr/>
    </dgm:pt>
    <dgm:pt modelId="{DE4DE90D-55A6-4ABE-9384-FD876272F9F5}" type="pres">
      <dgm:prSet presAssocID="{2A483E6E-416B-4C1C-AF26-F03A1F2C3367}" presName="rootComposite" presStyleCnt="0"/>
      <dgm:spPr/>
    </dgm:pt>
    <dgm:pt modelId="{61AF7C04-F1ED-463F-AA0A-A5106F9082F8}" type="pres">
      <dgm:prSet presAssocID="{2A483E6E-416B-4C1C-AF26-F03A1F2C3367}" presName="rootText" presStyleLbl="node2" presStyleIdx="3" presStyleCnt="6">
        <dgm:presLayoutVars>
          <dgm:chPref val="3"/>
        </dgm:presLayoutVars>
      </dgm:prSet>
      <dgm:spPr/>
    </dgm:pt>
    <dgm:pt modelId="{6DE159B3-12B9-43D3-ACDF-F6B4BC8AB712}" type="pres">
      <dgm:prSet presAssocID="{2A483E6E-416B-4C1C-AF26-F03A1F2C3367}" presName="rootConnector" presStyleLbl="node2" presStyleIdx="3" presStyleCnt="6"/>
      <dgm:spPr/>
    </dgm:pt>
    <dgm:pt modelId="{B199380E-4B84-41A6-A1DA-8B4E77ECC630}" type="pres">
      <dgm:prSet presAssocID="{2A483E6E-416B-4C1C-AF26-F03A1F2C3367}" presName="hierChild4" presStyleCnt="0"/>
      <dgm:spPr/>
    </dgm:pt>
    <dgm:pt modelId="{EE3A8ED1-3A5B-4333-B76D-A0B7D0557753}" type="pres">
      <dgm:prSet presAssocID="{2A483E6E-416B-4C1C-AF26-F03A1F2C3367}" presName="hierChild5" presStyleCnt="0"/>
      <dgm:spPr/>
    </dgm:pt>
    <dgm:pt modelId="{CA5BDE4F-D924-4A70-84A2-DA815E8CD4E2}" type="pres">
      <dgm:prSet presAssocID="{E5151B7E-44B0-4A88-A999-D52DF4DB17B8}" presName="Name35" presStyleLbl="parChTrans1D2" presStyleIdx="4" presStyleCnt="6"/>
      <dgm:spPr/>
    </dgm:pt>
    <dgm:pt modelId="{68DA7173-2A96-4ACF-B389-147BC5D69093}" type="pres">
      <dgm:prSet presAssocID="{6658A3A4-61BD-481B-93E2-840259634B94}" presName="hierRoot2" presStyleCnt="0">
        <dgm:presLayoutVars>
          <dgm:hierBranch val="r"/>
        </dgm:presLayoutVars>
      </dgm:prSet>
      <dgm:spPr/>
    </dgm:pt>
    <dgm:pt modelId="{BA7E798B-5F27-4FC3-8C62-2AC512FE06C8}" type="pres">
      <dgm:prSet presAssocID="{6658A3A4-61BD-481B-93E2-840259634B94}" presName="rootComposite" presStyleCnt="0"/>
      <dgm:spPr/>
    </dgm:pt>
    <dgm:pt modelId="{8C280B41-E431-4861-A420-F5C31673CACB}" type="pres">
      <dgm:prSet presAssocID="{6658A3A4-61BD-481B-93E2-840259634B94}" presName="rootText" presStyleLbl="node2" presStyleIdx="4" presStyleCnt="6">
        <dgm:presLayoutVars>
          <dgm:chPref val="3"/>
        </dgm:presLayoutVars>
      </dgm:prSet>
      <dgm:spPr/>
    </dgm:pt>
    <dgm:pt modelId="{D2CEFD1F-B4DD-4443-BA89-1BF0DE690D68}" type="pres">
      <dgm:prSet presAssocID="{6658A3A4-61BD-481B-93E2-840259634B94}" presName="rootConnector" presStyleLbl="node2" presStyleIdx="4" presStyleCnt="6"/>
      <dgm:spPr/>
    </dgm:pt>
    <dgm:pt modelId="{AE5BB8A0-F6F7-41D2-A028-EE659744AFD2}" type="pres">
      <dgm:prSet presAssocID="{6658A3A4-61BD-481B-93E2-840259634B94}" presName="hierChild4" presStyleCnt="0"/>
      <dgm:spPr/>
    </dgm:pt>
    <dgm:pt modelId="{B4D29A32-884B-4460-A35F-B8AE1135AB3F}" type="pres">
      <dgm:prSet presAssocID="{01DEEC0D-3F46-4935-BBC3-C43EA17ACA7A}" presName="Name50" presStyleLbl="parChTrans1D3" presStyleIdx="8" presStyleCnt="12"/>
      <dgm:spPr/>
    </dgm:pt>
    <dgm:pt modelId="{ED3EDB3C-726E-410C-97A8-B660ED60C5BB}" type="pres">
      <dgm:prSet presAssocID="{67BF5854-1D3B-4BBC-AFEC-81B0A64E0F23}" presName="hierRoot2" presStyleCnt="0">
        <dgm:presLayoutVars>
          <dgm:hierBranch val="r"/>
        </dgm:presLayoutVars>
      </dgm:prSet>
      <dgm:spPr/>
    </dgm:pt>
    <dgm:pt modelId="{75CC050D-AB49-4772-916F-DD9ADDE04BCE}" type="pres">
      <dgm:prSet presAssocID="{67BF5854-1D3B-4BBC-AFEC-81B0A64E0F23}" presName="rootComposite" presStyleCnt="0"/>
      <dgm:spPr/>
    </dgm:pt>
    <dgm:pt modelId="{8C49EF78-4600-46EF-9566-D17F07D0A611}" type="pres">
      <dgm:prSet presAssocID="{67BF5854-1D3B-4BBC-AFEC-81B0A64E0F23}" presName="rootText" presStyleLbl="node3" presStyleIdx="8" presStyleCnt="12">
        <dgm:presLayoutVars>
          <dgm:chPref val="3"/>
        </dgm:presLayoutVars>
      </dgm:prSet>
      <dgm:spPr/>
    </dgm:pt>
    <dgm:pt modelId="{0F247AFB-BBC3-4364-8C83-CCC787438D0A}" type="pres">
      <dgm:prSet presAssocID="{67BF5854-1D3B-4BBC-AFEC-81B0A64E0F23}" presName="rootConnector" presStyleLbl="node3" presStyleIdx="8" presStyleCnt="12"/>
      <dgm:spPr/>
    </dgm:pt>
    <dgm:pt modelId="{D6CF0C5F-FE11-48B8-913A-9675BB6E4EE9}" type="pres">
      <dgm:prSet presAssocID="{67BF5854-1D3B-4BBC-AFEC-81B0A64E0F23}" presName="hierChild4" presStyleCnt="0"/>
      <dgm:spPr/>
    </dgm:pt>
    <dgm:pt modelId="{C7D45911-6E86-4AFD-A7D3-3E683155BE28}" type="pres">
      <dgm:prSet presAssocID="{67BF5854-1D3B-4BBC-AFEC-81B0A64E0F23}" presName="hierChild5" presStyleCnt="0"/>
      <dgm:spPr/>
    </dgm:pt>
    <dgm:pt modelId="{1793EE6E-A54B-4B85-A4EF-C67235D35B2F}" type="pres">
      <dgm:prSet presAssocID="{3EE27749-8333-4254-99FA-4C96F0C9771D}" presName="Name50" presStyleLbl="parChTrans1D3" presStyleIdx="9" presStyleCnt="12"/>
      <dgm:spPr/>
    </dgm:pt>
    <dgm:pt modelId="{BCA52F1A-E069-4647-ACAD-AE51C6F88FFC}" type="pres">
      <dgm:prSet presAssocID="{D0157A66-9775-4F20-BB5B-94916B35407C}" presName="hierRoot2" presStyleCnt="0">
        <dgm:presLayoutVars>
          <dgm:hierBranch val="r"/>
        </dgm:presLayoutVars>
      </dgm:prSet>
      <dgm:spPr/>
    </dgm:pt>
    <dgm:pt modelId="{82C5EAF6-BC93-400C-AAE0-649CF7FFECCB}" type="pres">
      <dgm:prSet presAssocID="{D0157A66-9775-4F20-BB5B-94916B35407C}" presName="rootComposite" presStyleCnt="0"/>
      <dgm:spPr/>
    </dgm:pt>
    <dgm:pt modelId="{9A2AF758-F0B9-40DD-8213-E8DDCDB9557E}" type="pres">
      <dgm:prSet presAssocID="{D0157A66-9775-4F20-BB5B-94916B35407C}" presName="rootText" presStyleLbl="node3" presStyleIdx="9" presStyleCnt="12">
        <dgm:presLayoutVars>
          <dgm:chPref val="3"/>
        </dgm:presLayoutVars>
      </dgm:prSet>
      <dgm:spPr/>
    </dgm:pt>
    <dgm:pt modelId="{FFE184C3-9689-4784-8FEC-F2DC23D0D7F6}" type="pres">
      <dgm:prSet presAssocID="{D0157A66-9775-4F20-BB5B-94916B35407C}" presName="rootConnector" presStyleLbl="node3" presStyleIdx="9" presStyleCnt="12"/>
      <dgm:spPr/>
    </dgm:pt>
    <dgm:pt modelId="{1021B21E-6A0A-4FF8-95CB-80C9F4147A22}" type="pres">
      <dgm:prSet presAssocID="{D0157A66-9775-4F20-BB5B-94916B35407C}" presName="hierChild4" presStyleCnt="0"/>
      <dgm:spPr/>
    </dgm:pt>
    <dgm:pt modelId="{592C60B2-2E71-43B4-AE29-E18DA0F57B2C}" type="pres">
      <dgm:prSet presAssocID="{D0157A66-9775-4F20-BB5B-94916B35407C}" presName="hierChild5" presStyleCnt="0"/>
      <dgm:spPr/>
    </dgm:pt>
    <dgm:pt modelId="{942B5394-3078-400C-93DA-3AF4F7C82627}" type="pres">
      <dgm:prSet presAssocID="{6658A3A4-61BD-481B-93E2-840259634B94}" presName="hierChild5" presStyleCnt="0"/>
      <dgm:spPr/>
    </dgm:pt>
    <dgm:pt modelId="{43BA5A68-2487-4377-BEB1-0AD006D9D8B6}" type="pres">
      <dgm:prSet presAssocID="{D54F6477-334B-449C-AA39-2000A141B975}" presName="Name35" presStyleLbl="parChTrans1D2" presStyleIdx="5" presStyleCnt="6"/>
      <dgm:spPr/>
    </dgm:pt>
    <dgm:pt modelId="{16EB2C42-88A1-49FE-909F-AE0750ED35D6}" type="pres">
      <dgm:prSet presAssocID="{37825A1F-3574-4CA6-8D90-EE496552F792}" presName="hierRoot2" presStyleCnt="0">
        <dgm:presLayoutVars>
          <dgm:hierBranch val="r"/>
        </dgm:presLayoutVars>
      </dgm:prSet>
      <dgm:spPr/>
    </dgm:pt>
    <dgm:pt modelId="{298F33FE-D512-4454-8476-A4CE2894FE02}" type="pres">
      <dgm:prSet presAssocID="{37825A1F-3574-4CA6-8D90-EE496552F792}" presName="rootComposite" presStyleCnt="0"/>
      <dgm:spPr/>
    </dgm:pt>
    <dgm:pt modelId="{3188B8C6-1EC2-4897-9807-C01D7815F95A}" type="pres">
      <dgm:prSet presAssocID="{37825A1F-3574-4CA6-8D90-EE496552F792}" presName="rootText" presStyleLbl="node2" presStyleIdx="5" presStyleCnt="6">
        <dgm:presLayoutVars>
          <dgm:chPref val="3"/>
        </dgm:presLayoutVars>
      </dgm:prSet>
      <dgm:spPr/>
    </dgm:pt>
    <dgm:pt modelId="{266D9AD7-BB83-44AA-950F-1149AFDBC5E4}" type="pres">
      <dgm:prSet presAssocID="{37825A1F-3574-4CA6-8D90-EE496552F792}" presName="rootConnector" presStyleLbl="node2" presStyleIdx="5" presStyleCnt="6"/>
      <dgm:spPr/>
    </dgm:pt>
    <dgm:pt modelId="{67F543E9-B882-4927-ACC0-41C90966368D}" type="pres">
      <dgm:prSet presAssocID="{37825A1F-3574-4CA6-8D90-EE496552F792}" presName="hierChild4" presStyleCnt="0"/>
      <dgm:spPr/>
    </dgm:pt>
    <dgm:pt modelId="{4C2AC8A2-16FB-435D-B511-E1FE2E15AB2A}" type="pres">
      <dgm:prSet presAssocID="{1F1E8773-B9AB-461A-9740-4EBACE89B418}" presName="Name50" presStyleLbl="parChTrans1D3" presStyleIdx="10" presStyleCnt="12"/>
      <dgm:spPr/>
    </dgm:pt>
    <dgm:pt modelId="{5257C30A-AE27-4894-BEC1-3F902A6448FE}" type="pres">
      <dgm:prSet presAssocID="{5528CD1C-96F2-42A4-BF11-5532A53CB65A}" presName="hierRoot2" presStyleCnt="0">
        <dgm:presLayoutVars>
          <dgm:hierBranch val="r"/>
        </dgm:presLayoutVars>
      </dgm:prSet>
      <dgm:spPr/>
    </dgm:pt>
    <dgm:pt modelId="{F0FB3EAC-12AE-4B17-951E-D1E84235D7D1}" type="pres">
      <dgm:prSet presAssocID="{5528CD1C-96F2-42A4-BF11-5532A53CB65A}" presName="rootComposite" presStyleCnt="0"/>
      <dgm:spPr/>
    </dgm:pt>
    <dgm:pt modelId="{F98AAAA2-27EF-4EB6-A29F-B17091BCA280}" type="pres">
      <dgm:prSet presAssocID="{5528CD1C-96F2-42A4-BF11-5532A53CB65A}" presName="rootText" presStyleLbl="node3" presStyleIdx="10" presStyleCnt="12">
        <dgm:presLayoutVars>
          <dgm:chPref val="3"/>
        </dgm:presLayoutVars>
      </dgm:prSet>
      <dgm:spPr/>
    </dgm:pt>
    <dgm:pt modelId="{135DAA99-7C8F-4AD7-AA79-B4DB24D7F441}" type="pres">
      <dgm:prSet presAssocID="{5528CD1C-96F2-42A4-BF11-5532A53CB65A}" presName="rootConnector" presStyleLbl="node3" presStyleIdx="10" presStyleCnt="12"/>
      <dgm:spPr/>
    </dgm:pt>
    <dgm:pt modelId="{6D1F41D0-97E7-4133-B9A2-20585D92EA77}" type="pres">
      <dgm:prSet presAssocID="{5528CD1C-96F2-42A4-BF11-5532A53CB65A}" presName="hierChild4" presStyleCnt="0"/>
      <dgm:spPr/>
    </dgm:pt>
    <dgm:pt modelId="{5AE8D903-4CCC-48D6-9DE1-5BDC46FC8A57}" type="pres">
      <dgm:prSet presAssocID="{5528CD1C-96F2-42A4-BF11-5532A53CB65A}" presName="hierChild5" presStyleCnt="0"/>
      <dgm:spPr/>
    </dgm:pt>
    <dgm:pt modelId="{F9F68648-604C-4997-9D6D-BC531EB2D074}" type="pres">
      <dgm:prSet presAssocID="{91190E67-42BC-48DF-9F5C-BC7DF45B8345}" presName="Name50" presStyleLbl="parChTrans1D3" presStyleIdx="11" presStyleCnt="12"/>
      <dgm:spPr/>
    </dgm:pt>
    <dgm:pt modelId="{C5F26B00-854F-4133-9A31-3D186BD45127}" type="pres">
      <dgm:prSet presAssocID="{0FA4291F-3906-4157-BEB3-83EF6491F6A3}" presName="hierRoot2" presStyleCnt="0">
        <dgm:presLayoutVars>
          <dgm:hierBranch val="r"/>
        </dgm:presLayoutVars>
      </dgm:prSet>
      <dgm:spPr/>
    </dgm:pt>
    <dgm:pt modelId="{96F43F70-E05B-4091-91CD-F199A97E3991}" type="pres">
      <dgm:prSet presAssocID="{0FA4291F-3906-4157-BEB3-83EF6491F6A3}" presName="rootComposite" presStyleCnt="0"/>
      <dgm:spPr/>
    </dgm:pt>
    <dgm:pt modelId="{9BC767A5-081D-4E43-A56B-A5907CB5BB62}" type="pres">
      <dgm:prSet presAssocID="{0FA4291F-3906-4157-BEB3-83EF6491F6A3}" presName="rootText" presStyleLbl="node3" presStyleIdx="11" presStyleCnt="12">
        <dgm:presLayoutVars>
          <dgm:chPref val="3"/>
        </dgm:presLayoutVars>
      </dgm:prSet>
      <dgm:spPr/>
    </dgm:pt>
    <dgm:pt modelId="{9F8EE3B4-67BF-4D5C-A656-6F785891619A}" type="pres">
      <dgm:prSet presAssocID="{0FA4291F-3906-4157-BEB3-83EF6491F6A3}" presName="rootConnector" presStyleLbl="node3" presStyleIdx="11" presStyleCnt="12"/>
      <dgm:spPr/>
    </dgm:pt>
    <dgm:pt modelId="{605517EE-2916-4771-A96A-1B8D0FE99A0D}" type="pres">
      <dgm:prSet presAssocID="{0FA4291F-3906-4157-BEB3-83EF6491F6A3}" presName="hierChild4" presStyleCnt="0"/>
      <dgm:spPr/>
    </dgm:pt>
    <dgm:pt modelId="{D998AB01-4E43-4ECE-B5BB-99CF9384AD10}" type="pres">
      <dgm:prSet presAssocID="{0FA4291F-3906-4157-BEB3-83EF6491F6A3}" presName="hierChild5" presStyleCnt="0"/>
      <dgm:spPr/>
    </dgm:pt>
    <dgm:pt modelId="{58F19C9C-E7FF-4680-B293-1893FF560B06}" type="pres">
      <dgm:prSet presAssocID="{37825A1F-3574-4CA6-8D90-EE496552F792}" presName="hierChild5" presStyleCnt="0"/>
      <dgm:spPr/>
    </dgm:pt>
    <dgm:pt modelId="{A70331C6-65F6-4EA2-AE25-691DC7D29ACB}" type="pres">
      <dgm:prSet presAssocID="{8DB20627-F751-4D2C-924A-CC8CBB0A65D0}" presName="hierChild3" presStyleCnt="0"/>
      <dgm:spPr/>
    </dgm:pt>
  </dgm:ptLst>
  <dgm:cxnLst>
    <dgm:cxn modelId="{A048B302-9B2C-4D93-9318-130D1355564C}" type="presOf" srcId="{E5151B7E-44B0-4A88-A999-D52DF4DB17B8}" destId="{CA5BDE4F-D924-4A70-84A2-DA815E8CD4E2}" srcOrd="0" destOrd="0" presId="urn:microsoft.com/office/officeart/2005/8/layout/orgChart1"/>
    <dgm:cxn modelId="{C5373311-3238-2143-998D-35508ABDA404}" srcId="{B07A1A82-C0E8-4B58-B775-E411D160FE05}" destId="{C95208AE-1DB2-E049-BADC-4BFC82C4D183}" srcOrd="0" destOrd="0" parTransId="{F4F7A182-6ECB-E04C-B7C5-181CB5B76F6E}" sibTransId="{6DFD8B5A-8CD5-D542-A68A-BEF85BB36180}"/>
    <dgm:cxn modelId="{AEBF4513-2093-402B-9305-BCA1D1F97639}" srcId="{7429360C-C2F7-469B-ADC1-CDEC2CA979E1}" destId="{C3AC7989-522B-40C0-842E-0F5501BE9F7C}" srcOrd="4" destOrd="0" parTransId="{1D8E19D6-4929-4098-93FC-9FCF9D4E4DEA}" sibTransId="{7A3DDAA4-FEC0-454A-9A03-EB929B4514C3}"/>
    <dgm:cxn modelId="{463CED16-5C49-4689-A922-848E9E5FA95F}" type="presOf" srcId="{1F1E8773-B9AB-461A-9740-4EBACE89B418}" destId="{4C2AC8A2-16FB-435D-B511-E1FE2E15AB2A}" srcOrd="0" destOrd="0" presId="urn:microsoft.com/office/officeart/2005/8/layout/orgChart1"/>
    <dgm:cxn modelId="{172B7125-9B9E-4190-9F29-650B7522DC8D}" type="presOf" srcId="{37825A1F-3574-4CA6-8D90-EE496552F792}" destId="{3188B8C6-1EC2-4897-9807-C01D7815F95A}" srcOrd="0" destOrd="0" presId="urn:microsoft.com/office/officeart/2005/8/layout/orgChart1"/>
    <dgm:cxn modelId="{340DE42E-8A60-4963-8D89-E5FF82617A9B}" type="presOf" srcId="{6658A3A4-61BD-481B-93E2-840259634B94}" destId="{D2CEFD1F-B4DD-4443-BA89-1BF0DE690D68}" srcOrd="1" destOrd="0" presId="urn:microsoft.com/office/officeart/2005/8/layout/orgChart1"/>
    <dgm:cxn modelId="{EBA4BB38-00E4-1441-8E0C-B74BBC717BB0}" type="presOf" srcId="{C95208AE-1DB2-E049-BADC-4BFC82C4D183}" destId="{4B9D7815-E3B0-C94F-B669-8F282F45768B}" srcOrd="0" destOrd="0" presId="urn:microsoft.com/office/officeart/2005/8/layout/orgChart1"/>
    <dgm:cxn modelId="{FCDB8C3A-06DE-429A-8147-D03FC7553A7B}" type="presOf" srcId="{01DEEC0D-3F46-4935-BBC3-C43EA17ACA7A}" destId="{B4D29A32-884B-4460-A35F-B8AE1135AB3F}" srcOrd="0" destOrd="0" presId="urn:microsoft.com/office/officeart/2005/8/layout/orgChart1"/>
    <dgm:cxn modelId="{04475E3C-73BE-48B0-8AC2-333B753C8D99}" srcId="{6658A3A4-61BD-481B-93E2-840259634B94}" destId="{D0157A66-9775-4F20-BB5B-94916B35407C}" srcOrd="1" destOrd="0" parTransId="{3EE27749-8333-4254-99FA-4C96F0C9771D}" sibTransId="{FD8BE47C-C164-409B-A41E-303CB2202692}"/>
    <dgm:cxn modelId="{DC9DA75B-0282-44DE-9B51-4981BF8B7C33}" type="presOf" srcId="{2A483E6E-416B-4C1C-AF26-F03A1F2C3367}" destId="{6DE159B3-12B9-43D3-ACDF-F6B4BC8AB712}" srcOrd="1" destOrd="0" presId="urn:microsoft.com/office/officeart/2005/8/layout/orgChart1"/>
    <dgm:cxn modelId="{D2C8355C-9010-4AEB-96B7-F447058CDA26}" type="presOf" srcId="{0FA4291F-3906-4157-BEB3-83EF6491F6A3}" destId="{9BC767A5-081D-4E43-A56B-A5907CB5BB62}" srcOrd="0" destOrd="0" presId="urn:microsoft.com/office/officeart/2005/8/layout/orgChart1"/>
    <dgm:cxn modelId="{292CA75F-2375-4A34-B8E9-06314F351024}" type="presOf" srcId="{2A483E6E-416B-4C1C-AF26-F03A1F2C3367}" destId="{61AF7C04-F1ED-463F-AA0A-A5106F9082F8}" srcOrd="0" destOrd="0" presId="urn:microsoft.com/office/officeart/2005/8/layout/orgChart1"/>
    <dgm:cxn modelId="{796FFE61-B8D0-4EFD-9889-D65E9C8E87B8}" type="presOf" srcId="{8DB20627-F751-4D2C-924A-CC8CBB0A65D0}" destId="{4FE4F788-D511-45DF-9187-8DAC7722C92A}" srcOrd="1" destOrd="0" presId="urn:microsoft.com/office/officeart/2005/8/layout/orgChart1"/>
    <dgm:cxn modelId="{D442A042-D1A5-464A-9A08-5EAD79894325}" srcId="{8DB20627-F751-4D2C-924A-CC8CBB0A65D0}" destId="{37825A1F-3574-4CA6-8D90-EE496552F792}" srcOrd="5" destOrd="0" parTransId="{D54F6477-334B-449C-AA39-2000A141B975}" sibTransId="{F0D70F50-1B5A-4851-808E-E30C510E9C18}"/>
    <dgm:cxn modelId="{40B1CA44-E259-4C18-9A06-9E5FD283AE1E}" srcId="{6658A3A4-61BD-481B-93E2-840259634B94}" destId="{67BF5854-1D3B-4BBC-AFEC-81B0A64E0F23}" srcOrd="0" destOrd="0" parTransId="{01DEEC0D-3F46-4935-BBC3-C43EA17ACA7A}" sibTransId="{603FD387-6E7B-4747-8940-26935B5353E6}"/>
    <dgm:cxn modelId="{86B48F65-D475-4B2A-A2C9-AA1AF51833A9}" srcId="{8DB20627-F751-4D2C-924A-CC8CBB0A65D0}" destId="{7429360C-C2F7-469B-ADC1-CDEC2CA979E1}" srcOrd="0" destOrd="0" parTransId="{D58CFC59-1E65-4520-B89A-9F3BF0790819}" sibTransId="{1D94FA8E-5697-44D2-B309-15EFB2A870C0}"/>
    <dgm:cxn modelId="{8EEE9B65-848B-4B1F-AFE6-196D3C37F36E}" type="presOf" srcId="{5528CD1C-96F2-42A4-BF11-5532A53CB65A}" destId="{135DAA99-7C8F-4AD7-AA79-B4DB24D7F441}" srcOrd="1" destOrd="0" presId="urn:microsoft.com/office/officeart/2005/8/layout/orgChart1"/>
    <dgm:cxn modelId="{D7F8C165-5A0A-1B40-923E-D76AF3C72A81}" srcId="{B07A1A82-C0E8-4B58-B775-E411D160FE05}" destId="{97028506-2EC1-9C4D-B356-9394A3BA9B3A}" srcOrd="2" destOrd="0" parTransId="{ACAD7873-5341-A14B-AEA9-89F8F144CE4F}" sibTransId="{0D3EA601-52D6-474B-8B8D-91B8F4DE32D4}"/>
    <dgm:cxn modelId="{D246DB6B-F520-5F4B-8670-E4ED164CC108}" type="presOf" srcId="{8E11B970-2E61-8E43-B35A-711B6869AD83}" destId="{0B87594C-7E22-554C-B726-C16C2C1BA29E}" srcOrd="1" destOrd="0" presId="urn:microsoft.com/office/officeart/2005/8/layout/orgChart1"/>
    <dgm:cxn modelId="{6014326E-5C26-426B-AAEC-2418DE4BEA1E}" type="presOf" srcId="{7429360C-C2F7-469B-ADC1-CDEC2CA979E1}" destId="{064B14C4-1B7E-49C8-AD66-3770328404A9}" srcOrd="0" destOrd="0" presId="urn:microsoft.com/office/officeart/2005/8/layout/orgChart1"/>
    <dgm:cxn modelId="{93ADEA4E-74EC-40B9-8339-B518EF70D8FE}" type="presOf" srcId="{1D8E19D6-4929-4098-93FC-9FCF9D4E4DEA}" destId="{E039EFFA-C4F7-4054-B06B-E911E1F824A8}" srcOrd="0" destOrd="0" presId="urn:microsoft.com/office/officeart/2005/8/layout/orgChart1"/>
    <dgm:cxn modelId="{EC2CD74F-4252-4B9C-B686-2A0F1AC8DB80}" type="presOf" srcId="{2616D07F-D8D6-4C74-9FCE-6E59DFDA223A}" destId="{89A8096B-9A61-431D-B4F1-E3DF2BF6AF06}" srcOrd="1" destOrd="0" presId="urn:microsoft.com/office/officeart/2005/8/layout/orgChart1"/>
    <dgm:cxn modelId="{1EB3B470-3EC4-1144-A2E3-3CF4140AF4C5}" type="presOf" srcId="{DB9D29A1-C026-C141-9F62-C30D63150DF2}" destId="{1ECD506C-1CA0-4740-98B9-62DA17D84208}" srcOrd="0" destOrd="0" presId="urn:microsoft.com/office/officeart/2005/8/layout/orgChart1"/>
    <dgm:cxn modelId="{4C78E950-4898-AA4E-8DC3-56D6C0D558F9}" type="presOf" srcId="{97028506-2EC1-9C4D-B356-9394A3BA9B3A}" destId="{FA923B35-11AA-0142-B8CD-B2B966FE8516}" srcOrd="0" destOrd="0" presId="urn:microsoft.com/office/officeart/2005/8/layout/orgChart1"/>
    <dgm:cxn modelId="{067BB954-F7B6-450C-BD52-334A424B454B}" type="presOf" srcId="{2616D07F-D8D6-4C74-9FCE-6E59DFDA223A}" destId="{4C854355-EFD2-4FAC-A40F-B832FA3FCC62}" srcOrd="0" destOrd="0" presId="urn:microsoft.com/office/officeart/2005/8/layout/orgChart1"/>
    <dgm:cxn modelId="{5556AB75-75E1-4AE2-8C9A-1F21D503E2F1}" srcId="{7429360C-C2F7-469B-ADC1-CDEC2CA979E1}" destId="{D7DDD877-10E4-4691-B907-3FB62341A545}" srcOrd="3" destOrd="0" parTransId="{35499B83-9568-44C2-B371-EDE0523BEE44}" sibTransId="{DDD12C09-8C53-4EA6-83B6-D648BEB02738}"/>
    <dgm:cxn modelId="{77436376-5B83-4298-BEB1-8FC565CF581F}" type="presOf" srcId="{C3AC7989-522B-40C0-842E-0F5501BE9F7C}" destId="{3168FDFB-8FBE-4674-83BA-DD8417183B4A}" srcOrd="1" destOrd="0" presId="urn:microsoft.com/office/officeart/2005/8/layout/orgChart1"/>
    <dgm:cxn modelId="{8CBE5456-6F79-4F41-936A-A9199D9F6CA1}" type="presOf" srcId="{1BFA763F-0995-4675-ACD7-C74379DF3341}" destId="{67A3770D-2A24-472B-BD19-810316DCD5DF}" srcOrd="0" destOrd="0" presId="urn:microsoft.com/office/officeart/2005/8/layout/orgChart1"/>
    <dgm:cxn modelId="{0A01E077-4CE0-406B-92AA-AF073075C593}" srcId="{8DB20627-F751-4D2C-924A-CC8CBB0A65D0}" destId="{E6F3FF5D-5011-44FF-A520-755823AF50F5}" srcOrd="1" destOrd="0" parTransId="{0AB2160E-60C4-4042-848E-7960EE4AC6F4}" sibTransId="{06CECA61-796F-49C1-835E-FF668A57A3EE}"/>
    <dgm:cxn modelId="{B5B9B279-7F4C-4867-BB58-1A995863D9AF}" srcId="{AA5932E2-F065-4E86-BCA2-266522B54E9D}" destId="{8DB20627-F751-4D2C-924A-CC8CBB0A65D0}" srcOrd="0" destOrd="0" parTransId="{32222346-0395-4C5A-9008-39171064C0D8}" sibTransId="{33D38CF1-86F8-4C5C-8450-B807F8BBCD77}"/>
    <dgm:cxn modelId="{81DB187D-EF9C-490B-801B-02CEC3BA8EB8}" type="presOf" srcId="{D7DDD877-10E4-4691-B907-3FB62341A545}" destId="{E8E1C0F7-CC84-4D8D-90DD-A1F7FEB2DBF5}" srcOrd="0" destOrd="0" presId="urn:microsoft.com/office/officeart/2005/8/layout/orgChart1"/>
    <dgm:cxn modelId="{B55D8F7E-B238-7646-A969-D2161A1BDD5F}" srcId="{B07A1A82-C0E8-4B58-B775-E411D160FE05}" destId="{8E11B970-2E61-8E43-B35A-711B6869AD83}" srcOrd="1" destOrd="0" parTransId="{DB9D29A1-C026-C141-9F62-C30D63150DF2}" sibTransId="{0D69136E-A22F-0E47-8090-998DDAE1C996}"/>
    <dgm:cxn modelId="{FF77C980-9079-4787-A7D0-E86B3B6F45D2}" srcId="{7429360C-C2F7-469B-ADC1-CDEC2CA979E1}" destId="{2616D07F-D8D6-4C74-9FCE-6E59DFDA223A}" srcOrd="2" destOrd="0" parTransId="{88D348E0-C363-4EE2-9FCC-E36DA1020B3F}" sibTransId="{40466115-2503-4780-9194-81830746B414}"/>
    <dgm:cxn modelId="{15FBEA84-6E18-48E6-B75C-7F60F56E1CBD}" srcId="{8DB20627-F751-4D2C-924A-CC8CBB0A65D0}" destId="{6658A3A4-61BD-481B-93E2-840259634B94}" srcOrd="4" destOrd="0" parTransId="{E5151B7E-44B0-4A88-A999-D52DF4DB17B8}" sibTransId="{3F01C3BB-2366-47F7-8A4A-2057F86E2F1C}"/>
    <dgm:cxn modelId="{D1311185-0CE8-4A7C-8925-7125EDA2263E}" type="presOf" srcId="{67BF5854-1D3B-4BBC-AFEC-81B0A64E0F23}" destId="{8C49EF78-4600-46EF-9566-D17F07D0A611}" srcOrd="0" destOrd="0" presId="urn:microsoft.com/office/officeart/2005/8/layout/orgChart1"/>
    <dgm:cxn modelId="{601A2085-EC34-41BA-83CA-EED942A8FC22}" type="presOf" srcId="{B07A1A82-C0E8-4B58-B775-E411D160FE05}" destId="{B714E408-25EF-4CD2-8593-6E23A67C7F1D}" srcOrd="1" destOrd="0" presId="urn:microsoft.com/office/officeart/2005/8/layout/orgChart1"/>
    <dgm:cxn modelId="{70E47987-5D47-4C18-ACAC-6839736F8356}" type="presOf" srcId="{9C3BBC44-8C51-4877-A369-070359AA7C74}" destId="{4BB1B832-00B5-4CC4-8B5F-49A2711A9018}" srcOrd="0" destOrd="0" presId="urn:microsoft.com/office/officeart/2005/8/layout/orgChart1"/>
    <dgm:cxn modelId="{32C5A38D-ABE1-4314-9D6C-DF095F5FF810}" type="presOf" srcId="{0FA4291F-3906-4157-BEB3-83EF6491F6A3}" destId="{9F8EE3B4-67BF-4D5C-A656-6F785891619A}" srcOrd="1" destOrd="0" presId="urn:microsoft.com/office/officeart/2005/8/layout/orgChart1"/>
    <dgm:cxn modelId="{0C8B0A94-0196-4223-9FAA-980C67BFAD1A}" type="presOf" srcId="{D7DDD877-10E4-4691-B907-3FB62341A545}" destId="{E303F974-EE96-407E-B15C-199D08388DB7}" srcOrd="1" destOrd="0" presId="urn:microsoft.com/office/officeart/2005/8/layout/orgChart1"/>
    <dgm:cxn modelId="{B184B394-DCB9-4F24-9097-3F15BE0144EA}" type="presOf" srcId="{67BF5854-1D3B-4BBC-AFEC-81B0A64E0F23}" destId="{0F247AFB-BBC3-4364-8C83-CCC787438D0A}" srcOrd="1" destOrd="0" presId="urn:microsoft.com/office/officeart/2005/8/layout/orgChart1"/>
    <dgm:cxn modelId="{6A0BB596-0000-4DFB-A4FB-C9A93B792EA1}" type="presOf" srcId="{D58CFC59-1E65-4520-B89A-9F3BF0790819}" destId="{8465F727-ABD9-46E9-A930-6C84387342C2}" srcOrd="0" destOrd="0" presId="urn:microsoft.com/office/officeart/2005/8/layout/orgChart1"/>
    <dgm:cxn modelId="{74096198-322B-4AC0-88BA-6A182D0058BC}" type="presOf" srcId="{5528CD1C-96F2-42A4-BF11-5532A53CB65A}" destId="{F98AAAA2-27EF-4EB6-A29F-B17091BCA280}" srcOrd="0" destOrd="0" presId="urn:microsoft.com/office/officeart/2005/8/layout/orgChart1"/>
    <dgm:cxn modelId="{CFEE319B-F24D-4464-AC11-CEF0F8FFF9D7}" type="presOf" srcId="{2BD575A1-58BA-493D-B336-684DB60CC104}" destId="{1B2B0231-AC59-4382-9D48-BF92B58F6407}" srcOrd="0" destOrd="0" presId="urn:microsoft.com/office/officeart/2005/8/layout/orgChart1"/>
    <dgm:cxn modelId="{3151649C-8B53-4F2A-B208-AACA83282FAA}" type="presOf" srcId="{62951E5D-77D4-4CEC-894C-1E223A01CD51}" destId="{F9575CE9-FF4A-48B3-AF94-40E5C1E6A1D9}" srcOrd="0" destOrd="0" presId="urn:microsoft.com/office/officeart/2005/8/layout/orgChart1"/>
    <dgm:cxn modelId="{DF1263A0-3001-E545-A645-55D36324B07C}" type="presOf" srcId="{ACAD7873-5341-A14B-AEA9-89F8F144CE4F}" destId="{199226A5-79BC-2148-9360-A9D2593BA3E9}" srcOrd="0" destOrd="0" presId="urn:microsoft.com/office/officeart/2005/8/layout/orgChart1"/>
    <dgm:cxn modelId="{263B9AA5-EA47-43C3-8CF9-4471150CA50F}" type="presOf" srcId="{AA5932E2-F065-4E86-BCA2-266522B54E9D}" destId="{0741D8E2-35A0-41F8-9C44-3A2EEF4263CA}" srcOrd="0" destOrd="0" presId="urn:microsoft.com/office/officeart/2005/8/layout/orgChart1"/>
    <dgm:cxn modelId="{C3A7FAAE-FD79-4C2C-A015-BB4ED2F562F8}" srcId="{8DB20627-F751-4D2C-924A-CC8CBB0A65D0}" destId="{2A483E6E-416B-4C1C-AF26-F03A1F2C3367}" srcOrd="3" destOrd="0" parTransId="{DAE5E654-A0B8-4467-92A0-BC1280C8316E}" sibTransId="{3DD05CE3-66E7-4873-A19B-B1FE7CA8850E}"/>
    <dgm:cxn modelId="{88DA1EB0-ED45-47F0-911B-2F51927FD8EB}" srcId="{7429360C-C2F7-469B-ADC1-CDEC2CA979E1}" destId="{2BD575A1-58BA-493D-B336-684DB60CC104}" srcOrd="0" destOrd="0" parTransId="{9C3BBC44-8C51-4877-A369-070359AA7C74}" sibTransId="{CBA2B238-0F5D-48C0-A970-DB3816077FAD}"/>
    <dgm:cxn modelId="{8E44D5B5-9415-4F88-AF7D-CE3AE347FD9F}" type="presOf" srcId="{C3AC7989-522B-40C0-842E-0F5501BE9F7C}" destId="{DD11B527-EC44-4712-8A23-1E7DEB096A96}" srcOrd="0" destOrd="0" presId="urn:microsoft.com/office/officeart/2005/8/layout/orgChart1"/>
    <dgm:cxn modelId="{3BE5F9B7-F6D8-A540-B976-1D1785D44793}" type="presOf" srcId="{8E11B970-2E61-8E43-B35A-711B6869AD83}" destId="{E4CCD9D0-40F8-A845-9F0F-B106331F8AC3}" srcOrd="0" destOrd="0" presId="urn:microsoft.com/office/officeart/2005/8/layout/orgChart1"/>
    <dgm:cxn modelId="{476363B8-3958-40CA-BF91-0EF225DF6D47}" type="presOf" srcId="{E6F3FF5D-5011-44FF-A520-755823AF50F5}" destId="{395D9550-D28D-4CBD-B392-07E1A759CB5D}" srcOrd="1" destOrd="0" presId="urn:microsoft.com/office/officeart/2005/8/layout/orgChart1"/>
    <dgm:cxn modelId="{D20894B8-FF71-43C2-AAF3-F55B40443D31}" type="presOf" srcId="{DAE5E654-A0B8-4467-92A0-BC1280C8316E}" destId="{210291E7-F57C-4E79-B1BC-4FABDFC80E6B}" srcOrd="0" destOrd="0" presId="urn:microsoft.com/office/officeart/2005/8/layout/orgChart1"/>
    <dgm:cxn modelId="{04F61AB9-A269-8648-93C7-39741658487B}" type="presOf" srcId="{C95208AE-1DB2-E049-BADC-4BFC82C4D183}" destId="{31502D7A-CB2C-0645-9C00-8024955E9AF4}" srcOrd="1" destOrd="0" presId="urn:microsoft.com/office/officeart/2005/8/layout/orgChart1"/>
    <dgm:cxn modelId="{16395AB9-DE2B-425C-A872-CC901A429AC9}" type="presOf" srcId="{91190E67-42BC-48DF-9F5C-BC7DF45B8345}" destId="{F9F68648-604C-4997-9D6D-BC531EB2D074}" srcOrd="0" destOrd="0" presId="urn:microsoft.com/office/officeart/2005/8/layout/orgChart1"/>
    <dgm:cxn modelId="{A7E528BC-90AB-4C37-B294-DD7D82C6671B}" srcId="{37825A1F-3574-4CA6-8D90-EE496552F792}" destId="{0FA4291F-3906-4157-BEB3-83EF6491F6A3}" srcOrd="1" destOrd="0" parTransId="{91190E67-42BC-48DF-9F5C-BC7DF45B8345}" sibTransId="{6F943CEA-A457-4301-8E00-0FC5FAE51FE8}"/>
    <dgm:cxn modelId="{71A81BC6-7D4D-404C-A3EF-EC79115FC945}" type="presOf" srcId="{D54F6477-334B-449C-AA39-2000A141B975}" destId="{43BA5A68-2487-4377-BEB1-0AD006D9D8B6}" srcOrd="0" destOrd="0" presId="urn:microsoft.com/office/officeart/2005/8/layout/orgChart1"/>
    <dgm:cxn modelId="{46F996CA-1E3E-4F97-AB25-1EBBE975A7C2}" type="presOf" srcId="{6658A3A4-61BD-481B-93E2-840259634B94}" destId="{8C280B41-E431-4861-A420-F5C31673CACB}" srcOrd="0" destOrd="0" presId="urn:microsoft.com/office/officeart/2005/8/layout/orgChart1"/>
    <dgm:cxn modelId="{5B8CFDCA-BD2F-4B15-9B45-236449D8911B}" type="presOf" srcId="{B07A1A82-C0E8-4B58-B775-E411D160FE05}" destId="{61769D3B-A208-4EA5-8F32-1129B72331EA}" srcOrd="0" destOrd="0" presId="urn:microsoft.com/office/officeart/2005/8/layout/orgChart1"/>
    <dgm:cxn modelId="{E7320FCF-913E-4976-AF08-379A06E98344}" type="presOf" srcId="{8DB20627-F751-4D2C-924A-CC8CBB0A65D0}" destId="{A519FACD-66EF-4F68-A4AD-4319426F0AE7}" srcOrd="0" destOrd="0" presId="urn:microsoft.com/office/officeart/2005/8/layout/orgChart1"/>
    <dgm:cxn modelId="{6AA87BD1-0C63-44F0-9A98-B3350C2721EC}" srcId="{37825A1F-3574-4CA6-8D90-EE496552F792}" destId="{5528CD1C-96F2-42A4-BF11-5532A53CB65A}" srcOrd="0" destOrd="0" parTransId="{1F1E8773-B9AB-461A-9740-4EBACE89B418}" sibTransId="{02E18283-2507-4ADF-81F8-4F244D33AE5D}"/>
    <dgm:cxn modelId="{07511DD4-D3AE-4123-9C81-C0CDEADE9E67}" type="presOf" srcId="{2BD575A1-58BA-493D-B336-684DB60CC104}" destId="{082F2AD8-DD67-4461-AF9A-27F8ABFCB630}" srcOrd="1" destOrd="0" presId="urn:microsoft.com/office/officeart/2005/8/layout/orgChart1"/>
    <dgm:cxn modelId="{0FCD6AD8-9C78-C148-95E6-64E3CEDD62FD}" type="presOf" srcId="{F4F7A182-6ECB-E04C-B7C5-181CB5B76F6E}" destId="{18C4D449-3868-FA45-90AD-6BFF4CC48546}" srcOrd="0" destOrd="0" presId="urn:microsoft.com/office/officeart/2005/8/layout/orgChart1"/>
    <dgm:cxn modelId="{B0260EDD-74BA-4F99-B28F-A3F3062BC478}" type="presOf" srcId="{0AB2160E-60C4-4042-848E-7960EE4AC6F4}" destId="{5C2CDB7D-AB97-4DA8-BCFF-6A25B3E06A26}" srcOrd="0" destOrd="0" presId="urn:microsoft.com/office/officeart/2005/8/layout/orgChart1"/>
    <dgm:cxn modelId="{D322BCDD-D71F-4134-9437-D7C7546AEF15}" type="presOf" srcId="{7429360C-C2F7-469B-ADC1-CDEC2CA979E1}" destId="{FB628279-32F7-44A4-A0E6-03BDE8D4CC2D}" srcOrd="1" destOrd="0" presId="urn:microsoft.com/office/officeart/2005/8/layout/orgChart1"/>
    <dgm:cxn modelId="{6E6FCAE0-8869-4376-AD96-21A3474548F9}" type="presOf" srcId="{3EE27749-8333-4254-99FA-4C96F0C9771D}" destId="{1793EE6E-A54B-4B85-A4EF-C67235D35B2F}" srcOrd="0" destOrd="0" presId="urn:microsoft.com/office/officeart/2005/8/layout/orgChart1"/>
    <dgm:cxn modelId="{B3C55EE2-6448-45AC-AC12-5BB423D45C58}" type="presOf" srcId="{62951E5D-77D4-4CEC-894C-1E223A01CD51}" destId="{903C8BD5-CAA7-42F9-A356-418A3724F49C}" srcOrd="1" destOrd="0" presId="urn:microsoft.com/office/officeart/2005/8/layout/orgChart1"/>
    <dgm:cxn modelId="{3D6E18E5-91E7-4000-89AB-D07B069226D3}" type="presOf" srcId="{35499B83-9568-44C2-B371-EDE0523BEE44}" destId="{3E952D54-F4FB-4C68-BEF2-9E3EBA1C3B8B}" srcOrd="0" destOrd="0" presId="urn:microsoft.com/office/officeart/2005/8/layout/orgChart1"/>
    <dgm:cxn modelId="{342103EA-B9B9-4D5D-A7D4-F2CD3DFFF3EC}" type="presOf" srcId="{88D348E0-C363-4EE2-9FCC-E36DA1020B3F}" destId="{A66D8569-68E4-432A-8516-6226A92D8DD6}" srcOrd="0" destOrd="0" presId="urn:microsoft.com/office/officeart/2005/8/layout/orgChart1"/>
    <dgm:cxn modelId="{2B006FEA-56E9-4C5E-97F0-69E648F1BE5B}" type="presOf" srcId="{E6F3FF5D-5011-44FF-A520-755823AF50F5}" destId="{1840A84E-09D4-4C54-8801-A7D4F0C20496}" srcOrd="0" destOrd="0" presId="urn:microsoft.com/office/officeart/2005/8/layout/orgChart1"/>
    <dgm:cxn modelId="{B3628BEC-6DEE-45C0-AB55-1161A11352D7}" type="presOf" srcId="{EFE3B3ED-5566-4B8B-B27F-4D201797FF3A}" destId="{0075D295-B4A4-449B-B8FE-2219DBF12324}" srcOrd="0" destOrd="0" presId="urn:microsoft.com/office/officeart/2005/8/layout/orgChart1"/>
    <dgm:cxn modelId="{2D3F2AEE-1EBE-458E-868D-ECFBA92AE427}" type="presOf" srcId="{D0157A66-9775-4F20-BB5B-94916B35407C}" destId="{FFE184C3-9689-4784-8FEC-F2DC23D0D7F6}" srcOrd="1" destOrd="0" presId="urn:microsoft.com/office/officeart/2005/8/layout/orgChart1"/>
    <dgm:cxn modelId="{34EF19F5-9CE0-4378-BFC8-8B0F8A5A6C6B}" type="presOf" srcId="{D0157A66-9775-4F20-BB5B-94916B35407C}" destId="{9A2AF758-F0B9-40DD-8213-E8DDCDB9557E}" srcOrd="0" destOrd="0" presId="urn:microsoft.com/office/officeart/2005/8/layout/orgChart1"/>
    <dgm:cxn modelId="{FD181FF8-62C6-3445-9EEC-C849FB8F9291}" type="presOf" srcId="{97028506-2EC1-9C4D-B356-9394A3BA9B3A}" destId="{1CF9C788-3B43-7848-86CC-D399D94591AF}" srcOrd="1" destOrd="0" presId="urn:microsoft.com/office/officeart/2005/8/layout/orgChart1"/>
    <dgm:cxn modelId="{A4E2B8F8-1443-4C49-BDBF-3ACE4700C869}" srcId="{8DB20627-F751-4D2C-924A-CC8CBB0A65D0}" destId="{B07A1A82-C0E8-4B58-B775-E411D160FE05}" srcOrd="2" destOrd="0" parTransId="{EFE3B3ED-5566-4B8B-B27F-4D201797FF3A}" sibTransId="{88B8A0B8-6931-49AD-AE3B-E2D7DC7D58B5}"/>
    <dgm:cxn modelId="{E16666FA-58DC-4A72-8442-E5205D126051}" srcId="{7429360C-C2F7-469B-ADC1-CDEC2CA979E1}" destId="{62951E5D-77D4-4CEC-894C-1E223A01CD51}" srcOrd="1" destOrd="0" parTransId="{1BFA763F-0995-4675-ACD7-C74379DF3341}" sibTransId="{1AC6FEC4-4321-4210-9360-D4FF6643B9D4}"/>
    <dgm:cxn modelId="{784704FD-4D18-436F-B718-59788FE043E8}" type="presOf" srcId="{37825A1F-3574-4CA6-8D90-EE496552F792}" destId="{266D9AD7-BB83-44AA-950F-1149AFDBC5E4}" srcOrd="1" destOrd="0" presId="urn:microsoft.com/office/officeart/2005/8/layout/orgChart1"/>
    <dgm:cxn modelId="{BD95E603-E4EF-403F-BDC0-C46863E5424D}" type="presParOf" srcId="{0741D8E2-35A0-41F8-9C44-3A2EEF4263CA}" destId="{FEAC579C-9F03-47B7-9038-83DAF41EF9FF}" srcOrd="0" destOrd="0" presId="urn:microsoft.com/office/officeart/2005/8/layout/orgChart1"/>
    <dgm:cxn modelId="{D17E817D-DB2D-4AC2-B67D-767D24C4A039}" type="presParOf" srcId="{FEAC579C-9F03-47B7-9038-83DAF41EF9FF}" destId="{3B6BB43E-FBA7-4C5D-907D-D12C01C03357}" srcOrd="0" destOrd="0" presId="urn:microsoft.com/office/officeart/2005/8/layout/orgChart1"/>
    <dgm:cxn modelId="{64E9E051-73E6-4D7C-B508-49637221440F}" type="presParOf" srcId="{3B6BB43E-FBA7-4C5D-907D-D12C01C03357}" destId="{A519FACD-66EF-4F68-A4AD-4319426F0AE7}" srcOrd="0" destOrd="0" presId="urn:microsoft.com/office/officeart/2005/8/layout/orgChart1"/>
    <dgm:cxn modelId="{FEF5B540-CC59-4F64-BF8B-E2722E542833}" type="presParOf" srcId="{3B6BB43E-FBA7-4C5D-907D-D12C01C03357}" destId="{4FE4F788-D511-45DF-9187-8DAC7722C92A}" srcOrd="1" destOrd="0" presId="urn:microsoft.com/office/officeart/2005/8/layout/orgChart1"/>
    <dgm:cxn modelId="{4192A1DF-2E21-4F32-82DF-A2D244D8690E}" type="presParOf" srcId="{FEAC579C-9F03-47B7-9038-83DAF41EF9FF}" destId="{1897D458-652F-41E2-94E7-BBDEFA39F461}" srcOrd="1" destOrd="0" presId="urn:microsoft.com/office/officeart/2005/8/layout/orgChart1"/>
    <dgm:cxn modelId="{80FD19E0-FB4E-483B-BB4C-E7D42F0C5CE3}" type="presParOf" srcId="{1897D458-652F-41E2-94E7-BBDEFA39F461}" destId="{8465F727-ABD9-46E9-A930-6C84387342C2}" srcOrd="0" destOrd="0" presId="urn:microsoft.com/office/officeart/2005/8/layout/orgChart1"/>
    <dgm:cxn modelId="{462A3C13-007F-4778-AA5D-8010931D5C9C}" type="presParOf" srcId="{1897D458-652F-41E2-94E7-BBDEFA39F461}" destId="{115D34FA-B3DB-4328-AE07-49982F4CF747}" srcOrd="1" destOrd="0" presId="urn:microsoft.com/office/officeart/2005/8/layout/orgChart1"/>
    <dgm:cxn modelId="{D4A4A661-A5C4-42BB-9FEF-BC7CE9525DBA}" type="presParOf" srcId="{115D34FA-B3DB-4328-AE07-49982F4CF747}" destId="{D2E5D065-0F14-4549-9C04-14F46994336D}" srcOrd="0" destOrd="0" presId="urn:microsoft.com/office/officeart/2005/8/layout/orgChart1"/>
    <dgm:cxn modelId="{40947904-AB6F-4AC7-9E02-B7C622DA679B}" type="presParOf" srcId="{D2E5D065-0F14-4549-9C04-14F46994336D}" destId="{064B14C4-1B7E-49C8-AD66-3770328404A9}" srcOrd="0" destOrd="0" presId="urn:microsoft.com/office/officeart/2005/8/layout/orgChart1"/>
    <dgm:cxn modelId="{8967AA42-A91F-45DB-BE05-6FF36DA91ED1}" type="presParOf" srcId="{D2E5D065-0F14-4549-9C04-14F46994336D}" destId="{FB628279-32F7-44A4-A0E6-03BDE8D4CC2D}" srcOrd="1" destOrd="0" presId="urn:microsoft.com/office/officeart/2005/8/layout/orgChart1"/>
    <dgm:cxn modelId="{62DDB6DB-BF22-4CB2-AF88-7DA0AAFD6A05}" type="presParOf" srcId="{115D34FA-B3DB-4328-AE07-49982F4CF747}" destId="{25BC482C-6F47-4F8A-8232-4737F75AA9AD}" srcOrd="1" destOrd="0" presId="urn:microsoft.com/office/officeart/2005/8/layout/orgChart1"/>
    <dgm:cxn modelId="{258679A3-FEDD-44C4-843E-994D6A5A8ABF}" type="presParOf" srcId="{25BC482C-6F47-4F8A-8232-4737F75AA9AD}" destId="{4BB1B832-00B5-4CC4-8B5F-49A2711A9018}" srcOrd="0" destOrd="0" presId="urn:microsoft.com/office/officeart/2005/8/layout/orgChart1"/>
    <dgm:cxn modelId="{E274A5B1-A28B-4B40-B91A-9E24965CA6D1}" type="presParOf" srcId="{25BC482C-6F47-4F8A-8232-4737F75AA9AD}" destId="{2B76AD76-B847-4E76-A7B4-E2153F63AA21}" srcOrd="1" destOrd="0" presId="urn:microsoft.com/office/officeart/2005/8/layout/orgChart1"/>
    <dgm:cxn modelId="{21940ED3-5081-4606-84C4-D8E99A1DBC0D}" type="presParOf" srcId="{2B76AD76-B847-4E76-A7B4-E2153F63AA21}" destId="{20D80E9A-4A5F-4143-A1E8-9BEA587B10B9}" srcOrd="0" destOrd="0" presId="urn:microsoft.com/office/officeart/2005/8/layout/orgChart1"/>
    <dgm:cxn modelId="{CB54168A-A836-47F8-9DE7-79487CA774BE}" type="presParOf" srcId="{20D80E9A-4A5F-4143-A1E8-9BEA587B10B9}" destId="{1B2B0231-AC59-4382-9D48-BF92B58F6407}" srcOrd="0" destOrd="0" presId="urn:microsoft.com/office/officeart/2005/8/layout/orgChart1"/>
    <dgm:cxn modelId="{1E935D71-6CE2-4F8E-BFE3-87980E0E4C72}" type="presParOf" srcId="{20D80E9A-4A5F-4143-A1E8-9BEA587B10B9}" destId="{082F2AD8-DD67-4461-AF9A-27F8ABFCB630}" srcOrd="1" destOrd="0" presId="urn:microsoft.com/office/officeart/2005/8/layout/orgChart1"/>
    <dgm:cxn modelId="{6402399E-0599-452C-993B-24522C4D80F6}" type="presParOf" srcId="{2B76AD76-B847-4E76-A7B4-E2153F63AA21}" destId="{C35C5D27-B7D0-466D-A32E-486891AC58AE}" srcOrd="1" destOrd="0" presId="urn:microsoft.com/office/officeart/2005/8/layout/orgChart1"/>
    <dgm:cxn modelId="{9C9AF3A6-9285-46AE-8D23-64BFEEF60D03}" type="presParOf" srcId="{2B76AD76-B847-4E76-A7B4-E2153F63AA21}" destId="{97B61275-84B6-4FEA-9D63-B52D26F99FCC}" srcOrd="2" destOrd="0" presId="urn:microsoft.com/office/officeart/2005/8/layout/orgChart1"/>
    <dgm:cxn modelId="{FEA008F1-3C9A-4272-A1DF-D9E34E5EE14C}" type="presParOf" srcId="{25BC482C-6F47-4F8A-8232-4737F75AA9AD}" destId="{67A3770D-2A24-472B-BD19-810316DCD5DF}" srcOrd="2" destOrd="0" presId="urn:microsoft.com/office/officeart/2005/8/layout/orgChart1"/>
    <dgm:cxn modelId="{574B0CA2-7B3F-4DCD-A4F5-71AAC24F6782}" type="presParOf" srcId="{25BC482C-6F47-4F8A-8232-4737F75AA9AD}" destId="{5FF6475A-A3F6-4C8C-8D02-40CDA86ED34F}" srcOrd="3" destOrd="0" presId="urn:microsoft.com/office/officeart/2005/8/layout/orgChart1"/>
    <dgm:cxn modelId="{0E4698AB-B8A1-4B46-A405-F0823B2FE4DF}" type="presParOf" srcId="{5FF6475A-A3F6-4C8C-8D02-40CDA86ED34F}" destId="{1DB05149-DF83-46EE-A3FF-7698F357CB57}" srcOrd="0" destOrd="0" presId="urn:microsoft.com/office/officeart/2005/8/layout/orgChart1"/>
    <dgm:cxn modelId="{AF7C11D7-6DF7-4464-9A73-214907CDDA23}" type="presParOf" srcId="{1DB05149-DF83-46EE-A3FF-7698F357CB57}" destId="{F9575CE9-FF4A-48B3-AF94-40E5C1E6A1D9}" srcOrd="0" destOrd="0" presId="urn:microsoft.com/office/officeart/2005/8/layout/orgChart1"/>
    <dgm:cxn modelId="{CD60AA81-9ADD-4E7C-B095-7ACF82277015}" type="presParOf" srcId="{1DB05149-DF83-46EE-A3FF-7698F357CB57}" destId="{903C8BD5-CAA7-42F9-A356-418A3724F49C}" srcOrd="1" destOrd="0" presId="urn:microsoft.com/office/officeart/2005/8/layout/orgChart1"/>
    <dgm:cxn modelId="{6BB999DA-9CF0-462A-9AF0-48A00722392A}" type="presParOf" srcId="{5FF6475A-A3F6-4C8C-8D02-40CDA86ED34F}" destId="{8A7F50C5-716A-459C-8E95-AC0040D53999}" srcOrd="1" destOrd="0" presId="urn:microsoft.com/office/officeart/2005/8/layout/orgChart1"/>
    <dgm:cxn modelId="{61475EE2-F065-439E-88ED-F6E762EEBC07}" type="presParOf" srcId="{5FF6475A-A3F6-4C8C-8D02-40CDA86ED34F}" destId="{0A070EDC-20AA-4DA7-ADF3-90962EC63897}" srcOrd="2" destOrd="0" presId="urn:microsoft.com/office/officeart/2005/8/layout/orgChart1"/>
    <dgm:cxn modelId="{FF473B6D-69C4-42BE-A940-C63113845F4B}" type="presParOf" srcId="{25BC482C-6F47-4F8A-8232-4737F75AA9AD}" destId="{A66D8569-68E4-432A-8516-6226A92D8DD6}" srcOrd="4" destOrd="0" presId="urn:microsoft.com/office/officeart/2005/8/layout/orgChart1"/>
    <dgm:cxn modelId="{A6C9C6F3-2C62-46EF-A527-16E7CF10DCA5}" type="presParOf" srcId="{25BC482C-6F47-4F8A-8232-4737F75AA9AD}" destId="{240E141E-EAD1-4A58-9640-760C4C376DD4}" srcOrd="5" destOrd="0" presId="urn:microsoft.com/office/officeart/2005/8/layout/orgChart1"/>
    <dgm:cxn modelId="{D73A5EBB-EB8F-4B01-B4E4-F50B29D85740}" type="presParOf" srcId="{240E141E-EAD1-4A58-9640-760C4C376DD4}" destId="{C56575C1-FFED-4E9C-977C-485EE69B7687}" srcOrd="0" destOrd="0" presId="urn:microsoft.com/office/officeart/2005/8/layout/orgChart1"/>
    <dgm:cxn modelId="{2D48E328-F704-4531-972E-D61F56843743}" type="presParOf" srcId="{C56575C1-FFED-4E9C-977C-485EE69B7687}" destId="{4C854355-EFD2-4FAC-A40F-B832FA3FCC62}" srcOrd="0" destOrd="0" presId="urn:microsoft.com/office/officeart/2005/8/layout/orgChart1"/>
    <dgm:cxn modelId="{758E04BE-1ECB-4413-99B0-B31631E693E2}" type="presParOf" srcId="{C56575C1-FFED-4E9C-977C-485EE69B7687}" destId="{89A8096B-9A61-431D-B4F1-E3DF2BF6AF06}" srcOrd="1" destOrd="0" presId="urn:microsoft.com/office/officeart/2005/8/layout/orgChart1"/>
    <dgm:cxn modelId="{3296AF99-7632-4ABF-96B8-77BE5C4A70B0}" type="presParOf" srcId="{240E141E-EAD1-4A58-9640-760C4C376DD4}" destId="{E06B279D-F669-4799-81C1-6283D2723EBB}" srcOrd="1" destOrd="0" presId="urn:microsoft.com/office/officeart/2005/8/layout/orgChart1"/>
    <dgm:cxn modelId="{15729DEC-7795-4D30-A3B5-33160FDE057D}" type="presParOf" srcId="{240E141E-EAD1-4A58-9640-760C4C376DD4}" destId="{C45D7B6D-5E96-4184-8880-E5B85E8DBC13}" srcOrd="2" destOrd="0" presId="urn:microsoft.com/office/officeart/2005/8/layout/orgChart1"/>
    <dgm:cxn modelId="{96130CEA-F08E-4893-B73D-0BEE0AD3D228}" type="presParOf" srcId="{25BC482C-6F47-4F8A-8232-4737F75AA9AD}" destId="{3E952D54-F4FB-4C68-BEF2-9E3EBA1C3B8B}" srcOrd="6" destOrd="0" presId="urn:microsoft.com/office/officeart/2005/8/layout/orgChart1"/>
    <dgm:cxn modelId="{4F95703D-28AA-4E0B-9A35-264210239241}" type="presParOf" srcId="{25BC482C-6F47-4F8A-8232-4737F75AA9AD}" destId="{F3020E03-827C-4A31-8E5D-8B8EFD4B8A67}" srcOrd="7" destOrd="0" presId="urn:microsoft.com/office/officeart/2005/8/layout/orgChart1"/>
    <dgm:cxn modelId="{2F80E7A9-8E61-4225-9785-4F637C438E32}" type="presParOf" srcId="{F3020E03-827C-4A31-8E5D-8B8EFD4B8A67}" destId="{85B1456B-E14B-4076-922C-BD50A44058E6}" srcOrd="0" destOrd="0" presId="urn:microsoft.com/office/officeart/2005/8/layout/orgChart1"/>
    <dgm:cxn modelId="{862134BD-7996-4AA4-9D23-5899058CBA70}" type="presParOf" srcId="{85B1456B-E14B-4076-922C-BD50A44058E6}" destId="{E8E1C0F7-CC84-4D8D-90DD-A1F7FEB2DBF5}" srcOrd="0" destOrd="0" presId="urn:microsoft.com/office/officeart/2005/8/layout/orgChart1"/>
    <dgm:cxn modelId="{B6EC5E76-E5D0-4349-897C-0DE5007D35CF}" type="presParOf" srcId="{85B1456B-E14B-4076-922C-BD50A44058E6}" destId="{E303F974-EE96-407E-B15C-199D08388DB7}" srcOrd="1" destOrd="0" presId="urn:microsoft.com/office/officeart/2005/8/layout/orgChart1"/>
    <dgm:cxn modelId="{46B1E6ED-2633-4E41-A68C-5922A09865CE}" type="presParOf" srcId="{F3020E03-827C-4A31-8E5D-8B8EFD4B8A67}" destId="{B2A47BB9-A91C-43BF-9B21-F5B919756FB5}" srcOrd="1" destOrd="0" presId="urn:microsoft.com/office/officeart/2005/8/layout/orgChart1"/>
    <dgm:cxn modelId="{64EBF63E-4B50-41BB-8D6C-D97A091875DF}" type="presParOf" srcId="{F3020E03-827C-4A31-8E5D-8B8EFD4B8A67}" destId="{96C4A5DC-B759-46E1-A333-CCE78B3EF319}" srcOrd="2" destOrd="0" presId="urn:microsoft.com/office/officeart/2005/8/layout/orgChart1"/>
    <dgm:cxn modelId="{66A91117-62D5-496B-B2FF-1A1C9E662973}" type="presParOf" srcId="{25BC482C-6F47-4F8A-8232-4737F75AA9AD}" destId="{E039EFFA-C4F7-4054-B06B-E911E1F824A8}" srcOrd="8" destOrd="0" presId="urn:microsoft.com/office/officeart/2005/8/layout/orgChart1"/>
    <dgm:cxn modelId="{E159EF1D-E40B-4340-A264-E3A70683CAB1}" type="presParOf" srcId="{25BC482C-6F47-4F8A-8232-4737F75AA9AD}" destId="{A4F112DA-A47E-4294-9A70-536E0AAE7E16}" srcOrd="9" destOrd="0" presId="urn:microsoft.com/office/officeart/2005/8/layout/orgChart1"/>
    <dgm:cxn modelId="{A5E4C22E-3D20-4F1B-BF14-E3BECBDC402E}" type="presParOf" srcId="{A4F112DA-A47E-4294-9A70-536E0AAE7E16}" destId="{DBF9C5D1-623C-4163-A16A-D9CFB29D800B}" srcOrd="0" destOrd="0" presId="urn:microsoft.com/office/officeart/2005/8/layout/orgChart1"/>
    <dgm:cxn modelId="{5F539AEE-ED8E-485C-847B-C39A97A48F30}" type="presParOf" srcId="{DBF9C5D1-623C-4163-A16A-D9CFB29D800B}" destId="{DD11B527-EC44-4712-8A23-1E7DEB096A96}" srcOrd="0" destOrd="0" presId="urn:microsoft.com/office/officeart/2005/8/layout/orgChart1"/>
    <dgm:cxn modelId="{F36409F4-238C-4A2E-B387-A7E3377ED25E}" type="presParOf" srcId="{DBF9C5D1-623C-4163-A16A-D9CFB29D800B}" destId="{3168FDFB-8FBE-4674-83BA-DD8417183B4A}" srcOrd="1" destOrd="0" presId="urn:microsoft.com/office/officeart/2005/8/layout/orgChart1"/>
    <dgm:cxn modelId="{E14C668B-CD37-45B9-9E01-E6AA7B0DDF86}" type="presParOf" srcId="{A4F112DA-A47E-4294-9A70-536E0AAE7E16}" destId="{7D388726-7490-4BD4-B8C0-8DA0CCCD6C9F}" srcOrd="1" destOrd="0" presId="urn:microsoft.com/office/officeart/2005/8/layout/orgChart1"/>
    <dgm:cxn modelId="{65B453B9-E8BD-45B7-8722-9DEF29F39B28}" type="presParOf" srcId="{A4F112DA-A47E-4294-9A70-536E0AAE7E16}" destId="{77E4E7C5-569E-45CC-A650-D30F6422F882}" srcOrd="2" destOrd="0" presId="urn:microsoft.com/office/officeart/2005/8/layout/orgChart1"/>
    <dgm:cxn modelId="{78C4695F-7219-4F10-876A-FD7C33577693}" type="presParOf" srcId="{115D34FA-B3DB-4328-AE07-49982F4CF747}" destId="{F13C71C7-C9E6-481B-BB9C-24B33A2DF674}" srcOrd="2" destOrd="0" presId="urn:microsoft.com/office/officeart/2005/8/layout/orgChart1"/>
    <dgm:cxn modelId="{7B971B1B-13B8-46FA-924F-6892C6A53ABF}" type="presParOf" srcId="{1897D458-652F-41E2-94E7-BBDEFA39F461}" destId="{5C2CDB7D-AB97-4DA8-BCFF-6A25B3E06A26}" srcOrd="2" destOrd="0" presId="urn:microsoft.com/office/officeart/2005/8/layout/orgChart1"/>
    <dgm:cxn modelId="{9E8921C7-37B5-40DB-926F-3AD3CF053F06}" type="presParOf" srcId="{1897D458-652F-41E2-94E7-BBDEFA39F461}" destId="{7E1E75FF-A005-49C7-B321-B7A772111EC1}" srcOrd="3" destOrd="0" presId="urn:microsoft.com/office/officeart/2005/8/layout/orgChart1"/>
    <dgm:cxn modelId="{4B18C816-EB18-4AF7-93EE-87AA6FDAFC82}" type="presParOf" srcId="{7E1E75FF-A005-49C7-B321-B7A772111EC1}" destId="{88DA472D-CD0F-4A3A-BAC4-F3B98730487A}" srcOrd="0" destOrd="0" presId="urn:microsoft.com/office/officeart/2005/8/layout/orgChart1"/>
    <dgm:cxn modelId="{86120710-ED5F-4C81-95E9-3439CF5E6A7C}" type="presParOf" srcId="{88DA472D-CD0F-4A3A-BAC4-F3B98730487A}" destId="{1840A84E-09D4-4C54-8801-A7D4F0C20496}" srcOrd="0" destOrd="0" presId="urn:microsoft.com/office/officeart/2005/8/layout/orgChart1"/>
    <dgm:cxn modelId="{A89D0253-5A1C-4D11-AB65-004199FC69D3}" type="presParOf" srcId="{88DA472D-CD0F-4A3A-BAC4-F3B98730487A}" destId="{395D9550-D28D-4CBD-B392-07E1A759CB5D}" srcOrd="1" destOrd="0" presId="urn:microsoft.com/office/officeart/2005/8/layout/orgChart1"/>
    <dgm:cxn modelId="{04F599DB-F654-454E-8EBA-D9862C08FBC3}" type="presParOf" srcId="{7E1E75FF-A005-49C7-B321-B7A772111EC1}" destId="{64E8AA92-F769-4CFC-A649-E60BDD3267DB}" srcOrd="1" destOrd="0" presId="urn:microsoft.com/office/officeart/2005/8/layout/orgChart1"/>
    <dgm:cxn modelId="{4C1A5E63-09D8-4E5C-9E13-8DF480B83A73}" type="presParOf" srcId="{7E1E75FF-A005-49C7-B321-B7A772111EC1}" destId="{882C7BFB-DE3D-488C-B803-8F22EFD5B565}" srcOrd="2" destOrd="0" presId="urn:microsoft.com/office/officeart/2005/8/layout/orgChart1"/>
    <dgm:cxn modelId="{2F8004C2-3285-4356-B913-38186A573936}" type="presParOf" srcId="{1897D458-652F-41E2-94E7-BBDEFA39F461}" destId="{0075D295-B4A4-449B-B8FE-2219DBF12324}" srcOrd="4" destOrd="0" presId="urn:microsoft.com/office/officeart/2005/8/layout/orgChart1"/>
    <dgm:cxn modelId="{3757FA48-6CB8-4EDC-B398-83733C3B26C4}" type="presParOf" srcId="{1897D458-652F-41E2-94E7-BBDEFA39F461}" destId="{9E885A13-1E60-4788-B1BE-BC9C8ED47AA3}" srcOrd="5" destOrd="0" presId="urn:microsoft.com/office/officeart/2005/8/layout/orgChart1"/>
    <dgm:cxn modelId="{8E8D037C-6E8D-4DCF-84A4-6EC7295DEEEA}" type="presParOf" srcId="{9E885A13-1E60-4788-B1BE-BC9C8ED47AA3}" destId="{CA81A3B0-1B39-4FFF-9258-C08129E776F1}" srcOrd="0" destOrd="0" presId="urn:microsoft.com/office/officeart/2005/8/layout/orgChart1"/>
    <dgm:cxn modelId="{30C2CCE4-1122-48BE-8D94-A7D684E34042}" type="presParOf" srcId="{CA81A3B0-1B39-4FFF-9258-C08129E776F1}" destId="{61769D3B-A208-4EA5-8F32-1129B72331EA}" srcOrd="0" destOrd="0" presId="urn:microsoft.com/office/officeart/2005/8/layout/orgChart1"/>
    <dgm:cxn modelId="{497A8640-3739-48E5-B11B-A00DFCABB85F}" type="presParOf" srcId="{CA81A3B0-1B39-4FFF-9258-C08129E776F1}" destId="{B714E408-25EF-4CD2-8593-6E23A67C7F1D}" srcOrd="1" destOrd="0" presId="urn:microsoft.com/office/officeart/2005/8/layout/orgChart1"/>
    <dgm:cxn modelId="{AFD78C9C-8101-4528-838D-BBB30C7BD6EC}" type="presParOf" srcId="{9E885A13-1E60-4788-B1BE-BC9C8ED47AA3}" destId="{04450DF4-FA8C-4B76-AEC9-052D5BC8A45C}" srcOrd="1" destOrd="0" presId="urn:microsoft.com/office/officeart/2005/8/layout/orgChart1"/>
    <dgm:cxn modelId="{7605EC94-3F4E-174E-8CC4-8BFF1113C4CF}" type="presParOf" srcId="{04450DF4-FA8C-4B76-AEC9-052D5BC8A45C}" destId="{18C4D449-3868-FA45-90AD-6BFF4CC48546}" srcOrd="0" destOrd="0" presId="urn:microsoft.com/office/officeart/2005/8/layout/orgChart1"/>
    <dgm:cxn modelId="{8DB632C5-94D2-EA4A-815D-44F30192E952}" type="presParOf" srcId="{04450DF4-FA8C-4B76-AEC9-052D5BC8A45C}" destId="{7B5A4F0F-2016-684A-B7E3-FD8AC3008919}" srcOrd="1" destOrd="0" presId="urn:microsoft.com/office/officeart/2005/8/layout/orgChart1"/>
    <dgm:cxn modelId="{324992E4-704A-7C4B-BDCE-F98BD2975631}" type="presParOf" srcId="{7B5A4F0F-2016-684A-B7E3-FD8AC3008919}" destId="{F6C248C5-FEA7-104E-9E81-689EBC000BFA}" srcOrd="0" destOrd="0" presId="urn:microsoft.com/office/officeart/2005/8/layout/orgChart1"/>
    <dgm:cxn modelId="{EA338B91-2FA6-4F43-B7F7-48CB8F82A966}" type="presParOf" srcId="{F6C248C5-FEA7-104E-9E81-689EBC000BFA}" destId="{4B9D7815-E3B0-C94F-B669-8F282F45768B}" srcOrd="0" destOrd="0" presId="urn:microsoft.com/office/officeart/2005/8/layout/orgChart1"/>
    <dgm:cxn modelId="{FC4DB0FF-BF54-2E46-8B08-493DCD03FD45}" type="presParOf" srcId="{F6C248C5-FEA7-104E-9E81-689EBC000BFA}" destId="{31502D7A-CB2C-0645-9C00-8024955E9AF4}" srcOrd="1" destOrd="0" presId="urn:microsoft.com/office/officeart/2005/8/layout/orgChart1"/>
    <dgm:cxn modelId="{E804B040-67DC-E041-BB9E-6A5364D34E05}" type="presParOf" srcId="{7B5A4F0F-2016-684A-B7E3-FD8AC3008919}" destId="{E2E979ED-7F1F-0E4F-8E6F-CD4C69938D42}" srcOrd="1" destOrd="0" presId="urn:microsoft.com/office/officeart/2005/8/layout/orgChart1"/>
    <dgm:cxn modelId="{874D717E-0DEC-DF4C-9B32-AA4CBEE0A5DC}" type="presParOf" srcId="{7B5A4F0F-2016-684A-B7E3-FD8AC3008919}" destId="{6FDA1D0D-C464-4747-9F47-F61BA3EA74C2}" srcOrd="2" destOrd="0" presId="urn:microsoft.com/office/officeart/2005/8/layout/orgChart1"/>
    <dgm:cxn modelId="{B59CC650-3885-3949-8569-720C09A2D923}" type="presParOf" srcId="{04450DF4-FA8C-4B76-AEC9-052D5BC8A45C}" destId="{1ECD506C-1CA0-4740-98B9-62DA17D84208}" srcOrd="2" destOrd="0" presId="urn:microsoft.com/office/officeart/2005/8/layout/orgChart1"/>
    <dgm:cxn modelId="{D2D8B2D8-5BAE-1D46-98EF-A0E86AD17BA8}" type="presParOf" srcId="{04450DF4-FA8C-4B76-AEC9-052D5BC8A45C}" destId="{09E7658D-9B34-8D44-9B1D-43E4B9B71E27}" srcOrd="3" destOrd="0" presId="urn:microsoft.com/office/officeart/2005/8/layout/orgChart1"/>
    <dgm:cxn modelId="{A079015B-4A8E-9442-AA9B-986BECA35458}" type="presParOf" srcId="{09E7658D-9B34-8D44-9B1D-43E4B9B71E27}" destId="{821AE966-F7BB-1946-A86C-D99751DB4E58}" srcOrd="0" destOrd="0" presId="urn:microsoft.com/office/officeart/2005/8/layout/orgChart1"/>
    <dgm:cxn modelId="{73CEF3BC-BA89-174D-B915-2047598FBBCE}" type="presParOf" srcId="{821AE966-F7BB-1946-A86C-D99751DB4E58}" destId="{E4CCD9D0-40F8-A845-9F0F-B106331F8AC3}" srcOrd="0" destOrd="0" presId="urn:microsoft.com/office/officeart/2005/8/layout/orgChart1"/>
    <dgm:cxn modelId="{25A1C5E4-27CC-ED4A-BD7B-A7884FEB1068}" type="presParOf" srcId="{821AE966-F7BB-1946-A86C-D99751DB4E58}" destId="{0B87594C-7E22-554C-B726-C16C2C1BA29E}" srcOrd="1" destOrd="0" presId="urn:microsoft.com/office/officeart/2005/8/layout/orgChart1"/>
    <dgm:cxn modelId="{81FA1DFF-80E0-2147-914A-4C7F4C2B3463}" type="presParOf" srcId="{09E7658D-9B34-8D44-9B1D-43E4B9B71E27}" destId="{67A225D3-5C73-284E-8A17-B28F215ED650}" srcOrd="1" destOrd="0" presId="urn:microsoft.com/office/officeart/2005/8/layout/orgChart1"/>
    <dgm:cxn modelId="{95A7B873-EDF0-0E45-94EC-56A48DF5DA57}" type="presParOf" srcId="{09E7658D-9B34-8D44-9B1D-43E4B9B71E27}" destId="{536BE25F-8CD4-F245-ADAA-5D8FFA0C8A03}" srcOrd="2" destOrd="0" presId="urn:microsoft.com/office/officeart/2005/8/layout/orgChart1"/>
    <dgm:cxn modelId="{4404A2F6-C432-0C46-86B0-D9F01E3031F6}" type="presParOf" srcId="{04450DF4-FA8C-4B76-AEC9-052D5BC8A45C}" destId="{199226A5-79BC-2148-9360-A9D2593BA3E9}" srcOrd="4" destOrd="0" presId="urn:microsoft.com/office/officeart/2005/8/layout/orgChart1"/>
    <dgm:cxn modelId="{7AD3FE34-5820-184A-BF38-2E6D40B1D000}" type="presParOf" srcId="{04450DF4-FA8C-4B76-AEC9-052D5BC8A45C}" destId="{8C329E3E-662D-E74B-ADFB-E29A54B99C7C}" srcOrd="5" destOrd="0" presId="urn:microsoft.com/office/officeart/2005/8/layout/orgChart1"/>
    <dgm:cxn modelId="{7C0BE743-5AD4-CA44-A74C-91DF43A218CB}" type="presParOf" srcId="{8C329E3E-662D-E74B-ADFB-E29A54B99C7C}" destId="{F474D094-DB38-C242-8575-526A5BDA0E76}" srcOrd="0" destOrd="0" presId="urn:microsoft.com/office/officeart/2005/8/layout/orgChart1"/>
    <dgm:cxn modelId="{26D3334C-130D-0E49-9FE4-4E19D2587158}" type="presParOf" srcId="{F474D094-DB38-C242-8575-526A5BDA0E76}" destId="{FA923B35-11AA-0142-B8CD-B2B966FE8516}" srcOrd="0" destOrd="0" presId="urn:microsoft.com/office/officeart/2005/8/layout/orgChart1"/>
    <dgm:cxn modelId="{A637D190-7868-2547-914A-5295585FCA84}" type="presParOf" srcId="{F474D094-DB38-C242-8575-526A5BDA0E76}" destId="{1CF9C788-3B43-7848-86CC-D399D94591AF}" srcOrd="1" destOrd="0" presId="urn:microsoft.com/office/officeart/2005/8/layout/orgChart1"/>
    <dgm:cxn modelId="{A2633E59-A449-A940-8A2A-43DB66D6DD03}" type="presParOf" srcId="{8C329E3E-662D-E74B-ADFB-E29A54B99C7C}" destId="{5C5DA314-3F2A-4E48-8F6A-F1A342630EAB}" srcOrd="1" destOrd="0" presId="urn:microsoft.com/office/officeart/2005/8/layout/orgChart1"/>
    <dgm:cxn modelId="{558D52DE-6999-BC44-87BE-E7E601C3CA20}" type="presParOf" srcId="{8C329E3E-662D-E74B-ADFB-E29A54B99C7C}" destId="{0AB5A405-00CB-2044-A6D7-67B91146E729}" srcOrd="2" destOrd="0" presId="urn:microsoft.com/office/officeart/2005/8/layout/orgChart1"/>
    <dgm:cxn modelId="{F8B55921-31A2-4506-BB9F-6F531AB71E0E}" type="presParOf" srcId="{9E885A13-1E60-4788-B1BE-BC9C8ED47AA3}" destId="{C1C1DD95-B757-409A-AD7D-B074ABEA1A32}" srcOrd="2" destOrd="0" presId="urn:microsoft.com/office/officeart/2005/8/layout/orgChart1"/>
    <dgm:cxn modelId="{582FA345-566B-43A3-9671-0F30ED2273CB}" type="presParOf" srcId="{1897D458-652F-41E2-94E7-BBDEFA39F461}" destId="{210291E7-F57C-4E79-B1BC-4FABDFC80E6B}" srcOrd="6" destOrd="0" presId="urn:microsoft.com/office/officeart/2005/8/layout/orgChart1"/>
    <dgm:cxn modelId="{A88DCA27-92E9-4C5A-B8D5-0C0381B60CA6}" type="presParOf" srcId="{1897D458-652F-41E2-94E7-BBDEFA39F461}" destId="{C125BFA9-7B61-498B-90CC-CDAC9DF98BB1}" srcOrd="7" destOrd="0" presId="urn:microsoft.com/office/officeart/2005/8/layout/orgChart1"/>
    <dgm:cxn modelId="{35B51DE9-5D9A-4128-8A84-CB6517972A3E}" type="presParOf" srcId="{C125BFA9-7B61-498B-90CC-CDAC9DF98BB1}" destId="{DE4DE90D-55A6-4ABE-9384-FD876272F9F5}" srcOrd="0" destOrd="0" presId="urn:microsoft.com/office/officeart/2005/8/layout/orgChart1"/>
    <dgm:cxn modelId="{C3E20970-5250-4E7B-8389-277E82CD38FE}" type="presParOf" srcId="{DE4DE90D-55A6-4ABE-9384-FD876272F9F5}" destId="{61AF7C04-F1ED-463F-AA0A-A5106F9082F8}" srcOrd="0" destOrd="0" presId="urn:microsoft.com/office/officeart/2005/8/layout/orgChart1"/>
    <dgm:cxn modelId="{AA44DABD-464F-4643-8505-621B47AE3EEA}" type="presParOf" srcId="{DE4DE90D-55A6-4ABE-9384-FD876272F9F5}" destId="{6DE159B3-12B9-43D3-ACDF-F6B4BC8AB712}" srcOrd="1" destOrd="0" presId="urn:microsoft.com/office/officeart/2005/8/layout/orgChart1"/>
    <dgm:cxn modelId="{4524DAD0-4EA0-414E-85A7-CCEDE9A0616F}" type="presParOf" srcId="{C125BFA9-7B61-498B-90CC-CDAC9DF98BB1}" destId="{B199380E-4B84-41A6-A1DA-8B4E77ECC630}" srcOrd="1" destOrd="0" presId="urn:microsoft.com/office/officeart/2005/8/layout/orgChart1"/>
    <dgm:cxn modelId="{580BFC7E-E517-4E2E-A89E-8511338C4E77}" type="presParOf" srcId="{C125BFA9-7B61-498B-90CC-CDAC9DF98BB1}" destId="{EE3A8ED1-3A5B-4333-B76D-A0B7D0557753}" srcOrd="2" destOrd="0" presId="urn:microsoft.com/office/officeart/2005/8/layout/orgChart1"/>
    <dgm:cxn modelId="{55194A2B-B860-4310-8662-F6308FED9392}" type="presParOf" srcId="{1897D458-652F-41E2-94E7-BBDEFA39F461}" destId="{CA5BDE4F-D924-4A70-84A2-DA815E8CD4E2}" srcOrd="8" destOrd="0" presId="urn:microsoft.com/office/officeart/2005/8/layout/orgChart1"/>
    <dgm:cxn modelId="{ACABAFA5-851C-4DAC-AA4F-E8A36C54B58E}" type="presParOf" srcId="{1897D458-652F-41E2-94E7-BBDEFA39F461}" destId="{68DA7173-2A96-4ACF-B389-147BC5D69093}" srcOrd="9" destOrd="0" presId="urn:microsoft.com/office/officeart/2005/8/layout/orgChart1"/>
    <dgm:cxn modelId="{0F9455E1-099B-46E8-B874-3BABA7C9A999}" type="presParOf" srcId="{68DA7173-2A96-4ACF-B389-147BC5D69093}" destId="{BA7E798B-5F27-4FC3-8C62-2AC512FE06C8}" srcOrd="0" destOrd="0" presId="urn:microsoft.com/office/officeart/2005/8/layout/orgChart1"/>
    <dgm:cxn modelId="{07A70EFA-4F09-469D-A15B-CCEDF83E467C}" type="presParOf" srcId="{BA7E798B-5F27-4FC3-8C62-2AC512FE06C8}" destId="{8C280B41-E431-4861-A420-F5C31673CACB}" srcOrd="0" destOrd="0" presId="urn:microsoft.com/office/officeart/2005/8/layout/orgChart1"/>
    <dgm:cxn modelId="{FA5A6FB2-D19D-459C-BF91-A05C9BE08473}" type="presParOf" srcId="{BA7E798B-5F27-4FC3-8C62-2AC512FE06C8}" destId="{D2CEFD1F-B4DD-4443-BA89-1BF0DE690D68}" srcOrd="1" destOrd="0" presId="urn:microsoft.com/office/officeart/2005/8/layout/orgChart1"/>
    <dgm:cxn modelId="{8B24295F-B60F-4005-9E17-83AB4C64F66E}" type="presParOf" srcId="{68DA7173-2A96-4ACF-B389-147BC5D69093}" destId="{AE5BB8A0-F6F7-41D2-A028-EE659744AFD2}" srcOrd="1" destOrd="0" presId="urn:microsoft.com/office/officeart/2005/8/layout/orgChart1"/>
    <dgm:cxn modelId="{8D02E562-E273-4AB8-B69A-763F2CD04302}" type="presParOf" srcId="{AE5BB8A0-F6F7-41D2-A028-EE659744AFD2}" destId="{B4D29A32-884B-4460-A35F-B8AE1135AB3F}" srcOrd="0" destOrd="0" presId="urn:microsoft.com/office/officeart/2005/8/layout/orgChart1"/>
    <dgm:cxn modelId="{9279E6BA-C885-467E-AA92-E26DEAE9CBF6}" type="presParOf" srcId="{AE5BB8A0-F6F7-41D2-A028-EE659744AFD2}" destId="{ED3EDB3C-726E-410C-97A8-B660ED60C5BB}" srcOrd="1" destOrd="0" presId="urn:microsoft.com/office/officeart/2005/8/layout/orgChart1"/>
    <dgm:cxn modelId="{747E4BAB-A0D7-46E8-B3E4-BC6FA06F0DC5}" type="presParOf" srcId="{ED3EDB3C-726E-410C-97A8-B660ED60C5BB}" destId="{75CC050D-AB49-4772-916F-DD9ADDE04BCE}" srcOrd="0" destOrd="0" presId="urn:microsoft.com/office/officeart/2005/8/layout/orgChart1"/>
    <dgm:cxn modelId="{1CA03480-C4C1-47DA-925F-638D78029AB5}" type="presParOf" srcId="{75CC050D-AB49-4772-916F-DD9ADDE04BCE}" destId="{8C49EF78-4600-46EF-9566-D17F07D0A611}" srcOrd="0" destOrd="0" presId="urn:microsoft.com/office/officeart/2005/8/layout/orgChart1"/>
    <dgm:cxn modelId="{99366268-D914-4EEA-A3AD-B9CCF008BD66}" type="presParOf" srcId="{75CC050D-AB49-4772-916F-DD9ADDE04BCE}" destId="{0F247AFB-BBC3-4364-8C83-CCC787438D0A}" srcOrd="1" destOrd="0" presId="urn:microsoft.com/office/officeart/2005/8/layout/orgChart1"/>
    <dgm:cxn modelId="{481BDE91-2FC2-4323-B84E-0042B9969382}" type="presParOf" srcId="{ED3EDB3C-726E-410C-97A8-B660ED60C5BB}" destId="{D6CF0C5F-FE11-48B8-913A-9675BB6E4EE9}" srcOrd="1" destOrd="0" presId="urn:microsoft.com/office/officeart/2005/8/layout/orgChart1"/>
    <dgm:cxn modelId="{2878B76C-8239-4FE0-B4E2-66E2EE7D6AA2}" type="presParOf" srcId="{ED3EDB3C-726E-410C-97A8-B660ED60C5BB}" destId="{C7D45911-6E86-4AFD-A7D3-3E683155BE28}" srcOrd="2" destOrd="0" presId="urn:microsoft.com/office/officeart/2005/8/layout/orgChart1"/>
    <dgm:cxn modelId="{A5517804-21BE-46F2-966D-BB824466F5C9}" type="presParOf" srcId="{AE5BB8A0-F6F7-41D2-A028-EE659744AFD2}" destId="{1793EE6E-A54B-4B85-A4EF-C67235D35B2F}" srcOrd="2" destOrd="0" presId="urn:microsoft.com/office/officeart/2005/8/layout/orgChart1"/>
    <dgm:cxn modelId="{F9248EF7-0D3F-4365-BF2B-C1E4D33AAE56}" type="presParOf" srcId="{AE5BB8A0-F6F7-41D2-A028-EE659744AFD2}" destId="{BCA52F1A-E069-4647-ACAD-AE51C6F88FFC}" srcOrd="3" destOrd="0" presId="urn:microsoft.com/office/officeart/2005/8/layout/orgChart1"/>
    <dgm:cxn modelId="{A6D1B515-789B-4CAD-96F6-D5B526402F6F}" type="presParOf" srcId="{BCA52F1A-E069-4647-ACAD-AE51C6F88FFC}" destId="{82C5EAF6-BC93-400C-AAE0-649CF7FFECCB}" srcOrd="0" destOrd="0" presId="urn:microsoft.com/office/officeart/2005/8/layout/orgChart1"/>
    <dgm:cxn modelId="{46B220A9-1403-4C9D-A3D3-8813A0CAB178}" type="presParOf" srcId="{82C5EAF6-BC93-400C-AAE0-649CF7FFECCB}" destId="{9A2AF758-F0B9-40DD-8213-E8DDCDB9557E}" srcOrd="0" destOrd="0" presId="urn:microsoft.com/office/officeart/2005/8/layout/orgChart1"/>
    <dgm:cxn modelId="{BBE7160B-B2BA-470C-A698-5F5CAAE7F6A5}" type="presParOf" srcId="{82C5EAF6-BC93-400C-AAE0-649CF7FFECCB}" destId="{FFE184C3-9689-4784-8FEC-F2DC23D0D7F6}" srcOrd="1" destOrd="0" presId="urn:microsoft.com/office/officeart/2005/8/layout/orgChart1"/>
    <dgm:cxn modelId="{FAC55AFB-3BFF-4AC0-BB24-E028EAE2AC11}" type="presParOf" srcId="{BCA52F1A-E069-4647-ACAD-AE51C6F88FFC}" destId="{1021B21E-6A0A-4FF8-95CB-80C9F4147A22}" srcOrd="1" destOrd="0" presId="urn:microsoft.com/office/officeart/2005/8/layout/orgChart1"/>
    <dgm:cxn modelId="{3CBAE2EF-9321-4626-A226-D0B063788F32}" type="presParOf" srcId="{BCA52F1A-E069-4647-ACAD-AE51C6F88FFC}" destId="{592C60B2-2E71-43B4-AE29-E18DA0F57B2C}" srcOrd="2" destOrd="0" presId="urn:microsoft.com/office/officeart/2005/8/layout/orgChart1"/>
    <dgm:cxn modelId="{1900F7F2-BDF0-40AC-8CFA-D573094D78F7}" type="presParOf" srcId="{68DA7173-2A96-4ACF-B389-147BC5D69093}" destId="{942B5394-3078-400C-93DA-3AF4F7C82627}" srcOrd="2" destOrd="0" presId="urn:microsoft.com/office/officeart/2005/8/layout/orgChart1"/>
    <dgm:cxn modelId="{F38CC0A5-C203-49B2-ADF3-43368C9D3272}" type="presParOf" srcId="{1897D458-652F-41E2-94E7-BBDEFA39F461}" destId="{43BA5A68-2487-4377-BEB1-0AD006D9D8B6}" srcOrd="10" destOrd="0" presId="urn:microsoft.com/office/officeart/2005/8/layout/orgChart1"/>
    <dgm:cxn modelId="{9CC30054-7DF0-488A-A114-B46DB847E46E}" type="presParOf" srcId="{1897D458-652F-41E2-94E7-BBDEFA39F461}" destId="{16EB2C42-88A1-49FE-909F-AE0750ED35D6}" srcOrd="11" destOrd="0" presId="urn:microsoft.com/office/officeart/2005/8/layout/orgChart1"/>
    <dgm:cxn modelId="{98BB5BA2-7560-496C-BE55-8D14BB33510A}" type="presParOf" srcId="{16EB2C42-88A1-49FE-909F-AE0750ED35D6}" destId="{298F33FE-D512-4454-8476-A4CE2894FE02}" srcOrd="0" destOrd="0" presId="urn:microsoft.com/office/officeart/2005/8/layout/orgChart1"/>
    <dgm:cxn modelId="{0C31301B-0C6F-4DF2-970C-11906B94D268}" type="presParOf" srcId="{298F33FE-D512-4454-8476-A4CE2894FE02}" destId="{3188B8C6-1EC2-4897-9807-C01D7815F95A}" srcOrd="0" destOrd="0" presId="urn:microsoft.com/office/officeart/2005/8/layout/orgChart1"/>
    <dgm:cxn modelId="{7C6B1CB5-A168-48C9-BD7C-FA57F410D7EF}" type="presParOf" srcId="{298F33FE-D512-4454-8476-A4CE2894FE02}" destId="{266D9AD7-BB83-44AA-950F-1149AFDBC5E4}" srcOrd="1" destOrd="0" presId="urn:microsoft.com/office/officeart/2005/8/layout/orgChart1"/>
    <dgm:cxn modelId="{E080A781-AFCA-4230-9C3A-DDA54BBC9752}" type="presParOf" srcId="{16EB2C42-88A1-49FE-909F-AE0750ED35D6}" destId="{67F543E9-B882-4927-ACC0-41C90966368D}" srcOrd="1" destOrd="0" presId="urn:microsoft.com/office/officeart/2005/8/layout/orgChart1"/>
    <dgm:cxn modelId="{91D16D51-B6B7-481C-B2BF-F3C50698451A}" type="presParOf" srcId="{67F543E9-B882-4927-ACC0-41C90966368D}" destId="{4C2AC8A2-16FB-435D-B511-E1FE2E15AB2A}" srcOrd="0" destOrd="0" presId="urn:microsoft.com/office/officeart/2005/8/layout/orgChart1"/>
    <dgm:cxn modelId="{28CA4080-9672-49F6-847E-58EDB3021A1D}" type="presParOf" srcId="{67F543E9-B882-4927-ACC0-41C90966368D}" destId="{5257C30A-AE27-4894-BEC1-3F902A6448FE}" srcOrd="1" destOrd="0" presId="urn:microsoft.com/office/officeart/2005/8/layout/orgChart1"/>
    <dgm:cxn modelId="{6B290555-BAF3-45AF-BE8B-1B51286F3883}" type="presParOf" srcId="{5257C30A-AE27-4894-BEC1-3F902A6448FE}" destId="{F0FB3EAC-12AE-4B17-951E-D1E84235D7D1}" srcOrd="0" destOrd="0" presId="urn:microsoft.com/office/officeart/2005/8/layout/orgChart1"/>
    <dgm:cxn modelId="{E58A2E97-B241-491E-91F4-2437A21A0DC5}" type="presParOf" srcId="{F0FB3EAC-12AE-4B17-951E-D1E84235D7D1}" destId="{F98AAAA2-27EF-4EB6-A29F-B17091BCA280}" srcOrd="0" destOrd="0" presId="urn:microsoft.com/office/officeart/2005/8/layout/orgChart1"/>
    <dgm:cxn modelId="{D13F6EB1-43D8-476C-AB48-64FF57037E89}" type="presParOf" srcId="{F0FB3EAC-12AE-4B17-951E-D1E84235D7D1}" destId="{135DAA99-7C8F-4AD7-AA79-B4DB24D7F441}" srcOrd="1" destOrd="0" presId="urn:microsoft.com/office/officeart/2005/8/layout/orgChart1"/>
    <dgm:cxn modelId="{9985DFEB-3240-490A-86C6-5120CF4E4C10}" type="presParOf" srcId="{5257C30A-AE27-4894-BEC1-3F902A6448FE}" destId="{6D1F41D0-97E7-4133-B9A2-20585D92EA77}" srcOrd="1" destOrd="0" presId="urn:microsoft.com/office/officeart/2005/8/layout/orgChart1"/>
    <dgm:cxn modelId="{EFFC79E1-7843-4F00-A340-C89F2D281A11}" type="presParOf" srcId="{5257C30A-AE27-4894-BEC1-3F902A6448FE}" destId="{5AE8D903-4CCC-48D6-9DE1-5BDC46FC8A57}" srcOrd="2" destOrd="0" presId="urn:microsoft.com/office/officeart/2005/8/layout/orgChart1"/>
    <dgm:cxn modelId="{DB092B9B-28B3-4388-9291-8B2BED0521ED}" type="presParOf" srcId="{67F543E9-B882-4927-ACC0-41C90966368D}" destId="{F9F68648-604C-4997-9D6D-BC531EB2D074}" srcOrd="2" destOrd="0" presId="urn:microsoft.com/office/officeart/2005/8/layout/orgChart1"/>
    <dgm:cxn modelId="{B9886FBE-BFCD-478F-A88B-F6371EB4D8A0}" type="presParOf" srcId="{67F543E9-B882-4927-ACC0-41C90966368D}" destId="{C5F26B00-854F-4133-9A31-3D186BD45127}" srcOrd="3" destOrd="0" presId="urn:microsoft.com/office/officeart/2005/8/layout/orgChart1"/>
    <dgm:cxn modelId="{EFB0F564-9D0E-4370-BBB6-26FE7A62CA52}" type="presParOf" srcId="{C5F26B00-854F-4133-9A31-3D186BD45127}" destId="{96F43F70-E05B-4091-91CD-F199A97E3991}" srcOrd="0" destOrd="0" presId="urn:microsoft.com/office/officeart/2005/8/layout/orgChart1"/>
    <dgm:cxn modelId="{B975E085-B563-4177-877D-797DED1CC451}" type="presParOf" srcId="{96F43F70-E05B-4091-91CD-F199A97E3991}" destId="{9BC767A5-081D-4E43-A56B-A5907CB5BB62}" srcOrd="0" destOrd="0" presId="urn:microsoft.com/office/officeart/2005/8/layout/orgChart1"/>
    <dgm:cxn modelId="{695266D6-DBFB-4E66-951D-672C32A7CBC9}" type="presParOf" srcId="{96F43F70-E05B-4091-91CD-F199A97E3991}" destId="{9F8EE3B4-67BF-4D5C-A656-6F785891619A}" srcOrd="1" destOrd="0" presId="urn:microsoft.com/office/officeart/2005/8/layout/orgChart1"/>
    <dgm:cxn modelId="{39522936-CBF3-488D-815F-C83BB802ADDA}" type="presParOf" srcId="{C5F26B00-854F-4133-9A31-3D186BD45127}" destId="{605517EE-2916-4771-A96A-1B8D0FE99A0D}" srcOrd="1" destOrd="0" presId="urn:microsoft.com/office/officeart/2005/8/layout/orgChart1"/>
    <dgm:cxn modelId="{FE25FCBC-D415-402D-87C7-360054BE5337}" type="presParOf" srcId="{C5F26B00-854F-4133-9A31-3D186BD45127}" destId="{D998AB01-4E43-4ECE-B5BB-99CF9384AD10}" srcOrd="2" destOrd="0" presId="urn:microsoft.com/office/officeart/2005/8/layout/orgChart1"/>
    <dgm:cxn modelId="{0A884FDA-0399-405C-B7EE-4F260EEEFCC7}" type="presParOf" srcId="{16EB2C42-88A1-49FE-909F-AE0750ED35D6}" destId="{58F19C9C-E7FF-4680-B293-1893FF560B06}" srcOrd="2" destOrd="0" presId="urn:microsoft.com/office/officeart/2005/8/layout/orgChart1"/>
    <dgm:cxn modelId="{BF5F3011-1E74-46E2-9229-3B31FE71939B}" type="presParOf" srcId="{FEAC579C-9F03-47B7-9038-83DAF41EF9FF}" destId="{A70331C6-65F6-4EA2-AE25-691DC7D29ACB}"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44FCFB9-FC30-0C44-94CA-AFADD2178E89}" type="doc">
      <dgm:prSet loTypeId="urn:microsoft.com/office/officeart/2005/8/layout/cycle2" loCatId="cycle" qsTypeId="urn:microsoft.com/office/officeart/2005/8/quickstyle/3d5" qsCatId="3D" csTypeId="urn:microsoft.com/office/officeart/2005/8/colors/accent1_3" csCatId="accent1" phldr="1"/>
      <dgm:spPr/>
      <dgm:t>
        <a:bodyPr/>
        <a:lstStyle/>
        <a:p>
          <a:endParaRPr lang="en-US"/>
        </a:p>
      </dgm:t>
    </dgm:pt>
    <dgm:pt modelId="{16F90A47-247B-FC47-9549-F50CDDDB7AC1}">
      <dgm:prSet>
        <dgm:style>
          <a:lnRef idx="1">
            <a:schemeClr val="accent3"/>
          </a:lnRef>
          <a:fillRef idx="2">
            <a:schemeClr val="accent3"/>
          </a:fillRef>
          <a:effectRef idx="1">
            <a:schemeClr val="accent3"/>
          </a:effectRef>
          <a:fontRef idx="minor">
            <a:schemeClr val="dk1"/>
          </a:fontRef>
        </dgm:style>
      </dgm:prSet>
      <dgm:spPr/>
      <dgm:t>
        <a:bodyPr/>
        <a:lstStyle/>
        <a:p>
          <a:r>
            <a:rPr lang="en-GB" b="1"/>
            <a:t>Functional FMEA</a:t>
          </a:r>
          <a:endParaRPr lang="en-GB"/>
        </a:p>
      </dgm:t>
    </dgm:pt>
    <dgm:pt modelId="{0E278C99-1835-D54C-B03A-35B86B94FAEF}" type="parTrans" cxnId="{30655DB9-5EEE-034C-9D8D-0962CC7A2CA7}">
      <dgm:prSet/>
      <dgm:spPr/>
      <dgm:t>
        <a:bodyPr/>
        <a:lstStyle/>
        <a:p>
          <a:endParaRPr lang="en-US"/>
        </a:p>
      </dgm:t>
    </dgm:pt>
    <dgm:pt modelId="{BC21D0E3-D0CB-A344-865A-7B7B92DD8C47}" type="sibTrans" cxnId="{30655DB9-5EEE-034C-9D8D-0962CC7A2CA7}">
      <dgm:prSet/>
      <dgm:spPr/>
      <dgm:t>
        <a:bodyPr/>
        <a:lstStyle/>
        <a:p>
          <a:endParaRPr lang="en-US"/>
        </a:p>
      </dgm:t>
    </dgm:pt>
    <dgm:pt modelId="{8F74038E-9F86-5F4E-9092-554CD37EE991}">
      <dgm:prSet>
        <dgm:style>
          <a:lnRef idx="1">
            <a:schemeClr val="accent4"/>
          </a:lnRef>
          <a:fillRef idx="2">
            <a:schemeClr val="accent4"/>
          </a:fillRef>
          <a:effectRef idx="1">
            <a:schemeClr val="accent4"/>
          </a:effectRef>
          <a:fontRef idx="minor">
            <a:schemeClr val="dk1"/>
          </a:fontRef>
        </dgm:style>
      </dgm:prSet>
      <dgm:spPr/>
      <dgm:t>
        <a:bodyPr/>
        <a:lstStyle/>
        <a:p>
          <a:r>
            <a:rPr lang="en-GB"/>
            <a:t>Process FMEA</a:t>
          </a:r>
        </a:p>
      </dgm:t>
    </dgm:pt>
    <dgm:pt modelId="{7116EFA6-6E25-AE41-B7A2-F08238912FC2}" type="parTrans" cxnId="{B54103F6-B4B7-3A4C-B99A-4BAFBFA466B5}">
      <dgm:prSet/>
      <dgm:spPr/>
      <dgm:t>
        <a:bodyPr/>
        <a:lstStyle/>
        <a:p>
          <a:endParaRPr lang="en-US"/>
        </a:p>
      </dgm:t>
    </dgm:pt>
    <dgm:pt modelId="{E263C3FE-E9B7-1F4D-A3CF-231D12BDF856}" type="sibTrans" cxnId="{B54103F6-B4B7-3A4C-B99A-4BAFBFA466B5}">
      <dgm:prSet/>
      <dgm:spPr/>
      <dgm:t>
        <a:bodyPr/>
        <a:lstStyle/>
        <a:p>
          <a:endParaRPr lang="en-US"/>
        </a:p>
      </dgm:t>
    </dgm:pt>
    <dgm:pt modelId="{549FD482-C067-BD4D-A2CB-1C9E20314260}">
      <dgm:prSet>
        <dgm:style>
          <a:lnRef idx="1">
            <a:schemeClr val="accent5"/>
          </a:lnRef>
          <a:fillRef idx="2">
            <a:schemeClr val="accent5"/>
          </a:fillRef>
          <a:effectRef idx="1">
            <a:schemeClr val="accent5"/>
          </a:effectRef>
          <a:fontRef idx="minor">
            <a:schemeClr val="dk1"/>
          </a:fontRef>
        </dgm:style>
      </dgm:prSet>
      <dgm:spPr/>
      <dgm:t>
        <a:bodyPr/>
        <a:lstStyle/>
        <a:p>
          <a:r>
            <a:rPr lang="en-GB" dirty="0"/>
            <a:t>Use </a:t>
          </a:r>
        </a:p>
        <a:p>
          <a:r>
            <a:rPr lang="en-GB" dirty="0"/>
            <a:t>FMEA</a:t>
          </a:r>
        </a:p>
      </dgm:t>
    </dgm:pt>
    <dgm:pt modelId="{5EEF183F-FB8A-8241-BBAA-AE78EBDBB851}" type="parTrans" cxnId="{97669AE8-565D-0640-99C8-CC013438BAE3}">
      <dgm:prSet/>
      <dgm:spPr/>
      <dgm:t>
        <a:bodyPr/>
        <a:lstStyle/>
        <a:p>
          <a:endParaRPr lang="en-US"/>
        </a:p>
      </dgm:t>
    </dgm:pt>
    <dgm:pt modelId="{1584E167-57CA-8A42-AF68-639378DCD538}" type="sibTrans" cxnId="{97669AE8-565D-0640-99C8-CC013438BAE3}">
      <dgm:prSet/>
      <dgm:spPr/>
      <dgm:t>
        <a:bodyPr/>
        <a:lstStyle/>
        <a:p>
          <a:endParaRPr lang="en-US"/>
        </a:p>
      </dgm:t>
    </dgm:pt>
    <dgm:pt modelId="{B4D72A66-97B4-954C-9F0B-D63BD9387359}">
      <dgm:prSet>
        <dgm:style>
          <a:lnRef idx="1">
            <a:schemeClr val="accent1"/>
          </a:lnRef>
          <a:fillRef idx="2">
            <a:schemeClr val="accent1"/>
          </a:fillRef>
          <a:effectRef idx="1">
            <a:schemeClr val="accent1"/>
          </a:effectRef>
          <a:fontRef idx="minor">
            <a:schemeClr val="dk1"/>
          </a:fontRef>
        </dgm:style>
      </dgm:prSet>
      <dgm:spPr/>
      <dgm:t>
        <a:bodyPr/>
        <a:lstStyle/>
        <a:p>
          <a:r>
            <a:rPr lang="en-GB" dirty="0"/>
            <a:t>Design FMEA</a:t>
          </a:r>
        </a:p>
      </dgm:t>
    </dgm:pt>
    <dgm:pt modelId="{C665E07F-1355-1743-9D20-C0A6DBB2F2EA}" type="parTrans" cxnId="{4BE7DBF3-AC78-3847-AC19-86D5F274CFC7}">
      <dgm:prSet/>
      <dgm:spPr/>
      <dgm:t>
        <a:bodyPr/>
        <a:lstStyle/>
        <a:p>
          <a:endParaRPr lang="en-US"/>
        </a:p>
      </dgm:t>
    </dgm:pt>
    <dgm:pt modelId="{99C4A246-A7A8-854F-B923-7B75396CB364}" type="sibTrans" cxnId="{4BE7DBF3-AC78-3847-AC19-86D5F274CFC7}">
      <dgm:prSet/>
      <dgm:spPr/>
      <dgm:t>
        <a:bodyPr/>
        <a:lstStyle/>
        <a:p>
          <a:endParaRPr lang="en-US"/>
        </a:p>
      </dgm:t>
    </dgm:pt>
    <dgm:pt modelId="{861EEB22-FADE-1D4F-8F73-A58F1C61AB80}" type="pres">
      <dgm:prSet presAssocID="{A44FCFB9-FC30-0C44-94CA-AFADD2178E89}" presName="cycle" presStyleCnt="0">
        <dgm:presLayoutVars>
          <dgm:dir/>
          <dgm:resizeHandles val="exact"/>
        </dgm:presLayoutVars>
      </dgm:prSet>
      <dgm:spPr/>
    </dgm:pt>
    <dgm:pt modelId="{E09426C6-398A-8042-A441-C3A4693D9EC2}" type="pres">
      <dgm:prSet presAssocID="{16F90A47-247B-FC47-9549-F50CDDDB7AC1}" presName="node" presStyleLbl="node1" presStyleIdx="0" presStyleCnt="4">
        <dgm:presLayoutVars>
          <dgm:bulletEnabled val="1"/>
        </dgm:presLayoutVars>
      </dgm:prSet>
      <dgm:spPr/>
    </dgm:pt>
    <dgm:pt modelId="{7A777BD3-7D03-3C4B-8A3A-3E888D003B1C}" type="pres">
      <dgm:prSet presAssocID="{BC21D0E3-D0CB-A344-865A-7B7B92DD8C47}" presName="sibTrans" presStyleLbl="sibTrans2D1" presStyleIdx="0" presStyleCnt="4"/>
      <dgm:spPr/>
    </dgm:pt>
    <dgm:pt modelId="{2FAFF4FA-1C25-6D40-97E5-6BF3EE237C17}" type="pres">
      <dgm:prSet presAssocID="{BC21D0E3-D0CB-A344-865A-7B7B92DD8C47}" presName="connectorText" presStyleLbl="sibTrans2D1" presStyleIdx="0" presStyleCnt="4"/>
      <dgm:spPr/>
    </dgm:pt>
    <dgm:pt modelId="{C1AA7EDF-F169-EC4F-9222-C4CAE7F5F398}" type="pres">
      <dgm:prSet presAssocID="{8F74038E-9F86-5F4E-9092-554CD37EE991}" presName="node" presStyleLbl="node1" presStyleIdx="1" presStyleCnt="4">
        <dgm:presLayoutVars>
          <dgm:bulletEnabled val="1"/>
        </dgm:presLayoutVars>
      </dgm:prSet>
      <dgm:spPr/>
    </dgm:pt>
    <dgm:pt modelId="{52EF48EA-2683-6747-A309-359A852DE2FE}" type="pres">
      <dgm:prSet presAssocID="{E263C3FE-E9B7-1F4D-A3CF-231D12BDF856}" presName="sibTrans" presStyleLbl="sibTrans2D1" presStyleIdx="1" presStyleCnt="4"/>
      <dgm:spPr/>
    </dgm:pt>
    <dgm:pt modelId="{624B5C78-9752-F043-924B-51870664D4CC}" type="pres">
      <dgm:prSet presAssocID="{E263C3FE-E9B7-1F4D-A3CF-231D12BDF856}" presName="connectorText" presStyleLbl="sibTrans2D1" presStyleIdx="1" presStyleCnt="4"/>
      <dgm:spPr/>
    </dgm:pt>
    <dgm:pt modelId="{D0398664-C804-9748-9116-2EB54F8F1A2D}" type="pres">
      <dgm:prSet presAssocID="{549FD482-C067-BD4D-A2CB-1C9E20314260}" presName="node" presStyleLbl="node1" presStyleIdx="2" presStyleCnt="4">
        <dgm:presLayoutVars>
          <dgm:bulletEnabled val="1"/>
        </dgm:presLayoutVars>
      </dgm:prSet>
      <dgm:spPr/>
    </dgm:pt>
    <dgm:pt modelId="{4CF84883-9870-B744-9E5E-59BF644BC32C}" type="pres">
      <dgm:prSet presAssocID="{1584E167-57CA-8A42-AF68-639378DCD538}" presName="sibTrans" presStyleLbl="sibTrans2D1" presStyleIdx="2" presStyleCnt="4"/>
      <dgm:spPr/>
    </dgm:pt>
    <dgm:pt modelId="{E397CEDA-1C0E-9046-AE44-91F06D845243}" type="pres">
      <dgm:prSet presAssocID="{1584E167-57CA-8A42-AF68-639378DCD538}" presName="connectorText" presStyleLbl="sibTrans2D1" presStyleIdx="2" presStyleCnt="4"/>
      <dgm:spPr/>
    </dgm:pt>
    <dgm:pt modelId="{DC82C33A-7129-1444-84B6-850CAB11DF80}" type="pres">
      <dgm:prSet presAssocID="{B4D72A66-97B4-954C-9F0B-D63BD9387359}" presName="node" presStyleLbl="node1" presStyleIdx="3" presStyleCnt="4">
        <dgm:presLayoutVars>
          <dgm:bulletEnabled val="1"/>
        </dgm:presLayoutVars>
      </dgm:prSet>
      <dgm:spPr/>
    </dgm:pt>
    <dgm:pt modelId="{18B45F1C-6064-B043-ACDE-91BC9560595F}" type="pres">
      <dgm:prSet presAssocID="{99C4A246-A7A8-854F-B923-7B75396CB364}" presName="sibTrans" presStyleLbl="sibTrans2D1" presStyleIdx="3" presStyleCnt="4"/>
      <dgm:spPr/>
    </dgm:pt>
    <dgm:pt modelId="{8E6CFB85-332E-8D43-84C2-A248AD948CAD}" type="pres">
      <dgm:prSet presAssocID="{99C4A246-A7A8-854F-B923-7B75396CB364}" presName="connectorText" presStyleLbl="sibTrans2D1" presStyleIdx="3" presStyleCnt="4"/>
      <dgm:spPr/>
    </dgm:pt>
  </dgm:ptLst>
  <dgm:cxnLst>
    <dgm:cxn modelId="{EB085602-0822-DF40-8A9A-F8D344697CD4}" type="presOf" srcId="{16F90A47-247B-FC47-9549-F50CDDDB7AC1}" destId="{E09426C6-398A-8042-A441-C3A4693D9EC2}" srcOrd="0" destOrd="0" presId="urn:microsoft.com/office/officeart/2005/8/layout/cycle2"/>
    <dgm:cxn modelId="{FFB7D30E-F0A8-C14D-8CE2-FBEA1BAD9C35}" type="presOf" srcId="{A44FCFB9-FC30-0C44-94CA-AFADD2178E89}" destId="{861EEB22-FADE-1D4F-8F73-A58F1C61AB80}" srcOrd="0" destOrd="0" presId="urn:microsoft.com/office/officeart/2005/8/layout/cycle2"/>
    <dgm:cxn modelId="{84B52323-71A7-7D46-A25A-7E4548428A03}" type="presOf" srcId="{549FD482-C067-BD4D-A2CB-1C9E20314260}" destId="{D0398664-C804-9748-9116-2EB54F8F1A2D}" srcOrd="0" destOrd="0" presId="urn:microsoft.com/office/officeart/2005/8/layout/cycle2"/>
    <dgm:cxn modelId="{62FA5F2B-B5D8-3D48-B780-87D6978B147E}" type="presOf" srcId="{8F74038E-9F86-5F4E-9092-554CD37EE991}" destId="{C1AA7EDF-F169-EC4F-9222-C4CAE7F5F398}" srcOrd="0" destOrd="0" presId="urn:microsoft.com/office/officeart/2005/8/layout/cycle2"/>
    <dgm:cxn modelId="{22CD674B-0F80-9E45-A495-399CA2629812}" type="presOf" srcId="{B4D72A66-97B4-954C-9F0B-D63BD9387359}" destId="{DC82C33A-7129-1444-84B6-850CAB11DF80}" srcOrd="0" destOrd="0" presId="urn:microsoft.com/office/officeart/2005/8/layout/cycle2"/>
    <dgm:cxn modelId="{A4F0AC4E-88A6-6049-962F-ED6EA39C9439}" type="presOf" srcId="{1584E167-57CA-8A42-AF68-639378DCD538}" destId="{4CF84883-9870-B744-9E5E-59BF644BC32C}" srcOrd="0" destOrd="0" presId="urn:microsoft.com/office/officeart/2005/8/layout/cycle2"/>
    <dgm:cxn modelId="{9E641C7F-2D5F-DB47-99E0-B9DF1BBF2407}" type="presOf" srcId="{BC21D0E3-D0CB-A344-865A-7B7B92DD8C47}" destId="{7A777BD3-7D03-3C4B-8A3A-3E888D003B1C}" srcOrd="0" destOrd="0" presId="urn:microsoft.com/office/officeart/2005/8/layout/cycle2"/>
    <dgm:cxn modelId="{2358C39D-5C20-8340-A655-4A0CC70DCAC5}" type="presOf" srcId="{1584E167-57CA-8A42-AF68-639378DCD538}" destId="{E397CEDA-1C0E-9046-AE44-91F06D845243}" srcOrd="1" destOrd="0" presId="urn:microsoft.com/office/officeart/2005/8/layout/cycle2"/>
    <dgm:cxn modelId="{25437BA2-F581-BB4A-A20F-24D6137E0EA8}" type="presOf" srcId="{99C4A246-A7A8-854F-B923-7B75396CB364}" destId="{8E6CFB85-332E-8D43-84C2-A248AD948CAD}" srcOrd="1" destOrd="0" presId="urn:microsoft.com/office/officeart/2005/8/layout/cycle2"/>
    <dgm:cxn modelId="{30655DB9-5EEE-034C-9D8D-0962CC7A2CA7}" srcId="{A44FCFB9-FC30-0C44-94CA-AFADD2178E89}" destId="{16F90A47-247B-FC47-9549-F50CDDDB7AC1}" srcOrd="0" destOrd="0" parTransId="{0E278C99-1835-D54C-B03A-35B86B94FAEF}" sibTransId="{BC21D0E3-D0CB-A344-865A-7B7B92DD8C47}"/>
    <dgm:cxn modelId="{615975C0-D400-4B4F-8300-76C57486969D}" type="presOf" srcId="{BC21D0E3-D0CB-A344-865A-7B7B92DD8C47}" destId="{2FAFF4FA-1C25-6D40-97E5-6BF3EE237C17}" srcOrd="1" destOrd="0" presId="urn:microsoft.com/office/officeart/2005/8/layout/cycle2"/>
    <dgm:cxn modelId="{21936CC6-C25C-1E4F-A976-A182C565C522}" type="presOf" srcId="{99C4A246-A7A8-854F-B923-7B75396CB364}" destId="{18B45F1C-6064-B043-ACDE-91BC9560595F}" srcOrd="0" destOrd="0" presId="urn:microsoft.com/office/officeart/2005/8/layout/cycle2"/>
    <dgm:cxn modelId="{97669AE8-565D-0640-99C8-CC013438BAE3}" srcId="{A44FCFB9-FC30-0C44-94CA-AFADD2178E89}" destId="{549FD482-C067-BD4D-A2CB-1C9E20314260}" srcOrd="2" destOrd="0" parTransId="{5EEF183F-FB8A-8241-BBAA-AE78EBDBB851}" sibTransId="{1584E167-57CA-8A42-AF68-639378DCD538}"/>
    <dgm:cxn modelId="{4B64BFEA-9126-3044-82DF-1BE30D3138AA}" type="presOf" srcId="{E263C3FE-E9B7-1F4D-A3CF-231D12BDF856}" destId="{624B5C78-9752-F043-924B-51870664D4CC}" srcOrd="1" destOrd="0" presId="urn:microsoft.com/office/officeart/2005/8/layout/cycle2"/>
    <dgm:cxn modelId="{E01AC9ED-EE5D-A146-9C5F-1A9FF60BBF2E}" type="presOf" srcId="{E263C3FE-E9B7-1F4D-A3CF-231D12BDF856}" destId="{52EF48EA-2683-6747-A309-359A852DE2FE}" srcOrd="0" destOrd="0" presId="urn:microsoft.com/office/officeart/2005/8/layout/cycle2"/>
    <dgm:cxn modelId="{4BE7DBF3-AC78-3847-AC19-86D5F274CFC7}" srcId="{A44FCFB9-FC30-0C44-94CA-AFADD2178E89}" destId="{B4D72A66-97B4-954C-9F0B-D63BD9387359}" srcOrd="3" destOrd="0" parTransId="{C665E07F-1355-1743-9D20-C0A6DBB2F2EA}" sibTransId="{99C4A246-A7A8-854F-B923-7B75396CB364}"/>
    <dgm:cxn modelId="{B54103F6-B4B7-3A4C-B99A-4BAFBFA466B5}" srcId="{A44FCFB9-FC30-0C44-94CA-AFADD2178E89}" destId="{8F74038E-9F86-5F4E-9092-554CD37EE991}" srcOrd="1" destOrd="0" parTransId="{7116EFA6-6E25-AE41-B7A2-F08238912FC2}" sibTransId="{E263C3FE-E9B7-1F4D-A3CF-231D12BDF856}"/>
    <dgm:cxn modelId="{AA2F6F5E-1E61-8C42-A1F8-76A6DC1F7408}" type="presParOf" srcId="{861EEB22-FADE-1D4F-8F73-A58F1C61AB80}" destId="{E09426C6-398A-8042-A441-C3A4693D9EC2}" srcOrd="0" destOrd="0" presId="urn:microsoft.com/office/officeart/2005/8/layout/cycle2"/>
    <dgm:cxn modelId="{BE82A0FE-C6A5-FC4D-815B-F4B899150203}" type="presParOf" srcId="{861EEB22-FADE-1D4F-8F73-A58F1C61AB80}" destId="{7A777BD3-7D03-3C4B-8A3A-3E888D003B1C}" srcOrd="1" destOrd="0" presId="urn:microsoft.com/office/officeart/2005/8/layout/cycle2"/>
    <dgm:cxn modelId="{54CA643D-41F1-064C-AD81-D39FB5C95D8E}" type="presParOf" srcId="{7A777BD3-7D03-3C4B-8A3A-3E888D003B1C}" destId="{2FAFF4FA-1C25-6D40-97E5-6BF3EE237C17}" srcOrd="0" destOrd="0" presId="urn:microsoft.com/office/officeart/2005/8/layout/cycle2"/>
    <dgm:cxn modelId="{545B51CE-3C8A-4940-9995-81A58FB2A501}" type="presParOf" srcId="{861EEB22-FADE-1D4F-8F73-A58F1C61AB80}" destId="{C1AA7EDF-F169-EC4F-9222-C4CAE7F5F398}" srcOrd="2" destOrd="0" presId="urn:microsoft.com/office/officeart/2005/8/layout/cycle2"/>
    <dgm:cxn modelId="{98970D07-E579-3544-910C-84E4115BBD50}" type="presParOf" srcId="{861EEB22-FADE-1D4F-8F73-A58F1C61AB80}" destId="{52EF48EA-2683-6747-A309-359A852DE2FE}" srcOrd="3" destOrd="0" presId="urn:microsoft.com/office/officeart/2005/8/layout/cycle2"/>
    <dgm:cxn modelId="{FFF9F688-D341-0847-9758-5CDED1CDA38B}" type="presParOf" srcId="{52EF48EA-2683-6747-A309-359A852DE2FE}" destId="{624B5C78-9752-F043-924B-51870664D4CC}" srcOrd="0" destOrd="0" presId="urn:microsoft.com/office/officeart/2005/8/layout/cycle2"/>
    <dgm:cxn modelId="{C7FCEEBD-51F9-0842-B7D7-7DE9AB6CA7B4}" type="presParOf" srcId="{861EEB22-FADE-1D4F-8F73-A58F1C61AB80}" destId="{D0398664-C804-9748-9116-2EB54F8F1A2D}" srcOrd="4" destOrd="0" presId="urn:microsoft.com/office/officeart/2005/8/layout/cycle2"/>
    <dgm:cxn modelId="{DE65EFBC-A3D0-4141-9F53-84DA3254655B}" type="presParOf" srcId="{861EEB22-FADE-1D4F-8F73-A58F1C61AB80}" destId="{4CF84883-9870-B744-9E5E-59BF644BC32C}" srcOrd="5" destOrd="0" presId="urn:microsoft.com/office/officeart/2005/8/layout/cycle2"/>
    <dgm:cxn modelId="{31E4CA6E-895F-6944-B46E-204F66228009}" type="presParOf" srcId="{4CF84883-9870-B744-9E5E-59BF644BC32C}" destId="{E397CEDA-1C0E-9046-AE44-91F06D845243}" srcOrd="0" destOrd="0" presId="urn:microsoft.com/office/officeart/2005/8/layout/cycle2"/>
    <dgm:cxn modelId="{88E5C16F-D158-EF4B-B46B-C935B791DEF8}" type="presParOf" srcId="{861EEB22-FADE-1D4F-8F73-A58F1C61AB80}" destId="{DC82C33A-7129-1444-84B6-850CAB11DF80}" srcOrd="6" destOrd="0" presId="urn:microsoft.com/office/officeart/2005/8/layout/cycle2"/>
    <dgm:cxn modelId="{FBBE45CB-FD63-B749-B89D-67060BE60FD4}" type="presParOf" srcId="{861EEB22-FADE-1D4F-8F73-A58F1C61AB80}" destId="{18B45F1C-6064-B043-ACDE-91BC9560595F}" srcOrd="7" destOrd="0" presId="urn:microsoft.com/office/officeart/2005/8/layout/cycle2"/>
    <dgm:cxn modelId="{2E602FEA-F180-7B47-A63B-4427EE12F3DC}" type="presParOf" srcId="{18B45F1C-6064-B043-ACDE-91BC9560595F}" destId="{8E6CFB85-332E-8D43-84C2-A248AD948CAD}"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44FCFB9-FC30-0C44-94CA-AFADD2178E89}" type="doc">
      <dgm:prSet loTypeId="urn:microsoft.com/office/officeart/2005/8/layout/cycle2" loCatId="cycle" qsTypeId="urn:microsoft.com/office/officeart/2005/8/quickstyle/3d5" qsCatId="3D" csTypeId="urn:microsoft.com/office/officeart/2005/8/colors/accent1_3" csCatId="accent1" phldr="1"/>
      <dgm:spPr/>
      <dgm:t>
        <a:bodyPr/>
        <a:lstStyle/>
        <a:p>
          <a:endParaRPr lang="en-US"/>
        </a:p>
      </dgm:t>
    </dgm:pt>
    <dgm:pt modelId="{16F90A47-247B-FC47-9549-F50CDDDB7AC1}">
      <dgm:prSet>
        <dgm:style>
          <a:lnRef idx="1">
            <a:schemeClr val="accent3"/>
          </a:lnRef>
          <a:fillRef idx="2">
            <a:schemeClr val="accent3"/>
          </a:fillRef>
          <a:effectRef idx="1">
            <a:schemeClr val="accent3"/>
          </a:effectRef>
          <a:fontRef idx="minor">
            <a:schemeClr val="dk1"/>
          </a:fontRef>
        </dgm:style>
      </dgm:prSet>
      <dgm:spPr/>
      <dgm:t>
        <a:bodyPr/>
        <a:lstStyle/>
        <a:p>
          <a:r>
            <a:rPr lang="en-GB" b="1"/>
            <a:t>Functional FMEA</a:t>
          </a:r>
          <a:endParaRPr lang="en-GB"/>
        </a:p>
      </dgm:t>
    </dgm:pt>
    <dgm:pt modelId="{0E278C99-1835-D54C-B03A-35B86B94FAEF}" type="parTrans" cxnId="{30655DB9-5EEE-034C-9D8D-0962CC7A2CA7}">
      <dgm:prSet/>
      <dgm:spPr/>
      <dgm:t>
        <a:bodyPr/>
        <a:lstStyle/>
        <a:p>
          <a:endParaRPr lang="en-US"/>
        </a:p>
      </dgm:t>
    </dgm:pt>
    <dgm:pt modelId="{BC21D0E3-D0CB-A344-865A-7B7B92DD8C47}" type="sibTrans" cxnId="{30655DB9-5EEE-034C-9D8D-0962CC7A2CA7}">
      <dgm:prSet/>
      <dgm:spPr/>
      <dgm:t>
        <a:bodyPr/>
        <a:lstStyle/>
        <a:p>
          <a:endParaRPr lang="en-US"/>
        </a:p>
      </dgm:t>
    </dgm:pt>
    <dgm:pt modelId="{8F74038E-9F86-5F4E-9092-554CD37EE991}">
      <dgm:prSet>
        <dgm:style>
          <a:lnRef idx="1">
            <a:schemeClr val="accent4"/>
          </a:lnRef>
          <a:fillRef idx="2">
            <a:schemeClr val="accent4"/>
          </a:fillRef>
          <a:effectRef idx="1">
            <a:schemeClr val="accent4"/>
          </a:effectRef>
          <a:fontRef idx="minor">
            <a:schemeClr val="dk1"/>
          </a:fontRef>
        </dgm:style>
      </dgm:prSet>
      <dgm:spPr/>
      <dgm:t>
        <a:bodyPr/>
        <a:lstStyle/>
        <a:p>
          <a:r>
            <a:rPr lang="en-GB"/>
            <a:t>Process FMEA</a:t>
          </a:r>
        </a:p>
      </dgm:t>
    </dgm:pt>
    <dgm:pt modelId="{7116EFA6-6E25-AE41-B7A2-F08238912FC2}" type="parTrans" cxnId="{B54103F6-B4B7-3A4C-B99A-4BAFBFA466B5}">
      <dgm:prSet/>
      <dgm:spPr/>
      <dgm:t>
        <a:bodyPr/>
        <a:lstStyle/>
        <a:p>
          <a:endParaRPr lang="en-US"/>
        </a:p>
      </dgm:t>
    </dgm:pt>
    <dgm:pt modelId="{E263C3FE-E9B7-1F4D-A3CF-231D12BDF856}" type="sibTrans" cxnId="{B54103F6-B4B7-3A4C-B99A-4BAFBFA466B5}">
      <dgm:prSet/>
      <dgm:spPr/>
      <dgm:t>
        <a:bodyPr/>
        <a:lstStyle/>
        <a:p>
          <a:endParaRPr lang="en-US"/>
        </a:p>
      </dgm:t>
    </dgm:pt>
    <dgm:pt modelId="{549FD482-C067-BD4D-A2CB-1C9E20314260}">
      <dgm:prSet>
        <dgm:style>
          <a:lnRef idx="1">
            <a:schemeClr val="accent5"/>
          </a:lnRef>
          <a:fillRef idx="2">
            <a:schemeClr val="accent5"/>
          </a:fillRef>
          <a:effectRef idx="1">
            <a:schemeClr val="accent5"/>
          </a:effectRef>
          <a:fontRef idx="minor">
            <a:schemeClr val="dk1"/>
          </a:fontRef>
        </dgm:style>
      </dgm:prSet>
      <dgm:spPr/>
      <dgm:t>
        <a:bodyPr/>
        <a:lstStyle/>
        <a:p>
          <a:r>
            <a:rPr lang="en-GB" dirty="0"/>
            <a:t>Use </a:t>
          </a:r>
        </a:p>
        <a:p>
          <a:r>
            <a:rPr lang="en-GB" dirty="0"/>
            <a:t>FMEA</a:t>
          </a:r>
        </a:p>
      </dgm:t>
    </dgm:pt>
    <dgm:pt modelId="{5EEF183F-FB8A-8241-BBAA-AE78EBDBB851}" type="parTrans" cxnId="{97669AE8-565D-0640-99C8-CC013438BAE3}">
      <dgm:prSet/>
      <dgm:spPr/>
      <dgm:t>
        <a:bodyPr/>
        <a:lstStyle/>
        <a:p>
          <a:endParaRPr lang="en-US"/>
        </a:p>
      </dgm:t>
    </dgm:pt>
    <dgm:pt modelId="{1584E167-57CA-8A42-AF68-639378DCD538}" type="sibTrans" cxnId="{97669AE8-565D-0640-99C8-CC013438BAE3}">
      <dgm:prSet/>
      <dgm:spPr/>
      <dgm:t>
        <a:bodyPr/>
        <a:lstStyle/>
        <a:p>
          <a:endParaRPr lang="en-US"/>
        </a:p>
      </dgm:t>
    </dgm:pt>
    <dgm:pt modelId="{B4D72A66-97B4-954C-9F0B-D63BD9387359}">
      <dgm:prSet>
        <dgm:style>
          <a:lnRef idx="1">
            <a:schemeClr val="accent1"/>
          </a:lnRef>
          <a:fillRef idx="2">
            <a:schemeClr val="accent1"/>
          </a:fillRef>
          <a:effectRef idx="1">
            <a:schemeClr val="accent1"/>
          </a:effectRef>
          <a:fontRef idx="minor">
            <a:schemeClr val="dk1"/>
          </a:fontRef>
        </dgm:style>
      </dgm:prSet>
      <dgm:spPr/>
      <dgm:t>
        <a:bodyPr/>
        <a:lstStyle/>
        <a:p>
          <a:r>
            <a:rPr lang="en-GB" dirty="0"/>
            <a:t>Design FMEA</a:t>
          </a:r>
        </a:p>
      </dgm:t>
    </dgm:pt>
    <dgm:pt modelId="{C665E07F-1355-1743-9D20-C0A6DBB2F2EA}" type="parTrans" cxnId="{4BE7DBF3-AC78-3847-AC19-86D5F274CFC7}">
      <dgm:prSet/>
      <dgm:spPr/>
      <dgm:t>
        <a:bodyPr/>
        <a:lstStyle/>
        <a:p>
          <a:endParaRPr lang="en-US"/>
        </a:p>
      </dgm:t>
    </dgm:pt>
    <dgm:pt modelId="{99C4A246-A7A8-854F-B923-7B75396CB364}" type="sibTrans" cxnId="{4BE7DBF3-AC78-3847-AC19-86D5F274CFC7}">
      <dgm:prSet/>
      <dgm:spPr/>
      <dgm:t>
        <a:bodyPr/>
        <a:lstStyle/>
        <a:p>
          <a:endParaRPr lang="en-US"/>
        </a:p>
      </dgm:t>
    </dgm:pt>
    <dgm:pt modelId="{861EEB22-FADE-1D4F-8F73-A58F1C61AB80}" type="pres">
      <dgm:prSet presAssocID="{A44FCFB9-FC30-0C44-94CA-AFADD2178E89}" presName="cycle" presStyleCnt="0">
        <dgm:presLayoutVars>
          <dgm:dir/>
          <dgm:resizeHandles val="exact"/>
        </dgm:presLayoutVars>
      </dgm:prSet>
      <dgm:spPr/>
    </dgm:pt>
    <dgm:pt modelId="{E09426C6-398A-8042-A441-C3A4693D9EC2}" type="pres">
      <dgm:prSet presAssocID="{16F90A47-247B-FC47-9549-F50CDDDB7AC1}" presName="node" presStyleLbl="node1" presStyleIdx="0" presStyleCnt="4">
        <dgm:presLayoutVars>
          <dgm:bulletEnabled val="1"/>
        </dgm:presLayoutVars>
      </dgm:prSet>
      <dgm:spPr/>
    </dgm:pt>
    <dgm:pt modelId="{7A777BD3-7D03-3C4B-8A3A-3E888D003B1C}" type="pres">
      <dgm:prSet presAssocID="{BC21D0E3-D0CB-A344-865A-7B7B92DD8C47}" presName="sibTrans" presStyleLbl="sibTrans2D1" presStyleIdx="0" presStyleCnt="4"/>
      <dgm:spPr/>
    </dgm:pt>
    <dgm:pt modelId="{2FAFF4FA-1C25-6D40-97E5-6BF3EE237C17}" type="pres">
      <dgm:prSet presAssocID="{BC21D0E3-D0CB-A344-865A-7B7B92DD8C47}" presName="connectorText" presStyleLbl="sibTrans2D1" presStyleIdx="0" presStyleCnt="4"/>
      <dgm:spPr/>
    </dgm:pt>
    <dgm:pt modelId="{C1AA7EDF-F169-EC4F-9222-C4CAE7F5F398}" type="pres">
      <dgm:prSet presAssocID="{8F74038E-9F86-5F4E-9092-554CD37EE991}" presName="node" presStyleLbl="node1" presStyleIdx="1" presStyleCnt="4">
        <dgm:presLayoutVars>
          <dgm:bulletEnabled val="1"/>
        </dgm:presLayoutVars>
      </dgm:prSet>
      <dgm:spPr/>
    </dgm:pt>
    <dgm:pt modelId="{52EF48EA-2683-6747-A309-359A852DE2FE}" type="pres">
      <dgm:prSet presAssocID="{E263C3FE-E9B7-1F4D-A3CF-231D12BDF856}" presName="sibTrans" presStyleLbl="sibTrans2D1" presStyleIdx="1" presStyleCnt="4"/>
      <dgm:spPr/>
    </dgm:pt>
    <dgm:pt modelId="{624B5C78-9752-F043-924B-51870664D4CC}" type="pres">
      <dgm:prSet presAssocID="{E263C3FE-E9B7-1F4D-A3CF-231D12BDF856}" presName="connectorText" presStyleLbl="sibTrans2D1" presStyleIdx="1" presStyleCnt="4"/>
      <dgm:spPr/>
    </dgm:pt>
    <dgm:pt modelId="{D0398664-C804-9748-9116-2EB54F8F1A2D}" type="pres">
      <dgm:prSet presAssocID="{549FD482-C067-BD4D-A2CB-1C9E20314260}" presName="node" presStyleLbl="node1" presStyleIdx="2" presStyleCnt="4">
        <dgm:presLayoutVars>
          <dgm:bulletEnabled val="1"/>
        </dgm:presLayoutVars>
      </dgm:prSet>
      <dgm:spPr/>
    </dgm:pt>
    <dgm:pt modelId="{4CF84883-9870-B744-9E5E-59BF644BC32C}" type="pres">
      <dgm:prSet presAssocID="{1584E167-57CA-8A42-AF68-639378DCD538}" presName="sibTrans" presStyleLbl="sibTrans2D1" presStyleIdx="2" presStyleCnt="4"/>
      <dgm:spPr/>
    </dgm:pt>
    <dgm:pt modelId="{E397CEDA-1C0E-9046-AE44-91F06D845243}" type="pres">
      <dgm:prSet presAssocID="{1584E167-57CA-8A42-AF68-639378DCD538}" presName="connectorText" presStyleLbl="sibTrans2D1" presStyleIdx="2" presStyleCnt="4"/>
      <dgm:spPr/>
    </dgm:pt>
    <dgm:pt modelId="{DC82C33A-7129-1444-84B6-850CAB11DF80}" type="pres">
      <dgm:prSet presAssocID="{B4D72A66-97B4-954C-9F0B-D63BD9387359}" presName="node" presStyleLbl="node1" presStyleIdx="3" presStyleCnt="4">
        <dgm:presLayoutVars>
          <dgm:bulletEnabled val="1"/>
        </dgm:presLayoutVars>
      </dgm:prSet>
      <dgm:spPr/>
    </dgm:pt>
    <dgm:pt modelId="{18B45F1C-6064-B043-ACDE-91BC9560595F}" type="pres">
      <dgm:prSet presAssocID="{99C4A246-A7A8-854F-B923-7B75396CB364}" presName="sibTrans" presStyleLbl="sibTrans2D1" presStyleIdx="3" presStyleCnt="4"/>
      <dgm:spPr/>
    </dgm:pt>
    <dgm:pt modelId="{8E6CFB85-332E-8D43-84C2-A248AD948CAD}" type="pres">
      <dgm:prSet presAssocID="{99C4A246-A7A8-854F-B923-7B75396CB364}" presName="connectorText" presStyleLbl="sibTrans2D1" presStyleIdx="3" presStyleCnt="4"/>
      <dgm:spPr/>
    </dgm:pt>
  </dgm:ptLst>
  <dgm:cxnLst>
    <dgm:cxn modelId="{EB085602-0822-DF40-8A9A-F8D344697CD4}" type="presOf" srcId="{16F90A47-247B-FC47-9549-F50CDDDB7AC1}" destId="{E09426C6-398A-8042-A441-C3A4693D9EC2}" srcOrd="0" destOrd="0" presId="urn:microsoft.com/office/officeart/2005/8/layout/cycle2"/>
    <dgm:cxn modelId="{FFB7D30E-F0A8-C14D-8CE2-FBEA1BAD9C35}" type="presOf" srcId="{A44FCFB9-FC30-0C44-94CA-AFADD2178E89}" destId="{861EEB22-FADE-1D4F-8F73-A58F1C61AB80}" srcOrd="0" destOrd="0" presId="urn:microsoft.com/office/officeart/2005/8/layout/cycle2"/>
    <dgm:cxn modelId="{84B52323-71A7-7D46-A25A-7E4548428A03}" type="presOf" srcId="{549FD482-C067-BD4D-A2CB-1C9E20314260}" destId="{D0398664-C804-9748-9116-2EB54F8F1A2D}" srcOrd="0" destOrd="0" presId="urn:microsoft.com/office/officeart/2005/8/layout/cycle2"/>
    <dgm:cxn modelId="{62FA5F2B-B5D8-3D48-B780-87D6978B147E}" type="presOf" srcId="{8F74038E-9F86-5F4E-9092-554CD37EE991}" destId="{C1AA7EDF-F169-EC4F-9222-C4CAE7F5F398}" srcOrd="0" destOrd="0" presId="urn:microsoft.com/office/officeart/2005/8/layout/cycle2"/>
    <dgm:cxn modelId="{22CD674B-0F80-9E45-A495-399CA2629812}" type="presOf" srcId="{B4D72A66-97B4-954C-9F0B-D63BD9387359}" destId="{DC82C33A-7129-1444-84B6-850CAB11DF80}" srcOrd="0" destOrd="0" presId="urn:microsoft.com/office/officeart/2005/8/layout/cycle2"/>
    <dgm:cxn modelId="{A4F0AC4E-88A6-6049-962F-ED6EA39C9439}" type="presOf" srcId="{1584E167-57CA-8A42-AF68-639378DCD538}" destId="{4CF84883-9870-B744-9E5E-59BF644BC32C}" srcOrd="0" destOrd="0" presId="urn:microsoft.com/office/officeart/2005/8/layout/cycle2"/>
    <dgm:cxn modelId="{9E641C7F-2D5F-DB47-99E0-B9DF1BBF2407}" type="presOf" srcId="{BC21D0E3-D0CB-A344-865A-7B7B92DD8C47}" destId="{7A777BD3-7D03-3C4B-8A3A-3E888D003B1C}" srcOrd="0" destOrd="0" presId="urn:microsoft.com/office/officeart/2005/8/layout/cycle2"/>
    <dgm:cxn modelId="{2358C39D-5C20-8340-A655-4A0CC70DCAC5}" type="presOf" srcId="{1584E167-57CA-8A42-AF68-639378DCD538}" destId="{E397CEDA-1C0E-9046-AE44-91F06D845243}" srcOrd="1" destOrd="0" presId="urn:microsoft.com/office/officeart/2005/8/layout/cycle2"/>
    <dgm:cxn modelId="{25437BA2-F581-BB4A-A20F-24D6137E0EA8}" type="presOf" srcId="{99C4A246-A7A8-854F-B923-7B75396CB364}" destId="{8E6CFB85-332E-8D43-84C2-A248AD948CAD}" srcOrd="1" destOrd="0" presId="urn:microsoft.com/office/officeart/2005/8/layout/cycle2"/>
    <dgm:cxn modelId="{30655DB9-5EEE-034C-9D8D-0962CC7A2CA7}" srcId="{A44FCFB9-FC30-0C44-94CA-AFADD2178E89}" destId="{16F90A47-247B-FC47-9549-F50CDDDB7AC1}" srcOrd="0" destOrd="0" parTransId="{0E278C99-1835-D54C-B03A-35B86B94FAEF}" sibTransId="{BC21D0E3-D0CB-A344-865A-7B7B92DD8C47}"/>
    <dgm:cxn modelId="{615975C0-D400-4B4F-8300-76C57486969D}" type="presOf" srcId="{BC21D0E3-D0CB-A344-865A-7B7B92DD8C47}" destId="{2FAFF4FA-1C25-6D40-97E5-6BF3EE237C17}" srcOrd="1" destOrd="0" presId="urn:microsoft.com/office/officeart/2005/8/layout/cycle2"/>
    <dgm:cxn modelId="{21936CC6-C25C-1E4F-A976-A182C565C522}" type="presOf" srcId="{99C4A246-A7A8-854F-B923-7B75396CB364}" destId="{18B45F1C-6064-B043-ACDE-91BC9560595F}" srcOrd="0" destOrd="0" presId="urn:microsoft.com/office/officeart/2005/8/layout/cycle2"/>
    <dgm:cxn modelId="{97669AE8-565D-0640-99C8-CC013438BAE3}" srcId="{A44FCFB9-FC30-0C44-94CA-AFADD2178E89}" destId="{549FD482-C067-BD4D-A2CB-1C9E20314260}" srcOrd="2" destOrd="0" parTransId="{5EEF183F-FB8A-8241-BBAA-AE78EBDBB851}" sibTransId="{1584E167-57CA-8A42-AF68-639378DCD538}"/>
    <dgm:cxn modelId="{4B64BFEA-9126-3044-82DF-1BE30D3138AA}" type="presOf" srcId="{E263C3FE-E9B7-1F4D-A3CF-231D12BDF856}" destId="{624B5C78-9752-F043-924B-51870664D4CC}" srcOrd="1" destOrd="0" presId="urn:microsoft.com/office/officeart/2005/8/layout/cycle2"/>
    <dgm:cxn modelId="{E01AC9ED-EE5D-A146-9C5F-1A9FF60BBF2E}" type="presOf" srcId="{E263C3FE-E9B7-1F4D-A3CF-231D12BDF856}" destId="{52EF48EA-2683-6747-A309-359A852DE2FE}" srcOrd="0" destOrd="0" presId="urn:microsoft.com/office/officeart/2005/8/layout/cycle2"/>
    <dgm:cxn modelId="{4BE7DBF3-AC78-3847-AC19-86D5F274CFC7}" srcId="{A44FCFB9-FC30-0C44-94CA-AFADD2178E89}" destId="{B4D72A66-97B4-954C-9F0B-D63BD9387359}" srcOrd="3" destOrd="0" parTransId="{C665E07F-1355-1743-9D20-C0A6DBB2F2EA}" sibTransId="{99C4A246-A7A8-854F-B923-7B75396CB364}"/>
    <dgm:cxn modelId="{B54103F6-B4B7-3A4C-B99A-4BAFBFA466B5}" srcId="{A44FCFB9-FC30-0C44-94CA-AFADD2178E89}" destId="{8F74038E-9F86-5F4E-9092-554CD37EE991}" srcOrd="1" destOrd="0" parTransId="{7116EFA6-6E25-AE41-B7A2-F08238912FC2}" sibTransId="{E263C3FE-E9B7-1F4D-A3CF-231D12BDF856}"/>
    <dgm:cxn modelId="{AA2F6F5E-1E61-8C42-A1F8-76A6DC1F7408}" type="presParOf" srcId="{861EEB22-FADE-1D4F-8F73-A58F1C61AB80}" destId="{E09426C6-398A-8042-A441-C3A4693D9EC2}" srcOrd="0" destOrd="0" presId="urn:microsoft.com/office/officeart/2005/8/layout/cycle2"/>
    <dgm:cxn modelId="{BE82A0FE-C6A5-FC4D-815B-F4B899150203}" type="presParOf" srcId="{861EEB22-FADE-1D4F-8F73-A58F1C61AB80}" destId="{7A777BD3-7D03-3C4B-8A3A-3E888D003B1C}" srcOrd="1" destOrd="0" presId="urn:microsoft.com/office/officeart/2005/8/layout/cycle2"/>
    <dgm:cxn modelId="{54CA643D-41F1-064C-AD81-D39FB5C95D8E}" type="presParOf" srcId="{7A777BD3-7D03-3C4B-8A3A-3E888D003B1C}" destId="{2FAFF4FA-1C25-6D40-97E5-6BF3EE237C17}" srcOrd="0" destOrd="0" presId="urn:microsoft.com/office/officeart/2005/8/layout/cycle2"/>
    <dgm:cxn modelId="{545B51CE-3C8A-4940-9995-81A58FB2A501}" type="presParOf" srcId="{861EEB22-FADE-1D4F-8F73-A58F1C61AB80}" destId="{C1AA7EDF-F169-EC4F-9222-C4CAE7F5F398}" srcOrd="2" destOrd="0" presId="urn:microsoft.com/office/officeart/2005/8/layout/cycle2"/>
    <dgm:cxn modelId="{98970D07-E579-3544-910C-84E4115BBD50}" type="presParOf" srcId="{861EEB22-FADE-1D4F-8F73-A58F1C61AB80}" destId="{52EF48EA-2683-6747-A309-359A852DE2FE}" srcOrd="3" destOrd="0" presId="urn:microsoft.com/office/officeart/2005/8/layout/cycle2"/>
    <dgm:cxn modelId="{FFF9F688-D341-0847-9758-5CDED1CDA38B}" type="presParOf" srcId="{52EF48EA-2683-6747-A309-359A852DE2FE}" destId="{624B5C78-9752-F043-924B-51870664D4CC}" srcOrd="0" destOrd="0" presId="urn:microsoft.com/office/officeart/2005/8/layout/cycle2"/>
    <dgm:cxn modelId="{C7FCEEBD-51F9-0842-B7D7-7DE9AB6CA7B4}" type="presParOf" srcId="{861EEB22-FADE-1D4F-8F73-A58F1C61AB80}" destId="{D0398664-C804-9748-9116-2EB54F8F1A2D}" srcOrd="4" destOrd="0" presId="urn:microsoft.com/office/officeart/2005/8/layout/cycle2"/>
    <dgm:cxn modelId="{DE65EFBC-A3D0-4141-9F53-84DA3254655B}" type="presParOf" srcId="{861EEB22-FADE-1D4F-8F73-A58F1C61AB80}" destId="{4CF84883-9870-B744-9E5E-59BF644BC32C}" srcOrd="5" destOrd="0" presId="urn:microsoft.com/office/officeart/2005/8/layout/cycle2"/>
    <dgm:cxn modelId="{31E4CA6E-895F-6944-B46E-204F66228009}" type="presParOf" srcId="{4CF84883-9870-B744-9E5E-59BF644BC32C}" destId="{E397CEDA-1C0E-9046-AE44-91F06D845243}" srcOrd="0" destOrd="0" presId="urn:microsoft.com/office/officeart/2005/8/layout/cycle2"/>
    <dgm:cxn modelId="{88E5C16F-D158-EF4B-B46B-C935B791DEF8}" type="presParOf" srcId="{861EEB22-FADE-1D4F-8F73-A58F1C61AB80}" destId="{DC82C33A-7129-1444-84B6-850CAB11DF80}" srcOrd="6" destOrd="0" presId="urn:microsoft.com/office/officeart/2005/8/layout/cycle2"/>
    <dgm:cxn modelId="{FBBE45CB-FD63-B749-B89D-67060BE60FD4}" type="presParOf" srcId="{861EEB22-FADE-1D4F-8F73-A58F1C61AB80}" destId="{18B45F1C-6064-B043-ACDE-91BC9560595F}" srcOrd="7" destOrd="0" presId="urn:microsoft.com/office/officeart/2005/8/layout/cycle2"/>
    <dgm:cxn modelId="{2E602FEA-F180-7B47-A63B-4427EE12F3DC}" type="presParOf" srcId="{18B45F1C-6064-B043-ACDE-91BC9560595F}" destId="{8E6CFB85-332E-8D43-84C2-A248AD948CAD}"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44FCFB9-FC30-0C44-94CA-AFADD2178E89}" type="doc">
      <dgm:prSet loTypeId="urn:microsoft.com/office/officeart/2005/8/layout/cycle2" loCatId="cycle" qsTypeId="urn:microsoft.com/office/officeart/2005/8/quickstyle/3d5" qsCatId="3D" csTypeId="urn:microsoft.com/office/officeart/2005/8/colors/accent1_3" csCatId="accent1" phldr="1"/>
      <dgm:spPr/>
      <dgm:t>
        <a:bodyPr/>
        <a:lstStyle/>
        <a:p>
          <a:endParaRPr lang="en-US"/>
        </a:p>
      </dgm:t>
    </dgm:pt>
    <dgm:pt modelId="{16F90A47-247B-FC47-9549-F50CDDDB7AC1}">
      <dgm:prSet>
        <dgm:style>
          <a:lnRef idx="1">
            <a:schemeClr val="accent3"/>
          </a:lnRef>
          <a:fillRef idx="2">
            <a:schemeClr val="accent3"/>
          </a:fillRef>
          <a:effectRef idx="1">
            <a:schemeClr val="accent3"/>
          </a:effectRef>
          <a:fontRef idx="minor">
            <a:schemeClr val="dk1"/>
          </a:fontRef>
        </dgm:style>
      </dgm:prSet>
      <dgm:spPr/>
      <dgm:t>
        <a:bodyPr/>
        <a:lstStyle/>
        <a:p>
          <a:r>
            <a:rPr lang="en-GB" b="1"/>
            <a:t>Functional FMEA</a:t>
          </a:r>
          <a:endParaRPr lang="en-GB"/>
        </a:p>
      </dgm:t>
    </dgm:pt>
    <dgm:pt modelId="{0E278C99-1835-D54C-B03A-35B86B94FAEF}" type="parTrans" cxnId="{30655DB9-5EEE-034C-9D8D-0962CC7A2CA7}">
      <dgm:prSet/>
      <dgm:spPr/>
      <dgm:t>
        <a:bodyPr/>
        <a:lstStyle/>
        <a:p>
          <a:endParaRPr lang="en-US"/>
        </a:p>
      </dgm:t>
    </dgm:pt>
    <dgm:pt modelId="{BC21D0E3-D0CB-A344-865A-7B7B92DD8C47}" type="sibTrans" cxnId="{30655DB9-5EEE-034C-9D8D-0962CC7A2CA7}">
      <dgm:prSet/>
      <dgm:spPr/>
      <dgm:t>
        <a:bodyPr/>
        <a:lstStyle/>
        <a:p>
          <a:endParaRPr lang="en-US"/>
        </a:p>
      </dgm:t>
    </dgm:pt>
    <dgm:pt modelId="{8F74038E-9F86-5F4E-9092-554CD37EE991}">
      <dgm:prSet>
        <dgm:style>
          <a:lnRef idx="1">
            <a:schemeClr val="accent4"/>
          </a:lnRef>
          <a:fillRef idx="2">
            <a:schemeClr val="accent4"/>
          </a:fillRef>
          <a:effectRef idx="1">
            <a:schemeClr val="accent4"/>
          </a:effectRef>
          <a:fontRef idx="minor">
            <a:schemeClr val="dk1"/>
          </a:fontRef>
        </dgm:style>
      </dgm:prSet>
      <dgm:spPr/>
      <dgm:t>
        <a:bodyPr/>
        <a:lstStyle/>
        <a:p>
          <a:r>
            <a:rPr lang="en-GB"/>
            <a:t>Process FMEA</a:t>
          </a:r>
        </a:p>
      </dgm:t>
    </dgm:pt>
    <dgm:pt modelId="{7116EFA6-6E25-AE41-B7A2-F08238912FC2}" type="parTrans" cxnId="{B54103F6-B4B7-3A4C-B99A-4BAFBFA466B5}">
      <dgm:prSet/>
      <dgm:spPr/>
      <dgm:t>
        <a:bodyPr/>
        <a:lstStyle/>
        <a:p>
          <a:endParaRPr lang="en-US"/>
        </a:p>
      </dgm:t>
    </dgm:pt>
    <dgm:pt modelId="{E263C3FE-E9B7-1F4D-A3CF-231D12BDF856}" type="sibTrans" cxnId="{B54103F6-B4B7-3A4C-B99A-4BAFBFA466B5}">
      <dgm:prSet/>
      <dgm:spPr/>
      <dgm:t>
        <a:bodyPr/>
        <a:lstStyle/>
        <a:p>
          <a:endParaRPr lang="en-US"/>
        </a:p>
      </dgm:t>
    </dgm:pt>
    <dgm:pt modelId="{549FD482-C067-BD4D-A2CB-1C9E20314260}">
      <dgm:prSet>
        <dgm:style>
          <a:lnRef idx="1">
            <a:schemeClr val="accent5"/>
          </a:lnRef>
          <a:fillRef idx="2">
            <a:schemeClr val="accent5"/>
          </a:fillRef>
          <a:effectRef idx="1">
            <a:schemeClr val="accent5"/>
          </a:effectRef>
          <a:fontRef idx="minor">
            <a:schemeClr val="dk1"/>
          </a:fontRef>
        </dgm:style>
      </dgm:prSet>
      <dgm:spPr/>
      <dgm:t>
        <a:bodyPr/>
        <a:lstStyle/>
        <a:p>
          <a:r>
            <a:rPr lang="en-GB" dirty="0"/>
            <a:t>Use </a:t>
          </a:r>
        </a:p>
        <a:p>
          <a:r>
            <a:rPr lang="en-GB" dirty="0"/>
            <a:t>FMEA</a:t>
          </a:r>
        </a:p>
      </dgm:t>
    </dgm:pt>
    <dgm:pt modelId="{5EEF183F-FB8A-8241-BBAA-AE78EBDBB851}" type="parTrans" cxnId="{97669AE8-565D-0640-99C8-CC013438BAE3}">
      <dgm:prSet/>
      <dgm:spPr/>
      <dgm:t>
        <a:bodyPr/>
        <a:lstStyle/>
        <a:p>
          <a:endParaRPr lang="en-US"/>
        </a:p>
      </dgm:t>
    </dgm:pt>
    <dgm:pt modelId="{1584E167-57CA-8A42-AF68-639378DCD538}" type="sibTrans" cxnId="{97669AE8-565D-0640-99C8-CC013438BAE3}">
      <dgm:prSet/>
      <dgm:spPr/>
      <dgm:t>
        <a:bodyPr/>
        <a:lstStyle/>
        <a:p>
          <a:endParaRPr lang="en-US"/>
        </a:p>
      </dgm:t>
    </dgm:pt>
    <dgm:pt modelId="{B4D72A66-97B4-954C-9F0B-D63BD9387359}">
      <dgm:prSet>
        <dgm:style>
          <a:lnRef idx="1">
            <a:schemeClr val="accent1"/>
          </a:lnRef>
          <a:fillRef idx="2">
            <a:schemeClr val="accent1"/>
          </a:fillRef>
          <a:effectRef idx="1">
            <a:schemeClr val="accent1"/>
          </a:effectRef>
          <a:fontRef idx="minor">
            <a:schemeClr val="dk1"/>
          </a:fontRef>
        </dgm:style>
      </dgm:prSet>
      <dgm:spPr/>
      <dgm:t>
        <a:bodyPr/>
        <a:lstStyle/>
        <a:p>
          <a:r>
            <a:rPr lang="en-GB" dirty="0"/>
            <a:t>Design FMEA</a:t>
          </a:r>
        </a:p>
      </dgm:t>
    </dgm:pt>
    <dgm:pt modelId="{C665E07F-1355-1743-9D20-C0A6DBB2F2EA}" type="parTrans" cxnId="{4BE7DBF3-AC78-3847-AC19-86D5F274CFC7}">
      <dgm:prSet/>
      <dgm:spPr/>
      <dgm:t>
        <a:bodyPr/>
        <a:lstStyle/>
        <a:p>
          <a:endParaRPr lang="en-US"/>
        </a:p>
      </dgm:t>
    </dgm:pt>
    <dgm:pt modelId="{99C4A246-A7A8-854F-B923-7B75396CB364}" type="sibTrans" cxnId="{4BE7DBF3-AC78-3847-AC19-86D5F274CFC7}">
      <dgm:prSet/>
      <dgm:spPr/>
      <dgm:t>
        <a:bodyPr/>
        <a:lstStyle/>
        <a:p>
          <a:endParaRPr lang="en-US"/>
        </a:p>
      </dgm:t>
    </dgm:pt>
    <dgm:pt modelId="{861EEB22-FADE-1D4F-8F73-A58F1C61AB80}" type="pres">
      <dgm:prSet presAssocID="{A44FCFB9-FC30-0C44-94CA-AFADD2178E89}" presName="cycle" presStyleCnt="0">
        <dgm:presLayoutVars>
          <dgm:dir/>
          <dgm:resizeHandles val="exact"/>
        </dgm:presLayoutVars>
      </dgm:prSet>
      <dgm:spPr/>
    </dgm:pt>
    <dgm:pt modelId="{E09426C6-398A-8042-A441-C3A4693D9EC2}" type="pres">
      <dgm:prSet presAssocID="{16F90A47-247B-FC47-9549-F50CDDDB7AC1}" presName="node" presStyleLbl="node1" presStyleIdx="0" presStyleCnt="4">
        <dgm:presLayoutVars>
          <dgm:bulletEnabled val="1"/>
        </dgm:presLayoutVars>
      </dgm:prSet>
      <dgm:spPr/>
    </dgm:pt>
    <dgm:pt modelId="{7A777BD3-7D03-3C4B-8A3A-3E888D003B1C}" type="pres">
      <dgm:prSet presAssocID="{BC21D0E3-D0CB-A344-865A-7B7B92DD8C47}" presName="sibTrans" presStyleLbl="sibTrans2D1" presStyleIdx="0" presStyleCnt="4"/>
      <dgm:spPr/>
    </dgm:pt>
    <dgm:pt modelId="{2FAFF4FA-1C25-6D40-97E5-6BF3EE237C17}" type="pres">
      <dgm:prSet presAssocID="{BC21D0E3-D0CB-A344-865A-7B7B92DD8C47}" presName="connectorText" presStyleLbl="sibTrans2D1" presStyleIdx="0" presStyleCnt="4"/>
      <dgm:spPr/>
    </dgm:pt>
    <dgm:pt modelId="{C1AA7EDF-F169-EC4F-9222-C4CAE7F5F398}" type="pres">
      <dgm:prSet presAssocID="{8F74038E-9F86-5F4E-9092-554CD37EE991}" presName="node" presStyleLbl="node1" presStyleIdx="1" presStyleCnt="4">
        <dgm:presLayoutVars>
          <dgm:bulletEnabled val="1"/>
        </dgm:presLayoutVars>
      </dgm:prSet>
      <dgm:spPr/>
    </dgm:pt>
    <dgm:pt modelId="{52EF48EA-2683-6747-A309-359A852DE2FE}" type="pres">
      <dgm:prSet presAssocID="{E263C3FE-E9B7-1F4D-A3CF-231D12BDF856}" presName="sibTrans" presStyleLbl="sibTrans2D1" presStyleIdx="1" presStyleCnt="4"/>
      <dgm:spPr/>
    </dgm:pt>
    <dgm:pt modelId="{624B5C78-9752-F043-924B-51870664D4CC}" type="pres">
      <dgm:prSet presAssocID="{E263C3FE-E9B7-1F4D-A3CF-231D12BDF856}" presName="connectorText" presStyleLbl="sibTrans2D1" presStyleIdx="1" presStyleCnt="4"/>
      <dgm:spPr/>
    </dgm:pt>
    <dgm:pt modelId="{D0398664-C804-9748-9116-2EB54F8F1A2D}" type="pres">
      <dgm:prSet presAssocID="{549FD482-C067-BD4D-A2CB-1C9E20314260}" presName="node" presStyleLbl="node1" presStyleIdx="2" presStyleCnt="4">
        <dgm:presLayoutVars>
          <dgm:bulletEnabled val="1"/>
        </dgm:presLayoutVars>
      </dgm:prSet>
      <dgm:spPr/>
    </dgm:pt>
    <dgm:pt modelId="{4CF84883-9870-B744-9E5E-59BF644BC32C}" type="pres">
      <dgm:prSet presAssocID="{1584E167-57CA-8A42-AF68-639378DCD538}" presName="sibTrans" presStyleLbl="sibTrans2D1" presStyleIdx="2" presStyleCnt="4"/>
      <dgm:spPr/>
    </dgm:pt>
    <dgm:pt modelId="{E397CEDA-1C0E-9046-AE44-91F06D845243}" type="pres">
      <dgm:prSet presAssocID="{1584E167-57CA-8A42-AF68-639378DCD538}" presName="connectorText" presStyleLbl="sibTrans2D1" presStyleIdx="2" presStyleCnt="4"/>
      <dgm:spPr/>
    </dgm:pt>
    <dgm:pt modelId="{DC82C33A-7129-1444-84B6-850CAB11DF80}" type="pres">
      <dgm:prSet presAssocID="{B4D72A66-97B4-954C-9F0B-D63BD9387359}" presName="node" presStyleLbl="node1" presStyleIdx="3" presStyleCnt="4">
        <dgm:presLayoutVars>
          <dgm:bulletEnabled val="1"/>
        </dgm:presLayoutVars>
      </dgm:prSet>
      <dgm:spPr/>
    </dgm:pt>
    <dgm:pt modelId="{18B45F1C-6064-B043-ACDE-91BC9560595F}" type="pres">
      <dgm:prSet presAssocID="{99C4A246-A7A8-854F-B923-7B75396CB364}" presName="sibTrans" presStyleLbl="sibTrans2D1" presStyleIdx="3" presStyleCnt="4"/>
      <dgm:spPr/>
    </dgm:pt>
    <dgm:pt modelId="{8E6CFB85-332E-8D43-84C2-A248AD948CAD}" type="pres">
      <dgm:prSet presAssocID="{99C4A246-A7A8-854F-B923-7B75396CB364}" presName="connectorText" presStyleLbl="sibTrans2D1" presStyleIdx="3" presStyleCnt="4"/>
      <dgm:spPr/>
    </dgm:pt>
  </dgm:ptLst>
  <dgm:cxnLst>
    <dgm:cxn modelId="{EB085602-0822-DF40-8A9A-F8D344697CD4}" type="presOf" srcId="{16F90A47-247B-FC47-9549-F50CDDDB7AC1}" destId="{E09426C6-398A-8042-A441-C3A4693D9EC2}" srcOrd="0" destOrd="0" presId="urn:microsoft.com/office/officeart/2005/8/layout/cycle2"/>
    <dgm:cxn modelId="{FFB7D30E-F0A8-C14D-8CE2-FBEA1BAD9C35}" type="presOf" srcId="{A44FCFB9-FC30-0C44-94CA-AFADD2178E89}" destId="{861EEB22-FADE-1D4F-8F73-A58F1C61AB80}" srcOrd="0" destOrd="0" presId="urn:microsoft.com/office/officeart/2005/8/layout/cycle2"/>
    <dgm:cxn modelId="{84B52323-71A7-7D46-A25A-7E4548428A03}" type="presOf" srcId="{549FD482-C067-BD4D-A2CB-1C9E20314260}" destId="{D0398664-C804-9748-9116-2EB54F8F1A2D}" srcOrd="0" destOrd="0" presId="urn:microsoft.com/office/officeart/2005/8/layout/cycle2"/>
    <dgm:cxn modelId="{62FA5F2B-B5D8-3D48-B780-87D6978B147E}" type="presOf" srcId="{8F74038E-9F86-5F4E-9092-554CD37EE991}" destId="{C1AA7EDF-F169-EC4F-9222-C4CAE7F5F398}" srcOrd="0" destOrd="0" presId="urn:microsoft.com/office/officeart/2005/8/layout/cycle2"/>
    <dgm:cxn modelId="{22CD674B-0F80-9E45-A495-399CA2629812}" type="presOf" srcId="{B4D72A66-97B4-954C-9F0B-D63BD9387359}" destId="{DC82C33A-7129-1444-84B6-850CAB11DF80}" srcOrd="0" destOrd="0" presId="urn:microsoft.com/office/officeart/2005/8/layout/cycle2"/>
    <dgm:cxn modelId="{A4F0AC4E-88A6-6049-962F-ED6EA39C9439}" type="presOf" srcId="{1584E167-57CA-8A42-AF68-639378DCD538}" destId="{4CF84883-9870-B744-9E5E-59BF644BC32C}" srcOrd="0" destOrd="0" presId="urn:microsoft.com/office/officeart/2005/8/layout/cycle2"/>
    <dgm:cxn modelId="{9E641C7F-2D5F-DB47-99E0-B9DF1BBF2407}" type="presOf" srcId="{BC21D0E3-D0CB-A344-865A-7B7B92DD8C47}" destId="{7A777BD3-7D03-3C4B-8A3A-3E888D003B1C}" srcOrd="0" destOrd="0" presId="urn:microsoft.com/office/officeart/2005/8/layout/cycle2"/>
    <dgm:cxn modelId="{2358C39D-5C20-8340-A655-4A0CC70DCAC5}" type="presOf" srcId="{1584E167-57CA-8A42-AF68-639378DCD538}" destId="{E397CEDA-1C0E-9046-AE44-91F06D845243}" srcOrd="1" destOrd="0" presId="urn:microsoft.com/office/officeart/2005/8/layout/cycle2"/>
    <dgm:cxn modelId="{25437BA2-F581-BB4A-A20F-24D6137E0EA8}" type="presOf" srcId="{99C4A246-A7A8-854F-B923-7B75396CB364}" destId="{8E6CFB85-332E-8D43-84C2-A248AD948CAD}" srcOrd="1" destOrd="0" presId="urn:microsoft.com/office/officeart/2005/8/layout/cycle2"/>
    <dgm:cxn modelId="{30655DB9-5EEE-034C-9D8D-0962CC7A2CA7}" srcId="{A44FCFB9-FC30-0C44-94CA-AFADD2178E89}" destId="{16F90A47-247B-FC47-9549-F50CDDDB7AC1}" srcOrd="0" destOrd="0" parTransId="{0E278C99-1835-D54C-B03A-35B86B94FAEF}" sibTransId="{BC21D0E3-D0CB-A344-865A-7B7B92DD8C47}"/>
    <dgm:cxn modelId="{615975C0-D400-4B4F-8300-76C57486969D}" type="presOf" srcId="{BC21D0E3-D0CB-A344-865A-7B7B92DD8C47}" destId="{2FAFF4FA-1C25-6D40-97E5-6BF3EE237C17}" srcOrd="1" destOrd="0" presId="urn:microsoft.com/office/officeart/2005/8/layout/cycle2"/>
    <dgm:cxn modelId="{21936CC6-C25C-1E4F-A976-A182C565C522}" type="presOf" srcId="{99C4A246-A7A8-854F-B923-7B75396CB364}" destId="{18B45F1C-6064-B043-ACDE-91BC9560595F}" srcOrd="0" destOrd="0" presId="urn:microsoft.com/office/officeart/2005/8/layout/cycle2"/>
    <dgm:cxn modelId="{97669AE8-565D-0640-99C8-CC013438BAE3}" srcId="{A44FCFB9-FC30-0C44-94CA-AFADD2178E89}" destId="{549FD482-C067-BD4D-A2CB-1C9E20314260}" srcOrd="2" destOrd="0" parTransId="{5EEF183F-FB8A-8241-BBAA-AE78EBDBB851}" sibTransId="{1584E167-57CA-8A42-AF68-639378DCD538}"/>
    <dgm:cxn modelId="{4B64BFEA-9126-3044-82DF-1BE30D3138AA}" type="presOf" srcId="{E263C3FE-E9B7-1F4D-A3CF-231D12BDF856}" destId="{624B5C78-9752-F043-924B-51870664D4CC}" srcOrd="1" destOrd="0" presId="urn:microsoft.com/office/officeart/2005/8/layout/cycle2"/>
    <dgm:cxn modelId="{E01AC9ED-EE5D-A146-9C5F-1A9FF60BBF2E}" type="presOf" srcId="{E263C3FE-E9B7-1F4D-A3CF-231D12BDF856}" destId="{52EF48EA-2683-6747-A309-359A852DE2FE}" srcOrd="0" destOrd="0" presId="urn:microsoft.com/office/officeart/2005/8/layout/cycle2"/>
    <dgm:cxn modelId="{4BE7DBF3-AC78-3847-AC19-86D5F274CFC7}" srcId="{A44FCFB9-FC30-0C44-94CA-AFADD2178E89}" destId="{B4D72A66-97B4-954C-9F0B-D63BD9387359}" srcOrd="3" destOrd="0" parTransId="{C665E07F-1355-1743-9D20-C0A6DBB2F2EA}" sibTransId="{99C4A246-A7A8-854F-B923-7B75396CB364}"/>
    <dgm:cxn modelId="{B54103F6-B4B7-3A4C-B99A-4BAFBFA466B5}" srcId="{A44FCFB9-FC30-0C44-94CA-AFADD2178E89}" destId="{8F74038E-9F86-5F4E-9092-554CD37EE991}" srcOrd="1" destOrd="0" parTransId="{7116EFA6-6E25-AE41-B7A2-F08238912FC2}" sibTransId="{E263C3FE-E9B7-1F4D-A3CF-231D12BDF856}"/>
    <dgm:cxn modelId="{AA2F6F5E-1E61-8C42-A1F8-76A6DC1F7408}" type="presParOf" srcId="{861EEB22-FADE-1D4F-8F73-A58F1C61AB80}" destId="{E09426C6-398A-8042-A441-C3A4693D9EC2}" srcOrd="0" destOrd="0" presId="urn:microsoft.com/office/officeart/2005/8/layout/cycle2"/>
    <dgm:cxn modelId="{BE82A0FE-C6A5-FC4D-815B-F4B899150203}" type="presParOf" srcId="{861EEB22-FADE-1D4F-8F73-A58F1C61AB80}" destId="{7A777BD3-7D03-3C4B-8A3A-3E888D003B1C}" srcOrd="1" destOrd="0" presId="urn:microsoft.com/office/officeart/2005/8/layout/cycle2"/>
    <dgm:cxn modelId="{54CA643D-41F1-064C-AD81-D39FB5C95D8E}" type="presParOf" srcId="{7A777BD3-7D03-3C4B-8A3A-3E888D003B1C}" destId="{2FAFF4FA-1C25-6D40-97E5-6BF3EE237C17}" srcOrd="0" destOrd="0" presId="urn:microsoft.com/office/officeart/2005/8/layout/cycle2"/>
    <dgm:cxn modelId="{545B51CE-3C8A-4940-9995-81A58FB2A501}" type="presParOf" srcId="{861EEB22-FADE-1D4F-8F73-A58F1C61AB80}" destId="{C1AA7EDF-F169-EC4F-9222-C4CAE7F5F398}" srcOrd="2" destOrd="0" presId="urn:microsoft.com/office/officeart/2005/8/layout/cycle2"/>
    <dgm:cxn modelId="{98970D07-E579-3544-910C-84E4115BBD50}" type="presParOf" srcId="{861EEB22-FADE-1D4F-8F73-A58F1C61AB80}" destId="{52EF48EA-2683-6747-A309-359A852DE2FE}" srcOrd="3" destOrd="0" presId="urn:microsoft.com/office/officeart/2005/8/layout/cycle2"/>
    <dgm:cxn modelId="{FFF9F688-D341-0847-9758-5CDED1CDA38B}" type="presParOf" srcId="{52EF48EA-2683-6747-A309-359A852DE2FE}" destId="{624B5C78-9752-F043-924B-51870664D4CC}" srcOrd="0" destOrd="0" presId="urn:microsoft.com/office/officeart/2005/8/layout/cycle2"/>
    <dgm:cxn modelId="{C7FCEEBD-51F9-0842-B7D7-7DE9AB6CA7B4}" type="presParOf" srcId="{861EEB22-FADE-1D4F-8F73-A58F1C61AB80}" destId="{D0398664-C804-9748-9116-2EB54F8F1A2D}" srcOrd="4" destOrd="0" presId="urn:microsoft.com/office/officeart/2005/8/layout/cycle2"/>
    <dgm:cxn modelId="{DE65EFBC-A3D0-4141-9F53-84DA3254655B}" type="presParOf" srcId="{861EEB22-FADE-1D4F-8F73-A58F1C61AB80}" destId="{4CF84883-9870-B744-9E5E-59BF644BC32C}" srcOrd="5" destOrd="0" presId="urn:microsoft.com/office/officeart/2005/8/layout/cycle2"/>
    <dgm:cxn modelId="{31E4CA6E-895F-6944-B46E-204F66228009}" type="presParOf" srcId="{4CF84883-9870-B744-9E5E-59BF644BC32C}" destId="{E397CEDA-1C0E-9046-AE44-91F06D845243}" srcOrd="0" destOrd="0" presId="urn:microsoft.com/office/officeart/2005/8/layout/cycle2"/>
    <dgm:cxn modelId="{88E5C16F-D158-EF4B-B46B-C935B791DEF8}" type="presParOf" srcId="{861EEB22-FADE-1D4F-8F73-A58F1C61AB80}" destId="{DC82C33A-7129-1444-84B6-850CAB11DF80}" srcOrd="6" destOrd="0" presId="urn:microsoft.com/office/officeart/2005/8/layout/cycle2"/>
    <dgm:cxn modelId="{FBBE45CB-FD63-B749-B89D-67060BE60FD4}" type="presParOf" srcId="{861EEB22-FADE-1D4F-8F73-A58F1C61AB80}" destId="{18B45F1C-6064-B043-ACDE-91BC9560595F}" srcOrd="7" destOrd="0" presId="urn:microsoft.com/office/officeart/2005/8/layout/cycle2"/>
    <dgm:cxn modelId="{2E602FEA-F180-7B47-A63B-4427EE12F3DC}" type="presParOf" srcId="{18B45F1C-6064-B043-ACDE-91BC9560595F}" destId="{8E6CFB85-332E-8D43-84C2-A248AD948CAD}"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44FCFB9-FC30-0C44-94CA-AFADD2178E89}" type="doc">
      <dgm:prSet loTypeId="urn:microsoft.com/office/officeart/2005/8/layout/cycle2" loCatId="cycle" qsTypeId="urn:microsoft.com/office/officeart/2005/8/quickstyle/3d5" qsCatId="3D" csTypeId="urn:microsoft.com/office/officeart/2005/8/colors/accent1_3" csCatId="accent1" phldr="1"/>
      <dgm:spPr/>
      <dgm:t>
        <a:bodyPr/>
        <a:lstStyle/>
        <a:p>
          <a:endParaRPr lang="en-US"/>
        </a:p>
      </dgm:t>
    </dgm:pt>
    <dgm:pt modelId="{16F90A47-247B-FC47-9549-F50CDDDB7AC1}">
      <dgm:prSet>
        <dgm:style>
          <a:lnRef idx="1">
            <a:schemeClr val="accent3"/>
          </a:lnRef>
          <a:fillRef idx="2">
            <a:schemeClr val="accent3"/>
          </a:fillRef>
          <a:effectRef idx="1">
            <a:schemeClr val="accent3"/>
          </a:effectRef>
          <a:fontRef idx="minor">
            <a:schemeClr val="dk1"/>
          </a:fontRef>
        </dgm:style>
      </dgm:prSet>
      <dgm:spPr/>
      <dgm:t>
        <a:bodyPr/>
        <a:lstStyle/>
        <a:p>
          <a:r>
            <a:rPr lang="en-GB" b="1"/>
            <a:t>Functional FMEA</a:t>
          </a:r>
          <a:endParaRPr lang="en-GB"/>
        </a:p>
      </dgm:t>
    </dgm:pt>
    <dgm:pt modelId="{0E278C99-1835-D54C-B03A-35B86B94FAEF}" type="parTrans" cxnId="{30655DB9-5EEE-034C-9D8D-0962CC7A2CA7}">
      <dgm:prSet/>
      <dgm:spPr/>
      <dgm:t>
        <a:bodyPr/>
        <a:lstStyle/>
        <a:p>
          <a:endParaRPr lang="en-US"/>
        </a:p>
      </dgm:t>
    </dgm:pt>
    <dgm:pt modelId="{BC21D0E3-D0CB-A344-865A-7B7B92DD8C47}" type="sibTrans" cxnId="{30655DB9-5EEE-034C-9D8D-0962CC7A2CA7}">
      <dgm:prSet/>
      <dgm:spPr/>
      <dgm:t>
        <a:bodyPr/>
        <a:lstStyle/>
        <a:p>
          <a:endParaRPr lang="en-US"/>
        </a:p>
      </dgm:t>
    </dgm:pt>
    <dgm:pt modelId="{8F74038E-9F86-5F4E-9092-554CD37EE991}">
      <dgm:prSet>
        <dgm:style>
          <a:lnRef idx="1">
            <a:schemeClr val="accent4"/>
          </a:lnRef>
          <a:fillRef idx="2">
            <a:schemeClr val="accent4"/>
          </a:fillRef>
          <a:effectRef idx="1">
            <a:schemeClr val="accent4"/>
          </a:effectRef>
          <a:fontRef idx="minor">
            <a:schemeClr val="dk1"/>
          </a:fontRef>
        </dgm:style>
      </dgm:prSet>
      <dgm:spPr/>
      <dgm:t>
        <a:bodyPr/>
        <a:lstStyle/>
        <a:p>
          <a:r>
            <a:rPr lang="en-GB"/>
            <a:t>Process FMEA</a:t>
          </a:r>
        </a:p>
      </dgm:t>
    </dgm:pt>
    <dgm:pt modelId="{7116EFA6-6E25-AE41-B7A2-F08238912FC2}" type="parTrans" cxnId="{B54103F6-B4B7-3A4C-B99A-4BAFBFA466B5}">
      <dgm:prSet/>
      <dgm:spPr/>
      <dgm:t>
        <a:bodyPr/>
        <a:lstStyle/>
        <a:p>
          <a:endParaRPr lang="en-US"/>
        </a:p>
      </dgm:t>
    </dgm:pt>
    <dgm:pt modelId="{E263C3FE-E9B7-1F4D-A3CF-231D12BDF856}" type="sibTrans" cxnId="{B54103F6-B4B7-3A4C-B99A-4BAFBFA466B5}">
      <dgm:prSet/>
      <dgm:spPr/>
      <dgm:t>
        <a:bodyPr/>
        <a:lstStyle/>
        <a:p>
          <a:endParaRPr lang="en-US"/>
        </a:p>
      </dgm:t>
    </dgm:pt>
    <dgm:pt modelId="{549FD482-C067-BD4D-A2CB-1C9E20314260}">
      <dgm:prSet>
        <dgm:style>
          <a:lnRef idx="1">
            <a:schemeClr val="accent5"/>
          </a:lnRef>
          <a:fillRef idx="2">
            <a:schemeClr val="accent5"/>
          </a:fillRef>
          <a:effectRef idx="1">
            <a:schemeClr val="accent5"/>
          </a:effectRef>
          <a:fontRef idx="minor">
            <a:schemeClr val="dk1"/>
          </a:fontRef>
        </dgm:style>
      </dgm:prSet>
      <dgm:spPr/>
      <dgm:t>
        <a:bodyPr/>
        <a:lstStyle/>
        <a:p>
          <a:r>
            <a:rPr lang="en-GB" dirty="0"/>
            <a:t>Use </a:t>
          </a:r>
        </a:p>
        <a:p>
          <a:r>
            <a:rPr lang="en-GB" dirty="0"/>
            <a:t>FMEA</a:t>
          </a:r>
        </a:p>
      </dgm:t>
    </dgm:pt>
    <dgm:pt modelId="{5EEF183F-FB8A-8241-BBAA-AE78EBDBB851}" type="parTrans" cxnId="{97669AE8-565D-0640-99C8-CC013438BAE3}">
      <dgm:prSet/>
      <dgm:spPr/>
      <dgm:t>
        <a:bodyPr/>
        <a:lstStyle/>
        <a:p>
          <a:endParaRPr lang="en-US"/>
        </a:p>
      </dgm:t>
    </dgm:pt>
    <dgm:pt modelId="{1584E167-57CA-8A42-AF68-639378DCD538}" type="sibTrans" cxnId="{97669AE8-565D-0640-99C8-CC013438BAE3}">
      <dgm:prSet/>
      <dgm:spPr/>
      <dgm:t>
        <a:bodyPr/>
        <a:lstStyle/>
        <a:p>
          <a:endParaRPr lang="en-US"/>
        </a:p>
      </dgm:t>
    </dgm:pt>
    <dgm:pt modelId="{B4D72A66-97B4-954C-9F0B-D63BD9387359}">
      <dgm:prSet>
        <dgm:style>
          <a:lnRef idx="1">
            <a:schemeClr val="accent1"/>
          </a:lnRef>
          <a:fillRef idx="2">
            <a:schemeClr val="accent1"/>
          </a:fillRef>
          <a:effectRef idx="1">
            <a:schemeClr val="accent1"/>
          </a:effectRef>
          <a:fontRef idx="minor">
            <a:schemeClr val="dk1"/>
          </a:fontRef>
        </dgm:style>
      </dgm:prSet>
      <dgm:spPr/>
      <dgm:t>
        <a:bodyPr/>
        <a:lstStyle/>
        <a:p>
          <a:r>
            <a:rPr lang="en-GB" dirty="0"/>
            <a:t>Design FMEA</a:t>
          </a:r>
        </a:p>
      </dgm:t>
    </dgm:pt>
    <dgm:pt modelId="{C665E07F-1355-1743-9D20-C0A6DBB2F2EA}" type="parTrans" cxnId="{4BE7DBF3-AC78-3847-AC19-86D5F274CFC7}">
      <dgm:prSet/>
      <dgm:spPr/>
      <dgm:t>
        <a:bodyPr/>
        <a:lstStyle/>
        <a:p>
          <a:endParaRPr lang="en-US"/>
        </a:p>
      </dgm:t>
    </dgm:pt>
    <dgm:pt modelId="{99C4A246-A7A8-854F-B923-7B75396CB364}" type="sibTrans" cxnId="{4BE7DBF3-AC78-3847-AC19-86D5F274CFC7}">
      <dgm:prSet/>
      <dgm:spPr/>
      <dgm:t>
        <a:bodyPr/>
        <a:lstStyle/>
        <a:p>
          <a:endParaRPr lang="en-US"/>
        </a:p>
      </dgm:t>
    </dgm:pt>
    <dgm:pt modelId="{861EEB22-FADE-1D4F-8F73-A58F1C61AB80}" type="pres">
      <dgm:prSet presAssocID="{A44FCFB9-FC30-0C44-94CA-AFADD2178E89}" presName="cycle" presStyleCnt="0">
        <dgm:presLayoutVars>
          <dgm:dir/>
          <dgm:resizeHandles val="exact"/>
        </dgm:presLayoutVars>
      </dgm:prSet>
      <dgm:spPr/>
    </dgm:pt>
    <dgm:pt modelId="{E09426C6-398A-8042-A441-C3A4693D9EC2}" type="pres">
      <dgm:prSet presAssocID="{16F90A47-247B-FC47-9549-F50CDDDB7AC1}" presName="node" presStyleLbl="node1" presStyleIdx="0" presStyleCnt="4">
        <dgm:presLayoutVars>
          <dgm:bulletEnabled val="1"/>
        </dgm:presLayoutVars>
      </dgm:prSet>
      <dgm:spPr/>
    </dgm:pt>
    <dgm:pt modelId="{7A777BD3-7D03-3C4B-8A3A-3E888D003B1C}" type="pres">
      <dgm:prSet presAssocID="{BC21D0E3-D0CB-A344-865A-7B7B92DD8C47}" presName="sibTrans" presStyleLbl="sibTrans2D1" presStyleIdx="0" presStyleCnt="4"/>
      <dgm:spPr/>
    </dgm:pt>
    <dgm:pt modelId="{2FAFF4FA-1C25-6D40-97E5-6BF3EE237C17}" type="pres">
      <dgm:prSet presAssocID="{BC21D0E3-D0CB-A344-865A-7B7B92DD8C47}" presName="connectorText" presStyleLbl="sibTrans2D1" presStyleIdx="0" presStyleCnt="4"/>
      <dgm:spPr/>
    </dgm:pt>
    <dgm:pt modelId="{C1AA7EDF-F169-EC4F-9222-C4CAE7F5F398}" type="pres">
      <dgm:prSet presAssocID="{8F74038E-9F86-5F4E-9092-554CD37EE991}" presName="node" presStyleLbl="node1" presStyleIdx="1" presStyleCnt="4">
        <dgm:presLayoutVars>
          <dgm:bulletEnabled val="1"/>
        </dgm:presLayoutVars>
      </dgm:prSet>
      <dgm:spPr/>
    </dgm:pt>
    <dgm:pt modelId="{52EF48EA-2683-6747-A309-359A852DE2FE}" type="pres">
      <dgm:prSet presAssocID="{E263C3FE-E9B7-1F4D-A3CF-231D12BDF856}" presName="sibTrans" presStyleLbl="sibTrans2D1" presStyleIdx="1" presStyleCnt="4"/>
      <dgm:spPr/>
    </dgm:pt>
    <dgm:pt modelId="{624B5C78-9752-F043-924B-51870664D4CC}" type="pres">
      <dgm:prSet presAssocID="{E263C3FE-E9B7-1F4D-A3CF-231D12BDF856}" presName="connectorText" presStyleLbl="sibTrans2D1" presStyleIdx="1" presStyleCnt="4"/>
      <dgm:spPr/>
    </dgm:pt>
    <dgm:pt modelId="{D0398664-C804-9748-9116-2EB54F8F1A2D}" type="pres">
      <dgm:prSet presAssocID="{549FD482-C067-BD4D-A2CB-1C9E20314260}" presName="node" presStyleLbl="node1" presStyleIdx="2" presStyleCnt="4">
        <dgm:presLayoutVars>
          <dgm:bulletEnabled val="1"/>
        </dgm:presLayoutVars>
      </dgm:prSet>
      <dgm:spPr/>
    </dgm:pt>
    <dgm:pt modelId="{4CF84883-9870-B744-9E5E-59BF644BC32C}" type="pres">
      <dgm:prSet presAssocID="{1584E167-57CA-8A42-AF68-639378DCD538}" presName="sibTrans" presStyleLbl="sibTrans2D1" presStyleIdx="2" presStyleCnt="4"/>
      <dgm:spPr/>
    </dgm:pt>
    <dgm:pt modelId="{E397CEDA-1C0E-9046-AE44-91F06D845243}" type="pres">
      <dgm:prSet presAssocID="{1584E167-57CA-8A42-AF68-639378DCD538}" presName="connectorText" presStyleLbl="sibTrans2D1" presStyleIdx="2" presStyleCnt="4"/>
      <dgm:spPr/>
    </dgm:pt>
    <dgm:pt modelId="{DC82C33A-7129-1444-84B6-850CAB11DF80}" type="pres">
      <dgm:prSet presAssocID="{B4D72A66-97B4-954C-9F0B-D63BD9387359}" presName="node" presStyleLbl="node1" presStyleIdx="3" presStyleCnt="4">
        <dgm:presLayoutVars>
          <dgm:bulletEnabled val="1"/>
        </dgm:presLayoutVars>
      </dgm:prSet>
      <dgm:spPr/>
    </dgm:pt>
    <dgm:pt modelId="{18B45F1C-6064-B043-ACDE-91BC9560595F}" type="pres">
      <dgm:prSet presAssocID="{99C4A246-A7A8-854F-B923-7B75396CB364}" presName="sibTrans" presStyleLbl="sibTrans2D1" presStyleIdx="3" presStyleCnt="4"/>
      <dgm:spPr/>
    </dgm:pt>
    <dgm:pt modelId="{8E6CFB85-332E-8D43-84C2-A248AD948CAD}" type="pres">
      <dgm:prSet presAssocID="{99C4A246-A7A8-854F-B923-7B75396CB364}" presName="connectorText" presStyleLbl="sibTrans2D1" presStyleIdx="3" presStyleCnt="4"/>
      <dgm:spPr/>
    </dgm:pt>
  </dgm:ptLst>
  <dgm:cxnLst>
    <dgm:cxn modelId="{EB085602-0822-DF40-8A9A-F8D344697CD4}" type="presOf" srcId="{16F90A47-247B-FC47-9549-F50CDDDB7AC1}" destId="{E09426C6-398A-8042-A441-C3A4693D9EC2}" srcOrd="0" destOrd="0" presId="urn:microsoft.com/office/officeart/2005/8/layout/cycle2"/>
    <dgm:cxn modelId="{FFB7D30E-F0A8-C14D-8CE2-FBEA1BAD9C35}" type="presOf" srcId="{A44FCFB9-FC30-0C44-94CA-AFADD2178E89}" destId="{861EEB22-FADE-1D4F-8F73-A58F1C61AB80}" srcOrd="0" destOrd="0" presId="urn:microsoft.com/office/officeart/2005/8/layout/cycle2"/>
    <dgm:cxn modelId="{84B52323-71A7-7D46-A25A-7E4548428A03}" type="presOf" srcId="{549FD482-C067-BD4D-A2CB-1C9E20314260}" destId="{D0398664-C804-9748-9116-2EB54F8F1A2D}" srcOrd="0" destOrd="0" presId="urn:microsoft.com/office/officeart/2005/8/layout/cycle2"/>
    <dgm:cxn modelId="{62FA5F2B-B5D8-3D48-B780-87D6978B147E}" type="presOf" srcId="{8F74038E-9F86-5F4E-9092-554CD37EE991}" destId="{C1AA7EDF-F169-EC4F-9222-C4CAE7F5F398}" srcOrd="0" destOrd="0" presId="urn:microsoft.com/office/officeart/2005/8/layout/cycle2"/>
    <dgm:cxn modelId="{22CD674B-0F80-9E45-A495-399CA2629812}" type="presOf" srcId="{B4D72A66-97B4-954C-9F0B-D63BD9387359}" destId="{DC82C33A-7129-1444-84B6-850CAB11DF80}" srcOrd="0" destOrd="0" presId="urn:microsoft.com/office/officeart/2005/8/layout/cycle2"/>
    <dgm:cxn modelId="{A4F0AC4E-88A6-6049-962F-ED6EA39C9439}" type="presOf" srcId="{1584E167-57CA-8A42-AF68-639378DCD538}" destId="{4CF84883-9870-B744-9E5E-59BF644BC32C}" srcOrd="0" destOrd="0" presId="urn:microsoft.com/office/officeart/2005/8/layout/cycle2"/>
    <dgm:cxn modelId="{9E641C7F-2D5F-DB47-99E0-B9DF1BBF2407}" type="presOf" srcId="{BC21D0E3-D0CB-A344-865A-7B7B92DD8C47}" destId="{7A777BD3-7D03-3C4B-8A3A-3E888D003B1C}" srcOrd="0" destOrd="0" presId="urn:microsoft.com/office/officeart/2005/8/layout/cycle2"/>
    <dgm:cxn modelId="{2358C39D-5C20-8340-A655-4A0CC70DCAC5}" type="presOf" srcId="{1584E167-57CA-8A42-AF68-639378DCD538}" destId="{E397CEDA-1C0E-9046-AE44-91F06D845243}" srcOrd="1" destOrd="0" presId="urn:microsoft.com/office/officeart/2005/8/layout/cycle2"/>
    <dgm:cxn modelId="{25437BA2-F581-BB4A-A20F-24D6137E0EA8}" type="presOf" srcId="{99C4A246-A7A8-854F-B923-7B75396CB364}" destId="{8E6CFB85-332E-8D43-84C2-A248AD948CAD}" srcOrd="1" destOrd="0" presId="urn:microsoft.com/office/officeart/2005/8/layout/cycle2"/>
    <dgm:cxn modelId="{30655DB9-5EEE-034C-9D8D-0962CC7A2CA7}" srcId="{A44FCFB9-FC30-0C44-94CA-AFADD2178E89}" destId="{16F90A47-247B-FC47-9549-F50CDDDB7AC1}" srcOrd="0" destOrd="0" parTransId="{0E278C99-1835-D54C-B03A-35B86B94FAEF}" sibTransId="{BC21D0E3-D0CB-A344-865A-7B7B92DD8C47}"/>
    <dgm:cxn modelId="{615975C0-D400-4B4F-8300-76C57486969D}" type="presOf" srcId="{BC21D0E3-D0CB-A344-865A-7B7B92DD8C47}" destId="{2FAFF4FA-1C25-6D40-97E5-6BF3EE237C17}" srcOrd="1" destOrd="0" presId="urn:microsoft.com/office/officeart/2005/8/layout/cycle2"/>
    <dgm:cxn modelId="{21936CC6-C25C-1E4F-A976-A182C565C522}" type="presOf" srcId="{99C4A246-A7A8-854F-B923-7B75396CB364}" destId="{18B45F1C-6064-B043-ACDE-91BC9560595F}" srcOrd="0" destOrd="0" presId="urn:microsoft.com/office/officeart/2005/8/layout/cycle2"/>
    <dgm:cxn modelId="{97669AE8-565D-0640-99C8-CC013438BAE3}" srcId="{A44FCFB9-FC30-0C44-94CA-AFADD2178E89}" destId="{549FD482-C067-BD4D-A2CB-1C9E20314260}" srcOrd="2" destOrd="0" parTransId="{5EEF183F-FB8A-8241-BBAA-AE78EBDBB851}" sibTransId="{1584E167-57CA-8A42-AF68-639378DCD538}"/>
    <dgm:cxn modelId="{4B64BFEA-9126-3044-82DF-1BE30D3138AA}" type="presOf" srcId="{E263C3FE-E9B7-1F4D-A3CF-231D12BDF856}" destId="{624B5C78-9752-F043-924B-51870664D4CC}" srcOrd="1" destOrd="0" presId="urn:microsoft.com/office/officeart/2005/8/layout/cycle2"/>
    <dgm:cxn modelId="{E01AC9ED-EE5D-A146-9C5F-1A9FF60BBF2E}" type="presOf" srcId="{E263C3FE-E9B7-1F4D-A3CF-231D12BDF856}" destId="{52EF48EA-2683-6747-A309-359A852DE2FE}" srcOrd="0" destOrd="0" presId="urn:microsoft.com/office/officeart/2005/8/layout/cycle2"/>
    <dgm:cxn modelId="{4BE7DBF3-AC78-3847-AC19-86D5F274CFC7}" srcId="{A44FCFB9-FC30-0C44-94CA-AFADD2178E89}" destId="{B4D72A66-97B4-954C-9F0B-D63BD9387359}" srcOrd="3" destOrd="0" parTransId="{C665E07F-1355-1743-9D20-C0A6DBB2F2EA}" sibTransId="{99C4A246-A7A8-854F-B923-7B75396CB364}"/>
    <dgm:cxn modelId="{B54103F6-B4B7-3A4C-B99A-4BAFBFA466B5}" srcId="{A44FCFB9-FC30-0C44-94CA-AFADD2178E89}" destId="{8F74038E-9F86-5F4E-9092-554CD37EE991}" srcOrd="1" destOrd="0" parTransId="{7116EFA6-6E25-AE41-B7A2-F08238912FC2}" sibTransId="{E263C3FE-E9B7-1F4D-A3CF-231D12BDF856}"/>
    <dgm:cxn modelId="{AA2F6F5E-1E61-8C42-A1F8-76A6DC1F7408}" type="presParOf" srcId="{861EEB22-FADE-1D4F-8F73-A58F1C61AB80}" destId="{E09426C6-398A-8042-A441-C3A4693D9EC2}" srcOrd="0" destOrd="0" presId="urn:microsoft.com/office/officeart/2005/8/layout/cycle2"/>
    <dgm:cxn modelId="{BE82A0FE-C6A5-FC4D-815B-F4B899150203}" type="presParOf" srcId="{861EEB22-FADE-1D4F-8F73-A58F1C61AB80}" destId="{7A777BD3-7D03-3C4B-8A3A-3E888D003B1C}" srcOrd="1" destOrd="0" presId="urn:microsoft.com/office/officeart/2005/8/layout/cycle2"/>
    <dgm:cxn modelId="{54CA643D-41F1-064C-AD81-D39FB5C95D8E}" type="presParOf" srcId="{7A777BD3-7D03-3C4B-8A3A-3E888D003B1C}" destId="{2FAFF4FA-1C25-6D40-97E5-6BF3EE237C17}" srcOrd="0" destOrd="0" presId="urn:microsoft.com/office/officeart/2005/8/layout/cycle2"/>
    <dgm:cxn modelId="{545B51CE-3C8A-4940-9995-81A58FB2A501}" type="presParOf" srcId="{861EEB22-FADE-1D4F-8F73-A58F1C61AB80}" destId="{C1AA7EDF-F169-EC4F-9222-C4CAE7F5F398}" srcOrd="2" destOrd="0" presId="urn:microsoft.com/office/officeart/2005/8/layout/cycle2"/>
    <dgm:cxn modelId="{98970D07-E579-3544-910C-84E4115BBD50}" type="presParOf" srcId="{861EEB22-FADE-1D4F-8F73-A58F1C61AB80}" destId="{52EF48EA-2683-6747-A309-359A852DE2FE}" srcOrd="3" destOrd="0" presId="urn:microsoft.com/office/officeart/2005/8/layout/cycle2"/>
    <dgm:cxn modelId="{FFF9F688-D341-0847-9758-5CDED1CDA38B}" type="presParOf" srcId="{52EF48EA-2683-6747-A309-359A852DE2FE}" destId="{624B5C78-9752-F043-924B-51870664D4CC}" srcOrd="0" destOrd="0" presId="urn:microsoft.com/office/officeart/2005/8/layout/cycle2"/>
    <dgm:cxn modelId="{C7FCEEBD-51F9-0842-B7D7-7DE9AB6CA7B4}" type="presParOf" srcId="{861EEB22-FADE-1D4F-8F73-A58F1C61AB80}" destId="{D0398664-C804-9748-9116-2EB54F8F1A2D}" srcOrd="4" destOrd="0" presId="urn:microsoft.com/office/officeart/2005/8/layout/cycle2"/>
    <dgm:cxn modelId="{DE65EFBC-A3D0-4141-9F53-84DA3254655B}" type="presParOf" srcId="{861EEB22-FADE-1D4F-8F73-A58F1C61AB80}" destId="{4CF84883-9870-B744-9E5E-59BF644BC32C}" srcOrd="5" destOrd="0" presId="urn:microsoft.com/office/officeart/2005/8/layout/cycle2"/>
    <dgm:cxn modelId="{31E4CA6E-895F-6944-B46E-204F66228009}" type="presParOf" srcId="{4CF84883-9870-B744-9E5E-59BF644BC32C}" destId="{E397CEDA-1C0E-9046-AE44-91F06D845243}" srcOrd="0" destOrd="0" presId="urn:microsoft.com/office/officeart/2005/8/layout/cycle2"/>
    <dgm:cxn modelId="{88E5C16F-D158-EF4B-B46B-C935B791DEF8}" type="presParOf" srcId="{861EEB22-FADE-1D4F-8F73-A58F1C61AB80}" destId="{DC82C33A-7129-1444-84B6-850CAB11DF80}" srcOrd="6" destOrd="0" presId="urn:microsoft.com/office/officeart/2005/8/layout/cycle2"/>
    <dgm:cxn modelId="{FBBE45CB-FD63-B749-B89D-67060BE60FD4}" type="presParOf" srcId="{861EEB22-FADE-1D4F-8F73-A58F1C61AB80}" destId="{18B45F1C-6064-B043-ACDE-91BC9560595F}" srcOrd="7" destOrd="0" presId="urn:microsoft.com/office/officeart/2005/8/layout/cycle2"/>
    <dgm:cxn modelId="{2E602FEA-F180-7B47-A63B-4427EE12F3DC}" type="presParOf" srcId="{18B45F1C-6064-B043-ACDE-91BC9560595F}" destId="{8E6CFB85-332E-8D43-84C2-A248AD948CAD}"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44FCFB9-FC30-0C44-94CA-AFADD2178E89}" type="doc">
      <dgm:prSet loTypeId="urn:microsoft.com/office/officeart/2005/8/layout/cycle2" loCatId="cycle" qsTypeId="urn:microsoft.com/office/officeart/2005/8/quickstyle/3d5" qsCatId="3D" csTypeId="urn:microsoft.com/office/officeart/2005/8/colors/accent1_3" csCatId="accent1" phldr="1"/>
      <dgm:spPr/>
      <dgm:t>
        <a:bodyPr/>
        <a:lstStyle/>
        <a:p>
          <a:endParaRPr lang="en-US"/>
        </a:p>
      </dgm:t>
    </dgm:pt>
    <dgm:pt modelId="{16F90A47-247B-FC47-9549-F50CDDDB7AC1}">
      <dgm:prSet>
        <dgm:style>
          <a:lnRef idx="1">
            <a:schemeClr val="accent3"/>
          </a:lnRef>
          <a:fillRef idx="2">
            <a:schemeClr val="accent3"/>
          </a:fillRef>
          <a:effectRef idx="1">
            <a:schemeClr val="accent3"/>
          </a:effectRef>
          <a:fontRef idx="minor">
            <a:schemeClr val="dk1"/>
          </a:fontRef>
        </dgm:style>
      </dgm:prSet>
      <dgm:spPr/>
      <dgm:t>
        <a:bodyPr/>
        <a:lstStyle/>
        <a:p>
          <a:r>
            <a:rPr lang="en-GB" b="1"/>
            <a:t>Functional FMEA</a:t>
          </a:r>
          <a:endParaRPr lang="en-GB"/>
        </a:p>
      </dgm:t>
    </dgm:pt>
    <dgm:pt modelId="{0E278C99-1835-D54C-B03A-35B86B94FAEF}" type="parTrans" cxnId="{30655DB9-5EEE-034C-9D8D-0962CC7A2CA7}">
      <dgm:prSet/>
      <dgm:spPr/>
      <dgm:t>
        <a:bodyPr/>
        <a:lstStyle/>
        <a:p>
          <a:endParaRPr lang="en-US"/>
        </a:p>
      </dgm:t>
    </dgm:pt>
    <dgm:pt modelId="{BC21D0E3-D0CB-A344-865A-7B7B92DD8C47}" type="sibTrans" cxnId="{30655DB9-5EEE-034C-9D8D-0962CC7A2CA7}">
      <dgm:prSet/>
      <dgm:spPr/>
      <dgm:t>
        <a:bodyPr/>
        <a:lstStyle/>
        <a:p>
          <a:endParaRPr lang="en-US"/>
        </a:p>
      </dgm:t>
    </dgm:pt>
    <dgm:pt modelId="{8F74038E-9F86-5F4E-9092-554CD37EE991}">
      <dgm:prSet>
        <dgm:style>
          <a:lnRef idx="1">
            <a:schemeClr val="accent4"/>
          </a:lnRef>
          <a:fillRef idx="2">
            <a:schemeClr val="accent4"/>
          </a:fillRef>
          <a:effectRef idx="1">
            <a:schemeClr val="accent4"/>
          </a:effectRef>
          <a:fontRef idx="minor">
            <a:schemeClr val="dk1"/>
          </a:fontRef>
        </dgm:style>
      </dgm:prSet>
      <dgm:spPr/>
      <dgm:t>
        <a:bodyPr/>
        <a:lstStyle/>
        <a:p>
          <a:r>
            <a:rPr lang="en-GB"/>
            <a:t>Process FMEA</a:t>
          </a:r>
        </a:p>
      </dgm:t>
    </dgm:pt>
    <dgm:pt modelId="{7116EFA6-6E25-AE41-B7A2-F08238912FC2}" type="parTrans" cxnId="{B54103F6-B4B7-3A4C-B99A-4BAFBFA466B5}">
      <dgm:prSet/>
      <dgm:spPr/>
      <dgm:t>
        <a:bodyPr/>
        <a:lstStyle/>
        <a:p>
          <a:endParaRPr lang="en-US"/>
        </a:p>
      </dgm:t>
    </dgm:pt>
    <dgm:pt modelId="{E263C3FE-E9B7-1F4D-A3CF-231D12BDF856}" type="sibTrans" cxnId="{B54103F6-B4B7-3A4C-B99A-4BAFBFA466B5}">
      <dgm:prSet/>
      <dgm:spPr/>
      <dgm:t>
        <a:bodyPr/>
        <a:lstStyle/>
        <a:p>
          <a:endParaRPr lang="en-US"/>
        </a:p>
      </dgm:t>
    </dgm:pt>
    <dgm:pt modelId="{549FD482-C067-BD4D-A2CB-1C9E20314260}">
      <dgm:prSet>
        <dgm:style>
          <a:lnRef idx="1">
            <a:schemeClr val="accent5"/>
          </a:lnRef>
          <a:fillRef idx="2">
            <a:schemeClr val="accent5"/>
          </a:fillRef>
          <a:effectRef idx="1">
            <a:schemeClr val="accent5"/>
          </a:effectRef>
          <a:fontRef idx="minor">
            <a:schemeClr val="dk1"/>
          </a:fontRef>
        </dgm:style>
      </dgm:prSet>
      <dgm:spPr/>
      <dgm:t>
        <a:bodyPr/>
        <a:lstStyle/>
        <a:p>
          <a:r>
            <a:rPr lang="en-GB" dirty="0"/>
            <a:t>Use </a:t>
          </a:r>
        </a:p>
        <a:p>
          <a:r>
            <a:rPr lang="en-GB" dirty="0"/>
            <a:t>FMEA</a:t>
          </a:r>
        </a:p>
      </dgm:t>
    </dgm:pt>
    <dgm:pt modelId="{5EEF183F-FB8A-8241-BBAA-AE78EBDBB851}" type="parTrans" cxnId="{97669AE8-565D-0640-99C8-CC013438BAE3}">
      <dgm:prSet/>
      <dgm:spPr/>
      <dgm:t>
        <a:bodyPr/>
        <a:lstStyle/>
        <a:p>
          <a:endParaRPr lang="en-US"/>
        </a:p>
      </dgm:t>
    </dgm:pt>
    <dgm:pt modelId="{1584E167-57CA-8A42-AF68-639378DCD538}" type="sibTrans" cxnId="{97669AE8-565D-0640-99C8-CC013438BAE3}">
      <dgm:prSet/>
      <dgm:spPr/>
      <dgm:t>
        <a:bodyPr/>
        <a:lstStyle/>
        <a:p>
          <a:endParaRPr lang="en-US"/>
        </a:p>
      </dgm:t>
    </dgm:pt>
    <dgm:pt modelId="{B4D72A66-97B4-954C-9F0B-D63BD9387359}">
      <dgm:prSet>
        <dgm:style>
          <a:lnRef idx="1">
            <a:schemeClr val="accent1"/>
          </a:lnRef>
          <a:fillRef idx="2">
            <a:schemeClr val="accent1"/>
          </a:fillRef>
          <a:effectRef idx="1">
            <a:schemeClr val="accent1"/>
          </a:effectRef>
          <a:fontRef idx="minor">
            <a:schemeClr val="dk1"/>
          </a:fontRef>
        </dgm:style>
      </dgm:prSet>
      <dgm:spPr/>
      <dgm:t>
        <a:bodyPr/>
        <a:lstStyle/>
        <a:p>
          <a:r>
            <a:rPr lang="en-GB" dirty="0"/>
            <a:t>Design FMEA</a:t>
          </a:r>
        </a:p>
      </dgm:t>
    </dgm:pt>
    <dgm:pt modelId="{C665E07F-1355-1743-9D20-C0A6DBB2F2EA}" type="parTrans" cxnId="{4BE7DBF3-AC78-3847-AC19-86D5F274CFC7}">
      <dgm:prSet/>
      <dgm:spPr/>
      <dgm:t>
        <a:bodyPr/>
        <a:lstStyle/>
        <a:p>
          <a:endParaRPr lang="en-US"/>
        </a:p>
      </dgm:t>
    </dgm:pt>
    <dgm:pt modelId="{99C4A246-A7A8-854F-B923-7B75396CB364}" type="sibTrans" cxnId="{4BE7DBF3-AC78-3847-AC19-86D5F274CFC7}">
      <dgm:prSet/>
      <dgm:spPr/>
      <dgm:t>
        <a:bodyPr/>
        <a:lstStyle/>
        <a:p>
          <a:endParaRPr lang="en-US"/>
        </a:p>
      </dgm:t>
    </dgm:pt>
    <dgm:pt modelId="{861EEB22-FADE-1D4F-8F73-A58F1C61AB80}" type="pres">
      <dgm:prSet presAssocID="{A44FCFB9-FC30-0C44-94CA-AFADD2178E89}" presName="cycle" presStyleCnt="0">
        <dgm:presLayoutVars>
          <dgm:dir/>
          <dgm:resizeHandles val="exact"/>
        </dgm:presLayoutVars>
      </dgm:prSet>
      <dgm:spPr/>
    </dgm:pt>
    <dgm:pt modelId="{E09426C6-398A-8042-A441-C3A4693D9EC2}" type="pres">
      <dgm:prSet presAssocID="{16F90A47-247B-FC47-9549-F50CDDDB7AC1}" presName="node" presStyleLbl="node1" presStyleIdx="0" presStyleCnt="4">
        <dgm:presLayoutVars>
          <dgm:bulletEnabled val="1"/>
        </dgm:presLayoutVars>
      </dgm:prSet>
      <dgm:spPr/>
    </dgm:pt>
    <dgm:pt modelId="{7A777BD3-7D03-3C4B-8A3A-3E888D003B1C}" type="pres">
      <dgm:prSet presAssocID="{BC21D0E3-D0CB-A344-865A-7B7B92DD8C47}" presName="sibTrans" presStyleLbl="sibTrans2D1" presStyleIdx="0" presStyleCnt="4"/>
      <dgm:spPr/>
    </dgm:pt>
    <dgm:pt modelId="{2FAFF4FA-1C25-6D40-97E5-6BF3EE237C17}" type="pres">
      <dgm:prSet presAssocID="{BC21D0E3-D0CB-A344-865A-7B7B92DD8C47}" presName="connectorText" presStyleLbl="sibTrans2D1" presStyleIdx="0" presStyleCnt="4"/>
      <dgm:spPr/>
    </dgm:pt>
    <dgm:pt modelId="{C1AA7EDF-F169-EC4F-9222-C4CAE7F5F398}" type="pres">
      <dgm:prSet presAssocID="{8F74038E-9F86-5F4E-9092-554CD37EE991}" presName="node" presStyleLbl="node1" presStyleIdx="1" presStyleCnt="4">
        <dgm:presLayoutVars>
          <dgm:bulletEnabled val="1"/>
        </dgm:presLayoutVars>
      </dgm:prSet>
      <dgm:spPr/>
    </dgm:pt>
    <dgm:pt modelId="{52EF48EA-2683-6747-A309-359A852DE2FE}" type="pres">
      <dgm:prSet presAssocID="{E263C3FE-E9B7-1F4D-A3CF-231D12BDF856}" presName="sibTrans" presStyleLbl="sibTrans2D1" presStyleIdx="1" presStyleCnt="4"/>
      <dgm:spPr/>
    </dgm:pt>
    <dgm:pt modelId="{624B5C78-9752-F043-924B-51870664D4CC}" type="pres">
      <dgm:prSet presAssocID="{E263C3FE-E9B7-1F4D-A3CF-231D12BDF856}" presName="connectorText" presStyleLbl="sibTrans2D1" presStyleIdx="1" presStyleCnt="4"/>
      <dgm:spPr/>
    </dgm:pt>
    <dgm:pt modelId="{D0398664-C804-9748-9116-2EB54F8F1A2D}" type="pres">
      <dgm:prSet presAssocID="{549FD482-C067-BD4D-A2CB-1C9E20314260}" presName="node" presStyleLbl="node1" presStyleIdx="2" presStyleCnt="4">
        <dgm:presLayoutVars>
          <dgm:bulletEnabled val="1"/>
        </dgm:presLayoutVars>
      </dgm:prSet>
      <dgm:spPr/>
    </dgm:pt>
    <dgm:pt modelId="{4CF84883-9870-B744-9E5E-59BF644BC32C}" type="pres">
      <dgm:prSet presAssocID="{1584E167-57CA-8A42-AF68-639378DCD538}" presName="sibTrans" presStyleLbl="sibTrans2D1" presStyleIdx="2" presStyleCnt="4"/>
      <dgm:spPr/>
    </dgm:pt>
    <dgm:pt modelId="{E397CEDA-1C0E-9046-AE44-91F06D845243}" type="pres">
      <dgm:prSet presAssocID="{1584E167-57CA-8A42-AF68-639378DCD538}" presName="connectorText" presStyleLbl="sibTrans2D1" presStyleIdx="2" presStyleCnt="4"/>
      <dgm:spPr/>
    </dgm:pt>
    <dgm:pt modelId="{DC82C33A-7129-1444-84B6-850CAB11DF80}" type="pres">
      <dgm:prSet presAssocID="{B4D72A66-97B4-954C-9F0B-D63BD9387359}" presName="node" presStyleLbl="node1" presStyleIdx="3" presStyleCnt="4">
        <dgm:presLayoutVars>
          <dgm:bulletEnabled val="1"/>
        </dgm:presLayoutVars>
      </dgm:prSet>
      <dgm:spPr/>
    </dgm:pt>
    <dgm:pt modelId="{18B45F1C-6064-B043-ACDE-91BC9560595F}" type="pres">
      <dgm:prSet presAssocID="{99C4A246-A7A8-854F-B923-7B75396CB364}" presName="sibTrans" presStyleLbl="sibTrans2D1" presStyleIdx="3" presStyleCnt="4"/>
      <dgm:spPr/>
    </dgm:pt>
    <dgm:pt modelId="{8E6CFB85-332E-8D43-84C2-A248AD948CAD}" type="pres">
      <dgm:prSet presAssocID="{99C4A246-A7A8-854F-B923-7B75396CB364}" presName="connectorText" presStyleLbl="sibTrans2D1" presStyleIdx="3" presStyleCnt="4"/>
      <dgm:spPr/>
    </dgm:pt>
  </dgm:ptLst>
  <dgm:cxnLst>
    <dgm:cxn modelId="{EB085602-0822-DF40-8A9A-F8D344697CD4}" type="presOf" srcId="{16F90A47-247B-FC47-9549-F50CDDDB7AC1}" destId="{E09426C6-398A-8042-A441-C3A4693D9EC2}" srcOrd="0" destOrd="0" presId="urn:microsoft.com/office/officeart/2005/8/layout/cycle2"/>
    <dgm:cxn modelId="{FFB7D30E-F0A8-C14D-8CE2-FBEA1BAD9C35}" type="presOf" srcId="{A44FCFB9-FC30-0C44-94CA-AFADD2178E89}" destId="{861EEB22-FADE-1D4F-8F73-A58F1C61AB80}" srcOrd="0" destOrd="0" presId="urn:microsoft.com/office/officeart/2005/8/layout/cycle2"/>
    <dgm:cxn modelId="{84B52323-71A7-7D46-A25A-7E4548428A03}" type="presOf" srcId="{549FD482-C067-BD4D-A2CB-1C9E20314260}" destId="{D0398664-C804-9748-9116-2EB54F8F1A2D}" srcOrd="0" destOrd="0" presId="urn:microsoft.com/office/officeart/2005/8/layout/cycle2"/>
    <dgm:cxn modelId="{62FA5F2B-B5D8-3D48-B780-87D6978B147E}" type="presOf" srcId="{8F74038E-9F86-5F4E-9092-554CD37EE991}" destId="{C1AA7EDF-F169-EC4F-9222-C4CAE7F5F398}" srcOrd="0" destOrd="0" presId="urn:microsoft.com/office/officeart/2005/8/layout/cycle2"/>
    <dgm:cxn modelId="{22CD674B-0F80-9E45-A495-399CA2629812}" type="presOf" srcId="{B4D72A66-97B4-954C-9F0B-D63BD9387359}" destId="{DC82C33A-7129-1444-84B6-850CAB11DF80}" srcOrd="0" destOrd="0" presId="urn:microsoft.com/office/officeart/2005/8/layout/cycle2"/>
    <dgm:cxn modelId="{A4F0AC4E-88A6-6049-962F-ED6EA39C9439}" type="presOf" srcId="{1584E167-57CA-8A42-AF68-639378DCD538}" destId="{4CF84883-9870-B744-9E5E-59BF644BC32C}" srcOrd="0" destOrd="0" presId="urn:microsoft.com/office/officeart/2005/8/layout/cycle2"/>
    <dgm:cxn modelId="{9E641C7F-2D5F-DB47-99E0-B9DF1BBF2407}" type="presOf" srcId="{BC21D0E3-D0CB-A344-865A-7B7B92DD8C47}" destId="{7A777BD3-7D03-3C4B-8A3A-3E888D003B1C}" srcOrd="0" destOrd="0" presId="urn:microsoft.com/office/officeart/2005/8/layout/cycle2"/>
    <dgm:cxn modelId="{2358C39D-5C20-8340-A655-4A0CC70DCAC5}" type="presOf" srcId="{1584E167-57CA-8A42-AF68-639378DCD538}" destId="{E397CEDA-1C0E-9046-AE44-91F06D845243}" srcOrd="1" destOrd="0" presId="urn:microsoft.com/office/officeart/2005/8/layout/cycle2"/>
    <dgm:cxn modelId="{25437BA2-F581-BB4A-A20F-24D6137E0EA8}" type="presOf" srcId="{99C4A246-A7A8-854F-B923-7B75396CB364}" destId="{8E6CFB85-332E-8D43-84C2-A248AD948CAD}" srcOrd="1" destOrd="0" presId="urn:microsoft.com/office/officeart/2005/8/layout/cycle2"/>
    <dgm:cxn modelId="{30655DB9-5EEE-034C-9D8D-0962CC7A2CA7}" srcId="{A44FCFB9-FC30-0C44-94CA-AFADD2178E89}" destId="{16F90A47-247B-FC47-9549-F50CDDDB7AC1}" srcOrd="0" destOrd="0" parTransId="{0E278C99-1835-D54C-B03A-35B86B94FAEF}" sibTransId="{BC21D0E3-D0CB-A344-865A-7B7B92DD8C47}"/>
    <dgm:cxn modelId="{615975C0-D400-4B4F-8300-76C57486969D}" type="presOf" srcId="{BC21D0E3-D0CB-A344-865A-7B7B92DD8C47}" destId="{2FAFF4FA-1C25-6D40-97E5-6BF3EE237C17}" srcOrd="1" destOrd="0" presId="urn:microsoft.com/office/officeart/2005/8/layout/cycle2"/>
    <dgm:cxn modelId="{21936CC6-C25C-1E4F-A976-A182C565C522}" type="presOf" srcId="{99C4A246-A7A8-854F-B923-7B75396CB364}" destId="{18B45F1C-6064-B043-ACDE-91BC9560595F}" srcOrd="0" destOrd="0" presId="urn:microsoft.com/office/officeart/2005/8/layout/cycle2"/>
    <dgm:cxn modelId="{97669AE8-565D-0640-99C8-CC013438BAE3}" srcId="{A44FCFB9-FC30-0C44-94CA-AFADD2178E89}" destId="{549FD482-C067-BD4D-A2CB-1C9E20314260}" srcOrd="2" destOrd="0" parTransId="{5EEF183F-FB8A-8241-BBAA-AE78EBDBB851}" sibTransId="{1584E167-57CA-8A42-AF68-639378DCD538}"/>
    <dgm:cxn modelId="{4B64BFEA-9126-3044-82DF-1BE30D3138AA}" type="presOf" srcId="{E263C3FE-E9B7-1F4D-A3CF-231D12BDF856}" destId="{624B5C78-9752-F043-924B-51870664D4CC}" srcOrd="1" destOrd="0" presId="urn:microsoft.com/office/officeart/2005/8/layout/cycle2"/>
    <dgm:cxn modelId="{E01AC9ED-EE5D-A146-9C5F-1A9FF60BBF2E}" type="presOf" srcId="{E263C3FE-E9B7-1F4D-A3CF-231D12BDF856}" destId="{52EF48EA-2683-6747-A309-359A852DE2FE}" srcOrd="0" destOrd="0" presId="urn:microsoft.com/office/officeart/2005/8/layout/cycle2"/>
    <dgm:cxn modelId="{4BE7DBF3-AC78-3847-AC19-86D5F274CFC7}" srcId="{A44FCFB9-FC30-0C44-94CA-AFADD2178E89}" destId="{B4D72A66-97B4-954C-9F0B-D63BD9387359}" srcOrd="3" destOrd="0" parTransId="{C665E07F-1355-1743-9D20-C0A6DBB2F2EA}" sibTransId="{99C4A246-A7A8-854F-B923-7B75396CB364}"/>
    <dgm:cxn modelId="{B54103F6-B4B7-3A4C-B99A-4BAFBFA466B5}" srcId="{A44FCFB9-FC30-0C44-94CA-AFADD2178E89}" destId="{8F74038E-9F86-5F4E-9092-554CD37EE991}" srcOrd="1" destOrd="0" parTransId="{7116EFA6-6E25-AE41-B7A2-F08238912FC2}" sibTransId="{E263C3FE-E9B7-1F4D-A3CF-231D12BDF856}"/>
    <dgm:cxn modelId="{AA2F6F5E-1E61-8C42-A1F8-76A6DC1F7408}" type="presParOf" srcId="{861EEB22-FADE-1D4F-8F73-A58F1C61AB80}" destId="{E09426C6-398A-8042-A441-C3A4693D9EC2}" srcOrd="0" destOrd="0" presId="urn:microsoft.com/office/officeart/2005/8/layout/cycle2"/>
    <dgm:cxn modelId="{BE82A0FE-C6A5-FC4D-815B-F4B899150203}" type="presParOf" srcId="{861EEB22-FADE-1D4F-8F73-A58F1C61AB80}" destId="{7A777BD3-7D03-3C4B-8A3A-3E888D003B1C}" srcOrd="1" destOrd="0" presId="urn:microsoft.com/office/officeart/2005/8/layout/cycle2"/>
    <dgm:cxn modelId="{54CA643D-41F1-064C-AD81-D39FB5C95D8E}" type="presParOf" srcId="{7A777BD3-7D03-3C4B-8A3A-3E888D003B1C}" destId="{2FAFF4FA-1C25-6D40-97E5-6BF3EE237C17}" srcOrd="0" destOrd="0" presId="urn:microsoft.com/office/officeart/2005/8/layout/cycle2"/>
    <dgm:cxn modelId="{545B51CE-3C8A-4940-9995-81A58FB2A501}" type="presParOf" srcId="{861EEB22-FADE-1D4F-8F73-A58F1C61AB80}" destId="{C1AA7EDF-F169-EC4F-9222-C4CAE7F5F398}" srcOrd="2" destOrd="0" presId="urn:microsoft.com/office/officeart/2005/8/layout/cycle2"/>
    <dgm:cxn modelId="{98970D07-E579-3544-910C-84E4115BBD50}" type="presParOf" srcId="{861EEB22-FADE-1D4F-8F73-A58F1C61AB80}" destId="{52EF48EA-2683-6747-A309-359A852DE2FE}" srcOrd="3" destOrd="0" presId="urn:microsoft.com/office/officeart/2005/8/layout/cycle2"/>
    <dgm:cxn modelId="{FFF9F688-D341-0847-9758-5CDED1CDA38B}" type="presParOf" srcId="{52EF48EA-2683-6747-A309-359A852DE2FE}" destId="{624B5C78-9752-F043-924B-51870664D4CC}" srcOrd="0" destOrd="0" presId="urn:microsoft.com/office/officeart/2005/8/layout/cycle2"/>
    <dgm:cxn modelId="{C7FCEEBD-51F9-0842-B7D7-7DE9AB6CA7B4}" type="presParOf" srcId="{861EEB22-FADE-1D4F-8F73-A58F1C61AB80}" destId="{D0398664-C804-9748-9116-2EB54F8F1A2D}" srcOrd="4" destOrd="0" presId="urn:microsoft.com/office/officeart/2005/8/layout/cycle2"/>
    <dgm:cxn modelId="{DE65EFBC-A3D0-4141-9F53-84DA3254655B}" type="presParOf" srcId="{861EEB22-FADE-1D4F-8F73-A58F1C61AB80}" destId="{4CF84883-9870-B744-9E5E-59BF644BC32C}" srcOrd="5" destOrd="0" presId="urn:microsoft.com/office/officeart/2005/8/layout/cycle2"/>
    <dgm:cxn modelId="{31E4CA6E-895F-6944-B46E-204F66228009}" type="presParOf" srcId="{4CF84883-9870-B744-9E5E-59BF644BC32C}" destId="{E397CEDA-1C0E-9046-AE44-91F06D845243}" srcOrd="0" destOrd="0" presId="urn:microsoft.com/office/officeart/2005/8/layout/cycle2"/>
    <dgm:cxn modelId="{88E5C16F-D158-EF4B-B46B-C935B791DEF8}" type="presParOf" srcId="{861EEB22-FADE-1D4F-8F73-A58F1C61AB80}" destId="{DC82C33A-7129-1444-84B6-850CAB11DF80}" srcOrd="6" destOrd="0" presId="urn:microsoft.com/office/officeart/2005/8/layout/cycle2"/>
    <dgm:cxn modelId="{FBBE45CB-FD63-B749-B89D-67060BE60FD4}" type="presParOf" srcId="{861EEB22-FADE-1D4F-8F73-A58F1C61AB80}" destId="{18B45F1C-6064-B043-ACDE-91BC9560595F}" srcOrd="7" destOrd="0" presId="urn:microsoft.com/office/officeart/2005/8/layout/cycle2"/>
    <dgm:cxn modelId="{2E602FEA-F180-7B47-A63B-4427EE12F3DC}" type="presParOf" srcId="{18B45F1C-6064-B043-ACDE-91BC9560595F}" destId="{8E6CFB85-332E-8D43-84C2-A248AD948CAD}"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F68648-604C-4997-9D6D-BC531EB2D074}">
      <dsp:nvSpPr>
        <dsp:cNvPr id="0" name=""/>
        <dsp:cNvSpPr/>
      </dsp:nvSpPr>
      <dsp:spPr>
        <a:xfrm>
          <a:off x="6930790" y="1487228"/>
          <a:ext cx="168959" cy="1317883"/>
        </a:xfrm>
        <a:custGeom>
          <a:avLst/>
          <a:gdLst/>
          <a:ahLst/>
          <a:cxnLst/>
          <a:rect l="0" t="0" r="0" b="0"/>
          <a:pathLst>
            <a:path>
              <a:moveTo>
                <a:pt x="0" y="0"/>
              </a:moveTo>
              <a:lnTo>
                <a:pt x="0" y="1317883"/>
              </a:lnTo>
              <a:lnTo>
                <a:pt x="168959" y="1317883"/>
              </a:lnTo>
            </a:path>
          </a:pathLst>
        </a:custGeom>
        <a:noFill/>
        <a:ln w="19050" cap="rnd" cmpd="sng" algn="ctr">
          <a:solidFill>
            <a:schemeClr val="accent6">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C2AC8A2-16FB-435D-B511-E1FE2E15AB2A}">
      <dsp:nvSpPr>
        <dsp:cNvPr id="0" name=""/>
        <dsp:cNvSpPr/>
      </dsp:nvSpPr>
      <dsp:spPr>
        <a:xfrm>
          <a:off x="6930790" y="1487228"/>
          <a:ext cx="168959" cy="518142"/>
        </a:xfrm>
        <a:custGeom>
          <a:avLst/>
          <a:gdLst/>
          <a:ahLst/>
          <a:cxnLst/>
          <a:rect l="0" t="0" r="0" b="0"/>
          <a:pathLst>
            <a:path>
              <a:moveTo>
                <a:pt x="0" y="0"/>
              </a:moveTo>
              <a:lnTo>
                <a:pt x="0" y="518142"/>
              </a:lnTo>
              <a:lnTo>
                <a:pt x="168959" y="518142"/>
              </a:lnTo>
            </a:path>
          </a:pathLst>
        </a:custGeom>
        <a:noFill/>
        <a:ln w="19050" cap="rnd" cmpd="sng" algn="ctr">
          <a:solidFill>
            <a:schemeClr val="accent6">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3BA5A68-2487-4377-BEB1-0AD006D9D8B6}">
      <dsp:nvSpPr>
        <dsp:cNvPr id="0" name=""/>
        <dsp:cNvSpPr/>
      </dsp:nvSpPr>
      <dsp:spPr>
        <a:xfrm>
          <a:off x="3974000" y="687487"/>
          <a:ext cx="3407348" cy="236543"/>
        </a:xfrm>
        <a:custGeom>
          <a:avLst/>
          <a:gdLst/>
          <a:ahLst/>
          <a:cxnLst/>
          <a:rect l="0" t="0" r="0" b="0"/>
          <a:pathLst>
            <a:path>
              <a:moveTo>
                <a:pt x="0" y="0"/>
              </a:moveTo>
              <a:lnTo>
                <a:pt x="0" y="118271"/>
              </a:lnTo>
              <a:lnTo>
                <a:pt x="3407348" y="118271"/>
              </a:lnTo>
              <a:lnTo>
                <a:pt x="3407348" y="236543"/>
              </a:lnTo>
            </a:path>
          </a:pathLst>
        </a:custGeom>
        <a:noFill/>
        <a:ln w="19050" cap="rnd" cmpd="sng" algn="ctr">
          <a:solidFill>
            <a:schemeClr val="accent6">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793EE6E-A54B-4B85-A4EF-C67235D35B2F}">
      <dsp:nvSpPr>
        <dsp:cNvPr id="0" name=""/>
        <dsp:cNvSpPr/>
      </dsp:nvSpPr>
      <dsp:spPr>
        <a:xfrm>
          <a:off x="5567851" y="1487228"/>
          <a:ext cx="168959" cy="1317883"/>
        </a:xfrm>
        <a:custGeom>
          <a:avLst/>
          <a:gdLst/>
          <a:ahLst/>
          <a:cxnLst/>
          <a:rect l="0" t="0" r="0" b="0"/>
          <a:pathLst>
            <a:path>
              <a:moveTo>
                <a:pt x="0" y="0"/>
              </a:moveTo>
              <a:lnTo>
                <a:pt x="0" y="1317883"/>
              </a:lnTo>
              <a:lnTo>
                <a:pt x="168959" y="1317883"/>
              </a:lnTo>
            </a:path>
          </a:pathLst>
        </a:custGeom>
        <a:noFill/>
        <a:ln w="19050" cap="rnd" cmpd="sng" algn="ctr">
          <a:solidFill>
            <a:schemeClr val="accent6">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4D29A32-884B-4460-A35F-B8AE1135AB3F}">
      <dsp:nvSpPr>
        <dsp:cNvPr id="0" name=""/>
        <dsp:cNvSpPr/>
      </dsp:nvSpPr>
      <dsp:spPr>
        <a:xfrm>
          <a:off x="5567851" y="1487228"/>
          <a:ext cx="168959" cy="518142"/>
        </a:xfrm>
        <a:custGeom>
          <a:avLst/>
          <a:gdLst/>
          <a:ahLst/>
          <a:cxnLst/>
          <a:rect l="0" t="0" r="0" b="0"/>
          <a:pathLst>
            <a:path>
              <a:moveTo>
                <a:pt x="0" y="0"/>
              </a:moveTo>
              <a:lnTo>
                <a:pt x="0" y="518142"/>
              </a:lnTo>
              <a:lnTo>
                <a:pt x="168959" y="518142"/>
              </a:lnTo>
            </a:path>
          </a:pathLst>
        </a:custGeom>
        <a:noFill/>
        <a:ln w="19050" cap="rnd" cmpd="sng" algn="ctr">
          <a:solidFill>
            <a:schemeClr val="accent6">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A5BDE4F-D924-4A70-84A2-DA815E8CD4E2}">
      <dsp:nvSpPr>
        <dsp:cNvPr id="0" name=""/>
        <dsp:cNvSpPr/>
      </dsp:nvSpPr>
      <dsp:spPr>
        <a:xfrm>
          <a:off x="3974000" y="687487"/>
          <a:ext cx="2044409" cy="236543"/>
        </a:xfrm>
        <a:custGeom>
          <a:avLst/>
          <a:gdLst/>
          <a:ahLst/>
          <a:cxnLst/>
          <a:rect l="0" t="0" r="0" b="0"/>
          <a:pathLst>
            <a:path>
              <a:moveTo>
                <a:pt x="0" y="0"/>
              </a:moveTo>
              <a:lnTo>
                <a:pt x="0" y="118271"/>
              </a:lnTo>
              <a:lnTo>
                <a:pt x="2044409" y="118271"/>
              </a:lnTo>
              <a:lnTo>
                <a:pt x="2044409" y="236543"/>
              </a:lnTo>
            </a:path>
          </a:pathLst>
        </a:custGeom>
        <a:noFill/>
        <a:ln w="19050" cap="rnd" cmpd="sng" algn="ctr">
          <a:solidFill>
            <a:schemeClr val="accent6">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10291E7-F57C-4E79-B1BC-4FABDFC80E6B}">
      <dsp:nvSpPr>
        <dsp:cNvPr id="0" name=""/>
        <dsp:cNvSpPr/>
      </dsp:nvSpPr>
      <dsp:spPr>
        <a:xfrm>
          <a:off x="3974000" y="687487"/>
          <a:ext cx="681469" cy="236543"/>
        </a:xfrm>
        <a:custGeom>
          <a:avLst/>
          <a:gdLst/>
          <a:ahLst/>
          <a:cxnLst/>
          <a:rect l="0" t="0" r="0" b="0"/>
          <a:pathLst>
            <a:path>
              <a:moveTo>
                <a:pt x="0" y="0"/>
              </a:moveTo>
              <a:lnTo>
                <a:pt x="0" y="118271"/>
              </a:lnTo>
              <a:lnTo>
                <a:pt x="681469" y="118271"/>
              </a:lnTo>
              <a:lnTo>
                <a:pt x="681469" y="236543"/>
              </a:lnTo>
            </a:path>
          </a:pathLst>
        </a:custGeom>
        <a:noFill/>
        <a:ln w="19050" cap="rnd" cmpd="sng" algn="ctr">
          <a:solidFill>
            <a:schemeClr val="accent6">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99226A5-79BC-2148-9360-A9D2593BA3E9}">
      <dsp:nvSpPr>
        <dsp:cNvPr id="0" name=""/>
        <dsp:cNvSpPr/>
      </dsp:nvSpPr>
      <dsp:spPr>
        <a:xfrm>
          <a:off x="2841972" y="1487228"/>
          <a:ext cx="168959" cy="2117625"/>
        </a:xfrm>
        <a:custGeom>
          <a:avLst/>
          <a:gdLst/>
          <a:ahLst/>
          <a:cxnLst/>
          <a:rect l="0" t="0" r="0" b="0"/>
          <a:pathLst>
            <a:path>
              <a:moveTo>
                <a:pt x="0" y="0"/>
              </a:moveTo>
              <a:lnTo>
                <a:pt x="0" y="2117625"/>
              </a:lnTo>
              <a:lnTo>
                <a:pt x="168959" y="2117625"/>
              </a:lnTo>
            </a:path>
          </a:pathLst>
        </a:custGeom>
        <a:noFill/>
        <a:ln w="19050" cap="rnd" cmpd="sng" algn="ctr">
          <a:solidFill>
            <a:schemeClr val="accent6">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ECD506C-1CA0-4740-98B9-62DA17D84208}">
      <dsp:nvSpPr>
        <dsp:cNvPr id="0" name=""/>
        <dsp:cNvSpPr/>
      </dsp:nvSpPr>
      <dsp:spPr>
        <a:xfrm>
          <a:off x="2841972" y="1487228"/>
          <a:ext cx="168959" cy="1317883"/>
        </a:xfrm>
        <a:custGeom>
          <a:avLst/>
          <a:gdLst/>
          <a:ahLst/>
          <a:cxnLst/>
          <a:rect l="0" t="0" r="0" b="0"/>
          <a:pathLst>
            <a:path>
              <a:moveTo>
                <a:pt x="0" y="0"/>
              </a:moveTo>
              <a:lnTo>
                <a:pt x="0" y="1317883"/>
              </a:lnTo>
              <a:lnTo>
                <a:pt x="168959" y="1317883"/>
              </a:lnTo>
            </a:path>
          </a:pathLst>
        </a:custGeom>
        <a:noFill/>
        <a:ln w="19050" cap="rnd" cmpd="sng" algn="ctr">
          <a:solidFill>
            <a:schemeClr val="accent6">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8C4D449-3868-FA45-90AD-6BFF4CC48546}">
      <dsp:nvSpPr>
        <dsp:cNvPr id="0" name=""/>
        <dsp:cNvSpPr/>
      </dsp:nvSpPr>
      <dsp:spPr>
        <a:xfrm>
          <a:off x="2841972" y="1487228"/>
          <a:ext cx="168959" cy="518142"/>
        </a:xfrm>
        <a:custGeom>
          <a:avLst/>
          <a:gdLst/>
          <a:ahLst/>
          <a:cxnLst/>
          <a:rect l="0" t="0" r="0" b="0"/>
          <a:pathLst>
            <a:path>
              <a:moveTo>
                <a:pt x="0" y="0"/>
              </a:moveTo>
              <a:lnTo>
                <a:pt x="0" y="518142"/>
              </a:lnTo>
              <a:lnTo>
                <a:pt x="168959" y="518142"/>
              </a:lnTo>
            </a:path>
          </a:pathLst>
        </a:custGeom>
        <a:noFill/>
        <a:ln w="19050" cap="rnd" cmpd="sng" algn="ctr">
          <a:solidFill>
            <a:schemeClr val="accent6">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075D295-B4A4-449B-B8FE-2219DBF12324}">
      <dsp:nvSpPr>
        <dsp:cNvPr id="0" name=""/>
        <dsp:cNvSpPr/>
      </dsp:nvSpPr>
      <dsp:spPr>
        <a:xfrm>
          <a:off x="3292530" y="687487"/>
          <a:ext cx="681469" cy="236543"/>
        </a:xfrm>
        <a:custGeom>
          <a:avLst/>
          <a:gdLst/>
          <a:ahLst/>
          <a:cxnLst/>
          <a:rect l="0" t="0" r="0" b="0"/>
          <a:pathLst>
            <a:path>
              <a:moveTo>
                <a:pt x="681469" y="0"/>
              </a:moveTo>
              <a:lnTo>
                <a:pt x="681469" y="118271"/>
              </a:lnTo>
              <a:lnTo>
                <a:pt x="0" y="118271"/>
              </a:lnTo>
              <a:lnTo>
                <a:pt x="0" y="236543"/>
              </a:lnTo>
            </a:path>
          </a:pathLst>
        </a:custGeom>
        <a:noFill/>
        <a:ln w="19050" cap="rnd" cmpd="sng" algn="ctr">
          <a:solidFill>
            <a:schemeClr val="accent6">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C2CDB7D-AB97-4DA8-BCFF-6A25B3E06A26}">
      <dsp:nvSpPr>
        <dsp:cNvPr id="0" name=""/>
        <dsp:cNvSpPr/>
      </dsp:nvSpPr>
      <dsp:spPr>
        <a:xfrm>
          <a:off x="1929591" y="687487"/>
          <a:ext cx="2044409" cy="236543"/>
        </a:xfrm>
        <a:custGeom>
          <a:avLst/>
          <a:gdLst/>
          <a:ahLst/>
          <a:cxnLst/>
          <a:rect l="0" t="0" r="0" b="0"/>
          <a:pathLst>
            <a:path>
              <a:moveTo>
                <a:pt x="2044409" y="0"/>
              </a:moveTo>
              <a:lnTo>
                <a:pt x="2044409" y="118271"/>
              </a:lnTo>
              <a:lnTo>
                <a:pt x="0" y="118271"/>
              </a:lnTo>
              <a:lnTo>
                <a:pt x="0" y="236543"/>
              </a:lnTo>
            </a:path>
          </a:pathLst>
        </a:custGeom>
        <a:noFill/>
        <a:ln w="19050" cap="rnd" cmpd="sng" algn="ctr">
          <a:solidFill>
            <a:schemeClr val="accent6">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039EFFA-C4F7-4054-B06B-E911E1F824A8}">
      <dsp:nvSpPr>
        <dsp:cNvPr id="0" name=""/>
        <dsp:cNvSpPr/>
      </dsp:nvSpPr>
      <dsp:spPr>
        <a:xfrm>
          <a:off x="116092" y="1487228"/>
          <a:ext cx="168959" cy="3717107"/>
        </a:xfrm>
        <a:custGeom>
          <a:avLst/>
          <a:gdLst/>
          <a:ahLst/>
          <a:cxnLst/>
          <a:rect l="0" t="0" r="0" b="0"/>
          <a:pathLst>
            <a:path>
              <a:moveTo>
                <a:pt x="0" y="0"/>
              </a:moveTo>
              <a:lnTo>
                <a:pt x="0" y="3717107"/>
              </a:lnTo>
              <a:lnTo>
                <a:pt x="168959" y="3717107"/>
              </a:lnTo>
            </a:path>
          </a:pathLst>
        </a:custGeom>
        <a:noFill/>
        <a:ln w="19050" cap="rnd" cmpd="sng" algn="ctr">
          <a:solidFill>
            <a:schemeClr val="accent6">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E952D54-F4FB-4C68-BEF2-9E3EBA1C3B8B}">
      <dsp:nvSpPr>
        <dsp:cNvPr id="0" name=""/>
        <dsp:cNvSpPr/>
      </dsp:nvSpPr>
      <dsp:spPr>
        <a:xfrm>
          <a:off x="116092" y="1487228"/>
          <a:ext cx="168959" cy="2917366"/>
        </a:xfrm>
        <a:custGeom>
          <a:avLst/>
          <a:gdLst/>
          <a:ahLst/>
          <a:cxnLst/>
          <a:rect l="0" t="0" r="0" b="0"/>
          <a:pathLst>
            <a:path>
              <a:moveTo>
                <a:pt x="0" y="0"/>
              </a:moveTo>
              <a:lnTo>
                <a:pt x="0" y="2917366"/>
              </a:lnTo>
              <a:lnTo>
                <a:pt x="168959" y="2917366"/>
              </a:lnTo>
            </a:path>
          </a:pathLst>
        </a:custGeom>
        <a:noFill/>
        <a:ln w="19050" cap="rnd" cmpd="sng" algn="ctr">
          <a:solidFill>
            <a:schemeClr val="accent6">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66D8569-68E4-432A-8516-6226A92D8DD6}">
      <dsp:nvSpPr>
        <dsp:cNvPr id="0" name=""/>
        <dsp:cNvSpPr/>
      </dsp:nvSpPr>
      <dsp:spPr>
        <a:xfrm>
          <a:off x="116092" y="1487228"/>
          <a:ext cx="168959" cy="2117625"/>
        </a:xfrm>
        <a:custGeom>
          <a:avLst/>
          <a:gdLst/>
          <a:ahLst/>
          <a:cxnLst/>
          <a:rect l="0" t="0" r="0" b="0"/>
          <a:pathLst>
            <a:path>
              <a:moveTo>
                <a:pt x="0" y="0"/>
              </a:moveTo>
              <a:lnTo>
                <a:pt x="0" y="2117625"/>
              </a:lnTo>
              <a:lnTo>
                <a:pt x="168959" y="2117625"/>
              </a:lnTo>
            </a:path>
          </a:pathLst>
        </a:custGeom>
        <a:noFill/>
        <a:ln w="19050" cap="rnd" cmpd="sng" algn="ctr">
          <a:solidFill>
            <a:schemeClr val="accent6">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7A3770D-2A24-472B-BD19-810316DCD5DF}">
      <dsp:nvSpPr>
        <dsp:cNvPr id="0" name=""/>
        <dsp:cNvSpPr/>
      </dsp:nvSpPr>
      <dsp:spPr>
        <a:xfrm>
          <a:off x="116092" y="1487228"/>
          <a:ext cx="168959" cy="1317883"/>
        </a:xfrm>
        <a:custGeom>
          <a:avLst/>
          <a:gdLst/>
          <a:ahLst/>
          <a:cxnLst/>
          <a:rect l="0" t="0" r="0" b="0"/>
          <a:pathLst>
            <a:path>
              <a:moveTo>
                <a:pt x="0" y="0"/>
              </a:moveTo>
              <a:lnTo>
                <a:pt x="0" y="1317883"/>
              </a:lnTo>
              <a:lnTo>
                <a:pt x="168959" y="1317883"/>
              </a:lnTo>
            </a:path>
          </a:pathLst>
        </a:custGeom>
        <a:noFill/>
        <a:ln w="19050" cap="rnd" cmpd="sng" algn="ctr">
          <a:solidFill>
            <a:schemeClr val="accent6">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BB1B832-00B5-4CC4-8B5F-49A2711A9018}">
      <dsp:nvSpPr>
        <dsp:cNvPr id="0" name=""/>
        <dsp:cNvSpPr/>
      </dsp:nvSpPr>
      <dsp:spPr>
        <a:xfrm>
          <a:off x="116092" y="1487228"/>
          <a:ext cx="168959" cy="518142"/>
        </a:xfrm>
        <a:custGeom>
          <a:avLst/>
          <a:gdLst/>
          <a:ahLst/>
          <a:cxnLst/>
          <a:rect l="0" t="0" r="0" b="0"/>
          <a:pathLst>
            <a:path>
              <a:moveTo>
                <a:pt x="0" y="0"/>
              </a:moveTo>
              <a:lnTo>
                <a:pt x="0" y="518142"/>
              </a:lnTo>
              <a:lnTo>
                <a:pt x="168959" y="518142"/>
              </a:lnTo>
            </a:path>
          </a:pathLst>
        </a:custGeom>
        <a:noFill/>
        <a:ln w="19050" cap="rnd" cmpd="sng" algn="ctr">
          <a:solidFill>
            <a:schemeClr val="accent6">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465F727-ABD9-46E9-A930-6C84387342C2}">
      <dsp:nvSpPr>
        <dsp:cNvPr id="0" name=""/>
        <dsp:cNvSpPr/>
      </dsp:nvSpPr>
      <dsp:spPr>
        <a:xfrm>
          <a:off x="566651" y="687487"/>
          <a:ext cx="3407348" cy="236543"/>
        </a:xfrm>
        <a:custGeom>
          <a:avLst/>
          <a:gdLst/>
          <a:ahLst/>
          <a:cxnLst/>
          <a:rect l="0" t="0" r="0" b="0"/>
          <a:pathLst>
            <a:path>
              <a:moveTo>
                <a:pt x="3407348" y="0"/>
              </a:moveTo>
              <a:lnTo>
                <a:pt x="3407348" y="118271"/>
              </a:lnTo>
              <a:lnTo>
                <a:pt x="0" y="118271"/>
              </a:lnTo>
              <a:lnTo>
                <a:pt x="0" y="236543"/>
              </a:lnTo>
            </a:path>
          </a:pathLst>
        </a:custGeom>
        <a:noFill/>
        <a:ln w="19050" cap="rnd" cmpd="sng" algn="ctr">
          <a:solidFill>
            <a:schemeClr val="accent6">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519FACD-66EF-4F68-A4AD-4319426F0AE7}">
      <dsp:nvSpPr>
        <dsp:cNvPr id="0" name=""/>
        <dsp:cNvSpPr/>
      </dsp:nvSpPr>
      <dsp:spPr>
        <a:xfrm>
          <a:off x="3077056" y="124289"/>
          <a:ext cx="1793887" cy="563198"/>
        </a:xfrm>
        <a:prstGeom prst="rect">
          <a:avLst/>
        </a:prstGeom>
        <a:solidFill>
          <a:schemeClr val="lt1">
            <a:hueOff val="0"/>
            <a:satOff val="0"/>
            <a:lumOff val="0"/>
            <a:alphaOff val="0"/>
          </a:schemeClr>
        </a:solidFill>
        <a:ln w="19050"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dirty="0">
              <a:ln/>
              <a:effectLst/>
              <a:latin typeface="Arial" pitchFamily="34" charset="0"/>
              <a:cs typeface="Arial" pitchFamily="34" charset="0"/>
            </a:rPr>
            <a:t>BAE SYSTEMS</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dirty="0">
              <a:ln/>
              <a:effectLst/>
              <a:latin typeface="Arial" pitchFamily="34" charset="0"/>
              <a:cs typeface="Arial" pitchFamily="34" charset="0"/>
            </a:rPr>
            <a:t>/MOD Manufacturing System Requirements</a:t>
          </a:r>
        </a:p>
      </dsp:txBody>
      <dsp:txXfrm>
        <a:off x="3077056" y="124289"/>
        <a:ext cx="1793887" cy="563198"/>
      </dsp:txXfrm>
    </dsp:sp>
    <dsp:sp modelId="{064B14C4-1B7E-49C8-AD66-3770328404A9}">
      <dsp:nvSpPr>
        <dsp:cNvPr id="0" name=""/>
        <dsp:cNvSpPr/>
      </dsp:nvSpPr>
      <dsp:spPr>
        <a:xfrm>
          <a:off x="3453" y="924030"/>
          <a:ext cx="1126396" cy="563198"/>
        </a:xfrm>
        <a:prstGeom prst="rect">
          <a:avLst/>
        </a:prstGeom>
        <a:solidFill>
          <a:schemeClr val="lt1">
            <a:hueOff val="0"/>
            <a:satOff val="0"/>
            <a:lumOff val="0"/>
            <a:alphaOff val="0"/>
          </a:schemeClr>
        </a:solidFill>
        <a:ln w="19050"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a:ln/>
              <a:effectLst/>
              <a:latin typeface="Arial" pitchFamily="34" charset="0"/>
              <a:cs typeface="Arial" pitchFamily="34" charset="0"/>
            </a:rPr>
            <a:t>Low Mfg Costs</a:t>
          </a:r>
          <a:endParaRPr kumimoji="0" lang="en-US" altLang="en-US" sz="1100" b="0" i="0" u="none" strike="noStrike" kern="1200" cap="none" normalizeH="0" baseline="0" dirty="0">
            <a:ln/>
            <a:effectLst/>
            <a:latin typeface="Arial" pitchFamily="34" charset="0"/>
            <a:cs typeface="Arial" pitchFamily="34" charset="0"/>
          </a:endParaRPr>
        </a:p>
      </dsp:txBody>
      <dsp:txXfrm>
        <a:off x="3453" y="924030"/>
        <a:ext cx="1126396" cy="563198"/>
      </dsp:txXfrm>
    </dsp:sp>
    <dsp:sp modelId="{1B2B0231-AC59-4382-9D48-BF92B58F6407}">
      <dsp:nvSpPr>
        <dsp:cNvPr id="0" name=""/>
        <dsp:cNvSpPr/>
      </dsp:nvSpPr>
      <dsp:spPr>
        <a:xfrm>
          <a:off x="285052" y="1723771"/>
          <a:ext cx="1126396" cy="563198"/>
        </a:xfrm>
        <a:prstGeom prst="rect">
          <a:avLst/>
        </a:prstGeom>
        <a:solidFill>
          <a:schemeClr val="lt1">
            <a:hueOff val="0"/>
            <a:satOff val="0"/>
            <a:lumOff val="0"/>
            <a:alphaOff val="0"/>
          </a:schemeClr>
        </a:solidFill>
        <a:ln w="19050"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dirty="0" err="1">
              <a:ln/>
              <a:effectLst/>
              <a:latin typeface="Arial" pitchFamily="34" charset="0"/>
              <a:cs typeface="Arial" pitchFamily="34" charset="0"/>
            </a:rPr>
            <a:t>Labour</a:t>
          </a:r>
          <a:endParaRPr kumimoji="0" lang="en-US" altLang="en-US" sz="1100" b="0" i="0" u="none" strike="noStrike" kern="1200" cap="none" normalizeH="0" baseline="0" dirty="0">
            <a:ln/>
            <a:effectLst/>
            <a:latin typeface="Arial" pitchFamily="34" charset="0"/>
            <a:cs typeface="Arial" pitchFamily="34" charset="0"/>
          </a:endParaRPr>
        </a:p>
      </dsp:txBody>
      <dsp:txXfrm>
        <a:off x="285052" y="1723771"/>
        <a:ext cx="1126396" cy="563198"/>
      </dsp:txXfrm>
    </dsp:sp>
    <dsp:sp modelId="{F9575CE9-FF4A-48B3-AF94-40E5C1E6A1D9}">
      <dsp:nvSpPr>
        <dsp:cNvPr id="0" name=""/>
        <dsp:cNvSpPr/>
      </dsp:nvSpPr>
      <dsp:spPr>
        <a:xfrm>
          <a:off x="285052" y="2523513"/>
          <a:ext cx="1126396" cy="563198"/>
        </a:xfrm>
        <a:prstGeom prst="rect">
          <a:avLst/>
        </a:prstGeom>
        <a:solidFill>
          <a:schemeClr val="lt1">
            <a:hueOff val="0"/>
            <a:satOff val="0"/>
            <a:lumOff val="0"/>
            <a:alphaOff val="0"/>
          </a:schemeClr>
        </a:solidFill>
        <a:ln w="19050"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a:ln/>
              <a:effectLst/>
              <a:latin typeface="Arial" pitchFamily="34" charset="0"/>
              <a:cs typeface="Arial" pitchFamily="34" charset="0"/>
            </a:rPr>
            <a:t>Equipment /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a:ln/>
              <a:effectLst/>
              <a:latin typeface="Arial" pitchFamily="34" charset="0"/>
              <a:cs typeface="Arial" pitchFamily="34" charset="0"/>
            </a:rPr>
            <a:t>Capital Cost</a:t>
          </a:r>
        </a:p>
      </dsp:txBody>
      <dsp:txXfrm>
        <a:off x="285052" y="2523513"/>
        <a:ext cx="1126396" cy="563198"/>
      </dsp:txXfrm>
    </dsp:sp>
    <dsp:sp modelId="{4C854355-EFD2-4FAC-A40F-B832FA3FCC62}">
      <dsp:nvSpPr>
        <dsp:cNvPr id="0" name=""/>
        <dsp:cNvSpPr/>
      </dsp:nvSpPr>
      <dsp:spPr>
        <a:xfrm>
          <a:off x="285052" y="3323254"/>
          <a:ext cx="1126396" cy="563198"/>
        </a:xfrm>
        <a:prstGeom prst="rect">
          <a:avLst/>
        </a:prstGeom>
        <a:solidFill>
          <a:schemeClr val="lt1">
            <a:hueOff val="0"/>
            <a:satOff val="0"/>
            <a:lumOff val="0"/>
            <a:alphaOff val="0"/>
          </a:schemeClr>
        </a:solidFill>
        <a:ln w="19050"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a:ln/>
              <a:effectLst/>
              <a:latin typeface="Arial" pitchFamily="34" charset="0"/>
              <a:cs typeface="Arial" pitchFamily="34" charset="0"/>
            </a:rPr>
            <a:t>Service/</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a:ln/>
              <a:effectLst/>
              <a:latin typeface="Arial" pitchFamily="34" charset="0"/>
              <a:cs typeface="Arial" pitchFamily="34" charset="0"/>
            </a:rPr>
            <a:t>Operating Cost </a:t>
          </a:r>
        </a:p>
      </dsp:txBody>
      <dsp:txXfrm>
        <a:off x="285052" y="3323254"/>
        <a:ext cx="1126396" cy="563198"/>
      </dsp:txXfrm>
    </dsp:sp>
    <dsp:sp modelId="{E8E1C0F7-CC84-4D8D-90DD-A1F7FEB2DBF5}">
      <dsp:nvSpPr>
        <dsp:cNvPr id="0" name=""/>
        <dsp:cNvSpPr/>
      </dsp:nvSpPr>
      <dsp:spPr>
        <a:xfrm>
          <a:off x="285052" y="4122996"/>
          <a:ext cx="1126396" cy="563198"/>
        </a:xfrm>
        <a:prstGeom prst="rect">
          <a:avLst/>
        </a:prstGeom>
        <a:solidFill>
          <a:schemeClr val="lt1">
            <a:hueOff val="0"/>
            <a:satOff val="0"/>
            <a:lumOff val="0"/>
            <a:alphaOff val="0"/>
          </a:schemeClr>
        </a:solidFill>
        <a:ln w="19050"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a:ln/>
              <a:effectLst/>
              <a:latin typeface="Arial" pitchFamily="34" charset="0"/>
              <a:cs typeface="Arial" pitchFamily="34" charset="0"/>
            </a:rPr>
            <a:t>Material Cost</a:t>
          </a:r>
        </a:p>
      </dsp:txBody>
      <dsp:txXfrm>
        <a:off x="285052" y="4122996"/>
        <a:ext cx="1126396" cy="563198"/>
      </dsp:txXfrm>
    </dsp:sp>
    <dsp:sp modelId="{DD11B527-EC44-4712-8A23-1E7DEB096A96}">
      <dsp:nvSpPr>
        <dsp:cNvPr id="0" name=""/>
        <dsp:cNvSpPr/>
      </dsp:nvSpPr>
      <dsp:spPr>
        <a:xfrm>
          <a:off x="285052" y="4922737"/>
          <a:ext cx="1126396" cy="563198"/>
        </a:xfrm>
        <a:prstGeom prst="rect">
          <a:avLst/>
        </a:prstGeom>
        <a:solidFill>
          <a:schemeClr val="lt1">
            <a:hueOff val="0"/>
            <a:satOff val="0"/>
            <a:lumOff val="0"/>
            <a:alphaOff val="0"/>
          </a:schemeClr>
        </a:solidFill>
        <a:ln w="19050"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a:ln/>
              <a:effectLst/>
              <a:latin typeface="Arial" pitchFamily="34" charset="0"/>
              <a:cs typeface="Arial" pitchFamily="34" charset="0"/>
            </a:rPr>
            <a:t>Maintenance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a:ln/>
              <a:effectLst/>
              <a:latin typeface="Arial" pitchFamily="34" charset="0"/>
              <a:cs typeface="Arial" pitchFamily="34" charset="0"/>
            </a:rPr>
            <a:t>Cost</a:t>
          </a:r>
        </a:p>
      </dsp:txBody>
      <dsp:txXfrm>
        <a:off x="285052" y="4922737"/>
        <a:ext cx="1126396" cy="563198"/>
      </dsp:txXfrm>
    </dsp:sp>
    <dsp:sp modelId="{1840A84E-09D4-4C54-8801-A7D4F0C20496}">
      <dsp:nvSpPr>
        <dsp:cNvPr id="0" name=""/>
        <dsp:cNvSpPr/>
      </dsp:nvSpPr>
      <dsp:spPr>
        <a:xfrm>
          <a:off x="1366392" y="924030"/>
          <a:ext cx="1126396" cy="563198"/>
        </a:xfrm>
        <a:prstGeom prst="rect">
          <a:avLst/>
        </a:prstGeom>
        <a:solidFill>
          <a:schemeClr val="lt1">
            <a:hueOff val="0"/>
            <a:satOff val="0"/>
            <a:lumOff val="0"/>
            <a:alphaOff val="0"/>
          </a:schemeClr>
        </a:solidFill>
        <a:ln w="19050"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dirty="0">
              <a:ln/>
              <a:effectLst/>
              <a:latin typeface="Arial" pitchFamily="34" charset="0"/>
              <a:cs typeface="Arial" pitchFamily="34" charset="0"/>
            </a:rPr>
            <a:t>Good Surge Capability</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dirty="0">
              <a:ln/>
              <a:effectLst/>
              <a:latin typeface="Arial" pitchFamily="34" charset="0"/>
              <a:cs typeface="Arial" pitchFamily="34" charset="0"/>
            </a:rPr>
            <a:t>(Volume Flexible)</a:t>
          </a:r>
        </a:p>
      </dsp:txBody>
      <dsp:txXfrm>
        <a:off x="1366392" y="924030"/>
        <a:ext cx="1126396" cy="563198"/>
      </dsp:txXfrm>
    </dsp:sp>
    <dsp:sp modelId="{61769D3B-A208-4EA5-8F32-1129B72331EA}">
      <dsp:nvSpPr>
        <dsp:cNvPr id="0" name=""/>
        <dsp:cNvSpPr/>
      </dsp:nvSpPr>
      <dsp:spPr>
        <a:xfrm>
          <a:off x="2729332" y="924030"/>
          <a:ext cx="1126396" cy="563198"/>
        </a:xfrm>
        <a:prstGeom prst="rect">
          <a:avLst/>
        </a:prstGeom>
        <a:solidFill>
          <a:schemeClr val="lt1">
            <a:hueOff val="0"/>
            <a:satOff val="0"/>
            <a:lumOff val="0"/>
            <a:alphaOff val="0"/>
          </a:schemeClr>
        </a:solidFill>
        <a:ln w="19050"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dirty="0">
              <a:ln/>
              <a:effectLst/>
              <a:latin typeface="Arial" pitchFamily="34" charset="0"/>
              <a:cs typeface="Arial" pitchFamily="34" charset="0"/>
            </a:rPr>
            <a:t>Reliable </a:t>
          </a:r>
          <a:r>
            <a:rPr kumimoji="0" lang="en-US" altLang="en-US" sz="1100" b="0" i="0" u="none" strike="noStrike" kern="1200" cap="none" normalizeH="0" baseline="0" dirty="0" err="1">
              <a:ln/>
              <a:effectLst/>
              <a:latin typeface="Arial" pitchFamily="34" charset="0"/>
              <a:cs typeface="Arial" pitchFamily="34" charset="0"/>
            </a:rPr>
            <a:t>Mfg</a:t>
          </a:r>
          <a:endParaRPr kumimoji="0" lang="en-US" altLang="en-US" sz="1100" b="0" i="0" u="none" strike="noStrike" kern="1200" cap="none" normalizeH="0" baseline="0" dirty="0">
            <a:ln/>
            <a:effectLst/>
            <a:latin typeface="Arial" pitchFamily="34" charset="0"/>
            <a:cs typeface="Arial" pitchFamily="34" charset="0"/>
          </a:endParaRPr>
        </a:p>
      </dsp:txBody>
      <dsp:txXfrm>
        <a:off x="2729332" y="924030"/>
        <a:ext cx="1126396" cy="563198"/>
      </dsp:txXfrm>
    </dsp:sp>
    <dsp:sp modelId="{4B9D7815-E3B0-C94F-B669-8F282F45768B}">
      <dsp:nvSpPr>
        <dsp:cNvPr id="0" name=""/>
        <dsp:cNvSpPr/>
      </dsp:nvSpPr>
      <dsp:spPr>
        <a:xfrm>
          <a:off x="3010931" y="1723771"/>
          <a:ext cx="1126396" cy="563198"/>
        </a:xfrm>
        <a:prstGeom prst="rect">
          <a:avLst/>
        </a:prstGeom>
        <a:solidFill>
          <a:schemeClr val="lt1">
            <a:hueOff val="0"/>
            <a:satOff val="0"/>
            <a:lumOff val="0"/>
            <a:alphaOff val="0"/>
          </a:schemeClr>
        </a:solidFill>
        <a:ln w="19050"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dirty="0"/>
            <a:t>Reliable </a:t>
          </a:r>
          <a:r>
            <a:rPr lang="en-US" sz="1100" kern="1200" dirty="0" err="1"/>
            <a:t>Labour</a:t>
          </a:r>
          <a:endParaRPr lang="en-US" sz="1100" kern="1200" dirty="0"/>
        </a:p>
      </dsp:txBody>
      <dsp:txXfrm>
        <a:off x="3010931" y="1723771"/>
        <a:ext cx="1126396" cy="563198"/>
      </dsp:txXfrm>
    </dsp:sp>
    <dsp:sp modelId="{E4CCD9D0-40F8-A845-9F0F-B106331F8AC3}">
      <dsp:nvSpPr>
        <dsp:cNvPr id="0" name=""/>
        <dsp:cNvSpPr/>
      </dsp:nvSpPr>
      <dsp:spPr>
        <a:xfrm>
          <a:off x="3010931" y="2523513"/>
          <a:ext cx="1126396" cy="563198"/>
        </a:xfrm>
        <a:prstGeom prst="rect">
          <a:avLst/>
        </a:prstGeom>
        <a:solidFill>
          <a:schemeClr val="lt1">
            <a:hueOff val="0"/>
            <a:satOff val="0"/>
            <a:lumOff val="0"/>
            <a:alphaOff val="0"/>
          </a:schemeClr>
        </a:solidFill>
        <a:ln w="19050"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dirty="0"/>
            <a:t>Reliable Equipment</a:t>
          </a:r>
        </a:p>
      </dsp:txBody>
      <dsp:txXfrm>
        <a:off x="3010931" y="2523513"/>
        <a:ext cx="1126396" cy="563198"/>
      </dsp:txXfrm>
    </dsp:sp>
    <dsp:sp modelId="{FA923B35-11AA-0142-B8CD-B2B966FE8516}">
      <dsp:nvSpPr>
        <dsp:cNvPr id="0" name=""/>
        <dsp:cNvSpPr/>
      </dsp:nvSpPr>
      <dsp:spPr>
        <a:xfrm>
          <a:off x="3010931" y="3323254"/>
          <a:ext cx="1126396" cy="563198"/>
        </a:xfrm>
        <a:prstGeom prst="rect">
          <a:avLst/>
        </a:prstGeom>
        <a:solidFill>
          <a:schemeClr val="lt1">
            <a:hueOff val="0"/>
            <a:satOff val="0"/>
            <a:lumOff val="0"/>
            <a:alphaOff val="0"/>
          </a:schemeClr>
        </a:solidFill>
        <a:ln w="19050"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dirty="0"/>
            <a:t>Reliable Supply Chain</a:t>
          </a:r>
        </a:p>
      </dsp:txBody>
      <dsp:txXfrm>
        <a:off x="3010931" y="3323254"/>
        <a:ext cx="1126396" cy="563198"/>
      </dsp:txXfrm>
    </dsp:sp>
    <dsp:sp modelId="{61AF7C04-F1ED-463F-AA0A-A5106F9082F8}">
      <dsp:nvSpPr>
        <dsp:cNvPr id="0" name=""/>
        <dsp:cNvSpPr/>
      </dsp:nvSpPr>
      <dsp:spPr>
        <a:xfrm>
          <a:off x="4092272" y="924030"/>
          <a:ext cx="1126396" cy="563198"/>
        </a:xfrm>
        <a:prstGeom prst="rect">
          <a:avLst/>
        </a:prstGeom>
        <a:solidFill>
          <a:schemeClr val="lt1">
            <a:hueOff val="0"/>
            <a:satOff val="0"/>
            <a:lumOff val="0"/>
            <a:alphaOff val="0"/>
          </a:schemeClr>
        </a:solidFill>
        <a:ln w="19050"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dirty="0">
              <a:ln/>
              <a:effectLst/>
              <a:latin typeface="Arial" pitchFamily="34" charset="0"/>
              <a:cs typeface="Arial" pitchFamily="34" charset="0"/>
            </a:rPr>
            <a:t>Short Lead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dirty="0">
              <a:ln/>
              <a:effectLst/>
              <a:latin typeface="Arial" pitchFamily="34" charset="0"/>
              <a:cs typeface="Arial" pitchFamily="34" charset="0"/>
            </a:rPr>
            <a:t>Times</a:t>
          </a:r>
        </a:p>
      </dsp:txBody>
      <dsp:txXfrm>
        <a:off x="4092272" y="924030"/>
        <a:ext cx="1126396" cy="563198"/>
      </dsp:txXfrm>
    </dsp:sp>
    <dsp:sp modelId="{8C280B41-E431-4861-A420-F5C31673CACB}">
      <dsp:nvSpPr>
        <dsp:cNvPr id="0" name=""/>
        <dsp:cNvSpPr/>
      </dsp:nvSpPr>
      <dsp:spPr>
        <a:xfrm>
          <a:off x="5455211" y="924030"/>
          <a:ext cx="1126396" cy="563198"/>
        </a:xfrm>
        <a:prstGeom prst="rect">
          <a:avLst/>
        </a:prstGeom>
        <a:solidFill>
          <a:schemeClr val="lt1">
            <a:hueOff val="0"/>
            <a:satOff val="0"/>
            <a:lumOff val="0"/>
            <a:alphaOff val="0"/>
          </a:schemeClr>
        </a:solidFill>
        <a:ln w="19050"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dirty="0">
              <a:ln/>
              <a:effectLst/>
              <a:latin typeface="Arial" pitchFamily="34" charset="0"/>
              <a:cs typeface="Arial" pitchFamily="34" charset="0"/>
            </a:rPr>
            <a:t>High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dirty="0">
              <a:ln/>
              <a:effectLst/>
              <a:latin typeface="Arial" pitchFamily="34" charset="0"/>
              <a:cs typeface="Arial" pitchFamily="34" charset="0"/>
            </a:rPr>
            <a:t>Quality </a:t>
          </a: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1100" b="0" i="0" u="none" strike="noStrike" kern="1200" cap="none" normalizeH="0" baseline="0" dirty="0">
            <a:ln/>
            <a:effectLst/>
            <a:latin typeface="Arial" pitchFamily="34" charset="0"/>
            <a:cs typeface="Arial" pitchFamily="34" charset="0"/>
          </a:endParaRPr>
        </a:p>
      </dsp:txBody>
      <dsp:txXfrm>
        <a:off x="5455211" y="924030"/>
        <a:ext cx="1126396" cy="563198"/>
      </dsp:txXfrm>
    </dsp:sp>
    <dsp:sp modelId="{8C49EF78-4600-46EF-9566-D17F07D0A611}">
      <dsp:nvSpPr>
        <dsp:cNvPr id="0" name=""/>
        <dsp:cNvSpPr/>
      </dsp:nvSpPr>
      <dsp:spPr>
        <a:xfrm>
          <a:off x="5736810" y="1723771"/>
          <a:ext cx="1126396" cy="563198"/>
        </a:xfrm>
        <a:prstGeom prst="rect">
          <a:avLst/>
        </a:prstGeom>
        <a:solidFill>
          <a:schemeClr val="lt1">
            <a:hueOff val="0"/>
            <a:satOff val="0"/>
            <a:lumOff val="0"/>
            <a:alphaOff val="0"/>
          </a:schemeClr>
        </a:solidFill>
        <a:ln w="19050"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dirty="0">
              <a:ln/>
              <a:effectLst/>
              <a:latin typeface="Arial" pitchFamily="34" charset="0"/>
              <a:cs typeface="Arial" pitchFamily="34" charset="0"/>
            </a:rPr>
            <a:t>Low Defect Rate</a:t>
          </a:r>
        </a:p>
      </dsp:txBody>
      <dsp:txXfrm>
        <a:off x="5736810" y="1723771"/>
        <a:ext cx="1126396" cy="563198"/>
      </dsp:txXfrm>
    </dsp:sp>
    <dsp:sp modelId="{9A2AF758-F0B9-40DD-8213-E8DDCDB9557E}">
      <dsp:nvSpPr>
        <dsp:cNvPr id="0" name=""/>
        <dsp:cNvSpPr/>
      </dsp:nvSpPr>
      <dsp:spPr>
        <a:xfrm>
          <a:off x="5736810" y="2523513"/>
          <a:ext cx="1126396" cy="563198"/>
        </a:xfrm>
        <a:prstGeom prst="rect">
          <a:avLst/>
        </a:prstGeom>
        <a:solidFill>
          <a:schemeClr val="lt1">
            <a:hueOff val="0"/>
            <a:satOff val="0"/>
            <a:lumOff val="0"/>
            <a:alphaOff val="0"/>
          </a:schemeClr>
        </a:solidFill>
        <a:ln w="19050"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dirty="0">
              <a:ln/>
              <a:effectLst/>
              <a:latin typeface="Arial" pitchFamily="34" charset="0"/>
              <a:cs typeface="Arial" pitchFamily="34" charset="0"/>
            </a:rPr>
            <a:t>Effective</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dirty="0">
              <a:ln/>
              <a:effectLst/>
              <a:latin typeface="Arial" pitchFamily="34" charset="0"/>
              <a:cs typeface="Arial" pitchFamily="34" charset="0"/>
            </a:rPr>
            <a:t>Test &amp; Inspect</a:t>
          </a:r>
        </a:p>
      </dsp:txBody>
      <dsp:txXfrm>
        <a:off x="5736810" y="2523513"/>
        <a:ext cx="1126396" cy="563198"/>
      </dsp:txXfrm>
    </dsp:sp>
    <dsp:sp modelId="{3188B8C6-1EC2-4897-9807-C01D7815F95A}">
      <dsp:nvSpPr>
        <dsp:cNvPr id="0" name=""/>
        <dsp:cNvSpPr/>
      </dsp:nvSpPr>
      <dsp:spPr>
        <a:xfrm>
          <a:off x="6818151" y="924030"/>
          <a:ext cx="1126396" cy="563198"/>
        </a:xfrm>
        <a:prstGeom prst="rect">
          <a:avLst/>
        </a:prstGeom>
        <a:solidFill>
          <a:schemeClr val="lt1">
            <a:hueOff val="0"/>
            <a:satOff val="0"/>
            <a:lumOff val="0"/>
            <a:alphaOff val="0"/>
          </a:schemeClr>
        </a:solidFill>
        <a:ln w="19050"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a:ln/>
              <a:effectLst/>
              <a:latin typeface="Arial" pitchFamily="34" charset="0"/>
              <a:cs typeface="Arial" pitchFamily="34" charset="0"/>
            </a:rPr>
            <a:t>Safe to Make</a:t>
          </a:r>
          <a:endParaRPr kumimoji="0" lang="en-US" altLang="en-US" sz="1100" b="0" i="0" u="none" strike="noStrike" kern="1200" cap="none" normalizeH="0" baseline="0" dirty="0">
            <a:ln/>
            <a:effectLst/>
            <a:latin typeface="Arial" pitchFamily="34" charset="0"/>
            <a:cs typeface="Arial" pitchFamily="34" charset="0"/>
          </a:endParaRPr>
        </a:p>
      </dsp:txBody>
      <dsp:txXfrm>
        <a:off x="6818151" y="924030"/>
        <a:ext cx="1126396" cy="563198"/>
      </dsp:txXfrm>
    </dsp:sp>
    <dsp:sp modelId="{F98AAAA2-27EF-4EB6-A29F-B17091BCA280}">
      <dsp:nvSpPr>
        <dsp:cNvPr id="0" name=""/>
        <dsp:cNvSpPr/>
      </dsp:nvSpPr>
      <dsp:spPr>
        <a:xfrm>
          <a:off x="7099750" y="1723771"/>
          <a:ext cx="1126396" cy="563198"/>
        </a:xfrm>
        <a:prstGeom prst="rect">
          <a:avLst/>
        </a:prstGeom>
        <a:solidFill>
          <a:schemeClr val="lt1">
            <a:hueOff val="0"/>
            <a:satOff val="0"/>
            <a:lumOff val="0"/>
            <a:alphaOff val="0"/>
          </a:schemeClr>
        </a:solidFill>
        <a:ln w="19050"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dirty="0">
              <a:ln/>
              <a:effectLst/>
              <a:latin typeface="Arial" pitchFamily="34" charset="0"/>
              <a:cs typeface="Arial" pitchFamily="34" charset="0"/>
            </a:rPr>
            <a:t>Explosive</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dirty="0">
              <a:ln/>
              <a:effectLst/>
              <a:latin typeface="Arial" pitchFamily="34" charset="0"/>
              <a:cs typeface="Arial" pitchFamily="34" charset="0"/>
            </a:rPr>
            <a:t>(MSER)</a:t>
          </a:r>
        </a:p>
      </dsp:txBody>
      <dsp:txXfrm>
        <a:off x="7099750" y="1723771"/>
        <a:ext cx="1126396" cy="563198"/>
      </dsp:txXfrm>
    </dsp:sp>
    <dsp:sp modelId="{9BC767A5-081D-4E43-A56B-A5907CB5BB62}">
      <dsp:nvSpPr>
        <dsp:cNvPr id="0" name=""/>
        <dsp:cNvSpPr/>
      </dsp:nvSpPr>
      <dsp:spPr>
        <a:xfrm>
          <a:off x="7099750" y="2523513"/>
          <a:ext cx="1126396" cy="563198"/>
        </a:xfrm>
        <a:prstGeom prst="rect">
          <a:avLst/>
        </a:prstGeom>
        <a:solidFill>
          <a:schemeClr val="lt1">
            <a:hueOff val="0"/>
            <a:satOff val="0"/>
            <a:lumOff val="0"/>
            <a:alphaOff val="0"/>
          </a:schemeClr>
        </a:solidFill>
        <a:ln w="19050"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kern="1200" cap="none" normalizeH="0" baseline="0" dirty="0">
              <a:ln/>
              <a:effectLst/>
              <a:latin typeface="Arial" pitchFamily="34" charset="0"/>
              <a:cs typeface="Arial" pitchFamily="34" charset="0"/>
            </a:rPr>
            <a:t>Non Explosive</a:t>
          </a:r>
        </a:p>
      </dsp:txBody>
      <dsp:txXfrm>
        <a:off x="7099750" y="2523513"/>
        <a:ext cx="1126396" cy="56319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9426C6-398A-8042-A441-C3A4693D9EC2}">
      <dsp:nvSpPr>
        <dsp:cNvPr id="0" name=""/>
        <dsp:cNvSpPr/>
      </dsp:nvSpPr>
      <dsp:spPr>
        <a:xfrm>
          <a:off x="1574922" y="1354"/>
          <a:ext cx="1351817" cy="1351817"/>
        </a:xfrm>
        <a:prstGeom prst="ellipse">
          <a:avLst/>
        </a:prstGeom>
        <a:gradFill rotWithShape="1">
          <a:gsLst>
            <a:gs pos="0">
              <a:schemeClr val="accent3">
                <a:tint val="64000"/>
                <a:lumMod val="118000"/>
              </a:schemeClr>
            </a:gs>
            <a:gs pos="100000">
              <a:schemeClr val="accent3">
                <a:tint val="92000"/>
                <a:alpha val="100000"/>
                <a:lumMod val="110000"/>
              </a:schemeClr>
            </a:gs>
          </a:gsLst>
          <a:lin ang="5400000" scaled="0"/>
        </a:gradFill>
        <a:ln w="9525" cap="rnd" cmpd="sng" algn="ctr">
          <a:solidFill>
            <a:schemeClr val="accent3"/>
          </a:solidFill>
          <a:prstDash val="solid"/>
        </a:ln>
        <a:effectLst/>
        <a:sp3d extrusionH="381000"/>
      </dsp:spPr>
      <dsp:style>
        <a:lnRef idx="1">
          <a:schemeClr val="accent3"/>
        </a:lnRef>
        <a:fillRef idx="2">
          <a:schemeClr val="accent3"/>
        </a:fillRef>
        <a:effectRef idx="1">
          <a:schemeClr val="accent3"/>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a:t>Functional FMEA</a:t>
          </a:r>
          <a:endParaRPr lang="en-GB" sz="1400" kern="1200"/>
        </a:p>
      </dsp:txBody>
      <dsp:txXfrm>
        <a:off x="1772891" y="199323"/>
        <a:ext cx="955879" cy="955879"/>
      </dsp:txXfrm>
    </dsp:sp>
    <dsp:sp modelId="{7A777BD3-7D03-3C4B-8A3A-3E888D003B1C}">
      <dsp:nvSpPr>
        <dsp:cNvPr id="0" name=""/>
        <dsp:cNvSpPr/>
      </dsp:nvSpPr>
      <dsp:spPr>
        <a:xfrm rot="2700000">
          <a:off x="2781567" y="1159374"/>
          <a:ext cx="358987" cy="456238"/>
        </a:xfrm>
        <a:prstGeom prst="rightArrow">
          <a:avLst>
            <a:gd name="adj1" fmla="val 60000"/>
            <a:gd name="adj2" fmla="val 50000"/>
          </a:avLst>
        </a:prstGeom>
        <a:solidFill>
          <a:schemeClr val="accent1">
            <a:shade val="90000"/>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2797339" y="1212546"/>
        <a:ext cx="251291" cy="273742"/>
      </dsp:txXfrm>
    </dsp:sp>
    <dsp:sp modelId="{C1AA7EDF-F169-EC4F-9222-C4CAE7F5F398}">
      <dsp:nvSpPr>
        <dsp:cNvPr id="0" name=""/>
        <dsp:cNvSpPr/>
      </dsp:nvSpPr>
      <dsp:spPr>
        <a:xfrm>
          <a:off x="3009750" y="1436182"/>
          <a:ext cx="1351817" cy="1351817"/>
        </a:xfrm>
        <a:prstGeom prst="ellipse">
          <a:avLst/>
        </a:prstGeom>
        <a:gradFill rotWithShape="1">
          <a:gsLst>
            <a:gs pos="0">
              <a:schemeClr val="accent4">
                <a:tint val="64000"/>
                <a:lumMod val="118000"/>
              </a:schemeClr>
            </a:gs>
            <a:gs pos="100000">
              <a:schemeClr val="accent4">
                <a:tint val="92000"/>
                <a:alpha val="100000"/>
                <a:lumMod val="110000"/>
              </a:schemeClr>
            </a:gs>
          </a:gsLst>
          <a:lin ang="5400000" scaled="0"/>
        </a:gradFill>
        <a:ln w="9525" cap="rnd" cmpd="sng" algn="ctr">
          <a:solidFill>
            <a:schemeClr val="accent4"/>
          </a:solidFill>
          <a:prstDash val="solid"/>
        </a:ln>
        <a:effectLst/>
        <a:sp3d extrusionH="381000"/>
      </dsp:spPr>
      <dsp:style>
        <a:lnRef idx="1">
          <a:schemeClr val="accent4"/>
        </a:lnRef>
        <a:fillRef idx="2">
          <a:schemeClr val="accent4"/>
        </a:fillRef>
        <a:effectRef idx="1">
          <a:schemeClr val="accent4"/>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t>Process FMEA</a:t>
          </a:r>
        </a:p>
      </dsp:txBody>
      <dsp:txXfrm>
        <a:off x="3207719" y="1634151"/>
        <a:ext cx="955879" cy="955879"/>
      </dsp:txXfrm>
    </dsp:sp>
    <dsp:sp modelId="{52EF48EA-2683-6747-A309-359A852DE2FE}">
      <dsp:nvSpPr>
        <dsp:cNvPr id="0" name=""/>
        <dsp:cNvSpPr/>
      </dsp:nvSpPr>
      <dsp:spPr>
        <a:xfrm rot="8100000">
          <a:off x="2795935" y="2594201"/>
          <a:ext cx="358987" cy="456238"/>
        </a:xfrm>
        <a:prstGeom prst="rightArrow">
          <a:avLst>
            <a:gd name="adj1" fmla="val 60000"/>
            <a:gd name="adj2" fmla="val 50000"/>
          </a:avLst>
        </a:prstGeom>
        <a:solidFill>
          <a:schemeClr val="accent1">
            <a:shade val="90000"/>
            <a:hueOff val="-11887"/>
            <a:satOff val="-15457"/>
            <a:lumOff val="11013"/>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10800000">
        <a:off x="2887859" y="2647373"/>
        <a:ext cx="251291" cy="273742"/>
      </dsp:txXfrm>
    </dsp:sp>
    <dsp:sp modelId="{D0398664-C804-9748-9116-2EB54F8F1A2D}">
      <dsp:nvSpPr>
        <dsp:cNvPr id="0" name=""/>
        <dsp:cNvSpPr/>
      </dsp:nvSpPr>
      <dsp:spPr>
        <a:xfrm>
          <a:off x="1574922" y="2871010"/>
          <a:ext cx="1351817" cy="1351817"/>
        </a:xfrm>
        <a:prstGeom prst="ellipse">
          <a:avLst/>
        </a:prstGeom>
        <a:gradFill rotWithShape="1">
          <a:gsLst>
            <a:gs pos="0">
              <a:schemeClr val="accent5">
                <a:tint val="64000"/>
                <a:lumMod val="118000"/>
              </a:schemeClr>
            </a:gs>
            <a:gs pos="100000">
              <a:schemeClr val="accent5">
                <a:tint val="92000"/>
                <a:alpha val="100000"/>
                <a:lumMod val="110000"/>
              </a:schemeClr>
            </a:gs>
          </a:gsLst>
          <a:lin ang="5400000" scaled="0"/>
        </a:gradFill>
        <a:ln w="9525" cap="rnd" cmpd="sng" algn="ctr">
          <a:solidFill>
            <a:schemeClr val="accent5"/>
          </a:solidFill>
          <a:prstDash val="solid"/>
        </a:ln>
        <a:effectLst/>
        <a:sp3d extrusionH="381000"/>
      </dsp:spPr>
      <dsp:style>
        <a:lnRef idx="1">
          <a:schemeClr val="accent5"/>
        </a:lnRef>
        <a:fillRef idx="2">
          <a:schemeClr val="accent5"/>
        </a:fillRef>
        <a:effectRef idx="1">
          <a:schemeClr val="accent5"/>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Use </a:t>
          </a:r>
        </a:p>
        <a:p>
          <a:pPr marL="0" lvl="0" indent="0" algn="ctr" defTabSz="622300">
            <a:lnSpc>
              <a:spcPct val="90000"/>
            </a:lnSpc>
            <a:spcBef>
              <a:spcPct val="0"/>
            </a:spcBef>
            <a:spcAft>
              <a:spcPct val="35000"/>
            </a:spcAft>
            <a:buNone/>
          </a:pPr>
          <a:r>
            <a:rPr lang="en-GB" sz="1400" kern="1200" dirty="0"/>
            <a:t>FMEA</a:t>
          </a:r>
        </a:p>
      </dsp:txBody>
      <dsp:txXfrm>
        <a:off x="1772891" y="3068979"/>
        <a:ext cx="955879" cy="955879"/>
      </dsp:txXfrm>
    </dsp:sp>
    <dsp:sp modelId="{4CF84883-9870-B744-9E5E-59BF644BC32C}">
      <dsp:nvSpPr>
        <dsp:cNvPr id="0" name=""/>
        <dsp:cNvSpPr/>
      </dsp:nvSpPr>
      <dsp:spPr>
        <a:xfrm rot="13500000">
          <a:off x="1361108" y="2608570"/>
          <a:ext cx="358987" cy="456238"/>
        </a:xfrm>
        <a:prstGeom prst="rightArrow">
          <a:avLst>
            <a:gd name="adj1" fmla="val 60000"/>
            <a:gd name="adj2" fmla="val 50000"/>
          </a:avLst>
        </a:prstGeom>
        <a:solidFill>
          <a:schemeClr val="accent1">
            <a:shade val="90000"/>
            <a:hueOff val="-23774"/>
            <a:satOff val="-30915"/>
            <a:lumOff val="22025"/>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10800000">
        <a:off x="1453032" y="2737894"/>
        <a:ext cx="251291" cy="273742"/>
      </dsp:txXfrm>
    </dsp:sp>
    <dsp:sp modelId="{DC82C33A-7129-1444-84B6-850CAB11DF80}">
      <dsp:nvSpPr>
        <dsp:cNvPr id="0" name=""/>
        <dsp:cNvSpPr/>
      </dsp:nvSpPr>
      <dsp:spPr>
        <a:xfrm>
          <a:off x="140094" y="1436182"/>
          <a:ext cx="1351817" cy="1351817"/>
        </a:xfrm>
        <a:prstGeom prst="ellipse">
          <a:avLst/>
        </a:prstGeom>
        <a:gradFill rotWithShape="1">
          <a:gsLst>
            <a:gs pos="0">
              <a:schemeClr val="accent1">
                <a:tint val="64000"/>
                <a:lumMod val="118000"/>
              </a:schemeClr>
            </a:gs>
            <a:gs pos="100000">
              <a:schemeClr val="accent1">
                <a:tint val="92000"/>
                <a:alpha val="100000"/>
                <a:lumMod val="110000"/>
              </a:schemeClr>
            </a:gs>
          </a:gsLst>
          <a:lin ang="5400000" scaled="0"/>
        </a:gradFill>
        <a:ln w="9525" cap="rnd" cmpd="sng" algn="ctr">
          <a:solidFill>
            <a:schemeClr val="accent1"/>
          </a:solidFill>
          <a:prstDash val="solid"/>
        </a:ln>
        <a:effectLst/>
        <a:sp3d extrusionH="381000"/>
      </dsp:spPr>
      <dsp:style>
        <a:lnRef idx="1">
          <a:schemeClr val="accent1"/>
        </a:lnRef>
        <a:fillRef idx="2">
          <a:schemeClr val="accent1"/>
        </a:fillRef>
        <a:effectRef idx="1">
          <a:schemeClr val="accent1"/>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Design FMEA</a:t>
          </a:r>
        </a:p>
      </dsp:txBody>
      <dsp:txXfrm>
        <a:off x="338063" y="1634151"/>
        <a:ext cx="955879" cy="955879"/>
      </dsp:txXfrm>
    </dsp:sp>
    <dsp:sp modelId="{18B45F1C-6064-B043-ACDE-91BC9560595F}">
      <dsp:nvSpPr>
        <dsp:cNvPr id="0" name=""/>
        <dsp:cNvSpPr/>
      </dsp:nvSpPr>
      <dsp:spPr>
        <a:xfrm rot="18900000">
          <a:off x="1346739" y="1173742"/>
          <a:ext cx="358987" cy="456238"/>
        </a:xfrm>
        <a:prstGeom prst="rightArrow">
          <a:avLst>
            <a:gd name="adj1" fmla="val 60000"/>
            <a:gd name="adj2" fmla="val 50000"/>
          </a:avLst>
        </a:prstGeom>
        <a:solidFill>
          <a:schemeClr val="accent1">
            <a:shade val="90000"/>
            <a:hueOff val="-35661"/>
            <a:satOff val="-46372"/>
            <a:lumOff val="33038"/>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1362511" y="1303066"/>
        <a:ext cx="251291" cy="27374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9426C6-398A-8042-A441-C3A4693D9EC2}">
      <dsp:nvSpPr>
        <dsp:cNvPr id="0" name=""/>
        <dsp:cNvSpPr/>
      </dsp:nvSpPr>
      <dsp:spPr>
        <a:xfrm>
          <a:off x="1574922" y="1354"/>
          <a:ext cx="1351817" cy="1351817"/>
        </a:xfrm>
        <a:prstGeom prst="ellipse">
          <a:avLst/>
        </a:prstGeom>
        <a:gradFill rotWithShape="1">
          <a:gsLst>
            <a:gs pos="0">
              <a:schemeClr val="accent3">
                <a:tint val="64000"/>
                <a:lumMod val="118000"/>
              </a:schemeClr>
            </a:gs>
            <a:gs pos="100000">
              <a:schemeClr val="accent3">
                <a:tint val="92000"/>
                <a:alpha val="100000"/>
                <a:lumMod val="110000"/>
              </a:schemeClr>
            </a:gs>
          </a:gsLst>
          <a:lin ang="5400000" scaled="0"/>
        </a:gradFill>
        <a:ln w="9525" cap="rnd" cmpd="sng" algn="ctr">
          <a:solidFill>
            <a:schemeClr val="accent3"/>
          </a:solidFill>
          <a:prstDash val="solid"/>
        </a:ln>
        <a:effectLst/>
        <a:sp3d extrusionH="381000"/>
      </dsp:spPr>
      <dsp:style>
        <a:lnRef idx="1">
          <a:schemeClr val="accent3"/>
        </a:lnRef>
        <a:fillRef idx="2">
          <a:schemeClr val="accent3"/>
        </a:fillRef>
        <a:effectRef idx="1">
          <a:schemeClr val="accent3"/>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a:t>Functional FMEA</a:t>
          </a:r>
          <a:endParaRPr lang="en-GB" sz="1400" kern="1200"/>
        </a:p>
      </dsp:txBody>
      <dsp:txXfrm>
        <a:off x="1772891" y="199323"/>
        <a:ext cx="955879" cy="955879"/>
      </dsp:txXfrm>
    </dsp:sp>
    <dsp:sp modelId="{7A777BD3-7D03-3C4B-8A3A-3E888D003B1C}">
      <dsp:nvSpPr>
        <dsp:cNvPr id="0" name=""/>
        <dsp:cNvSpPr/>
      </dsp:nvSpPr>
      <dsp:spPr>
        <a:xfrm rot="2700000">
          <a:off x="2781567" y="1159374"/>
          <a:ext cx="358987" cy="456238"/>
        </a:xfrm>
        <a:prstGeom prst="rightArrow">
          <a:avLst>
            <a:gd name="adj1" fmla="val 60000"/>
            <a:gd name="adj2" fmla="val 50000"/>
          </a:avLst>
        </a:prstGeom>
        <a:solidFill>
          <a:schemeClr val="accent1">
            <a:shade val="90000"/>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2797339" y="1212546"/>
        <a:ext cx="251291" cy="273742"/>
      </dsp:txXfrm>
    </dsp:sp>
    <dsp:sp modelId="{C1AA7EDF-F169-EC4F-9222-C4CAE7F5F398}">
      <dsp:nvSpPr>
        <dsp:cNvPr id="0" name=""/>
        <dsp:cNvSpPr/>
      </dsp:nvSpPr>
      <dsp:spPr>
        <a:xfrm>
          <a:off x="3009750" y="1436182"/>
          <a:ext cx="1351817" cy="1351817"/>
        </a:xfrm>
        <a:prstGeom prst="ellipse">
          <a:avLst/>
        </a:prstGeom>
        <a:gradFill rotWithShape="1">
          <a:gsLst>
            <a:gs pos="0">
              <a:schemeClr val="accent4">
                <a:tint val="64000"/>
                <a:lumMod val="118000"/>
              </a:schemeClr>
            </a:gs>
            <a:gs pos="100000">
              <a:schemeClr val="accent4">
                <a:tint val="92000"/>
                <a:alpha val="100000"/>
                <a:lumMod val="110000"/>
              </a:schemeClr>
            </a:gs>
          </a:gsLst>
          <a:lin ang="5400000" scaled="0"/>
        </a:gradFill>
        <a:ln w="9525" cap="rnd" cmpd="sng" algn="ctr">
          <a:solidFill>
            <a:schemeClr val="accent4"/>
          </a:solidFill>
          <a:prstDash val="solid"/>
        </a:ln>
        <a:effectLst/>
        <a:sp3d extrusionH="381000"/>
      </dsp:spPr>
      <dsp:style>
        <a:lnRef idx="1">
          <a:schemeClr val="accent4"/>
        </a:lnRef>
        <a:fillRef idx="2">
          <a:schemeClr val="accent4"/>
        </a:fillRef>
        <a:effectRef idx="1">
          <a:schemeClr val="accent4"/>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t>Process FMEA</a:t>
          </a:r>
        </a:p>
      </dsp:txBody>
      <dsp:txXfrm>
        <a:off x="3207719" y="1634151"/>
        <a:ext cx="955879" cy="955879"/>
      </dsp:txXfrm>
    </dsp:sp>
    <dsp:sp modelId="{52EF48EA-2683-6747-A309-359A852DE2FE}">
      <dsp:nvSpPr>
        <dsp:cNvPr id="0" name=""/>
        <dsp:cNvSpPr/>
      </dsp:nvSpPr>
      <dsp:spPr>
        <a:xfrm rot="8100000">
          <a:off x="2795935" y="2594201"/>
          <a:ext cx="358987" cy="456238"/>
        </a:xfrm>
        <a:prstGeom prst="rightArrow">
          <a:avLst>
            <a:gd name="adj1" fmla="val 60000"/>
            <a:gd name="adj2" fmla="val 50000"/>
          </a:avLst>
        </a:prstGeom>
        <a:solidFill>
          <a:schemeClr val="accent1">
            <a:shade val="90000"/>
            <a:hueOff val="-11887"/>
            <a:satOff val="-15457"/>
            <a:lumOff val="11013"/>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10800000">
        <a:off x="2887859" y="2647373"/>
        <a:ext cx="251291" cy="273742"/>
      </dsp:txXfrm>
    </dsp:sp>
    <dsp:sp modelId="{D0398664-C804-9748-9116-2EB54F8F1A2D}">
      <dsp:nvSpPr>
        <dsp:cNvPr id="0" name=""/>
        <dsp:cNvSpPr/>
      </dsp:nvSpPr>
      <dsp:spPr>
        <a:xfrm>
          <a:off x="1574922" y="2871010"/>
          <a:ext cx="1351817" cy="1351817"/>
        </a:xfrm>
        <a:prstGeom prst="ellipse">
          <a:avLst/>
        </a:prstGeom>
        <a:gradFill rotWithShape="1">
          <a:gsLst>
            <a:gs pos="0">
              <a:schemeClr val="accent5">
                <a:tint val="64000"/>
                <a:lumMod val="118000"/>
              </a:schemeClr>
            </a:gs>
            <a:gs pos="100000">
              <a:schemeClr val="accent5">
                <a:tint val="92000"/>
                <a:alpha val="100000"/>
                <a:lumMod val="110000"/>
              </a:schemeClr>
            </a:gs>
          </a:gsLst>
          <a:lin ang="5400000" scaled="0"/>
        </a:gradFill>
        <a:ln w="9525" cap="rnd" cmpd="sng" algn="ctr">
          <a:solidFill>
            <a:schemeClr val="accent5"/>
          </a:solidFill>
          <a:prstDash val="solid"/>
        </a:ln>
        <a:effectLst/>
        <a:sp3d extrusionH="381000"/>
      </dsp:spPr>
      <dsp:style>
        <a:lnRef idx="1">
          <a:schemeClr val="accent5"/>
        </a:lnRef>
        <a:fillRef idx="2">
          <a:schemeClr val="accent5"/>
        </a:fillRef>
        <a:effectRef idx="1">
          <a:schemeClr val="accent5"/>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Use </a:t>
          </a:r>
        </a:p>
        <a:p>
          <a:pPr marL="0" lvl="0" indent="0" algn="ctr" defTabSz="622300">
            <a:lnSpc>
              <a:spcPct val="90000"/>
            </a:lnSpc>
            <a:spcBef>
              <a:spcPct val="0"/>
            </a:spcBef>
            <a:spcAft>
              <a:spcPct val="35000"/>
            </a:spcAft>
            <a:buNone/>
          </a:pPr>
          <a:r>
            <a:rPr lang="en-GB" sz="1400" kern="1200" dirty="0"/>
            <a:t>FMEA</a:t>
          </a:r>
        </a:p>
      </dsp:txBody>
      <dsp:txXfrm>
        <a:off x="1772891" y="3068979"/>
        <a:ext cx="955879" cy="955879"/>
      </dsp:txXfrm>
    </dsp:sp>
    <dsp:sp modelId="{4CF84883-9870-B744-9E5E-59BF644BC32C}">
      <dsp:nvSpPr>
        <dsp:cNvPr id="0" name=""/>
        <dsp:cNvSpPr/>
      </dsp:nvSpPr>
      <dsp:spPr>
        <a:xfrm rot="13500000">
          <a:off x="1361108" y="2608570"/>
          <a:ext cx="358987" cy="456238"/>
        </a:xfrm>
        <a:prstGeom prst="rightArrow">
          <a:avLst>
            <a:gd name="adj1" fmla="val 60000"/>
            <a:gd name="adj2" fmla="val 50000"/>
          </a:avLst>
        </a:prstGeom>
        <a:solidFill>
          <a:schemeClr val="accent1">
            <a:shade val="90000"/>
            <a:hueOff val="-23774"/>
            <a:satOff val="-30915"/>
            <a:lumOff val="22025"/>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10800000">
        <a:off x="1453032" y="2737894"/>
        <a:ext cx="251291" cy="273742"/>
      </dsp:txXfrm>
    </dsp:sp>
    <dsp:sp modelId="{DC82C33A-7129-1444-84B6-850CAB11DF80}">
      <dsp:nvSpPr>
        <dsp:cNvPr id="0" name=""/>
        <dsp:cNvSpPr/>
      </dsp:nvSpPr>
      <dsp:spPr>
        <a:xfrm>
          <a:off x="140094" y="1436182"/>
          <a:ext cx="1351817" cy="1351817"/>
        </a:xfrm>
        <a:prstGeom prst="ellipse">
          <a:avLst/>
        </a:prstGeom>
        <a:gradFill rotWithShape="1">
          <a:gsLst>
            <a:gs pos="0">
              <a:schemeClr val="accent1">
                <a:tint val="64000"/>
                <a:lumMod val="118000"/>
              </a:schemeClr>
            </a:gs>
            <a:gs pos="100000">
              <a:schemeClr val="accent1">
                <a:tint val="92000"/>
                <a:alpha val="100000"/>
                <a:lumMod val="110000"/>
              </a:schemeClr>
            </a:gs>
          </a:gsLst>
          <a:lin ang="5400000" scaled="0"/>
        </a:gradFill>
        <a:ln w="9525" cap="rnd" cmpd="sng" algn="ctr">
          <a:solidFill>
            <a:schemeClr val="accent1"/>
          </a:solidFill>
          <a:prstDash val="solid"/>
        </a:ln>
        <a:effectLst/>
        <a:sp3d extrusionH="381000"/>
      </dsp:spPr>
      <dsp:style>
        <a:lnRef idx="1">
          <a:schemeClr val="accent1"/>
        </a:lnRef>
        <a:fillRef idx="2">
          <a:schemeClr val="accent1"/>
        </a:fillRef>
        <a:effectRef idx="1">
          <a:schemeClr val="accent1"/>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Design FMEA</a:t>
          </a:r>
        </a:p>
      </dsp:txBody>
      <dsp:txXfrm>
        <a:off x="338063" y="1634151"/>
        <a:ext cx="955879" cy="955879"/>
      </dsp:txXfrm>
    </dsp:sp>
    <dsp:sp modelId="{18B45F1C-6064-B043-ACDE-91BC9560595F}">
      <dsp:nvSpPr>
        <dsp:cNvPr id="0" name=""/>
        <dsp:cNvSpPr/>
      </dsp:nvSpPr>
      <dsp:spPr>
        <a:xfrm rot="18900000">
          <a:off x="1346739" y="1173742"/>
          <a:ext cx="358987" cy="456238"/>
        </a:xfrm>
        <a:prstGeom prst="rightArrow">
          <a:avLst>
            <a:gd name="adj1" fmla="val 60000"/>
            <a:gd name="adj2" fmla="val 50000"/>
          </a:avLst>
        </a:prstGeom>
        <a:solidFill>
          <a:schemeClr val="accent1">
            <a:shade val="90000"/>
            <a:hueOff val="-35661"/>
            <a:satOff val="-46372"/>
            <a:lumOff val="33038"/>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1362511" y="1303066"/>
        <a:ext cx="251291" cy="27374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9426C6-398A-8042-A441-C3A4693D9EC2}">
      <dsp:nvSpPr>
        <dsp:cNvPr id="0" name=""/>
        <dsp:cNvSpPr/>
      </dsp:nvSpPr>
      <dsp:spPr>
        <a:xfrm>
          <a:off x="1574922" y="1354"/>
          <a:ext cx="1351817" cy="1351817"/>
        </a:xfrm>
        <a:prstGeom prst="ellipse">
          <a:avLst/>
        </a:prstGeom>
        <a:gradFill rotWithShape="1">
          <a:gsLst>
            <a:gs pos="0">
              <a:schemeClr val="accent3">
                <a:tint val="64000"/>
                <a:lumMod val="118000"/>
              </a:schemeClr>
            </a:gs>
            <a:gs pos="100000">
              <a:schemeClr val="accent3">
                <a:tint val="92000"/>
                <a:alpha val="100000"/>
                <a:lumMod val="110000"/>
              </a:schemeClr>
            </a:gs>
          </a:gsLst>
          <a:lin ang="5400000" scaled="0"/>
        </a:gradFill>
        <a:ln w="9525" cap="rnd" cmpd="sng" algn="ctr">
          <a:solidFill>
            <a:schemeClr val="accent3"/>
          </a:solidFill>
          <a:prstDash val="solid"/>
        </a:ln>
        <a:effectLst/>
        <a:sp3d extrusionH="381000"/>
      </dsp:spPr>
      <dsp:style>
        <a:lnRef idx="1">
          <a:schemeClr val="accent3"/>
        </a:lnRef>
        <a:fillRef idx="2">
          <a:schemeClr val="accent3"/>
        </a:fillRef>
        <a:effectRef idx="1">
          <a:schemeClr val="accent3"/>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a:t>Functional FMEA</a:t>
          </a:r>
          <a:endParaRPr lang="en-GB" sz="1400" kern="1200"/>
        </a:p>
      </dsp:txBody>
      <dsp:txXfrm>
        <a:off x="1772891" y="199323"/>
        <a:ext cx="955879" cy="955879"/>
      </dsp:txXfrm>
    </dsp:sp>
    <dsp:sp modelId="{7A777BD3-7D03-3C4B-8A3A-3E888D003B1C}">
      <dsp:nvSpPr>
        <dsp:cNvPr id="0" name=""/>
        <dsp:cNvSpPr/>
      </dsp:nvSpPr>
      <dsp:spPr>
        <a:xfrm rot="2700000">
          <a:off x="2781567" y="1159374"/>
          <a:ext cx="358987" cy="456238"/>
        </a:xfrm>
        <a:prstGeom prst="rightArrow">
          <a:avLst>
            <a:gd name="adj1" fmla="val 60000"/>
            <a:gd name="adj2" fmla="val 50000"/>
          </a:avLst>
        </a:prstGeom>
        <a:solidFill>
          <a:schemeClr val="accent1">
            <a:shade val="90000"/>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2797339" y="1212546"/>
        <a:ext cx="251291" cy="273742"/>
      </dsp:txXfrm>
    </dsp:sp>
    <dsp:sp modelId="{C1AA7EDF-F169-EC4F-9222-C4CAE7F5F398}">
      <dsp:nvSpPr>
        <dsp:cNvPr id="0" name=""/>
        <dsp:cNvSpPr/>
      </dsp:nvSpPr>
      <dsp:spPr>
        <a:xfrm>
          <a:off x="3009750" y="1436182"/>
          <a:ext cx="1351817" cy="1351817"/>
        </a:xfrm>
        <a:prstGeom prst="ellipse">
          <a:avLst/>
        </a:prstGeom>
        <a:gradFill rotWithShape="1">
          <a:gsLst>
            <a:gs pos="0">
              <a:schemeClr val="accent4">
                <a:tint val="64000"/>
                <a:lumMod val="118000"/>
              </a:schemeClr>
            </a:gs>
            <a:gs pos="100000">
              <a:schemeClr val="accent4">
                <a:tint val="92000"/>
                <a:alpha val="100000"/>
                <a:lumMod val="110000"/>
              </a:schemeClr>
            </a:gs>
          </a:gsLst>
          <a:lin ang="5400000" scaled="0"/>
        </a:gradFill>
        <a:ln w="9525" cap="rnd" cmpd="sng" algn="ctr">
          <a:solidFill>
            <a:schemeClr val="accent4"/>
          </a:solidFill>
          <a:prstDash val="solid"/>
        </a:ln>
        <a:effectLst/>
        <a:sp3d extrusionH="381000"/>
      </dsp:spPr>
      <dsp:style>
        <a:lnRef idx="1">
          <a:schemeClr val="accent4"/>
        </a:lnRef>
        <a:fillRef idx="2">
          <a:schemeClr val="accent4"/>
        </a:fillRef>
        <a:effectRef idx="1">
          <a:schemeClr val="accent4"/>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t>Process FMEA</a:t>
          </a:r>
        </a:p>
      </dsp:txBody>
      <dsp:txXfrm>
        <a:off x="3207719" y="1634151"/>
        <a:ext cx="955879" cy="955879"/>
      </dsp:txXfrm>
    </dsp:sp>
    <dsp:sp modelId="{52EF48EA-2683-6747-A309-359A852DE2FE}">
      <dsp:nvSpPr>
        <dsp:cNvPr id="0" name=""/>
        <dsp:cNvSpPr/>
      </dsp:nvSpPr>
      <dsp:spPr>
        <a:xfrm rot="8100000">
          <a:off x="2795935" y="2594201"/>
          <a:ext cx="358987" cy="456238"/>
        </a:xfrm>
        <a:prstGeom prst="rightArrow">
          <a:avLst>
            <a:gd name="adj1" fmla="val 60000"/>
            <a:gd name="adj2" fmla="val 50000"/>
          </a:avLst>
        </a:prstGeom>
        <a:solidFill>
          <a:schemeClr val="accent1">
            <a:shade val="90000"/>
            <a:hueOff val="-11887"/>
            <a:satOff val="-15457"/>
            <a:lumOff val="11013"/>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10800000">
        <a:off x="2887859" y="2647373"/>
        <a:ext cx="251291" cy="273742"/>
      </dsp:txXfrm>
    </dsp:sp>
    <dsp:sp modelId="{D0398664-C804-9748-9116-2EB54F8F1A2D}">
      <dsp:nvSpPr>
        <dsp:cNvPr id="0" name=""/>
        <dsp:cNvSpPr/>
      </dsp:nvSpPr>
      <dsp:spPr>
        <a:xfrm>
          <a:off x="1574922" y="2871010"/>
          <a:ext cx="1351817" cy="1351817"/>
        </a:xfrm>
        <a:prstGeom prst="ellipse">
          <a:avLst/>
        </a:prstGeom>
        <a:gradFill rotWithShape="1">
          <a:gsLst>
            <a:gs pos="0">
              <a:schemeClr val="accent5">
                <a:tint val="64000"/>
                <a:lumMod val="118000"/>
              </a:schemeClr>
            </a:gs>
            <a:gs pos="100000">
              <a:schemeClr val="accent5">
                <a:tint val="92000"/>
                <a:alpha val="100000"/>
                <a:lumMod val="110000"/>
              </a:schemeClr>
            </a:gs>
          </a:gsLst>
          <a:lin ang="5400000" scaled="0"/>
        </a:gradFill>
        <a:ln w="9525" cap="rnd" cmpd="sng" algn="ctr">
          <a:solidFill>
            <a:schemeClr val="accent5"/>
          </a:solidFill>
          <a:prstDash val="solid"/>
        </a:ln>
        <a:effectLst/>
        <a:sp3d extrusionH="381000"/>
      </dsp:spPr>
      <dsp:style>
        <a:lnRef idx="1">
          <a:schemeClr val="accent5"/>
        </a:lnRef>
        <a:fillRef idx="2">
          <a:schemeClr val="accent5"/>
        </a:fillRef>
        <a:effectRef idx="1">
          <a:schemeClr val="accent5"/>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Use </a:t>
          </a:r>
        </a:p>
        <a:p>
          <a:pPr marL="0" lvl="0" indent="0" algn="ctr" defTabSz="622300">
            <a:lnSpc>
              <a:spcPct val="90000"/>
            </a:lnSpc>
            <a:spcBef>
              <a:spcPct val="0"/>
            </a:spcBef>
            <a:spcAft>
              <a:spcPct val="35000"/>
            </a:spcAft>
            <a:buNone/>
          </a:pPr>
          <a:r>
            <a:rPr lang="en-GB" sz="1400" kern="1200" dirty="0"/>
            <a:t>FMEA</a:t>
          </a:r>
        </a:p>
      </dsp:txBody>
      <dsp:txXfrm>
        <a:off x="1772891" y="3068979"/>
        <a:ext cx="955879" cy="955879"/>
      </dsp:txXfrm>
    </dsp:sp>
    <dsp:sp modelId="{4CF84883-9870-B744-9E5E-59BF644BC32C}">
      <dsp:nvSpPr>
        <dsp:cNvPr id="0" name=""/>
        <dsp:cNvSpPr/>
      </dsp:nvSpPr>
      <dsp:spPr>
        <a:xfrm rot="13500000">
          <a:off x="1361108" y="2608570"/>
          <a:ext cx="358987" cy="456238"/>
        </a:xfrm>
        <a:prstGeom prst="rightArrow">
          <a:avLst>
            <a:gd name="adj1" fmla="val 60000"/>
            <a:gd name="adj2" fmla="val 50000"/>
          </a:avLst>
        </a:prstGeom>
        <a:solidFill>
          <a:schemeClr val="accent1">
            <a:shade val="90000"/>
            <a:hueOff val="-23774"/>
            <a:satOff val="-30915"/>
            <a:lumOff val="22025"/>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10800000">
        <a:off x="1453032" y="2737894"/>
        <a:ext cx="251291" cy="273742"/>
      </dsp:txXfrm>
    </dsp:sp>
    <dsp:sp modelId="{DC82C33A-7129-1444-84B6-850CAB11DF80}">
      <dsp:nvSpPr>
        <dsp:cNvPr id="0" name=""/>
        <dsp:cNvSpPr/>
      </dsp:nvSpPr>
      <dsp:spPr>
        <a:xfrm>
          <a:off x="140094" y="1436182"/>
          <a:ext cx="1351817" cy="1351817"/>
        </a:xfrm>
        <a:prstGeom prst="ellipse">
          <a:avLst/>
        </a:prstGeom>
        <a:gradFill rotWithShape="1">
          <a:gsLst>
            <a:gs pos="0">
              <a:schemeClr val="accent1">
                <a:tint val="64000"/>
                <a:lumMod val="118000"/>
              </a:schemeClr>
            </a:gs>
            <a:gs pos="100000">
              <a:schemeClr val="accent1">
                <a:tint val="92000"/>
                <a:alpha val="100000"/>
                <a:lumMod val="110000"/>
              </a:schemeClr>
            </a:gs>
          </a:gsLst>
          <a:lin ang="5400000" scaled="0"/>
        </a:gradFill>
        <a:ln w="9525" cap="rnd" cmpd="sng" algn="ctr">
          <a:solidFill>
            <a:schemeClr val="accent1"/>
          </a:solidFill>
          <a:prstDash val="solid"/>
        </a:ln>
        <a:effectLst/>
        <a:sp3d extrusionH="381000"/>
      </dsp:spPr>
      <dsp:style>
        <a:lnRef idx="1">
          <a:schemeClr val="accent1"/>
        </a:lnRef>
        <a:fillRef idx="2">
          <a:schemeClr val="accent1"/>
        </a:fillRef>
        <a:effectRef idx="1">
          <a:schemeClr val="accent1"/>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Design FMEA</a:t>
          </a:r>
        </a:p>
      </dsp:txBody>
      <dsp:txXfrm>
        <a:off x="338063" y="1634151"/>
        <a:ext cx="955879" cy="955879"/>
      </dsp:txXfrm>
    </dsp:sp>
    <dsp:sp modelId="{18B45F1C-6064-B043-ACDE-91BC9560595F}">
      <dsp:nvSpPr>
        <dsp:cNvPr id="0" name=""/>
        <dsp:cNvSpPr/>
      </dsp:nvSpPr>
      <dsp:spPr>
        <a:xfrm rot="18900000">
          <a:off x="1346739" y="1173742"/>
          <a:ext cx="358987" cy="456238"/>
        </a:xfrm>
        <a:prstGeom prst="rightArrow">
          <a:avLst>
            <a:gd name="adj1" fmla="val 60000"/>
            <a:gd name="adj2" fmla="val 50000"/>
          </a:avLst>
        </a:prstGeom>
        <a:solidFill>
          <a:schemeClr val="accent1">
            <a:shade val="90000"/>
            <a:hueOff val="-35661"/>
            <a:satOff val="-46372"/>
            <a:lumOff val="33038"/>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1362511" y="1303066"/>
        <a:ext cx="251291" cy="27374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9426C6-398A-8042-A441-C3A4693D9EC2}">
      <dsp:nvSpPr>
        <dsp:cNvPr id="0" name=""/>
        <dsp:cNvSpPr/>
      </dsp:nvSpPr>
      <dsp:spPr>
        <a:xfrm>
          <a:off x="1574922" y="1354"/>
          <a:ext cx="1351817" cy="1351817"/>
        </a:xfrm>
        <a:prstGeom prst="ellipse">
          <a:avLst/>
        </a:prstGeom>
        <a:gradFill rotWithShape="1">
          <a:gsLst>
            <a:gs pos="0">
              <a:schemeClr val="accent3">
                <a:tint val="64000"/>
                <a:lumMod val="118000"/>
              </a:schemeClr>
            </a:gs>
            <a:gs pos="100000">
              <a:schemeClr val="accent3">
                <a:tint val="92000"/>
                <a:alpha val="100000"/>
                <a:lumMod val="110000"/>
              </a:schemeClr>
            </a:gs>
          </a:gsLst>
          <a:lin ang="5400000" scaled="0"/>
        </a:gradFill>
        <a:ln w="9525" cap="rnd" cmpd="sng" algn="ctr">
          <a:solidFill>
            <a:schemeClr val="accent3"/>
          </a:solidFill>
          <a:prstDash val="solid"/>
        </a:ln>
        <a:effectLst/>
        <a:sp3d extrusionH="381000"/>
      </dsp:spPr>
      <dsp:style>
        <a:lnRef idx="1">
          <a:schemeClr val="accent3"/>
        </a:lnRef>
        <a:fillRef idx="2">
          <a:schemeClr val="accent3"/>
        </a:fillRef>
        <a:effectRef idx="1">
          <a:schemeClr val="accent3"/>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a:t>Functional FMEA</a:t>
          </a:r>
          <a:endParaRPr lang="en-GB" sz="1400" kern="1200"/>
        </a:p>
      </dsp:txBody>
      <dsp:txXfrm>
        <a:off x="1772891" y="199323"/>
        <a:ext cx="955879" cy="955879"/>
      </dsp:txXfrm>
    </dsp:sp>
    <dsp:sp modelId="{7A777BD3-7D03-3C4B-8A3A-3E888D003B1C}">
      <dsp:nvSpPr>
        <dsp:cNvPr id="0" name=""/>
        <dsp:cNvSpPr/>
      </dsp:nvSpPr>
      <dsp:spPr>
        <a:xfrm rot="2700000">
          <a:off x="2781567" y="1159374"/>
          <a:ext cx="358987" cy="456238"/>
        </a:xfrm>
        <a:prstGeom prst="rightArrow">
          <a:avLst>
            <a:gd name="adj1" fmla="val 60000"/>
            <a:gd name="adj2" fmla="val 50000"/>
          </a:avLst>
        </a:prstGeom>
        <a:solidFill>
          <a:schemeClr val="accent1">
            <a:shade val="90000"/>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2797339" y="1212546"/>
        <a:ext cx="251291" cy="273742"/>
      </dsp:txXfrm>
    </dsp:sp>
    <dsp:sp modelId="{C1AA7EDF-F169-EC4F-9222-C4CAE7F5F398}">
      <dsp:nvSpPr>
        <dsp:cNvPr id="0" name=""/>
        <dsp:cNvSpPr/>
      </dsp:nvSpPr>
      <dsp:spPr>
        <a:xfrm>
          <a:off x="3009750" y="1436182"/>
          <a:ext cx="1351817" cy="1351817"/>
        </a:xfrm>
        <a:prstGeom prst="ellipse">
          <a:avLst/>
        </a:prstGeom>
        <a:gradFill rotWithShape="1">
          <a:gsLst>
            <a:gs pos="0">
              <a:schemeClr val="accent4">
                <a:tint val="64000"/>
                <a:lumMod val="118000"/>
              </a:schemeClr>
            </a:gs>
            <a:gs pos="100000">
              <a:schemeClr val="accent4">
                <a:tint val="92000"/>
                <a:alpha val="100000"/>
                <a:lumMod val="110000"/>
              </a:schemeClr>
            </a:gs>
          </a:gsLst>
          <a:lin ang="5400000" scaled="0"/>
        </a:gradFill>
        <a:ln w="9525" cap="rnd" cmpd="sng" algn="ctr">
          <a:solidFill>
            <a:schemeClr val="accent4"/>
          </a:solidFill>
          <a:prstDash val="solid"/>
        </a:ln>
        <a:effectLst/>
        <a:sp3d extrusionH="381000"/>
      </dsp:spPr>
      <dsp:style>
        <a:lnRef idx="1">
          <a:schemeClr val="accent4"/>
        </a:lnRef>
        <a:fillRef idx="2">
          <a:schemeClr val="accent4"/>
        </a:fillRef>
        <a:effectRef idx="1">
          <a:schemeClr val="accent4"/>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t>Process FMEA</a:t>
          </a:r>
        </a:p>
      </dsp:txBody>
      <dsp:txXfrm>
        <a:off x="3207719" y="1634151"/>
        <a:ext cx="955879" cy="955879"/>
      </dsp:txXfrm>
    </dsp:sp>
    <dsp:sp modelId="{52EF48EA-2683-6747-A309-359A852DE2FE}">
      <dsp:nvSpPr>
        <dsp:cNvPr id="0" name=""/>
        <dsp:cNvSpPr/>
      </dsp:nvSpPr>
      <dsp:spPr>
        <a:xfrm rot="8100000">
          <a:off x="2795935" y="2594201"/>
          <a:ext cx="358987" cy="456238"/>
        </a:xfrm>
        <a:prstGeom prst="rightArrow">
          <a:avLst>
            <a:gd name="adj1" fmla="val 60000"/>
            <a:gd name="adj2" fmla="val 50000"/>
          </a:avLst>
        </a:prstGeom>
        <a:solidFill>
          <a:schemeClr val="accent1">
            <a:shade val="90000"/>
            <a:hueOff val="-11887"/>
            <a:satOff val="-15457"/>
            <a:lumOff val="11013"/>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10800000">
        <a:off x="2887859" y="2647373"/>
        <a:ext cx="251291" cy="273742"/>
      </dsp:txXfrm>
    </dsp:sp>
    <dsp:sp modelId="{D0398664-C804-9748-9116-2EB54F8F1A2D}">
      <dsp:nvSpPr>
        <dsp:cNvPr id="0" name=""/>
        <dsp:cNvSpPr/>
      </dsp:nvSpPr>
      <dsp:spPr>
        <a:xfrm>
          <a:off x="1574922" y="2871010"/>
          <a:ext cx="1351817" cy="1351817"/>
        </a:xfrm>
        <a:prstGeom prst="ellipse">
          <a:avLst/>
        </a:prstGeom>
        <a:gradFill rotWithShape="1">
          <a:gsLst>
            <a:gs pos="0">
              <a:schemeClr val="accent5">
                <a:tint val="64000"/>
                <a:lumMod val="118000"/>
              </a:schemeClr>
            </a:gs>
            <a:gs pos="100000">
              <a:schemeClr val="accent5">
                <a:tint val="92000"/>
                <a:alpha val="100000"/>
                <a:lumMod val="110000"/>
              </a:schemeClr>
            </a:gs>
          </a:gsLst>
          <a:lin ang="5400000" scaled="0"/>
        </a:gradFill>
        <a:ln w="9525" cap="rnd" cmpd="sng" algn="ctr">
          <a:solidFill>
            <a:schemeClr val="accent5"/>
          </a:solidFill>
          <a:prstDash val="solid"/>
        </a:ln>
        <a:effectLst/>
        <a:sp3d extrusionH="381000"/>
      </dsp:spPr>
      <dsp:style>
        <a:lnRef idx="1">
          <a:schemeClr val="accent5"/>
        </a:lnRef>
        <a:fillRef idx="2">
          <a:schemeClr val="accent5"/>
        </a:fillRef>
        <a:effectRef idx="1">
          <a:schemeClr val="accent5"/>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Use </a:t>
          </a:r>
        </a:p>
        <a:p>
          <a:pPr marL="0" lvl="0" indent="0" algn="ctr" defTabSz="622300">
            <a:lnSpc>
              <a:spcPct val="90000"/>
            </a:lnSpc>
            <a:spcBef>
              <a:spcPct val="0"/>
            </a:spcBef>
            <a:spcAft>
              <a:spcPct val="35000"/>
            </a:spcAft>
            <a:buNone/>
          </a:pPr>
          <a:r>
            <a:rPr lang="en-GB" sz="1400" kern="1200" dirty="0"/>
            <a:t>FMEA</a:t>
          </a:r>
        </a:p>
      </dsp:txBody>
      <dsp:txXfrm>
        <a:off x="1772891" y="3068979"/>
        <a:ext cx="955879" cy="955879"/>
      </dsp:txXfrm>
    </dsp:sp>
    <dsp:sp modelId="{4CF84883-9870-B744-9E5E-59BF644BC32C}">
      <dsp:nvSpPr>
        <dsp:cNvPr id="0" name=""/>
        <dsp:cNvSpPr/>
      </dsp:nvSpPr>
      <dsp:spPr>
        <a:xfrm rot="13500000">
          <a:off x="1361108" y="2608570"/>
          <a:ext cx="358987" cy="456238"/>
        </a:xfrm>
        <a:prstGeom prst="rightArrow">
          <a:avLst>
            <a:gd name="adj1" fmla="val 60000"/>
            <a:gd name="adj2" fmla="val 50000"/>
          </a:avLst>
        </a:prstGeom>
        <a:solidFill>
          <a:schemeClr val="accent1">
            <a:shade val="90000"/>
            <a:hueOff val="-23774"/>
            <a:satOff val="-30915"/>
            <a:lumOff val="22025"/>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10800000">
        <a:off x="1453032" y="2737894"/>
        <a:ext cx="251291" cy="273742"/>
      </dsp:txXfrm>
    </dsp:sp>
    <dsp:sp modelId="{DC82C33A-7129-1444-84B6-850CAB11DF80}">
      <dsp:nvSpPr>
        <dsp:cNvPr id="0" name=""/>
        <dsp:cNvSpPr/>
      </dsp:nvSpPr>
      <dsp:spPr>
        <a:xfrm>
          <a:off x="140094" y="1436182"/>
          <a:ext cx="1351817" cy="1351817"/>
        </a:xfrm>
        <a:prstGeom prst="ellipse">
          <a:avLst/>
        </a:prstGeom>
        <a:gradFill rotWithShape="1">
          <a:gsLst>
            <a:gs pos="0">
              <a:schemeClr val="accent1">
                <a:tint val="64000"/>
                <a:lumMod val="118000"/>
              </a:schemeClr>
            </a:gs>
            <a:gs pos="100000">
              <a:schemeClr val="accent1">
                <a:tint val="92000"/>
                <a:alpha val="100000"/>
                <a:lumMod val="110000"/>
              </a:schemeClr>
            </a:gs>
          </a:gsLst>
          <a:lin ang="5400000" scaled="0"/>
        </a:gradFill>
        <a:ln w="9525" cap="rnd" cmpd="sng" algn="ctr">
          <a:solidFill>
            <a:schemeClr val="accent1"/>
          </a:solidFill>
          <a:prstDash val="solid"/>
        </a:ln>
        <a:effectLst/>
        <a:sp3d extrusionH="381000"/>
      </dsp:spPr>
      <dsp:style>
        <a:lnRef idx="1">
          <a:schemeClr val="accent1"/>
        </a:lnRef>
        <a:fillRef idx="2">
          <a:schemeClr val="accent1"/>
        </a:fillRef>
        <a:effectRef idx="1">
          <a:schemeClr val="accent1"/>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Design FMEA</a:t>
          </a:r>
        </a:p>
      </dsp:txBody>
      <dsp:txXfrm>
        <a:off x="338063" y="1634151"/>
        <a:ext cx="955879" cy="955879"/>
      </dsp:txXfrm>
    </dsp:sp>
    <dsp:sp modelId="{18B45F1C-6064-B043-ACDE-91BC9560595F}">
      <dsp:nvSpPr>
        <dsp:cNvPr id="0" name=""/>
        <dsp:cNvSpPr/>
      </dsp:nvSpPr>
      <dsp:spPr>
        <a:xfrm rot="18900000">
          <a:off x="1346739" y="1173742"/>
          <a:ext cx="358987" cy="456238"/>
        </a:xfrm>
        <a:prstGeom prst="rightArrow">
          <a:avLst>
            <a:gd name="adj1" fmla="val 60000"/>
            <a:gd name="adj2" fmla="val 50000"/>
          </a:avLst>
        </a:prstGeom>
        <a:solidFill>
          <a:schemeClr val="accent1">
            <a:shade val="90000"/>
            <a:hueOff val="-35661"/>
            <a:satOff val="-46372"/>
            <a:lumOff val="33038"/>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1362511" y="1303066"/>
        <a:ext cx="251291" cy="27374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9426C6-398A-8042-A441-C3A4693D9EC2}">
      <dsp:nvSpPr>
        <dsp:cNvPr id="0" name=""/>
        <dsp:cNvSpPr/>
      </dsp:nvSpPr>
      <dsp:spPr>
        <a:xfrm>
          <a:off x="1574922" y="1354"/>
          <a:ext cx="1351817" cy="1351817"/>
        </a:xfrm>
        <a:prstGeom prst="ellipse">
          <a:avLst/>
        </a:prstGeom>
        <a:gradFill rotWithShape="1">
          <a:gsLst>
            <a:gs pos="0">
              <a:schemeClr val="accent3">
                <a:tint val="64000"/>
                <a:lumMod val="118000"/>
              </a:schemeClr>
            </a:gs>
            <a:gs pos="100000">
              <a:schemeClr val="accent3">
                <a:tint val="92000"/>
                <a:alpha val="100000"/>
                <a:lumMod val="110000"/>
              </a:schemeClr>
            </a:gs>
          </a:gsLst>
          <a:lin ang="5400000" scaled="0"/>
        </a:gradFill>
        <a:ln w="9525" cap="rnd" cmpd="sng" algn="ctr">
          <a:solidFill>
            <a:schemeClr val="accent3"/>
          </a:solidFill>
          <a:prstDash val="solid"/>
        </a:ln>
        <a:effectLst/>
        <a:sp3d extrusionH="381000"/>
      </dsp:spPr>
      <dsp:style>
        <a:lnRef idx="1">
          <a:schemeClr val="accent3"/>
        </a:lnRef>
        <a:fillRef idx="2">
          <a:schemeClr val="accent3"/>
        </a:fillRef>
        <a:effectRef idx="1">
          <a:schemeClr val="accent3"/>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a:t>Functional FMEA</a:t>
          </a:r>
          <a:endParaRPr lang="en-GB" sz="1400" kern="1200"/>
        </a:p>
      </dsp:txBody>
      <dsp:txXfrm>
        <a:off x="1772891" y="199323"/>
        <a:ext cx="955879" cy="955879"/>
      </dsp:txXfrm>
    </dsp:sp>
    <dsp:sp modelId="{7A777BD3-7D03-3C4B-8A3A-3E888D003B1C}">
      <dsp:nvSpPr>
        <dsp:cNvPr id="0" name=""/>
        <dsp:cNvSpPr/>
      </dsp:nvSpPr>
      <dsp:spPr>
        <a:xfrm rot="2700000">
          <a:off x="2781567" y="1159374"/>
          <a:ext cx="358987" cy="456238"/>
        </a:xfrm>
        <a:prstGeom prst="rightArrow">
          <a:avLst>
            <a:gd name="adj1" fmla="val 60000"/>
            <a:gd name="adj2" fmla="val 50000"/>
          </a:avLst>
        </a:prstGeom>
        <a:solidFill>
          <a:schemeClr val="accent1">
            <a:shade val="90000"/>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2797339" y="1212546"/>
        <a:ext cx="251291" cy="273742"/>
      </dsp:txXfrm>
    </dsp:sp>
    <dsp:sp modelId="{C1AA7EDF-F169-EC4F-9222-C4CAE7F5F398}">
      <dsp:nvSpPr>
        <dsp:cNvPr id="0" name=""/>
        <dsp:cNvSpPr/>
      </dsp:nvSpPr>
      <dsp:spPr>
        <a:xfrm>
          <a:off x="3009750" y="1436182"/>
          <a:ext cx="1351817" cy="1351817"/>
        </a:xfrm>
        <a:prstGeom prst="ellipse">
          <a:avLst/>
        </a:prstGeom>
        <a:gradFill rotWithShape="1">
          <a:gsLst>
            <a:gs pos="0">
              <a:schemeClr val="accent4">
                <a:tint val="64000"/>
                <a:lumMod val="118000"/>
              </a:schemeClr>
            </a:gs>
            <a:gs pos="100000">
              <a:schemeClr val="accent4">
                <a:tint val="92000"/>
                <a:alpha val="100000"/>
                <a:lumMod val="110000"/>
              </a:schemeClr>
            </a:gs>
          </a:gsLst>
          <a:lin ang="5400000" scaled="0"/>
        </a:gradFill>
        <a:ln w="9525" cap="rnd" cmpd="sng" algn="ctr">
          <a:solidFill>
            <a:schemeClr val="accent4"/>
          </a:solidFill>
          <a:prstDash val="solid"/>
        </a:ln>
        <a:effectLst/>
        <a:sp3d extrusionH="381000"/>
      </dsp:spPr>
      <dsp:style>
        <a:lnRef idx="1">
          <a:schemeClr val="accent4"/>
        </a:lnRef>
        <a:fillRef idx="2">
          <a:schemeClr val="accent4"/>
        </a:fillRef>
        <a:effectRef idx="1">
          <a:schemeClr val="accent4"/>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t>Process FMEA</a:t>
          </a:r>
        </a:p>
      </dsp:txBody>
      <dsp:txXfrm>
        <a:off x="3207719" y="1634151"/>
        <a:ext cx="955879" cy="955879"/>
      </dsp:txXfrm>
    </dsp:sp>
    <dsp:sp modelId="{52EF48EA-2683-6747-A309-359A852DE2FE}">
      <dsp:nvSpPr>
        <dsp:cNvPr id="0" name=""/>
        <dsp:cNvSpPr/>
      </dsp:nvSpPr>
      <dsp:spPr>
        <a:xfrm rot="8100000">
          <a:off x="2795935" y="2594201"/>
          <a:ext cx="358987" cy="456238"/>
        </a:xfrm>
        <a:prstGeom prst="rightArrow">
          <a:avLst>
            <a:gd name="adj1" fmla="val 60000"/>
            <a:gd name="adj2" fmla="val 50000"/>
          </a:avLst>
        </a:prstGeom>
        <a:solidFill>
          <a:schemeClr val="accent1">
            <a:shade val="90000"/>
            <a:hueOff val="-11887"/>
            <a:satOff val="-15457"/>
            <a:lumOff val="11013"/>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10800000">
        <a:off x="2887859" y="2647373"/>
        <a:ext cx="251291" cy="273742"/>
      </dsp:txXfrm>
    </dsp:sp>
    <dsp:sp modelId="{D0398664-C804-9748-9116-2EB54F8F1A2D}">
      <dsp:nvSpPr>
        <dsp:cNvPr id="0" name=""/>
        <dsp:cNvSpPr/>
      </dsp:nvSpPr>
      <dsp:spPr>
        <a:xfrm>
          <a:off x="1574922" y="2871010"/>
          <a:ext cx="1351817" cy="1351817"/>
        </a:xfrm>
        <a:prstGeom prst="ellipse">
          <a:avLst/>
        </a:prstGeom>
        <a:gradFill rotWithShape="1">
          <a:gsLst>
            <a:gs pos="0">
              <a:schemeClr val="accent5">
                <a:tint val="64000"/>
                <a:lumMod val="118000"/>
              </a:schemeClr>
            </a:gs>
            <a:gs pos="100000">
              <a:schemeClr val="accent5">
                <a:tint val="92000"/>
                <a:alpha val="100000"/>
                <a:lumMod val="110000"/>
              </a:schemeClr>
            </a:gs>
          </a:gsLst>
          <a:lin ang="5400000" scaled="0"/>
        </a:gradFill>
        <a:ln w="9525" cap="rnd" cmpd="sng" algn="ctr">
          <a:solidFill>
            <a:schemeClr val="accent5"/>
          </a:solidFill>
          <a:prstDash val="solid"/>
        </a:ln>
        <a:effectLst/>
        <a:sp3d extrusionH="381000"/>
      </dsp:spPr>
      <dsp:style>
        <a:lnRef idx="1">
          <a:schemeClr val="accent5"/>
        </a:lnRef>
        <a:fillRef idx="2">
          <a:schemeClr val="accent5"/>
        </a:fillRef>
        <a:effectRef idx="1">
          <a:schemeClr val="accent5"/>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Use </a:t>
          </a:r>
        </a:p>
        <a:p>
          <a:pPr marL="0" lvl="0" indent="0" algn="ctr" defTabSz="622300">
            <a:lnSpc>
              <a:spcPct val="90000"/>
            </a:lnSpc>
            <a:spcBef>
              <a:spcPct val="0"/>
            </a:spcBef>
            <a:spcAft>
              <a:spcPct val="35000"/>
            </a:spcAft>
            <a:buNone/>
          </a:pPr>
          <a:r>
            <a:rPr lang="en-GB" sz="1400" kern="1200" dirty="0"/>
            <a:t>FMEA</a:t>
          </a:r>
        </a:p>
      </dsp:txBody>
      <dsp:txXfrm>
        <a:off x="1772891" y="3068979"/>
        <a:ext cx="955879" cy="955879"/>
      </dsp:txXfrm>
    </dsp:sp>
    <dsp:sp modelId="{4CF84883-9870-B744-9E5E-59BF644BC32C}">
      <dsp:nvSpPr>
        <dsp:cNvPr id="0" name=""/>
        <dsp:cNvSpPr/>
      </dsp:nvSpPr>
      <dsp:spPr>
        <a:xfrm rot="13500000">
          <a:off x="1361108" y="2608570"/>
          <a:ext cx="358987" cy="456238"/>
        </a:xfrm>
        <a:prstGeom prst="rightArrow">
          <a:avLst>
            <a:gd name="adj1" fmla="val 60000"/>
            <a:gd name="adj2" fmla="val 50000"/>
          </a:avLst>
        </a:prstGeom>
        <a:solidFill>
          <a:schemeClr val="accent1">
            <a:shade val="90000"/>
            <a:hueOff val="-23774"/>
            <a:satOff val="-30915"/>
            <a:lumOff val="22025"/>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10800000">
        <a:off x="1453032" y="2737894"/>
        <a:ext cx="251291" cy="273742"/>
      </dsp:txXfrm>
    </dsp:sp>
    <dsp:sp modelId="{DC82C33A-7129-1444-84B6-850CAB11DF80}">
      <dsp:nvSpPr>
        <dsp:cNvPr id="0" name=""/>
        <dsp:cNvSpPr/>
      </dsp:nvSpPr>
      <dsp:spPr>
        <a:xfrm>
          <a:off x="140094" y="1436182"/>
          <a:ext cx="1351817" cy="1351817"/>
        </a:xfrm>
        <a:prstGeom prst="ellipse">
          <a:avLst/>
        </a:prstGeom>
        <a:gradFill rotWithShape="1">
          <a:gsLst>
            <a:gs pos="0">
              <a:schemeClr val="accent1">
                <a:tint val="64000"/>
                <a:lumMod val="118000"/>
              </a:schemeClr>
            </a:gs>
            <a:gs pos="100000">
              <a:schemeClr val="accent1">
                <a:tint val="92000"/>
                <a:alpha val="100000"/>
                <a:lumMod val="110000"/>
              </a:schemeClr>
            </a:gs>
          </a:gsLst>
          <a:lin ang="5400000" scaled="0"/>
        </a:gradFill>
        <a:ln w="9525" cap="rnd" cmpd="sng" algn="ctr">
          <a:solidFill>
            <a:schemeClr val="accent1"/>
          </a:solidFill>
          <a:prstDash val="solid"/>
        </a:ln>
        <a:effectLst/>
        <a:sp3d extrusionH="381000"/>
      </dsp:spPr>
      <dsp:style>
        <a:lnRef idx="1">
          <a:schemeClr val="accent1"/>
        </a:lnRef>
        <a:fillRef idx="2">
          <a:schemeClr val="accent1"/>
        </a:fillRef>
        <a:effectRef idx="1">
          <a:schemeClr val="accent1"/>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Design FMEA</a:t>
          </a:r>
        </a:p>
      </dsp:txBody>
      <dsp:txXfrm>
        <a:off x="338063" y="1634151"/>
        <a:ext cx="955879" cy="955879"/>
      </dsp:txXfrm>
    </dsp:sp>
    <dsp:sp modelId="{18B45F1C-6064-B043-ACDE-91BC9560595F}">
      <dsp:nvSpPr>
        <dsp:cNvPr id="0" name=""/>
        <dsp:cNvSpPr/>
      </dsp:nvSpPr>
      <dsp:spPr>
        <a:xfrm rot="18900000">
          <a:off x="1346739" y="1173742"/>
          <a:ext cx="358987" cy="456238"/>
        </a:xfrm>
        <a:prstGeom prst="rightArrow">
          <a:avLst>
            <a:gd name="adj1" fmla="val 60000"/>
            <a:gd name="adj2" fmla="val 50000"/>
          </a:avLst>
        </a:prstGeom>
        <a:solidFill>
          <a:schemeClr val="accent1">
            <a:shade val="90000"/>
            <a:hueOff val="-35661"/>
            <a:satOff val="-46372"/>
            <a:lumOff val="33038"/>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1362511" y="1303066"/>
        <a:ext cx="251291" cy="273742"/>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43.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44.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44.e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44.e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43.emf"/></Relationships>
</file>

<file path=ppt/drawings/_rels/vmlDrawing6.vml.rels><?xml version="1.0" encoding="UTF-8" standalone="yes"?>
<Relationships xmlns="http://schemas.openxmlformats.org/package/2006/relationships"><Relationship Id="rId1" Type="http://schemas.openxmlformats.org/officeDocument/2006/relationships/image" Target="../media/image65.emf"/></Relationships>
</file>

<file path=ppt/drawings/_rels/vmlDrawing7.vml.rels><?xml version="1.0" encoding="UTF-8" standalone="yes"?>
<Relationships xmlns="http://schemas.openxmlformats.org/package/2006/relationships"><Relationship Id="rId1" Type="http://schemas.openxmlformats.org/officeDocument/2006/relationships/image" Target="../media/image66.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FC278C-1683-4032-987A-E5927A5F472D}" type="datetimeFigureOut">
              <a:rPr lang="en-GB" smtClean="0"/>
              <a:t>01/02/2022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ACBDE2-7E08-4568-AFAF-47BB082A6A98}" type="slidenum">
              <a:rPr lang="en-GB" smtClean="0"/>
              <a:t>‹#›</a:t>
            </a:fld>
            <a:endParaRPr lang="en-GB"/>
          </a:p>
        </p:txBody>
      </p:sp>
    </p:spTree>
    <p:extLst>
      <p:ext uri="{BB962C8B-B14F-4D97-AF65-F5344CB8AC3E}">
        <p14:creationId xmlns:p14="http://schemas.microsoft.com/office/powerpoint/2010/main" val="42338984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127.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136.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137.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140.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141.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142.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143.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1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2"/>
          <p:cNvSpPr>
            <a:spLocks noGrp="1" noRot="1" noChangeAspect="1" noChangeArrowheads="1" noTextEdit="1"/>
          </p:cNvSpPr>
          <p:nvPr>
            <p:ph type="sldImg"/>
          </p:nvPr>
        </p:nvSpPr>
        <p:spPr>
          <a:xfrm>
            <a:off x="320675" y="857250"/>
            <a:ext cx="6167438" cy="3470275"/>
          </a:xfrm>
          <a:ln/>
        </p:spPr>
      </p:sp>
      <p:sp>
        <p:nvSpPr>
          <p:cNvPr id="128003" name="Rectangle 3"/>
          <p:cNvSpPr>
            <a:spLocks noGrp="1" noChangeArrowheads="1"/>
          </p:cNvSpPr>
          <p:nvPr>
            <p:ph type="body" idx="1"/>
          </p:nvPr>
        </p:nvSpPr>
        <p:spPr>
          <a:xfrm>
            <a:off x="692357" y="4690269"/>
            <a:ext cx="5412963" cy="4748554"/>
          </a:xfrm>
          <a:noFill/>
        </p:spPr>
        <p:txBody>
          <a:bodyPr/>
          <a:lstStyle/>
          <a:p>
            <a:pPr eaLnBrk="1" hangingPunct="1"/>
            <a:r>
              <a:rPr lang="en-GB" dirty="0"/>
              <a:t>Now we will move on to cover the processes for MANAGING RISK.</a:t>
            </a:r>
          </a:p>
          <a:p>
            <a:pPr eaLnBrk="1" hangingPunct="1"/>
            <a:endParaRPr lang="en-GB" dirty="0"/>
          </a:p>
          <a:p>
            <a:pPr eaLnBrk="1" hangingPunct="1"/>
            <a:r>
              <a:rPr lang="en-GB" dirty="0"/>
              <a:t>Part 02 of the Handbook, particularly Section 9.4.</a:t>
            </a:r>
          </a:p>
          <a:p>
            <a:pPr eaLnBrk="1" hangingPunct="1"/>
            <a:endParaRPr lang="en-GB" dirty="0"/>
          </a:p>
          <a:p>
            <a:pPr eaLnBrk="1" hangingPunct="1"/>
            <a:r>
              <a:rPr lang="en-GB" dirty="0"/>
              <a:t>Key activities of  recognising what Hazards might apply, exploring and understanding them and then controlling the Risks.</a:t>
            </a:r>
          </a:p>
        </p:txBody>
      </p:sp>
    </p:spTree>
    <p:extLst>
      <p:ext uri="{BB962C8B-B14F-4D97-AF65-F5344CB8AC3E}">
        <p14:creationId xmlns:p14="http://schemas.microsoft.com/office/powerpoint/2010/main" val="7886951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381000" y="685800"/>
            <a:ext cx="6096000" cy="3429000"/>
          </a:xfrm>
          <a:ln/>
        </p:spPr>
      </p:sp>
      <p:sp>
        <p:nvSpPr>
          <p:cNvPr id="40963" name="Notes Placeholder 2"/>
          <p:cNvSpPr>
            <a:spLocks noGrp="1"/>
          </p:cNvSpPr>
          <p:nvPr>
            <p:ph type="body" idx="1"/>
          </p:nvPr>
        </p:nvSpPr>
        <p:spPr>
          <a:noFill/>
          <a:ln/>
        </p:spPr>
        <p:txBody>
          <a:bodyPr/>
          <a:lstStyle/>
          <a:p>
            <a:endParaRPr lang="en-US" dirty="0">
              <a:latin typeface="Arial" pitchFamily="34" charset="0"/>
            </a:endParaRPr>
          </a:p>
        </p:txBody>
      </p:sp>
      <p:sp>
        <p:nvSpPr>
          <p:cNvPr id="40964" name="Slide Number Placeholder 3"/>
          <p:cNvSpPr>
            <a:spLocks noGrp="1"/>
          </p:cNvSpPr>
          <p:nvPr>
            <p:ph type="sldNum" sz="quarter" idx="5"/>
          </p:nvPr>
        </p:nvSpPr>
        <p:spPr>
          <a:noFill/>
        </p:spPr>
        <p:txBody>
          <a:bodyPr/>
          <a:lstStyle/>
          <a:p>
            <a:fld id="{2AE265DD-89AB-48F4-9FC8-62F99782467C}" type="slidenum">
              <a:rPr lang="en-GB" smtClean="0">
                <a:solidFill>
                  <a:srgbClr val="000000"/>
                </a:solidFill>
                <a:latin typeface="Arial" pitchFamily="34" charset="0"/>
              </a:rPr>
              <a:pPr/>
              <a:t>4</a:t>
            </a:fld>
            <a:endParaRPr lang="en-GB" dirty="0">
              <a:solidFill>
                <a:srgbClr val="000000"/>
              </a:solidFill>
              <a:latin typeface="Arial" pitchFamily="34" charset="0"/>
            </a:endParaRPr>
          </a:p>
        </p:txBody>
      </p:sp>
    </p:spTree>
    <p:extLst>
      <p:ext uri="{BB962C8B-B14F-4D97-AF65-F5344CB8AC3E}">
        <p14:creationId xmlns:p14="http://schemas.microsoft.com/office/powerpoint/2010/main" val="34978271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381000" y="685800"/>
            <a:ext cx="6096000" cy="3429000"/>
          </a:xfrm>
          <a:ln/>
        </p:spPr>
      </p:sp>
      <p:sp>
        <p:nvSpPr>
          <p:cNvPr id="40963" name="Notes Placeholder 2"/>
          <p:cNvSpPr>
            <a:spLocks noGrp="1"/>
          </p:cNvSpPr>
          <p:nvPr>
            <p:ph type="body" idx="1"/>
          </p:nvPr>
        </p:nvSpPr>
        <p:spPr>
          <a:noFill/>
          <a:ln/>
        </p:spPr>
        <p:txBody>
          <a:bodyPr/>
          <a:lstStyle/>
          <a:p>
            <a:endParaRPr lang="en-US" dirty="0">
              <a:latin typeface="Arial" pitchFamily="34" charset="0"/>
            </a:endParaRPr>
          </a:p>
        </p:txBody>
      </p:sp>
      <p:sp>
        <p:nvSpPr>
          <p:cNvPr id="40964" name="Slide Number Placeholder 3"/>
          <p:cNvSpPr>
            <a:spLocks noGrp="1"/>
          </p:cNvSpPr>
          <p:nvPr>
            <p:ph type="sldNum" sz="quarter" idx="5"/>
          </p:nvPr>
        </p:nvSpPr>
        <p:spPr>
          <a:noFill/>
        </p:spPr>
        <p:txBody>
          <a:bodyPr/>
          <a:lstStyle/>
          <a:p>
            <a:fld id="{2AE265DD-89AB-48F4-9FC8-62F99782467C}" type="slidenum">
              <a:rPr lang="en-GB" smtClean="0">
                <a:solidFill>
                  <a:srgbClr val="000000"/>
                </a:solidFill>
                <a:latin typeface="Arial" pitchFamily="34" charset="0"/>
              </a:rPr>
              <a:pPr/>
              <a:t>7</a:t>
            </a:fld>
            <a:endParaRPr lang="en-GB" dirty="0">
              <a:solidFill>
                <a:srgbClr val="000000"/>
              </a:solidFill>
              <a:latin typeface="Arial" pitchFamily="34" charset="0"/>
            </a:endParaRPr>
          </a:p>
        </p:txBody>
      </p:sp>
    </p:spTree>
    <p:extLst>
      <p:ext uri="{BB962C8B-B14F-4D97-AF65-F5344CB8AC3E}">
        <p14:creationId xmlns:p14="http://schemas.microsoft.com/office/powerpoint/2010/main" val="8083377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381000" y="685800"/>
            <a:ext cx="6096000" cy="3429000"/>
          </a:xfrm>
          <a:ln/>
        </p:spPr>
      </p:sp>
      <p:sp>
        <p:nvSpPr>
          <p:cNvPr id="40963" name="Notes Placeholder 2"/>
          <p:cNvSpPr>
            <a:spLocks noGrp="1"/>
          </p:cNvSpPr>
          <p:nvPr>
            <p:ph type="body" idx="1"/>
          </p:nvPr>
        </p:nvSpPr>
        <p:spPr>
          <a:noFill/>
          <a:ln/>
        </p:spPr>
        <p:txBody>
          <a:bodyPr/>
          <a:lstStyle/>
          <a:p>
            <a:endParaRPr lang="en-US" dirty="0">
              <a:latin typeface="Arial" pitchFamily="34" charset="0"/>
            </a:endParaRPr>
          </a:p>
        </p:txBody>
      </p:sp>
      <p:sp>
        <p:nvSpPr>
          <p:cNvPr id="40964" name="Slide Number Placeholder 3"/>
          <p:cNvSpPr>
            <a:spLocks noGrp="1"/>
          </p:cNvSpPr>
          <p:nvPr>
            <p:ph type="sldNum" sz="quarter" idx="5"/>
          </p:nvPr>
        </p:nvSpPr>
        <p:spPr>
          <a:noFill/>
        </p:spPr>
        <p:txBody>
          <a:bodyPr/>
          <a:lstStyle/>
          <a:p>
            <a:fld id="{2AE265DD-89AB-48F4-9FC8-62F99782467C}" type="slidenum">
              <a:rPr lang="en-GB" smtClean="0">
                <a:solidFill>
                  <a:srgbClr val="000000"/>
                </a:solidFill>
                <a:latin typeface="Arial" pitchFamily="34" charset="0"/>
              </a:rPr>
              <a:pPr/>
              <a:t>16</a:t>
            </a:fld>
            <a:endParaRPr lang="en-GB" dirty="0">
              <a:solidFill>
                <a:srgbClr val="000000"/>
              </a:solidFill>
              <a:latin typeface="Arial" pitchFamily="34" charset="0"/>
            </a:endParaRPr>
          </a:p>
        </p:txBody>
      </p:sp>
    </p:spTree>
    <p:extLst>
      <p:ext uri="{BB962C8B-B14F-4D97-AF65-F5344CB8AC3E}">
        <p14:creationId xmlns:p14="http://schemas.microsoft.com/office/powerpoint/2010/main" val="7005202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30C9703-C38C-DF4D-B2E8-BD8152D2CFDE}" type="slidenum">
              <a:rPr lang="en-US" smtClean="0"/>
              <a:pPr/>
              <a:t>17</a:t>
            </a:fld>
            <a:endParaRPr lang="en-US"/>
          </a:p>
        </p:txBody>
      </p:sp>
    </p:spTree>
    <p:extLst>
      <p:ext uri="{BB962C8B-B14F-4D97-AF65-F5344CB8AC3E}">
        <p14:creationId xmlns:p14="http://schemas.microsoft.com/office/powerpoint/2010/main" val="5662633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5CCF9119-223D-4871-8536-BDE44772143E}" type="slidenum">
              <a:rPr lang="en-GB" smtClean="0">
                <a:solidFill>
                  <a:prstClr val="black"/>
                </a:solidFill>
              </a:rPr>
              <a:pPr>
                <a:defRPr/>
              </a:pPr>
              <a:t>18</a:t>
            </a:fld>
            <a:endParaRPr lang="en-GB">
              <a:solidFill>
                <a:prstClr val="black"/>
              </a:solidFill>
            </a:endParaRPr>
          </a:p>
        </p:txBody>
      </p:sp>
    </p:spTree>
    <p:extLst>
      <p:ext uri="{BB962C8B-B14F-4D97-AF65-F5344CB8AC3E}">
        <p14:creationId xmlns:p14="http://schemas.microsoft.com/office/powerpoint/2010/main" val="5973700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5CCF9119-223D-4871-8536-BDE44772143E}" type="slidenum">
              <a:rPr lang="en-GB" smtClean="0">
                <a:solidFill>
                  <a:prstClr val="black"/>
                </a:solidFill>
              </a:rPr>
              <a:pPr>
                <a:defRPr/>
              </a:pPr>
              <a:t>19</a:t>
            </a:fld>
            <a:endParaRPr lang="en-GB">
              <a:solidFill>
                <a:prstClr val="black"/>
              </a:solidFill>
            </a:endParaRPr>
          </a:p>
        </p:txBody>
      </p:sp>
    </p:spTree>
    <p:extLst>
      <p:ext uri="{BB962C8B-B14F-4D97-AF65-F5344CB8AC3E}">
        <p14:creationId xmlns:p14="http://schemas.microsoft.com/office/powerpoint/2010/main" val="19579784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6" name="Slide Image Placeholder 1"/>
          <p:cNvSpPr>
            <a:spLocks noGrp="1" noRot="1" noChangeAspect="1" noTextEdit="1"/>
          </p:cNvSpPr>
          <p:nvPr>
            <p:ph type="sldImg"/>
          </p:nvPr>
        </p:nvSpPr>
        <p:spPr>
          <a:xfrm>
            <a:off x="381000" y="685800"/>
            <a:ext cx="6096000" cy="3429000"/>
          </a:xfrm>
          <a:ln/>
        </p:spPr>
      </p:sp>
      <p:sp>
        <p:nvSpPr>
          <p:cNvPr id="216067" name="Notes Placeholder 2"/>
          <p:cNvSpPr>
            <a:spLocks noGrp="1"/>
          </p:cNvSpPr>
          <p:nvPr>
            <p:ph type="body" idx="1"/>
          </p:nvPr>
        </p:nvSpPr>
        <p:spPr>
          <a:noFill/>
          <a:ln/>
        </p:spPr>
        <p:txBody>
          <a:bodyPr/>
          <a:lstStyle/>
          <a:p>
            <a:endParaRPr lang="en-US"/>
          </a:p>
        </p:txBody>
      </p:sp>
      <p:sp>
        <p:nvSpPr>
          <p:cNvPr id="216068" name="Slide Number Placeholder 3"/>
          <p:cNvSpPr>
            <a:spLocks noGrp="1"/>
          </p:cNvSpPr>
          <p:nvPr>
            <p:ph type="sldNum" sz="quarter" idx="5"/>
          </p:nvPr>
        </p:nvSpPr>
        <p:spPr>
          <a:noFill/>
        </p:spPr>
        <p:txBody>
          <a:bodyPr/>
          <a:lstStyle/>
          <a:p>
            <a:pPr defTabSz="903288"/>
            <a:fld id="{058A5472-9091-46BF-B564-CAB975EF4341}" type="slidenum">
              <a:rPr lang="en-GB" smtClean="0">
                <a:solidFill>
                  <a:prstClr val="black"/>
                </a:solidFill>
              </a:rPr>
              <a:pPr defTabSz="903288"/>
              <a:t>20</a:t>
            </a:fld>
            <a:endParaRPr lang="en-GB">
              <a:solidFill>
                <a:prstClr val="black"/>
              </a:solidFill>
            </a:endParaRPr>
          </a:p>
        </p:txBody>
      </p:sp>
    </p:spTree>
    <p:extLst>
      <p:ext uri="{BB962C8B-B14F-4D97-AF65-F5344CB8AC3E}">
        <p14:creationId xmlns:p14="http://schemas.microsoft.com/office/powerpoint/2010/main" val="5189496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5CCF9119-223D-4871-8536-BDE44772143E}" type="slidenum">
              <a:rPr lang="en-GB" smtClean="0">
                <a:solidFill>
                  <a:prstClr val="black"/>
                </a:solidFill>
              </a:rPr>
              <a:pPr>
                <a:defRPr/>
              </a:pPr>
              <a:t>21</a:t>
            </a:fld>
            <a:endParaRPr lang="en-GB">
              <a:solidFill>
                <a:prstClr val="black"/>
              </a:solidFill>
            </a:endParaRPr>
          </a:p>
        </p:txBody>
      </p:sp>
    </p:spTree>
    <p:extLst>
      <p:ext uri="{BB962C8B-B14F-4D97-AF65-F5344CB8AC3E}">
        <p14:creationId xmlns:p14="http://schemas.microsoft.com/office/powerpoint/2010/main" val="22111276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4AB1DA6D-C3D2-6544-A379-EF889B2A955F}" type="slidenum">
              <a:rPr lang="en-GB" sz="1200"/>
              <a:pPr eaLnBrk="1" hangingPunct="1"/>
              <a:t>33</a:t>
            </a:fld>
            <a:endParaRPr lang="en-GB" sz="1200"/>
          </a:p>
        </p:txBody>
      </p:sp>
      <p:sp>
        <p:nvSpPr>
          <p:cNvPr id="17410" name="Rectangle 2"/>
          <p:cNvSpPr>
            <a:spLocks noChangeArrowheads="1"/>
          </p:cNvSpPr>
          <p:nvPr/>
        </p:nvSpPr>
        <p:spPr bwMode="auto">
          <a:xfrm>
            <a:off x="388620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a:p>
        </p:txBody>
      </p:sp>
      <p:sp>
        <p:nvSpPr>
          <p:cNvPr id="17411" name="Rectangle 3"/>
          <p:cNvSpPr>
            <a:spLocks noChangeArrowheads="1"/>
          </p:cNvSpPr>
          <p:nvPr/>
        </p:nvSpPr>
        <p:spPr bwMode="auto">
          <a:xfrm>
            <a:off x="3886200" y="8704263"/>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lIns="19663" tIns="0" rIns="19663" bIns="0" anchor="b"/>
          <a:lstStyle/>
          <a:p>
            <a:pPr algn="r" defTabSz="942975" eaLnBrk="0" hangingPunct="0"/>
            <a:r>
              <a:rPr lang="en-GB" sz="1100" i="1">
                <a:latin typeface="Times New Roman" charset="0"/>
              </a:rPr>
              <a:t>4</a:t>
            </a:r>
          </a:p>
        </p:txBody>
      </p:sp>
      <p:sp>
        <p:nvSpPr>
          <p:cNvPr id="17412" name="Rectangle 4"/>
          <p:cNvSpPr>
            <a:spLocks noChangeArrowheads="1"/>
          </p:cNvSpPr>
          <p:nvPr/>
        </p:nvSpPr>
        <p:spPr bwMode="auto">
          <a:xfrm>
            <a:off x="0" y="8704263"/>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a:p>
        </p:txBody>
      </p:sp>
      <p:sp>
        <p:nvSpPr>
          <p:cNvPr id="17413" name="Rectangle 5"/>
          <p:cNvSpPr>
            <a:spLocks noChangeArrowheads="1"/>
          </p:cNvSpPr>
          <p:nvPr/>
        </p:nvSpPr>
        <p:spPr bwMode="auto">
          <a:xfrm>
            <a:off x="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a:p>
        </p:txBody>
      </p:sp>
      <p:sp>
        <p:nvSpPr>
          <p:cNvPr id="17414" name="Rectangle 6"/>
          <p:cNvSpPr>
            <a:spLocks noChangeArrowheads="1"/>
          </p:cNvSpPr>
          <p:nvPr/>
        </p:nvSpPr>
        <p:spPr bwMode="auto">
          <a:xfrm>
            <a:off x="3886200" y="4763"/>
            <a:ext cx="2971800" cy="4302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a:p>
        </p:txBody>
      </p:sp>
      <p:sp>
        <p:nvSpPr>
          <p:cNvPr id="17415" name="Rectangle 7"/>
          <p:cNvSpPr>
            <a:spLocks noChangeArrowheads="1"/>
          </p:cNvSpPr>
          <p:nvPr/>
        </p:nvSpPr>
        <p:spPr bwMode="auto">
          <a:xfrm>
            <a:off x="3886200" y="870267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lIns="19663" tIns="0" rIns="19663" bIns="0" anchor="b"/>
          <a:lstStyle/>
          <a:p>
            <a:pPr algn="r" defTabSz="942975" eaLnBrk="0" hangingPunct="0"/>
            <a:r>
              <a:rPr lang="en-GB" sz="1100" i="1">
                <a:latin typeface="Times New Roman" charset="0"/>
              </a:rPr>
              <a:t>4</a:t>
            </a:r>
          </a:p>
        </p:txBody>
      </p:sp>
      <p:sp>
        <p:nvSpPr>
          <p:cNvPr id="17416" name="Rectangle 8"/>
          <p:cNvSpPr>
            <a:spLocks noChangeArrowheads="1"/>
          </p:cNvSpPr>
          <p:nvPr/>
        </p:nvSpPr>
        <p:spPr bwMode="auto">
          <a:xfrm>
            <a:off x="0" y="870267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a:p>
        </p:txBody>
      </p:sp>
      <p:sp>
        <p:nvSpPr>
          <p:cNvPr id="17417" name="Rectangle 9"/>
          <p:cNvSpPr>
            <a:spLocks noChangeArrowheads="1"/>
          </p:cNvSpPr>
          <p:nvPr/>
        </p:nvSpPr>
        <p:spPr bwMode="auto">
          <a:xfrm>
            <a:off x="0" y="4763"/>
            <a:ext cx="2971800" cy="4302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a:p>
        </p:txBody>
      </p:sp>
      <p:sp>
        <p:nvSpPr>
          <p:cNvPr id="17418" name="Rectangle 10"/>
          <p:cNvSpPr>
            <a:spLocks noGrp="1" noRot="1" noChangeAspect="1" noChangeArrowheads="1" noTextEdit="1"/>
          </p:cNvSpPr>
          <p:nvPr>
            <p:ph type="sldImg"/>
          </p:nvPr>
        </p:nvSpPr>
        <p:spPr>
          <a:xfrm>
            <a:off x="385763" y="687388"/>
            <a:ext cx="6086475" cy="3424237"/>
          </a:xfrm>
          <a:ln w="12700" cap="flat">
            <a:solidFill>
              <a:schemeClr val="tx1"/>
            </a:solidFill>
          </a:ln>
        </p:spPr>
      </p:sp>
      <p:sp>
        <p:nvSpPr>
          <p:cNvPr id="17419" name="Rectangle 11"/>
          <p:cNvSpPr>
            <a:spLocks noGrp="1" noChangeArrowheads="1"/>
          </p:cNvSpPr>
          <p:nvPr>
            <p:ph type="body" idx="1"/>
          </p:nvPr>
        </p:nvSpPr>
        <p:spPr>
          <a:xfrm>
            <a:off x="914400" y="4346575"/>
            <a:ext cx="5029200" cy="3848100"/>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3401" tIns="45880" rIns="93401" bIns="45880"/>
          <a:lstStyle/>
          <a:p>
            <a:pPr eaLnBrk="1" hangingPunct="1"/>
            <a:endParaRPr lang="en-US"/>
          </a:p>
        </p:txBody>
      </p:sp>
    </p:spTree>
    <p:extLst>
      <p:ext uri="{BB962C8B-B14F-4D97-AF65-F5344CB8AC3E}">
        <p14:creationId xmlns:p14="http://schemas.microsoft.com/office/powerpoint/2010/main" val="24900899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381000" y="685800"/>
            <a:ext cx="6096000" cy="3429000"/>
          </a:xfrm>
          <a:ln/>
        </p:spPr>
      </p:sp>
      <p:sp>
        <p:nvSpPr>
          <p:cNvPr id="40963" name="Notes Placeholder 2"/>
          <p:cNvSpPr>
            <a:spLocks noGrp="1"/>
          </p:cNvSpPr>
          <p:nvPr>
            <p:ph type="body" idx="1"/>
          </p:nvPr>
        </p:nvSpPr>
        <p:spPr>
          <a:noFill/>
          <a:ln/>
        </p:spPr>
        <p:txBody>
          <a:bodyPr/>
          <a:lstStyle/>
          <a:p>
            <a:endParaRPr lang="en-US" dirty="0">
              <a:latin typeface="Arial" pitchFamily="34" charset="0"/>
            </a:endParaRPr>
          </a:p>
        </p:txBody>
      </p:sp>
      <p:sp>
        <p:nvSpPr>
          <p:cNvPr id="40964" name="Slide Number Placeholder 3"/>
          <p:cNvSpPr>
            <a:spLocks noGrp="1"/>
          </p:cNvSpPr>
          <p:nvPr>
            <p:ph type="sldNum" sz="quarter" idx="5"/>
          </p:nvPr>
        </p:nvSpPr>
        <p:spPr>
          <a:noFill/>
        </p:spPr>
        <p:txBody>
          <a:bodyPr/>
          <a:lstStyle/>
          <a:p>
            <a:fld id="{2AE265DD-89AB-48F4-9FC8-62F99782467C}" type="slidenum">
              <a:rPr lang="en-GB" smtClean="0">
                <a:solidFill>
                  <a:srgbClr val="000000"/>
                </a:solidFill>
                <a:latin typeface="Arial" pitchFamily="34" charset="0"/>
              </a:rPr>
              <a:pPr/>
              <a:t>34</a:t>
            </a:fld>
            <a:endParaRPr lang="en-GB" dirty="0">
              <a:solidFill>
                <a:srgbClr val="000000"/>
              </a:solidFill>
              <a:latin typeface="Arial" pitchFamily="34" charset="0"/>
            </a:endParaRPr>
          </a:p>
        </p:txBody>
      </p:sp>
    </p:spTree>
    <p:extLst>
      <p:ext uri="{BB962C8B-B14F-4D97-AF65-F5344CB8AC3E}">
        <p14:creationId xmlns:p14="http://schemas.microsoft.com/office/powerpoint/2010/main" val="7108683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Grp="1" noRot="1" noChangeAspect="1" noChangeArrowheads="1" noTextEdit="1"/>
          </p:cNvSpPr>
          <p:nvPr>
            <p:ph type="sldImg"/>
          </p:nvPr>
        </p:nvSpPr>
        <p:spPr>
          <a:xfrm>
            <a:off x="-557213" y="679450"/>
            <a:ext cx="7907338" cy="4448175"/>
          </a:xfrm>
          <a:ln/>
        </p:spPr>
      </p:sp>
      <p:sp>
        <p:nvSpPr>
          <p:cNvPr id="13312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atin typeface="Times New Roman" charset="0"/>
            </a:endParaRPr>
          </a:p>
        </p:txBody>
      </p:sp>
    </p:spTree>
    <p:extLst>
      <p:ext uri="{BB962C8B-B14F-4D97-AF65-F5344CB8AC3E}">
        <p14:creationId xmlns:p14="http://schemas.microsoft.com/office/powerpoint/2010/main" val="34951444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Grp="1" noRot="1" noChangeAspect="1" noChangeArrowheads="1" noTextEdit="1"/>
          </p:cNvSpPr>
          <p:nvPr>
            <p:ph type="sldImg"/>
          </p:nvPr>
        </p:nvSpPr>
        <p:spPr>
          <a:xfrm>
            <a:off x="-557213" y="679450"/>
            <a:ext cx="7907338" cy="4448175"/>
          </a:xfrm>
          <a:ln/>
        </p:spPr>
      </p:sp>
      <p:sp>
        <p:nvSpPr>
          <p:cNvPr id="13312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atin typeface="Times New Roman" charset="0"/>
            </a:endParaRPr>
          </a:p>
        </p:txBody>
      </p:sp>
    </p:spTree>
    <p:extLst>
      <p:ext uri="{BB962C8B-B14F-4D97-AF65-F5344CB8AC3E}">
        <p14:creationId xmlns:p14="http://schemas.microsoft.com/office/powerpoint/2010/main" val="68159680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Grp="1" noRot="1" noChangeAspect="1" noChangeArrowheads="1" noTextEdit="1"/>
          </p:cNvSpPr>
          <p:nvPr>
            <p:ph type="sldImg"/>
          </p:nvPr>
        </p:nvSpPr>
        <p:spPr>
          <a:xfrm>
            <a:off x="-557213" y="679450"/>
            <a:ext cx="7907338" cy="4448175"/>
          </a:xfrm>
          <a:ln/>
        </p:spPr>
      </p:sp>
      <p:sp>
        <p:nvSpPr>
          <p:cNvPr id="13312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atin typeface="Times New Roman" charset="0"/>
            </a:endParaRPr>
          </a:p>
        </p:txBody>
      </p:sp>
    </p:spTree>
    <p:extLst>
      <p:ext uri="{BB962C8B-B14F-4D97-AF65-F5344CB8AC3E}">
        <p14:creationId xmlns:p14="http://schemas.microsoft.com/office/powerpoint/2010/main" val="4202857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E9E17432-A8CD-AB4B-98B5-BDBF88531E93}" type="slidenum">
              <a:rPr lang="en-GB" sz="1200"/>
              <a:pPr eaLnBrk="1" hangingPunct="1"/>
              <a:t>53</a:t>
            </a:fld>
            <a:endParaRPr lang="en-GB" sz="1200"/>
          </a:p>
        </p:txBody>
      </p:sp>
      <p:sp>
        <p:nvSpPr>
          <p:cNvPr id="53250" name="Rectangle 2"/>
          <p:cNvSpPr>
            <a:spLocks noGrp="1" noRot="1" noChangeAspect="1" noChangeArrowheads="1" noTextEdit="1"/>
          </p:cNvSpPr>
          <p:nvPr>
            <p:ph type="sldImg"/>
          </p:nvPr>
        </p:nvSpPr>
        <p:spPr>
          <a:xfrm>
            <a:off x="-58738" y="881063"/>
            <a:ext cx="7453313" cy="4192587"/>
          </a:xfrm>
          <a:ln/>
        </p:spPr>
      </p:sp>
      <p:sp>
        <p:nvSpPr>
          <p:cNvPr id="53251" name="Rectangle 3"/>
          <p:cNvSpPr>
            <a:spLocks noGrp="1" noChangeArrowheads="1"/>
          </p:cNvSpPr>
          <p:nvPr>
            <p:ph type="body" idx="1"/>
          </p:nvPr>
        </p:nvSpPr>
        <p:spPr>
          <a:xfrm>
            <a:off x="800100" y="5230813"/>
            <a:ext cx="5534025" cy="3644900"/>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marL="114300" lvl="1" eaLnBrk="1" hangingPunct="1"/>
            <a:endParaRPr lang="en-US" b="1"/>
          </a:p>
        </p:txBody>
      </p:sp>
    </p:spTree>
    <p:extLst>
      <p:ext uri="{BB962C8B-B14F-4D97-AF65-F5344CB8AC3E}">
        <p14:creationId xmlns:p14="http://schemas.microsoft.com/office/powerpoint/2010/main" val="37896180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380497D-1873-41D2-83B8-70CA552CD29C}" type="slidenum">
              <a:rPr lang="en-GB" smtClean="0"/>
              <a:t>54</a:t>
            </a:fld>
            <a:endParaRPr lang="en-GB"/>
          </a:p>
        </p:txBody>
      </p:sp>
    </p:spTree>
    <p:extLst>
      <p:ext uri="{BB962C8B-B14F-4D97-AF65-F5344CB8AC3E}">
        <p14:creationId xmlns:p14="http://schemas.microsoft.com/office/powerpoint/2010/main" val="38209425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Slide Image Placeholder 1"/>
          <p:cNvSpPr>
            <a:spLocks noGrp="1" noRot="1" noChangeAspect="1" noTextEdit="1"/>
          </p:cNvSpPr>
          <p:nvPr>
            <p:ph type="sldImg"/>
          </p:nvPr>
        </p:nvSpPr>
        <p:spPr>
          <a:xfrm>
            <a:off x="-557213" y="679450"/>
            <a:ext cx="7907338" cy="4448175"/>
          </a:xfrm>
          <a:ln/>
        </p:spPr>
      </p:sp>
      <p:sp>
        <p:nvSpPr>
          <p:cNvPr id="55298"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55299"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328CE61B-061F-214B-9469-A0C0EFAD5E02}" type="slidenum">
              <a:rPr lang="en-GB" sz="1200">
                <a:latin typeface="GE Inspira Pitch Regular" charset="0"/>
              </a:rPr>
              <a:pPr eaLnBrk="1" hangingPunct="1"/>
              <a:t>55</a:t>
            </a:fld>
            <a:endParaRPr lang="en-GB" sz="1200">
              <a:latin typeface="GE Inspira Pitch Regular" charset="0"/>
            </a:endParaRPr>
          </a:p>
        </p:txBody>
      </p:sp>
    </p:spTree>
    <p:extLst>
      <p:ext uri="{BB962C8B-B14F-4D97-AF65-F5344CB8AC3E}">
        <p14:creationId xmlns:p14="http://schemas.microsoft.com/office/powerpoint/2010/main" val="60049434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p:cNvSpPr>
            <a:spLocks noGrp="1" noRot="1" noChangeAspect="1" noTextEdit="1"/>
          </p:cNvSpPr>
          <p:nvPr>
            <p:ph type="sldImg"/>
          </p:nvPr>
        </p:nvSpPr>
        <p:spPr>
          <a:xfrm>
            <a:off x="-557213" y="679450"/>
            <a:ext cx="7907338" cy="4448175"/>
          </a:xfrm>
          <a:ln/>
        </p:spPr>
      </p:sp>
      <p:sp>
        <p:nvSpPr>
          <p:cNvPr id="57346"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5734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763D2137-722A-5C4A-9988-4D92E25CB635}" type="slidenum">
              <a:rPr lang="en-GB" sz="1200"/>
              <a:pPr eaLnBrk="1" hangingPunct="1"/>
              <a:t>56</a:t>
            </a:fld>
            <a:endParaRPr lang="en-GB" sz="1200"/>
          </a:p>
        </p:txBody>
      </p:sp>
    </p:spTree>
    <p:extLst>
      <p:ext uri="{BB962C8B-B14F-4D97-AF65-F5344CB8AC3E}">
        <p14:creationId xmlns:p14="http://schemas.microsoft.com/office/powerpoint/2010/main" val="270312203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p:cNvSpPr>
            <a:spLocks noGrp="1" noRot="1" noChangeAspect="1" noTextEdit="1"/>
          </p:cNvSpPr>
          <p:nvPr>
            <p:ph type="sldImg"/>
          </p:nvPr>
        </p:nvSpPr>
        <p:spPr>
          <a:xfrm>
            <a:off x="-557213" y="679450"/>
            <a:ext cx="7907338" cy="4448175"/>
          </a:xfrm>
          <a:ln/>
        </p:spPr>
      </p:sp>
      <p:sp>
        <p:nvSpPr>
          <p:cNvPr id="57346"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5734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763D2137-722A-5C4A-9988-4D92E25CB635}" type="slidenum">
              <a:rPr lang="en-GB" sz="1200"/>
              <a:pPr eaLnBrk="1" hangingPunct="1"/>
              <a:t>57</a:t>
            </a:fld>
            <a:endParaRPr lang="en-GB" sz="1200"/>
          </a:p>
        </p:txBody>
      </p:sp>
    </p:spTree>
    <p:extLst>
      <p:ext uri="{BB962C8B-B14F-4D97-AF65-F5344CB8AC3E}">
        <p14:creationId xmlns:p14="http://schemas.microsoft.com/office/powerpoint/2010/main" val="11098596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p:cNvSpPr>
            <a:spLocks noGrp="1" noRot="1" noChangeAspect="1" noTextEdit="1"/>
          </p:cNvSpPr>
          <p:nvPr>
            <p:ph type="sldImg"/>
          </p:nvPr>
        </p:nvSpPr>
        <p:spPr>
          <a:xfrm>
            <a:off x="-557213" y="679450"/>
            <a:ext cx="7907338" cy="4448175"/>
          </a:xfrm>
          <a:ln/>
        </p:spPr>
      </p:sp>
      <p:sp>
        <p:nvSpPr>
          <p:cNvPr id="57346"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5734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763D2137-722A-5C4A-9988-4D92E25CB635}" type="slidenum">
              <a:rPr lang="en-GB" sz="1200"/>
              <a:pPr eaLnBrk="1" hangingPunct="1"/>
              <a:t>58</a:t>
            </a:fld>
            <a:endParaRPr lang="en-GB" sz="1200"/>
          </a:p>
        </p:txBody>
      </p:sp>
    </p:spTree>
    <p:extLst>
      <p:ext uri="{BB962C8B-B14F-4D97-AF65-F5344CB8AC3E}">
        <p14:creationId xmlns:p14="http://schemas.microsoft.com/office/powerpoint/2010/main" val="380539108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Slide Image Placeholder 1"/>
          <p:cNvSpPr>
            <a:spLocks noGrp="1" noRot="1" noChangeAspect="1" noTextEdit="1"/>
          </p:cNvSpPr>
          <p:nvPr>
            <p:ph type="sldImg"/>
          </p:nvPr>
        </p:nvSpPr>
        <p:spPr>
          <a:xfrm>
            <a:off x="-557213" y="679450"/>
            <a:ext cx="7907338" cy="4448175"/>
          </a:xfrm>
          <a:ln/>
        </p:spPr>
      </p:sp>
      <p:sp>
        <p:nvSpPr>
          <p:cNvPr id="5939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59395"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F77C0F76-85BC-0D4C-A7BB-38B2900866AF}" type="slidenum">
              <a:rPr lang="en-GB" sz="1200"/>
              <a:pPr eaLnBrk="1" hangingPunct="1"/>
              <a:t>60</a:t>
            </a:fld>
            <a:endParaRPr lang="en-GB" sz="1200"/>
          </a:p>
        </p:txBody>
      </p:sp>
    </p:spTree>
    <p:extLst>
      <p:ext uri="{BB962C8B-B14F-4D97-AF65-F5344CB8AC3E}">
        <p14:creationId xmlns:p14="http://schemas.microsoft.com/office/powerpoint/2010/main" val="308519302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Slide Image Placeholder 1"/>
          <p:cNvSpPr>
            <a:spLocks noGrp="1" noRot="1" noChangeAspect="1" noTextEdit="1"/>
          </p:cNvSpPr>
          <p:nvPr>
            <p:ph type="sldImg"/>
          </p:nvPr>
        </p:nvSpPr>
        <p:spPr>
          <a:xfrm>
            <a:off x="-557213" y="679450"/>
            <a:ext cx="7907338" cy="4448175"/>
          </a:xfrm>
          <a:ln/>
        </p:spPr>
      </p:sp>
      <p:sp>
        <p:nvSpPr>
          <p:cNvPr id="6144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61443"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5411D481-F613-B641-8BD7-E01224D26B8D}" type="slidenum">
              <a:rPr lang="en-GB" sz="1200"/>
              <a:pPr eaLnBrk="1" hangingPunct="1"/>
              <a:t>65</a:t>
            </a:fld>
            <a:endParaRPr lang="en-GB" sz="1200"/>
          </a:p>
        </p:txBody>
      </p:sp>
    </p:spTree>
    <p:extLst>
      <p:ext uri="{BB962C8B-B14F-4D97-AF65-F5344CB8AC3E}">
        <p14:creationId xmlns:p14="http://schemas.microsoft.com/office/powerpoint/2010/main" val="131003173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380497D-1873-41D2-83B8-70CA552CD29C}" type="slidenum">
              <a:rPr lang="en-GB" smtClean="0"/>
              <a:t>68</a:t>
            </a:fld>
            <a:endParaRPr lang="en-GB"/>
          </a:p>
        </p:txBody>
      </p:sp>
    </p:spTree>
    <p:extLst>
      <p:ext uri="{BB962C8B-B14F-4D97-AF65-F5344CB8AC3E}">
        <p14:creationId xmlns:p14="http://schemas.microsoft.com/office/powerpoint/2010/main" val="339816182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Slide Image Placeholder 1"/>
          <p:cNvSpPr>
            <a:spLocks noGrp="1" noRot="1" noChangeAspect="1" noTextEdit="1"/>
          </p:cNvSpPr>
          <p:nvPr>
            <p:ph type="sldImg"/>
          </p:nvPr>
        </p:nvSpPr>
        <p:spPr>
          <a:xfrm>
            <a:off x="-557213" y="679450"/>
            <a:ext cx="7907338" cy="4448175"/>
          </a:xfrm>
          <a:ln/>
        </p:spPr>
      </p:sp>
      <p:sp>
        <p:nvSpPr>
          <p:cNvPr id="6758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6758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B791407D-2DB3-914B-95C9-761FFA65D5E1}" type="slidenum">
              <a:rPr lang="en-GB" sz="1200"/>
              <a:pPr eaLnBrk="1" hangingPunct="1"/>
              <a:t>73</a:t>
            </a:fld>
            <a:endParaRPr lang="en-GB" sz="1200"/>
          </a:p>
        </p:txBody>
      </p:sp>
    </p:spTree>
    <p:extLst>
      <p:ext uri="{BB962C8B-B14F-4D97-AF65-F5344CB8AC3E}">
        <p14:creationId xmlns:p14="http://schemas.microsoft.com/office/powerpoint/2010/main" val="138635556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Slide Image Placeholder 1"/>
          <p:cNvSpPr>
            <a:spLocks noGrp="1" noRot="1" noChangeAspect="1" noTextEdit="1"/>
          </p:cNvSpPr>
          <p:nvPr>
            <p:ph type="sldImg"/>
          </p:nvPr>
        </p:nvSpPr>
        <p:spPr>
          <a:xfrm>
            <a:off x="-557213" y="679450"/>
            <a:ext cx="7907338" cy="4448175"/>
          </a:xfrm>
          <a:ln/>
        </p:spPr>
      </p:sp>
      <p:sp>
        <p:nvSpPr>
          <p:cNvPr id="6758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6758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B791407D-2DB3-914B-95C9-761FFA65D5E1}" type="slidenum">
              <a:rPr lang="en-GB" sz="1200"/>
              <a:pPr eaLnBrk="1" hangingPunct="1"/>
              <a:t>74</a:t>
            </a:fld>
            <a:endParaRPr lang="en-GB" sz="1200"/>
          </a:p>
        </p:txBody>
      </p:sp>
    </p:spTree>
    <p:extLst>
      <p:ext uri="{BB962C8B-B14F-4D97-AF65-F5344CB8AC3E}">
        <p14:creationId xmlns:p14="http://schemas.microsoft.com/office/powerpoint/2010/main" val="148216907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Slide Image Placeholder 1"/>
          <p:cNvSpPr>
            <a:spLocks noGrp="1" noRot="1" noChangeAspect="1" noTextEdit="1"/>
          </p:cNvSpPr>
          <p:nvPr>
            <p:ph type="sldImg"/>
          </p:nvPr>
        </p:nvSpPr>
        <p:spPr>
          <a:xfrm>
            <a:off x="-557213" y="679450"/>
            <a:ext cx="7907338" cy="4448175"/>
          </a:xfrm>
          <a:ln/>
        </p:spPr>
      </p:sp>
      <p:sp>
        <p:nvSpPr>
          <p:cNvPr id="6963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69635"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2C282023-855F-364C-A64F-97BF005E2FC8}" type="slidenum">
              <a:rPr lang="en-GB" sz="1200"/>
              <a:pPr eaLnBrk="1" hangingPunct="1"/>
              <a:t>75</a:t>
            </a:fld>
            <a:endParaRPr lang="en-GB" sz="1200"/>
          </a:p>
        </p:txBody>
      </p:sp>
    </p:spTree>
    <p:extLst>
      <p:ext uri="{BB962C8B-B14F-4D97-AF65-F5344CB8AC3E}">
        <p14:creationId xmlns:p14="http://schemas.microsoft.com/office/powerpoint/2010/main" val="104904614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p:cNvSpPr>
            <a:spLocks noGrp="1" noRot="1" noChangeAspect="1" noTextEdit="1"/>
          </p:cNvSpPr>
          <p:nvPr>
            <p:ph type="sldImg"/>
          </p:nvPr>
        </p:nvSpPr>
        <p:spPr>
          <a:xfrm>
            <a:off x="-557213" y="679450"/>
            <a:ext cx="7907338" cy="4448175"/>
          </a:xfrm>
          <a:ln/>
        </p:spPr>
      </p:sp>
      <p:sp>
        <p:nvSpPr>
          <p:cNvPr id="76802"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endParaRPr lang="en-US"/>
          </a:p>
        </p:txBody>
      </p:sp>
      <p:sp>
        <p:nvSpPr>
          <p:cNvPr id="76803"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2E9037D1-7A17-5A41-8FD6-118005AE7D5D}" type="slidenum">
              <a:rPr lang="en-GB" sz="1200"/>
              <a:pPr eaLnBrk="1" hangingPunct="1"/>
              <a:t>76</a:t>
            </a:fld>
            <a:endParaRPr lang="en-GB" sz="1200"/>
          </a:p>
        </p:txBody>
      </p:sp>
    </p:spTree>
    <p:extLst>
      <p:ext uri="{BB962C8B-B14F-4D97-AF65-F5344CB8AC3E}">
        <p14:creationId xmlns:p14="http://schemas.microsoft.com/office/powerpoint/2010/main" val="74449065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Slide Image Placeholder 1"/>
          <p:cNvSpPr>
            <a:spLocks noGrp="1" noRot="1" noChangeAspect="1" noTextEdit="1"/>
          </p:cNvSpPr>
          <p:nvPr>
            <p:ph type="sldImg"/>
          </p:nvPr>
        </p:nvSpPr>
        <p:spPr>
          <a:xfrm>
            <a:off x="-557213" y="679450"/>
            <a:ext cx="7907338" cy="4448175"/>
          </a:xfrm>
          <a:ln/>
        </p:spPr>
      </p:sp>
      <p:sp>
        <p:nvSpPr>
          <p:cNvPr id="7475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74755"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3E99F004-2DC0-D243-B1BA-53F00438C404}" type="slidenum">
              <a:rPr lang="en-GB" sz="1200"/>
              <a:pPr eaLnBrk="1" hangingPunct="1"/>
              <a:t>78</a:t>
            </a:fld>
            <a:endParaRPr lang="en-GB" sz="1200"/>
          </a:p>
        </p:txBody>
      </p:sp>
    </p:spTree>
    <p:extLst>
      <p:ext uri="{BB962C8B-B14F-4D97-AF65-F5344CB8AC3E}">
        <p14:creationId xmlns:p14="http://schemas.microsoft.com/office/powerpoint/2010/main" val="311631981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p:cNvSpPr>
            <a:spLocks noGrp="1" noRot="1" noChangeAspect="1" noTextEdit="1"/>
          </p:cNvSpPr>
          <p:nvPr>
            <p:ph type="sldImg"/>
          </p:nvPr>
        </p:nvSpPr>
        <p:spPr>
          <a:xfrm>
            <a:off x="-557213" y="679450"/>
            <a:ext cx="7907338" cy="4448175"/>
          </a:xfrm>
          <a:ln/>
        </p:spPr>
      </p:sp>
      <p:sp>
        <p:nvSpPr>
          <p:cNvPr id="76802"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p>
        </p:txBody>
      </p:sp>
      <p:sp>
        <p:nvSpPr>
          <p:cNvPr id="7680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C3D14CF4-DDDE-644E-8C05-5E08314AB58D}" type="slidenum">
              <a:rPr lang="en-GB" sz="1200"/>
              <a:pPr eaLnBrk="1" hangingPunct="1"/>
              <a:t>79</a:t>
            </a:fld>
            <a:endParaRPr lang="en-GB" sz="1200"/>
          </a:p>
        </p:txBody>
      </p:sp>
    </p:spTree>
    <p:extLst>
      <p:ext uri="{BB962C8B-B14F-4D97-AF65-F5344CB8AC3E}">
        <p14:creationId xmlns:p14="http://schemas.microsoft.com/office/powerpoint/2010/main" val="86382541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Slide Image Placeholder 1"/>
          <p:cNvSpPr>
            <a:spLocks noGrp="1" noRot="1" noChangeAspect="1" noTextEdit="1"/>
          </p:cNvSpPr>
          <p:nvPr>
            <p:ph type="sldImg"/>
          </p:nvPr>
        </p:nvSpPr>
        <p:spPr>
          <a:xfrm>
            <a:off x="-557213" y="679450"/>
            <a:ext cx="7907338" cy="4448175"/>
          </a:xfrm>
          <a:ln/>
        </p:spPr>
      </p:sp>
      <p:sp>
        <p:nvSpPr>
          <p:cNvPr id="80898"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80899"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39B11D6B-01ED-CE4E-9FA7-9F165A127CC0}" type="slidenum">
              <a:rPr lang="en-GB" sz="1200"/>
              <a:pPr eaLnBrk="1" hangingPunct="1"/>
              <a:t>80</a:t>
            </a:fld>
            <a:endParaRPr lang="en-GB" sz="1200"/>
          </a:p>
        </p:txBody>
      </p:sp>
    </p:spTree>
    <p:extLst>
      <p:ext uri="{BB962C8B-B14F-4D97-AF65-F5344CB8AC3E}">
        <p14:creationId xmlns:p14="http://schemas.microsoft.com/office/powerpoint/2010/main" val="129855638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9A7C40FA-5F19-8A45-BF07-663F068F3766}" type="slidenum">
              <a:rPr lang="en-GB" sz="1200">
                <a:solidFill>
                  <a:prstClr val="black"/>
                </a:solidFill>
              </a:rPr>
              <a:pPr eaLnBrk="1" hangingPunct="1"/>
              <a:t>81</a:t>
            </a:fld>
            <a:endParaRPr lang="en-GB" sz="1200">
              <a:solidFill>
                <a:prstClr val="black"/>
              </a:solidFill>
            </a:endParaRPr>
          </a:p>
        </p:txBody>
      </p:sp>
      <p:sp>
        <p:nvSpPr>
          <p:cNvPr id="78850" name="Rectangle 2"/>
          <p:cNvSpPr>
            <a:spLocks noGrp="1" noRot="1" noChangeAspect="1" noChangeArrowheads="1" noTextEdit="1"/>
          </p:cNvSpPr>
          <p:nvPr>
            <p:ph type="sldImg"/>
          </p:nvPr>
        </p:nvSpPr>
        <p:spPr>
          <a:xfrm>
            <a:off x="382588" y="685800"/>
            <a:ext cx="6096000" cy="3429000"/>
          </a:xfrm>
          <a:ln/>
        </p:spPr>
      </p:sp>
      <p:sp>
        <p:nvSpPr>
          <p:cNvPr id="78851" name="Rectangle 3"/>
          <p:cNvSpPr>
            <a:spLocks noGrp="1" noChangeArrowheads="1"/>
          </p:cNvSpPr>
          <p:nvPr>
            <p:ph type="body" idx="1"/>
          </p:nvPr>
        </p:nvSpPr>
        <p:spPr>
          <a:xfrm>
            <a:off x="914400" y="4344988"/>
            <a:ext cx="5029200" cy="4113212"/>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0660" tIns="45331" rIns="90660" bIns="45331"/>
          <a:lstStyle/>
          <a:p>
            <a:pPr eaLnBrk="1" hangingPunct="1"/>
            <a:endParaRPr lang="en-US"/>
          </a:p>
        </p:txBody>
      </p:sp>
    </p:spTree>
    <p:extLst>
      <p:ext uri="{BB962C8B-B14F-4D97-AF65-F5344CB8AC3E}">
        <p14:creationId xmlns:p14="http://schemas.microsoft.com/office/powerpoint/2010/main" val="110843129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B1DECCA1-A4BE-3B4E-8725-4788547E7729}" type="slidenum">
              <a:rPr lang="en-GB" sz="1200">
                <a:solidFill>
                  <a:prstClr val="black"/>
                </a:solidFill>
              </a:rPr>
              <a:pPr eaLnBrk="1" hangingPunct="1"/>
              <a:t>82</a:t>
            </a:fld>
            <a:endParaRPr lang="en-GB" sz="1200">
              <a:solidFill>
                <a:prstClr val="black"/>
              </a:solidFill>
            </a:endParaRPr>
          </a:p>
        </p:txBody>
      </p:sp>
      <p:sp>
        <p:nvSpPr>
          <p:cNvPr id="82946" name="Rectangle 2"/>
          <p:cNvSpPr>
            <a:spLocks noChangeArrowheads="1"/>
          </p:cNvSpPr>
          <p:nvPr/>
        </p:nvSpPr>
        <p:spPr bwMode="auto">
          <a:xfrm>
            <a:off x="388620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a:solidFill>
                <a:prstClr val="black"/>
              </a:solidFill>
              <a:latin typeface="Arial" pitchFamily="34" charset="0"/>
              <a:ea typeface="+mn-ea"/>
            </a:endParaRPr>
          </a:p>
        </p:txBody>
      </p:sp>
      <p:sp>
        <p:nvSpPr>
          <p:cNvPr id="82947" name="Rectangle 3"/>
          <p:cNvSpPr>
            <a:spLocks noChangeArrowheads="1"/>
          </p:cNvSpPr>
          <p:nvPr/>
        </p:nvSpPr>
        <p:spPr bwMode="auto">
          <a:xfrm>
            <a:off x="3886200" y="8704263"/>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lIns="19663" tIns="0" rIns="19663" bIns="0" anchor="b"/>
          <a:lstStyle/>
          <a:p>
            <a:pPr algn="r" defTabSz="942975" eaLnBrk="0" hangingPunct="0"/>
            <a:r>
              <a:rPr lang="en-GB" sz="1100" i="1">
                <a:solidFill>
                  <a:prstClr val="black"/>
                </a:solidFill>
                <a:latin typeface="Times New Roman" charset="0"/>
                <a:ea typeface="+mn-ea"/>
              </a:rPr>
              <a:t>24</a:t>
            </a:r>
          </a:p>
        </p:txBody>
      </p:sp>
      <p:sp>
        <p:nvSpPr>
          <p:cNvPr id="82948" name="Rectangle 4"/>
          <p:cNvSpPr>
            <a:spLocks noChangeArrowheads="1"/>
          </p:cNvSpPr>
          <p:nvPr/>
        </p:nvSpPr>
        <p:spPr bwMode="auto">
          <a:xfrm>
            <a:off x="0" y="8704263"/>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a:solidFill>
                <a:prstClr val="black"/>
              </a:solidFill>
              <a:latin typeface="Arial" pitchFamily="34" charset="0"/>
              <a:ea typeface="+mn-ea"/>
            </a:endParaRPr>
          </a:p>
        </p:txBody>
      </p:sp>
      <p:sp>
        <p:nvSpPr>
          <p:cNvPr id="82949" name="Rectangle 5"/>
          <p:cNvSpPr>
            <a:spLocks noChangeArrowheads="1"/>
          </p:cNvSpPr>
          <p:nvPr/>
        </p:nvSpPr>
        <p:spPr bwMode="auto">
          <a:xfrm>
            <a:off x="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a:solidFill>
                <a:prstClr val="black"/>
              </a:solidFill>
              <a:latin typeface="Arial" pitchFamily="34" charset="0"/>
              <a:ea typeface="+mn-ea"/>
            </a:endParaRPr>
          </a:p>
        </p:txBody>
      </p:sp>
      <p:sp>
        <p:nvSpPr>
          <p:cNvPr id="82950" name="Rectangle 6"/>
          <p:cNvSpPr>
            <a:spLocks noChangeArrowheads="1"/>
          </p:cNvSpPr>
          <p:nvPr/>
        </p:nvSpPr>
        <p:spPr bwMode="auto">
          <a:xfrm>
            <a:off x="3886200" y="4763"/>
            <a:ext cx="2971800" cy="4302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a:solidFill>
                <a:prstClr val="black"/>
              </a:solidFill>
              <a:latin typeface="Arial" pitchFamily="34" charset="0"/>
              <a:ea typeface="+mn-ea"/>
            </a:endParaRPr>
          </a:p>
        </p:txBody>
      </p:sp>
      <p:sp>
        <p:nvSpPr>
          <p:cNvPr id="82951" name="Rectangle 7"/>
          <p:cNvSpPr>
            <a:spLocks noChangeArrowheads="1"/>
          </p:cNvSpPr>
          <p:nvPr/>
        </p:nvSpPr>
        <p:spPr bwMode="auto">
          <a:xfrm>
            <a:off x="3886200" y="870267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lIns="19663" tIns="0" rIns="19663" bIns="0" anchor="b"/>
          <a:lstStyle/>
          <a:p>
            <a:pPr algn="r" defTabSz="942975" eaLnBrk="0" hangingPunct="0"/>
            <a:r>
              <a:rPr lang="en-GB" sz="1100" i="1">
                <a:solidFill>
                  <a:prstClr val="black"/>
                </a:solidFill>
                <a:latin typeface="Times New Roman" charset="0"/>
                <a:ea typeface="+mn-ea"/>
              </a:rPr>
              <a:t>24</a:t>
            </a:r>
          </a:p>
        </p:txBody>
      </p:sp>
      <p:sp>
        <p:nvSpPr>
          <p:cNvPr id="82952" name="Rectangle 8"/>
          <p:cNvSpPr>
            <a:spLocks noChangeArrowheads="1"/>
          </p:cNvSpPr>
          <p:nvPr/>
        </p:nvSpPr>
        <p:spPr bwMode="auto">
          <a:xfrm>
            <a:off x="0" y="870267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a:solidFill>
                <a:prstClr val="black"/>
              </a:solidFill>
              <a:latin typeface="Arial" pitchFamily="34" charset="0"/>
              <a:ea typeface="+mn-ea"/>
            </a:endParaRPr>
          </a:p>
        </p:txBody>
      </p:sp>
      <p:sp>
        <p:nvSpPr>
          <p:cNvPr id="82953" name="Rectangle 9"/>
          <p:cNvSpPr>
            <a:spLocks noChangeArrowheads="1"/>
          </p:cNvSpPr>
          <p:nvPr/>
        </p:nvSpPr>
        <p:spPr bwMode="auto">
          <a:xfrm>
            <a:off x="0" y="4763"/>
            <a:ext cx="2971800" cy="4302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a:solidFill>
                <a:prstClr val="black"/>
              </a:solidFill>
              <a:latin typeface="Arial" pitchFamily="34" charset="0"/>
              <a:ea typeface="+mn-ea"/>
            </a:endParaRPr>
          </a:p>
        </p:txBody>
      </p:sp>
      <p:sp>
        <p:nvSpPr>
          <p:cNvPr id="82954" name="Rectangle 10"/>
          <p:cNvSpPr>
            <a:spLocks noGrp="1" noRot="1" noChangeAspect="1" noChangeArrowheads="1" noTextEdit="1"/>
          </p:cNvSpPr>
          <p:nvPr>
            <p:ph type="sldImg"/>
          </p:nvPr>
        </p:nvSpPr>
        <p:spPr>
          <a:xfrm>
            <a:off x="385763" y="687388"/>
            <a:ext cx="6086475" cy="3424237"/>
          </a:xfrm>
          <a:ln w="12700" cap="flat">
            <a:solidFill>
              <a:schemeClr val="tx1"/>
            </a:solidFill>
          </a:ln>
        </p:spPr>
      </p:sp>
      <p:sp>
        <p:nvSpPr>
          <p:cNvPr id="82955" name="Rectangle 11"/>
          <p:cNvSpPr>
            <a:spLocks noGrp="1" noChangeArrowheads="1"/>
          </p:cNvSpPr>
          <p:nvPr>
            <p:ph type="body" idx="1"/>
          </p:nvPr>
        </p:nvSpPr>
        <p:spPr>
          <a:xfrm>
            <a:off x="914400" y="4346575"/>
            <a:ext cx="5029200" cy="3848100"/>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3401" tIns="45880" rIns="93401" bIns="45880"/>
          <a:lstStyle/>
          <a:p>
            <a:pPr eaLnBrk="1" hangingPunct="1"/>
            <a:endParaRPr lang="en-US"/>
          </a:p>
        </p:txBody>
      </p:sp>
    </p:spTree>
    <p:extLst>
      <p:ext uri="{BB962C8B-B14F-4D97-AF65-F5344CB8AC3E}">
        <p14:creationId xmlns:p14="http://schemas.microsoft.com/office/powerpoint/2010/main" val="188791484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Grp="1" noRot="1" noChangeAspect="1" noChangeArrowheads="1" noTextEdit="1"/>
          </p:cNvSpPr>
          <p:nvPr>
            <p:ph type="sldImg"/>
          </p:nvPr>
        </p:nvSpPr>
        <p:spPr>
          <a:xfrm>
            <a:off x="-557213" y="679450"/>
            <a:ext cx="7907338" cy="4448175"/>
          </a:xfrm>
          <a:ln/>
        </p:spPr>
      </p:sp>
      <p:sp>
        <p:nvSpPr>
          <p:cNvPr id="13312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atin typeface="Times New Roman" charset="0"/>
            </a:endParaRPr>
          </a:p>
        </p:txBody>
      </p:sp>
    </p:spTree>
    <p:extLst>
      <p:ext uri="{BB962C8B-B14F-4D97-AF65-F5344CB8AC3E}">
        <p14:creationId xmlns:p14="http://schemas.microsoft.com/office/powerpoint/2010/main" val="165314371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51E3FD5-3FC2-5A4E-B9F2-A55A1EE0E71E}" type="slidenum">
              <a:rPr lang="en-GB">
                <a:solidFill>
                  <a:prstClr val="black"/>
                </a:solidFill>
              </a:rPr>
              <a:pPr/>
              <a:t>84</a:t>
            </a:fld>
            <a:endParaRPr lang="en-GB">
              <a:solidFill>
                <a:prstClr val="black"/>
              </a:solidFill>
            </a:endParaRPr>
          </a:p>
        </p:txBody>
      </p:sp>
      <p:sp>
        <p:nvSpPr>
          <p:cNvPr id="133122" name="Rectangle 2"/>
          <p:cNvSpPr>
            <a:spLocks noGrp="1" noRot="1" noChangeAspect="1" noChangeArrowheads="1" noTextEdit="1"/>
          </p:cNvSpPr>
          <p:nvPr>
            <p:ph type="sldImg"/>
          </p:nvPr>
        </p:nvSpPr>
        <p:spPr>
          <a:xfrm>
            <a:off x="-58738" y="881063"/>
            <a:ext cx="7453313" cy="4192587"/>
          </a:xfrm>
          <a:ln/>
          <a:extLst>
            <a:ext uri="{FAA26D3D-D897-4be2-8F04-BA451C77F1D7}">
              <ma14:placeholderFlag xmlns:ma14="http://schemas.microsoft.com/office/mac/drawingml/2011/main" xmlns="" val="1"/>
            </a:ext>
          </a:extLst>
        </p:spPr>
      </p:sp>
      <p:sp>
        <p:nvSpPr>
          <p:cNvPr id="133123" name="Rectangle 3"/>
          <p:cNvSpPr>
            <a:spLocks noGrp="1" noChangeArrowheads="1"/>
          </p:cNvSpPr>
          <p:nvPr>
            <p:ph type="body" idx="1"/>
          </p:nvPr>
        </p:nvSpPr>
        <p:spPr>
          <a:xfrm>
            <a:off x="800100" y="5230813"/>
            <a:ext cx="5534025" cy="3644900"/>
          </a:xfrm>
        </p:spPr>
        <p:txBody>
          <a:bodyPr/>
          <a:lstStyle/>
          <a:p>
            <a:pPr marL="114300" lvl="1"/>
            <a:endParaRPr lang="en-US" b="1"/>
          </a:p>
        </p:txBody>
      </p:sp>
    </p:spTree>
    <p:extLst>
      <p:ext uri="{BB962C8B-B14F-4D97-AF65-F5344CB8AC3E}">
        <p14:creationId xmlns:p14="http://schemas.microsoft.com/office/powerpoint/2010/main" val="164218950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Grp="1" noRot="1" noChangeAspect="1" noChangeArrowheads="1" noTextEdit="1"/>
          </p:cNvSpPr>
          <p:nvPr>
            <p:ph type="sldImg"/>
          </p:nvPr>
        </p:nvSpPr>
        <p:spPr>
          <a:xfrm>
            <a:off x="-557213" y="679450"/>
            <a:ext cx="7907338" cy="4448175"/>
          </a:xfrm>
          <a:ln/>
        </p:spPr>
      </p:sp>
      <p:sp>
        <p:nvSpPr>
          <p:cNvPr id="13312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atin typeface="Times New Roman" charset="0"/>
            </a:endParaRPr>
          </a:p>
        </p:txBody>
      </p:sp>
    </p:spTree>
    <p:extLst>
      <p:ext uri="{BB962C8B-B14F-4D97-AF65-F5344CB8AC3E}">
        <p14:creationId xmlns:p14="http://schemas.microsoft.com/office/powerpoint/2010/main" val="311685357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51E3FD5-3FC2-5A4E-B9F2-A55A1EE0E71E}" type="slidenum">
              <a:rPr lang="en-GB">
                <a:solidFill>
                  <a:prstClr val="black"/>
                </a:solidFill>
              </a:rPr>
              <a:pPr/>
              <a:t>89</a:t>
            </a:fld>
            <a:endParaRPr lang="en-GB">
              <a:solidFill>
                <a:prstClr val="black"/>
              </a:solidFill>
            </a:endParaRPr>
          </a:p>
        </p:txBody>
      </p:sp>
      <p:sp>
        <p:nvSpPr>
          <p:cNvPr id="133122" name="Rectangle 2"/>
          <p:cNvSpPr>
            <a:spLocks noGrp="1" noRot="1" noChangeAspect="1" noChangeArrowheads="1" noTextEdit="1"/>
          </p:cNvSpPr>
          <p:nvPr>
            <p:ph type="sldImg"/>
          </p:nvPr>
        </p:nvSpPr>
        <p:spPr>
          <a:xfrm>
            <a:off x="-58738" y="881063"/>
            <a:ext cx="7453313" cy="4192587"/>
          </a:xfrm>
          <a:ln/>
          <a:extLst>
            <a:ext uri="{FAA26D3D-D897-4be2-8F04-BA451C77F1D7}">
              <ma14:placeholderFlag xmlns:ma14="http://schemas.microsoft.com/office/mac/drawingml/2011/main" xmlns="" val="1"/>
            </a:ext>
          </a:extLst>
        </p:spPr>
      </p:sp>
      <p:sp>
        <p:nvSpPr>
          <p:cNvPr id="133123" name="Rectangle 3"/>
          <p:cNvSpPr>
            <a:spLocks noGrp="1" noChangeArrowheads="1"/>
          </p:cNvSpPr>
          <p:nvPr>
            <p:ph type="body" idx="1"/>
          </p:nvPr>
        </p:nvSpPr>
        <p:spPr>
          <a:xfrm>
            <a:off x="800100" y="5230813"/>
            <a:ext cx="5534025" cy="3644900"/>
          </a:xfrm>
        </p:spPr>
        <p:txBody>
          <a:bodyPr/>
          <a:lstStyle/>
          <a:p>
            <a:pPr marL="114300" lvl="1"/>
            <a:endParaRPr lang="en-US" b="1"/>
          </a:p>
        </p:txBody>
      </p:sp>
    </p:spTree>
    <p:extLst>
      <p:ext uri="{BB962C8B-B14F-4D97-AF65-F5344CB8AC3E}">
        <p14:creationId xmlns:p14="http://schemas.microsoft.com/office/powerpoint/2010/main" val="61795022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381000" y="685800"/>
            <a:ext cx="6096000" cy="3429000"/>
          </a:xfrm>
          <a:ln/>
        </p:spPr>
      </p:sp>
      <p:sp>
        <p:nvSpPr>
          <p:cNvPr id="40963" name="Notes Placeholder 2"/>
          <p:cNvSpPr>
            <a:spLocks noGrp="1"/>
          </p:cNvSpPr>
          <p:nvPr>
            <p:ph type="body" idx="1"/>
          </p:nvPr>
        </p:nvSpPr>
        <p:spPr>
          <a:noFill/>
          <a:ln/>
        </p:spPr>
        <p:txBody>
          <a:bodyPr/>
          <a:lstStyle/>
          <a:p>
            <a:endParaRPr lang="en-US" dirty="0">
              <a:latin typeface="Arial" pitchFamily="34" charset="0"/>
            </a:endParaRPr>
          </a:p>
        </p:txBody>
      </p:sp>
      <p:sp>
        <p:nvSpPr>
          <p:cNvPr id="40964" name="Slide Number Placeholder 3"/>
          <p:cNvSpPr>
            <a:spLocks noGrp="1"/>
          </p:cNvSpPr>
          <p:nvPr>
            <p:ph type="sldNum" sz="quarter" idx="5"/>
          </p:nvPr>
        </p:nvSpPr>
        <p:spPr>
          <a:noFill/>
        </p:spPr>
        <p:txBody>
          <a:bodyPr/>
          <a:lstStyle/>
          <a:p>
            <a:fld id="{2AE265DD-89AB-48F4-9FC8-62F99782467C}" type="slidenum">
              <a:rPr lang="en-GB" smtClean="0">
                <a:solidFill>
                  <a:srgbClr val="000000"/>
                </a:solidFill>
                <a:latin typeface="Arial" pitchFamily="34" charset="0"/>
              </a:rPr>
              <a:pPr/>
              <a:t>93</a:t>
            </a:fld>
            <a:endParaRPr lang="en-GB" dirty="0">
              <a:solidFill>
                <a:srgbClr val="000000"/>
              </a:solidFill>
              <a:latin typeface="Arial" pitchFamily="34" charset="0"/>
            </a:endParaRPr>
          </a:p>
        </p:txBody>
      </p:sp>
    </p:spTree>
    <p:extLst>
      <p:ext uri="{BB962C8B-B14F-4D97-AF65-F5344CB8AC3E}">
        <p14:creationId xmlns:p14="http://schemas.microsoft.com/office/powerpoint/2010/main" val="36278728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DFE20783-9C92-DD44-BF07-A7DEEE5E48B4}" type="slidenum">
              <a:rPr lang="en-GB" sz="1200"/>
              <a:pPr eaLnBrk="1" hangingPunct="1"/>
              <a:t>97</a:t>
            </a:fld>
            <a:endParaRPr lang="en-GB" sz="1200"/>
          </a:p>
        </p:txBody>
      </p:sp>
      <p:sp>
        <p:nvSpPr>
          <p:cNvPr id="54274" name="Rectangle 2"/>
          <p:cNvSpPr>
            <a:spLocks noGrp="1" noRot="1" noChangeAspect="1" noChangeArrowheads="1" noTextEdit="1"/>
          </p:cNvSpPr>
          <p:nvPr>
            <p:ph type="sldImg"/>
          </p:nvPr>
        </p:nvSpPr>
        <p:spPr>
          <a:xfrm>
            <a:off x="0" y="233363"/>
            <a:ext cx="6899275" cy="3881437"/>
          </a:xfrm>
          <a:ln/>
        </p:spPr>
      </p:sp>
      <p:sp>
        <p:nvSpPr>
          <p:cNvPr id="54275" name="Rectangle 3"/>
          <p:cNvSpPr>
            <a:spLocks noGrp="1" noChangeArrowheads="1"/>
          </p:cNvSpPr>
          <p:nvPr>
            <p:ph type="body" idx="1"/>
          </p:nvPr>
        </p:nvSpPr>
        <p:spPr>
          <a:xfrm>
            <a:off x="336550" y="4343400"/>
            <a:ext cx="6254750" cy="4114800"/>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p>
        </p:txBody>
      </p:sp>
    </p:spTree>
    <p:extLst>
      <p:ext uri="{BB962C8B-B14F-4D97-AF65-F5344CB8AC3E}">
        <p14:creationId xmlns:p14="http://schemas.microsoft.com/office/powerpoint/2010/main" val="290637267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6E871F3D-7F09-D548-9693-C4E4C9D49F69}" type="slidenum">
              <a:rPr lang="en-GB" sz="1200">
                <a:solidFill>
                  <a:srgbClr val="000000"/>
                </a:solidFill>
              </a:rPr>
              <a:pPr eaLnBrk="1" hangingPunct="1"/>
              <a:t>101</a:t>
            </a:fld>
            <a:endParaRPr lang="en-GB" sz="1200">
              <a:solidFill>
                <a:srgbClr val="000000"/>
              </a:solidFill>
            </a:endParaRPr>
          </a:p>
        </p:txBody>
      </p:sp>
      <p:sp>
        <p:nvSpPr>
          <p:cNvPr id="38914" name="Rectangle 2"/>
          <p:cNvSpPr>
            <a:spLocks noGrp="1" noRot="1" noChangeAspect="1" noChangeArrowheads="1" noTextEdit="1"/>
          </p:cNvSpPr>
          <p:nvPr>
            <p:ph type="sldImg"/>
          </p:nvPr>
        </p:nvSpPr>
        <p:spPr>
          <a:xfrm>
            <a:off x="385763" y="685800"/>
            <a:ext cx="6088062" cy="3425825"/>
          </a:xfrm>
          <a:ln/>
        </p:spPr>
      </p:sp>
      <p:sp>
        <p:nvSpPr>
          <p:cNvPr id="38915" name="Rectangle 3"/>
          <p:cNvSpPr>
            <a:spLocks noGrp="1" noChangeArrowheads="1"/>
          </p:cNvSpPr>
          <p:nvPr>
            <p:ph type="body" idx="1"/>
          </p:nvPr>
        </p:nvSpPr>
        <p:spPr>
          <a:xfrm>
            <a:off x="912813" y="4344988"/>
            <a:ext cx="5032375" cy="4113212"/>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p>
        </p:txBody>
      </p:sp>
    </p:spTree>
    <p:extLst>
      <p:ext uri="{BB962C8B-B14F-4D97-AF65-F5344CB8AC3E}">
        <p14:creationId xmlns:p14="http://schemas.microsoft.com/office/powerpoint/2010/main" val="386945911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F00AA4BA-B2C6-C24D-9893-A53F8AAE45B6}" type="slidenum">
              <a:rPr lang="en-GB" sz="1200"/>
              <a:pPr eaLnBrk="1" hangingPunct="1"/>
              <a:t>102</a:t>
            </a:fld>
            <a:endParaRPr lang="en-GB" sz="1200"/>
          </a:p>
        </p:txBody>
      </p:sp>
      <p:sp>
        <p:nvSpPr>
          <p:cNvPr id="63490" name="Rectangle 2"/>
          <p:cNvSpPr>
            <a:spLocks noGrp="1" noRot="1" noChangeAspect="1" noChangeArrowheads="1" noTextEdit="1"/>
          </p:cNvSpPr>
          <p:nvPr>
            <p:ph type="sldImg"/>
          </p:nvPr>
        </p:nvSpPr>
        <p:spPr>
          <a:xfrm>
            <a:off x="384175" y="685800"/>
            <a:ext cx="6094413" cy="3429000"/>
          </a:xfrm>
          <a:ln/>
        </p:spPr>
      </p:sp>
      <p:sp>
        <p:nvSpPr>
          <p:cNvPr id="63491" name="Rectangle 3"/>
          <p:cNvSpPr>
            <a:spLocks noGrp="1" noChangeArrowheads="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p>
        </p:txBody>
      </p:sp>
    </p:spTree>
    <p:extLst>
      <p:ext uri="{BB962C8B-B14F-4D97-AF65-F5344CB8AC3E}">
        <p14:creationId xmlns:p14="http://schemas.microsoft.com/office/powerpoint/2010/main" val="184890237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79832022-3385-574F-B743-4683B4F58966}" type="slidenum">
              <a:rPr lang="en-GB"/>
              <a:pPr eaLnBrk="1" hangingPunct="1"/>
              <a:t>103</a:t>
            </a:fld>
            <a:endParaRPr lang="en-GB"/>
          </a:p>
        </p:txBody>
      </p:sp>
      <p:sp>
        <p:nvSpPr>
          <p:cNvPr id="83971" name="Rectangle 2"/>
          <p:cNvSpPr>
            <a:spLocks noGrp="1" noRot="1" noChangeAspect="1" noChangeArrowheads="1" noTextEdit="1"/>
          </p:cNvSpPr>
          <p:nvPr>
            <p:ph type="sldImg"/>
          </p:nvPr>
        </p:nvSpPr>
        <p:spPr>
          <a:xfrm>
            <a:off x="384175" y="685800"/>
            <a:ext cx="6094413" cy="3429000"/>
          </a:xfrm>
          <a:ln/>
        </p:spPr>
      </p:sp>
      <p:sp>
        <p:nvSpPr>
          <p:cNvPr id="83972" name="Rectangle 3"/>
          <p:cNvSpPr>
            <a:spLocks noGrp="1" noChangeArrowheads="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91652915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3E9BFF36-EF6C-DF4C-93AB-B1F98361AF17}" type="slidenum">
              <a:rPr lang="en-GB"/>
              <a:pPr eaLnBrk="1" hangingPunct="1"/>
              <a:t>104</a:t>
            </a:fld>
            <a:endParaRPr lang="en-GB"/>
          </a:p>
        </p:txBody>
      </p:sp>
      <p:sp>
        <p:nvSpPr>
          <p:cNvPr id="84995" name="Rectangle 2"/>
          <p:cNvSpPr>
            <a:spLocks noGrp="1" noRot="1" noChangeAspect="1" noChangeArrowheads="1" noTextEdit="1"/>
          </p:cNvSpPr>
          <p:nvPr>
            <p:ph type="sldImg"/>
          </p:nvPr>
        </p:nvSpPr>
        <p:spPr>
          <a:xfrm>
            <a:off x="384175" y="685800"/>
            <a:ext cx="6094413" cy="3429000"/>
          </a:xfrm>
          <a:ln/>
        </p:spPr>
      </p:sp>
      <p:sp>
        <p:nvSpPr>
          <p:cNvPr id="84996" name="Rectangle 3"/>
          <p:cNvSpPr>
            <a:spLocks noGrp="1" noChangeArrowheads="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273719461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FDA467AA-3968-A44A-B0DF-46A75ECC31D1}" type="slidenum">
              <a:rPr lang="en-GB"/>
              <a:pPr eaLnBrk="1" hangingPunct="1"/>
              <a:t>105</a:t>
            </a:fld>
            <a:endParaRPr lang="en-GB"/>
          </a:p>
        </p:txBody>
      </p:sp>
      <p:sp>
        <p:nvSpPr>
          <p:cNvPr id="86019" name="Rectangle 2"/>
          <p:cNvSpPr>
            <a:spLocks noGrp="1" noRot="1" noChangeAspect="1" noChangeArrowheads="1" noTextEdit="1"/>
          </p:cNvSpPr>
          <p:nvPr>
            <p:ph type="sldImg"/>
          </p:nvPr>
        </p:nvSpPr>
        <p:spPr>
          <a:xfrm>
            <a:off x="384175" y="685800"/>
            <a:ext cx="6094413" cy="3429000"/>
          </a:xfrm>
          <a:ln/>
        </p:spPr>
      </p:sp>
      <p:sp>
        <p:nvSpPr>
          <p:cNvPr id="86020" name="Rectangle 3"/>
          <p:cNvSpPr>
            <a:spLocks noGrp="1" noChangeArrowheads="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22492491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501E785A-84B7-B54C-9835-58E8350819C2}" type="slidenum">
              <a:rPr lang="en-GB"/>
              <a:pPr eaLnBrk="1" hangingPunct="1"/>
              <a:t>106</a:t>
            </a:fld>
            <a:endParaRPr lang="en-GB"/>
          </a:p>
        </p:txBody>
      </p:sp>
      <p:sp>
        <p:nvSpPr>
          <p:cNvPr id="87043" name="Rectangle 2"/>
          <p:cNvSpPr>
            <a:spLocks noGrp="1" noRot="1" noChangeAspect="1" noChangeArrowheads="1" noTextEdit="1"/>
          </p:cNvSpPr>
          <p:nvPr>
            <p:ph type="sldImg"/>
          </p:nvPr>
        </p:nvSpPr>
        <p:spPr>
          <a:xfrm>
            <a:off x="384175" y="685800"/>
            <a:ext cx="6094413" cy="3429000"/>
          </a:xfrm>
          <a:ln/>
        </p:spPr>
      </p:sp>
      <p:sp>
        <p:nvSpPr>
          <p:cNvPr id="87044" name="Rectangle 3"/>
          <p:cNvSpPr>
            <a:spLocks noGrp="1" noChangeArrowheads="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151791255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E80928A7-769F-8141-995E-13E30C8C1D30}" type="slidenum">
              <a:rPr lang="en-GB" sz="1200"/>
              <a:pPr eaLnBrk="1" hangingPunct="1"/>
              <a:t>109</a:t>
            </a:fld>
            <a:endParaRPr lang="en-GB" sz="1200"/>
          </a:p>
        </p:txBody>
      </p:sp>
      <p:sp>
        <p:nvSpPr>
          <p:cNvPr id="66562" name="Rectangle 2"/>
          <p:cNvSpPr>
            <a:spLocks noGrp="1" noRot="1" noChangeAspect="1" noChangeArrowheads="1" noTextEdit="1"/>
          </p:cNvSpPr>
          <p:nvPr>
            <p:ph type="sldImg"/>
          </p:nvPr>
        </p:nvSpPr>
        <p:spPr>
          <a:xfrm>
            <a:off x="382588" y="685800"/>
            <a:ext cx="6096000" cy="3429000"/>
          </a:xfrm>
          <a:ln/>
        </p:spPr>
      </p:sp>
      <p:sp>
        <p:nvSpPr>
          <p:cNvPr id="66563" name="Rectangle 3"/>
          <p:cNvSpPr>
            <a:spLocks noGrp="1" noChangeArrowheads="1"/>
          </p:cNvSpPr>
          <p:nvPr>
            <p:ph type="body" idx="1"/>
          </p:nvPr>
        </p:nvSpPr>
        <p:spPr>
          <a:xfrm>
            <a:off x="914400" y="4344988"/>
            <a:ext cx="5029200" cy="4113212"/>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0660" tIns="45331" rIns="90660" bIns="45331"/>
          <a:lstStyle/>
          <a:p>
            <a:pPr eaLnBrk="1" hangingPunct="1"/>
            <a:endParaRPr lang="en-US"/>
          </a:p>
        </p:txBody>
      </p:sp>
    </p:spTree>
    <p:extLst>
      <p:ext uri="{BB962C8B-B14F-4D97-AF65-F5344CB8AC3E}">
        <p14:creationId xmlns:p14="http://schemas.microsoft.com/office/powerpoint/2010/main" val="221056285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FAF4C1FF-37FD-5347-A22A-99B01EA85D9A}" type="slidenum">
              <a:rPr lang="en-GB" sz="1200"/>
              <a:pPr eaLnBrk="1" hangingPunct="1"/>
              <a:t>113</a:t>
            </a:fld>
            <a:endParaRPr lang="en-GB" sz="1200"/>
          </a:p>
        </p:txBody>
      </p:sp>
      <p:sp>
        <p:nvSpPr>
          <p:cNvPr id="70658" name="Rectangle 2"/>
          <p:cNvSpPr>
            <a:spLocks noGrp="1" noRot="1" noChangeAspect="1" noChangeArrowheads="1" noTextEdit="1"/>
          </p:cNvSpPr>
          <p:nvPr>
            <p:ph type="sldImg"/>
          </p:nvPr>
        </p:nvSpPr>
        <p:spPr>
          <a:xfrm>
            <a:off x="382588" y="685800"/>
            <a:ext cx="6096000" cy="3429000"/>
          </a:xfrm>
          <a:ln/>
        </p:spPr>
      </p:sp>
      <p:sp>
        <p:nvSpPr>
          <p:cNvPr id="70659" name="Rectangle 3"/>
          <p:cNvSpPr>
            <a:spLocks noGrp="1" noChangeArrowheads="1"/>
          </p:cNvSpPr>
          <p:nvPr>
            <p:ph type="body" idx="1"/>
          </p:nvPr>
        </p:nvSpPr>
        <p:spPr>
          <a:xfrm>
            <a:off x="914400" y="4344988"/>
            <a:ext cx="5029200" cy="4113212"/>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0660" tIns="45331" rIns="90660" bIns="45331"/>
          <a:lstStyle/>
          <a:p>
            <a:pPr eaLnBrk="1" hangingPunct="1"/>
            <a:endParaRPr lang="en-US" dirty="0"/>
          </a:p>
        </p:txBody>
      </p:sp>
    </p:spTree>
    <p:extLst>
      <p:ext uri="{BB962C8B-B14F-4D97-AF65-F5344CB8AC3E}">
        <p14:creationId xmlns:p14="http://schemas.microsoft.com/office/powerpoint/2010/main" val="196643547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D2348450-E66A-D341-97D0-C849F0A5171C}" type="slidenum">
              <a:rPr lang="en-GB" sz="1200"/>
              <a:pPr eaLnBrk="1" hangingPunct="1"/>
              <a:t>115</a:t>
            </a:fld>
            <a:endParaRPr lang="en-GB" sz="1200"/>
          </a:p>
        </p:txBody>
      </p:sp>
      <p:sp>
        <p:nvSpPr>
          <p:cNvPr id="73730" name="Rectangle 2"/>
          <p:cNvSpPr>
            <a:spLocks noGrp="1" noRot="1" noChangeAspect="1" noChangeArrowheads="1" noTextEdit="1"/>
          </p:cNvSpPr>
          <p:nvPr>
            <p:ph type="sldImg"/>
          </p:nvPr>
        </p:nvSpPr>
        <p:spPr>
          <a:xfrm>
            <a:off x="382588" y="685800"/>
            <a:ext cx="6096000" cy="3429000"/>
          </a:xfrm>
          <a:ln/>
        </p:spPr>
      </p:sp>
      <p:sp>
        <p:nvSpPr>
          <p:cNvPr id="73731" name="Rectangle 3"/>
          <p:cNvSpPr>
            <a:spLocks noGrp="1" noChangeArrowheads="1"/>
          </p:cNvSpPr>
          <p:nvPr>
            <p:ph type="body" idx="1"/>
          </p:nvPr>
        </p:nvSpPr>
        <p:spPr>
          <a:xfrm>
            <a:off x="914400" y="4344988"/>
            <a:ext cx="5029200" cy="4113212"/>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0660" tIns="45331" rIns="90660" bIns="45331"/>
          <a:lstStyle/>
          <a:p>
            <a:pPr eaLnBrk="1" hangingPunct="1"/>
            <a:endParaRPr lang="en-US"/>
          </a:p>
        </p:txBody>
      </p:sp>
    </p:spTree>
    <p:extLst>
      <p:ext uri="{BB962C8B-B14F-4D97-AF65-F5344CB8AC3E}">
        <p14:creationId xmlns:p14="http://schemas.microsoft.com/office/powerpoint/2010/main" val="223038805"/>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D828EA66-D26C-DF4E-9BE0-04AA2C4497B2}" type="slidenum">
              <a:rPr lang="en-GB"/>
              <a:pPr eaLnBrk="1" hangingPunct="1"/>
              <a:t>117</a:t>
            </a:fld>
            <a:endParaRPr lang="en-GB"/>
          </a:p>
        </p:txBody>
      </p:sp>
      <p:sp>
        <p:nvSpPr>
          <p:cNvPr id="99331" name="Rectangle 2"/>
          <p:cNvSpPr>
            <a:spLocks noGrp="1" noRot="1" noChangeAspect="1" noChangeArrowheads="1" noTextEdit="1"/>
          </p:cNvSpPr>
          <p:nvPr>
            <p:ph type="sldImg"/>
          </p:nvPr>
        </p:nvSpPr>
        <p:spPr>
          <a:xfrm>
            <a:off x="381000" y="685800"/>
            <a:ext cx="6096000" cy="3429000"/>
          </a:xfrm>
          <a:ln/>
        </p:spPr>
      </p:sp>
      <p:sp>
        <p:nvSpPr>
          <p:cNvPr id="99332" name="Rectangle 3"/>
          <p:cNvSpPr>
            <a:spLocks noGrp="1" noChangeArrowheads="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381435466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35372" indent="-282835">
              <a:defRPr>
                <a:solidFill>
                  <a:schemeClr val="tx1"/>
                </a:solidFill>
                <a:latin typeface="Arial" charset="0"/>
              </a:defRPr>
            </a:lvl2pPr>
            <a:lvl3pPr marL="1131341" indent="-226268">
              <a:defRPr>
                <a:solidFill>
                  <a:schemeClr val="tx1"/>
                </a:solidFill>
                <a:latin typeface="Arial" charset="0"/>
              </a:defRPr>
            </a:lvl3pPr>
            <a:lvl4pPr marL="1583878" indent="-226268">
              <a:defRPr>
                <a:solidFill>
                  <a:schemeClr val="tx1"/>
                </a:solidFill>
                <a:latin typeface="Arial" charset="0"/>
              </a:defRPr>
            </a:lvl4pPr>
            <a:lvl5pPr marL="2036415" indent="-226268">
              <a:defRPr>
                <a:solidFill>
                  <a:schemeClr val="tx1"/>
                </a:solidFill>
                <a:latin typeface="Arial" charset="0"/>
              </a:defRPr>
            </a:lvl5pPr>
            <a:lvl6pPr marL="2488951" indent="-226268" eaLnBrk="0" fontAlgn="base" hangingPunct="0">
              <a:spcBef>
                <a:spcPct val="0"/>
              </a:spcBef>
              <a:spcAft>
                <a:spcPct val="0"/>
              </a:spcAft>
              <a:defRPr>
                <a:solidFill>
                  <a:schemeClr val="tx1"/>
                </a:solidFill>
                <a:latin typeface="Arial" charset="0"/>
              </a:defRPr>
            </a:lvl6pPr>
            <a:lvl7pPr marL="2941488" indent="-226268" eaLnBrk="0" fontAlgn="base" hangingPunct="0">
              <a:spcBef>
                <a:spcPct val="0"/>
              </a:spcBef>
              <a:spcAft>
                <a:spcPct val="0"/>
              </a:spcAft>
              <a:defRPr>
                <a:solidFill>
                  <a:schemeClr val="tx1"/>
                </a:solidFill>
                <a:latin typeface="Arial" charset="0"/>
              </a:defRPr>
            </a:lvl7pPr>
            <a:lvl8pPr marL="3394024" indent="-226268" eaLnBrk="0" fontAlgn="base" hangingPunct="0">
              <a:spcBef>
                <a:spcPct val="0"/>
              </a:spcBef>
              <a:spcAft>
                <a:spcPct val="0"/>
              </a:spcAft>
              <a:defRPr>
                <a:solidFill>
                  <a:schemeClr val="tx1"/>
                </a:solidFill>
                <a:latin typeface="Arial" charset="0"/>
              </a:defRPr>
            </a:lvl8pPr>
            <a:lvl9pPr marL="3846561" indent="-226268" eaLnBrk="0" fontAlgn="base" hangingPunct="0">
              <a:spcBef>
                <a:spcPct val="0"/>
              </a:spcBef>
              <a:spcAft>
                <a:spcPct val="0"/>
              </a:spcAft>
              <a:defRPr>
                <a:solidFill>
                  <a:schemeClr val="tx1"/>
                </a:solidFill>
                <a:latin typeface="Arial" charset="0"/>
              </a:defRPr>
            </a:lvl9pPr>
          </a:lstStyle>
          <a:p>
            <a:fld id="{46D54D74-09B7-47EF-A2A0-35EF7619BE17}" type="slidenum">
              <a:rPr lang="en-GB" smtClean="0">
                <a:latin typeface="Times New Roman" pitchFamily="18" charset="0"/>
              </a:rPr>
              <a:pPr/>
              <a:t>118</a:t>
            </a:fld>
            <a:endParaRPr lang="en-GB" dirty="0">
              <a:latin typeface="Times New Roman" pitchFamily="18" charset="0"/>
            </a:endParaRPr>
          </a:p>
        </p:txBody>
      </p:sp>
      <p:sp>
        <p:nvSpPr>
          <p:cNvPr id="99331" name="Rectangle 2"/>
          <p:cNvSpPr>
            <a:spLocks noGrp="1" noRot="1" noChangeAspect="1" noChangeArrowheads="1" noTextEdit="1"/>
          </p:cNvSpPr>
          <p:nvPr>
            <p:ph type="sldImg"/>
          </p:nvPr>
        </p:nvSpPr>
        <p:spPr>
          <a:xfrm>
            <a:off x="95250" y="744538"/>
            <a:ext cx="6613525" cy="3721100"/>
          </a:xfrm>
          <a:ln/>
        </p:spPr>
      </p:sp>
      <p:sp>
        <p:nvSpPr>
          <p:cNvPr id="993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657" tIns="46329" rIns="92657" bIns="46329"/>
          <a:lstStyle/>
          <a:p>
            <a:endParaRPr lang="en-US" dirty="0"/>
          </a:p>
        </p:txBody>
      </p:sp>
    </p:spTree>
    <p:extLst>
      <p:ext uri="{BB962C8B-B14F-4D97-AF65-F5344CB8AC3E}">
        <p14:creationId xmlns:p14="http://schemas.microsoft.com/office/powerpoint/2010/main" val="385008008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35372" indent="-282835">
              <a:defRPr>
                <a:solidFill>
                  <a:schemeClr val="tx1"/>
                </a:solidFill>
                <a:latin typeface="Arial" charset="0"/>
              </a:defRPr>
            </a:lvl2pPr>
            <a:lvl3pPr marL="1131341" indent="-226268">
              <a:defRPr>
                <a:solidFill>
                  <a:schemeClr val="tx1"/>
                </a:solidFill>
                <a:latin typeface="Arial" charset="0"/>
              </a:defRPr>
            </a:lvl3pPr>
            <a:lvl4pPr marL="1583878" indent="-226268">
              <a:defRPr>
                <a:solidFill>
                  <a:schemeClr val="tx1"/>
                </a:solidFill>
                <a:latin typeface="Arial" charset="0"/>
              </a:defRPr>
            </a:lvl4pPr>
            <a:lvl5pPr marL="2036415" indent="-226268">
              <a:defRPr>
                <a:solidFill>
                  <a:schemeClr val="tx1"/>
                </a:solidFill>
                <a:latin typeface="Arial" charset="0"/>
              </a:defRPr>
            </a:lvl5pPr>
            <a:lvl6pPr marL="2488951" indent="-226268" eaLnBrk="0" fontAlgn="base" hangingPunct="0">
              <a:spcBef>
                <a:spcPct val="0"/>
              </a:spcBef>
              <a:spcAft>
                <a:spcPct val="0"/>
              </a:spcAft>
              <a:defRPr>
                <a:solidFill>
                  <a:schemeClr val="tx1"/>
                </a:solidFill>
                <a:latin typeface="Arial" charset="0"/>
              </a:defRPr>
            </a:lvl6pPr>
            <a:lvl7pPr marL="2941488" indent="-226268" eaLnBrk="0" fontAlgn="base" hangingPunct="0">
              <a:spcBef>
                <a:spcPct val="0"/>
              </a:spcBef>
              <a:spcAft>
                <a:spcPct val="0"/>
              </a:spcAft>
              <a:defRPr>
                <a:solidFill>
                  <a:schemeClr val="tx1"/>
                </a:solidFill>
                <a:latin typeface="Arial" charset="0"/>
              </a:defRPr>
            </a:lvl7pPr>
            <a:lvl8pPr marL="3394024" indent="-226268" eaLnBrk="0" fontAlgn="base" hangingPunct="0">
              <a:spcBef>
                <a:spcPct val="0"/>
              </a:spcBef>
              <a:spcAft>
                <a:spcPct val="0"/>
              </a:spcAft>
              <a:defRPr>
                <a:solidFill>
                  <a:schemeClr val="tx1"/>
                </a:solidFill>
                <a:latin typeface="Arial" charset="0"/>
              </a:defRPr>
            </a:lvl8pPr>
            <a:lvl9pPr marL="3846561" indent="-226268" eaLnBrk="0" fontAlgn="base" hangingPunct="0">
              <a:spcBef>
                <a:spcPct val="0"/>
              </a:spcBef>
              <a:spcAft>
                <a:spcPct val="0"/>
              </a:spcAft>
              <a:defRPr>
                <a:solidFill>
                  <a:schemeClr val="tx1"/>
                </a:solidFill>
                <a:latin typeface="Arial" charset="0"/>
              </a:defRPr>
            </a:lvl9pPr>
          </a:lstStyle>
          <a:p>
            <a:fld id="{6D461F22-0647-4A52-AFF0-71375EF1D887}" type="slidenum">
              <a:rPr lang="en-GB" smtClean="0">
                <a:latin typeface="Times New Roman" pitchFamily="18" charset="0"/>
              </a:rPr>
              <a:pPr/>
              <a:t>119</a:t>
            </a:fld>
            <a:endParaRPr lang="en-GB" dirty="0">
              <a:latin typeface="Times New Roman" pitchFamily="18" charset="0"/>
            </a:endParaRPr>
          </a:p>
        </p:txBody>
      </p:sp>
      <p:sp>
        <p:nvSpPr>
          <p:cNvPr id="100355" name="Rectangle 2"/>
          <p:cNvSpPr>
            <a:spLocks noGrp="1" noRot="1" noChangeAspect="1" noChangeArrowheads="1" noTextEdit="1"/>
          </p:cNvSpPr>
          <p:nvPr>
            <p:ph type="sldImg"/>
          </p:nvPr>
        </p:nvSpPr>
        <p:spPr>
          <a:xfrm>
            <a:off x="95250" y="744538"/>
            <a:ext cx="6613525" cy="3721100"/>
          </a:xfrm>
          <a:ln/>
        </p:spPr>
      </p:sp>
      <p:sp>
        <p:nvSpPr>
          <p:cNvPr id="1003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657" tIns="46329" rIns="92657" bIns="46329"/>
          <a:lstStyle/>
          <a:p>
            <a:endParaRPr lang="en-US" dirty="0"/>
          </a:p>
        </p:txBody>
      </p:sp>
    </p:spTree>
    <p:extLst>
      <p:ext uri="{BB962C8B-B14F-4D97-AF65-F5344CB8AC3E}">
        <p14:creationId xmlns:p14="http://schemas.microsoft.com/office/powerpoint/2010/main" val="354077358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35372" indent="-282835">
              <a:defRPr>
                <a:solidFill>
                  <a:schemeClr val="tx1"/>
                </a:solidFill>
                <a:latin typeface="Arial" charset="0"/>
              </a:defRPr>
            </a:lvl2pPr>
            <a:lvl3pPr marL="1131341" indent="-226268">
              <a:defRPr>
                <a:solidFill>
                  <a:schemeClr val="tx1"/>
                </a:solidFill>
                <a:latin typeface="Arial" charset="0"/>
              </a:defRPr>
            </a:lvl3pPr>
            <a:lvl4pPr marL="1583878" indent="-226268">
              <a:defRPr>
                <a:solidFill>
                  <a:schemeClr val="tx1"/>
                </a:solidFill>
                <a:latin typeface="Arial" charset="0"/>
              </a:defRPr>
            </a:lvl4pPr>
            <a:lvl5pPr marL="2036415" indent="-226268">
              <a:defRPr>
                <a:solidFill>
                  <a:schemeClr val="tx1"/>
                </a:solidFill>
                <a:latin typeface="Arial" charset="0"/>
              </a:defRPr>
            </a:lvl5pPr>
            <a:lvl6pPr marL="2488951" indent="-226268" eaLnBrk="0" fontAlgn="base" hangingPunct="0">
              <a:spcBef>
                <a:spcPct val="0"/>
              </a:spcBef>
              <a:spcAft>
                <a:spcPct val="0"/>
              </a:spcAft>
              <a:defRPr>
                <a:solidFill>
                  <a:schemeClr val="tx1"/>
                </a:solidFill>
                <a:latin typeface="Arial" charset="0"/>
              </a:defRPr>
            </a:lvl6pPr>
            <a:lvl7pPr marL="2941488" indent="-226268" eaLnBrk="0" fontAlgn="base" hangingPunct="0">
              <a:spcBef>
                <a:spcPct val="0"/>
              </a:spcBef>
              <a:spcAft>
                <a:spcPct val="0"/>
              </a:spcAft>
              <a:defRPr>
                <a:solidFill>
                  <a:schemeClr val="tx1"/>
                </a:solidFill>
                <a:latin typeface="Arial" charset="0"/>
              </a:defRPr>
            </a:lvl7pPr>
            <a:lvl8pPr marL="3394024" indent="-226268" eaLnBrk="0" fontAlgn="base" hangingPunct="0">
              <a:spcBef>
                <a:spcPct val="0"/>
              </a:spcBef>
              <a:spcAft>
                <a:spcPct val="0"/>
              </a:spcAft>
              <a:defRPr>
                <a:solidFill>
                  <a:schemeClr val="tx1"/>
                </a:solidFill>
                <a:latin typeface="Arial" charset="0"/>
              </a:defRPr>
            </a:lvl8pPr>
            <a:lvl9pPr marL="3846561" indent="-226268" eaLnBrk="0" fontAlgn="base" hangingPunct="0">
              <a:spcBef>
                <a:spcPct val="0"/>
              </a:spcBef>
              <a:spcAft>
                <a:spcPct val="0"/>
              </a:spcAft>
              <a:defRPr>
                <a:solidFill>
                  <a:schemeClr val="tx1"/>
                </a:solidFill>
                <a:latin typeface="Arial" charset="0"/>
              </a:defRPr>
            </a:lvl9pPr>
          </a:lstStyle>
          <a:p>
            <a:fld id="{8D71ADDC-A0AE-4521-9084-59BCFE87FF33}" type="slidenum">
              <a:rPr lang="en-GB" smtClean="0">
                <a:latin typeface="Times New Roman" pitchFamily="18" charset="0"/>
              </a:rPr>
              <a:pPr/>
              <a:t>120</a:t>
            </a:fld>
            <a:endParaRPr lang="en-GB" dirty="0">
              <a:latin typeface="Times New Roman" pitchFamily="18" charset="0"/>
            </a:endParaRPr>
          </a:p>
        </p:txBody>
      </p:sp>
      <p:sp>
        <p:nvSpPr>
          <p:cNvPr id="101379" name="Rectangle 2"/>
          <p:cNvSpPr>
            <a:spLocks noGrp="1" noRot="1" noChangeAspect="1" noChangeArrowheads="1" noTextEdit="1"/>
          </p:cNvSpPr>
          <p:nvPr>
            <p:ph type="sldImg"/>
          </p:nvPr>
        </p:nvSpPr>
        <p:spPr>
          <a:xfrm>
            <a:off x="95250" y="744538"/>
            <a:ext cx="6613525" cy="3721100"/>
          </a:xfrm>
          <a:ln/>
        </p:spPr>
      </p:sp>
      <p:sp>
        <p:nvSpPr>
          <p:cNvPr id="1013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657" tIns="46329" rIns="92657" bIns="46329"/>
          <a:lstStyle/>
          <a:p>
            <a:endParaRPr lang="en-US" dirty="0"/>
          </a:p>
        </p:txBody>
      </p:sp>
    </p:spTree>
    <p:extLst>
      <p:ext uri="{BB962C8B-B14F-4D97-AF65-F5344CB8AC3E}">
        <p14:creationId xmlns:p14="http://schemas.microsoft.com/office/powerpoint/2010/main" val="1375367046"/>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35372" indent="-282835">
              <a:defRPr>
                <a:solidFill>
                  <a:schemeClr val="tx1"/>
                </a:solidFill>
                <a:latin typeface="Arial" charset="0"/>
              </a:defRPr>
            </a:lvl2pPr>
            <a:lvl3pPr marL="1131341" indent="-226268">
              <a:defRPr>
                <a:solidFill>
                  <a:schemeClr val="tx1"/>
                </a:solidFill>
                <a:latin typeface="Arial" charset="0"/>
              </a:defRPr>
            </a:lvl3pPr>
            <a:lvl4pPr marL="1583878" indent="-226268">
              <a:defRPr>
                <a:solidFill>
                  <a:schemeClr val="tx1"/>
                </a:solidFill>
                <a:latin typeface="Arial" charset="0"/>
              </a:defRPr>
            </a:lvl4pPr>
            <a:lvl5pPr marL="2036415" indent="-226268">
              <a:defRPr>
                <a:solidFill>
                  <a:schemeClr val="tx1"/>
                </a:solidFill>
                <a:latin typeface="Arial" charset="0"/>
              </a:defRPr>
            </a:lvl5pPr>
            <a:lvl6pPr marL="2488951" indent="-226268" eaLnBrk="0" fontAlgn="base" hangingPunct="0">
              <a:spcBef>
                <a:spcPct val="0"/>
              </a:spcBef>
              <a:spcAft>
                <a:spcPct val="0"/>
              </a:spcAft>
              <a:defRPr>
                <a:solidFill>
                  <a:schemeClr val="tx1"/>
                </a:solidFill>
                <a:latin typeface="Arial" charset="0"/>
              </a:defRPr>
            </a:lvl6pPr>
            <a:lvl7pPr marL="2941488" indent="-226268" eaLnBrk="0" fontAlgn="base" hangingPunct="0">
              <a:spcBef>
                <a:spcPct val="0"/>
              </a:spcBef>
              <a:spcAft>
                <a:spcPct val="0"/>
              </a:spcAft>
              <a:defRPr>
                <a:solidFill>
                  <a:schemeClr val="tx1"/>
                </a:solidFill>
                <a:latin typeface="Arial" charset="0"/>
              </a:defRPr>
            </a:lvl7pPr>
            <a:lvl8pPr marL="3394024" indent="-226268" eaLnBrk="0" fontAlgn="base" hangingPunct="0">
              <a:spcBef>
                <a:spcPct val="0"/>
              </a:spcBef>
              <a:spcAft>
                <a:spcPct val="0"/>
              </a:spcAft>
              <a:defRPr>
                <a:solidFill>
                  <a:schemeClr val="tx1"/>
                </a:solidFill>
                <a:latin typeface="Arial" charset="0"/>
              </a:defRPr>
            </a:lvl8pPr>
            <a:lvl9pPr marL="3846561" indent="-226268" eaLnBrk="0" fontAlgn="base" hangingPunct="0">
              <a:spcBef>
                <a:spcPct val="0"/>
              </a:spcBef>
              <a:spcAft>
                <a:spcPct val="0"/>
              </a:spcAft>
              <a:defRPr>
                <a:solidFill>
                  <a:schemeClr val="tx1"/>
                </a:solidFill>
                <a:latin typeface="Arial" charset="0"/>
              </a:defRPr>
            </a:lvl9pPr>
          </a:lstStyle>
          <a:p>
            <a:fld id="{2256D141-4121-498C-8B08-9CD260D8542D}" type="slidenum">
              <a:rPr lang="en-GB" smtClean="0">
                <a:latin typeface="Times New Roman" pitchFamily="18" charset="0"/>
              </a:rPr>
              <a:pPr/>
              <a:t>121</a:t>
            </a:fld>
            <a:endParaRPr lang="en-GB" dirty="0">
              <a:latin typeface="Times New Roman" pitchFamily="18" charset="0"/>
            </a:endParaRPr>
          </a:p>
        </p:txBody>
      </p:sp>
      <p:sp>
        <p:nvSpPr>
          <p:cNvPr id="102403" name="Rectangle 2"/>
          <p:cNvSpPr>
            <a:spLocks noGrp="1" noRot="1" noChangeAspect="1" noChangeArrowheads="1" noTextEdit="1"/>
          </p:cNvSpPr>
          <p:nvPr>
            <p:ph type="sldImg"/>
          </p:nvPr>
        </p:nvSpPr>
        <p:spPr>
          <a:xfrm>
            <a:off x="-414338" y="592138"/>
            <a:ext cx="7627938" cy="4291012"/>
          </a:xfrm>
          <a:ln w="12700" cap="flat">
            <a:solidFill>
              <a:schemeClr val="tx1"/>
            </a:solidFill>
          </a:ln>
        </p:spPr>
      </p:sp>
      <p:sp>
        <p:nvSpPr>
          <p:cNvPr id="102404" name="Rectangle 3"/>
          <p:cNvSpPr>
            <a:spLocks noGrp="1" noChangeArrowheads="1"/>
          </p:cNvSpPr>
          <p:nvPr>
            <p:ph type="body" idx="1"/>
          </p:nvPr>
        </p:nvSpPr>
        <p:spPr>
          <a:xfrm>
            <a:off x="906357" y="4964900"/>
            <a:ext cx="4984962" cy="4215836"/>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230" tIns="48116" rIns="96230" bIns="48116"/>
          <a:lstStyle/>
          <a:p>
            <a:endParaRPr lang="en-US" dirty="0"/>
          </a:p>
        </p:txBody>
      </p:sp>
    </p:spTree>
    <p:extLst>
      <p:ext uri="{BB962C8B-B14F-4D97-AF65-F5344CB8AC3E}">
        <p14:creationId xmlns:p14="http://schemas.microsoft.com/office/powerpoint/2010/main" val="1893813884"/>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35372" indent="-282835">
              <a:defRPr>
                <a:solidFill>
                  <a:schemeClr val="tx1"/>
                </a:solidFill>
                <a:latin typeface="Arial" charset="0"/>
              </a:defRPr>
            </a:lvl2pPr>
            <a:lvl3pPr marL="1131341" indent="-226268">
              <a:defRPr>
                <a:solidFill>
                  <a:schemeClr val="tx1"/>
                </a:solidFill>
                <a:latin typeface="Arial" charset="0"/>
              </a:defRPr>
            </a:lvl3pPr>
            <a:lvl4pPr marL="1583878" indent="-226268">
              <a:defRPr>
                <a:solidFill>
                  <a:schemeClr val="tx1"/>
                </a:solidFill>
                <a:latin typeface="Arial" charset="0"/>
              </a:defRPr>
            </a:lvl4pPr>
            <a:lvl5pPr marL="2036415" indent="-226268">
              <a:defRPr>
                <a:solidFill>
                  <a:schemeClr val="tx1"/>
                </a:solidFill>
                <a:latin typeface="Arial" charset="0"/>
              </a:defRPr>
            </a:lvl5pPr>
            <a:lvl6pPr marL="2488951" indent="-226268" eaLnBrk="0" fontAlgn="base" hangingPunct="0">
              <a:spcBef>
                <a:spcPct val="0"/>
              </a:spcBef>
              <a:spcAft>
                <a:spcPct val="0"/>
              </a:spcAft>
              <a:defRPr>
                <a:solidFill>
                  <a:schemeClr val="tx1"/>
                </a:solidFill>
                <a:latin typeface="Arial" charset="0"/>
              </a:defRPr>
            </a:lvl6pPr>
            <a:lvl7pPr marL="2941488" indent="-226268" eaLnBrk="0" fontAlgn="base" hangingPunct="0">
              <a:spcBef>
                <a:spcPct val="0"/>
              </a:spcBef>
              <a:spcAft>
                <a:spcPct val="0"/>
              </a:spcAft>
              <a:defRPr>
                <a:solidFill>
                  <a:schemeClr val="tx1"/>
                </a:solidFill>
                <a:latin typeface="Arial" charset="0"/>
              </a:defRPr>
            </a:lvl7pPr>
            <a:lvl8pPr marL="3394024" indent="-226268" eaLnBrk="0" fontAlgn="base" hangingPunct="0">
              <a:spcBef>
                <a:spcPct val="0"/>
              </a:spcBef>
              <a:spcAft>
                <a:spcPct val="0"/>
              </a:spcAft>
              <a:defRPr>
                <a:solidFill>
                  <a:schemeClr val="tx1"/>
                </a:solidFill>
                <a:latin typeface="Arial" charset="0"/>
              </a:defRPr>
            </a:lvl8pPr>
            <a:lvl9pPr marL="3846561" indent="-226268" eaLnBrk="0" fontAlgn="base" hangingPunct="0">
              <a:spcBef>
                <a:spcPct val="0"/>
              </a:spcBef>
              <a:spcAft>
                <a:spcPct val="0"/>
              </a:spcAft>
              <a:defRPr>
                <a:solidFill>
                  <a:schemeClr val="tx1"/>
                </a:solidFill>
                <a:latin typeface="Arial" charset="0"/>
              </a:defRPr>
            </a:lvl9pPr>
          </a:lstStyle>
          <a:p>
            <a:fld id="{68E83E1E-182F-4114-820A-95F54B190E38}" type="slidenum">
              <a:rPr lang="en-GB" smtClean="0">
                <a:latin typeface="Times New Roman" pitchFamily="18" charset="0"/>
              </a:rPr>
              <a:pPr/>
              <a:t>122</a:t>
            </a:fld>
            <a:endParaRPr lang="en-GB" dirty="0">
              <a:latin typeface="Times New Roman" pitchFamily="18" charset="0"/>
            </a:endParaRPr>
          </a:p>
        </p:txBody>
      </p:sp>
      <p:sp>
        <p:nvSpPr>
          <p:cNvPr id="128003" name="Rectangle 2"/>
          <p:cNvSpPr>
            <a:spLocks noGrp="1" noRot="1" noChangeAspect="1" noChangeArrowheads="1" noTextEdit="1"/>
          </p:cNvSpPr>
          <p:nvPr>
            <p:ph type="sldImg"/>
          </p:nvPr>
        </p:nvSpPr>
        <p:spPr>
          <a:xfrm>
            <a:off x="-414338" y="592138"/>
            <a:ext cx="7627938" cy="4291012"/>
          </a:xfrm>
          <a:ln w="12700" cap="flat">
            <a:solidFill>
              <a:schemeClr val="tx1"/>
            </a:solidFill>
          </a:ln>
        </p:spPr>
      </p:sp>
      <p:sp>
        <p:nvSpPr>
          <p:cNvPr id="128004" name="Rectangle 3"/>
          <p:cNvSpPr>
            <a:spLocks noGrp="1" noChangeArrowheads="1"/>
          </p:cNvSpPr>
          <p:nvPr>
            <p:ph type="body" idx="1"/>
          </p:nvPr>
        </p:nvSpPr>
        <p:spPr>
          <a:xfrm>
            <a:off x="906357" y="4964900"/>
            <a:ext cx="4984962" cy="4215836"/>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230" tIns="48116" rIns="96230" bIns="48116"/>
          <a:lstStyle/>
          <a:p>
            <a:endParaRPr lang="en-US" dirty="0"/>
          </a:p>
        </p:txBody>
      </p:sp>
    </p:spTree>
    <p:extLst>
      <p:ext uri="{BB962C8B-B14F-4D97-AF65-F5344CB8AC3E}">
        <p14:creationId xmlns:p14="http://schemas.microsoft.com/office/powerpoint/2010/main" val="864824706"/>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35372" indent="-282835">
              <a:defRPr>
                <a:solidFill>
                  <a:schemeClr val="tx1"/>
                </a:solidFill>
                <a:latin typeface="Arial" charset="0"/>
              </a:defRPr>
            </a:lvl2pPr>
            <a:lvl3pPr marL="1131341" indent="-226268">
              <a:defRPr>
                <a:solidFill>
                  <a:schemeClr val="tx1"/>
                </a:solidFill>
                <a:latin typeface="Arial" charset="0"/>
              </a:defRPr>
            </a:lvl3pPr>
            <a:lvl4pPr marL="1583878" indent="-226268">
              <a:defRPr>
                <a:solidFill>
                  <a:schemeClr val="tx1"/>
                </a:solidFill>
                <a:latin typeface="Arial" charset="0"/>
              </a:defRPr>
            </a:lvl4pPr>
            <a:lvl5pPr marL="2036415" indent="-226268">
              <a:defRPr>
                <a:solidFill>
                  <a:schemeClr val="tx1"/>
                </a:solidFill>
                <a:latin typeface="Arial" charset="0"/>
              </a:defRPr>
            </a:lvl5pPr>
            <a:lvl6pPr marL="2488951" indent="-226268" eaLnBrk="0" fontAlgn="base" hangingPunct="0">
              <a:spcBef>
                <a:spcPct val="0"/>
              </a:spcBef>
              <a:spcAft>
                <a:spcPct val="0"/>
              </a:spcAft>
              <a:defRPr>
                <a:solidFill>
                  <a:schemeClr val="tx1"/>
                </a:solidFill>
                <a:latin typeface="Arial" charset="0"/>
              </a:defRPr>
            </a:lvl6pPr>
            <a:lvl7pPr marL="2941488" indent="-226268" eaLnBrk="0" fontAlgn="base" hangingPunct="0">
              <a:spcBef>
                <a:spcPct val="0"/>
              </a:spcBef>
              <a:spcAft>
                <a:spcPct val="0"/>
              </a:spcAft>
              <a:defRPr>
                <a:solidFill>
                  <a:schemeClr val="tx1"/>
                </a:solidFill>
                <a:latin typeface="Arial" charset="0"/>
              </a:defRPr>
            </a:lvl7pPr>
            <a:lvl8pPr marL="3394024" indent="-226268" eaLnBrk="0" fontAlgn="base" hangingPunct="0">
              <a:spcBef>
                <a:spcPct val="0"/>
              </a:spcBef>
              <a:spcAft>
                <a:spcPct val="0"/>
              </a:spcAft>
              <a:defRPr>
                <a:solidFill>
                  <a:schemeClr val="tx1"/>
                </a:solidFill>
                <a:latin typeface="Arial" charset="0"/>
              </a:defRPr>
            </a:lvl8pPr>
            <a:lvl9pPr marL="3846561" indent="-226268" eaLnBrk="0" fontAlgn="base" hangingPunct="0">
              <a:spcBef>
                <a:spcPct val="0"/>
              </a:spcBef>
              <a:spcAft>
                <a:spcPct val="0"/>
              </a:spcAft>
              <a:defRPr>
                <a:solidFill>
                  <a:schemeClr val="tx1"/>
                </a:solidFill>
                <a:latin typeface="Arial" charset="0"/>
              </a:defRPr>
            </a:lvl9pPr>
          </a:lstStyle>
          <a:p>
            <a:fld id="{717B5E14-CD40-4955-8CF3-DD3F28CC6528}" type="slidenum">
              <a:rPr lang="en-GB" smtClean="0">
                <a:latin typeface="Times New Roman" pitchFamily="18" charset="0"/>
              </a:rPr>
              <a:pPr/>
              <a:t>124</a:t>
            </a:fld>
            <a:endParaRPr lang="en-GB" dirty="0">
              <a:latin typeface="Times New Roman" pitchFamily="18" charset="0"/>
            </a:endParaRPr>
          </a:p>
        </p:txBody>
      </p:sp>
      <p:sp>
        <p:nvSpPr>
          <p:cNvPr id="129027" name="Rectangle 2"/>
          <p:cNvSpPr>
            <a:spLocks noGrp="1" noRot="1" noChangeAspect="1" noChangeArrowheads="1" noTextEdit="1"/>
          </p:cNvSpPr>
          <p:nvPr>
            <p:ph type="sldImg"/>
          </p:nvPr>
        </p:nvSpPr>
        <p:spPr>
          <a:xfrm>
            <a:off x="93663" y="747713"/>
            <a:ext cx="6613525" cy="3721100"/>
          </a:xfrm>
          <a:ln/>
        </p:spPr>
      </p:sp>
      <p:sp>
        <p:nvSpPr>
          <p:cNvPr id="129028" name="Rectangle 3"/>
          <p:cNvSpPr>
            <a:spLocks noGrp="1" noChangeArrowheads="1"/>
          </p:cNvSpPr>
          <p:nvPr>
            <p:ph type="body" idx="1"/>
          </p:nvPr>
        </p:nvSpPr>
        <p:spPr>
          <a:xfrm>
            <a:off x="907925" y="4717835"/>
            <a:ext cx="4981825" cy="4462901"/>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9419" indent="-119419"/>
            <a:endParaRPr lang="en-US" dirty="0"/>
          </a:p>
        </p:txBody>
      </p:sp>
    </p:spTree>
    <p:extLst>
      <p:ext uri="{BB962C8B-B14F-4D97-AF65-F5344CB8AC3E}">
        <p14:creationId xmlns:p14="http://schemas.microsoft.com/office/powerpoint/2010/main" val="286801629"/>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35372" indent="-282835">
              <a:defRPr>
                <a:solidFill>
                  <a:schemeClr val="tx1"/>
                </a:solidFill>
                <a:latin typeface="Arial" charset="0"/>
              </a:defRPr>
            </a:lvl2pPr>
            <a:lvl3pPr marL="1131341" indent="-226268">
              <a:defRPr>
                <a:solidFill>
                  <a:schemeClr val="tx1"/>
                </a:solidFill>
                <a:latin typeface="Arial" charset="0"/>
              </a:defRPr>
            </a:lvl3pPr>
            <a:lvl4pPr marL="1583878" indent="-226268">
              <a:defRPr>
                <a:solidFill>
                  <a:schemeClr val="tx1"/>
                </a:solidFill>
                <a:latin typeface="Arial" charset="0"/>
              </a:defRPr>
            </a:lvl4pPr>
            <a:lvl5pPr marL="2036415" indent="-226268">
              <a:defRPr>
                <a:solidFill>
                  <a:schemeClr val="tx1"/>
                </a:solidFill>
                <a:latin typeface="Arial" charset="0"/>
              </a:defRPr>
            </a:lvl5pPr>
            <a:lvl6pPr marL="2488951" indent="-226268" eaLnBrk="0" fontAlgn="base" hangingPunct="0">
              <a:spcBef>
                <a:spcPct val="0"/>
              </a:spcBef>
              <a:spcAft>
                <a:spcPct val="0"/>
              </a:spcAft>
              <a:defRPr>
                <a:solidFill>
                  <a:schemeClr val="tx1"/>
                </a:solidFill>
                <a:latin typeface="Arial" charset="0"/>
              </a:defRPr>
            </a:lvl6pPr>
            <a:lvl7pPr marL="2941488" indent="-226268" eaLnBrk="0" fontAlgn="base" hangingPunct="0">
              <a:spcBef>
                <a:spcPct val="0"/>
              </a:spcBef>
              <a:spcAft>
                <a:spcPct val="0"/>
              </a:spcAft>
              <a:defRPr>
                <a:solidFill>
                  <a:schemeClr val="tx1"/>
                </a:solidFill>
                <a:latin typeface="Arial" charset="0"/>
              </a:defRPr>
            </a:lvl7pPr>
            <a:lvl8pPr marL="3394024" indent="-226268" eaLnBrk="0" fontAlgn="base" hangingPunct="0">
              <a:spcBef>
                <a:spcPct val="0"/>
              </a:spcBef>
              <a:spcAft>
                <a:spcPct val="0"/>
              </a:spcAft>
              <a:defRPr>
                <a:solidFill>
                  <a:schemeClr val="tx1"/>
                </a:solidFill>
                <a:latin typeface="Arial" charset="0"/>
              </a:defRPr>
            </a:lvl8pPr>
            <a:lvl9pPr marL="3846561" indent="-226268" eaLnBrk="0" fontAlgn="base" hangingPunct="0">
              <a:spcBef>
                <a:spcPct val="0"/>
              </a:spcBef>
              <a:spcAft>
                <a:spcPct val="0"/>
              </a:spcAft>
              <a:defRPr>
                <a:solidFill>
                  <a:schemeClr val="tx1"/>
                </a:solidFill>
                <a:latin typeface="Arial" charset="0"/>
              </a:defRPr>
            </a:lvl9pPr>
          </a:lstStyle>
          <a:p>
            <a:fld id="{F58ABDFB-C1D5-4FEB-BF09-94AB01CCAB77}" type="slidenum">
              <a:rPr lang="en-GB" smtClean="0">
                <a:latin typeface="Times New Roman" pitchFamily="18" charset="0"/>
              </a:rPr>
              <a:pPr/>
              <a:t>127</a:t>
            </a:fld>
            <a:endParaRPr lang="en-GB" dirty="0">
              <a:latin typeface="Times New Roman" pitchFamily="18" charset="0"/>
            </a:endParaRPr>
          </a:p>
        </p:txBody>
      </p:sp>
      <p:sp>
        <p:nvSpPr>
          <p:cNvPr id="131075" name="Rectangle 2"/>
          <p:cNvSpPr>
            <a:spLocks noGrp="1" noRot="1" noChangeAspect="1" noChangeArrowheads="1" noTextEdit="1"/>
          </p:cNvSpPr>
          <p:nvPr>
            <p:ph type="sldImg"/>
          </p:nvPr>
        </p:nvSpPr>
        <p:spPr>
          <a:xfrm>
            <a:off x="93663" y="747713"/>
            <a:ext cx="6613525" cy="3721100"/>
          </a:xfrm>
          <a:ln/>
        </p:spPr>
      </p:sp>
      <p:sp>
        <p:nvSpPr>
          <p:cNvPr id="131076" name="Rectangle 3"/>
          <p:cNvSpPr>
            <a:spLocks noGrp="1" noChangeArrowheads="1"/>
          </p:cNvSpPr>
          <p:nvPr>
            <p:ph type="body" idx="1"/>
          </p:nvPr>
        </p:nvSpPr>
        <p:spPr>
          <a:xfrm>
            <a:off x="907925" y="4717835"/>
            <a:ext cx="4981825" cy="4462901"/>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9419" indent="-119419"/>
            <a:endParaRPr lang="en-US" dirty="0"/>
          </a:p>
        </p:txBody>
      </p:sp>
    </p:spTree>
    <p:extLst>
      <p:ext uri="{BB962C8B-B14F-4D97-AF65-F5344CB8AC3E}">
        <p14:creationId xmlns:p14="http://schemas.microsoft.com/office/powerpoint/2010/main" val="1854693073"/>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35372" indent="-282835">
              <a:defRPr>
                <a:solidFill>
                  <a:schemeClr val="tx1"/>
                </a:solidFill>
                <a:latin typeface="Arial" charset="0"/>
              </a:defRPr>
            </a:lvl2pPr>
            <a:lvl3pPr marL="1131341" indent="-226268">
              <a:defRPr>
                <a:solidFill>
                  <a:schemeClr val="tx1"/>
                </a:solidFill>
                <a:latin typeface="Arial" charset="0"/>
              </a:defRPr>
            </a:lvl3pPr>
            <a:lvl4pPr marL="1583878" indent="-226268">
              <a:defRPr>
                <a:solidFill>
                  <a:schemeClr val="tx1"/>
                </a:solidFill>
                <a:latin typeface="Arial" charset="0"/>
              </a:defRPr>
            </a:lvl4pPr>
            <a:lvl5pPr marL="2036415" indent="-226268">
              <a:defRPr>
                <a:solidFill>
                  <a:schemeClr val="tx1"/>
                </a:solidFill>
                <a:latin typeface="Arial" charset="0"/>
              </a:defRPr>
            </a:lvl5pPr>
            <a:lvl6pPr marL="2488951" indent="-226268" eaLnBrk="0" fontAlgn="base" hangingPunct="0">
              <a:spcBef>
                <a:spcPct val="0"/>
              </a:spcBef>
              <a:spcAft>
                <a:spcPct val="0"/>
              </a:spcAft>
              <a:defRPr>
                <a:solidFill>
                  <a:schemeClr val="tx1"/>
                </a:solidFill>
                <a:latin typeface="Arial" charset="0"/>
              </a:defRPr>
            </a:lvl6pPr>
            <a:lvl7pPr marL="2941488" indent="-226268" eaLnBrk="0" fontAlgn="base" hangingPunct="0">
              <a:spcBef>
                <a:spcPct val="0"/>
              </a:spcBef>
              <a:spcAft>
                <a:spcPct val="0"/>
              </a:spcAft>
              <a:defRPr>
                <a:solidFill>
                  <a:schemeClr val="tx1"/>
                </a:solidFill>
                <a:latin typeface="Arial" charset="0"/>
              </a:defRPr>
            </a:lvl7pPr>
            <a:lvl8pPr marL="3394024" indent="-226268" eaLnBrk="0" fontAlgn="base" hangingPunct="0">
              <a:spcBef>
                <a:spcPct val="0"/>
              </a:spcBef>
              <a:spcAft>
                <a:spcPct val="0"/>
              </a:spcAft>
              <a:defRPr>
                <a:solidFill>
                  <a:schemeClr val="tx1"/>
                </a:solidFill>
                <a:latin typeface="Arial" charset="0"/>
              </a:defRPr>
            </a:lvl8pPr>
            <a:lvl9pPr marL="3846561" indent="-226268" eaLnBrk="0" fontAlgn="base" hangingPunct="0">
              <a:spcBef>
                <a:spcPct val="0"/>
              </a:spcBef>
              <a:spcAft>
                <a:spcPct val="0"/>
              </a:spcAft>
              <a:defRPr>
                <a:solidFill>
                  <a:schemeClr val="tx1"/>
                </a:solidFill>
                <a:latin typeface="Arial" charset="0"/>
              </a:defRPr>
            </a:lvl9pPr>
          </a:lstStyle>
          <a:p>
            <a:fld id="{5D16DB9E-F5DC-4A93-ACEE-8AB826C98243}" type="slidenum">
              <a:rPr lang="en-GB" smtClean="0">
                <a:latin typeface="Times New Roman" pitchFamily="18" charset="0"/>
              </a:rPr>
              <a:pPr/>
              <a:t>128</a:t>
            </a:fld>
            <a:endParaRPr lang="en-GB" dirty="0">
              <a:latin typeface="Times New Roman" pitchFamily="18" charset="0"/>
            </a:endParaRPr>
          </a:p>
        </p:txBody>
      </p:sp>
      <p:sp>
        <p:nvSpPr>
          <p:cNvPr id="132099" name="Rectangle 2"/>
          <p:cNvSpPr>
            <a:spLocks noGrp="1" noRot="1" noChangeAspect="1" noChangeArrowheads="1" noTextEdit="1"/>
          </p:cNvSpPr>
          <p:nvPr>
            <p:ph type="sldImg"/>
          </p:nvPr>
        </p:nvSpPr>
        <p:spPr>
          <a:xfrm>
            <a:off x="93663" y="747713"/>
            <a:ext cx="6613525" cy="3721100"/>
          </a:xfrm>
          <a:ln/>
        </p:spPr>
      </p:sp>
      <p:sp>
        <p:nvSpPr>
          <p:cNvPr id="132100" name="Rectangle 3"/>
          <p:cNvSpPr>
            <a:spLocks noGrp="1" noChangeArrowheads="1"/>
          </p:cNvSpPr>
          <p:nvPr>
            <p:ph type="body" idx="1"/>
          </p:nvPr>
        </p:nvSpPr>
        <p:spPr>
          <a:xfrm>
            <a:off x="907925" y="4717835"/>
            <a:ext cx="4981825" cy="4462901"/>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9419" indent="-119419"/>
            <a:endParaRPr lang="en-US" dirty="0"/>
          </a:p>
        </p:txBody>
      </p:sp>
    </p:spTree>
    <p:extLst>
      <p:ext uri="{BB962C8B-B14F-4D97-AF65-F5344CB8AC3E}">
        <p14:creationId xmlns:p14="http://schemas.microsoft.com/office/powerpoint/2010/main" val="1498666141"/>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35372" indent="-282835">
              <a:defRPr>
                <a:solidFill>
                  <a:schemeClr val="tx1"/>
                </a:solidFill>
                <a:latin typeface="Arial" charset="0"/>
              </a:defRPr>
            </a:lvl2pPr>
            <a:lvl3pPr marL="1131341" indent="-226268">
              <a:defRPr>
                <a:solidFill>
                  <a:schemeClr val="tx1"/>
                </a:solidFill>
                <a:latin typeface="Arial" charset="0"/>
              </a:defRPr>
            </a:lvl3pPr>
            <a:lvl4pPr marL="1583878" indent="-226268">
              <a:defRPr>
                <a:solidFill>
                  <a:schemeClr val="tx1"/>
                </a:solidFill>
                <a:latin typeface="Arial" charset="0"/>
              </a:defRPr>
            </a:lvl4pPr>
            <a:lvl5pPr marL="2036415" indent="-226268">
              <a:defRPr>
                <a:solidFill>
                  <a:schemeClr val="tx1"/>
                </a:solidFill>
                <a:latin typeface="Arial" charset="0"/>
              </a:defRPr>
            </a:lvl5pPr>
            <a:lvl6pPr marL="2488951" indent="-226268" eaLnBrk="0" fontAlgn="base" hangingPunct="0">
              <a:spcBef>
                <a:spcPct val="0"/>
              </a:spcBef>
              <a:spcAft>
                <a:spcPct val="0"/>
              </a:spcAft>
              <a:defRPr>
                <a:solidFill>
                  <a:schemeClr val="tx1"/>
                </a:solidFill>
                <a:latin typeface="Arial" charset="0"/>
              </a:defRPr>
            </a:lvl6pPr>
            <a:lvl7pPr marL="2941488" indent="-226268" eaLnBrk="0" fontAlgn="base" hangingPunct="0">
              <a:spcBef>
                <a:spcPct val="0"/>
              </a:spcBef>
              <a:spcAft>
                <a:spcPct val="0"/>
              </a:spcAft>
              <a:defRPr>
                <a:solidFill>
                  <a:schemeClr val="tx1"/>
                </a:solidFill>
                <a:latin typeface="Arial" charset="0"/>
              </a:defRPr>
            </a:lvl7pPr>
            <a:lvl8pPr marL="3394024" indent="-226268" eaLnBrk="0" fontAlgn="base" hangingPunct="0">
              <a:spcBef>
                <a:spcPct val="0"/>
              </a:spcBef>
              <a:spcAft>
                <a:spcPct val="0"/>
              </a:spcAft>
              <a:defRPr>
                <a:solidFill>
                  <a:schemeClr val="tx1"/>
                </a:solidFill>
                <a:latin typeface="Arial" charset="0"/>
              </a:defRPr>
            </a:lvl8pPr>
            <a:lvl9pPr marL="3846561" indent="-226268" eaLnBrk="0" fontAlgn="base" hangingPunct="0">
              <a:spcBef>
                <a:spcPct val="0"/>
              </a:spcBef>
              <a:spcAft>
                <a:spcPct val="0"/>
              </a:spcAft>
              <a:defRPr>
                <a:solidFill>
                  <a:schemeClr val="tx1"/>
                </a:solidFill>
                <a:latin typeface="Arial" charset="0"/>
              </a:defRPr>
            </a:lvl9pPr>
          </a:lstStyle>
          <a:p>
            <a:fld id="{7D5DE1E0-CD18-4144-BD22-00D25F7F2920}" type="slidenum">
              <a:rPr lang="en-GB" smtClean="0">
                <a:latin typeface="Times New Roman" pitchFamily="18" charset="0"/>
              </a:rPr>
              <a:pPr/>
              <a:t>129</a:t>
            </a:fld>
            <a:endParaRPr lang="en-GB" dirty="0">
              <a:latin typeface="Times New Roman" pitchFamily="18" charset="0"/>
            </a:endParaRPr>
          </a:p>
        </p:txBody>
      </p:sp>
      <p:sp>
        <p:nvSpPr>
          <p:cNvPr id="133123" name="Rectangle 2"/>
          <p:cNvSpPr>
            <a:spLocks noGrp="1" noRot="1" noChangeAspect="1" noChangeArrowheads="1" noTextEdit="1"/>
          </p:cNvSpPr>
          <p:nvPr>
            <p:ph type="sldImg"/>
          </p:nvPr>
        </p:nvSpPr>
        <p:spPr>
          <a:xfrm>
            <a:off x="93663" y="747713"/>
            <a:ext cx="6613525" cy="3721100"/>
          </a:xfrm>
          <a:ln/>
        </p:spPr>
      </p:sp>
      <p:sp>
        <p:nvSpPr>
          <p:cNvPr id="133124" name="Rectangle 3"/>
          <p:cNvSpPr>
            <a:spLocks noGrp="1" noChangeArrowheads="1"/>
          </p:cNvSpPr>
          <p:nvPr>
            <p:ph type="body" idx="1"/>
          </p:nvPr>
        </p:nvSpPr>
        <p:spPr>
          <a:xfrm>
            <a:off x="907925" y="4717835"/>
            <a:ext cx="4981825" cy="4462901"/>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9419" indent="-119419"/>
            <a:endParaRPr lang="en-US" dirty="0"/>
          </a:p>
        </p:txBody>
      </p:sp>
    </p:spTree>
    <p:extLst>
      <p:ext uri="{BB962C8B-B14F-4D97-AF65-F5344CB8AC3E}">
        <p14:creationId xmlns:p14="http://schemas.microsoft.com/office/powerpoint/2010/main" val="1300580738"/>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35372" indent="-282835">
              <a:defRPr>
                <a:solidFill>
                  <a:schemeClr val="tx1"/>
                </a:solidFill>
                <a:latin typeface="Arial" charset="0"/>
              </a:defRPr>
            </a:lvl2pPr>
            <a:lvl3pPr marL="1131341" indent="-226268">
              <a:defRPr>
                <a:solidFill>
                  <a:schemeClr val="tx1"/>
                </a:solidFill>
                <a:latin typeface="Arial" charset="0"/>
              </a:defRPr>
            </a:lvl3pPr>
            <a:lvl4pPr marL="1583878" indent="-226268">
              <a:defRPr>
                <a:solidFill>
                  <a:schemeClr val="tx1"/>
                </a:solidFill>
                <a:latin typeface="Arial" charset="0"/>
              </a:defRPr>
            </a:lvl4pPr>
            <a:lvl5pPr marL="2036415" indent="-226268">
              <a:defRPr>
                <a:solidFill>
                  <a:schemeClr val="tx1"/>
                </a:solidFill>
                <a:latin typeface="Arial" charset="0"/>
              </a:defRPr>
            </a:lvl5pPr>
            <a:lvl6pPr marL="2488951" indent="-226268" eaLnBrk="0" fontAlgn="base" hangingPunct="0">
              <a:spcBef>
                <a:spcPct val="0"/>
              </a:spcBef>
              <a:spcAft>
                <a:spcPct val="0"/>
              </a:spcAft>
              <a:defRPr>
                <a:solidFill>
                  <a:schemeClr val="tx1"/>
                </a:solidFill>
                <a:latin typeface="Arial" charset="0"/>
              </a:defRPr>
            </a:lvl6pPr>
            <a:lvl7pPr marL="2941488" indent="-226268" eaLnBrk="0" fontAlgn="base" hangingPunct="0">
              <a:spcBef>
                <a:spcPct val="0"/>
              </a:spcBef>
              <a:spcAft>
                <a:spcPct val="0"/>
              </a:spcAft>
              <a:defRPr>
                <a:solidFill>
                  <a:schemeClr val="tx1"/>
                </a:solidFill>
                <a:latin typeface="Arial" charset="0"/>
              </a:defRPr>
            </a:lvl7pPr>
            <a:lvl8pPr marL="3394024" indent="-226268" eaLnBrk="0" fontAlgn="base" hangingPunct="0">
              <a:spcBef>
                <a:spcPct val="0"/>
              </a:spcBef>
              <a:spcAft>
                <a:spcPct val="0"/>
              </a:spcAft>
              <a:defRPr>
                <a:solidFill>
                  <a:schemeClr val="tx1"/>
                </a:solidFill>
                <a:latin typeface="Arial" charset="0"/>
              </a:defRPr>
            </a:lvl8pPr>
            <a:lvl9pPr marL="3846561" indent="-226268" eaLnBrk="0" fontAlgn="base" hangingPunct="0">
              <a:spcBef>
                <a:spcPct val="0"/>
              </a:spcBef>
              <a:spcAft>
                <a:spcPct val="0"/>
              </a:spcAft>
              <a:defRPr>
                <a:solidFill>
                  <a:schemeClr val="tx1"/>
                </a:solidFill>
                <a:latin typeface="Arial" charset="0"/>
              </a:defRPr>
            </a:lvl9pPr>
          </a:lstStyle>
          <a:p>
            <a:fld id="{6FE89EEF-0087-41E4-8D9A-C137F846B22C}" type="slidenum">
              <a:rPr lang="en-GB" smtClean="0">
                <a:latin typeface="Times New Roman" pitchFamily="18" charset="0"/>
              </a:rPr>
              <a:pPr/>
              <a:t>131</a:t>
            </a:fld>
            <a:endParaRPr lang="en-GB" dirty="0">
              <a:latin typeface="Times New Roman" pitchFamily="18" charset="0"/>
            </a:endParaRPr>
          </a:p>
        </p:txBody>
      </p:sp>
      <p:sp>
        <p:nvSpPr>
          <p:cNvPr id="134147" name="Rectangle 2"/>
          <p:cNvSpPr>
            <a:spLocks noGrp="1" noRot="1" noChangeAspect="1" noChangeArrowheads="1" noTextEdit="1"/>
          </p:cNvSpPr>
          <p:nvPr>
            <p:ph type="sldImg"/>
          </p:nvPr>
        </p:nvSpPr>
        <p:spPr>
          <a:xfrm>
            <a:off x="95250" y="744538"/>
            <a:ext cx="6613525" cy="3721100"/>
          </a:xfrm>
          <a:ln/>
        </p:spPr>
      </p:sp>
      <p:sp>
        <p:nvSpPr>
          <p:cNvPr id="134148" name="Rectangle 3"/>
          <p:cNvSpPr>
            <a:spLocks noGrp="1" noChangeArrowheads="1"/>
          </p:cNvSpPr>
          <p:nvPr>
            <p:ph type="body" idx="1"/>
          </p:nvPr>
        </p:nvSpPr>
        <p:spPr>
          <a:xfrm>
            <a:off x="906357" y="4717835"/>
            <a:ext cx="4984962" cy="4466049"/>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643" tIns="46323" rIns="92643" bIns="46323"/>
          <a:lstStyle/>
          <a:p>
            <a:endParaRPr lang="en-US" dirty="0"/>
          </a:p>
        </p:txBody>
      </p:sp>
    </p:spTree>
    <p:extLst>
      <p:ext uri="{BB962C8B-B14F-4D97-AF65-F5344CB8AC3E}">
        <p14:creationId xmlns:p14="http://schemas.microsoft.com/office/powerpoint/2010/main" val="3636238306"/>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noGrp="1" noChangeArrowheads="1"/>
          </p:cNvSpPr>
          <p:nvPr>
            <p:ph type="dt" idx="1"/>
          </p:nvPr>
        </p:nvSpPr>
        <p:spPr>
          <a:ln/>
        </p:spPr>
        <p:txBody>
          <a:bodyPr/>
          <a:lstStyle/>
          <a:p>
            <a:fld id="{E671F8BA-566A-7D4E-9057-9A2CB536FBFE}" type="datetime8">
              <a:rPr lang="en-US"/>
              <a:pPr/>
              <a:t>2/1/2022 1:12 PM</a:t>
            </a:fld>
            <a:endParaRPr lang="en-US"/>
          </a:p>
        </p:txBody>
      </p:sp>
      <p:sp>
        <p:nvSpPr>
          <p:cNvPr id="5" name="Rectangle 6"/>
          <p:cNvSpPr>
            <a:spLocks noGrp="1" noChangeArrowheads="1"/>
          </p:cNvSpPr>
          <p:nvPr>
            <p:ph type="ftr" sz="quarter" idx="4"/>
          </p:nvPr>
        </p:nvSpPr>
        <p:spPr>
          <a:ln/>
        </p:spPr>
        <p:txBody>
          <a:bodyPr/>
          <a:lstStyle/>
          <a:p>
            <a:r>
              <a:rPr lang="en-US"/>
              <a:t>Version 1</a:t>
            </a:r>
          </a:p>
        </p:txBody>
      </p:sp>
      <p:sp>
        <p:nvSpPr>
          <p:cNvPr id="708610" name="Rectangle 2"/>
          <p:cNvSpPr>
            <a:spLocks noGrp="1" noRot="1" noChangeAspect="1" noChangeArrowheads="1" noTextEdit="1"/>
          </p:cNvSpPr>
          <p:nvPr>
            <p:ph type="sldImg"/>
          </p:nvPr>
        </p:nvSpPr>
        <p:spPr>
          <a:xfrm>
            <a:off x="382588" y="685800"/>
            <a:ext cx="6094412" cy="3429000"/>
          </a:xfrm>
          <a:ln/>
          <a:extLst>
            <a:ext uri="{FAA26D3D-D897-4be2-8F04-BA451C77F1D7}">
              <ma14:placeholderFlag xmlns:ma14="http://schemas.microsoft.com/office/mac/drawingml/2011/main" xmlns="" val="1"/>
            </a:ext>
          </a:extLst>
        </p:spPr>
      </p:sp>
      <p:sp>
        <p:nvSpPr>
          <p:cNvPr id="708611" name="Rectangle 3"/>
          <p:cNvSpPr>
            <a:spLocks noGrp="1" noChangeArrowheads="1"/>
          </p:cNvSpPr>
          <p:nvPr>
            <p:ph type="body" idx="1"/>
          </p:nvPr>
        </p:nvSpPr>
        <p:spPr>
          <a:xfrm>
            <a:off x="912799" y="4342183"/>
            <a:ext cx="5032403" cy="4115409"/>
          </a:xfrm>
          <a:ln/>
        </p:spPr>
        <p:txBody>
          <a:bodyPr lIns="87648" tIns="43824" rIns="87648" bIns="43824"/>
          <a:lstStyle/>
          <a:p>
            <a:endParaRPr lang="en-GB"/>
          </a:p>
        </p:txBody>
      </p:sp>
    </p:spTree>
    <p:extLst>
      <p:ext uri="{BB962C8B-B14F-4D97-AF65-F5344CB8AC3E}">
        <p14:creationId xmlns:p14="http://schemas.microsoft.com/office/powerpoint/2010/main" val="1085658031"/>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03EFC42D-8346-9A48-B146-A541196FF245}" type="slidenum">
              <a:rPr lang="en-GB" sz="1200"/>
              <a:pPr eaLnBrk="1" hangingPunct="1"/>
              <a:t>137</a:t>
            </a:fld>
            <a:endParaRPr lang="en-GB" sz="1200"/>
          </a:p>
        </p:txBody>
      </p:sp>
      <p:sp>
        <p:nvSpPr>
          <p:cNvPr id="75778" name="Rectangle 2"/>
          <p:cNvSpPr>
            <a:spLocks noGrp="1" noRot="1" noChangeAspect="1" noChangeArrowheads="1" noTextEdit="1"/>
          </p:cNvSpPr>
          <p:nvPr>
            <p:ph type="sldImg"/>
          </p:nvPr>
        </p:nvSpPr>
        <p:spPr>
          <a:xfrm>
            <a:off x="384175" y="685800"/>
            <a:ext cx="6094413" cy="3429000"/>
          </a:xfrm>
          <a:ln/>
        </p:spPr>
      </p:sp>
      <p:sp>
        <p:nvSpPr>
          <p:cNvPr id="75779" name="Rectangle 3"/>
          <p:cNvSpPr>
            <a:spLocks noGrp="1" noChangeArrowheads="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p>
        </p:txBody>
      </p:sp>
    </p:spTree>
    <p:extLst>
      <p:ext uri="{BB962C8B-B14F-4D97-AF65-F5344CB8AC3E}">
        <p14:creationId xmlns:p14="http://schemas.microsoft.com/office/powerpoint/2010/main" val="3321828515"/>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AA721EF9-2BE2-C544-A9CD-9FC759D48B65}" type="slidenum">
              <a:rPr lang="en-GB" sz="1200"/>
              <a:pPr eaLnBrk="1" hangingPunct="1"/>
              <a:t>140</a:t>
            </a:fld>
            <a:endParaRPr lang="en-GB" sz="1200"/>
          </a:p>
        </p:txBody>
      </p:sp>
      <p:sp>
        <p:nvSpPr>
          <p:cNvPr id="78850" name="Rectangle 2"/>
          <p:cNvSpPr>
            <a:spLocks noGrp="1" noRot="1" noChangeAspect="1" noChangeArrowheads="1" noTextEdit="1"/>
          </p:cNvSpPr>
          <p:nvPr>
            <p:ph type="sldImg"/>
          </p:nvPr>
        </p:nvSpPr>
        <p:spPr>
          <a:xfrm>
            <a:off x="384175" y="685800"/>
            <a:ext cx="6094413" cy="3429000"/>
          </a:xfrm>
          <a:ln/>
        </p:spPr>
      </p:sp>
      <p:sp>
        <p:nvSpPr>
          <p:cNvPr id="78851" name="Rectangle 3"/>
          <p:cNvSpPr>
            <a:spLocks noGrp="1" noChangeArrowheads="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1983882026"/>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B7A20F8A-8AA3-AF4E-BFE0-68B514D2F696}" type="slidenum">
              <a:rPr lang="en-GB" sz="1200"/>
              <a:pPr eaLnBrk="1" hangingPunct="1"/>
              <a:t>141</a:t>
            </a:fld>
            <a:endParaRPr lang="en-GB" sz="1200"/>
          </a:p>
        </p:txBody>
      </p:sp>
      <p:sp>
        <p:nvSpPr>
          <p:cNvPr id="80898" name="Rectangle 2"/>
          <p:cNvSpPr>
            <a:spLocks noGrp="1" noRot="1" noChangeAspect="1" noChangeArrowheads="1" noTextEdit="1"/>
          </p:cNvSpPr>
          <p:nvPr>
            <p:ph type="sldImg"/>
          </p:nvPr>
        </p:nvSpPr>
        <p:spPr>
          <a:xfrm>
            <a:off x="384175" y="685800"/>
            <a:ext cx="6094413" cy="3429000"/>
          </a:xfrm>
          <a:ln/>
        </p:spPr>
      </p:sp>
      <p:sp>
        <p:nvSpPr>
          <p:cNvPr id="80899" name="Rectangle 3"/>
          <p:cNvSpPr>
            <a:spLocks noGrp="1" noChangeArrowheads="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400652402"/>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16379F81-5D77-0047-A676-4DA50AC77D43}" type="slidenum">
              <a:rPr lang="en-GB" sz="1200"/>
              <a:pPr eaLnBrk="1" hangingPunct="1"/>
              <a:t>142</a:t>
            </a:fld>
            <a:endParaRPr lang="en-GB" sz="1200"/>
          </a:p>
        </p:txBody>
      </p:sp>
      <p:sp>
        <p:nvSpPr>
          <p:cNvPr id="82946" name="Rectangle 2"/>
          <p:cNvSpPr>
            <a:spLocks noGrp="1" noRot="1" noChangeAspect="1" noChangeArrowheads="1" noTextEdit="1"/>
          </p:cNvSpPr>
          <p:nvPr>
            <p:ph type="sldImg"/>
          </p:nvPr>
        </p:nvSpPr>
        <p:spPr>
          <a:xfrm>
            <a:off x="384175" y="685800"/>
            <a:ext cx="6094413" cy="3429000"/>
          </a:xfrm>
          <a:ln/>
        </p:spPr>
      </p:sp>
      <p:sp>
        <p:nvSpPr>
          <p:cNvPr id="82947" name="Rectangle 3"/>
          <p:cNvSpPr>
            <a:spLocks noGrp="1" noChangeArrowheads="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1428210207"/>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7"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B51E1255-002C-2C45-A21B-4F15710F6215}" type="slidenum">
              <a:rPr lang="en-GB" sz="1200"/>
              <a:pPr eaLnBrk="1" hangingPunct="1"/>
              <a:t>143</a:t>
            </a:fld>
            <a:endParaRPr lang="en-GB" sz="1200"/>
          </a:p>
        </p:txBody>
      </p:sp>
      <p:sp>
        <p:nvSpPr>
          <p:cNvPr id="86018" name="Rectangle 2"/>
          <p:cNvSpPr>
            <a:spLocks noGrp="1" noRot="1" noChangeAspect="1" noChangeArrowheads="1" noTextEdit="1"/>
          </p:cNvSpPr>
          <p:nvPr>
            <p:ph type="sldImg"/>
          </p:nvPr>
        </p:nvSpPr>
        <p:spPr>
          <a:xfrm>
            <a:off x="382588" y="685800"/>
            <a:ext cx="6096000" cy="3429000"/>
          </a:xfrm>
          <a:ln/>
        </p:spPr>
      </p:sp>
      <p:sp>
        <p:nvSpPr>
          <p:cNvPr id="86019" name="Rectangle 3"/>
          <p:cNvSpPr>
            <a:spLocks noGrp="1" noChangeArrowheads="1"/>
          </p:cNvSpPr>
          <p:nvPr>
            <p:ph type="body" idx="1"/>
          </p:nvPr>
        </p:nvSpPr>
        <p:spPr>
          <a:xfrm>
            <a:off x="914400" y="4344988"/>
            <a:ext cx="5029200" cy="4113212"/>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0660" tIns="45331" rIns="90660" bIns="45331"/>
          <a:lstStyle/>
          <a:p>
            <a:pPr eaLnBrk="1" hangingPunct="1"/>
            <a:endParaRPr lang="en-US"/>
          </a:p>
        </p:txBody>
      </p:sp>
    </p:spTree>
    <p:extLst>
      <p:ext uri="{BB962C8B-B14F-4D97-AF65-F5344CB8AC3E}">
        <p14:creationId xmlns:p14="http://schemas.microsoft.com/office/powerpoint/2010/main" val="1529118108"/>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6E871F3D-7F09-D548-9693-C4E4C9D49F69}" type="slidenum">
              <a:rPr lang="en-GB" sz="1200">
                <a:solidFill>
                  <a:srgbClr val="000000"/>
                </a:solidFill>
              </a:rPr>
              <a:pPr eaLnBrk="1" hangingPunct="1"/>
              <a:t>145</a:t>
            </a:fld>
            <a:endParaRPr lang="en-GB" sz="1200">
              <a:solidFill>
                <a:srgbClr val="000000"/>
              </a:solidFill>
            </a:endParaRPr>
          </a:p>
        </p:txBody>
      </p:sp>
      <p:sp>
        <p:nvSpPr>
          <p:cNvPr id="38914" name="Rectangle 2"/>
          <p:cNvSpPr>
            <a:spLocks noGrp="1" noRot="1" noChangeAspect="1" noChangeArrowheads="1" noTextEdit="1"/>
          </p:cNvSpPr>
          <p:nvPr>
            <p:ph type="sldImg"/>
          </p:nvPr>
        </p:nvSpPr>
        <p:spPr>
          <a:xfrm>
            <a:off x="385763" y="685800"/>
            <a:ext cx="6088062" cy="3425825"/>
          </a:xfrm>
          <a:ln/>
        </p:spPr>
      </p:sp>
      <p:sp>
        <p:nvSpPr>
          <p:cNvPr id="38915" name="Rectangle 3"/>
          <p:cNvSpPr>
            <a:spLocks noGrp="1" noChangeArrowheads="1"/>
          </p:cNvSpPr>
          <p:nvPr>
            <p:ph type="body" idx="1"/>
          </p:nvPr>
        </p:nvSpPr>
        <p:spPr>
          <a:xfrm>
            <a:off x="912813" y="4344988"/>
            <a:ext cx="5032375" cy="4113212"/>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p>
        </p:txBody>
      </p:sp>
    </p:spTree>
    <p:extLst>
      <p:ext uri="{BB962C8B-B14F-4D97-AF65-F5344CB8AC3E}">
        <p14:creationId xmlns:p14="http://schemas.microsoft.com/office/powerpoint/2010/main" val="25723619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E5EBE20-3C5A-4E37-B8CD-550FF8045CBD}" type="datetimeFigureOut">
              <a:rPr lang="en-GB" smtClean="0"/>
              <a:t>01/02/2022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3E0E25-3D1F-446C-8B40-53DE41F55854}" type="slidenum">
              <a:rPr lang="en-GB" smtClean="0"/>
              <a:t>‹#›</a:t>
            </a:fld>
            <a:endParaRPr lang="en-GB"/>
          </a:p>
        </p:txBody>
      </p:sp>
    </p:spTree>
    <p:extLst>
      <p:ext uri="{BB962C8B-B14F-4D97-AF65-F5344CB8AC3E}">
        <p14:creationId xmlns:p14="http://schemas.microsoft.com/office/powerpoint/2010/main" val="38949734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6E5EBE20-3C5A-4E37-B8CD-550FF8045CBD}" type="datetimeFigureOut">
              <a:rPr lang="en-GB" smtClean="0"/>
              <a:t>01/02/2022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3E0E25-3D1F-446C-8B40-53DE41F55854}" type="slidenum">
              <a:rPr lang="en-GB" smtClean="0"/>
              <a:t>‹#›</a:t>
            </a:fld>
            <a:endParaRPr lang="en-GB"/>
          </a:p>
        </p:txBody>
      </p:sp>
    </p:spTree>
    <p:extLst>
      <p:ext uri="{BB962C8B-B14F-4D97-AF65-F5344CB8AC3E}">
        <p14:creationId xmlns:p14="http://schemas.microsoft.com/office/powerpoint/2010/main" val="14725206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E5EBE20-3C5A-4E37-B8CD-550FF8045CBD}" type="datetimeFigureOut">
              <a:rPr lang="en-GB" smtClean="0"/>
              <a:t>01/02/2022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3E0E25-3D1F-446C-8B40-53DE41F55854}" type="slidenum">
              <a:rPr lang="en-GB" smtClean="0"/>
              <a:t>‹#›</a:t>
            </a:fld>
            <a:endParaRPr lang="en-GB"/>
          </a:p>
        </p:txBody>
      </p:sp>
    </p:spTree>
    <p:extLst>
      <p:ext uri="{BB962C8B-B14F-4D97-AF65-F5344CB8AC3E}">
        <p14:creationId xmlns:p14="http://schemas.microsoft.com/office/powerpoint/2010/main" val="41127892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E5EBE20-3C5A-4E37-B8CD-550FF8045CBD}" type="datetimeFigureOut">
              <a:rPr lang="en-GB" smtClean="0"/>
              <a:t>01/02/2022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3E0E25-3D1F-446C-8B40-53DE41F55854}" type="slidenum">
              <a:rPr lang="en-GB" smtClean="0"/>
              <a:t>‹#›</a:t>
            </a:fld>
            <a:endParaRPr lang="en-GB"/>
          </a:p>
        </p:txBody>
      </p:sp>
    </p:spTree>
    <p:extLst>
      <p:ext uri="{BB962C8B-B14F-4D97-AF65-F5344CB8AC3E}">
        <p14:creationId xmlns:p14="http://schemas.microsoft.com/office/powerpoint/2010/main" val="19446191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E5EBE20-3C5A-4E37-B8CD-550FF8045CBD}" type="datetimeFigureOut">
              <a:rPr lang="en-GB" smtClean="0"/>
              <a:t>01/02/2022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43E0E25-3D1F-446C-8B40-53DE41F55854}" type="slidenum">
              <a:rPr lang="en-GB" smtClean="0"/>
              <a:t>‹#›</a:t>
            </a:fld>
            <a:endParaRPr lang="en-GB"/>
          </a:p>
        </p:txBody>
      </p:sp>
    </p:spTree>
    <p:extLst>
      <p:ext uri="{BB962C8B-B14F-4D97-AF65-F5344CB8AC3E}">
        <p14:creationId xmlns:p14="http://schemas.microsoft.com/office/powerpoint/2010/main" val="1616836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6E5EBE20-3C5A-4E37-B8CD-550FF8045CBD}" type="datetimeFigureOut">
              <a:rPr lang="en-GB" smtClean="0"/>
              <a:t>01/02/2022</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143E0E25-3D1F-446C-8B40-53DE41F55854}" type="slidenum">
              <a:rPr lang="en-GB" smtClean="0"/>
              <a:t>‹#›</a:t>
            </a:fld>
            <a:endParaRPr lang="en-GB"/>
          </a:p>
        </p:txBody>
      </p:sp>
    </p:spTree>
    <p:extLst>
      <p:ext uri="{BB962C8B-B14F-4D97-AF65-F5344CB8AC3E}">
        <p14:creationId xmlns:p14="http://schemas.microsoft.com/office/powerpoint/2010/main" val="31389279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6E5EBE20-3C5A-4E37-B8CD-550FF8045CBD}" type="datetimeFigureOut">
              <a:rPr lang="en-GB" smtClean="0"/>
              <a:t>01/02/2022</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143E0E25-3D1F-446C-8B40-53DE41F55854}" type="slidenum">
              <a:rPr lang="en-GB" smtClean="0"/>
              <a:t>‹#›</a:t>
            </a:fld>
            <a:endParaRPr lang="en-GB"/>
          </a:p>
        </p:txBody>
      </p:sp>
    </p:spTree>
    <p:extLst>
      <p:ext uri="{BB962C8B-B14F-4D97-AF65-F5344CB8AC3E}">
        <p14:creationId xmlns:p14="http://schemas.microsoft.com/office/powerpoint/2010/main" val="21930857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6E5EBE20-3C5A-4E37-B8CD-550FF8045CBD}" type="datetimeFigureOut">
              <a:rPr lang="en-GB" smtClean="0"/>
              <a:t>01/02/2022</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143E0E25-3D1F-446C-8B40-53DE41F55854}" type="slidenum">
              <a:rPr lang="en-GB" smtClean="0"/>
              <a:t>‹#›</a:t>
            </a:fld>
            <a:endParaRPr lang="en-GB"/>
          </a:p>
        </p:txBody>
      </p:sp>
    </p:spTree>
    <p:extLst>
      <p:ext uri="{BB962C8B-B14F-4D97-AF65-F5344CB8AC3E}">
        <p14:creationId xmlns:p14="http://schemas.microsoft.com/office/powerpoint/2010/main" val="39142240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5EBE20-3C5A-4E37-B8CD-550FF8045CBD}" type="datetimeFigureOut">
              <a:rPr lang="en-GB" smtClean="0"/>
              <a:t>01/02/2022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3E0E25-3D1F-446C-8B40-53DE41F55854}" type="slidenum">
              <a:rPr lang="en-GB" smtClean="0"/>
              <a:t>‹#›</a:t>
            </a:fld>
            <a:endParaRPr lang="en-GB"/>
          </a:p>
        </p:txBody>
      </p:sp>
    </p:spTree>
    <p:extLst>
      <p:ext uri="{BB962C8B-B14F-4D97-AF65-F5344CB8AC3E}">
        <p14:creationId xmlns:p14="http://schemas.microsoft.com/office/powerpoint/2010/main" val="21106443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5EBE20-3C5A-4E37-B8CD-550FF8045CBD}" type="datetimeFigureOut">
              <a:rPr lang="en-GB" smtClean="0"/>
              <a:t>01/02/2022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3E0E25-3D1F-446C-8B40-53DE41F55854}" type="slidenum">
              <a:rPr lang="en-GB" smtClean="0"/>
              <a:t>‹#›</a:t>
            </a:fld>
            <a:endParaRPr lang="en-GB"/>
          </a:p>
        </p:txBody>
      </p:sp>
    </p:spTree>
    <p:extLst>
      <p:ext uri="{BB962C8B-B14F-4D97-AF65-F5344CB8AC3E}">
        <p14:creationId xmlns:p14="http://schemas.microsoft.com/office/powerpoint/2010/main" val="29756357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E5EBE20-3C5A-4E37-B8CD-550FF8045CBD}" type="datetimeFigureOut">
              <a:rPr lang="en-GB" smtClean="0"/>
              <a:t>01/02/2022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3E0E25-3D1F-446C-8B40-53DE41F55854}" type="slidenum">
              <a:rPr lang="en-GB" smtClean="0"/>
              <a:t>‹#›</a:t>
            </a:fld>
            <a:endParaRPr lang="en-GB"/>
          </a:p>
        </p:txBody>
      </p:sp>
    </p:spTree>
    <p:extLst>
      <p:ext uri="{BB962C8B-B14F-4D97-AF65-F5344CB8AC3E}">
        <p14:creationId xmlns:p14="http://schemas.microsoft.com/office/powerpoint/2010/main" val="40765363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E5EBE20-3C5A-4E37-B8CD-550FF8045CBD}" type="datetimeFigureOut">
              <a:rPr lang="en-GB" smtClean="0"/>
              <a:t>01/02/2022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3E0E25-3D1F-446C-8B40-53DE41F55854}"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3415292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E5EBE20-3C5A-4E37-B8CD-550FF8045CBD}" type="datetimeFigureOut">
              <a:rPr lang="en-GB" smtClean="0"/>
              <a:t>01/02/2022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3E0E25-3D1F-446C-8B40-53DE41F55854}" type="slidenum">
              <a:rPr lang="en-GB" smtClean="0"/>
              <a:t>‹#›</a:t>
            </a:fld>
            <a:endParaRPr lang="en-GB"/>
          </a:p>
        </p:txBody>
      </p:sp>
    </p:spTree>
    <p:extLst>
      <p:ext uri="{BB962C8B-B14F-4D97-AF65-F5344CB8AC3E}">
        <p14:creationId xmlns:p14="http://schemas.microsoft.com/office/powerpoint/2010/main" val="21339102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E5EBE20-3C5A-4E37-B8CD-550FF8045CBD}" type="datetimeFigureOut">
              <a:rPr lang="en-GB" smtClean="0"/>
              <a:t>01/02/2022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3E0E25-3D1F-446C-8B40-53DE41F55854}" type="slidenum">
              <a:rPr lang="en-GB" smtClean="0"/>
              <a:t>‹#›</a:t>
            </a:fld>
            <a:endParaRPr lang="en-GB"/>
          </a:p>
        </p:txBody>
      </p:sp>
    </p:spTree>
    <p:extLst>
      <p:ext uri="{BB962C8B-B14F-4D97-AF65-F5344CB8AC3E}">
        <p14:creationId xmlns:p14="http://schemas.microsoft.com/office/powerpoint/2010/main" val="3908776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E5EBE20-3C5A-4E37-B8CD-550FF8045CBD}" type="datetimeFigureOut">
              <a:rPr lang="en-GB" smtClean="0"/>
              <a:t>01/02/2022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3E0E25-3D1F-446C-8B40-53DE41F55854}" type="slidenum">
              <a:rPr lang="en-GB" smtClean="0"/>
              <a:t>‹#›</a:t>
            </a:fld>
            <a:endParaRPr lang="en-GB"/>
          </a:p>
        </p:txBody>
      </p:sp>
    </p:spTree>
    <p:extLst>
      <p:ext uri="{BB962C8B-B14F-4D97-AF65-F5344CB8AC3E}">
        <p14:creationId xmlns:p14="http://schemas.microsoft.com/office/powerpoint/2010/main" val="32943900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5EBE20-3C5A-4E37-B8CD-550FF8045CBD}" type="datetimeFigureOut">
              <a:rPr lang="en-GB" smtClean="0"/>
              <a:t>01/02/2022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3E0E25-3D1F-446C-8B40-53DE41F55854}" type="slidenum">
              <a:rPr lang="en-GB" smtClean="0"/>
              <a:t>‹#›</a:t>
            </a:fld>
            <a:endParaRPr lang="en-GB"/>
          </a:p>
        </p:txBody>
      </p:sp>
    </p:spTree>
    <p:extLst>
      <p:ext uri="{BB962C8B-B14F-4D97-AF65-F5344CB8AC3E}">
        <p14:creationId xmlns:p14="http://schemas.microsoft.com/office/powerpoint/2010/main" val="134035091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5EBE20-3C5A-4E37-B8CD-550FF8045CBD}" type="datetimeFigureOut">
              <a:rPr lang="en-GB" smtClean="0"/>
              <a:t>01/02/2022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3E0E25-3D1F-446C-8B40-53DE41F55854}" type="slidenum">
              <a:rPr lang="en-GB" smtClean="0"/>
              <a:t>‹#›</a:t>
            </a:fld>
            <a:endParaRPr lang="en-GB"/>
          </a:p>
        </p:txBody>
      </p:sp>
    </p:spTree>
    <p:extLst>
      <p:ext uri="{BB962C8B-B14F-4D97-AF65-F5344CB8AC3E}">
        <p14:creationId xmlns:p14="http://schemas.microsoft.com/office/powerpoint/2010/main" val="400719868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Plain, with bullets">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solidFill>
                <a:schemeClr val="tx2"/>
              </a:solidFill>
            </a:endParaRP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787545"/>
            <a:ext cx="6077679"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4" name="Rectangle 13"/>
          <p:cNvSpPr/>
          <p:nvPr userDrawn="1"/>
        </p:nvSpPr>
        <p:spPr>
          <a:xfrm>
            <a:off x="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15" name="Text Placeholder 7"/>
          <p:cNvSpPr>
            <a:spLocks noGrp="1"/>
          </p:cNvSpPr>
          <p:nvPr>
            <p:ph type="body" sz="quarter" idx="13"/>
          </p:nvPr>
        </p:nvSpPr>
        <p:spPr>
          <a:xfrm>
            <a:off x="7200001" y="4392000"/>
            <a:ext cx="4416000" cy="1440394"/>
          </a:xfrm>
          <a:prstGeom prst="rect">
            <a:avLst/>
          </a:prstGeom>
        </p:spPr>
        <p:txBody>
          <a:bodyPr wrap="square" lIns="0" tIns="0" rIns="0" bIns="0">
            <a:spAutoFit/>
          </a:bodyPr>
          <a:lstStyle>
            <a:lvl1pPr marL="177800" indent="-177800">
              <a:lnSpc>
                <a:spcPct val="100000"/>
              </a:lnSpc>
              <a:spcBef>
                <a:spcPts val="0"/>
              </a:spcBef>
              <a:buClr>
                <a:schemeClr val="accent2"/>
              </a:buClr>
              <a:buFont typeface="Arial" panose="020B0604020202020204" pitchFamily="34" charset="0"/>
              <a:buChar char="•"/>
              <a:defRPr sz="1600" baseline="0">
                <a:solidFill>
                  <a:schemeClr val="bg1"/>
                </a:solidFill>
              </a:defRPr>
            </a:lvl1pPr>
            <a:lvl2pPr>
              <a:defRPr baseline="0">
                <a:solidFill>
                  <a:schemeClr val="bg1"/>
                </a:solidFill>
              </a:defRPr>
            </a:lvl2pPr>
            <a:lvl3pPr>
              <a:defRPr baseline="0">
                <a:solidFill>
                  <a:schemeClr val="bg1"/>
                </a:solidFill>
              </a:defRPr>
            </a:lvl3pPr>
            <a:lvl4pPr>
              <a:defRPr baseline="0">
                <a:solidFill>
                  <a:schemeClr val="bg1"/>
                </a:solidFill>
              </a:defRPr>
            </a:lvl4pPr>
            <a:lvl5pPr>
              <a:defRPr baseline="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75478813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920750"/>
          </a:xfrm>
        </p:spPr>
        <p:txBody>
          <a:bodyPr/>
          <a:lstStyle/>
          <a:p>
            <a:r>
              <a:rPr lang="en-US"/>
              <a:t>Click to edit Master title style</a:t>
            </a:r>
            <a:endParaRPr lang="en-GB"/>
          </a:p>
        </p:txBody>
      </p:sp>
      <p:sp>
        <p:nvSpPr>
          <p:cNvPr id="3" name="Content Placeholder 2"/>
          <p:cNvSpPr>
            <a:spLocks noGrp="1"/>
          </p:cNvSpPr>
          <p:nvPr>
            <p:ph sz="half" idx="1"/>
          </p:nvPr>
        </p:nvSpPr>
        <p:spPr>
          <a:xfrm>
            <a:off x="376767" y="1152529"/>
            <a:ext cx="5632451" cy="5199063"/>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Text Placeholder 3"/>
          <p:cNvSpPr>
            <a:spLocks noGrp="1"/>
          </p:cNvSpPr>
          <p:nvPr>
            <p:ph type="body" sz="half" idx="2"/>
          </p:nvPr>
        </p:nvSpPr>
        <p:spPr>
          <a:xfrm>
            <a:off x="6212425" y="1152529"/>
            <a:ext cx="5632449" cy="5199063"/>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382200606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2012 Title Only">
    <p:spTree>
      <p:nvGrpSpPr>
        <p:cNvPr id="1" name=""/>
        <p:cNvGrpSpPr/>
        <p:nvPr/>
      </p:nvGrpSpPr>
      <p:grpSpPr>
        <a:xfrm>
          <a:off x="0" y="0"/>
          <a:ext cx="0" cy="0"/>
          <a:chOff x="0" y="0"/>
          <a:chExt cx="0" cy="0"/>
        </a:xfrm>
      </p:grpSpPr>
      <p:sp>
        <p:nvSpPr>
          <p:cNvPr id="3" name="Rectangle 16"/>
          <p:cNvSpPr>
            <a:spLocks noGrp="1" noChangeArrowheads="1"/>
          </p:cNvSpPr>
          <p:nvPr>
            <p:ph type="title"/>
          </p:nvPr>
        </p:nvSpPr>
        <p:spPr bwMode="gray">
          <a:xfrm>
            <a:off x="189023" y="-5542"/>
            <a:ext cx="8652933" cy="1041400"/>
          </a:xfrm>
          <a:prstGeom prst="rect">
            <a:avLst/>
          </a:prstGeom>
          <a:noFill/>
          <a:ln w="9525">
            <a:noFill/>
            <a:miter lim="800000"/>
            <a:headEnd/>
            <a:tailEnd/>
          </a:ln>
          <a:effectLst/>
        </p:spPr>
        <p:txBody>
          <a:bodyPr/>
          <a:lstStyle/>
          <a:p>
            <a:pPr lvl="0"/>
            <a:r>
              <a:rPr lang="en-US"/>
              <a:t>Click to edit Master title style</a:t>
            </a:r>
            <a:endParaRPr lang="en-US" dirty="0"/>
          </a:p>
        </p:txBody>
      </p:sp>
    </p:spTree>
    <p:extLst>
      <p:ext uri="{BB962C8B-B14F-4D97-AF65-F5344CB8AC3E}">
        <p14:creationId xmlns:p14="http://schemas.microsoft.com/office/powerpoint/2010/main" val="2100351725"/>
      </p:ext>
    </p:extLst>
  </p:cSld>
  <p:clrMapOvr>
    <a:masterClrMapping/>
  </p:clrMapOvr>
  <p:transition>
    <p:wipe dir="r"/>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One column text">
    <p:spTree>
      <p:nvGrpSpPr>
        <p:cNvPr id="1" name=""/>
        <p:cNvGrpSpPr/>
        <p:nvPr/>
      </p:nvGrpSpPr>
      <p:grpSpPr>
        <a:xfrm>
          <a:off x="0" y="0"/>
          <a:ext cx="0" cy="0"/>
          <a:chOff x="0" y="0"/>
          <a:chExt cx="0" cy="0"/>
        </a:xfrm>
      </p:grpSpPr>
      <p:sp>
        <p:nvSpPr>
          <p:cNvPr id="12" name="Text Placeholder 7"/>
          <p:cNvSpPr>
            <a:spLocks noGrp="1"/>
          </p:cNvSpPr>
          <p:nvPr>
            <p:ph type="body" sz="quarter" idx="15"/>
          </p:nvPr>
        </p:nvSpPr>
        <p:spPr>
          <a:xfrm>
            <a:off x="576000" y="1693606"/>
            <a:ext cx="11010600" cy="4359060"/>
          </a:xfrm>
          <a:prstGeom prst="rect">
            <a:avLst/>
          </a:prstGeom>
        </p:spPr>
        <p:txBody>
          <a:bodyPr lIns="0" tIns="0" rIns="0" bIns="0">
            <a:noAutofit/>
          </a:bodyPr>
          <a:lstStyle>
            <a:lvl1pPr marL="285750" indent="-285750">
              <a:lnSpc>
                <a:spcPct val="100000"/>
              </a:lnSpc>
              <a:spcBef>
                <a:spcPts val="0"/>
              </a:spcBef>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6" name="Slide Number Placeholder 5">
            <a:extLst>
              <a:ext uri="{FF2B5EF4-FFF2-40B4-BE49-F238E27FC236}">
                <a16:creationId xmlns:a16="http://schemas.microsoft.com/office/drawing/2014/main" id="{CE509E19-016D-DE4E-A2B0-DA8781B827F1}"/>
              </a:ext>
            </a:extLst>
          </p:cNvPr>
          <p:cNvSpPr>
            <a:spLocks noGrp="1"/>
          </p:cNvSpPr>
          <p:nvPr>
            <p:ph type="sldNum" sz="quarter" idx="4"/>
          </p:nvPr>
        </p:nvSpPr>
        <p:spPr>
          <a:xfrm>
            <a:off x="11233212" y="55445"/>
            <a:ext cx="490605" cy="123111"/>
          </a:xfrm>
          <a:prstGeom prst="rect">
            <a:avLst/>
          </a:prstGeom>
        </p:spPr>
        <p:txBody>
          <a:bodyPr vert="horz" wrap="square"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198329259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1_Two Content">
    <p:spTree>
      <p:nvGrpSpPr>
        <p:cNvPr id="1" name=""/>
        <p:cNvGrpSpPr/>
        <p:nvPr/>
      </p:nvGrpSpPr>
      <p:grpSpPr>
        <a:xfrm>
          <a:off x="0" y="0"/>
          <a:ext cx="0" cy="0"/>
          <a:chOff x="0" y="0"/>
          <a:chExt cx="0" cy="0"/>
        </a:xfrm>
      </p:grpSpPr>
      <p:sp>
        <p:nvSpPr>
          <p:cNvPr id="8" name="Content Placeholder 3">
            <a:extLst>
              <a:ext uri="{FF2B5EF4-FFF2-40B4-BE49-F238E27FC236}">
                <a16:creationId xmlns:a16="http://schemas.microsoft.com/office/drawing/2014/main" id="{7DCA9DEE-12C9-9243-9B27-85084CDC63D9}"/>
              </a:ext>
            </a:extLst>
          </p:cNvPr>
          <p:cNvSpPr>
            <a:spLocks noGrp="1"/>
          </p:cNvSpPr>
          <p:nvPr>
            <p:ph sz="quarter" idx="16"/>
          </p:nvPr>
        </p:nvSpPr>
        <p:spPr>
          <a:xfrm>
            <a:off x="658369" y="1194455"/>
            <a:ext cx="5278967" cy="518687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Content Placeholder 3">
            <a:extLst>
              <a:ext uri="{FF2B5EF4-FFF2-40B4-BE49-F238E27FC236}">
                <a16:creationId xmlns:a16="http://schemas.microsoft.com/office/drawing/2014/main" id="{1846184F-E7CE-8949-AA7D-ADFDEF720F33}"/>
              </a:ext>
            </a:extLst>
          </p:cNvPr>
          <p:cNvSpPr>
            <a:spLocks noGrp="1"/>
          </p:cNvSpPr>
          <p:nvPr>
            <p:ph sz="quarter" idx="17"/>
          </p:nvPr>
        </p:nvSpPr>
        <p:spPr>
          <a:xfrm>
            <a:off x="6385985" y="1194455"/>
            <a:ext cx="5278967" cy="518687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Title Placeholder 10">
            <a:extLst>
              <a:ext uri="{FF2B5EF4-FFF2-40B4-BE49-F238E27FC236}">
                <a16:creationId xmlns:a16="http://schemas.microsoft.com/office/drawing/2014/main" id="{579243D2-E1F0-0443-91C6-AB7AF5E25A80}"/>
              </a:ext>
            </a:extLst>
          </p:cNvPr>
          <p:cNvSpPr>
            <a:spLocks noGrp="1"/>
          </p:cNvSpPr>
          <p:nvPr>
            <p:ph type="title"/>
          </p:nvPr>
        </p:nvSpPr>
        <p:spPr>
          <a:xfrm>
            <a:off x="652088" y="495664"/>
            <a:ext cx="109728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
        <p:nvSpPr>
          <p:cNvPr id="6" name="Slide Number Placeholder 5">
            <a:extLst>
              <a:ext uri="{FF2B5EF4-FFF2-40B4-BE49-F238E27FC236}">
                <a16:creationId xmlns:a16="http://schemas.microsoft.com/office/drawing/2014/main" id="{08B9003B-D6C7-7840-8F86-0E9E3655BBDB}"/>
              </a:ext>
            </a:extLst>
          </p:cNvPr>
          <p:cNvSpPr>
            <a:spLocks noGrp="1"/>
          </p:cNvSpPr>
          <p:nvPr>
            <p:ph type="sldNum" sz="quarter" idx="4"/>
          </p:nvPr>
        </p:nvSpPr>
        <p:spPr>
          <a:xfrm>
            <a:off x="11233212" y="55445"/>
            <a:ext cx="490605" cy="123111"/>
          </a:xfrm>
          <a:prstGeom prst="rect">
            <a:avLst/>
          </a:prstGeom>
        </p:spPr>
        <p:txBody>
          <a:bodyPr vert="horz" wrap="square"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802603071"/>
      </p:ext>
    </p:extLst>
  </p:cSld>
  <p:clrMapOvr>
    <a:masterClrMapping/>
  </p:clrMapOvr>
  <p:transition>
    <p:wipe dir="r"/>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908050"/>
          </a:xfrm>
        </p:spPr>
        <p:txBody>
          <a:bodyPr/>
          <a:lstStyle/>
          <a:p>
            <a:r>
              <a:rPr lang="en-US" dirty="0"/>
              <a:t>Click to edit Master title style</a:t>
            </a:r>
            <a:endParaRPr lang="en-GB" dirty="0"/>
          </a:p>
        </p:txBody>
      </p:sp>
      <p:sp>
        <p:nvSpPr>
          <p:cNvPr id="3" name="ClipArt Placeholder 2"/>
          <p:cNvSpPr>
            <a:spLocks noGrp="1"/>
          </p:cNvSpPr>
          <p:nvPr>
            <p:ph type="clipArt" sz="half" idx="1"/>
          </p:nvPr>
        </p:nvSpPr>
        <p:spPr>
          <a:xfrm>
            <a:off x="914404" y="990608"/>
            <a:ext cx="5087816" cy="221599"/>
          </a:xfrm>
        </p:spPr>
        <p:txBody>
          <a:bodyPr/>
          <a:lstStyle/>
          <a:p>
            <a:pPr lvl="0"/>
            <a:endParaRPr lang="en-GB" noProof="0"/>
          </a:p>
        </p:txBody>
      </p:sp>
      <p:sp>
        <p:nvSpPr>
          <p:cNvPr id="4" name="Text Placeholder 3"/>
          <p:cNvSpPr>
            <a:spLocks noGrp="1"/>
          </p:cNvSpPr>
          <p:nvPr>
            <p:ph type="body" sz="half" idx="2"/>
          </p:nvPr>
        </p:nvSpPr>
        <p:spPr>
          <a:xfrm>
            <a:off x="6189784" y="990607"/>
            <a:ext cx="5087816"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91726834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Master title, left, boxed,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bwMode="auto"/>
        <p:txBody>
          <a:bodyPr/>
          <a:lstStyle/>
          <a:p>
            <a:fld id="{455123DE-DF0A-45CF-9929-81DBBDC71DC7}" type="slidenum">
              <a:rPr lang="en-AU" smtClean="0"/>
              <a:pPr/>
              <a:t>‹#›</a:t>
            </a:fld>
            <a:endParaRPr lang="en-AU" dirty="0"/>
          </a:p>
        </p:txBody>
      </p:sp>
      <p:grpSp>
        <p:nvGrpSpPr>
          <p:cNvPr id="16" name="Group 15"/>
          <p:cNvGrpSpPr/>
          <p:nvPr userDrawn="1"/>
        </p:nvGrpSpPr>
        <p:grpSpPr bwMode="auto">
          <a:xfrm>
            <a:off x="0" y="544544"/>
            <a:ext cx="6936000" cy="2502000"/>
            <a:chOff x="0" y="544544"/>
            <a:chExt cx="5202000" cy="2502000"/>
          </a:xfrm>
        </p:grpSpPr>
        <p:sp>
          <p:nvSpPr>
            <p:cNvPr id="9" name="Rectangle 8"/>
            <p:cNvSpPr/>
            <p:nvPr userDrawn="1"/>
          </p:nvSpPr>
          <p:spPr bwMode="auto">
            <a:xfrm>
              <a:off x="0" y="544544"/>
              <a:ext cx="5202000" cy="2502000"/>
            </a:xfrm>
            <a:prstGeom prst="rect">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noFill/>
              </a:endParaRPr>
            </a:p>
          </p:txBody>
        </p:sp>
        <p:sp>
          <p:nvSpPr>
            <p:cNvPr id="10" name="Rectangle 9"/>
            <p:cNvSpPr/>
            <p:nvPr userDrawn="1"/>
          </p:nvSpPr>
          <p:spPr bwMode="auto">
            <a:xfrm>
              <a:off x="1" y="831600"/>
              <a:ext cx="216000" cy="878400"/>
            </a:xfrm>
            <a:prstGeom prst="rect">
              <a:avLst/>
            </a:prstGeom>
            <a:solidFill>
              <a:schemeClr val="accent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grpSp>
      <p:sp>
        <p:nvSpPr>
          <p:cNvPr id="8" name="Text Placeholder 7"/>
          <p:cNvSpPr>
            <a:spLocks noGrp="1"/>
          </p:cNvSpPr>
          <p:nvPr>
            <p:ph type="body" sz="quarter" idx="13" hasCustomPrompt="1"/>
          </p:nvPr>
        </p:nvSpPr>
        <p:spPr bwMode="auto">
          <a:xfrm>
            <a:off x="576000" y="2050742"/>
            <a:ext cx="5784000" cy="553998"/>
          </a:xfrm>
          <a:prstGeom prst="rect">
            <a:avLst/>
          </a:prstGeom>
        </p:spPr>
        <p:txBody>
          <a:bodyPr wrap="square"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bwMode="auto">
          <a:xfrm>
            <a:off x="576000" y="796875"/>
            <a:ext cx="5784000" cy="925846"/>
          </a:xfrm>
          <a:prstGeom prst="rect">
            <a:avLst/>
          </a:prstGeom>
        </p:spPr>
        <p:txBody>
          <a:bodyPr lIns="0" tIns="0" rIns="0" bIns="0" anchor="t" anchorCtr="0">
            <a:noAutofit/>
          </a:bodyPr>
          <a:lstStyle>
            <a:lvl1pPr>
              <a:lnSpc>
                <a:spcPct val="90000"/>
              </a:lnSpc>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219642476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Master title, left, boxed,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noFill/>
              </a:endParaRPr>
            </a:p>
          </p:txBody>
        </p:sp>
        <p:sp>
          <p:nvSpPr>
            <p:cNvPr id="10" name="Rectangle 9"/>
            <p:cNvSpPr/>
            <p:nvPr userDrawn="1"/>
          </p:nvSpPr>
          <p:spPr>
            <a:xfrm>
              <a:off x="1" y="831600"/>
              <a:ext cx="216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grpSp>
      <p:sp>
        <p:nvSpPr>
          <p:cNvPr id="8" name="Text Placeholder 7"/>
          <p:cNvSpPr>
            <a:spLocks noGrp="1"/>
          </p:cNvSpPr>
          <p:nvPr>
            <p:ph type="body" sz="quarter" idx="13" hasCustomPrompt="1"/>
          </p:nvPr>
        </p:nvSpPr>
        <p:spPr>
          <a:xfrm>
            <a:off x="576000" y="2050742"/>
            <a:ext cx="5784000" cy="553998"/>
          </a:xfrm>
          <a:prstGeom prst="rect">
            <a:avLst/>
          </a:prstGeom>
        </p:spPr>
        <p:txBody>
          <a:bodyPr wrap="square"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7544"/>
            <a:ext cx="5784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376111643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Master title, left, boxed,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grpSp>
      <p:sp>
        <p:nvSpPr>
          <p:cNvPr id="8" name="Text Placeholder 7"/>
          <p:cNvSpPr>
            <a:spLocks noGrp="1"/>
          </p:cNvSpPr>
          <p:nvPr>
            <p:ph type="body" sz="quarter" idx="13" hasCustomPrompt="1"/>
          </p:nvPr>
        </p:nvSpPr>
        <p:spPr>
          <a:xfrm>
            <a:off x="576000" y="2050742"/>
            <a:ext cx="5784000" cy="553998"/>
          </a:xfrm>
          <a:prstGeom prst="rect">
            <a:avLst/>
          </a:prstGeom>
        </p:spPr>
        <p:txBody>
          <a:bodyPr wrap="square"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1856424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Only for Copied In Conten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gr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323847121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Master title, left,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23800227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Master title, left,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145929761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Master title, left,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Tree>
    <p:extLst>
      <p:ext uri="{BB962C8B-B14F-4D97-AF65-F5344CB8AC3E}">
        <p14:creationId xmlns:p14="http://schemas.microsoft.com/office/powerpoint/2010/main" val="190763018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Master title, right, boxed, 3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10044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Tree>
    <p:extLst>
      <p:ext uri="{BB962C8B-B14F-4D97-AF65-F5344CB8AC3E}">
        <p14:creationId xmlns:p14="http://schemas.microsoft.com/office/powerpoint/2010/main" val="334062304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Master title, right, boxed, 2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Tree>
    <p:extLst>
      <p:ext uri="{BB962C8B-B14F-4D97-AF65-F5344CB8AC3E}">
        <p14:creationId xmlns:p14="http://schemas.microsoft.com/office/powerpoint/2010/main" val="370474894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Master title, right, boxed, 1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334800"/>
          </a:xfrm>
          <a:prstGeom prst="rect">
            <a:avLst/>
          </a:prstGeom>
        </p:spPr>
        <p:txBody>
          <a:bodyPr lIns="0" tIns="0" rIns="0" bIns="0" anchor="t" anchorCtr="0">
            <a:noAutofit/>
          </a:bodyPr>
          <a:lstStyle>
            <a:lvl1pPr>
              <a:defRPr sz="2400" baseline="0"/>
            </a:lvl1pPr>
          </a:lstStyle>
          <a:p>
            <a:r>
              <a:rPr lang="en-US" dirty="0"/>
              <a:t>Title line 1</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Tree>
    <p:extLst>
      <p:ext uri="{BB962C8B-B14F-4D97-AF65-F5344CB8AC3E}">
        <p14:creationId xmlns:p14="http://schemas.microsoft.com/office/powerpoint/2010/main" val="394404564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Master title, right,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Tree>
    <p:extLst>
      <p:ext uri="{BB962C8B-B14F-4D97-AF65-F5344CB8AC3E}">
        <p14:creationId xmlns:p14="http://schemas.microsoft.com/office/powerpoint/2010/main" val="127771745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Master title, right,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Tree>
    <p:extLst>
      <p:ext uri="{BB962C8B-B14F-4D97-AF65-F5344CB8AC3E}">
        <p14:creationId xmlns:p14="http://schemas.microsoft.com/office/powerpoint/2010/main" val="324716751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Master title, right,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Tree>
    <p:extLst>
      <p:ext uri="{BB962C8B-B14F-4D97-AF65-F5344CB8AC3E}">
        <p14:creationId xmlns:p14="http://schemas.microsoft.com/office/powerpoint/2010/main" val="408654820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One image, two column">
    <p:spTree>
      <p:nvGrpSpPr>
        <p:cNvPr id="1" name=""/>
        <p:cNvGrpSpPr/>
        <p:nvPr/>
      </p:nvGrpSpPr>
      <p:grpSpPr>
        <a:xfrm>
          <a:off x="0" y="0"/>
          <a:ext cx="0" cy="0"/>
          <a:chOff x="0" y="0"/>
          <a:chExt cx="0" cy="0"/>
        </a:xfrm>
      </p:grpSpPr>
      <p:sp>
        <p:nvSpPr>
          <p:cNvPr id="12" name="Picture Placeholder 10"/>
          <p:cNvSpPr>
            <a:spLocks noGrp="1"/>
          </p:cNvSpPr>
          <p:nvPr>
            <p:ph type="pic" sz="quarter" idx="14" hasCustomPrompt="1"/>
          </p:nvPr>
        </p:nvSpPr>
        <p:spPr>
          <a:xfrm>
            <a:off x="0" y="2790000"/>
            <a:ext cx="12192000" cy="3294000"/>
          </a:xfrm>
          <a:prstGeom prst="rect">
            <a:avLst/>
          </a:prstGeom>
        </p:spPr>
        <p:txBody>
          <a:bodyPr/>
          <a:lstStyle>
            <a:lvl1pPr marL="0" indent="0">
              <a:buNone/>
              <a:defRPr baseline="0"/>
            </a:lvl1pPr>
          </a:lstStyle>
          <a:p>
            <a:r>
              <a:rPr lang="en-AU" dirty="0"/>
              <a:t>Select Picture here</a:t>
            </a:r>
          </a:p>
        </p:txBody>
      </p:sp>
      <p:sp>
        <p:nvSpPr>
          <p:cNvPr id="2" name="Title 1"/>
          <p:cNvSpPr>
            <a:spLocks noGrp="1"/>
          </p:cNvSpPr>
          <p:nvPr>
            <p:ph type="title" hasCustomPrompt="1"/>
          </p:nvPr>
        </p:nvSpPr>
        <p:spPr>
          <a:xfrm>
            <a:off x="576001" y="1332000"/>
            <a:ext cx="4445244" cy="669600"/>
          </a:xfrm>
          <a:prstGeom prst="rect">
            <a:avLst/>
          </a:prstGeom>
        </p:spPr>
        <p:txBody>
          <a:bodyPr lIns="0" tIns="0" rIns="0" bIns="0" anchor="t" anchorCtr="0">
            <a:noAutofit/>
          </a:bodyPr>
          <a:lstStyle>
            <a:lvl1pPr>
              <a:defRPr sz="2400"/>
            </a:lvl1p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1" name="Rectangle 10"/>
          <p:cNvSpPr/>
          <p:nvPr userDrawn="1"/>
        </p:nvSpPr>
        <p:spPr>
          <a:xfrm>
            <a:off x="0" y="13752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13" name="Text Placeholder 7"/>
          <p:cNvSpPr>
            <a:spLocks noGrp="1"/>
          </p:cNvSpPr>
          <p:nvPr>
            <p:ph type="body" sz="quarter" idx="13"/>
          </p:nvPr>
        </p:nvSpPr>
        <p:spPr>
          <a:xfrm>
            <a:off x="7200000" y="1279112"/>
            <a:ext cx="4419171" cy="1260000"/>
          </a:xfrm>
          <a:prstGeom prst="rect">
            <a:avLst/>
          </a:prstGeom>
        </p:spPr>
        <p:txBody>
          <a:bodyPr lIns="0" tIns="0" rIns="0" bIns="0">
            <a:noAutofit/>
          </a:bodyPr>
          <a:lstStyle>
            <a:lvl1pPr marL="177800" indent="-177800">
              <a:lnSpc>
                <a:spcPct val="100000"/>
              </a:lnSpc>
              <a:spcBef>
                <a:spcPts val="0"/>
              </a:spcBef>
              <a:buClr>
                <a:schemeClr val="accent2"/>
              </a:buClr>
              <a:buFont typeface="Arial" panose="020B0604020202020204" pitchFamily="34" charset="0"/>
              <a:buChar char="•"/>
              <a:defRPr sz="1600"/>
            </a:lvl1pPr>
            <a:lvl2pPr marL="822292" indent="-285750">
              <a:buFont typeface="Arial" panose="020B0604020202020204" pitchFamily="34" charset="0"/>
              <a:buChar char="•"/>
              <a:defRPr sz="1600">
                <a:solidFill>
                  <a:schemeClr val="tx2"/>
                </a:solidFill>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545682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wo column tex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5191217" cy="246221"/>
          </a:xfrm>
          <a:prstGeom prst="rect">
            <a:avLst/>
          </a:prstGeom>
        </p:spPr>
        <p:txBody>
          <a:bodyPr lIns="0" tIns="0" rIns="0" bIns="0" anchor="t" anchorCtr="0">
            <a:noAutofit/>
          </a:bodyPr>
          <a:lstStyle>
            <a:lvl1pPr marL="0" indent="0">
              <a:lnSpc>
                <a:spcPct val="100000"/>
              </a:lnSpc>
              <a:spcBef>
                <a:spcPts val="0"/>
              </a:spcBef>
              <a:buFont typeface="+mj-lt"/>
              <a:buNone/>
              <a:defRPr sz="1600">
                <a:solidFill>
                  <a:schemeClr val="tx2"/>
                </a:solidFill>
              </a:defRPr>
            </a:lvl1pPr>
          </a:lstStyle>
          <a:p>
            <a:pPr lvl="0"/>
            <a:r>
              <a:rPr lang="en-US" dirty="0"/>
              <a:t>Enter text here</a:t>
            </a:r>
            <a:endParaRPr lang="en-AU" dirty="0"/>
          </a:p>
        </p:txBody>
      </p:sp>
      <p:sp>
        <p:nvSpPr>
          <p:cNvPr id="9" name="Text Placeholder 8"/>
          <p:cNvSpPr>
            <a:spLocks noGrp="1"/>
          </p:cNvSpPr>
          <p:nvPr>
            <p:ph type="body" sz="quarter" idx="14" hasCustomPrompt="1"/>
          </p:nvPr>
        </p:nvSpPr>
        <p:spPr>
          <a:xfrm>
            <a:off x="6393600" y="1727998"/>
            <a:ext cx="5193600" cy="244800"/>
          </a:xfrm>
          <a:prstGeom prst="rect">
            <a:avLst/>
          </a:prstGeom>
        </p:spPr>
        <p:txBody>
          <a:bodyPr lIns="0" tIns="0" rIns="0" bIns="0">
            <a:noAutofit/>
          </a:bodyPr>
          <a:lstStyle>
            <a:lvl1pPr marL="0" indent="0">
              <a:lnSpc>
                <a:spcPct val="100000"/>
              </a:lnSpc>
              <a:buNone/>
              <a:defRPr sz="1600" baseline="0"/>
            </a:lvl1pPr>
          </a:lstStyle>
          <a:p>
            <a:pPr lvl="0"/>
            <a:r>
              <a:rPr lang="en-US" dirty="0"/>
              <a:t>Enter text here</a:t>
            </a:r>
            <a:endParaRPr lang="en-AU" dirty="0"/>
          </a:p>
        </p:txBody>
      </p:sp>
      <p:sp>
        <p:nvSpPr>
          <p:cNvPr id="13" name="Text Placeholder 7"/>
          <p:cNvSpPr>
            <a:spLocks noGrp="1"/>
          </p:cNvSpPr>
          <p:nvPr>
            <p:ph type="body" sz="quarter" idx="16"/>
          </p:nvPr>
        </p:nvSpPr>
        <p:spPr>
          <a:xfrm>
            <a:off x="6393600" y="2261866"/>
            <a:ext cx="5193000" cy="379080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7"/>
          <p:cNvSpPr>
            <a:spLocks noGrp="1"/>
          </p:cNvSpPr>
          <p:nvPr>
            <p:ph type="body" sz="quarter" idx="17"/>
          </p:nvPr>
        </p:nvSpPr>
        <p:spPr>
          <a:xfrm>
            <a:off x="576000" y="2261866"/>
            <a:ext cx="5193000" cy="379080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6172195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ab pull out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1" name="Rectangle 10"/>
          <p:cNvSpPr/>
          <p:nvPr userDrawn="1"/>
        </p:nvSpPr>
        <p:spPr>
          <a:xfrm>
            <a:off x="0" y="29808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2" name="Title 1"/>
          <p:cNvSpPr>
            <a:spLocks noGrp="1"/>
          </p:cNvSpPr>
          <p:nvPr>
            <p:ph type="title" hasCustomPrompt="1"/>
          </p:nvPr>
        </p:nvSpPr>
        <p:spPr>
          <a:xfrm>
            <a:off x="576000" y="2934379"/>
            <a:ext cx="11089749" cy="925200"/>
          </a:xfrm>
          <a:prstGeom prst="rect">
            <a:avLst/>
          </a:prstGeom>
        </p:spPr>
        <p:txBody>
          <a:bodyPr lIns="0" tIns="0" rIns="0" bIns="0" anchor="t" anchorCtr="0">
            <a:noAutofit/>
          </a:bodyPr>
          <a:lstStyle>
            <a:lvl1pPr marL="0">
              <a:defRPr sz="2400">
                <a:solidFill>
                  <a:schemeClr val="tx2"/>
                </a:solidFill>
              </a:defRPr>
            </a:lvl1pPr>
          </a:lstStyle>
          <a:p>
            <a:r>
              <a:rPr lang="en-US" dirty="0"/>
              <a:t>Headline</a:t>
            </a:r>
            <a:endParaRPr lang="en-AU" dirty="0"/>
          </a:p>
        </p:txBody>
      </p:sp>
      <p:sp>
        <p:nvSpPr>
          <p:cNvPr id="14" name="Text Placeholder 13"/>
          <p:cNvSpPr>
            <a:spLocks noGrp="1"/>
          </p:cNvSpPr>
          <p:nvPr>
            <p:ph type="body" sz="quarter" idx="13" hasCustomPrompt="1"/>
          </p:nvPr>
        </p:nvSpPr>
        <p:spPr>
          <a:xfrm>
            <a:off x="576000" y="604800"/>
            <a:ext cx="11011200" cy="664797"/>
          </a:xfrm>
          <a:prstGeom prst="rect">
            <a:avLst/>
          </a:prstGeom>
        </p:spPr>
        <p:txBody>
          <a:bodyPr>
            <a:noAutofit/>
          </a:bodyPr>
          <a:lstStyle>
            <a:lvl1pPr marL="0" indent="0">
              <a:spcBef>
                <a:spcPts val="0"/>
              </a:spcBef>
              <a:buNone/>
              <a:defRPr sz="2400"/>
            </a:lvl1p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49402069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Text with one image, portrai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7908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52000" y="349200"/>
            <a:ext cx="5020800" cy="5702400"/>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343696131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Text with one image, landscap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0" y="3548027"/>
            <a:ext cx="12192000" cy="2520000"/>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10800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vl5pPr marL="2431917" indent="-285750">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79572578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ext with one image, wid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9300" y="1728000"/>
            <a:ext cx="7728000" cy="4320000"/>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8080592" y="1727998"/>
            <a:ext cx="3535409" cy="2520000"/>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5" name="Rectangle 14"/>
          <p:cNvSpPr/>
          <p:nvPr userDrawn="1"/>
        </p:nvSpPr>
        <p:spPr>
          <a:xfrm>
            <a:off x="8080591" y="46512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6" name="Text Placeholder 5"/>
          <p:cNvSpPr>
            <a:spLocks noGrp="1"/>
          </p:cNvSpPr>
          <p:nvPr>
            <p:ph type="body" sz="quarter" idx="15" hasCustomPrompt="1"/>
          </p:nvPr>
        </p:nvSpPr>
        <p:spPr>
          <a:xfrm>
            <a:off x="8659200" y="4586399"/>
            <a:ext cx="2961600" cy="432000"/>
          </a:xfrm>
          <a:prstGeom prst="rect">
            <a:avLst/>
          </a:prstGeom>
        </p:spPr>
        <p:txBody>
          <a:bodyPr>
            <a:noAutofit/>
          </a:bodyPr>
          <a:lstStyle>
            <a:lvl1pPr marL="0" indent="0">
              <a:spcBef>
                <a:spcPts val="0"/>
              </a:spcBef>
              <a:buNone/>
              <a:defRPr sz="3200" baseline="0"/>
            </a:lvl1pPr>
          </a:lstStyle>
          <a:p>
            <a:r>
              <a:rPr lang="en-US" sz="3500" dirty="0"/>
              <a:t>Title line 1</a:t>
            </a:r>
            <a:endParaRPr lang="en-AU" sz="1600" dirty="0"/>
          </a:p>
        </p:txBody>
      </p:sp>
      <p:sp>
        <p:nvSpPr>
          <p:cNvPr id="4" name="Text Placeholder 3"/>
          <p:cNvSpPr>
            <a:spLocks noGrp="1"/>
          </p:cNvSpPr>
          <p:nvPr>
            <p:ph type="body" sz="quarter" idx="16" hasCustomPrompt="1"/>
          </p:nvPr>
        </p:nvSpPr>
        <p:spPr>
          <a:xfrm>
            <a:off x="8659200" y="5076001"/>
            <a:ext cx="2961600" cy="246221"/>
          </a:xfrm>
          <a:prstGeom prst="rect">
            <a:avLst/>
          </a:prstGeom>
        </p:spPr>
        <p:txBody>
          <a:bodyPr>
            <a:noAutofit/>
          </a:bodyPr>
          <a:lstStyle>
            <a:lvl1pPr marL="0" indent="0">
              <a:lnSpc>
                <a:spcPct val="100000"/>
              </a:lnSpc>
              <a:spcBef>
                <a:spcPts val="0"/>
              </a:spcBef>
              <a:buNone/>
              <a:defRPr sz="1600" baseline="0"/>
            </a:lvl1pPr>
          </a:lstStyle>
          <a:p>
            <a:pPr lvl="0"/>
            <a:r>
              <a:rPr lang="en-AU" dirty="0"/>
              <a:t>Title Line 2</a:t>
            </a:r>
          </a:p>
        </p:txBody>
      </p:sp>
    </p:spTree>
    <p:extLst>
      <p:ext uri="{BB962C8B-B14F-4D97-AF65-F5344CB8AC3E}">
        <p14:creationId xmlns:p14="http://schemas.microsoft.com/office/powerpoint/2010/main" val="296308753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ext with two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823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28000" y="323850"/>
            <a:ext cx="5064000" cy="2880000"/>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7128000" y="3312000"/>
            <a:ext cx="5064000" cy="2880000"/>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13562243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Text with three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96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6960000" cy="3787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96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8064000" y="323850"/>
            <a:ext cx="4128000" cy="1908000"/>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8064000" y="2340000"/>
            <a:ext cx="4128000" cy="1908000"/>
          </a:xfrm>
          <a:prstGeom prst="rect">
            <a:avLst/>
          </a:prstGeom>
        </p:spPr>
        <p:txBody>
          <a:bodyPr/>
          <a:lstStyle>
            <a:lvl1pPr marL="0" indent="0">
              <a:buNone/>
              <a:defRPr baseline="0"/>
            </a:lvl1pPr>
          </a:lstStyle>
          <a:p>
            <a:r>
              <a:rPr lang="en-AU" dirty="0"/>
              <a:t>Select a picture to add</a:t>
            </a:r>
          </a:p>
        </p:txBody>
      </p:sp>
      <p:sp>
        <p:nvSpPr>
          <p:cNvPr id="17" name="Picture Placeholder 15"/>
          <p:cNvSpPr>
            <a:spLocks noGrp="1"/>
          </p:cNvSpPr>
          <p:nvPr>
            <p:ph type="pic" sz="quarter" idx="19" hasCustomPrompt="1"/>
          </p:nvPr>
        </p:nvSpPr>
        <p:spPr>
          <a:xfrm>
            <a:off x="8064000" y="4356000"/>
            <a:ext cx="4128000" cy="1908000"/>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51256489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Text with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6" name="Chart Placeholder 5"/>
          <p:cNvSpPr>
            <a:spLocks noGrp="1"/>
          </p:cNvSpPr>
          <p:nvPr>
            <p:ph type="chart" sz="quarter" idx="14" hasCustomPrompt="1"/>
          </p:nvPr>
        </p:nvSpPr>
        <p:spPr>
          <a:xfrm>
            <a:off x="0" y="2513014"/>
            <a:ext cx="12192000" cy="3570287"/>
          </a:xfrm>
          <a:prstGeom prst="rect">
            <a:avLst/>
          </a:prstGeom>
        </p:spPr>
        <p:txBody>
          <a:bodyPr/>
          <a:lstStyle>
            <a:lvl1pPr marL="0" indent="0">
              <a:buNone/>
              <a:defRPr/>
            </a:lvl1pPr>
          </a:lstStyle>
          <a:p>
            <a:r>
              <a:rPr lang="en-AU" dirty="0"/>
              <a:t>Insert Chart here</a:t>
            </a:r>
          </a:p>
        </p:txBody>
      </p:sp>
    </p:spTree>
    <p:extLst>
      <p:ext uri="{BB962C8B-B14F-4D97-AF65-F5344CB8AC3E}">
        <p14:creationId xmlns:p14="http://schemas.microsoft.com/office/powerpoint/2010/main" val="194509272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ext with Table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4" name="Table Placeholder 3"/>
          <p:cNvSpPr>
            <a:spLocks noGrp="1"/>
          </p:cNvSpPr>
          <p:nvPr>
            <p:ph type="tbl" sz="quarter" idx="14" hasCustomPrompt="1"/>
          </p:nvPr>
        </p:nvSpPr>
        <p:spPr>
          <a:xfrm>
            <a:off x="0" y="2512799"/>
            <a:ext cx="12192000" cy="3571200"/>
          </a:xfrm>
          <a:prstGeom prst="rect">
            <a:avLst/>
          </a:prstGeom>
        </p:spPr>
        <p:txBody>
          <a:bodyPr/>
          <a:lstStyle>
            <a:lvl1pPr marL="0" indent="0">
              <a:buFontTx/>
              <a:buNone/>
              <a:defRPr/>
            </a:lvl1pPr>
          </a:lstStyle>
          <a:p>
            <a:r>
              <a:rPr lang="en-AU" dirty="0"/>
              <a:t>Insert Table here</a:t>
            </a:r>
          </a:p>
        </p:txBody>
      </p:sp>
    </p:spTree>
    <p:extLst>
      <p:ext uri="{BB962C8B-B14F-4D97-AF65-F5344CB8AC3E}">
        <p14:creationId xmlns:p14="http://schemas.microsoft.com/office/powerpoint/2010/main" val="90305777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Title and image only">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9" name="Picture Placeholder 10"/>
          <p:cNvSpPr>
            <a:spLocks noGrp="1"/>
          </p:cNvSpPr>
          <p:nvPr>
            <p:ph type="pic" sz="quarter" idx="14" hasCustomPrompt="1"/>
          </p:nvPr>
        </p:nvSpPr>
        <p:spPr>
          <a:xfrm>
            <a:off x="0" y="1746000"/>
            <a:ext cx="12192000" cy="4338000"/>
          </a:xfrm>
          <a:prstGeom prst="rect">
            <a:avLst/>
          </a:prstGeom>
        </p:spPr>
        <p:txBody>
          <a:bodyPr/>
          <a:lstStyle>
            <a:lvl1pPr marL="0" indent="0">
              <a:buNone/>
              <a:defRPr baseline="0"/>
            </a:lvl1pPr>
          </a:lstStyle>
          <a:p>
            <a:r>
              <a:rPr lang="en-AU" dirty="0"/>
              <a:t>Select Picture here</a:t>
            </a:r>
          </a:p>
        </p:txBody>
      </p:sp>
    </p:spTree>
    <p:extLst>
      <p:ext uri="{BB962C8B-B14F-4D97-AF65-F5344CB8AC3E}">
        <p14:creationId xmlns:p14="http://schemas.microsoft.com/office/powerpoint/2010/main" val="81834937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Plain end slide">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solidFill>
                <a:schemeClr val="tx2"/>
              </a:solidFill>
            </a:endParaRP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1727998"/>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bg1"/>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bg1"/>
                </a:solidFill>
              </a:defRPr>
            </a:lvl1pPr>
          </a:lstStyle>
          <a:p>
            <a:pPr lvl="0"/>
            <a:r>
              <a:rPr lang="en-AU" dirty="0"/>
              <a:t>Enter text here</a:t>
            </a:r>
          </a:p>
        </p:txBody>
      </p:sp>
    </p:spTree>
    <p:extLst>
      <p:ext uri="{BB962C8B-B14F-4D97-AF65-F5344CB8AC3E}">
        <p14:creationId xmlns:p14="http://schemas.microsoft.com/office/powerpoint/2010/main" val="347284981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White end slid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1728000"/>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tx2"/>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tx2"/>
                </a:solidFill>
              </a:defRPr>
            </a:lvl1pPr>
          </a:lstStyle>
          <a:p>
            <a:pPr lvl="0"/>
            <a:r>
              <a:rPr lang="en-AU" dirty="0"/>
              <a:t>Enter text here</a:t>
            </a:r>
          </a:p>
        </p:txBody>
      </p:sp>
    </p:spTree>
    <p:extLst>
      <p:ext uri="{BB962C8B-B14F-4D97-AF65-F5344CB8AC3E}">
        <p14:creationId xmlns:p14="http://schemas.microsoft.com/office/powerpoint/2010/main" val="75559263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Colour &amp; Tab">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8200" y="365126"/>
            <a:ext cx="10515600" cy="424988"/>
          </a:xfrm>
          <a:prstGeom prst="rect">
            <a:avLst/>
          </a:prstGeom>
        </p:spPr>
        <p:txBody>
          <a:bodyPr>
            <a:noAutofit/>
          </a:bodyPr>
          <a:lstStyle>
            <a:lvl1pPr>
              <a:defRPr baseline="0"/>
            </a:lvl1pPr>
          </a:lstStyle>
          <a:p>
            <a:r>
              <a:rPr lang="en-US" dirty="0"/>
              <a:t>Title line 1</a:t>
            </a:r>
            <a:endParaRPr lang="en-AU" dirty="0"/>
          </a:p>
        </p:txBody>
      </p:sp>
      <p:sp>
        <p:nvSpPr>
          <p:cNvPr id="5" name="Slide Number Placeholder 4"/>
          <p:cNvSpPr>
            <a:spLocks noGrp="1"/>
          </p:cNvSpPr>
          <p:nvPr>
            <p:ph type="sldNum" sz="quarter" idx="12"/>
          </p:nvPr>
        </p:nvSpPr>
        <p:spPr/>
        <p:txBody>
          <a:bodyPr/>
          <a:lstStyle/>
          <a:p>
            <a:fld id="{1375AD64-750F-4F68-B1B7-75972F27F639}" type="slidenum">
              <a:rPr lang="en-AU" smtClean="0"/>
              <a:pPr/>
              <a:t>‹#›</a:t>
            </a:fld>
            <a:endParaRPr lang="en-AU" dirty="0"/>
          </a:p>
        </p:txBody>
      </p:sp>
      <p:pic>
        <p:nvPicPr>
          <p:cNvPr id="1026" name="Picture 1"/>
          <p:cNvPicPr>
            <a:picLocks noChangeAspect="1" noChangeArrowheads="1"/>
          </p:cNvPicPr>
          <p:nvPr userDrawn="1"/>
        </p:nvPicPr>
        <p:blipFill>
          <a:blip r:embed="rId2" cstate="screen">
            <a:extLst>
              <a:ext uri="{28A0092B-C50C-407E-A947-70E740481C1C}">
                <a14:useLocalDpi xmlns:a14="http://schemas.microsoft.com/office/drawing/2010/main"/>
              </a:ext>
            </a:extLst>
          </a:blip>
          <a:stretch>
            <a:fillRect/>
          </a:stretch>
        </p:blipFill>
        <p:spPr bwMode="auto">
          <a:xfrm>
            <a:off x="838200" y="1839600"/>
            <a:ext cx="9613777" cy="4093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ext Placeholder 9"/>
          <p:cNvSpPr>
            <a:spLocks noGrp="1"/>
          </p:cNvSpPr>
          <p:nvPr>
            <p:ph type="body" sz="quarter" idx="18"/>
          </p:nvPr>
        </p:nvSpPr>
        <p:spPr>
          <a:xfrm>
            <a:off x="838200" y="1020007"/>
            <a:ext cx="10515600" cy="734400"/>
          </a:xfrm>
          <a:prstGeom prst="rect">
            <a:avLst/>
          </a:prstGeom>
        </p:spPr>
        <p:txBody>
          <a:bodyPr>
            <a:noAutofit/>
          </a:bodyPr>
          <a:lstStyle>
            <a:lvl1pPr>
              <a:lnSpc>
                <a:spcPct val="100000"/>
              </a:lnSpc>
              <a:defRPr/>
            </a:lvl1pPr>
          </a:lstStyle>
          <a:p>
            <a:pPr lvl="0"/>
            <a:r>
              <a:rPr lang="en-US"/>
              <a:t>Click to edit Master text styles</a:t>
            </a:r>
          </a:p>
        </p:txBody>
      </p:sp>
    </p:spTree>
    <p:extLst>
      <p:ext uri="{BB962C8B-B14F-4D97-AF65-F5344CB8AC3E}">
        <p14:creationId xmlns:p14="http://schemas.microsoft.com/office/powerpoint/2010/main" val="252207302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Tab Device">
    <p:spTree>
      <p:nvGrpSpPr>
        <p:cNvPr id="1" name=""/>
        <p:cNvGrpSpPr/>
        <p:nvPr/>
      </p:nvGrpSpPr>
      <p:grpSpPr>
        <a:xfrm>
          <a:off x="0" y="0"/>
          <a:ext cx="0" cy="0"/>
          <a:chOff x="0" y="0"/>
          <a:chExt cx="0" cy="0"/>
        </a:xfrm>
      </p:grpSpPr>
      <p:sp>
        <p:nvSpPr>
          <p:cNvPr id="4" name="Slide Number Placeholder 3"/>
          <p:cNvSpPr>
            <a:spLocks noGrp="1"/>
          </p:cNvSpPr>
          <p:nvPr>
            <p:ph type="sldNum" sz="quarter" idx="11"/>
          </p:nvPr>
        </p:nvSpPr>
        <p:spPr/>
        <p:txBody>
          <a:bodyPr/>
          <a:lstStyle/>
          <a:p>
            <a:fld id="{1375AD64-750F-4F68-B1B7-75972F27F639}" type="slidenum">
              <a:rPr lang="en-AU" smtClean="0"/>
              <a:pPr/>
              <a:t>‹#›</a:t>
            </a:fld>
            <a:endParaRPr lang="en-AU" dirty="0"/>
          </a:p>
        </p:txBody>
      </p:sp>
      <p:sp>
        <p:nvSpPr>
          <p:cNvPr id="18" name="Text Placeholder 15"/>
          <p:cNvSpPr>
            <a:spLocks noGrp="1"/>
          </p:cNvSpPr>
          <p:nvPr>
            <p:ph type="body" sz="quarter" idx="17" hasCustomPrompt="1"/>
          </p:nvPr>
        </p:nvSpPr>
        <p:spPr>
          <a:xfrm>
            <a:off x="576000" y="2001600"/>
            <a:ext cx="288000" cy="165600"/>
          </a:xfrm>
          <a:prstGeom prst="rect">
            <a:avLst/>
          </a:prstGeom>
          <a:solidFill>
            <a:schemeClr val="accent2"/>
          </a:solidFill>
        </p:spPr>
        <p:txBody>
          <a:bodyPr/>
          <a:lstStyle>
            <a:lvl1pPr marL="0" indent="0">
              <a:buFontTx/>
              <a:buNone/>
              <a:defRPr/>
            </a:lvl1pPr>
          </a:lstStyle>
          <a:p>
            <a:pPr lvl="0"/>
            <a:r>
              <a:rPr lang="en-AU" dirty="0"/>
              <a:t> </a:t>
            </a:r>
          </a:p>
        </p:txBody>
      </p:sp>
      <p:sp>
        <p:nvSpPr>
          <p:cNvPr id="19" name="Text Placeholder 15"/>
          <p:cNvSpPr>
            <a:spLocks noGrp="1"/>
          </p:cNvSpPr>
          <p:nvPr>
            <p:ph type="body" sz="quarter" idx="16" hasCustomPrompt="1"/>
          </p:nvPr>
        </p:nvSpPr>
        <p:spPr>
          <a:xfrm>
            <a:off x="576000" y="2642400"/>
            <a:ext cx="288000" cy="414000"/>
          </a:xfrm>
          <a:prstGeom prst="rect">
            <a:avLst/>
          </a:prstGeom>
          <a:solidFill>
            <a:schemeClr val="accent2"/>
          </a:solidFill>
        </p:spPr>
        <p:txBody>
          <a:bodyPr/>
          <a:lstStyle>
            <a:lvl1pPr marL="0" indent="0">
              <a:buFontTx/>
              <a:buNone/>
              <a:defRPr/>
            </a:lvl1pPr>
          </a:lstStyle>
          <a:p>
            <a:pPr lvl="0"/>
            <a:r>
              <a:rPr lang="en-AU" dirty="0"/>
              <a:t> </a:t>
            </a:r>
          </a:p>
        </p:txBody>
      </p:sp>
      <p:sp>
        <p:nvSpPr>
          <p:cNvPr id="20" name="Text Placeholder 15"/>
          <p:cNvSpPr>
            <a:spLocks noGrp="1"/>
          </p:cNvSpPr>
          <p:nvPr>
            <p:ph type="body" sz="quarter" idx="15" hasCustomPrompt="1"/>
          </p:nvPr>
        </p:nvSpPr>
        <p:spPr>
          <a:xfrm>
            <a:off x="576000" y="3621600"/>
            <a:ext cx="288000" cy="662400"/>
          </a:xfrm>
          <a:prstGeom prst="rect">
            <a:avLst/>
          </a:prstGeom>
          <a:solidFill>
            <a:schemeClr val="accent2"/>
          </a:solidFill>
        </p:spPr>
        <p:txBody>
          <a:bodyPr/>
          <a:lstStyle>
            <a:lvl1pPr marL="0" indent="0">
              <a:buFontTx/>
              <a:buNone/>
              <a:defRPr/>
            </a:lvl1pPr>
          </a:lstStyle>
          <a:p>
            <a:pPr lvl="0"/>
            <a:r>
              <a:rPr lang="en-AU" dirty="0"/>
              <a:t> </a:t>
            </a:r>
          </a:p>
        </p:txBody>
      </p:sp>
      <p:sp>
        <p:nvSpPr>
          <p:cNvPr id="23" name="Title 1"/>
          <p:cNvSpPr>
            <a:spLocks noGrp="1"/>
          </p:cNvSpPr>
          <p:nvPr>
            <p:ph type="title" hasCustomPrompt="1"/>
          </p:nvPr>
        </p:nvSpPr>
        <p:spPr>
          <a:xfrm>
            <a:off x="576000" y="604800"/>
            <a:ext cx="11011200" cy="666000"/>
          </a:xfrm>
          <a:prstGeom prst="rect">
            <a:avLst/>
          </a:prstGeom>
        </p:spPr>
        <p:txBody>
          <a:bodyPr>
            <a:noAutofit/>
          </a:bodyPr>
          <a:lstStyle>
            <a:lvl1pPr>
              <a:defRPr baseline="0"/>
            </a:lvl1pPr>
          </a:lstStyle>
          <a:p>
            <a:r>
              <a:rPr lang="en-US" dirty="0"/>
              <a:t>Title line 1</a:t>
            </a:r>
            <a:endParaRPr lang="en-AU" dirty="0"/>
          </a:p>
        </p:txBody>
      </p:sp>
      <p:sp>
        <p:nvSpPr>
          <p:cNvPr id="3" name="Text Placeholder 2"/>
          <p:cNvSpPr>
            <a:spLocks noGrp="1"/>
          </p:cNvSpPr>
          <p:nvPr>
            <p:ph type="body" sz="quarter" idx="20" hasCustomPrompt="1"/>
          </p:nvPr>
        </p:nvSpPr>
        <p:spPr>
          <a:xfrm>
            <a:off x="1152000" y="1965601"/>
            <a:ext cx="9964800" cy="201600"/>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endParaRPr lang="en-GB" dirty="0"/>
          </a:p>
        </p:txBody>
      </p:sp>
      <p:sp>
        <p:nvSpPr>
          <p:cNvPr id="12" name="Text Placeholder 2"/>
          <p:cNvSpPr>
            <a:spLocks noGrp="1"/>
          </p:cNvSpPr>
          <p:nvPr>
            <p:ph type="body" sz="quarter" idx="21" hasCustomPrompt="1"/>
          </p:nvPr>
        </p:nvSpPr>
        <p:spPr>
          <a:xfrm>
            <a:off x="1152000" y="2609999"/>
            <a:ext cx="9964800" cy="446401"/>
          </a:xfrm>
          <a:prstGeom prst="rect">
            <a:avLst/>
          </a:prstGeom>
        </p:spPr>
        <p:txBody>
          <a:bodyPr/>
          <a:lstStyle>
            <a:lvl1pPr marL="0" indent="0">
              <a:spcBef>
                <a:spcPts val="0"/>
              </a:spcBef>
              <a:buFont typeface="Arial" panose="020B0604020202020204" pitchFamily="34" charset="0"/>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
        <p:nvSpPr>
          <p:cNvPr id="13" name="Text Placeholder 2"/>
          <p:cNvSpPr>
            <a:spLocks noGrp="1"/>
          </p:cNvSpPr>
          <p:nvPr>
            <p:ph type="body" sz="quarter" idx="22" hasCustomPrompt="1"/>
          </p:nvPr>
        </p:nvSpPr>
        <p:spPr>
          <a:xfrm>
            <a:off x="1152000" y="3589199"/>
            <a:ext cx="9964800" cy="694801"/>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Tree>
    <p:extLst>
      <p:ext uri="{BB962C8B-B14F-4D97-AF65-F5344CB8AC3E}">
        <p14:creationId xmlns:p14="http://schemas.microsoft.com/office/powerpoint/2010/main" val="395478544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1_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58368" y="2665164"/>
            <a:ext cx="10972800" cy="546945"/>
          </a:xfrm>
          <a:prstGeom prst="rect">
            <a:avLst/>
          </a:prstGeom>
        </p:spPr>
        <p:txBody>
          <a:bodyPr anchor="ctr" anchorCtr="0"/>
          <a:lstStyle>
            <a:lvl1pPr algn="l">
              <a:defRPr sz="2954">
                <a:solidFill>
                  <a:schemeClr val="tx2"/>
                </a:solidFill>
              </a:defRPr>
            </a:lvl1pPr>
          </a:lstStyle>
          <a:p>
            <a:r>
              <a:rPr lang="en-US"/>
              <a:t>Click to edit Master title style</a:t>
            </a:r>
            <a:endParaRPr lang="en-GB"/>
          </a:p>
        </p:txBody>
      </p:sp>
      <p:sp>
        <p:nvSpPr>
          <p:cNvPr id="3" name="Slide Number Placeholder 5">
            <a:extLst>
              <a:ext uri="{FF2B5EF4-FFF2-40B4-BE49-F238E27FC236}">
                <a16:creationId xmlns:a16="http://schemas.microsoft.com/office/drawing/2014/main" id="{B110F617-4F3B-504C-8E8C-A3ECC2BEF451}"/>
              </a:ext>
            </a:extLst>
          </p:cNvPr>
          <p:cNvSpPr>
            <a:spLocks noGrp="1"/>
          </p:cNvSpPr>
          <p:nvPr>
            <p:ph type="sldNum" sz="quarter" idx="4"/>
          </p:nvPr>
        </p:nvSpPr>
        <p:spPr>
          <a:xfrm>
            <a:off x="11233212" y="55445"/>
            <a:ext cx="490605" cy="123111"/>
          </a:xfrm>
          <a:prstGeom prst="rect">
            <a:avLst/>
          </a:prstGeom>
        </p:spPr>
        <p:txBody>
          <a:bodyPr vert="horz" wrap="square"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35938737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userDrawn="1">
  <p:cSld name="1_Comparison">
    <p:spTree>
      <p:nvGrpSpPr>
        <p:cNvPr id="1" name=""/>
        <p:cNvGrpSpPr/>
        <p:nvPr/>
      </p:nvGrpSpPr>
      <p:grpSpPr>
        <a:xfrm>
          <a:off x="0" y="0"/>
          <a:ext cx="0" cy="0"/>
          <a:chOff x="0" y="0"/>
          <a:chExt cx="0" cy="0"/>
        </a:xfrm>
      </p:grpSpPr>
      <p:sp>
        <p:nvSpPr>
          <p:cNvPr id="10" name="Slide Number Placeholder 9"/>
          <p:cNvSpPr>
            <a:spLocks noGrp="1"/>
          </p:cNvSpPr>
          <p:nvPr>
            <p:ph type="sldNum" sz="quarter" idx="15"/>
          </p:nvPr>
        </p:nvSpPr>
        <p:spPr/>
        <p:txBody>
          <a:bodyPr/>
          <a:lstStyle/>
          <a:p>
            <a:fld id="{C22618A1-DFED-413B-BF04-637AA2483EFF}" type="slidenum">
              <a:rPr lang="en-GB" smtClean="0"/>
              <a:pPr/>
              <a:t>‹#›</a:t>
            </a:fld>
            <a:endParaRPr lang="en-GB"/>
          </a:p>
        </p:txBody>
      </p:sp>
      <p:sp>
        <p:nvSpPr>
          <p:cNvPr id="11" name="Content Placeholder 3"/>
          <p:cNvSpPr>
            <a:spLocks noGrp="1"/>
          </p:cNvSpPr>
          <p:nvPr>
            <p:ph sz="quarter" idx="16"/>
          </p:nvPr>
        </p:nvSpPr>
        <p:spPr>
          <a:xfrm>
            <a:off x="658369" y="1194455"/>
            <a:ext cx="5278967" cy="518687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Content Placeholder 3"/>
          <p:cNvSpPr>
            <a:spLocks noGrp="1"/>
          </p:cNvSpPr>
          <p:nvPr>
            <p:ph sz="quarter" idx="17"/>
          </p:nvPr>
        </p:nvSpPr>
        <p:spPr>
          <a:xfrm>
            <a:off x="6385985" y="1194455"/>
            <a:ext cx="5278967" cy="518687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itle Placeholder 10">
            <a:extLst>
              <a:ext uri="{FF2B5EF4-FFF2-40B4-BE49-F238E27FC236}">
                <a16:creationId xmlns:a16="http://schemas.microsoft.com/office/drawing/2014/main" id="{096DD495-7E13-7241-8AB0-F18DF2F2CCF6}"/>
              </a:ext>
            </a:extLst>
          </p:cNvPr>
          <p:cNvSpPr>
            <a:spLocks noGrp="1"/>
          </p:cNvSpPr>
          <p:nvPr>
            <p:ph type="title"/>
          </p:nvPr>
        </p:nvSpPr>
        <p:spPr>
          <a:xfrm>
            <a:off x="634587" y="331178"/>
            <a:ext cx="10990300" cy="424732"/>
          </a:xfrm>
          <a:prstGeom prst="rect">
            <a:avLst/>
          </a:prstGeom>
        </p:spPr>
        <p:txBody>
          <a:bodyPr vert="horz" wrap="square" lIns="91440" tIns="45720" rIns="91440" bIns="45720" rtlCol="0" anchor="b" anchorCtr="0">
            <a:spAutoFit/>
          </a:bodyPr>
          <a:lstStyle/>
          <a:p>
            <a:r>
              <a:rPr lang="en-US" dirty="0"/>
              <a:t>Click to edit Master title style</a:t>
            </a:r>
            <a:endParaRPr lang="en-GB" dirty="0"/>
          </a:p>
        </p:txBody>
      </p:sp>
    </p:spTree>
    <p:extLst>
      <p:ext uri="{BB962C8B-B14F-4D97-AF65-F5344CB8AC3E}">
        <p14:creationId xmlns:p14="http://schemas.microsoft.com/office/powerpoint/2010/main" val="2900496512"/>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image" Target="../media/image2.png"/><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image" Target="../media/image5.png"/><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image" Target="../media/image3.png"/><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image" Target="../media/image4.png"/><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55">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56">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57">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58">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6E5EBE20-3C5A-4E37-B8CD-550FF8045CBD}" type="datetimeFigureOut">
              <a:rPr lang="en-GB" smtClean="0"/>
              <a:t>01/02/2022</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143E0E25-3D1F-446C-8B40-53DE41F55854}" type="slidenum">
              <a:rPr lang="en-GB" smtClean="0"/>
              <a:t>‹#›</a:t>
            </a:fld>
            <a:endParaRPr lang="en-GB"/>
          </a:p>
        </p:txBody>
      </p:sp>
    </p:spTree>
    <p:extLst>
      <p:ext uri="{BB962C8B-B14F-4D97-AF65-F5344CB8AC3E}">
        <p14:creationId xmlns:p14="http://schemas.microsoft.com/office/powerpoint/2010/main" val="3973421415"/>
      </p:ext>
    </p:extLst>
  </p:cSld>
  <p:clrMap bg1="dk1" tx1="lt1" bg2="dk2" tx2="lt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52" r:id="rId5"/>
    <p:sldLayoutId id="2147483753" r:id="rId6"/>
    <p:sldLayoutId id="2147483754" r:id="rId7"/>
    <p:sldLayoutId id="2147483755" r:id="rId8"/>
    <p:sldLayoutId id="2147483756" r:id="rId9"/>
    <p:sldLayoutId id="2147483757" r:id="rId10"/>
    <p:sldLayoutId id="2147483758" r:id="rId11"/>
    <p:sldLayoutId id="2147483759" r:id="rId12"/>
    <p:sldLayoutId id="2147483760" r:id="rId13"/>
    <p:sldLayoutId id="2147483761" r:id="rId14"/>
    <p:sldLayoutId id="2147483762" r:id="rId15"/>
    <p:sldLayoutId id="2147483763" r:id="rId16"/>
    <p:sldLayoutId id="2147483764" r:id="rId17"/>
    <p:sldLayoutId id="2147483765" r:id="rId18"/>
    <p:sldLayoutId id="2147483766" r:id="rId19"/>
    <p:sldLayoutId id="2147483767" r:id="rId20"/>
    <p:sldLayoutId id="2147483768" r:id="rId21"/>
    <p:sldLayoutId id="2147483769" r:id="rId22"/>
    <p:sldLayoutId id="2147483770" r:id="rId23"/>
    <p:sldLayoutId id="2147483672" r:id="rId24"/>
    <p:sldLayoutId id="2147483710" r:id="rId25"/>
    <p:sldLayoutId id="2147483711" r:id="rId26"/>
    <p:sldLayoutId id="2147483714" r:id="rId27"/>
    <p:sldLayoutId id="2147483703" r:id="rId28"/>
    <p:sldLayoutId id="2147483715" r:id="rId29"/>
    <p:sldLayoutId id="2147483716" r:id="rId30"/>
    <p:sldLayoutId id="2147483674" r:id="rId31"/>
    <p:sldLayoutId id="2147483717" r:id="rId32"/>
    <p:sldLayoutId id="2147483718" r:id="rId33"/>
    <p:sldLayoutId id="2147483704" r:id="rId34"/>
    <p:sldLayoutId id="2147483719" r:id="rId35"/>
    <p:sldLayoutId id="2147483720" r:id="rId36"/>
    <p:sldLayoutId id="2147483675" r:id="rId37"/>
    <p:sldLayoutId id="2147483681" r:id="rId38"/>
    <p:sldLayoutId id="2147483702" r:id="rId39"/>
    <p:sldLayoutId id="2147483688" r:id="rId40"/>
    <p:sldLayoutId id="2147483689" r:id="rId41"/>
    <p:sldLayoutId id="2147483690" r:id="rId42"/>
    <p:sldLayoutId id="2147483692" r:id="rId43"/>
    <p:sldLayoutId id="2147483691" r:id="rId44"/>
    <p:sldLayoutId id="2147483693" r:id="rId45"/>
    <p:sldLayoutId id="2147483709" r:id="rId46"/>
    <p:sldLayoutId id="2147483698" r:id="rId47"/>
    <p:sldLayoutId id="2147483700" r:id="rId48"/>
    <p:sldLayoutId id="2147483701" r:id="rId49"/>
    <p:sldLayoutId id="2147483706" r:id="rId50"/>
    <p:sldLayoutId id="2147483712" r:id="rId51"/>
    <p:sldLayoutId id="2147483727" r:id="rId52"/>
    <p:sldLayoutId id="2147483741" r:id="rId53"/>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8" Type="http://schemas.openxmlformats.org/officeDocument/2006/relationships/image" Target="../media/image14.emf"/><Relationship Id="rId3" Type="http://schemas.openxmlformats.org/officeDocument/2006/relationships/image" Target="../media/image9.emf"/><Relationship Id="rId7" Type="http://schemas.openxmlformats.org/officeDocument/2006/relationships/image" Target="../media/image13.emf"/><Relationship Id="rId12" Type="http://schemas.openxmlformats.org/officeDocument/2006/relationships/image" Target="../media/image18.emf"/><Relationship Id="rId2" Type="http://schemas.openxmlformats.org/officeDocument/2006/relationships/image" Target="../media/image8.emf"/><Relationship Id="rId1" Type="http://schemas.openxmlformats.org/officeDocument/2006/relationships/slideLayout" Target="../slideLayouts/slideLayout20.xml"/><Relationship Id="rId6" Type="http://schemas.openxmlformats.org/officeDocument/2006/relationships/image" Target="../media/image12.emf"/><Relationship Id="rId11" Type="http://schemas.openxmlformats.org/officeDocument/2006/relationships/image" Target="../media/image17.emf"/><Relationship Id="rId5" Type="http://schemas.openxmlformats.org/officeDocument/2006/relationships/image" Target="../media/image11.emf"/><Relationship Id="rId10" Type="http://schemas.openxmlformats.org/officeDocument/2006/relationships/image" Target="../media/image16.emf"/><Relationship Id="rId4" Type="http://schemas.openxmlformats.org/officeDocument/2006/relationships/image" Target="../media/image10.emf"/><Relationship Id="rId9" Type="http://schemas.openxmlformats.org/officeDocument/2006/relationships/image" Target="../media/image15.emf"/></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9.emf"/><Relationship Id="rId2" Type="http://schemas.openxmlformats.org/officeDocument/2006/relationships/notesSlide" Target="../notesSlides/notesSlide3.xml"/><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2" Type="http://schemas.openxmlformats.org/officeDocument/2006/relationships/image" Target="../media/image20.emf"/><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image" Target="../media/image2.png"/><Relationship Id="rId7" Type="http://schemas.openxmlformats.org/officeDocument/2006/relationships/image" Target="../media/image21.jpeg"/><Relationship Id="rId2" Type="http://schemas.openxmlformats.org/officeDocument/2006/relationships/image" Target="../media/image1.jpeg"/><Relationship Id="rId1" Type="http://schemas.openxmlformats.org/officeDocument/2006/relationships/slideLayout" Target="../slideLayouts/slideLayout19.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2" Type="http://schemas.openxmlformats.org/officeDocument/2006/relationships/image" Target="../media/image23.emf"/><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2" Type="http://schemas.openxmlformats.org/officeDocument/2006/relationships/image" Target="../media/image24.emf"/><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3" Type="http://schemas.openxmlformats.org/officeDocument/2006/relationships/image" Target="../media/image26.emf"/><Relationship Id="rId2" Type="http://schemas.openxmlformats.org/officeDocument/2006/relationships/image" Target="../media/image25.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g"/><Relationship Id="rId1" Type="http://schemas.openxmlformats.org/officeDocument/2006/relationships/slideLayout" Target="../slideLayouts/slideLayout19.xml"/><Relationship Id="rId4" Type="http://schemas.openxmlformats.org/officeDocument/2006/relationships/image" Target="../media/image29.jpg"/></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30.emf"/><Relationship Id="rId2" Type="http://schemas.openxmlformats.org/officeDocument/2006/relationships/notesSlide" Target="../notesSlides/notesSlide4.xml"/><Relationship Id="rId1" Type="http://schemas.openxmlformats.org/officeDocument/2006/relationships/slideLayout" Target="../slideLayouts/slideLayout20.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1.xml"/></Relationships>
</file>

<file path=ppt/slides/_rels/slide18.xml.rels><?xml version="1.0" encoding="UTF-8" standalone="yes"?>
<Relationships xmlns="http://schemas.openxmlformats.org/package/2006/relationships"><Relationship Id="rId3" Type="http://schemas.openxmlformats.org/officeDocument/2006/relationships/image" Target="../media/image31.emf"/><Relationship Id="rId2" Type="http://schemas.openxmlformats.org/officeDocument/2006/relationships/notesSlide" Target="../notesSlides/notesSlide6.xml"/><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3.xml.rels><?xml version="1.0" encoding="UTF-8" standalone="yes"?>
<Relationships xmlns="http://schemas.openxmlformats.org/package/2006/relationships"><Relationship Id="rId2" Type="http://schemas.openxmlformats.org/officeDocument/2006/relationships/image" Target="../media/image32.emf"/><Relationship Id="rId1" Type="http://schemas.openxmlformats.org/officeDocument/2006/relationships/slideLayout" Target="../slideLayouts/slideLayout20.xml"/></Relationships>
</file>

<file path=ppt/slides/_rels/slide24.xml.rels><?xml version="1.0" encoding="UTF-8" standalone="yes"?>
<Relationships xmlns="http://schemas.openxmlformats.org/package/2006/relationships"><Relationship Id="rId2" Type="http://schemas.openxmlformats.org/officeDocument/2006/relationships/image" Target="../media/image33.emf"/><Relationship Id="rId1" Type="http://schemas.openxmlformats.org/officeDocument/2006/relationships/slideLayout" Target="../slideLayouts/slideLayout20.xml"/></Relationships>
</file>

<file path=ppt/slides/_rels/slide2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hyperlink" Target="http://faq.leleny.org/2012/08/what-equipment-do-i-need-to-mulch-my.html" TargetMode="External"/><Relationship Id="rId2" Type="http://schemas.openxmlformats.org/officeDocument/2006/relationships/image" Target="../media/image34.jpg"/><Relationship Id="rId1" Type="http://schemas.openxmlformats.org/officeDocument/2006/relationships/slideLayout" Target="../slideLayouts/slideLayout19.xml"/></Relationships>
</file>

<file path=ppt/slides/_rels/slide28.xml.rels><?xml version="1.0" encoding="UTF-8" standalone="yes"?>
<Relationships xmlns="http://schemas.openxmlformats.org/package/2006/relationships"><Relationship Id="rId3" Type="http://schemas.openxmlformats.org/officeDocument/2006/relationships/hyperlink" Target="http://faq.leleny.org/2012/08/what-equipment-do-i-need-to-mulch-my.html" TargetMode="External"/><Relationship Id="rId2" Type="http://schemas.openxmlformats.org/officeDocument/2006/relationships/image" Target="../media/image34.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5.emf"/><Relationship Id="rId2" Type="http://schemas.openxmlformats.org/officeDocument/2006/relationships/image" Target="../media/image35.png"/><Relationship Id="rId1" Type="http://schemas.openxmlformats.org/officeDocument/2006/relationships/slideLayout" Target="../slideLayouts/slideLayout20.xml"/><Relationship Id="rId4" Type="http://schemas.openxmlformats.org/officeDocument/2006/relationships/image" Target="../media/image36.wmf"/></Relationships>
</file>

<file path=ppt/slides/_rels/slide30.xml.rels><?xml version="1.0" encoding="UTF-8" standalone="yes"?>
<Relationships xmlns="http://schemas.openxmlformats.org/package/2006/relationships"><Relationship Id="rId2" Type="http://schemas.openxmlformats.org/officeDocument/2006/relationships/image" Target="../media/image37.emf"/><Relationship Id="rId1" Type="http://schemas.openxmlformats.org/officeDocument/2006/relationships/slideLayout" Target="../slideLayouts/slideLayout20.xml"/></Relationships>
</file>

<file path=ppt/slides/_rels/slide31.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19.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0.xml"/><Relationship Id="rId1" Type="http://schemas.openxmlformats.org/officeDocument/2006/relationships/slideLayout" Target="../slideLayouts/slideLayout20.xml"/></Relationships>
</file>

<file path=ppt/slides/_rels/slide34.xml.rels><?xml version="1.0" encoding="UTF-8" standalone="yes"?>
<Relationships xmlns="http://schemas.openxmlformats.org/package/2006/relationships"><Relationship Id="rId3" Type="http://schemas.openxmlformats.org/officeDocument/2006/relationships/image" Target="../media/image40.emf"/><Relationship Id="rId2" Type="http://schemas.openxmlformats.org/officeDocument/2006/relationships/notesSlide" Target="../notesSlides/notesSlide11.xml"/><Relationship Id="rId1" Type="http://schemas.openxmlformats.org/officeDocument/2006/relationships/slideLayout" Target="../slideLayouts/slideLayout20.xml"/></Relationships>
</file>

<file path=ppt/slides/_rels/slide35.xml.rels><?xml version="1.0" encoding="UTF-8" standalone="yes"?>
<Relationships xmlns="http://schemas.openxmlformats.org/package/2006/relationships"><Relationship Id="rId2" Type="http://schemas.openxmlformats.org/officeDocument/2006/relationships/image" Target="../media/image41.jpg"/><Relationship Id="rId1" Type="http://schemas.openxmlformats.org/officeDocument/2006/relationships/slideLayout" Target="../slideLayouts/slideLayout19.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4.xml"/><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53.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9.xml"/><Relationship Id="rId1" Type="http://schemas.openxmlformats.org/officeDocument/2006/relationships/vmlDrawing" Target="../drawings/vmlDrawing1.vml"/><Relationship Id="rId5" Type="http://schemas.openxmlformats.org/officeDocument/2006/relationships/image" Target="../media/image43.emf"/><Relationship Id="rId4" Type="http://schemas.openxmlformats.org/officeDocument/2006/relationships/oleObject" Target="../embeddings/oleObject1.bin"/></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1.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56.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6.xml"/><Relationship Id="rId1" Type="http://schemas.openxmlformats.org/officeDocument/2006/relationships/vmlDrawing" Target="../drawings/vmlDrawing2.vml"/><Relationship Id="rId5" Type="http://schemas.openxmlformats.org/officeDocument/2006/relationships/image" Target="../media/image44.emf"/><Relationship Id="rId4" Type="http://schemas.openxmlformats.org/officeDocument/2006/relationships/oleObject" Target="../embeddings/oleObject2.bin"/></Relationships>
</file>

<file path=ppt/slides/_rels/slide57.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6.xml"/><Relationship Id="rId1" Type="http://schemas.openxmlformats.org/officeDocument/2006/relationships/vmlDrawing" Target="../drawings/vmlDrawing3.vml"/><Relationship Id="rId6" Type="http://schemas.openxmlformats.org/officeDocument/2006/relationships/image" Target="../media/image45.emf"/><Relationship Id="rId5" Type="http://schemas.openxmlformats.org/officeDocument/2006/relationships/image" Target="../media/image44.emf"/><Relationship Id="rId4" Type="http://schemas.openxmlformats.org/officeDocument/2006/relationships/oleObject" Target="../embeddings/oleObject3.bin"/></Relationships>
</file>

<file path=ppt/slides/_rels/slide58.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6.xml"/><Relationship Id="rId1" Type="http://schemas.openxmlformats.org/officeDocument/2006/relationships/vmlDrawing" Target="../drawings/vmlDrawing4.vml"/><Relationship Id="rId5" Type="http://schemas.openxmlformats.org/officeDocument/2006/relationships/image" Target="../media/image44.emf"/><Relationship Id="rId4" Type="http://schemas.openxmlformats.org/officeDocument/2006/relationships/oleObject" Target="../embeddings/oleObject4.bin"/></Relationships>
</file>

<file path=ppt/slides/_rels/slide59.xml.rels><?xml version="1.0" encoding="UTF-8" standalone="yes"?>
<Relationships xmlns="http://schemas.openxmlformats.org/package/2006/relationships"><Relationship Id="rId2" Type="http://schemas.openxmlformats.org/officeDocument/2006/relationships/image" Target="../media/image46.emf"/><Relationship Id="rId1" Type="http://schemas.openxmlformats.org/officeDocument/2006/relationships/slideLayout" Target="../slideLayouts/slideLayout21.xml"/></Relationships>
</file>

<file path=ppt/slides/_rels/slide60.xml.rels><?xml version="1.0" encoding="UTF-8" standalone="yes"?>
<Relationships xmlns="http://schemas.openxmlformats.org/package/2006/relationships"><Relationship Id="rId3" Type="http://schemas.openxmlformats.org/officeDocument/2006/relationships/image" Target="../media/image47.emf"/><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62.xml.rels><?xml version="1.0" encoding="UTF-8" standalone="yes"?>
<Relationships xmlns="http://schemas.openxmlformats.org/package/2006/relationships"><Relationship Id="rId2" Type="http://schemas.openxmlformats.org/officeDocument/2006/relationships/image" Target="../media/image48.emf"/><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49.emf"/><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50.emf"/><Relationship Id="rId1" Type="http://schemas.openxmlformats.org/officeDocument/2006/relationships/slideLayout" Target="../slideLayouts/slideLayout19.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71.xml.rels><?xml version="1.0" encoding="UTF-8" standalone="yes"?>
<Relationships xmlns="http://schemas.openxmlformats.org/package/2006/relationships"><Relationship Id="rId2" Type="http://schemas.openxmlformats.org/officeDocument/2006/relationships/image" Target="../media/image51.emf"/><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3.xml.rels><?xml version="1.0" encoding="UTF-8" standalone="yes"?>
<Relationships xmlns="http://schemas.openxmlformats.org/package/2006/relationships"><Relationship Id="rId3" Type="http://schemas.openxmlformats.org/officeDocument/2006/relationships/image" Target="../media/image52.emf"/><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image" Target="../media/image53.emf"/><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77.xml.rels><?xml version="1.0" encoding="UTF-8" standalone="yes"?>
<Relationships xmlns="http://schemas.openxmlformats.org/package/2006/relationships"><Relationship Id="rId2" Type="http://schemas.openxmlformats.org/officeDocument/2006/relationships/image" Target="../media/image54.emf"/><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3" Type="http://schemas.openxmlformats.org/officeDocument/2006/relationships/image" Target="../media/image55.emf"/><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2.xml"/><Relationship Id="rId1" Type="http://schemas.openxmlformats.org/officeDocument/2006/relationships/vmlDrawing" Target="../drawings/vmlDrawing5.vml"/><Relationship Id="rId5" Type="http://schemas.openxmlformats.org/officeDocument/2006/relationships/image" Target="../media/image43.emf"/><Relationship Id="rId4" Type="http://schemas.openxmlformats.org/officeDocument/2006/relationships/oleObject" Target="../embeddings/oleObject5.bin"/></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31.xml"/><Relationship Id="rId1" Type="http://schemas.openxmlformats.org/officeDocument/2006/relationships/slideLayout" Target="../slideLayouts/slideLayout19.xml"/></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9.xml"/></Relationships>
</file>

<file path=ppt/slides/_rels/slide8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33.xml"/><Relationship Id="rId1" Type="http://schemas.openxmlformats.org/officeDocument/2006/relationships/slideLayout" Target="../slideLayouts/slideLayout6.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4.xml.rels><?xml version="1.0" encoding="UTF-8" standalone="yes"?>
<Relationships xmlns="http://schemas.openxmlformats.org/package/2006/relationships"><Relationship Id="rId3" Type="http://schemas.openxmlformats.org/officeDocument/2006/relationships/image" Target="../media/image56.emf"/><Relationship Id="rId2" Type="http://schemas.openxmlformats.org/officeDocument/2006/relationships/notesSlide" Target="../notesSlides/notesSlide34.xml"/><Relationship Id="rId1" Type="http://schemas.openxmlformats.org/officeDocument/2006/relationships/slideLayout" Target="../slideLayouts/slideLayout19.xml"/></Relationships>
</file>

<file path=ppt/slides/_rels/slide85.xml.rels><?xml version="1.0" encoding="UTF-8" standalone="yes"?>
<Relationships xmlns="http://schemas.openxmlformats.org/package/2006/relationships"><Relationship Id="rId2" Type="http://schemas.openxmlformats.org/officeDocument/2006/relationships/image" Target="../media/image57.emf"/><Relationship Id="rId1" Type="http://schemas.openxmlformats.org/officeDocument/2006/relationships/slideLayout" Target="../slideLayouts/slideLayout20.xml"/></Relationships>
</file>

<file path=ppt/slides/_rels/slide86.xml.rels><?xml version="1.0" encoding="UTF-8" standalone="yes"?>
<Relationships xmlns="http://schemas.openxmlformats.org/package/2006/relationships"><Relationship Id="rId2" Type="http://schemas.openxmlformats.org/officeDocument/2006/relationships/image" Target="../media/image58.emf"/><Relationship Id="rId1" Type="http://schemas.openxmlformats.org/officeDocument/2006/relationships/slideLayout" Target="../slideLayouts/slideLayout20.xml"/></Relationships>
</file>

<file path=ppt/slides/_rels/slide87.xml.rels><?xml version="1.0" encoding="UTF-8" standalone="yes"?>
<Relationships xmlns="http://schemas.openxmlformats.org/package/2006/relationships"><Relationship Id="rId2" Type="http://schemas.openxmlformats.org/officeDocument/2006/relationships/image" Target="../media/image59.emf"/><Relationship Id="rId1" Type="http://schemas.openxmlformats.org/officeDocument/2006/relationships/slideLayout" Target="../slideLayouts/slideLayout19.xml"/></Relationships>
</file>

<file path=ppt/slides/_rels/slide8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5.xml"/><Relationship Id="rId1" Type="http://schemas.openxmlformats.org/officeDocument/2006/relationships/slideLayout" Target="../slideLayouts/slideLayout6.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9.xml.rels><?xml version="1.0" encoding="UTF-8" standalone="yes"?>
<Relationships xmlns="http://schemas.openxmlformats.org/package/2006/relationships"><Relationship Id="rId3" Type="http://schemas.openxmlformats.org/officeDocument/2006/relationships/image" Target="../media/image60.emf"/><Relationship Id="rId2" Type="http://schemas.openxmlformats.org/officeDocument/2006/relationships/notesSlide" Target="../notesSlides/notesSlide36.xml"/><Relationship Id="rId1" Type="http://schemas.openxmlformats.org/officeDocument/2006/relationships/slideLayout" Target="../slideLayouts/slideLayout19.xml"/></Relationships>
</file>

<file path=ppt/slides/_rels/slide90.xml.rels><?xml version="1.0" encoding="UTF-8" standalone="yes"?>
<Relationships xmlns="http://schemas.openxmlformats.org/package/2006/relationships"><Relationship Id="rId2" Type="http://schemas.openxmlformats.org/officeDocument/2006/relationships/image" Target="../media/image61.emf"/><Relationship Id="rId1" Type="http://schemas.openxmlformats.org/officeDocument/2006/relationships/slideLayout" Target="../slideLayouts/slideLayout20.xml"/></Relationships>
</file>

<file path=ppt/slides/_rels/slide91.xml.rels><?xml version="1.0" encoding="UTF-8" standalone="yes"?>
<Relationships xmlns="http://schemas.openxmlformats.org/package/2006/relationships"><Relationship Id="rId2" Type="http://schemas.openxmlformats.org/officeDocument/2006/relationships/image" Target="../media/image62.emf"/><Relationship Id="rId1" Type="http://schemas.openxmlformats.org/officeDocument/2006/relationships/slideLayout" Target="../slideLayouts/slideLayout19.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3.xml.rels><?xml version="1.0" encoding="UTF-8" standalone="yes"?>
<Relationships xmlns="http://schemas.openxmlformats.org/package/2006/relationships"><Relationship Id="rId3" Type="http://schemas.openxmlformats.org/officeDocument/2006/relationships/image" Target="../media/image63.emf"/><Relationship Id="rId2" Type="http://schemas.openxmlformats.org/officeDocument/2006/relationships/notesSlide" Target="../notesSlides/notesSlide37.xml"/><Relationship Id="rId1" Type="http://schemas.openxmlformats.org/officeDocument/2006/relationships/slideLayout" Target="../slideLayouts/slideLayout20.xml"/></Relationships>
</file>

<file path=ppt/slides/_rels/slide94.xml.rels><?xml version="1.0" encoding="UTF-8" standalone="yes"?>
<Relationships xmlns="http://schemas.openxmlformats.org/package/2006/relationships"><Relationship Id="rId2" Type="http://schemas.openxmlformats.org/officeDocument/2006/relationships/image" Target="../media/image64.emf"/><Relationship Id="rId1" Type="http://schemas.openxmlformats.org/officeDocument/2006/relationships/slideLayout" Target="../slideLayouts/slideLayout19.xml"/></Relationships>
</file>

<file path=ppt/slides/_rels/slide95.xml.rels><?xml version="1.0" encoding="UTF-8" standalone="yes"?>
<Relationships xmlns="http://schemas.openxmlformats.org/package/2006/relationships"><Relationship Id="rId3" Type="http://schemas.openxmlformats.org/officeDocument/2006/relationships/oleObject" Target="../embeddings/oleObject6.bin"/><Relationship Id="rId2" Type="http://schemas.openxmlformats.org/officeDocument/2006/relationships/slideLayout" Target="../slideLayouts/slideLayout2.xml"/><Relationship Id="rId1" Type="http://schemas.openxmlformats.org/officeDocument/2006/relationships/vmlDrawing" Target="../drawings/vmlDrawing6.vml"/><Relationship Id="rId5" Type="http://schemas.openxmlformats.org/officeDocument/2006/relationships/hyperlink" Target="Design%20Book%20Supermow%20Blank%20Demonstrator.xlsx" TargetMode="External"/><Relationship Id="rId4" Type="http://schemas.openxmlformats.org/officeDocument/2006/relationships/image" Target="../media/image65.emf"/></Relationships>
</file>

<file path=ppt/slides/_rels/slide96.xml.rels><?xml version="1.0" encoding="UTF-8" standalone="yes"?>
<Relationships xmlns="http://schemas.openxmlformats.org/package/2006/relationships"><Relationship Id="rId3" Type="http://schemas.openxmlformats.org/officeDocument/2006/relationships/hyperlink" Target="http://faq.leleny.org/2012/08/what-equipment-do-i-need-to-mulch-my.html" TargetMode="External"/><Relationship Id="rId2" Type="http://schemas.openxmlformats.org/officeDocument/2006/relationships/image" Target="../media/image34.jpg"/><Relationship Id="rId1" Type="http://schemas.openxmlformats.org/officeDocument/2006/relationships/slideLayout" Target="../slideLayouts/slideLayout19.xml"/></Relationships>
</file>

<file path=ppt/slides/_rels/slide97.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19.xml"/><Relationship Id="rId1" Type="http://schemas.openxmlformats.org/officeDocument/2006/relationships/vmlDrawing" Target="../drawings/vmlDrawing7.vml"/><Relationship Id="rId6" Type="http://schemas.openxmlformats.org/officeDocument/2006/relationships/hyperlink" Target="Design%20Book%20Supermow%20Blank%20Demonstrator.xlsx" TargetMode="External"/><Relationship Id="rId5" Type="http://schemas.openxmlformats.org/officeDocument/2006/relationships/image" Target="../media/image66.emf"/><Relationship Id="rId4" Type="http://schemas.openxmlformats.org/officeDocument/2006/relationships/oleObject" Target="../embeddings/oleObject7.bin"/></Relationships>
</file>

<file path=ppt/slides/_rels/slide98.xml.rels><?xml version="1.0" encoding="UTF-8" standalone="yes"?>
<Relationships xmlns="http://schemas.openxmlformats.org/package/2006/relationships"><Relationship Id="rId3" Type="http://schemas.openxmlformats.org/officeDocument/2006/relationships/hyperlink" Target="http://faq.leleny.org/2012/08/what-equipment-do-i-need-to-mulch-my.html" TargetMode="External"/><Relationship Id="rId2" Type="http://schemas.openxmlformats.org/officeDocument/2006/relationships/image" Target="../media/image34.jpg"/><Relationship Id="rId1" Type="http://schemas.openxmlformats.org/officeDocument/2006/relationships/slideLayout" Target="../slideLayouts/slideLayout19.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01.xml.rels><?xml version="1.0" encoding="UTF-8" standalone="yes"?>
<Relationships xmlns="http://schemas.openxmlformats.org/package/2006/relationships"><Relationship Id="rId3" Type="http://schemas.openxmlformats.org/officeDocument/2006/relationships/image" Target="../media/image67.emf"/><Relationship Id="rId2" Type="http://schemas.openxmlformats.org/officeDocument/2006/relationships/notesSlide" Target="../notesSlides/notesSlide39.xml"/><Relationship Id="rId1" Type="http://schemas.openxmlformats.org/officeDocument/2006/relationships/slideLayout" Target="../slideLayouts/slideLayout20.xml"/><Relationship Id="rId4" Type="http://schemas.openxmlformats.org/officeDocument/2006/relationships/image" Target="../media/image68.emf"/></Relationships>
</file>

<file path=ppt/slides/_rels/slide102.xml.rels><?xml version="1.0" encoding="UTF-8" standalone="yes"?>
<Relationships xmlns="http://schemas.openxmlformats.org/package/2006/relationships"><Relationship Id="rId3" Type="http://schemas.openxmlformats.org/officeDocument/2006/relationships/image" Target="../media/image69.emf"/><Relationship Id="rId2" Type="http://schemas.openxmlformats.org/officeDocument/2006/relationships/notesSlide" Target="../notesSlides/notesSlide40.xml"/><Relationship Id="rId1" Type="http://schemas.openxmlformats.org/officeDocument/2006/relationships/slideLayout" Target="../slideLayouts/slideLayout19.xml"/></Relationships>
</file>

<file path=ppt/slides/_rels/slide103.xml.rels><?xml version="1.0" encoding="UTF-8" standalone="yes"?>
<Relationships xmlns="http://schemas.openxmlformats.org/package/2006/relationships"><Relationship Id="rId3" Type="http://schemas.openxmlformats.org/officeDocument/2006/relationships/image" Target="../media/image70.emf"/><Relationship Id="rId2" Type="http://schemas.openxmlformats.org/officeDocument/2006/relationships/notesSlide" Target="../notesSlides/notesSlide41.xml"/><Relationship Id="rId1" Type="http://schemas.openxmlformats.org/officeDocument/2006/relationships/slideLayout" Target="../slideLayouts/slideLayout20.xml"/></Relationships>
</file>

<file path=ppt/slides/_rels/slide104.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1.xml"/></Relationships>
</file>

<file path=ppt/slides/_rels/slide105.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0.xml"/></Relationships>
</file>

<file path=ppt/slides/_rels/slide106.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1.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08.xml.rels><?xml version="1.0" encoding="UTF-8" standalone="yes"?>
<Relationships xmlns="http://schemas.openxmlformats.org/package/2006/relationships"><Relationship Id="rId2" Type="http://schemas.openxmlformats.org/officeDocument/2006/relationships/image" Target="../media/image71.emf"/><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3" Type="http://schemas.openxmlformats.org/officeDocument/2006/relationships/image" Target="../media/image72.emf"/><Relationship Id="rId2" Type="http://schemas.openxmlformats.org/officeDocument/2006/relationships/notesSlide" Target="../notesSlides/notesSlide45.xml"/><Relationship Id="rId1" Type="http://schemas.openxmlformats.org/officeDocument/2006/relationships/slideLayout" Target="../slideLayouts/slideLayout19.xml"/></Relationships>
</file>

<file path=ppt/slides/_rels/slide110.xml.rels><?xml version="1.0" encoding="UTF-8" standalone="yes"?>
<Relationships xmlns="http://schemas.openxmlformats.org/package/2006/relationships"><Relationship Id="rId3" Type="http://schemas.openxmlformats.org/officeDocument/2006/relationships/hyperlink" Target="Design%20Book%20Supermow%20Blank%20Demonstrator.xlsx" TargetMode="External"/><Relationship Id="rId2" Type="http://schemas.openxmlformats.org/officeDocument/2006/relationships/image" Target="../media/image73.png"/><Relationship Id="rId1" Type="http://schemas.openxmlformats.org/officeDocument/2006/relationships/slideLayout" Target="../slideLayouts/slideLayout20.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2.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20.xml"/></Relationships>
</file>

<file path=ppt/slides/_rels/slide113.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46.xml"/><Relationship Id="rId1" Type="http://schemas.openxmlformats.org/officeDocument/2006/relationships/slideLayout" Target="../slideLayouts/slideLayout19.xml"/></Relationships>
</file>

<file path=ppt/slides/_rels/slide114.xml.rels><?xml version="1.0" encoding="UTF-8" standalone="yes"?>
<Relationships xmlns="http://schemas.openxmlformats.org/package/2006/relationships"><Relationship Id="rId2" Type="http://schemas.openxmlformats.org/officeDocument/2006/relationships/image" Target="../media/image75.emf"/><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3" Type="http://schemas.openxmlformats.org/officeDocument/2006/relationships/image" Target="../media/image76.emf"/><Relationship Id="rId2" Type="http://schemas.openxmlformats.org/officeDocument/2006/relationships/notesSlide" Target="../notesSlides/notesSlide47.xml"/><Relationship Id="rId1" Type="http://schemas.openxmlformats.org/officeDocument/2006/relationships/slideLayout" Target="../slideLayouts/slideLayout23.xml"/></Relationships>
</file>

<file path=ppt/slides/_rels/slide116.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77.png"/><Relationship Id="rId1" Type="http://schemas.openxmlformats.org/officeDocument/2006/relationships/slideLayout" Target="../slideLayouts/slideLayout20.xml"/><Relationship Id="rId4" Type="http://schemas.openxmlformats.org/officeDocument/2006/relationships/hyperlink" Target="Design%20Book%20Supermow%20Blank%20Demonstrator.xlsx" TargetMode="External"/></Relationships>
</file>

<file path=ppt/slides/_rels/slide117.xml.rels><?xml version="1.0" encoding="UTF-8" standalone="yes"?>
<Relationships xmlns="http://schemas.openxmlformats.org/package/2006/relationships"><Relationship Id="rId3" Type="http://schemas.openxmlformats.org/officeDocument/2006/relationships/image" Target="../media/image79.wmf"/><Relationship Id="rId2" Type="http://schemas.openxmlformats.org/officeDocument/2006/relationships/notesSlide" Target="../notesSlides/notesSlide48.xml"/><Relationship Id="rId1" Type="http://schemas.openxmlformats.org/officeDocument/2006/relationships/slideLayout" Target="../slideLayouts/slideLayout21.xml"/></Relationships>
</file>

<file path=ppt/slides/_rels/slide118.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6.xml"/></Relationships>
</file>

<file path=ppt/slides/_rels/slide120.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6.xml"/></Relationships>
</file>

<file path=ppt/slides/_rels/slide121.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6.xm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4.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6.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7.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6.xml"/></Relationships>
</file>

<file path=ppt/slides/_rels/slide128.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6.xml"/></Relationships>
</file>

<file path=ppt/slides/_rels/slide129.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6.xml"/></Relationships>
</file>

<file path=ppt/slides/_rels/slide130.xml.rels><?xml version="1.0" encoding="UTF-8" standalone="yes"?>
<Relationships xmlns="http://schemas.openxmlformats.org/package/2006/relationships"><Relationship Id="rId2" Type="http://schemas.openxmlformats.org/officeDocument/2006/relationships/image" Target="../media/image80.emf"/><Relationship Id="rId1" Type="http://schemas.openxmlformats.org/officeDocument/2006/relationships/slideLayout" Target="../slideLayouts/slideLayout6.xml"/></Relationships>
</file>

<file path=ppt/slides/_rels/slide131.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6.xml"/></Relationships>
</file>

<file path=ppt/slides/_rels/slide1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5.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36.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21.xml"/></Relationships>
</file>

<file path=ppt/slides/_rels/slide137.xml.rels><?xml version="1.0" encoding="UTF-8" standalone="yes"?>
<Relationships xmlns="http://schemas.openxmlformats.org/package/2006/relationships"><Relationship Id="rId3" Type="http://schemas.openxmlformats.org/officeDocument/2006/relationships/image" Target="../media/image81.emf"/><Relationship Id="rId2" Type="http://schemas.openxmlformats.org/officeDocument/2006/relationships/notesSlide" Target="../notesSlides/notesSlide60.xml"/><Relationship Id="rId1" Type="http://schemas.openxmlformats.org/officeDocument/2006/relationships/slideLayout" Target="../slideLayouts/slideLayout21.xml"/></Relationships>
</file>

<file path=ppt/slides/_rels/slide138.xml.rels><?xml version="1.0" encoding="UTF-8" standalone="yes"?>
<Relationships xmlns="http://schemas.openxmlformats.org/package/2006/relationships"><Relationship Id="rId2" Type="http://schemas.openxmlformats.org/officeDocument/2006/relationships/image" Target="../media/image82.emf"/><Relationship Id="rId1" Type="http://schemas.openxmlformats.org/officeDocument/2006/relationships/slideLayout" Target="../slideLayouts/slideLayout20.xml"/></Relationships>
</file>

<file path=ppt/slides/_rels/slide13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40.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21.xml"/></Relationships>
</file>

<file path=ppt/slides/_rels/slide141.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21.xml"/></Relationships>
</file>

<file path=ppt/slides/_rels/slide142.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21.xml"/></Relationships>
</file>

<file path=ppt/slides/_rels/slide143.xml.rels><?xml version="1.0" encoding="UTF-8" standalone="yes"?>
<Relationships xmlns="http://schemas.openxmlformats.org/package/2006/relationships"><Relationship Id="rId3" Type="http://schemas.openxmlformats.org/officeDocument/2006/relationships/image" Target="../media/image83.emf"/><Relationship Id="rId2" Type="http://schemas.openxmlformats.org/officeDocument/2006/relationships/notesSlide" Target="../notesSlides/notesSlide64.xml"/><Relationship Id="rId1" Type="http://schemas.openxmlformats.org/officeDocument/2006/relationships/slideLayout" Target="../slideLayouts/slideLayout19.xml"/><Relationship Id="rId4" Type="http://schemas.openxmlformats.org/officeDocument/2006/relationships/hyperlink" Target="Design%20Book%20Supermow%20Blank%20Demonstrator.xlsx" TargetMode="External"/></Relationships>
</file>

<file path=ppt/slides/_rels/slide144.xml.rels><?xml version="1.0" encoding="UTF-8" standalone="yes"?>
<Relationships xmlns="http://schemas.openxmlformats.org/package/2006/relationships"><Relationship Id="rId2" Type="http://schemas.openxmlformats.org/officeDocument/2006/relationships/image" Target="../media/image84.png"/><Relationship Id="rId1" Type="http://schemas.openxmlformats.org/officeDocument/2006/relationships/slideLayout" Target="../slideLayouts/slideLayout20.xml"/></Relationships>
</file>

<file path=ppt/slides/_rels/slide145.xml.rels><?xml version="1.0" encoding="UTF-8" standalone="yes"?>
<Relationships xmlns="http://schemas.openxmlformats.org/package/2006/relationships"><Relationship Id="rId3" Type="http://schemas.openxmlformats.org/officeDocument/2006/relationships/image" Target="../media/image67.emf"/><Relationship Id="rId2" Type="http://schemas.openxmlformats.org/officeDocument/2006/relationships/notesSlide" Target="../notesSlides/notesSlide65.xml"/><Relationship Id="rId1" Type="http://schemas.openxmlformats.org/officeDocument/2006/relationships/slideLayout" Target="../slideLayouts/slideLayout20.xml"/><Relationship Id="rId4" Type="http://schemas.openxmlformats.org/officeDocument/2006/relationships/image" Target="../media/image68.emf"/></Relationships>
</file>

<file path=ppt/slides/_rels/slide146.xml.rels><?xml version="1.0" encoding="UTF-8" standalone="yes"?>
<Relationships xmlns="http://schemas.openxmlformats.org/package/2006/relationships"><Relationship Id="rId8" Type="http://schemas.openxmlformats.org/officeDocument/2006/relationships/image" Target="../media/image14.emf"/><Relationship Id="rId3" Type="http://schemas.openxmlformats.org/officeDocument/2006/relationships/image" Target="../media/image9.emf"/><Relationship Id="rId7" Type="http://schemas.openxmlformats.org/officeDocument/2006/relationships/image" Target="../media/image13.emf"/><Relationship Id="rId12" Type="http://schemas.openxmlformats.org/officeDocument/2006/relationships/image" Target="../media/image18.emf"/><Relationship Id="rId2" Type="http://schemas.openxmlformats.org/officeDocument/2006/relationships/image" Target="../media/image8.emf"/><Relationship Id="rId1" Type="http://schemas.openxmlformats.org/officeDocument/2006/relationships/slideLayout" Target="../slideLayouts/slideLayout20.xml"/><Relationship Id="rId6" Type="http://schemas.openxmlformats.org/officeDocument/2006/relationships/image" Target="../media/image12.emf"/><Relationship Id="rId11" Type="http://schemas.openxmlformats.org/officeDocument/2006/relationships/image" Target="../media/image17.emf"/><Relationship Id="rId5" Type="http://schemas.openxmlformats.org/officeDocument/2006/relationships/image" Target="../media/image11.emf"/><Relationship Id="rId10" Type="http://schemas.openxmlformats.org/officeDocument/2006/relationships/image" Target="../media/image16.emf"/><Relationship Id="rId4" Type="http://schemas.openxmlformats.org/officeDocument/2006/relationships/image" Target="../media/image10.emf"/><Relationship Id="rId9" Type="http://schemas.openxmlformats.org/officeDocument/2006/relationships/image" Target="../media/image15.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ECA2B-C204-4E7D-8A6D-7D6435C17E41}"/>
              </a:ext>
            </a:extLst>
          </p:cNvPr>
          <p:cNvSpPr>
            <a:spLocks noGrp="1"/>
          </p:cNvSpPr>
          <p:nvPr>
            <p:ph type="ctrTitle"/>
          </p:nvPr>
        </p:nvSpPr>
        <p:spPr/>
        <p:txBody>
          <a:bodyPr/>
          <a:lstStyle/>
          <a:p>
            <a:r>
              <a:rPr lang="en-GB" dirty="0"/>
              <a:t>Manufacturing System Design</a:t>
            </a:r>
          </a:p>
        </p:txBody>
      </p:sp>
      <p:sp>
        <p:nvSpPr>
          <p:cNvPr id="3" name="Subtitle 2">
            <a:extLst>
              <a:ext uri="{FF2B5EF4-FFF2-40B4-BE49-F238E27FC236}">
                <a16:creationId xmlns:a16="http://schemas.microsoft.com/office/drawing/2014/main" id="{05D5B831-CAFA-4675-9A7A-B99E5CDFB31F}"/>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54920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2" name="Rectangle 3"/>
          <p:cNvSpPr>
            <a:spLocks noChangeArrowheads="1"/>
          </p:cNvSpPr>
          <p:nvPr/>
        </p:nvSpPr>
        <p:spPr bwMode="auto">
          <a:xfrm>
            <a:off x="1524000" y="3170238"/>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spAutoFit/>
          </a:bodyPr>
          <a:lstStyle/>
          <a:p>
            <a:endParaRPr lang="en-GB" sz="1800" dirty="0"/>
          </a:p>
        </p:txBody>
      </p:sp>
      <p:sp>
        <p:nvSpPr>
          <p:cNvPr id="3" name="Title 2"/>
          <p:cNvSpPr>
            <a:spLocks noGrp="1"/>
          </p:cNvSpPr>
          <p:nvPr>
            <p:ph type="ctrTitle"/>
          </p:nvPr>
        </p:nvSpPr>
        <p:spPr>
          <a:xfrm>
            <a:off x="362475" y="99419"/>
            <a:ext cx="8825658" cy="3329581"/>
          </a:xfrm>
        </p:spPr>
        <p:txBody>
          <a:bodyPr/>
          <a:lstStyle/>
          <a:p>
            <a:r>
              <a:rPr lang="en-GB" sz="4000" b="1" dirty="0"/>
              <a:t>Manufacturing System Design</a:t>
            </a:r>
            <a:br>
              <a:rPr lang="en-GB" sz="4000" b="1" dirty="0"/>
            </a:br>
            <a:endParaRPr lang="en-GB" sz="4000" dirty="0"/>
          </a:p>
        </p:txBody>
      </p:sp>
      <p:sp>
        <p:nvSpPr>
          <p:cNvPr id="6" name="Text Placeholder 5">
            <a:extLst>
              <a:ext uri="{FF2B5EF4-FFF2-40B4-BE49-F238E27FC236}">
                <a16:creationId xmlns:a16="http://schemas.microsoft.com/office/drawing/2014/main" id="{36C85F3D-2F89-F449-81AD-BB7C7E7BD9DB}"/>
              </a:ext>
            </a:extLst>
          </p:cNvPr>
          <p:cNvSpPr>
            <a:spLocks noGrp="1"/>
          </p:cNvSpPr>
          <p:nvPr>
            <p:ph type="subTitle" idx="1"/>
          </p:nvPr>
        </p:nvSpPr>
        <p:spPr>
          <a:xfrm>
            <a:off x="3040905" y="5638399"/>
            <a:ext cx="8825658" cy="861420"/>
          </a:xfrm>
        </p:spPr>
        <p:txBody>
          <a:bodyPr/>
          <a:lstStyle/>
          <a:p>
            <a:pPr marL="0" indent="0">
              <a:buNone/>
            </a:pPr>
            <a:r>
              <a:rPr lang="en-US" sz="1800" dirty="0">
                <a:solidFill>
                  <a:schemeClr val="tx1"/>
                </a:solidFill>
              </a:rPr>
              <a:t>A bad system will beat a good person every time</a:t>
            </a:r>
          </a:p>
          <a:p>
            <a:pPr marL="0" indent="0" algn="r">
              <a:buNone/>
            </a:pPr>
            <a:r>
              <a:rPr lang="en-US" dirty="0">
                <a:solidFill>
                  <a:schemeClr val="tx1"/>
                </a:solidFill>
              </a:rPr>
              <a:t>W E Deming</a:t>
            </a:r>
          </a:p>
          <a:p>
            <a:pPr marL="0" indent="0">
              <a:buNone/>
            </a:pPr>
            <a:endParaRPr lang="en-US" dirty="0"/>
          </a:p>
        </p:txBody>
      </p:sp>
    </p:spTree>
    <p:extLst>
      <p:ext uri="{BB962C8B-B14F-4D97-AF65-F5344CB8AC3E}">
        <p14:creationId xmlns:p14="http://schemas.microsoft.com/office/powerpoint/2010/main" val="16798807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Oval 2"/>
          <p:cNvSpPr>
            <a:spLocks noChangeArrowheads="1"/>
          </p:cNvSpPr>
          <p:nvPr/>
        </p:nvSpPr>
        <p:spPr bwMode="auto">
          <a:xfrm>
            <a:off x="1822450" y="1954823"/>
            <a:ext cx="2349500" cy="2051538"/>
          </a:xfrm>
          <a:prstGeom prst="ellipse">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endParaRPr lang="en-GB" sz="1662"/>
          </a:p>
        </p:txBody>
      </p:sp>
      <p:sp>
        <p:nvSpPr>
          <p:cNvPr id="36867" name="Oval 3"/>
          <p:cNvSpPr>
            <a:spLocks noChangeArrowheads="1"/>
          </p:cNvSpPr>
          <p:nvPr/>
        </p:nvSpPr>
        <p:spPr bwMode="auto">
          <a:xfrm>
            <a:off x="3270250" y="1919654"/>
            <a:ext cx="2349500" cy="2051538"/>
          </a:xfrm>
          <a:prstGeom prst="ellipse">
            <a:avLst/>
          </a:prstGeom>
          <a:noFill/>
          <a:ln w="9525">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GB" sz="1662"/>
          </a:p>
        </p:txBody>
      </p:sp>
      <p:sp>
        <p:nvSpPr>
          <p:cNvPr id="36868" name="Oval 4"/>
          <p:cNvSpPr>
            <a:spLocks noChangeArrowheads="1"/>
          </p:cNvSpPr>
          <p:nvPr/>
        </p:nvSpPr>
        <p:spPr bwMode="auto">
          <a:xfrm>
            <a:off x="3270250" y="3232639"/>
            <a:ext cx="2349500" cy="2051538"/>
          </a:xfrm>
          <a:prstGeom prst="ellipse">
            <a:avLst/>
          </a:prstGeom>
          <a:noFill/>
          <a:ln w="9525">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GB" sz="1662"/>
          </a:p>
        </p:txBody>
      </p:sp>
      <p:sp>
        <p:nvSpPr>
          <p:cNvPr id="36869" name="Oval 5"/>
          <p:cNvSpPr>
            <a:spLocks noChangeArrowheads="1"/>
          </p:cNvSpPr>
          <p:nvPr/>
        </p:nvSpPr>
        <p:spPr bwMode="auto">
          <a:xfrm>
            <a:off x="1822450" y="3232639"/>
            <a:ext cx="2349500" cy="2051538"/>
          </a:xfrm>
          <a:prstGeom prst="ellipse">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endParaRPr lang="en-GB" sz="1662"/>
          </a:p>
        </p:txBody>
      </p:sp>
      <p:sp>
        <p:nvSpPr>
          <p:cNvPr id="36870" name="Text Box 6"/>
          <p:cNvSpPr txBox="1">
            <a:spLocks noChangeArrowheads="1"/>
          </p:cNvSpPr>
          <p:nvPr/>
        </p:nvSpPr>
        <p:spPr bwMode="auto">
          <a:xfrm>
            <a:off x="2042458" y="2321171"/>
            <a:ext cx="1415772" cy="31963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477" dirty="0">
                <a:solidFill>
                  <a:schemeClr val="accent1"/>
                </a:solidFill>
              </a:rPr>
              <a:t>Prime System </a:t>
            </a:r>
          </a:p>
        </p:txBody>
      </p:sp>
      <p:sp>
        <p:nvSpPr>
          <p:cNvPr id="36871" name="Text Box 7"/>
          <p:cNvSpPr txBox="1">
            <a:spLocks noChangeArrowheads="1"/>
          </p:cNvSpPr>
          <p:nvPr/>
        </p:nvSpPr>
        <p:spPr bwMode="auto">
          <a:xfrm>
            <a:off x="4488339" y="4563021"/>
            <a:ext cx="902811" cy="54694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1477" dirty="0"/>
              <a:t>Support </a:t>
            </a:r>
          </a:p>
          <a:p>
            <a:r>
              <a:rPr lang="en-GB" sz="1477" dirty="0"/>
              <a:t>System</a:t>
            </a:r>
          </a:p>
        </p:txBody>
      </p:sp>
      <p:sp>
        <p:nvSpPr>
          <p:cNvPr id="36872" name="Text Box 8"/>
          <p:cNvSpPr txBox="1">
            <a:spLocks noChangeArrowheads="1"/>
          </p:cNvSpPr>
          <p:nvPr/>
        </p:nvSpPr>
        <p:spPr bwMode="auto">
          <a:xfrm>
            <a:off x="2028825" y="4488475"/>
            <a:ext cx="1484702" cy="5847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1600" dirty="0">
                <a:solidFill>
                  <a:schemeClr val="bg1"/>
                </a:solidFill>
              </a:rPr>
              <a:t>Manufacturing</a:t>
            </a:r>
          </a:p>
          <a:p>
            <a:r>
              <a:rPr lang="en-GB" sz="1600" dirty="0">
                <a:solidFill>
                  <a:schemeClr val="bg1"/>
                </a:solidFill>
              </a:rPr>
              <a:t>System</a:t>
            </a:r>
          </a:p>
        </p:txBody>
      </p:sp>
      <p:sp>
        <p:nvSpPr>
          <p:cNvPr id="36873" name="Text Box 9"/>
          <p:cNvSpPr txBox="1">
            <a:spLocks noChangeArrowheads="1"/>
          </p:cNvSpPr>
          <p:nvPr/>
        </p:nvSpPr>
        <p:spPr bwMode="auto">
          <a:xfrm>
            <a:off x="3929841" y="2279971"/>
            <a:ext cx="1596912" cy="54694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r"/>
            <a:r>
              <a:rPr lang="en-GB" sz="1477" dirty="0"/>
              <a:t>Sales/Marketing </a:t>
            </a:r>
          </a:p>
          <a:p>
            <a:pPr algn="r"/>
            <a:r>
              <a:rPr lang="en-GB" sz="1477" dirty="0"/>
              <a:t>System</a:t>
            </a:r>
          </a:p>
        </p:txBody>
      </p:sp>
      <p:sp>
        <p:nvSpPr>
          <p:cNvPr id="36874" name="Oval 14"/>
          <p:cNvSpPr>
            <a:spLocks noChangeArrowheads="1"/>
          </p:cNvSpPr>
          <p:nvPr/>
        </p:nvSpPr>
        <p:spPr bwMode="auto">
          <a:xfrm>
            <a:off x="2520950" y="2587869"/>
            <a:ext cx="2349500" cy="2051538"/>
          </a:xfrm>
          <a:prstGeom prst="ellipse">
            <a:avLst/>
          </a:prstGeom>
          <a:noFill/>
          <a:ln w="9525">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GB" sz="1662"/>
          </a:p>
        </p:txBody>
      </p:sp>
      <p:sp>
        <p:nvSpPr>
          <p:cNvPr id="36875" name="Text Box 15"/>
          <p:cNvSpPr txBox="1">
            <a:spLocks noChangeArrowheads="1"/>
          </p:cNvSpPr>
          <p:nvPr/>
        </p:nvSpPr>
        <p:spPr bwMode="auto">
          <a:xfrm>
            <a:off x="2855915" y="5489357"/>
            <a:ext cx="816249" cy="54694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1477" dirty="0"/>
              <a:t>Design</a:t>
            </a:r>
          </a:p>
          <a:p>
            <a:r>
              <a:rPr lang="en-GB" sz="1477" dirty="0"/>
              <a:t>System</a:t>
            </a:r>
          </a:p>
        </p:txBody>
      </p:sp>
      <p:sp>
        <p:nvSpPr>
          <p:cNvPr id="36876" name="Line 16"/>
          <p:cNvSpPr>
            <a:spLocks noChangeShapeType="1"/>
          </p:cNvSpPr>
          <p:nvPr/>
        </p:nvSpPr>
        <p:spPr bwMode="auto">
          <a:xfrm flipV="1">
            <a:off x="3382156" y="4488475"/>
            <a:ext cx="144462" cy="931985"/>
          </a:xfrm>
          <a:prstGeom prst="line">
            <a:avLst/>
          </a:prstGeom>
          <a:noFill/>
          <a:ln w="9525">
            <a:solidFill>
              <a:schemeClr val="tx1"/>
            </a:solidFill>
            <a:round/>
            <a:headEnd/>
            <a:tailEnd type="triangle" w="med" len="med"/>
          </a:ln>
          <a:extLst>
            <a:ext uri="{909E8E84-426E-40dd-AFC4-6F175D3DCCD1}">
              <a14:hiddenFill xmlns:a14="http://schemas.microsoft.com/office/drawing/2010/main" xmlns="">
                <a:noFill/>
              </a14:hiddenFill>
            </a:ext>
          </a:extLst>
        </p:spPr>
        <p:txBody>
          <a:bodyPr wrap="none" anchor="ctr"/>
          <a:lstStyle/>
          <a:p>
            <a:endParaRPr lang="en-US" sz="1662"/>
          </a:p>
        </p:txBody>
      </p:sp>
      <p:sp>
        <p:nvSpPr>
          <p:cNvPr id="36877" name="Rectangle 17"/>
          <p:cNvSpPr>
            <a:spLocks noGrp="1" noChangeArrowheads="1"/>
          </p:cNvSpPr>
          <p:nvPr>
            <p:ph type="title"/>
          </p:nvPr>
        </p:nvSpPr>
        <p:spPr>
          <a:xfrm>
            <a:off x="0" y="-49816"/>
            <a:ext cx="9144000" cy="476251"/>
          </a:xfrm>
        </p:spPr>
        <p:txBody>
          <a:bodyPr/>
          <a:lstStyle/>
          <a:p>
            <a:pPr eaLnBrk="1" hangingPunct="1"/>
            <a:r>
              <a:rPr lang="en-GB" dirty="0">
                <a:latin typeface="Arial" charset="0"/>
              </a:rPr>
              <a:t>Our Problem: the System of Interest</a:t>
            </a:r>
          </a:p>
        </p:txBody>
      </p:sp>
      <p:sp>
        <p:nvSpPr>
          <p:cNvPr id="36878" name="Rectangle 26"/>
          <p:cNvSpPr>
            <a:spLocks noGrp="1" noChangeArrowheads="1"/>
          </p:cNvSpPr>
          <p:nvPr>
            <p:ph type="body" sz="half" idx="2"/>
          </p:nvPr>
        </p:nvSpPr>
        <p:spPr>
          <a:xfrm>
            <a:off x="5936139" y="1666618"/>
            <a:ext cx="5482556" cy="4679486"/>
          </a:xfrm>
        </p:spPr>
        <p:txBody>
          <a:bodyPr>
            <a:normAutofit/>
          </a:bodyPr>
          <a:lstStyle/>
          <a:p>
            <a:pPr eaLnBrk="1" hangingPunct="1">
              <a:lnSpc>
                <a:spcPct val="80000"/>
              </a:lnSpc>
            </a:pPr>
            <a:r>
              <a:rPr lang="en-GB" sz="1662" dirty="0">
                <a:latin typeface="Arial" charset="0"/>
              </a:rPr>
              <a:t>Every prime system is associated with four other systems:</a:t>
            </a:r>
          </a:p>
          <a:p>
            <a:pPr lvl="1" eaLnBrk="1" hangingPunct="1">
              <a:lnSpc>
                <a:spcPct val="80000"/>
              </a:lnSpc>
            </a:pPr>
            <a:r>
              <a:rPr lang="en-GB" sz="1477" dirty="0">
                <a:latin typeface="Arial" charset="0"/>
              </a:rPr>
              <a:t>The Manufacturing System that creates and delivers the prime system</a:t>
            </a:r>
          </a:p>
          <a:p>
            <a:pPr lvl="1" eaLnBrk="1" hangingPunct="1">
              <a:lnSpc>
                <a:spcPct val="80000"/>
              </a:lnSpc>
            </a:pPr>
            <a:r>
              <a:rPr lang="en-GB" sz="1477" dirty="0">
                <a:latin typeface="Arial" charset="0"/>
              </a:rPr>
              <a:t>The Sales/Marketing Systems that markets and sells the prime system</a:t>
            </a:r>
          </a:p>
          <a:p>
            <a:pPr lvl="1" eaLnBrk="1" hangingPunct="1">
              <a:lnSpc>
                <a:spcPct val="80000"/>
              </a:lnSpc>
            </a:pPr>
            <a:r>
              <a:rPr lang="en-GB" sz="1477" dirty="0">
                <a:latin typeface="Arial" charset="0"/>
              </a:rPr>
              <a:t>The Support System that supports the prime system during use</a:t>
            </a:r>
          </a:p>
          <a:p>
            <a:pPr lvl="1" eaLnBrk="1" hangingPunct="1">
              <a:lnSpc>
                <a:spcPct val="80000"/>
              </a:lnSpc>
            </a:pPr>
            <a:r>
              <a:rPr lang="en-GB" sz="1477" dirty="0">
                <a:latin typeface="Arial" charset="0"/>
              </a:rPr>
              <a:t>The Design System that designs and develops system</a:t>
            </a:r>
          </a:p>
          <a:p>
            <a:pPr eaLnBrk="1" hangingPunct="1">
              <a:lnSpc>
                <a:spcPct val="80000"/>
              </a:lnSpc>
            </a:pPr>
            <a:r>
              <a:rPr lang="en-GB" sz="1662" dirty="0">
                <a:latin typeface="Arial" charset="0"/>
              </a:rPr>
              <a:t>In many businesses the associated systems are reused for each new prime system.</a:t>
            </a:r>
          </a:p>
          <a:p>
            <a:pPr eaLnBrk="1" hangingPunct="1">
              <a:lnSpc>
                <a:spcPct val="80000"/>
              </a:lnSpc>
            </a:pPr>
            <a:r>
              <a:rPr lang="en-GB" sz="1662" dirty="0">
                <a:latin typeface="Arial" charset="0"/>
              </a:rPr>
              <a:t>In some industries the development of a new prime system also requires the development of one or more of the associated systems.</a:t>
            </a:r>
          </a:p>
          <a:p>
            <a:pPr eaLnBrk="1" hangingPunct="1">
              <a:lnSpc>
                <a:spcPct val="80000"/>
              </a:lnSpc>
            </a:pPr>
            <a:r>
              <a:rPr lang="en-GB" sz="1662" dirty="0">
                <a:latin typeface="Arial" charset="0"/>
              </a:rPr>
              <a:t>In the case of BAE Systems Munitions IT is the Manufacturing System that may have to change as a consequence of a new munition design. It is important to recognise that both have to be designed concurrently.</a:t>
            </a:r>
          </a:p>
        </p:txBody>
      </p:sp>
    </p:spTree>
    <p:extLst>
      <p:ext uri="{BB962C8B-B14F-4D97-AF65-F5344CB8AC3E}">
        <p14:creationId xmlns:p14="http://schemas.microsoft.com/office/powerpoint/2010/main" val="39320675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80" name="Title 33"/>
          <p:cNvSpPr>
            <a:spLocks noGrp="1"/>
          </p:cNvSpPr>
          <p:nvPr>
            <p:ph type="title"/>
          </p:nvPr>
        </p:nvSpPr>
        <p:spPr>
          <a:xfrm>
            <a:off x="214263" y="5094"/>
            <a:ext cx="10338657" cy="774742"/>
          </a:xfrm>
        </p:spPr>
        <p:txBody>
          <a:bodyPr/>
          <a:lstStyle/>
          <a:p>
            <a:r>
              <a:rPr lang="en-GB" sz="2400" dirty="0"/>
              <a:t>How do we Design the Manufacturing System? - It’s the  same Process</a:t>
            </a:r>
          </a:p>
        </p:txBody>
      </p:sp>
      <p:sp>
        <p:nvSpPr>
          <p:cNvPr id="23" name="Rectangle 2">
            <a:extLst>
              <a:ext uri="{FF2B5EF4-FFF2-40B4-BE49-F238E27FC236}">
                <a16:creationId xmlns:a16="http://schemas.microsoft.com/office/drawing/2014/main" id="{CAF62685-83A3-FC41-A673-C446492FA548}"/>
              </a:ext>
            </a:extLst>
          </p:cNvPr>
          <p:cNvSpPr>
            <a:spLocks noChangeArrowheads="1"/>
          </p:cNvSpPr>
          <p:nvPr/>
        </p:nvSpPr>
        <p:spPr bwMode="auto">
          <a:xfrm>
            <a:off x="2445084" y="1837006"/>
            <a:ext cx="6406832" cy="4032738"/>
          </a:xfrm>
          <a:prstGeom prst="rect">
            <a:avLst/>
          </a:prstGeom>
          <a:solidFill>
            <a:schemeClr val="accent6">
              <a:lumMod val="20000"/>
              <a:lumOff val="80000"/>
            </a:schemeClr>
          </a:solidFill>
          <a:ln w="9525">
            <a:solidFill>
              <a:schemeClr val="tx1"/>
            </a:solidFill>
            <a:miter lim="800000"/>
            <a:headEnd/>
            <a:tailEnd/>
          </a:ln>
          <a:scene3d>
            <a:camera prst="orthographicFront"/>
            <a:lightRig rig="threePt" dir="t"/>
          </a:scene3d>
          <a:sp3d>
            <a:bevelT/>
          </a:sp3d>
        </p:spPr>
        <p:txBody>
          <a:bodyPr wrap="none" lIns="84253" tIns="42126" rIns="84253" bIns="42126" anchor="ctr"/>
          <a:lstStyle/>
          <a:p>
            <a:pPr>
              <a:defRPr/>
            </a:pPr>
            <a:endParaRPr lang="en-US" sz="1662" dirty="0">
              <a:solidFill>
                <a:srgbClr val="000000"/>
              </a:solidFill>
              <a:latin typeface="Arial" charset="0"/>
            </a:endParaRPr>
          </a:p>
        </p:txBody>
      </p:sp>
      <p:sp>
        <p:nvSpPr>
          <p:cNvPr id="24" name="Text Box 15">
            <a:extLst>
              <a:ext uri="{FF2B5EF4-FFF2-40B4-BE49-F238E27FC236}">
                <a16:creationId xmlns:a16="http://schemas.microsoft.com/office/drawing/2014/main" id="{3F47BD8E-7B16-4E48-B943-E51FBAE0EA22}"/>
              </a:ext>
            </a:extLst>
          </p:cNvPr>
          <p:cNvSpPr txBox="1">
            <a:spLocks noChangeArrowheads="1"/>
          </p:cNvSpPr>
          <p:nvPr/>
        </p:nvSpPr>
        <p:spPr bwMode="auto">
          <a:xfrm>
            <a:off x="2473526" y="698528"/>
            <a:ext cx="1459924" cy="681585"/>
          </a:xfrm>
          <a:prstGeom prst="rect">
            <a:avLst/>
          </a:prstGeom>
          <a:noFill/>
          <a:ln w="9525">
            <a:noFill/>
            <a:miter lim="800000"/>
            <a:headEnd/>
            <a:tailEnd/>
          </a:ln>
        </p:spPr>
        <p:txBody>
          <a:bodyPr wrap="square" lIns="84253" tIns="42126" rIns="84253" bIns="42126">
            <a:spAutoFit/>
          </a:bodyPr>
          <a:lstStyle/>
          <a:p>
            <a:pPr eaLnBrk="0" hangingPunct="0"/>
            <a:r>
              <a:rPr lang="en-GB" sz="1292" b="1" dirty="0"/>
              <a:t>Customer</a:t>
            </a:r>
          </a:p>
          <a:p>
            <a:pPr eaLnBrk="0" hangingPunct="0"/>
            <a:r>
              <a:rPr lang="en-GB" sz="1292" b="1" dirty="0"/>
              <a:t>Needs and Expectations</a:t>
            </a:r>
          </a:p>
        </p:txBody>
      </p:sp>
      <p:sp>
        <p:nvSpPr>
          <p:cNvPr id="25" name="Flowchart: Document 28">
            <a:extLst>
              <a:ext uri="{FF2B5EF4-FFF2-40B4-BE49-F238E27FC236}">
                <a16:creationId xmlns:a16="http://schemas.microsoft.com/office/drawing/2014/main" id="{D0F99384-C822-704F-A67D-69C72C900654}"/>
              </a:ext>
            </a:extLst>
          </p:cNvPr>
          <p:cNvSpPr/>
          <p:nvPr/>
        </p:nvSpPr>
        <p:spPr bwMode="auto">
          <a:xfrm>
            <a:off x="7011925" y="2620876"/>
            <a:ext cx="1224297" cy="1625629"/>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User </a:t>
            </a:r>
          </a:p>
          <a:p>
            <a:pPr>
              <a:defRPr/>
            </a:pPr>
            <a:r>
              <a:rPr lang="en-GB" sz="1200" dirty="0">
                <a:solidFill>
                  <a:srgbClr val="000000"/>
                </a:solidFill>
              </a:rPr>
              <a:t>Requirements</a:t>
            </a:r>
          </a:p>
        </p:txBody>
      </p:sp>
      <p:sp>
        <p:nvSpPr>
          <p:cNvPr id="26" name="Flowchart: Document 31">
            <a:extLst>
              <a:ext uri="{FF2B5EF4-FFF2-40B4-BE49-F238E27FC236}">
                <a16:creationId xmlns:a16="http://schemas.microsoft.com/office/drawing/2014/main" id="{35CE8D92-993C-D043-834F-5BD6A2025130}"/>
              </a:ext>
            </a:extLst>
          </p:cNvPr>
          <p:cNvSpPr/>
          <p:nvPr/>
        </p:nvSpPr>
        <p:spPr bwMode="auto">
          <a:xfrm>
            <a:off x="9203302" y="5490511"/>
            <a:ext cx="1349619" cy="929054"/>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Subsystem</a:t>
            </a:r>
          </a:p>
          <a:p>
            <a:pPr>
              <a:defRPr/>
            </a:pPr>
            <a:r>
              <a:rPr lang="en-GB" sz="1292" dirty="0">
                <a:solidFill>
                  <a:srgbClr val="000000"/>
                </a:solidFill>
              </a:rPr>
              <a:t>Requirements</a:t>
            </a:r>
          </a:p>
        </p:txBody>
      </p:sp>
      <p:cxnSp>
        <p:nvCxnSpPr>
          <p:cNvPr id="27" name="Straight Arrow Connector 26">
            <a:extLst>
              <a:ext uri="{FF2B5EF4-FFF2-40B4-BE49-F238E27FC236}">
                <a16:creationId xmlns:a16="http://schemas.microsoft.com/office/drawing/2014/main" id="{DA89D67D-AC99-4847-A154-C46DEF3C4926}"/>
              </a:ext>
            </a:extLst>
          </p:cNvPr>
          <p:cNvCxnSpPr/>
          <p:nvPr/>
        </p:nvCxnSpPr>
        <p:spPr bwMode="invGray">
          <a:xfrm>
            <a:off x="8639519" y="4049740"/>
            <a:ext cx="1428760" cy="1466"/>
          </a:xfrm>
          <a:prstGeom prst="straightConnector1">
            <a:avLst/>
          </a:prstGeom>
          <a:ln w="76200">
            <a:solidFill>
              <a:srgbClr val="000090"/>
            </a:solidFill>
            <a:tailEnd type="triangle" w="med" len="med"/>
          </a:ln>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sp>
        <p:nvSpPr>
          <p:cNvPr id="28" name="Flowchart: Document 32">
            <a:extLst>
              <a:ext uri="{FF2B5EF4-FFF2-40B4-BE49-F238E27FC236}">
                <a16:creationId xmlns:a16="http://schemas.microsoft.com/office/drawing/2014/main" id="{38D46CD1-3975-A740-986B-1B608B73F300}"/>
              </a:ext>
            </a:extLst>
          </p:cNvPr>
          <p:cNvSpPr/>
          <p:nvPr/>
        </p:nvSpPr>
        <p:spPr bwMode="auto">
          <a:xfrm>
            <a:off x="8925662" y="2963008"/>
            <a:ext cx="1409700" cy="961292"/>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Build and Check Requirements</a:t>
            </a:r>
          </a:p>
        </p:txBody>
      </p:sp>
      <p:sp>
        <p:nvSpPr>
          <p:cNvPr id="31" name="TextBox 46">
            <a:extLst>
              <a:ext uri="{FF2B5EF4-FFF2-40B4-BE49-F238E27FC236}">
                <a16:creationId xmlns:a16="http://schemas.microsoft.com/office/drawing/2014/main" id="{DD7A26C6-A90A-D240-BF25-AFCD2FB09C52}"/>
              </a:ext>
            </a:extLst>
          </p:cNvPr>
          <p:cNvSpPr txBox="1">
            <a:spLocks noChangeArrowheads="1"/>
          </p:cNvSpPr>
          <p:nvPr/>
        </p:nvSpPr>
        <p:spPr bwMode="gray">
          <a:xfrm>
            <a:off x="6781803" y="1940177"/>
            <a:ext cx="1928646" cy="369127"/>
          </a:xfrm>
          <a:prstGeom prst="rect">
            <a:avLst/>
          </a:prstGeom>
          <a:noFill/>
          <a:ln w="9525">
            <a:noFill/>
            <a:miter lim="800000"/>
            <a:headEnd/>
            <a:tailEnd/>
          </a:ln>
        </p:spPr>
        <p:txBody>
          <a:bodyPr wrap="square" lIns="84253" tIns="42126" rIns="84253" bIns="42126">
            <a:spAutoFit/>
          </a:bodyPr>
          <a:lstStyle/>
          <a:p>
            <a:r>
              <a:rPr lang="en-GB" sz="1846" b="1" dirty="0">
                <a:solidFill>
                  <a:schemeClr val="bg1"/>
                </a:solidFill>
              </a:rPr>
              <a:t>Design System</a:t>
            </a:r>
          </a:p>
        </p:txBody>
      </p:sp>
      <p:sp>
        <p:nvSpPr>
          <p:cNvPr id="34" name="Rounded Rectangular Callout 33">
            <a:extLst>
              <a:ext uri="{FF2B5EF4-FFF2-40B4-BE49-F238E27FC236}">
                <a16:creationId xmlns:a16="http://schemas.microsoft.com/office/drawing/2014/main" id="{7DE7DE7B-3B2A-FA41-BC30-003A34D353D1}"/>
              </a:ext>
            </a:extLst>
          </p:cNvPr>
          <p:cNvSpPr/>
          <p:nvPr/>
        </p:nvSpPr>
        <p:spPr>
          <a:xfrm>
            <a:off x="9016812" y="1304925"/>
            <a:ext cx="1569619" cy="1179145"/>
          </a:xfrm>
          <a:prstGeom prst="wedgeRoundRectCallout">
            <a:avLst>
              <a:gd name="adj1" fmla="val -41748"/>
              <a:gd name="adj2" fmla="val 102261"/>
              <a:gd name="adj3" fmla="val 16667"/>
            </a:avLst>
          </a:prstGeom>
        </p:spPr>
        <p:style>
          <a:lnRef idx="1">
            <a:schemeClr val="accent2"/>
          </a:lnRef>
          <a:fillRef idx="2">
            <a:schemeClr val="accent2"/>
          </a:fillRef>
          <a:effectRef idx="1">
            <a:schemeClr val="accent2"/>
          </a:effectRef>
          <a:fontRef idx="minor">
            <a:schemeClr val="dk1"/>
          </a:fontRef>
        </p:style>
        <p:txBody>
          <a:bodyPr lIns="84253" tIns="42126" rIns="84253" bIns="42126" rtlCol="0" anchor="ctr"/>
          <a:lstStyle/>
          <a:p>
            <a:pPr algn="ctr"/>
            <a:r>
              <a:rPr lang="en-US" sz="1108" dirty="0"/>
              <a:t>A third key output of the Design System “block” is the Build and Check Requirements </a:t>
            </a:r>
          </a:p>
        </p:txBody>
      </p:sp>
      <p:sp>
        <p:nvSpPr>
          <p:cNvPr id="36" name="Line 3">
            <a:extLst>
              <a:ext uri="{FF2B5EF4-FFF2-40B4-BE49-F238E27FC236}">
                <a16:creationId xmlns:a16="http://schemas.microsoft.com/office/drawing/2014/main" id="{BD622D6E-2E54-B149-A4D4-1CBAF00388A9}"/>
              </a:ext>
            </a:extLst>
          </p:cNvPr>
          <p:cNvSpPr>
            <a:spLocks noChangeShapeType="1"/>
          </p:cNvSpPr>
          <p:nvPr/>
        </p:nvSpPr>
        <p:spPr bwMode="gray">
          <a:xfrm>
            <a:off x="2347167" y="1115083"/>
            <a:ext cx="517455" cy="709053"/>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37" name="Line 4">
            <a:extLst>
              <a:ext uri="{FF2B5EF4-FFF2-40B4-BE49-F238E27FC236}">
                <a16:creationId xmlns:a16="http://schemas.microsoft.com/office/drawing/2014/main" id="{30EFFE3C-11DA-6F48-B9D9-011385C83F42}"/>
              </a:ext>
            </a:extLst>
          </p:cNvPr>
          <p:cNvSpPr>
            <a:spLocks noChangeShapeType="1"/>
          </p:cNvSpPr>
          <p:nvPr/>
        </p:nvSpPr>
        <p:spPr bwMode="gray">
          <a:xfrm>
            <a:off x="7886365" y="4948581"/>
            <a:ext cx="1219547" cy="1316289"/>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38" name="AutoShape 91">
            <a:extLst>
              <a:ext uri="{FF2B5EF4-FFF2-40B4-BE49-F238E27FC236}">
                <a16:creationId xmlns:a16="http://schemas.microsoft.com/office/drawing/2014/main" id="{0A8F2CC1-DB39-2243-9F88-0021A6F38E35}"/>
              </a:ext>
            </a:extLst>
          </p:cNvPr>
          <p:cNvSpPr>
            <a:spLocks noChangeArrowheads="1"/>
          </p:cNvSpPr>
          <p:nvPr/>
        </p:nvSpPr>
        <p:spPr bwMode="auto">
          <a:xfrm>
            <a:off x="1228722" y="4232239"/>
            <a:ext cx="1478274" cy="930311"/>
          </a:xfrm>
          <a:prstGeom prst="wedgeRoundRectCallout">
            <a:avLst>
              <a:gd name="adj1" fmla="val 51744"/>
              <a:gd name="adj2" fmla="val -66527"/>
              <a:gd name="adj3" fmla="val 16667"/>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lIns="16615" tIns="16615" rIns="16615" bIns="16615" anchor="ctr"/>
          <a:lstStyle/>
          <a:p>
            <a:pPr>
              <a:spcBef>
                <a:spcPct val="50000"/>
              </a:spcBef>
            </a:pPr>
            <a:r>
              <a:rPr lang="en-GB" sz="1015" dirty="0"/>
              <a:t>Work out the possible ways it could be done before selecting one</a:t>
            </a:r>
          </a:p>
        </p:txBody>
      </p:sp>
      <p:sp>
        <p:nvSpPr>
          <p:cNvPr id="39" name="AutoShape 90">
            <a:extLst>
              <a:ext uri="{FF2B5EF4-FFF2-40B4-BE49-F238E27FC236}">
                <a16:creationId xmlns:a16="http://schemas.microsoft.com/office/drawing/2014/main" id="{D9166B08-7E77-DA41-A652-9E22A0FF3D59}"/>
              </a:ext>
            </a:extLst>
          </p:cNvPr>
          <p:cNvSpPr>
            <a:spLocks noChangeArrowheads="1"/>
          </p:cNvSpPr>
          <p:nvPr/>
        </p:nvSpPr>
        <p:spPr bwMode="auto">
          <a:xfrm>
            <a:off x="3976024" y="962822"/>
            <a:ext cx="1680836" cy="727532"/>
          </a:xfrm>
          <a:prstGeom prst="wedgeRoundRectCallout">
            <a:avLst>
              <a:gd name="adj1" fmla="val -65161"/>
              <a:gd name="adj2" fmla="val 114179"/>
              <a:gd name="adj3" fmla="val 16667"/>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lIns="16615" tIns="16615" rIns="16615" bIns="16615" anchor="ctr"/>
          <a:lstStyle/>
          <a:p>
            <a:pPr algn="ctr">
              <a:spcBef>
                <a:spcPct val="50000"/>
              </a:spcBef>
            </a:pPr>
            <a:r>
              <a:rPr lang="en-GB" sz="1108" dirty="0"/>
              <a:t>Understand what is wanted before starting to design it</a:t>
            </a:r>
          </a:p>
        </p:txBody>
      </p:sp>
      <p:sp>
        <p:nvSpPr>
          <p:cNvPr id="42" name="Rounded Rectangular Callout 41">
            <a:extLst>
              <a:ext uri="{FF2B5EF4-FFF2-40B4-BE49-F238E27FC236}">
                <a16:creationId xmlns:a16="http://schemas.microsoft.com/office/drawing/2014/main" id="{963555F0-A66C-CE40-AA5F-164E4B69A706}"/>
              </a:ext>
            </a:extLst>
          </p:cNvPr>
          <p:cNvSpPr/>
          <p:nvPr/>
        </p:nvSpPr>
        <p:spPr>
          <a:xfrm>
            <a:off x="10068278" y="4186770"/>
            <a:ext cx="1569619" cy="1041271"/>
          </a:xfrm>
          <a:prstGeom prst="wedgeRoundRectCallout">
            <a:avLst>
              <a:gd name="adj1" fmla="val -41748"/>
              <a:gd name="adj2" fmla="val 102261"/>
              <a:gd name="adj3" fmla="val 16667"/>
            </a:avLst>
          </a:prstGeom>
        </p:spPr>
        <p:style>
          <a:lnRef idx="1">
            <a:schemeClr val="accent2"/>
          </a:lnRef>
          <a:fillRef idx="2">
            <a:schemeClr val="accent2"/>
          </a:fillRef>
          <a:effectRef idx="1">
            <a:schemeClr val="accent2"/>
          </a:effectRef>
          <a:fontRef idx="minor">
            <a:schemeClr val="dk1"/>
          </a:fontRef>
        </p:style>
        <p:txBody>
          <a:bodyPr lIns="84253" tIns="42126" rIns="84253" bIns="42126" rtlCol="0" anchor="ctr"/>
          <a:lstStyle/>
          <a:p>
            <a:pPr algn="ctr"/>
            <a:r>
              <a:rPr lang="en-US" sz="1108" dirty="0"/>
              <a:t>A second key output of the Design System “block” is the Subsystem Requirements </a:t>
            </a:r>
          </a:p>
        </p:txBody>
      </p:sp>
      <p:sp>
        <p:nvSpPr>
          <p:cNvPr id="45" name="Flowchart: Document 28">
            <a:extLst>
              <a:ext uri="{FF2B5EF4-FFF2-40B4-BE49-F238E27FC236}">
                <a16:creationId xmlns:a16="http://schemas.microsoft.com/office/drawing/2014/main" id="{D4AD3FDF-08DC-4C4E-9CF5-5547CED5405F}"/>
              </a:ext>
            </a:extLst>
          </p:cNvPr>
          <p:cNvSpPr/>
          <p:nvPr/>
        </p:nvSpPr>
        <p:spPr bwMode="auto">
          <a:xfrm>
            <a:off x="7102244" y="3052067"/>
            <a:ext cx="1349620" cy="1597269"/>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System Requirements</a:t>
            </a:r>
          </a:p>
        </p:txBody>
      </p:sp>
      <p:sp>
        <p:nvSpPr>
          <p:cNvPr id="49" name="Flowchart: Document 29">
            <a:extLst>
              <a:ext uri="{FF2B5EF4-FFF2-40B4-BE49-F238E27FC236}">
                <a16:creationId xmlns:a16="http://schemas.microsoft.com/office/drawing/2014/main" id="{DB8F0519-C0DF-1543-8677-9B9300B0D184}"/>
              </a:ext>
            </a:extLst>
          </p:cNvPr>
          <p:cNvSpPr/>
          <p:nvPr/>
        </p:nvSpPr>
        <p:spPr bwMode="auto">
          <a:xfrm>
            <a:off x="7175990" y="3471531"/>
            <a:ext cx="1366139" cy="1597269"/>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r>
              <a:rPr lang="en-GB" sz="1400" dirty="0">
                <a:solidFill>
                  <a:srgbClr val="000000"/>
                </a:solidFill>
              </a:rPr>
              <a:t>Manufacturing System</a:t>
            </a:r>
          </a:p>
          <a:p>
            <a:pPr algn="ctr">
              <a:defRPr/>
            </a:pPr>
            <a:r>
              <a:rPr lang="en-GB" sz="1400" dirty="0">
                <a:solidFill>
                  <a:srgbClr val="000000"/>
                </a:solidFill>
              </a:rPr>
              <a:t>Design</a:t>
            </a:r>
          </a:p>
          <a:p>
            <a:pPr algn="ctr">
              <a:defRPr/>
            </a:pPr>
            <a:r>
              <a:rPr lang="en-GB" sz="1400" dirty="0">
                <a:solidFill>
                  <a:srgbClr val="000000"/>
                </a:solidFill>
              </a:rPr>
              <a:t>Definition</a:t>
            </a:r>
          </a:p>
        </p:txBody>
      </p:sp>
      <p:sp>
        <p:nvSpPr>
          <p:cNvPr id="50" name="Rounded Rectangular Callout 49">
            <a:extLst>
              <a:ext uri="{FF2B5EF4-FFF2-40B4-BE49-F238E27FC236}">
                <a16:creationId xmlns:a16="http://schemas.microsoft.com/office/drawing/2014/main" id="{67BAE1FE-65A7-0C45-B060-E62F9E334410}"/>
              </a:ext>
            </a:extLst>
          </p:cNvPr>
          <p:cNvSpPr/>
          <p:nvPr/>
        </p:nvSpPr>
        <p:spPr>
          <a:xfrm>
            <a:off x="7261666" y="4872328"/>
            <a:ext cx="1681843" cy="1545770"/>
          </a:xfrm>
          <a:prstGeom prst="wedgeRoundRectCallout">
            <a:avLst>
              <a:gd name="adj1" fmla="val -40304"/>
              <a:gd name="adj2" fmla="val -72848"/>
              <a:gd name="adj3" fmla="val 16667"/>
            </a:avLst>
          </a:prstGeom>
        </p:spPr>
        <p:style>
          <a:lnRef idx="1">
            <a:schemeClr val="accent2"/>
          </a:lnRef>
          <a:fillRef idx="2">
            <a:schemeClr val="accent2"/>
          </a:fillRef>
          <a:effectRef idx="1">
            <a:schemeClr val="accent2"/>
          </a:effectRef>
          <a:fontRef idx="minor">
            <a:schemeClr val="dk1"/>
          </a:fontRef>
        </p:style>
        <p:txBody>
          <a:bodyPr lIns="84253" tIns="42126" rIns="84253" bIns="42126" rtlCol="0" anchor="ctr"/>
          <a:lstStyle/>
          <a:p>
            <a:pPr algn="ctr"/>
            <a:r>
              <a:rPr lang="en-US" sz="1108" dirty="0"/>
              <a:t>Key outputs of the Design System “block” are the:</a:t>
            </a:r>
          </a:p>
          <a:p>
            <a:pPr marL="171450" indent="-171450">
              <a:buFont typeface="Arial" panose="020B0604020202020204" pitchFamily="34" charset="0"/>
              <a:buChar char="•"/>
            </a:pPr>
            <a:r>
              <a:rPr lang="en-US" sz="1108" dirty="0"/>
              <a:t>User Requirements</a:t>
            </a:r>
          </a:p>
          <a:p>
            <a:pPr marL="171450" indent="-171450">
              <a:buFont typeface="Arial" panose="020B0604020202020204" pitchFamily="34" charset="0"/>
              <a:buChar char="•"/>
            </a:pPr>
            <a:r>
              <a:rPr lang="en-US" sz="1108" dirty="0"/>
              <a:t>System Requirements</a:t>
            </a:r>
          </a:p>
          <a:p>
            <a:pPr marL="171450" indent="-171450">
              <a:buFont typeface="Arial" panose="020B0604020202020204" pitchFamily="34" charset="0"/>
              <a:buChar char="•"/>
            </a:pPr>
            <a:r>
              <a:rPr lang="en-US" sz="1108" dirty="0"/>
              <a:t>Design Definition</a:t>
            </a:r>
          </a:p>
        </p:txBody>
      </p:sp>
      <p:pic>
        <p:nvPicPr>
          <p:cNvPr id="51" name="Picture 50">
            <a:extLst>
              <a:ext uri="{FF2B5EF4-FFF2-40B4-BE49-F238E27FC236}">
                <a16:creationId xmlns:a16="http://schemas.microsoft.com/office/drawing/2014/main" id="{49626BCC-B064-5043-A9CA-B88D74FBC9C4}"/>
              </a:ext>
            </a:extLst>
          </p:cNvPr>
          <p:cNvPicPr>
            <a:picLocks noChangeAspect="1"/>
          </p:cNvPicPr>
          <p:nvPr/>
        </p:nvPicPr>
        <p:blipFill>
          <a:blip r:embed="rId3"/>
          <a:stretch>
            <a:fillRect/>
          </a:stretch>
        </p:blipFill>
        <p:spPr>
          <a:xfrm>
            <a:off x="2656114" y="2005485"/>
            <a:ext cx="4539622" cy="3741447"/>
          </a:xfrm>
          <a:prstGeom prst="rect">
            <a:avLst/>
          </a:prstGeom>
        </p:spPr>
      </p:pic>
      <p:sp>
        <p:nvSpPr>
          <p:cNvPr id="52" name="AutoShape 89">
            <a:extLst>
              <a:ext uri="{FF2B5EF4-FFF2-40B4-BE49-F238E27FC236}">
                <a16:creationId xmlns:a16="http://schemas.microsoft.com/office/drawing/2014/main" id="{39A69F17-9798-0E46-8C59-CC6A45764C34}"/>
              </a:ext>
            </a:extLst>
          </p:cNvPr>
          <p:cNvSpPr>
            <a:spLocks noChangeArrowheads="1"/>
          </p:cNvSpPr>
          <p:nvPr/>
        </p:nvSpPr>
        <p:spPr bwMode="auto">
          <a:xfrm>
            <a:off x="5825795" y="973578"/>
            <a:ext cx="1785245" cy="709807"/>
          </a:xfrm>
          <a:prstGeom prst="wedgeRoundRectCallout">
            <a:avLst>
              <a:gd name="adj1" fmla="val -13930"/>
              <a:gd name="adj2" fmla="val 141733"/>
              <a:gd name="adj3" fmla="val 16667"/>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lIns="16615" tIns="16615" rIns="16615" bIns="16615" anchor="ctr"/>
          <a:lstStyle/>
          <a:p>
            <a:pPr algn="ctr">
              <a:spcBef>
                <a:spcPct val="50000"/>
              </a:spcBef>
            </a:pPr>
            <a:r>
              <a:rPr lang="en-GB" sz="1108" dirty="0"/>
              <a:t>Work out what it needs to do before deciding how it will do it</a:t>
            </a:r>
          </a:p>
        </p:txBody>
      </p:sp>
      <p:sp>
        <p:nvSpPr>
          <p:cNvPr id="53" name="AutoShape 88">
            <a:extLst>
              <a:ext uri="{FF2B5EF4-FFF2-40B4-BE49-F238E27FC236}">
                <a16:creationId xmlns:a16="http://schemas.microsoft.com/office/drawing/2014/main" id="{94CEEB34-01D4-184D-961E-C3703AD7560D}"/>
              </a:ext>
            </a:extLst>
          </p:cNvPr>
          <p:cNvSpPr>
            <a:spLocks noChangeArrowheads="1"/>
          </p:cNvSpPr>
          <p:nvPr/>
        </p:nvSpPr>
        <p:spPr bwMode="auto">
          <a:xfrm>
            <a:off x="5410086" y="5958873"/>
            <a:ext cx="1786567" cy="694304"/>
          </a:xfrm>
          <a:prstGeom prst="wedgeRoundRectCallout">
            <a:avLst>
              <a:gd name="adj1" fmla="val -15926"/>
              <a:gd name="adj2" fmla="val -263558"/>
              <a:gd name="adj3" fmla="val 16667"/>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lIns="16615" tIns="16615" rIns="16615" bIns="16615" anchor="ctr"/>
          <a:lstStyle/>
          <a:p>
            <a:pPr algn="ctr">
              <a:spcBef>
                <a:spcPct val="50000"/>
              </a:spcBef>
            </a:pPr>
            <a:r>
              <a:rPr lang="en-GB" sz="1015" dirty="0"/>
              <a:t>Understand the parts and describe them so that others can understand</a:t>
            </a:r>
          </a:p>
        </p:txBody>
      </p:sp>
      <p:sp>
        <p:nvSpPr>
          <p:cNvPr id="54" name="AutoShape 88">
            <a:extLst>
              <a:ext uri="{FF2B5EF4-FFF2-40B4-BE49-F238E27FC236}">
                <a16:creationId xmlns:a16="http://schemas.microsoft.com/office/drawing/2014/main" id="{74F6F769-A0D0-8F4B-8576-4D58B026EEF6}"/>
              </a:ext>
            </a:extLst>
          </p:cNvPr>
          <p:cNvSpPr>
            <a:spLocks noChangeArrowheads="1"/>
          </p:cNvSpPr>
          <p:nvPr/>
        </p:nvSpPr>
        <p:spPr bwMode="auto">
          <a:xfrm>
            <a:off x="2987480" y="5808035"/>
            <a:ext cx="1786567" cy="694304"/>
          </a:xfrm>
          <a:prstGeom prst="wedgeRoundRectCallout">
            <a:avLst>
              <a:gd name="adj1" fmla="val -24940"/>
              <a:gd name="adj2" fmla="val -76866"/>
              <a:gd name="adj3" fmla="val 16667"/>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lIns="16615" tIns="16615" rIns="16615" bIns="16615" anchor="ctr"/>
          <a:lstStyle/>
          <a:p>
            <a:pPr algn="ctr">
              <a:spcBef>
                <a:spcPct val="50000"/>
              </a:spcBef>
            </a:pPr>
            <a:r>
              <a:rPr lang="en-GB" sz="1015" dirty="0"/>
              <a:t>Analyse the system to understand its emergent properties</a:t>
            </a:r>
          </a:p>
        </p:txBody>
      </p:sp>
    </p:spTree>
    <p:extLst>
      <p:ext uri="{BB962C8B-B14F-4D97-AF65-F5344CB8AC3E}">
        <p14:creationId xmlns:p14="http://schemas.microsoft.com/office/powerpoint/2010/main" val="3347258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2"/>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8"/>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3"/>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 grpId="0" animBg="1"/>
      <p:bldP spid="39" grpId="0" animBg="1"/>
      <p:bldP spid="52" grpId="0" animBg="1"/>
      <p:bldP spid="53" grpId="0" animBg="1"/>
      <p:bldP spid="5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 name="Rectangle 8"/>
          <p:cNvSpPr>
            <a:spLocks noChangeArrowheads="1"/>
          </p:cNvSpPr>
          <p:nvPr/>
        </p:nvSpPr>
        <p:spPr bwMode="auto">
          <a:xfrm>
            <a:off x="6669204" y="530706"/>
            <a:ext cx="3867514" cy="1186577"/>
          </a:xfrm>
          <a:prstGeom prst="rect">
            <a:avLst/>
          </a:prstGeom>
          <a:solidFill>
            <a:schemeClr val="accent2"/>
          </a:solidFill>
          <a:ln w="9525">
            <a:solidFill>
              <a:schemeClr val="accent1"/>
            </a:solidFill>
            <a:miter lim="800000"/>
            <a:headEnd/>
            <a:tailEnd/>
          </a:ln>
          <a:effectLst/>
        </p:spPr>
        <p:txBody>
          <a:bodyPr vert="horz" wrap="none" lIns="91440" tIns="45720" rIns="91440" bIns="45720" rtlCol="0" anchor="ctr">
            <a:noAutofit/>
          </a:bodyPr>
          <a:lstStyle/>
          <a:p>
            <a:pPr>
              <a:spcBef>
                <a:spcPct val="0"/>
              </a:spcBef>
            </a:pPr>
            <a:endParaRPr lang="en-GB" sz="1662">
              <a:solidFill>
                <a:srgbClr val="000000"/>
              </a:solidFill>
            </a:endParaRPr>
          </a:p>
        </p:txBody>
      </p:sp>
      <p:sp>
        <p:nvSpPr>
          <p:cNvPr id="48130" name="Rectangle 3"/>
          <p:cNvSpPr>
            <a:spLocks noChangeArrowheads="1"/>
          </p:cNvSpPr>
          <p:nvPr/>
        </p:nvSpPr>
        <p:spPr bwMode="auto">
          <a:xfrm>
            <a:off x="8589316" y="1845131"/>
            <a:ext cx="1941763" cy="2103700"/>
          </a:xfrm>
          <a:prstGeom prst="rect">
            <a:avLst/>
          </a:prstGeom>
          <a:solidFill>
            <a:schemeClr val="accent2"/>
          </a:solidFill>
          <a:ln w="9525">
            <a:solidFill>
              <a:schemeClr val="accent1"/>
            </a:solidFill>
            <a:miter lim="800000"/>
            <a:headEnd/>
            <a:tailEnd/>
          </a:ln>
          <a:effectLst/>
        </p:spPr>
        <p:txBody>
          <a:bodyPr vert="horz" wrap="none" lIns="91440" tIns="45720" rIns="91440" bIns="45720" rtlCol="0" anchor="ctr">
            <a:noAutofit/>
          </a:bodyPr>
          <a:lstStyle/>
          <a:p>
            <a:pPr>
              <a:spcBef>
                <a:spcPct val="0"/>
              </a:spcBef>
            </a:pPr>
            <a:endParaRPr lang="en-GB" sz="1662">
              <a:solidFill>
                <a:srgbClr val="000000"/>
              </a:solidFill>
            </a:endParaRPr>
          </a:p>
        </p:txBody>
      </p:sp>
      <p:sp>
        <p:nvSpPr>
          <p:cNvPr id="48132" name="Rectangle 5"/>
          <p:cNvSpPr>
            <a:spLocks noChangeArrowheads="1"/>
          </p:cNvSpPr>
          <p:nvPr/>
        </p:nvSpPr>
        <p:spPr bwMode="auto">
          <a:xfrm>
            <a:off x="5968271" y="4037585"/>
            <a:ext cx="2235889" cy="2525178"/>
          </a:xfrm>
          <a:prstGeom prst="rect">
            <a:avLst/>
          </a:prstGeom>
          <a:solidFill>
            <a:schemeClr val="accent2"/>
          </a:solidFill>
          <a:ln w="9525">
            <a:solidFill>
              <a:schemeClr val="accent1"/>
            </a:solidFill>
            <a:miter lim="800000"/>
            <a:headEnd/>
            <a:tailEnd/>
          </a:ln>
          <a:effectLst/>
        </p:spPr>
        <p:txBody>
          <a:bodyPr vert="horz" wrap="none" lIns="91440" tIns="45720" rIns="91440" bIns="45720" rtlCol="0" anchor="ctr">
            <a:noAutofit/>
          </a:bodyPr>
          <a:lstStyle/>
          <a:p>
            <a:pPr>
              <a:spcBef>
                <a:spcPct val="0"/>
              </a:spcBef>
            </a:pPr>
            <a:endParaRPr lang="en-GB" sz="1662">
              <a:solidFill>
                <a:srgbClr val="000000"/>
              </a:solidFill>
            </a:endParaRPr>
          </a:p>
        </p:txBody>
      </p:sp>
      <p:sp>
        <p:nvSpPr>
          <p:cNvPr id="48134" name="Rectangle 7"/>
          <p:cNvSpPr>
            <a:spLocks noChangeArrowheads="1"/>
          </p:cNvSpPr>
          <p:nvPr/>
        </p:nvSpPr>
        <p:spPr bwMode="auto">
          <a:xfrm>
            <a:off x="8374273" y="4007980"/>
            <a:ext cx="2160983" cy="2563285"/>
          </a:xfrm>
          <a:prstGeom prst="rect">
            <a:avLst/>
          </a:prstGeom>
          <a:solidFill>
            <a:schemeClr val="accent2"/>
          </a:solidFill>
          <a:ln w="9525">
            <a:solidFill>
              <a:schemeClr val="accent1"/>
            </a:solidFill>
            <a:miter lim="800000"/>
            <a:headEnd/>
            <a:tailEnd/>
          </a:ln>
          <a:effectLst/>
        </p:spPr>
        <p:txBody>
          <a:bodyPr vert="horz" wrap="none" lIns="91440" tIns="45720" rIns="91440" bIns="45720" rtlCol="0" anchor="ctr">
            <a:noAutofit/>
          </a:bodyPr>
          <a:lstStyle/>
          <a:p>
            <a:pPr>
              <a:spcBef>
                <a:spcPct val="0"/>
              </a:spcBef>
            </a:pPr>
            <a:endParaRPr lang="en-GB" sz="1662">
              <a:solidFill>
                <a:srgbClr val="000000"/>
              </a:solidFill>
            </a:endParaRPr>
          </a:p>
        </p:txBody>
      </p:sp>
      <p:sp>
        <p:nvSpPr>
          <p:cNvPr id="48135" name="Rectangle 8"/>
          <p:cNvSpPr>
            <a:spLocks noChangeArrowheads="1"/>
          </p:cNvSpPr>
          <p:nvPr/>
        </p:nvSpPr>
        <p:spPr bwMode="auto">
          <a:xfrm>
            <a:off x="6504102" y="2014242"/>
            <a:ext cx="1981200" cy="1943100"/>
          </a:xfrm>
          <a:prstGeom prst="rect">
            <a:avLst/>
          </a:prstGeom>
          <a:solidFill>
            <a:schemeClr val="accent2"/>
          </a:solidFill>
          <a:ln w="9525">
            <a:solidFill>
              <a:schemeClr val="accent1"/>
            </a:solidFill>
            <a:miter lim="800000"/>
            <a:headEnd/>
            <a:tailEnd/>
          </a:ln>
          <a:effectLst/>
        </p:spPr>
        <p:txBody>
          <a:bodyPr vert="horz" wrap="none" lIns="91440" tIns="45720" rIns="91440" bIns="45720" rtlCol="0" anchor="ctr">
            <a:noAutofit/>
          </a:bodyPr>
          <a:lstStyle/>
          <a:p>
            <a:pPr>
              <a:spcBef>
                <a:spcPct val="0"/>
              </a:spcBef>
            </a:pPr>
            <a:endParaRPr lang="en-GB" sz="1662">
              <a:solidFill>
                <a:srgbClr val="000000"/>
              </a:solidFill>
            </a:endParaRPr>
          </a:p>
        </p:txBody>
      </p:sp>
      <p:sp>
        <p:nvSpPr>
          <p:cNvPr id="48137" name="Rectangle 10"/>
          <p:cNvSpPr>
            <a:spLocks noChangeArrowheads="1"/>
          </p:cNvSpPr>
          <p:nvPr/>
        </p:nvSpPr>
        <p:spPr bwMode="auto">
          <a:xfrm>
            <a:off x="4003715" y="4076039"/>
            <a:ext cx="1794442" cy="2491154"/>
          </a:xfrm>
          <a:prstGeom prst="rect">
            <a:avLst/>
          </a:prstGeom>
          <a:solidFill>
            <a:schemeClr val="accent2"/>
          </a:solidFill>
          <a:ln w="9525">
            <a:solidFill>
              <a:schemeClr val="accent1"/>
            </a:solidFill>
            <a:miter lim="800000"/>
            <a:headEnd/>
            <a:tailEnd/>
          </a:ln>
          <a:effectLst/>
        </p:spPr>
        <p:txBody>
          <a:bodyPr vert="horz" wrap="none" lIns="91440" tIns="45720" rIns="91440" bIns="45720" rtlCol="0" anchor="ctr">
            <a:noAutofit/>
          </a:bodyPr>
          <a:lstStyle/>
          <a:p>
            <a:pPr>
              <a:spcBef>
                <a:spcPct val="0"/>
              </a:spcBef>
            </a:pPr>
            <a:endParaRPr lang="en-GB" sz="1662">
              <a:solidFill>
                <a:srgbClr val="000000"/>
              </a:solidFill>
            </a:endParaRPr>
          </a:p>
        </p:txBody>
      </p:sp>
      <p:sp>
        <p:nvSpPr>
          <p:cNvPr id="48139" name="Rectangle 12"/>
          <p:cNvSpPr>
            <a:spLocks noChangeArrowheads="1"/>
          </p:cNvSpPr>
          <p:nvPr/>
        </p:nvSpPr>
        <p:spPr bwMode="auto">
          <a:xfrm>
            <a:off x="4491602" y="688031"/>
            <a:ext cx="1891738" cy="2196611"/>
          </a:xfrm>
          <a:prstGeom prst="rect">
            <a:avLst/>
          </a:prstGeom>
          <a:solidFill>
            <a:schemeClr val="accent2"/>
          </a:solidFill>
          <a:ln w="9525">
            <a:solidFill>
              <a:schemeClr val="accent1"/>
            </a:solidFill>
            <a:miter lim="800000"/>
            <a:headEnd/>
            <a:tailEnd/>
          </a:ln>
          <a:effectLst/>
        </p:spPr>
        <p:txBody>
          <a:bodyPr vert="horz" wrap="none" lIns="91440" tIns="45720" rIns="91440" bIns="45720" rtlCol="0" anchor="ctr">
            <a:noAutofit/>
          </a:bodyPr>
          <a:lstStyle/>
          <a:p>
            <a:pPr>
              <a:spcBef>
                <a:spcPct val="0"/>
              </a:spcBef>
            </a:pPr>
            <a:endParaRPr lang="en-GB" sz="1662">
              <a:solidFill>
                <a:srgbClr val="000000"/>
              </a:solidFill>
            </a:endParaRPr>
          </a:p>
        </p:txBody>
      </p:sp>
      <p:sp>
        <p:nvSpPr>
          <p:cNvPr id="48140" name="Rectangle 13"/>
          <p:cNvSpPr>
            <a:spLocks noChangeArrowheads="1"/>
          </p:cNvSpPr>
          <p:nvPr/>
        </p:nvSpPr>
        <p:spPr bwMode="auto">
          <a:xfrm>
            <a:off x="1582012" y="3655180"/>
            <a:ext cx="2328863" cy="2921267"/>
          </a:xfrm>
          <a:prstGeom prst="rect">
            <a:avLst/>
          </a:prstGeom>
          <a:solidFill>
            <a:schemeClr val="accent2"/>
          </a:solidFill>
          <a:ln w="9525">
            <a:solidFill>
              <a:schemeClr val="accent1"/>
            </a:solidFill>
            <a:miter lim="800000"/>
            <a:headEnd/>
            <a:tailEnd/>
          </a:ln>
          <a:effectLst/>
        </p:spPr>
        <p:txBody>
          <a:bodyPr vert="horz" wrap="none" lIns="91440" tIns="45720" rIns="91440" bIns="45720" rtlCol="0" anchor="ctr">
            <a:noAutofit/>
          </a:bodyPr>
          <a:lstStyle/>
          <a:p>
            <a:pPr>
              <a:spcBef>
                <a:spcPct val="0"/>
              </a:spcBef>
            </a:pPr>
            <a:endParaRPr lang="en-GB" sz="1662">
              <a:solidFill>
                <a:srgbClr val="000000"/>
              </a:solidFill>
            </a:endParaRPr>
          </a:p>
        </p:txBody>
      </p:sp>
      <p:sp>
        <p:nvSpPr>
          <p:cNvPr id="48141" name="Text Box 14"/>
          <p:cNvSpPr txBox="1">
            <a:spLocks noChangeArrowheads="1"/>
          </p:cNvSpPr>
          <p:nvPr/>
        </p:nvSpPr>
        <p:spPr bwMode="auto">
          <a:xfrm>
            <a:off x="4668256" y="1507192"/>
            <a:ext cx="1669048" cy="26282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r"/>
            <a:r>
              <a:rPr lang="en-GB" sz="1108" b="1">
                <a:solidFill>
                  <a:srgbClr val="000000"/>
                </a:solidFill>
              </a:rPr>
              <a:t>Logical Flow Analysis</a:t>
            </a:r>
          </a:p>
        </p:txBody>
      </p:sp>
      <p:sp>
        <p:nvSpPr>
          <p:cNvPr id="48149" name="Text Box 22"/>
          <p:cNvSpPr txBox="1">
            <a:spLocks noChangeArrowheads="1"/>
          </p:cNvSpPr>
          <p:nvPr/>
        </p:nvSpPr>
        <p:spPr bwMode="auto">
          <a:xfrm>
            <a:off x="1698625" y="1533567"/>
            <a:ext cx="1317990" cy="43300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738">
                <a:solidFill>
                  <a:srgbClr val="000000"/>
                </a:solidFill>
              </a:rPr>
              <a:t>Identify major stakeholders</a:t>
            </a:r>
          </a:p>
          <a:p>
            <a:r>
              <a:rPr lang="en-GB" sz="738">
                <a:solidFill>
                  <a:srgbClr val="000000"/>
                </a:solidFill>
              </a:rPr>
              <a:t>and generate potential </a:t>
            </a:r>
          </a:p>
          <a:p>
            <a:r>
              <a:rPr lang="en-GB" sz="738">
                <a:solidFill>
                  <a:srgbClr val="000000"/>
                </a:solidFill>
              </a:rPr>
              <a:t>requirements</a:t>
            </a:r>
          </a:p>
        </p:txBody>
      </p:sp>
      <p:sp>
        <p:nvSpPr>
          <p:cNvPr id="48150" name="Line 23"/>
          <p:cNvSpPr>
            <a:spLocks noChangeShapeType="1"/>
          </p:cNvSpPr>
          <p:nvPr/>
        </p:nvSpPr>
        <p:spPr bwMode="auto">
          <a:xfrm>
            <a:off x="1825625" y="1561400"/>
            <a:ext cx="1085850" cy="0"/>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sz="1662"/>
          </a:p>
        </p:txBody>
      </p:sp>
      <p:sp>
        <p:nvSpPr>
          <p:cNvPr id="48151" name="Line 24"/>
          <p:cNvSpPr>
            <a:spLocks noChangeShapeType="1"/>
          </p:cNvSpPr>
          <p:nvPr/>
        </p:nvSpPr>
        <p:spPr bwMode="auto">
          <a:xfrm>
            <a:off x="1822450" y="1918953"/>
            <a:ext cx="1085850" cy="0"/>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sz="1662"/>
          </a:p>
        </p:txBody>
      </p:sp>
      <p:sp>
        <p:nvSpPr>
          <p:cNvPr id="48153" name="Text Box 26"/>
          <p:cNvSpPr txBox="1">
            <a:spLocks noChangeArrowheads="1"/>
          </p:cNvSpPr>
          <p:nvPr/>
        </p:nvSpPr>
        <p:spPr bwMode="auto">
          <a:xfrm>
            <a:off x="4530730" y="2211059"/>
            <a:ext cx="1927063" cy="68884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292" dirty="0">
                <a:solidFill>
                  <a:srgbClr val="000000"/>
                </a:solidFill>
              </a:rPr>
              <a:t>Determine Manufacturing  Functionality</a:t>
            </a:r>
          </a:p>
        </p:txBody>
      </p:sp>
      <p:sp>
        <p:nvSpPr>
          <p:cNvPr id="48154" name="Rectangle 27"/>
          <p:cNvSpPr>
            <a:spLocks noChangeArrowheads="1"/>
          </p:cNvSpPr>
          <p:nvPr/>
        </p:nvSpPr>
        <p:spPr bwMode="auto">
          <a:xfrm>
            <a:off x="1661845" y="671704"/>
            <a:ext cx="2576513" cy="2796693"/>
          </a:xfrm>
          <a:prstGeom prst="rect">
            <a:avLst/>
          </a:prstGeom>
          <a:solidFill>
            <a:schemeClr val="accent2"/>
          </a:solidFill>
          <a:ln w="9525">
            <a:solidFill>
              <a:schemeClr val="accent1"/>
            </a:solidFill>
            <a:miter lim="800000"/>
            <a:headEnd/>
            <a:tailEnd/>
          </a:ln>
        </p:spPr>
        <p:txBody>
          <a:bodyPr wrap="none" anchor="ctr"/>
          <a:lstStyle/>
          <a:p>
            <a:endParaRPr lang="en-GB" sz="1662">
              <a:solidFill>
                <a:srgbClr val="000000"/>
              </a:solidFill>
            </a:endParaRPr>
          </a:p>
        </p:txBody>
      </p:sp>
      <p:sp>
        <p:nvSpPr>
          <p:cNvPr id="48155" name="Text Box 28"/>
          <p:cNvSpPr txBox="1">
            <a:spLocks noChangeArrowheads="1"/>
          </p:cNvSpPr>
          <p:nvPr/>
        </p:nvSpPr>
        <p:spPr bwMode="auto">
          <a:xfrm>
            <a:off x="1611195" y="2982022"/>
            <a:ext cx="2559050"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r" eaLnBrk="1" hangingPunct="1"/>
            <a:r>
              <a:rPr lang="en-GB" sz="1200" dirty="0">
                <a:solidFill>
                  <a:srgbClr val="000000"/>
                </a:solidFill>
              </a:rPr>
              <a:t>Generate Requirements for Manufacturing System </a:t>
            </a:r>
          </a:p>
        </p:txBody>
      </p:sp>
      <p:sp>
        <p:nvSpPr>
          <p:cNvPr id="48156" name="Text Box 29"/>
          <p:cNvSpPr txBox="1">
            <a:spLocks noChangeArrowheads="1"/>
          </p:cNvSpPr>
          <p:nvPr/>
        </p:nvSpPr>
        <p:spPr bwMode="auto">
          <a:xfrm>
            <a:off x="1678516" y="5930636"/>
            <a:ext cx="2108200" cy="6463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200" dirty="0">
                <a:solidFill>
                  <a:srgbClr val="000000"/>
                </a:solidFill>
              </a:rPr>
              <a:t>Confirm Manufacturing System Requirements and identify critical functions</a:t>
            </a:r>
          </a:p>
        </p:txBody>
      </p:sp>
      <p:sp>
        <p:nvSpPr>
          <p:cNvPr id="48162" name="Text Box 35"/>
          <p:cNvSpPr txBox="1">
            <a:spLocks noChangeArrowheads="1"/>
          </p:cNvSpPr>
          <p:nvPr/>
        </p:nvSpPr>
        <p:spPr bwMode="auto">
          <a:xfrm>
            <a:off x="3985730" y="5885376"/>
            <a:ext cx="1887538" cy="68884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292" dirty="0">
                <a:solidFill>
                  <a:srgbClr val="000000"/>
                </a:solidFill>
              </a:rPr>
              <a:t>Identify and Select Manufacturing System Concepts</a:t>
            </a:r>
          </a:p>
        </p:txBody>
      </p:sp>
      <p:sp>
        <p:nvSpPr>
          <p:cNvPr id="48163" name="AutoShape 36"/>
          <p:cNvSpPr>
            <a:spLocks noChangeArrowheads="1"/>
          </p:cNvSpPr>
          <p:nvPr/>
        </p:nvSpPr>
        <p:spPr bwMode="auto">
          <a:xfrm rot="1614662">
            <a:off x="3253540" y="4118882"/>
            <a:ext cx="992510" cy="269631"/>
          </a:xfrm>
          <a:prstGeom prst="rightArrow">
            <a:avLst>
              <a:gd name="adj1" fmla="val 63954"/>
              <a:gd name="adj2" fmla="val 80720"/>
            </a:avLst>
          </a:prstGeom>
          <a:solidFill>
            <a:srgbClr val="990000"/>
          </a:solidFill>
          <a:ln>
            <a:noFill/>
          </a:ln>
          <a:extLs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GB" sz="1662">
              <a:solidFill>
                <a:srgbClr val="000000"/>
              </a:solidFill>
            </a:endParaRPr>
          </a:p>
        </p:txBody>
      </p:sp>
      <p:sp>
        <p:nvSpPr>
          <p:cNvPr id="48171" name="AutoShape 44"/>
          <p:cNvSpPr>
            <a:spLocks noChangeArrowheads="1"/>
          </p:cNvSpPr>
          <p:nvPr/>
        </p:nvSpPr>
        <p:spPr bwMode="auto">
          <a:xfrm flipH="1">
            <a:off x="3114197" y="3653091"/>
            <a:ext cx="1657320" cy="312127"/>
          </a:xfrm>
          <a:prstGeom prst="rightArrow">
            <a:avLst>
              <a:gd name="adj1" fmla="val 53991"/>
              <a:gd name="adj2" fmla="val 48379"/>
            </a:avLst>
          </a:prstGeom>
          <a:ln/>
          <a:extLst>
            <a:ext uri="{91240B29-F687-4f45-9708-019B960494DF}">
              <a14:hiddenLine xmlns:a14="http://schemas.microsoft.com/office/drawing/2010/main" xmlns="" w="9525">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sp>
        <p:nvSpPr>
          <p:cNvPr id="48172" name="AutoShape 45"/>
          <p:cNvSpPr>
            <a:spLocks noChangeArrowheads="1"/>
          </p:cNvSpPr>
          <p:nvPr/>
        </p:nvSpPr>
        <p:spPr bwMode="auto">
          <a:xfrm>
            <a:off x="1688802" y="4473201"/>
            <a:ext cx="444842" cy="301869"/>
          </a:xfrm>
          <a:prstGeom prst="rightArrow">
            <a:avLst>
              <a:gd name="adj1" fmla="val 61167"/>
              <a:gd name="adj2" fmla="val 40293"/>
            </a:avLst>
          </a:prstGeom>
          <a:ln/>
          <a:extLst>
            <a:ext uri="{91240B29-F687-4f45-9708-019B960494DF}">
              <a14:hiddenLine xmlns:a14="http://schemas.microsoft.com/office/drawing/2010/main" xmlns="" w="9525">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sp>
        <p:nvSpPr>
          <p:cNvPr id="48173" name="Rectangle 46"/>
          <p:cNvSpPr>
            <a:spLocks noChangeArrowheads="1"/>
          </p:cNvSpPr>
          <p:nvPr/>
        </p:nvSpPr>
        <p:spPr bwMode="auto">
          <a:xfrm>
            <a:off x="1672793" y="3242537"/>
            <a:ext cx="150345" cy="1456976"/>
          </a:xfrm>
          <a:prstGeom prst="rect">
            <a:avLst/>
          </a:prstGeom>
          <a:ln/>
          <a:extLst>
            <a:ext uri="{91240B29-F687-4f45-9708-019B960494DF}">
              <a14:hiddenLine xmlns:a14="http://schemas.microsoft.com/office/drawing/2010/main" xmlns="" w="9525">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sp>
        <p:nvSpPr>
          <p:cNvPr id="48174" name="AutoShape 47"/>
          <p:cNvSpPr>
            <a:spLocks noChangeArrowheads="1"/>
          </p:cNvSpPr>
          <p:nvPr/>
        </p:nvSpPr>
        <p:spPr bwMode="auto">
          <a:xfrm>
            <a:off x="4039745" y="1509677"/>
            <a:ext cx="586194" cy="463506"/>
          </a:xfrm>
          <a:prstGeom prst="rightArrow">
            <a:avLst>
              <a:gd name="adj1" fmla="val 50000"/>
              <a:gd name="adj2" fmla="val 27872"/>
            </a:avLst>
          </a:prstGeom>
          <a:ln/>
          <a:extLst>
            <a:ext uri="{91240B29-F687-4f45-9708-019B960494DF}">
              <a14:hiddenLine xmlns:a14="http://schemas.microsoft.com/office/drawing/2010/main" xmlns="" w="12700">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sp>
        <p:nvSpPr>
          <p:cNvPr id="48175" name="Rectangle 48"/>
          <p:cNvSpPr>
            <a:spLocks noChangeArrowheads="1"/>
          </p:cNvSpPr>
          <p:nvPr/>
        </p:nvSpPr>
        <p:spPr bwMode="auto">
          <a:xfrm>
            <a:off x="4594877" y="2973278"/>
            <a:ext cx="176212" cy="911469"/>
          </a:xfrm>
          <a:prstGeom prst="rect">
            <a:avLst/>
          </a:prstGeom>
          <a:ln/>
          <a:extLst>
            <a:ext uri="{91240B29-F687-4f45-9708-019B960494DF}">
              <a14:hiddenLine xmlns:a14="http://schemas.microsoft.com/office/drawing/2010/main" xmlns="" w="9525">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sp>
        <p:nvSpPr>
          <p:cNvPr id="48181" name="Text Box 54"/>
          <p:cNvSpPr txBox="1">
            <a:spLocks noChangeArrowheads="1"/>
          </p:cNvSpPr>
          <p:nvPr/>
        </p:nvSpPr>
        <p:spPr bwMode="auto">
          <a:xfrm>
            <a:off x="5921615" y="6092386"/>
            <a:ext cx="2506663" cy="49000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292" dirty="0">
                <a:solidFill>
                  <a:srgbClr val="000000"/>
                </a:solidFill>
              </a:rPr>
              <a:t>Confirm </a:t>
            </a:r>
            <a:r>
              <a:rPr lang="en-GB" sz="1292" dirty="0" err="1">
                <a:solidFill>
                  <a:srgbClr val="000000"/>
                </a:solidFill>
              </a:rPr>
              <a:t>Mfg</a:t>
            </a:r>
            <a:r>
              <a:rPr lang="en-GB" sz="1292" dirty="0">
                <a:solidFill>
                  <a:srgbClr val="000000"/>
                </a:solidFill>
              </a:rPr>
              <a:t> System - Identify Critical Manufacturing Steps</a:t>
            </a:r>
          </a:p>
        </p:txBody>
      </p:sp>
      <p:sp>
        <p:nvSpPr>
          <p:cNvPr id="48190" name="Text Box 63"/>
          <p:cNvSpPr txBox="1">
            <a:spLocks noChangeArrowheads="1"/>
          </p:cNvSpPr>
          <p:nvPr/>
        </p:nvSpPr>
        <p:spPr bwMode="auto">
          <a:xfrm>
            <a:off x="8961404" y="5321616"/>
            <a:ext cx="777778" cy="23436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r" eaLnBrk="1" hangingPunct="1"/>
            <a:r>
              <a:rPr lang="en-GB" sz="923" b="1" dirty="0">
                <a:solidFill>
                  <a:srgbClr val="000000"/>
                </a:solidFill>
              </a:rPr>
              <a:t>P-Diagram</a:t>
            </a:r>
          </a:p>
        </p:txBody>
      </p:sp>
      <p:sp>
        <p:nvSpPr>
          <p:cNvPr id="48191" name="Text Box 64"/>
          <p:cNvSpPr txBox="1">
            <a:spLocks noChangeArrowheads="1"/>
          </p:cNvSpPr>
          <p:nvPr/>
        </p:nvSpPr>
        <p:spPr bwMode="auto">
          <a:xfrm>
            <a:off x="8423980" y="6025920"/>
            <a:ext cx="2112738" cy="49000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292" dirty="0">
                <a:solidFill>
                  <a:srgbClr val="000000"/>
                </a:solidFill>
              </a:rPr>
              <a:t>Identify Critical </a:t>
            </a:r>
          </a:p>
          <a:p>
            <a:r>
              <a:rPr lang="en-GB" sz="1292" dirty="0" err="1">
                <a:solidFill>
                  <a:srgbClr val="000000"/>
                </a:solidFill>
              </a:rPr>
              <a:t>Mfg</a:t>
            </a:r>
            <a:r>
              <a:rPr lang="en-GB" sz="1292" dirty="0">
                <a:solidFill>
                  <a:srgbClr val="000000"/>
                </a:solidFill>
              </a:rPr>
              <a:t> Parameters</a:t>
            </a:r>
          </a:p>
        </p:txBody>
      </p:sp>
      <p:sp>
        <p:nvSpPr>
          <p:cNvPr id="48194" name="Text Box 67"/>
          <p:cNvSpPr txBox="1">
            <a:spLocks noChangeArrowheads="1"/>
          </p:cNvSpPr>
          <p:nvPr/>
        </p:nvSpPr>
        <p:spPr bwMode="auto">
          <a:xfrm>
            <a:off x="6556494" y="3458825"/>
            <a:ext cx="1455848" cy="49000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292" dirty="0">
                <a:solidFill>
                  <a:srgbClr val="000000"/>
                </a:solidFill>
              </a:rPr>
              <a:t>Establish Critical </a:t>
            </a:r>
          </a:p>
          <a:p>
            <a:r>
              <a:rPr lang="en-GB" sz="1292" dirty="0" err="1">
                <a:solidFill>
                  <a:srgbClr val="000000"/>
                </a:solidFill>
              </a:rPr>
              <a:t>Mfg</a:t>
            </a:r>
            <a:r>
              <a:rPr lang="en-GB" sz="1292" dirty="0">
                <a:solidFill>
                  <a:srgbClr val="000000"/>
                </a:solidFill>
              </a:rPr>
              <a:t> Parameters</a:t>
            </a:r>
          </a:p>
        </p:txBody>
      </p:sp>
      <p:sp>
        <p:nvSpPr>
          <p:cNvPr id="48199" name="Text Box 72"/>
          <p:cNvSpPr txBox="1">
            <a:spLocks noChangeArrowheads="1"/>
          </p:cNvSpPr>
          <p:nvPr/>
        </p:nvSpPr>
        <p:spPr bwMode="auto">
          <a:xfrm>
            <a:off x="6980935" y="2811920"/>
            <a:ext cx="1107997" cy="23436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r" eaLnBrk="1" hangingPunct="1"/>
            <a:r>
              <a:rPr lang="en-GB" sz="923" b="1" dirty="0">
                <a:solidFill>
                  <a:srgbClr val="000000"/>
                </a:solidFill>
              </a:rPr>
              <a:t>What-Why Table</a:t>
            </a:r>
          </a:p>
        </p:txBody>
      </p:sp>
      <p:sp>
        <p:nvSpPr>
          <p:cNvPr id="48200" name="AutoShape 73"/>
          <p:cNvSpPr>
            <a:spLocks noChangeArrowheads="1"/>
          </p:cNvSpPr>
          <p:nvPr/>
        </p:nvSpPr>
        <p:spPr bwMode="auto">
          <a:xfrm rot="13360111">
            <a:off x="8183499" y="3790096"/>
            <a:ext cx="858239" cy="266013"/>
          </a:xfrm>
          <a:prstGeom prst="rightArrow">
            <a:avLst>
              <a:gd name="adj1" fmla="val 63954"/>
              <a:gd name="adj2" fmla="val 80720"/>
            </a:avLst>
          </a:prstGeom>
          <a:ln/>
          <a:extLst>
            <a:ext uri="{91240B29-F687-4f45-9708-019B960494DF}">
              <a14:hiddenLine xmlns:a14="http://schemas.microsoft.com/office/drawing/2010/main" xmlns="" w="12700">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sp>
        <p:nvSpPr>
          <p:cNvPr id="48203" name="AutoShape 76"/>
          <p:cNvSpPr>
            <a:spLocks noChangeArrowheads="1"/>
          </p:cNvSpPr>
          <p:nvPr/>
        </p:nvSpPr>
        <p:spPr bwMode="auto">
          <a:xfrm rot="2638079">
            <a:off x="5480892" y="3674968"/>
            <a:ext cx="1181100" cy="269631"/>
          </a:xfrm>
          <a:prstGeom prst="rightArrow">
            <a:avLst>
              <a:gd name="adj1" fmla="val 63954"/>
              <a:gd name="adj2" fmla="val 80720"/>
            </a:avLst>
          </a:prstGeom>
          <a:solidFill>
            <a:schemeClr val="accent2"/>
          </a:solidFill>
          <a:ln>
            <a:noFill/>
          </a:ln>
          <a:extLs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GB" sz="1662">
              <a:solidFill>
                <a:srgbClr val="000000"/>
              </a:solidFill>
            </a:endParaRPr>
          </a:p>
        </p:txBody>
      </p:sp>
      <p:sp>
        <p:nvSpPr>
          <p:cNvPr id="48204" name="Text Box 77"/>
          <p:cNvSpPr txBox="1">
            <a:spLocks noChangeArrowheads="1"/>
          </p:cNvSpPr>
          <p:nvPr/>
        </p:nvSpPr>
        <p:spPr bwMode="auto">
          <a:xfrm>
            <a:off x="8570529" y="3001437"/>
            <a:ext cx="1966189" cy="23436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923" b="1" dirty="0">
                <a:solidFill>
                  <a:srgbClr val="000000"/>
                </a:solidFill>
              </a:rPr>
              <a:t>Quality Function Deployment 4</a:t>
            </a:r>
          </a:p>
        </p:txBody>
      </p:sp>
      <p:sp>
        <p:nvSpPr>
          <p:cNvPr id="48205" name="Text Box 78"/>
          <p:cNvSpPr txBox="1">
            <a:spLocks noChangeArrowheads="1"/>
          </p:cNvSpPr>
          <p:nvPr/>
        </p:nvSpPr>
        <p:spPr bwMode="auto">
          <a:xfrm>
            <a:off x="8658215" y="3486197"/>
            <a:ext cx="1737976" cy="49000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292" dirty="0">
                <a:solidFill>
                  <a:srgbClr val="000000"/>
                </a:solidFill>
              </a:rPr>
              <a:t>Establish Production </a:t>
            </a:r>
          </a:p>
          <a:p>
            <a:r>
              <a:rPr lang="en-GB" sz="1292" dirty="0">
                <a:solidFill>
                  <a:srgbClr val="000000"/>
                </a:solidFill>
              </a:rPr>
              <a:t>Control Methods</a:t>
            </a:r>
          </a:p>
        </p:txBody>
      </p:sp>
      <p:sp>
        <p:nvSpPr>
          <p:cNvPr id="2" name="Title 1">
            <a:extLst>
              <a:ext uri="{FF2B5EF4-FFF2-40B4-BE49-F238E27FC236}">
                <a16:creationId xmlns:a16="http://schemas.microsoft.com/office/drawing/2014/main" id="{E52795CC-D5A7-1249-BD2B-7C284B0D8D50}"/>
              </a:ext>
            </a:extLst>
          </p:cNvPr>
          <p:cNvSpPr>
            <a:spLocks noGrp="1"/>
          </p:cNvSpPr>
          <p:nvPr>
            <p:ph type="title"/>
          </p:nvPr>
        </p:nvSpPr>
        <p:spPr>
          <a:xfrm>
            <a:off x="53705" y="4023"/>
            <a:ext cx="11209294" cy="834905"/>
          </a:xfrm>
        </p:spPr>
        <p:txBody>
          <a:bodyPr/>
          <a:lstStyle/>
          <a:p>
            <a:r>
              <a:rPr lang="en-US" sz="2800"/>
              <a:t>It’s the Same Tools (and a few new ones)</a:t>
            </a:r>
            <a:endParaRPr lang="en-US" sz="2800" dirty="0"/>
          </a:p>
        </p:txBody>
      </p:sp>
      <p:pic>
        <p:nvPicPr>
          <p:cNvPr id="82" name="Picture 81"/>
          <p:cNvPicPr>
            <a:picLocks noChangeAspect="1"/>
          </p:cNvPicPr>
          <p:nvPr/>
        </p:nvPicPr>
        <p:blipFill>
          <a:blip r:embed="rId2"/>
          <a:stretch>
            <a:fillRect/>
          </a:stretch>
        </p:blipFill>
        <p:spPr>
          <a:xfrm>
            <a:off x="1842598" y="1606583"/>
            <a:ext cx="817687" cy="855609"/>
          </a:xfrm>
          <a:prstGeom prst="rect">
            <a:avLst/>
          </a:prstGeom>
        </p:spPr>
      </p:pic>
      <p:sp>
        <p:nvSpPr>
          <p:cNvPr id="83" name="TextBox 82"/>
          <p:cNvSpPr txBox="1"/>
          <p:nvPr/>
        </p:nvSpPr>
        <p:spPr>
          <a:xfrm>
            <a:off x="1633289" y="2416342"/>
            <a:ext cx="1159292" cy="234360"/>
          </a:xfrm>
          <a:prstGeom prst="rect">
            <a:avLst/>
          </a:prstGeom>
          <a:noFill/>
        </p:spPr>
        <p:txBody>
          <a:bodyPr wrap="square" rtlCol="0">
            <a:spAutoFit/>
          </a:bodyPr>
          <a:lstStyle/>
          <a:p>
            <a:r>
              <a:rPr lang="en-US" sz="923" b="1" dirty="0"/>
              <a:t>Affinity Diagram</a:t>
            </a:r>
          </a:p>
        </p:txBody>
      </p:sp>
      <p:sp>
        <p:nvSpPr>
          <p:cNvPr id="84" name="TextBox 83"/>
          <p:cNvSpPr txBox="1"/>
          <p:nvPr/>
        </p:nvSpPr>
        <p:spPr>
          <a:xfrm>
            <a:off x="1687416" y="2618013"/>
            <a:ext cx="998927" cy="390492"/>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sz="646" dirty="0"/>
              <a:t>Elicit and capture key stakeholder requirements </a:t>
            </a:r>
          </a:p>
        </p:txBody>
      </p:sp>
      <p:pic>
        <p:nvPicPr>
          <p:cNvPr id="85" name="Picture 84"/>
          <p:cNvPicPr>
            <a:picLocks noChangeAspect="1"/>
          </p:cNvPicPr>
          <p:nvPr/>
        </p:nvPicPr>
        <p:blipFill>
          <a:blip r:embed="rId3"/>
          <a:stretch>
            <a:fillRect/>
          </a:stretch>
        </p:blipFill>
        <p:spPr>
          <a:xfrm>
            <a:off x="2936087" y="1861478"/>
            <a:ext cx="1270828" cy="519070"/>
          </a:xfrm>
          <a:prstGeom prst="rect">
            <a:avLst/>
          </a:prstGeom>
        </p:spPr>
      </p:pic>
      <p:sp>
        <p:nvSpPr>
          <p:cNvPr id="86" name="TextBox 85"/>
          <p:cNvSpPr txBox="1"/>
          <p:nvPr/>
        </p:nvSpPr>
        <p:spPr>
          <a:xfrm>
            <a:off x="3076399" y="2390417"/>
            <a:ext cx="987771" cy="234360"/>
          </a:xfrm>
          <a:prstGeom prst="rect">
            <a:avLst/>
          </a:prstGeom>
          <a:noFill/>
        </p:spPr>
        <p:txBody>
          <a:bodyPr wrap="square" rtlCol="0">
            <a:spAutoFit/>
          </a:bodyPr>
          <a:lstStyle/>
          <a:p>
            <a:r>
              <a:rPr lang="en-US" sz="923" b="1" dirty="0"/>
              <a:t>Tree Diagram</a:t>
            </a:r>
          </a:p>
        </p:txBody>
      </p:sp>
      <p:sp>
        <p:nvSpPr>
          <p:cNvPr id="87" name="TextBox 86"/>
          <p:cNvSpPr txBox="1"/>
          <p:nvPr/>
        </p:nvSpPr>
        <p:spPr>
          <a:xfrm>
            <a:off x="3000774" y="2595418"/>
            <a:ext cx="1120722" cy="433004"/>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sz="738" dirty="0"/>
              <a:t>Organize key stakeholder requirements </a:t>
            </a:r>
          </a:p>
        </p:txBody>
      </p:sp>
      <p:pic>
        <p:nvPicPr>
          <p:cNvPr id="88" name="Picture 87"/>
          <p:cNvPicPr>
            <a:picLocks noChangeAspect="1"/>
          </p:cNvPicPr>
          <p:nvPr/>
        </p:nvPicPr>
        <p:blipFill>
          <a:blip r:embed="rId4"/>
          <a:stretch>
            <a:fillRect/>
          </a:stretch>
        </p:blipFill>
        <p:spPr>
          <a:xfrm>
            <a:off x="4489660" y="813583"/>
            <a:ext cx="1897598" cy="525122"/>
          </a:xfrm>
          <a:prstGeom prst="rect">
            <a:avLst/>
          </a:prstGeom>
        </p:spPr>
      </p:pic>
      <p:sp>
        <p:nvSpPr>
          <p:cNvPr id="89" name="TextBox 88"/>
          <p:cNvSpPr txBox="1"/>
          <p:nvPr/>
        </p:nvSpPr>
        <p:spPr>
          <a:xfrm>
            <a:off x="4854000" y="1784946"/>
            <a:ext cx="1237422" cy="433004"/>
          </a:xfrm>
          <a:prstGeom prst="rect">
            <a:avLst/>
          </a:prstGeom>
          <a:ln/>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sz="738" dirty="0"/>
              <a:t>Identifies sequence of activities or functions  of the </a:t>
            </a:r>
            <a:r>
              <a:rPr lang="en-US" sz="738" dirty="0" err="1"/>
              <a:t>realisation</a:t>
            </a:r>
            <a:r>
              <a:rPr lang="en-US" sz="738" dirty="0"/>
              <a:t> system</a:t>
            </a:r>
          </a:p>
        </p:txBody>
      </p:sp>
      <p:pic>
        <p:nvPicPr>
          <p:cNvPr id="90" name="Picture 89"/>
          <p:cNvPicPr>
            <a:picLocks noChangeAspect="1"/>
          </p:cNvPicPr>
          <p:nvPr/>
        </p:nvPicPr>
        <p:blipFill>
          <a:blip r:embed="rId5"/>
          <a:stretch>
            <a:fillRect/>
          </a:stretch>
        </p:blipFill>
        <p:spPr>
          <a:xfrm>
            <a:off x="2159131" y="3702535"/>
            <a:ext cx="1368058" cy="1575739"/>
          </a:xfrm>
          <a:prstGeom prst="rect">
            <a:avLst/>
          </a:prstGeom>
        </p:spPr>
      </p:pic>
      <p:sp>
        <p:nvSpPr>
          <p:cNvPr id="91" name="TextBox 90"/>
          <p:cNvSpPr txBox="1"/>
          <p:nvPr/>
        </p:nvSpPr>
        <p:spPr>
          <a:xfrm>
            <a:off x="1978924" y="5550671"/>
            <a:ext cx="1482585" cy="319446"/>
          </a:xfrm>
          <a:prstGeom prst="rect">
            <a:avLst/>
          </a:prstGeom>
          <a:ln/>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sz="738" dirty="0"/>
              <a:t>Cross checks requirements for consistency and completeness</a:t>
            </a:r>
          </a:p>
        </p:txBody>
      </p:sp>
      <p:sp>
        <p:nvSpPr>
          <p:cNvPr id="92" name="TextBox 91"/>
          <p:cNvSpPr txBox="1"/>
          <p:nvPr/>
        </p:nvSpPr>
        <p:spPr>
          <a:xfrm>
            <a:off x="1718558" y="5313014"/>
            <a:ext cx="2028119" cy="234360"/>
          </a:xfrm>
          <a:prstGeom prst="rect">
            <a:avLst/>
          </a:prstGeom>
          <a:noFill/>
        </p:spPr>
        <p:txBody>
          <a:bodyPr wrap="square" rtlCol="0">
            <a:spAutoFit/>
          </a:bodyPr>
          <a:lstStyle/>
          <a:p>
            <a:r>
              <a:rPr lang="en-US" sz="923" b="1" dirty="0"/>
              <a:t>Quality Function Deployment 1</a:t>
            </a:r>
          </a:p>
        </p:txBody>
      </p:sp>
      <p:pic>
        <p:nvPicPr>
          <p:cNvPr id="93" name="Picture 92"/>
          <p:cNvPicPr>
            <a:picLocks noChangeAspect="1"/>
          </p:cNvPicPr>
          <p:nvPr/>
        </p:nvPicPr>
        <p:blipFill>
          <a:blip r:embed="rId6"/>
          <a:stretch>
            <a:fillRect/>
          </a:stretch>
        </p:blipFill>
        <p:spPr>
          <a:xfrm>
            <a:off x="4251711" y="4181151"/>
            <a:ext cx="1485553" cy="823513"/>
          </a:xfrm>
          <a:prstGeom prst="rect">
            <a:avLst/>
          </a:prstGeom>
        </p:spPr>
      </p:pic>
      <p:sp>
        <p:nvSpPr>
          <p:cNvPr id="94" name="TextBox 93"/>
          <p:cNvSpPr txBox="1"/>
          <p:nvPr/>
        </p:nvSpPr>
        <p:spPr>
          <a:xfrm>
            <a:off x="2747313" y="7374693"/>
            <a:ext cx="3602533" cy="348109"/>
          </a:xfrm>
          <a:prstGeom prst="rect">
            <a:avLst/>
          </a:prstGeom>
          <a:noFill/>
        </p:spPr>
        <p:txBody>
          <a:bodyPr wrap="square" rtlCol="0">
            <a:spAutoFit/>
          </a:bodyPr>
          <a:lstStyle/>
          <a:p>
            <a:endParaRPr lang="en-US" sz="1662" dirty="0"/>
          </a:p>
        </p:txBody>
      </p:sp>
      <p:sp>
        <p:nvSpPr>
          <p:cNvPr id="95" name="TextBox 94"/>
          <p:cNvSpPr txBox="1"/>
          <p:nvPr/>
        </p:nvSpPr>
        <p:spPr>
          <a:xfrm>
            <a:off x="4064169" y="5179224"/>
            <a:ext cx="1685306" cy="660117"/>
          </a:xfrm>
          <a:prstGeom prst="rect">
            <a:avLst/>
          </a:prstGeom>
          <a:ln/>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sz="738" dirty="0"/>
              <a:t>Identifies and captures all possible functional solutions to a system design problem and thereby determine suitable candidate system concepts</a:t>
            </a:r>
          </a:p>
        </p:txBody>
      </p:sp>
      <p:sp>
        <p:nvSpPr>
          <p:cNvPr id="96" name="TextBox 95"/>
          <p:cNvSpPr txBox="1"/>
          <p:nvPr/>
        </p:nvSpPr>
        <p:spPr>
          <a:xfrm>
            <a:off x="4101000" y="4909614"/>
            <a:ext cx="1643399" cy="234360"/>
          </a:xfrm>
          <a:prstGeom prst="rect">
            <a:avLst/>
          </a:prstGeom>
          <a:noFill/>
        </p:spPr>
        <p:txBody>
          <a:bodyPr wrap="square" rtlCol="0">
            <a:spAutoFit/>
          </a:bodyPr>
          <a:lstStyle/>
          <a:p>
            <a:r>
              <a:rPr lang="en-US" sz="923" b="1" dirty="0"/>
              <a:t>Function Means Analysis</a:t>
            </a:r>
          </a:p>
        </p:txBody>
      </p:sp>
      <p:pic>
        <p:nvPicPr>
          <p:cNvPr id="97" name="Picture 96"/>
          <p:cNvPicPr>
            <a:picLocks noChangeAspect="1"/>
          </p:cNvPicPr>
          <p:nvPr/>
        </p:nvPicPr>
        <p:blipFill>
          <a:blip r:embed="rId7"/>
          <a:stretch>
            <a:fillRect/>
          </a:stretch>
        </p:blipFill>
        <p:spPr>
          <a:xfrm>
            <a:off x="6494281" y="4111512"/>
            <a:ext cx="1354892" cy="1354892"/>
          </a:xfrm>
          <a:prstGeom prst="rect">
            <a:avLst/>
          </a:prstGeom>
        </p:spPr>
      </p:pic>
      <p:sp>
        <p:nvSpPr>
          <p:cNvPr id="98" name="Text Box 43"/>
          <p:cNvSpPr txBox="1">
            <a:spLocks noChangeArrowheads="1"/>
          </p:cNvSpPr>
          <p:nvPr/>
        </p:nvSpPr>
        <p:spPr bwMode="auto">
          <a:xfrm>
            <a:off x="6276703" y="5671418"/>
            <a:ext cx="1760529" cy="401535"/>
          </a:xfrm>
          <a:prstGeom prst="rect">
            <a:avLst/>
          </a:prstGeom>
          <a:gradFill rotWithShape="1">
            <a:gsLst>
              <a:gs pos="0">
                <a:srgbClr val="333399">
                  <a:tint val="50000"/>
                  <a:satMod val="300000"/>
                </a:srgbClr>
              </a:gs>
              <a:gs pos="35000">
                <a:srgbClr val="333399">
                  <a:tint val="37000"/>
                  <a:satMod val="300000"/>
                </a:srgbClr>
              </a:gs>
              <a:gs pos="100000">
                <a:srgbClr val="333399">
                  <a:tint val="15000"/>
                  <a:satMod val="350000"/>
                </a:srgbClr>
              </a:gs>
            </a:gsLst>
            <a:lin ang="16200000" scaled="1"/>
          </a:gradFill>
          <a:ln w="9525" cap="flat" cmpd="sng" algn="ctr">
            <a:solidFill>
              <a:srgbClr val="333399">
                <a:shade val="95000"/>
                <a:satMod val="105000"/>
              </a:srgbClr>
            </a:solidFill>
            <a:prstDash val="solid"/>
            <a:headEnd/>
            <a:tailEnd/>
          </a:ln>
          <a:effectLst>
            <a:outerShdw blurRad="40000" dist="20000" dir="5400000" rotWithShape="0">
              <a:srgbClr val="000000">
                <a:alpha val="38000"/>
              </a:srgbClr>
            </a:outerShdw>
          </a:effectLst>
        </p:spPr>
        <p:txBody>
          <a:bodyPr wrap="square" lIns="60275" tIns="30138" rIns="60275" bIns="30138">
            <a:spAutoFit/>
          </a:bodyPr>
          <a:lstStyle/>
          <a:p>
            <a:pPr algn="ctr" defTabSz="602771" eaLnBrk="0" hangingPunct="0">
              <a:defRPr/>
            </a:pPr>
            <a:r>
              <a:rPr lang="en-GB" sz="738" kern="0" dirty="0">
                <a:solidFill>
                  <a:srgbClr val="000000"/>
                </a:solidFill>
                <a:latin typeface="Arial"/>
              </a:rPr>
              <a:t>Check that System Solution is realizable and determine critical realization parameters</a:t>
            </a:r>
          </a:p>
        </p:txBody>
      </p:sp>
      <p:sp>
        <p:nvSpPr>
          <p:cNvPr id="99" name="Text Box 42"/>
          <p:cNvSpPr txBox="1">
            <a:spLocks noChangeArrowheads="1"/>
          </p:cNvSpPr>
          <p:nvPr/>
        </p:nvSpPr>
        <p:spPr bwMode="auto">
          <a:xfrm>
            <a:off x="6179745" y="5434654"/>
            <a:ext cx="2090041" cy="202891"/>
          </a:xfrm>
          <a:prstGeom prst="rect">
            <a:avLst/>
          </a:prstGeom>
          <a:noFill/>
          <a:ln w="9525">
            <a:noFill/>
            <a:miter lim="800000"/>
            <a:headEnd/>
            <a:tailEnd/>
          </a:ln>
        </p:spPr>
        <p:txBody>
          <a:bodyPr wrap="square" lIns="60275" tIns="30138" rIns="60275" bIns="30138">
            <a:spAutoFit/>
          </a:bodyPr>
          <a:lstStyle/>
          <a:p>
            <a:pPr defTabSz="602771" eaLnBrk="0" hangingPunct="0">
              <a:defRPr/>
            </a:pPr>
            <a:r>
              <a:rPr lang="en-GB" sz="923" b="1" kern="0" dirty="0">
                <a:solidFill>
                  <a:srgbClr val="000000"/>
                </a:solidFill>
                <a:latin typeface="Calibri"/>
              </a:rPr>
              <a:t>Quality Function Deployment 3</a:t>
            </a:r>
          </a:p>
        </p:txBody>
      </p:sp>
      <p:sp>
        <p:nvSpPr>
          <p:cNvPr id="48202" name="Text Box 75"/>
          <p:cNvSpPr txBox="1">
            <a:spLocks noChangeArrowheads="1"/>
          </p:cNvSpPr>
          <p:nvPr/>
        </p:nvSpPr>
        <p:spPr bwMode="auto">
          <a:xfrm>
            <a:off x="4854000" y="3051844"/>
            <a:ext cx="1525560" cy="603883"/>
          </a:xfrm>
          <a:prstGeom prst="rect">
            <a:avLst/>
          </a:prstGeom>
          <a:ln/>
        </p:spPr>
        <p:style>
          <a:lnRef idx="0">
            <a:schemeClr val="accent2"/>
          </a:lnRef>
          <a:fillRef idx="3">
            <a:schemeClr val="accent2"/>
          </a:fillRef>
          <a:effectRef idx="3">
            <a:schemeClr val="accent2"/>
          </a:effectRef>
          <a:fontRef idx="minor">
            <a:schemeClr val="lt1"/>
          </a:fontRef>
        </p:style>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b="1" dirty="0">
                <a:solidFill>
                  <a:srgbClr val="FFFFFF"/>
                </a:solidFill>
              </a:rPr>
              <a:t>FROM Prime </a:t>
            </a:r>
          </a:p>
          <a:p>
            <a:pPr eaLnBrk="1" hangingPunct="1"/>
            <a:r>
              <a:rPr lang="en-GB" sz="1662" b="1" dirty="0">
                <a:solidFill>
                  <a:srgbClr val="FFFFFF"/>
                </a:solidFill>
              </a:rPr>
              <a:t>WHAT WHY</a:t>
            </a:r>
            <a:endParaRPr lang="en-US" sz="1662" b="1" dirty="0">
              <a:solidFill>
                <a:srgbClr val="FFFFFF"/>
              </a:solidFill>
            </a:endParaRPr>
          </a:p>
        </p:txBody>
      </p:sp>
      <p:sp>
        <p:nvSpPr>
          <p:cNvPr id="100" name="AutoShape 47"/>
          <p:cNvSpPr>
            <a:spLocks noChangeArrowheads="1"/>
          </p:cNvSpPr>
          <p:nvPr/>
        </p:nvSpPr>
        <p:spPr bwMode="auto">
          <a:xfrm>
            <a:off x="5755815" y="4361447"/>
            <a:ext cx="586194" cy="463506"/>
          </a:xfrm>
          <a:prstGeom prst="rightArrow">
            <a:avLst>
              <a:gd name="adj1" fmla="val 50000"/>
              <a:gd name="adj2" fmla="val 27872"/>
            </a:avLst>
          </a:prstGeom>
          <a:ln/>
          <a:extLst>
            <a:ext uri="{91240B29-F687-4f45-9708-019B960494DF}">
              <a14:hiddenLine xmlns:a14="http://schemas.microsoft.com/office/drawing/2010/main" xmlns="" w="12700">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sp>
        <p:nvSpPr>
          <p:cNvPr id="102" name="TextBox 101"/>
          <p:cNvSpPr txBox="1"/>
          <p:nvPr/>
        </p:nvSpPr>
        <p:spPr>
          <a:xfrm>
            <a:off x="8504075" y="5635470"/>
            <a:ext cx="1659892" cy="433004"/>
          </a:xfrm>
          <a:prstGeom prst="rect">
            <a:avLst/>
          </a:prstGeom>
          <a:ln/>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sz="738" dirty="0"/>
              <a:t>identifies and captures the factors  that influence the performance of a system output</a:t>
            </a:r>
          </a:p>
        </p:txBody>
      </p:sp>
      <p:pic>
        <p:nvPicPr>
          <p:cNvPr id="103" name="Picture 102"/>
          <p:cNvPicPr>
            <a:picLocks noChangeAspect="1"/>
          </p:cNvPicPr>
          <p:nvPr/>
        </p:nvPicPr>
        <p:blipFill>
          <a:blip r:embed="rId8"/>
          <a:stretch>
            <a:fillRect/>
          </a:stretch>
        </p:blipFill>
        <p:spPr>
          <a:xfrm>
            <a:off x="6663625" y="2065203"/>
            <a:ext cx="1687082" cy="656536"/>
          </a:xfrm>
          <a:prstGeom prst="rect">
            <a:avLst/>
          </a:prstGeom>
        </p:spPr>
      </p:pic>
      <p:sp>
        <p:nvSpPr>
          <p:cNvPr id="104" name="TextBox 103"/>
          <p:cNvSpPr txBox="1"/>
          <p:nvPr/>
        </p:nvSpPr>
        <p:spPr>
          <a:xfrm>
            <a:off x="6598948" y="3064098"/>
            <a:ext cx="1802339" cy="433004"/>
          </a:xfrm>
          <a:prstGeom prst="rect">
            <a:avLst/>
          </a:prstGeom>
          <a:ln/>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sz="738" dirty="0"/>
              <a:t>Determine the factors that are most likely to influence the robustness of a nominal design </a:t>
            </a:r>
          </a:p>
        </p:txBody>
      </p:sp>
      <p:pic>
        <p:nvPicPr>
          <p:cNvPr id="105" name="Picture 104"/>
          <p:cNvPicPr>
            <a:picLocks noChangeAspect="1"/>
          </p:cNvPicPr>
          <p:nvPr/>
        </p:nvPicPr>
        <p:blipFill>
          <a:blip r:embed="rId9"/>
          <a:stretch>
            <a:fillRect/>
          </a:stretch>
        </p:blipFill>
        <p:spPr>
          <a:xfrm>
            <a:off x="9046810" y="1983116"/>
            <a:ext cx="976988" cy="967684"/>
          </a:xfrm>
          <a:prstGeom prst="rect">
            <a:avLst/>
          </a:prstGeom>
        </p:spPr>
      </p:pic>
      <p:sp>
        <p:nvSpPr>
          <p:cNvPr id="106" name="AutoShape 47"/>
          <p:cNvSpPr>
            <a:spLocks noChangeArrowheads="1"/>
          </p:cNvSpPr>
          <p:nvPr/>
        </p:nvSpPr>
        <p:spPr bwMode="auto">
          <a:xfrm>
            <a:off x="8033654" y="4502123"/>
            <a:ext cx="586194" cy="463506"/>
          </a:xfrm>
          <a:prstGeom prst="rightArrow">
            <a:avLst>
              <a:gd name="adj1" fmla="val 50000"/>
              <a:gd name="adj2" fmla="val 27872"/>
            </a:avLst>
          </a:prstGeom>
          <a:ln/>
          <a:extLst>
            <a:ext uri="{91240B29-F687-4f45-9708-019B960494DF}">
              <a14:hiddenLine xmlns:a14="http://schemas.microsoft.com/office/drawing/2010/main" xmlns="" w="12700">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sp>
        <p:nvSpPr>
          <p:cNvPr id="107" name="Text Box 43"/>
          <p:cNvSpPr txBox="1">
            <a:spLocks noChangeArrowheads="1"/>
          </p:cNvSpPr>
          <p:nvPr/>
        </p:nvSpPr>
        <p:spPr bwMode="auto">
          <a:xfrm>
            <a:off x="8631593" y="3250673"/>
            <a:ext cx="1807429" cy="287978"/>
          </a:xfrm>
          <a:prstGeom prst="rect">
            <a:avLst/>
          </a:prstGeom>
          <a:ln>
            <a:headEnd/>
            <a:tailEnd/>
          </a:ln>
        </p:spPr>
        <p:style>
          <a:lnRef idx="1">
            <a:schemeClr val="accent2"/>
          </a:lnRef>
          <a:fillRef idx="2">
            <a:schemeClr val="accent2"/>
          </a:fillRef>
          <a:effectRef idx="1">
            <a:schemeClr val="accent2"/>
          </a:effectRef>
          <a:fontRef idx="minor">
            <a:schemeClr val="dk1"/>
          </a:fontRef>
        </p:style>
        <p:txBody>
          <a:bodyPr wrap="square" lIns="60275" tIns="30138" rIns="60275" bIns="30138">
            <a:spAutoFit/>
          </a:bodyPr>
          <a:lstStyle/>
          <a:p>
            <a:pPr algn="ctr" defTabSz="602771" eaLnBrk="0" hangingPunct="0">
              <a:defRPr/>
            </a:pPr>
            <a:r>
              <a:rPr lang="en-GB" sz="738" kern="0" dirty="0">
                <a:solidFill>
                  <a:srgbClr val="000000"/>
                </a:solidFill>
                <a:latin typeface="Arial"/>
              </a:rPr>
              <a:t>For the critical </a:t>
            </a:r>
            <a:r>
              <a:rPr lang="en-GB" sz="738" kern="0" dirty="0" err="1">
                <a:solidFill>
                  <a:srgbClr val="000000"/>
                </a:solidFill>
                <a:latin typeface="Arial"/>
              </a:rPr>
              <a:t>Mfg</a:t>
            </a:r>
            <a:r>
              <a:rPr lang="en-GB" sz="738" kern="0" dirty="0">
                <a:solidFill>
                  <a:srgbClr val="000000"/>
                </a:solidFill>
                <a:latin typeface="Arial"/>
              </a:rPr>
              <a:t> parameters determine the Assurance Requirements </a:t>
            </a:r>
          </a:p>
        </p:txBody>
      </p:sp>
      <p:sp>
        <p:nvSpPr>
          <p:cNvPr id="108" name="AutoShape 47"/>
          <p:cNvSpPr>
            <a:spLocks noChangeArrowheads="1"/>
          </p:cNvSpPr>
          <p:nvPr/>
        </p:nvSpPr>
        <p:spPr bwMode="auto">
          <a:xfrm>
            <a:off x="8302326" y="2645880"/>
            <a:ext cx="586194" cy="463506"/>
          </a:xfrm>
          <a:prstGeom prst="rightArrow">
            <a:avLst>
              <a:gd name="adj1" fmla="val 50000"/>
              <a:gd name="adj2" fmla="val 27872"/>
            </a:avLst>
          </a:prstGeom>
          <a:ln/>
          <a:extLst>
            <a:ext uri="{91240B29-F687-4f45-9708-019B960494DF}">
              <a14:hiddenLine xmlns:a14="http://schemas.microsoft.com/office/drawing/2010/main" xmlns="" w="12700">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pic>
        <p:nvPicPr>
          <p:cNvPr id="109" name="Picture 108"/>
          <p:cNvPicPr>
            <a:picLocks noChangeAspect="1"/>
          </p:cNvPicPr>
          <p:nvPr/>
        </p:nvPicPr>
        <p:blipFill>
          <a:blip r:embed="rId10"/>
          <a:stretch>
            <a:fillRect/>
          </a:stretch>
        </p:blipFill>
        <p:spPr>
          <a:xfrm>
            <a:off x="6834725" y="893738"/>
            <a:ext cx="1749476" cy="725847"/>
          </a:xfrm>
          <a:prstGeom prst="rect">
            <a:avLst/>
          </a:prstGeom>
        </p:spPr>
      </p:pic>
      <p:sp>
        <p:nvSpPr>
          <p:cNvPr id="110" name="TextBox 109"/>
          <p:cNvSpPr txBox="1"/>
          <p:nvPr/>
        </p:nvSpPr>
        <p:spPr>
          <a:xfrm>
            <a:off x="8668229" y="1168323"/>
            <a:ext cx="1709729" cy="319446"/>
          </a:xfrm>
          <a:prstGeom prst="rect">
            <a:avLst/>
          </a:prstGeom>
          <a:ln/>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sz="738" dirty="0"/>
              <a:t>Identify and document the potential failure modes, Effects and Causes </a:t>
            </a:r>
          </a:p>
        </p:txBody>
      </p:sp>
      <p:sp>
        <p:nvSpPr>
          <p:cNvPr id="111" name="TextBox 110"/>
          <p:cNvSpPr txBox="1"/>
          <p:nvPr/>
        </p:nvSpPr>
        <p:spPr>
          <a:xfrm>
            <a:off x="9025850" y="806995"/>
            <a:ext cx="1241045" cy="376385"/>
          </a:xfrm>
          <a:prstGeom prst="rect">
            <a:avLst/>
          </a:prstGeom>
          <a:noFill/>
        </p:spPr>
        <p:txBody>
          <a:bodyPr wrap="square" rtlCol="0">
            <a:spAutoFit/>
          </a:bodyPr>
          <a:lstStyle/>
          <a:p>
            <a:pPr algn="ctr"/>
            <a:r>
              <a:rPr lang="en-US" sz="923" b="1" dirty="0"/>
              <a:t>Failure Mode and </a:t>
            </a:r>
          </a:p>
          <a:p>
            <a:pPr algn="ctr"/>
            <a:r>
              <a:rPr lang="en-US" sz="923" b="1" dirty="0"/>
              <a:t>Effects Analysis</a:t>
            </a:r>
          </a:p>
        </p:txBody>
      </p:sp>
      <p:sp>
        <p:nvSpPr>
          <p:cNvPr id="112" name="Text Box 26"/>
          <p:cNvSpPr txBox="1">
            <a:spLocks noChangeArrowheads="1"/>
          </p:cNvSpPr>
          <p:nvPr/>
        </p:nvSpPr>
        <p:spPr bwMode="auto">
          <a:xfrm>
            <a:off x="6808568" y="569342"/>
            <a:ext cx="3630453" cy="29117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292" dirty="0">
                <a:solidFill>
                  <a:srgbClr val="000000"/>
                </a:solidFill>
              </a:rPr>
              <a:t>Determine Manufacturing  System Failures</a:t>
            </a:r>
          </a:p>
        </p:txBody>
      </p:sp>
      <p:sp>
        <p:nvSpPr>
          <p:cNvPr id="114" name="AutoShape 47"/>
          <p:cNvSpPr>
            <a:spLocks noChangeArrowheads="1"/>
          </p:cNvSpPr>
          <p:nvPr/>
        </p:nvSpPr>
        <p:spPr bwMode="auto">
          <a:xfrm>
            <a:off x="6171035" y="1027535"/>
            <a:ext cx="586194" cy="463506"/>
          </a:xfrm>
          <a:prstGeom prst="rightArrow">
            <a:avLst>
              <a:gd name="adj1" fmla="val 50000"/>
              <a:gd name="adj2" fmla="val 27872"/>
            </a:avLst>
          </a:prstGeom>
          <a:ln/>
          <a:extLst>
            <a:ext uri="{91240B29-F687-4f45-9708-019B960494DF}">
              <a14:hiddenLine xmlns:a14="http://schemas.microsoft.com/office/drawing/2010/main" xmlns="" w="12700">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sp>
        <p:nvSpPr>
          <p:cNvPr id="115" name="AutoShape 47"/>
          <p:cNvSpPr>
            <a:spLocks noChangeArrowheads="1"/>
          </p:cNvSpPr>
          <p:nvPr/>
        </p:nvSpPr>
        <p:spPr bwMode="auto">
          <a:xfrm rot="5400000">
            <a:off x="9370809" y="1491738"/>
            <a:ext cx="378779" cy="463506"/>
          </a:xfrm>
          <a:prstGeom prst="rightArrow">
            <a:avLst>
              <a:gd name="adj1" fmla="val 50000"/>
              <a:gd name="adj2" fmla="val 27872"/>
            </a:avLst>
          </a:prstGeom>
          <a:ln/>
          <a:extLst>
            <a:ext uri="{91240B29-F687-4f45-9708-019B960494DF}">
              <a14:hiddenLine xmlns:a14="http://schemas.microsoft.com/office/drawing/2010/main" xmlns="" w="12700">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pic>
        <p:nvPicPr>
          <p:cNvPr id="69" name="Picture 68"/>
          <p:cNvPicPr>
            <a:picLocks noChangeAspect="1"/>
          </p:cNvPicPr>
          <p:nvPr/>
        </p:nvPicPr>
        <p:blipFill>
          <a:blip r:embed="rId11"/>
          <a:stretch>
            <a:fillRect/>
          </a:stretch>
        </p:blipFill>
        <p:spPr>
          <a:xfrm>
            <a:off x="8749524" y="4127277"/>
            <a:ext cx="1571563" cy="1170589"/>
          </a:xfrm>
          <a:prstGeom prst="rect">
            <a:avLst/>
          </a:prstGeom>
        </p:spPr>
      </p:pic>
      <p:pic>
        <p:nvPicPr>
          <p:cNvPr id="71" name="Picture 70">
            <a:extLst>
              <a:ext uri="{FF2B5EF4-FFF2-40B4-BE49-F238E27FC236}">
                <a16:creationId xmlns:a16="http://schemas.microsoft.com/office/drawing/2014/main" id="{2A5F6E6F-41A3-994F-9E47-E992C01123C5}"/>
              </a:ext>
            </a:extLst>
          </p:cNvPr>
          <p:cNvPicPr>
            <a:picLocks noChangeAspect="1"/>
          </p:cNvPicPr>
          <p:nvPr/>
        </p:nvPicPr>
        <p:blipFill>
          <a:blip r:embed="rId12"/>
          <a:stretch>
            <a:fillRect/>
          </a:stretch>
        </p:blipFill>
        <p:spPr>
          <a:xfrm>
            <a:off x="1822451" y="752724"/>
            <a:ext cx="1108367" cy="658303"/>
          </a:xfrm>
          <a:prstGeom prst="rect">
            <a:avLst/>
          </a:prstGeom>
        </p:spPr>
      </p:pic>
      <p:sp>
        <p:nvSpPr>
          <p:cNvPr id="72" name="TextBox 71">
            <a:extLst>
              <a:ext uri="{FF2B5EF4-FFF2-40B4-BE49-F238E27FC236}">
                <a16:creationId xmlns:a16="http://schemas.microsoft.com/office/drawing/2014/main" id="{AFED21D6-A713-3942-B9B3-328EAC8E2F91}"/>
              </a:ext>
            </a:extLst>
          </p:cNvPr>
          <p:cNvSpPr txBox="1"/>
          <p:nvPr/>
        </p:nvSpPr>
        <p:spPr>
          <a:xfrm>
            <a:off x="3058093" y="894224"/>
            <a:ext cx="1051801" cy="29110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sz="646" dirty="0"/>
              <a:t>Identify and </a:t>
            </a:r>
            <a:r>
              <a:rPr lang="en-US" sz="646" dirty="0" err="1"/>
              <a:t>prioritise</a:t>
            </a:r>
            <a:r>
              <a:rPr lang="en-US" sz="646" dirty="0"/>
              <a:t> key stakeholders</a:t>
            </a:r>
          </a:p>
        </p:txBody>
      </p:sp>
      <p:sp>
        <p:nvSpPr>
          <p:cNvPr id="73" name="TextBox 72">
            <a:extLst>
              <a:ext uri="{FF2B5EF4-FFF2-40B4-BE49-F238E27FC236}">
                <a16:creationId xmlns:a16="http://schemas.microsoft.com/office/drawing/2014/main" id="{FEBA5D4D-F4B3-3049-A28C-B887D68654AA}"/>
              </a:ext>
            </a:extLst>
          </p:cNvPr>
          <p:cNvSpPr txBox="1"/>
          <p:nvPr/>
        </p:nvSpPr>
        <p:spPr>
          <a:xfrm>
            <a:off x="2990723" y="1270594"/>
            <a:ext cx="1186543" cy="234360"/>
          </a:xfrm>
          <a:prstGeom prst="rect">
            <a:avLst/>
          </a:prstGeom>
          <a:noFill/>
        </p:spPr>
        <p:txBody>
          <a:bodyPr wrap="square" rtlCol="0">
            <a:spAutoFit/>
          </a:bodyPr>
          <a:lstStyle/>
          <a:p>
            <a:r>
              <a:rPr lang="en-US" sz="923" b="1" dirty="0"/>
              <a:t>Stakeholder Map</a:t>
            </a:r>
          </a:p>
        </p:txBody>
      </p:sp>
    </p:spTree>
    <p:extLst>
      <p:ext uri="{BB962C8B-B14F-4D97-AF65-F5344CB8AC3E}">
        <p14:creationId xmlns:p14="http://schemas.microsoft.com/office/powerpoint/2010/main" val="1949284105"/>
      </p:ext>
    </p:extLst>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ctrTitle"/>
          </p:nvPr>
        </p:nvSpPr>
        <p:spPr/>
        <p:txBody>
          <a:bodyPr/>
          <a:lstStyle/>
          <a:p>
            <a:r>
              <a:rPr lang="en-US" sz="2800" b="1" dirty="0"/>
              <a:t>Determining and Managing </a:t>
            </a:r>
            <a:br>
              <a:rPr lang="en-US" sz="2800" b="1" dirty="0"/>
            </a:br>
            <a:r>
              <a:rPr lang="en-US" sz="2800" b="1" dirty="0"/>
              <a:t> Requirements</a:t>
            </a:r>
            <a:br>
              <a:rPr lang="en-US" sz="2800" b="1" dirty="0"/>
            </a:br>
            <a:endParaRPr lang="en-US" sz="2800" b="1" dirty="0"/>
          </a:p>
        </p:txBody>
      </p:sp>
      <p:sp>
        <p:nvSpPr>
          <p:cNvPr id="3" name="Subtitle 2">
            <a:extLst>
              <a:ext uri="{FF2B5EF4-FFF2-40B4-BE49-F238E27FC236}">
                <a16:creationId xmlns:a16="http://schemas.microsoft.com/office/drawing/2014/main" id="{E3703451-B340-459A-91F6-B5BCADB46457}"/>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41436834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ChangeArrowheads="1"/>
          </p:cNvSpPr>
          <p:nvPr/>
        </p:nvSpPr>
        <p:spPr bwMode="auto">
          <a:xfrm>
            <a:off x="2445084" y="1837006"/>
            <a:ext cx="6406832" cy="4032738"/>
          </a:xfrm>
          <a:prstGeom prst="rect">
            <a:avLst/>
          </a:prstGeom>
          <a:solidFill>
            <a:schemeClr val="accent6">
              <a:lumMod val="20000"/>
              <a:lumOff val="80000"/>
            </a:schemeClr>
          </a:solidFill>
          <a:ln w="9525">
            <a:solidFill>
              <a:schemeClr val="tx1"/>
            </a:solidFill>
            <a:miter lim="800000"/>
            <a:headEnd/>
            <a:tailEnd/>
          </a:ln>
          <a:scene3d>
            <a:camera prst="orthographicFront"/>
            <a:lightRig rig="threePt" dir="t"/>
          </a:scene3d>
          <a:sp3d>
            <a:bevelT/>
          </a:sp3d>
        </p:spPr>
        <p:txBody>
          <a:bodyPr wrap="none" lIns="84253" tIns="42126" rIns="84253" bIns="42126" anchor="ctr"/>
          <a:lstStyle/>
          <a:p>
            <a:pPr>
              <a:defRPr/>
            </a:pPr>
            <a:endParaRPr lang="en-US" sz="1662" dirty="0">
              <a:solidFill>
                <a:srgbClr val="000000"/>
              </a:solidFill>
              <a:latin typeface="Arial" charset="0"/>
            </a:endParaRPr>
          </a:p>
        </p:txBody>
      </p:sp>
      <p:sp>
        <p:nvSpPr>
          <p:cNvPr id="22566" name="Text Box 15"/>
          <p:cNvSpPr txBox="1">
            <a:spLocks noChangeArrowheads="1"/>
          </p:cNvSpPr>
          <p:nvPr/>
        </p:nvSpPr>
        <p:spPr bwMode="auto">
          <a:xfrm>
            <a:off x="2516100" y="737819"/>
            <a:ext cx="1459924" cy="681585"/>
          </a:xfrm>
          <a:prstGeom prst="rect">
            <a:avLst/>
          </a:prstGeom>
          <a:noFill/>
          <a:ln w="9525">
            <a:noFill/>
            <a:miter lim="800000"/>
            <a:headEnd/>
            <a:tailEnd/>
          </a:ln>
        </p:spPr>
        <p:txBody>
          <a:bodyPr wrap="square" lIns="84253" tIns="42126" rIns="84253" bIns="42126">
            <a:spAutoFit/>
          </a:bodyPr>
          <a:lstStyle/>
          <a:p>
            <a:pPr eaLnBrk="0" hangingPunct="0"/>
            <a:r>
              <a:rPr lang="en-GB" sz="1292" dirty="0"/>
              <a:t>Customer</a:t>
            </a:r>
          </a:p>
          <a:p>
            <a:pPr eaLnBrk="0" hangingPunct="0"/>
            <a:r>
              <a:rPr lang="en-GB" sz="1292" dirty="0"/>
              <a:t>Needs and Expectations</a:t>
            </a:r>
          </a:p>
        </p:txBody>
      </p:sp>
      <p:sp>
        <p:nvSpPr>
          <p:cNvPr id="29" name="Flowchart: Document 28"/>
          <p:cNvSpPr/>
          <p:nvPr/>
        </p:nvSpPr>
        <p:spPr bwMode="auto">
          <a:xfrm>
            <a:off x="7011925" y="2620876"/>
            <a:ext cx="1224297" cy="1625629"/>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User </a:t>
            </a:r>
          </a:p>
          <a:p>
            <a:pPr>
              <a:defRPr/>
            </a:pPr>
            <a:r>
              <a:rPr lang="en-GB" sz="1200" dirty="0">
                <a:solidFill>
                  <a:srgbClr val="000000"/>
                </a:solidFill>
              </a:rPr>
              <a:t>Requirements</a:t>
            </a:r>
          </a:p>
        </p:txBody>
      </p:sp>
      <p:sp>
        <p:nvSpPr>
          <p:cNvPr id="32" name="Flowchart: Document 31"/>
          <p:cNvSpPr/>
          <p:nvPr/>
        </p:nvSpPr>
        <p:spPr bwMode="auto">
          <a:xfrm>
            <a:off x="9203302" y="5490511"/>
            <a:ext cx="1349619" cy="929054"/>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Subsystem</a:t>
            </a:r>
          </a:p>
          <a:p>
            <a:pPr>
              <a:defRPr/>
            </a:pPr>
            <a:r>
              <a:rPr lang="en-GB" sz="1292" dirty="0">
                <a:solidFill>
                  <a:srgbClr val="000000"/>
                </a:solidFill>
              </a:rPr>
              <a:t>Requirements</a:t>
            </a:r>
          </a:p>
        </p:txBody>
      </p:sp>
      <p:cxnSp>
        <p:nvCxnSpPr>
          <p:cNvPr id="35" name="Straight Arrow Connector 34"/>
          <p:cNvCxnSpPr/>
          <p:nvPr/>
        </p:nvCxnSpPr>
        <p:spPr bwMode="invGray">
          <a:xfrm>
            <a:off x="8639519" y="4049740"/>
            <a:ext cx="1428760" cy="1466"/>
          </a:xfrm>
          <a:prstGeom prst="straightConnector1">
            <a:avLst/>
          </a:prstGeom>
          <a:ln w="76200">
            <a:solidFill>
              <a:srgbClr val="000090"/>
            </a:solidFill>
            <a:tailEnd type="triangle" w="med" len="med"/>
          </a:ln>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sp>
        <p:nvSpPr>
          <p:cNvPr id="33" name="Flowchart: Document 32"/>
          <p:cNvSpPr/>
          <p:nvPr/>
        </p:nvSpPr>
        <p:spPr bwMode="auto">
          <a:xfrm>
            <a:off x="8925662" y="2963008"/>
            <a:ext cx="1409700" cy="961292"/>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Build and Check Requirements</a:t>
            </a:r>
          </a:p>
        </p:txBody>
      </p:sp>
      <p:sp>
        <p:nvSpPr>
          <p:cNvPr id="22579" name="TextBox 46"/>
          <p:cNvSpPr txBox="1">
            <a:spLocks noChangeArrowheads="1"/>
          </p:cNvSpPr>
          <p:nvPr/>
        </p:nvSpPr>
        <p:spPr bwMode="gray">
          <a:xfrm>
            <a:off x="6781803" y="1940177"/>
            <a:ext cx="1928646" cy="369127"/>
          </a:xfrm>
          <a:prstGeom prst="rect">
            <a:avLst/>
          </a:prstGeom>
          <a:noFill/>
          <a:ln w="9525">
            <a:noFill/>
            <a:miter lim="800000"/>
            <a:headEnd/>
            <a:tailEnd/>
          </a:ln>
        </p:spPr>
        <p:txBody>
          <a:bodyPr wrap="square" lIns="84253" tIns="42126" rIns="84253" bIns="42126">
            <a:spAutoFit/>
          </a:bodyPr>
          <a:lstStyle/>
          <a:p>
            <a:r>
              <a:rPr lang="en-GB" sz="1846" b="1" dirty="0">
                <a:solidFill>
                  <a:schemeClr val="bg1"/>
                </a:solidFill>
              </a:rPr>
              <a:t>Design System</a:t>
            </a:r>
          </a:p>
        </p:txBody>
      </p:sp>
      <p:sp>
        <p:nvSpPr>
          <p:cNvPr id="22580" name="Title 33"/>
          <p:cNvSpPr>
            <a:spLocks noGrp="1"/>
          </p:cNvSpPr>
          <p:nvPr>
            <p:ph type="title"/>
          </p:nvPr>
        </p:nvSpPr>
        <p:spPr>
          <a:xfrm>
            <a:off x="0" y="98543"/>
            <a:ext cx="14610080" cy="663539"/>
          </a:xfrm>
        </p:spPr>
        <p:txBody>
          <a:bodyPr/>
          <a:lstStyle/>
          <a:p>
            <a:r>
              <a:rPr lang="en-GB" sz="2800" dirty="0"/>
              <a:t>Where are we? BAE Systems’ Design System Process (RFCD)</a:t>
            </a:r>
          </a:p>
        </p:txBody>
      </p:sp>
      <p:sp>
        <p:nvSpPr>
          <p:cNvPr id="40" name="Line 3"/>
          <p:cNvSpPr>
            <a:spLocks noChangeShapeType="1"/>
          </p:cNvSpPr>
          <p:nvPr/>
        </p:nvSpPr>
        <p:spPr bwMode="gray">
          <a:xfrm>
            <a:off x="2347167" y="1115083"/>
            <a:ext cx="517455" cy="709053"/>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41" name="Line 4"/>
          <p:cNvSpPr>
            <a:spLocks noChangeShapeType="1"/>
          </p:cNvSpPr>
          <p:nvPr/>
        </p:nvSpPr>
        <p:spPr bwMode="gray">
          <a:xfrm>
            <a:off x="7886365" y="4948581"/>
            <a:ext cx="1219547" cy="1316289"/>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23" name="Flowchart: Document 28">
            <a:extLst>
              <a:ext uri="{FF2B5EF4-FFF2-40B4-BE49-F238E27FC236}">
                <a16:creationId xmlns:a16="http://schemas.microsoft.com/office/drawing/2014/main" id="{E3214D6F-80FD-884F-A69A-42815FDF7B5A}"/>
              </a:ext>
            </a:extLst>
          </p:cNvPr>
          <p:cNvSpPr/>
          <p:nvPr/>
        </p:nvSpPr>
        <p:spPr bwMode="auto">
          <a:xfrm>
            <a:off x="7102244" y="3052067"/>
            <a:ext cx="1349620" cy="1597269"/>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System Requirements</a:t>
            </a:r>
          </a:p>
        </p:txBody>
      </p:sp>
      <p:sp>
        <p:nvSpPr>
          <p:cNvPr id="30" name="Flowchart: Document 29"/>
          <p:cNvSpPr/>
          <p:nvPr/>
        </p:nvSpPr>
        <p:spPr bwMode="auto">
          <a:xfrm>
            <a:off x="7175990" y="3471531"/>
            <a:ext cx="1463529" cy="1597269"/>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r>
              <a:rPr lang="en-GB" sz="1200" dirty="0">
                <a:solidFill>
                  <a:srgbClr val="000000"/>
                </a:solidFill>
              </a:rPr>
              <a:t>Manufacturing System</a:t>
            </a:r>
          </a:p>
          <a:p>
            <a:pPr algn="ctr">
              <a:defRPr/>
            </a:pPr>
            <a:r>
              <a:rPr lang="en-GB" sz="1200" dirty="0">
                <a:solidFill>
                  <a:srgbClr val="000000"/>
                </a:solidFill>
              </a:rPr>
              <a:t>Design</a:t>
            </a:r>
          </a:p>
          <a:p>
            <a:pPr algn="ctr">
              <a:defRPr/>
            </a:pPr>
            <a:r>
              <a:rPr lang="en-GB" sz="1200" dirty="0">
                <a:solidFill>
                  <a:srgbClr val="000000"/>
                </a:solidFill>
              </a:rPr>
              <a:t>Definition</a:t>
            </a:r>
          </a:p>
        </p:txBody>
      </p:sp>
      <p:pic>
        <p:nvPicPr>
          <p:cNvPr id="3" name="Picture 2">
            <a:extLst>
              <a:ext uri="{FF2B5EF4-FFF2-40B4-BE49-F238E27FC236}">
                <a16:creationId xmlns:a16="http://schemas.microsoft.com/office/drawing/2014/main" id="{C71F1251-E5A5-2C4F-BF12-8AA54BFCC53A}"/>
              </a:ext>
            </a:extLst>
          </p:cNvPr>
          <p:cNvPicPr>
            <a:picLocks noChangeAspect="1"/>
          </p:cNvPicPr>
          <p:nvPr/>
        </p:nvPicPr>
        <p:blipFill>
          <a:blip r:embed="rId3"/>
          <a:stretch>
            <a:fillRect/>
          </a:stretch>
        </p:blipFill>
        <p:spPr>
          <a:xfrm>
            <a:off x="2429734" y="1964069"/>
            <a:ext cx="4737100" cy="3810000"/>
          </a:xfrm>
          <a:prstGeom prst="rect">
            <a:avLst/>
          </a:prstGeom>
        </p:spPr>
      </p:pic>
    </p:spTree>
    <p:extLst>
      <p:ext uri="{BB962C8B-B14F-4D97-AF65-F5344CB8AC3E}">
        <p14:creationId xmlns:p14="http://schemas.microsoft.com/office/powerpoint/2010/main" val="1053477088"/>
      </p:ext>
    </p:extLst>
  </p:cSld>
  <p:clrMapOvr>
    <a:masterClrMapping/>
  </p:clrMapOvr>
  <p:transition>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4">
            <a:extLst>
              <a:ext uri="{FF2B5EF4-FFF2-40B4-BE49-F238E27FC236}">
                <a16:creationId xmlns:a16="http://schemas.microsoft.com/office/drawing/2014/main" id="{7222494C-25CC-4B14-AC4A-E5BCC289DF56}"/>
              </a:ext>
            </a:extLst>
          </p:cNvPr>
          <p:cNvSpPr/>
          <p:nvPr/>
        </p:nvSpPr>
        <p:spPr>
          <a:xfrm>
            <a:off x="3667126" y="1628775"/>
            <a:ext cx="7828534" cy="5167441"/>
          </a:xfrm>
          <a:prstGeom prst="ellipse">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984" name="Rectangle 48"/>
          <p:cNvSpPr>
            <a:spLocks noGrp="1" noChangeArrowheads="1"/>
          </p:cNvSpPr>
          <p:nvPr>
            <p:ph type="title"/>
          </p:nvPr>
        </p:nvSpPr>
        <p:spPr>
          <a:xfrm>
            <a:off x="115923" y="61784"/>
            <a:ext cx="8881917" cy="422247"/>
          </a:xfrm>
        </p:spPr>
        <p:txBody>
          <a:bodyPr/>
          <a:lstStyle/>
          <a:p>
            <a:pPr eaLnBrk="1" hangingPunct="1"/>
            <a:r>
              <a:rPr lang="en-GB" sz="3200" dirty="0">
                <a:latin typeface="Arial" charset="0"/>
              </a:rPr>
              <a:t>Remember the Stakeholder Influence Map</a:t>
            </a:r>
          </a:p>
        </p:txBody>
      </p:sp>
      <p:sp>
        <p:nvSpPr>
          <p:cNvPr id="122" name="Rounded Rectangle 121"/>
          <p:cNvSpPr/>
          <p:nvPr/>
        </p:nvSpPr>
        <p:spPr bwMode="auto">
          <a:xfrm>
            <a:off x="652088" y="745438"/>
            <a:ext cx="5155791" cy="1093804"/>
          </a:xfrm>
          <a:prstGeom prst="roundRect">
            <a:avLst>
              <a:gd name="adj" fmla="val 0"/>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lvl1pPr eaLnBrk="0" hangingPunct="0">
              <a:defRPr sz="1200">
                <a:solidFill>
                  <a:schemeClr val="tx1"/>
                </a:solidFill>
                <a:latin typeface="Arial" charset="0"/>
                <a:ea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l" eaLnBrk="1" hangingPunct="1">
              <a:defRPr/>
            </a:pPr>
            <a:r>
              <a:rPr lang="en-GB" sz="1600" dirty="0">
                <a:solidFill>
                  <a:schemeClr val="bg1"/>
                </a:solidFill>
              </a:rPr>
              <a:t>The Stakeholder Influence Map helps identify and groups the stakeholders showing how they influence each other. It is used to determine the requirements gathering strategy – i.e. which stakeholders and when  </a:t>
            </a:r>
          </a:p>
        </p:txBody>
      </p:sp>
      <p:pic>
        <p:nvPicPr>
          <p:cNvPr id="3" name="Picture 2"/>
          <p:cNvPicPr>
            <a:picLocks noChangeAspect="1"/>
          </p:cNvPicPr>
          <p:nvPr/>
        </p:nvPicPr>
        <p:blipFill>
          <a:blip r:embed="rId2"/>
          <a:stretch>
            <a:fillRect/>
          </a:stretch>
        </p:blipFill>
        <p:spPr>
          <a:xfrm>
            <a:off x="3877691" y="2100649"/>
            <a:ext cx="6790309" cy="4314568"/>
          </a:xfrm>
          <a:prstGeom prst="rect">
            <a:avLst/>
          </a:prstGeom>
        </p:spPr>
      </p:pic>
      <p:sp>
        <p:nvSpPr>
          <p:cNvPr id="4" name="Rounded Rectangular Callout 3"/>
          <p:cNvSpPr/>
          <p:nvPr/>
        </p:nvSpPr>
        <p:spPr bwMode="auto">
          <a:xfrm>
            <a:off x="652088" y="4101414"/>
            <a:ext cx="2275653" cy="1655806"/>
          </a:xfrm>
          <a:prstGeom prst="wedgeRoundRectCallout">
            <a:avLst>
              <a:gd name="adj1" fmla="val 82616"/>
              <a:gd name="adj2" fmla="val -22934"/>
              <a:gd name="adj3" fmla="val 16667"/>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GB" sz="1400" b="0" i="0" u="none" strike="noStrike" cap="none" normalizeH="0" baseline="0" dirty="0">
                <a:ln>
                  <a:noFill/>
                </a:ln>
                <a:solidFill>
                  <a:schemeClr val="bg1"/>
                </a:solidFill>
                <a:effectLst/>
                <a:latin typeface="Arial" pitchFamily="34" charset="0"/>
              </a:rPr>
              <a:t>If one stakeholder</a:t>
            </a:r>
            <a:r>
              <a:rPr kumimoji="0" lang="en-GB" sz="1400" b="0" i="0" u="none" strike="noStrike" cap="none" normalizeH="0" dirty="0">
                <a:ln>
                  <a:noFill/>
                </a:ln>
                <a:solidFill>
                  <a:schemeClr val="bg1"/>
                </a:solidFill>
                <a:effectLst/>
                <a:latin typeface="Arial" pitchFamily="34" charset="0"/>
              </a:rPr>
              <a:t> group is felt to influence another capture with a “named” arrow showing the direction of the influence and a describing name</a:t>
            </a:r>
            <a:endParaRPr kumimoji="0" lang="en-GB" sz="1400" b="0" i="0" u="none" strike="noStrike" cap="none" normalizeH="0" baseline="0" dirty="0">
              <a:ln>
                <a:noFill/>
              </a:ln>
              <a:solidFill>
                <a:schemeClr val="bg1"/>
              </a:solidFill>
              <a:effectLst/>
              <a:latin typeface="Arial" pitchFamily="34" charset="0"/>
            </a:endParaRPr>
          </a:p>
        </p:txBody>
      </p:sp>
    </p:spTree>
    <p:extLst>
      <p:ext uri="{BB962C8B-B14F-4D97-AF65-F5344CB8AC3E}">
        <p14:creationId xmlns:p14="http://schemas.microsoft.com/office/powerpoint/2010/main" val="1714213263"/>
      </p:ext>
    </p:extLst>
  </p:cSld>
  <p:clrMapOvr>
    <a:masterClrMapping/>
  </p:clrMapOvr>
  <p:transition>
    <p:wipe dir="r"/>
  </p:transition>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71" name="Picture 70">
            <a:extLst>
              <a:ext uri="{FF2B5EF4-FFF2-40B4-BE49-F238E27FC236}">
                <a16:creationId xmlns:a16="http://schemas.microsoft.com/office/drawing/2014/main" id="{94DDC893-E5EF-4CDE-B040-BA5B53AADD7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3" name="Picture 72">
            <a:extLst>
              <a:ext uri="{FF2B5EF4-FFF2-40B4-BE49-F238E27FC236}">
                <a16:creationId xmlns:a16="http://schemas.microsoft.com/office/drawing/2014/main" id="{85F1A06D-D369-4974-8208-56120C5E7A9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5" name="Oval 74">
            <a:extLst>
              <a:ext uri="{FF2B5EF4-FFF2-40B4-BE49-F238E27FC236}">
                <a16:creationId xmlns:a16="http://schemas.microsoft.com/office/drawing/2014/main" id="{DAD27A50-88D7-4E2A-8488-F2879768AF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77" name="Picture 76">
            <a:extLst>
              <a:ext uri="{FF2B5EF4-FFF2-40B4-BE49-F238E27FC236}">
                <a16:creationId xmlns:a16="http://schemas.microsoft.com/office/drawing/2014/main" id="{A47C6ACD-2325-48C6-B9F3-C21563A05EA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79" name="Picture 78">
            <a:extLst>
              <a:ext uri="{FF2B5EF4-FFF2-40B4-BE49-F238E27FC236}">
                <a16:creationId xmlns:a16="http://schemas.microsoft.com/office/drawing/2014/main" id="{1081DF83-4F35-4560-87E6-0DE8AAAC33D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81" name="Rectangle 80">
            <a:extLst>
              <a:ext uri="{FF2B5EF4-FFF2-40B4-BE49-F238E27FC236}">
                <a16:creationId xmlns:a16="http://schemas.microsoft.com/office/drawing/2014/main" id="{7C704F0F-1CD8-4DC1-AEE9-225958232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7650" name="Title 1"/>
          <p:cNvSpPr>
            <a:spLocks noGrp="1"/>
          </p:cNvSpPr>
          <p:nvPr>
            <p:ph type="title"/>
          </p:nvPr>
        </p:nvSpPr>
        <p:spPr>
          <a:xfrm>
            <a:off x="646111" y="609601"/>
            <a:ext cx="6246093" cy="1675975"/>
          </a:xfrm>
        </p:spPr>
        <p:txBody>
          <a:bodyPr vert="horz" lIns="91440" tIns="45720" rIns="91440" bIns="45720" rtlCol="0" anchor="t">
            <a:normAutofit/>
          </a:bodyPr>
          <a:lstStyle/>
          <a:p>
            <a:pPr>
              <a:lnSpc>
                <a:spcPct val="90000"/>
              </a:lnSpc>
            </a:pPr>
            <a:r>
              <a:rPr lang="en-US" sz="3600"/>
              <a:t>Exercise: Who are the Stakeholders of the Manufacturing System?</a:t>
            </a:r>
          </a:p>
        </p:txBody>
      </p:sp>
      <p:pic>
        <p:nvPicPr>
          <p:cNvPr id="7" name="Picture 6" descr="See the source image">
            <a:extLst>
              <a:ext uri="{FF2B5EF4-FFF2-40B4-BE49-F238E27FC236}">
                <a16:creationId xmlns:a16="http://schemas.microsoft.com/office/drawing/2014/main" id="{EAEBAA65-A48D-4EA2-BD81-6ABB53FF2C1A}"/>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12543" r="-4" b="18127"/>
          <a:stretch/>
        </p:blipFill>
        <p:spPr bwMode="auto">
          <a:xfrm>
            <a:off x="7554138" y="609137"/>
            <a:ext cx="3990161" cy="2766290"/>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
        <p:nvSpPr>
          <p:cNvPr id="83" name="Rectangle 82">
            <a:extLst>
              <a:ext uri="{FF2B5EF4-FFF2-40B4-BE49-F238E27FC236}">
                <a16:creationId xmlns:a16="http://schemas.microsoft.com/office/drawing/2014/main" id="{78D66203-18BB-40A2-B632-9356FE169D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 name="Text Placeholder 7">
            <a:extLst>
              <a:ext uri="{FF2B5EF4-FFF2-40B4-BE49-F238E27FC236}">
                <a16:creationId xmlns:a16="http://schemas.microsoft.com/office/drawing/2014/main" id="{CDE7249D-2B31-4740-9F57-D3E8B5CB950F}"/>
              </a:ext>
            </a:extLst>
          </p:cNvPr>
          <p:cNvSpPr>
            <a:spLocks noGrp="1"/>
          </p:cNvSpPr>
          <p:nvPr>
            <p:ph type="body" sz="half" idx="2"/>
          </p:nvPr>
        </p:nvSpPr>
        <p:spPr>
          <a:xfrm>
            <a:off x="642175" y="2484544"/>
            <a:ext cx="6253484" cy="3763855"/>
          </a:xfrm>
        </p:spPr>
        <p:txBody>
          <a:bodyPr vert="horz" lIns="91440" tIns="45720" rIns="91440" bIns="45720" rtlCol="0">
            <a:normAutofit/>
          </a:bodyPr>
          <a:lstStyle/>
          <a:p>
            <a:pPr marL="0" indent="0">
              <a:buFont typeface="Wingdings 3" charset="2"/>
              <a:buChar char=""/>
            </a:pPr>
            <a:r>
              <a:rPr lang="en-US" dirty="0"/>
              <a:t>In small teams</a:t>
            </a:r>
          </a:p>
          <a:p>
            <a:pPr>
              <a:buFont typeface="Wingdings 3" charset="2"/>
              <a:buChar char=""/>
            </a:pPr>
            <a:r>
              <a:rPr lang="en-US" dirty="0"/>
              <a:t>Construct a Stakeholder Influence Map for the design of the Munition Manufacturing System.</a:t>
            </a:r>
          </a:p>
          <a:p>
            <a:pPr>
              <a:buFont typeface="Wingdings 3" charset="2"/>
              <a:buChar char=""/>
            </a:pPr>
            <a:r>
              <a:rPr lang="en-US" dirty="0"/>
              <a:t>Be prepared to present the requirements to the group</a:t>
            </a:r>
          </a:p>
          <a:p>
            <a:pPr>
              <a:buFont typeface="Wingdings 3" charset="2"/>
              <a:buChar char=""/>
            </a:pPr>
            <a:endParaRPr lang="en-US" dirty="0"/>
          </a:p>
          <a:p>
            <a:pPr marL="0" indent="0">
              <a:buFont typeface="Wingdings 3" charset="2"/>
              <a:buChar char=""/>
            </a:pPr>
            <a:r>
              <a:rPr lang="en-US" dirty="0"/>
              <a:t>Time 25 minutes</a:t>
            </a:r>
          </a:p>
          <a:p>
            <a:pPr>
              <a:buFont typeface="Wingdings 3" charset="2"/>
              <a:buChar char=""/>
            </a:pPr>
            <a:endParaRPr lang="en-US" dirty="0"/>
          </a:p>
        </p:txBody>
      </p:sp>
      <p:pic>
        <p:nvPicPr>
          <p:cNvPr id="6" name="Picture 2" descr="See the source image">
            <a:extLst>
              <a:ext uri="{FF2B5EF4-FFF2-40B4-BE49-F238E27FC236}">
                <a16:creationId xmlns:a16="http://schemas.microsoft.com/office/drawing/2014/main" id="{31FB7554-809C-4B3B-8F3E-05A25CD46860}"/>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13084" r="5782" b="3"/>
          <a:stretch/>
        </p:blipFill>
        <p:spPr bwMode="auto">
          <a:xfrm>
            <a:off x="7554138" y="3482108"/>
            <a:ext cx="3990161" cy="2766290"/>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
        <p:nvSpPr>
          <p:cNvPr id="3" name="Content Placeholder 4"/>
          <p:cNvSpPr txBox="1">
            <a:spLocks/>
          </p:cNvSpPr>
          <p:nvPr/>
        </p:nvSpPr>
        <p:spPr>
          <a:xfrm>
            <a:off x="5951992" y="1938395"/>
            <a:ext cx="4716008" cy="5173192"/>
          </a:xfrm>
          <a:prstGeom prst="rect">
            <a:avLst/>
          </a:prstGeom>
        </p:spPr>
        <p:txBody>
          <a:bodyPr/>
          <a:lstStyle>
            <a:lvl1pPr marL="342900" indent="-342900"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marL="0" indent="0" eaLnBrk="1" hangingPunct="1">
              <a:spcBef>
                <a:spcPct val="20000"/>
              </a:spcBef>
            </a:pPr>
            <a:endParaRPr lang="en-GB" sz="2215" dirty="0"/>
          </a:p>
        </p:txBody>
      </p:sp>
    </p:spTree>
    <p:extLst>
      <p:ext uri="{BB962C8B-B14F-4D97-AF65-F5344CB8AC3E}">
        <p14:creationId xmlns:p14="http://schemas.microsoft.com/office/powerpoint/2010/main" val="23092242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636A542-0D1F-48CC-8DEE-A253E3B7B48C}"/>
              </a:ext>
            </a:extLst>
          </p:cNvPr>
          <p:cNvSpPr/>
          <p:nvPr/>
        </p:nvSpPr>
        <p:spPr>
          <a:xfrm>
            <a:off x="1259840" y="1097280"/>
            <a:ext cx="9540240" cy="552704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5A09E0D0-3D14-2C42-A9EF-FAFCB42FCF96}"/>
              </a:ext>
            </a:extLst>
          </p:cNvPr>
          <p:cNvSpPr>
            <a:spLocks noGrp="1"/>
          </p:cNvSpPr>
          <p:nvPr>
            <p:ph type="title"/>
          </p:nvPr>
        </p:nvSpPr>
        <p:spPr>
          <a:xfrm>
            <a:off x="223047" y="132862"/>
            <a:ext cx="6489700" cy="496596"/>
          </a:xfrm>
        </p:spPr>
        <p:txBody>
          <a:bodyPr/>
          <a:lstStyle/>
          <a:p>
            <a:r>
              <a:rPr lang="en-US" dirty="0"/>
              <a:t>A Model Answer</a:t>
            </a:r>
          </a:p>
        </p:txBody>
      </p:sp>
      <p:pic>
        <p:nvPicPr>
          <p:cNvPr id="4" name="Picture 3">
            <a:extLst>
              <a:ext uri="{FF2B5EF4-FFF2-40B4-BE49-F238E27FC236}">
                <a16:creationId xmlns:a16="http://schemas.microsoft.com/office/drawing/2014/main" id="{E2F69DD7-7619-684C-90EB-AFA0C2F756E2}"/>
              </a:ext>
            </a:extLst>
          </p:cNvPr>
          <p:cNvPicPr>
            <a:picLocks noChangeAspect="1"/>
          </p:cNvPicPr>
          <p:nvPr/>
        </p:nvPicPr>
        <p:blipFill>
          <a:blip r:embed="rId2"/>
          <a:stretch>
            <a:fillRect/>
          </a:stretch>
        </p:blipFill>
        <p:spPr>
          <a:xfrm>
            <a:off x="1412240" y="1270425"/>
            <a:ext cx="9144000" cy="5170591"/>
          </a:xfrm>
          <a:prstGeom prst="rect">
            <a:avLst/>
          </a:prstGeom>
        </p:spPr>
      </p:pic>
    </p:spTree>
    <p:extLst>
      <p:ext uri="{BB962C8B-B14F-4D97-AF65-F5344CB8AC3E}">
        <p14:creationId xmlns:p14="http://schemas.microsoft.com/office/powerpoint/2010/main" val="3506530980"/>
      </p:ext>
    </p:extLst>
  </p:cSld>
  <p:clrMapOvr>
    <a:masterClrMapping/>
  </p:clrMapOvr>
  <p:transition>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0747BF1-16A1-4696-B1EC-6835E3AD8DF7}"/>
              </a:ext>
            </a:extLst>
          </p:cNvPr>
          <p:cNvSpPr/>
          <p:nvPr/>
        </p:nvSpPr>
        <p:spPr>
          <a:xfrm>
            <a:off x="1259840" y="619125"/>
            <a:ext cx="9540240" cy="6005195"/>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5A09E0D0-3D14-2C42-A9EF-FAFCB42FCF96}"/>
              </a:ext>
            </a:extLst>
          </p:cNvPr>
          <p:cNvSpPr>
            <a:spLocks noGrp="1"/>
          </p:cNvSpPr>
          <p:nvPr>
            <p:ph type="title"/>
          </p:nvPr>
        </p:nvSpPr>
        <p:spPr>
          <a:xfrm>
            <a:off x="115923" y="-11868"/>
            <a:ext cx="6489700" cy="496596"/>
          </a:xfrm>
        </p:spPr>
        <p:txBody>
          <a:bodyPr/>
          <a:lstStyle/>
          <a:p>
            <a:r>
              <a:rPr lang="en-US" sz="3600" dirty="0"/>
              <a:t>A Model Answer</a:t>
            </a:r>
          </a:p>
        </p:txBody>
      </p:sp>
      <p:pic>
        <p:nvPicPr>
          <p:cNvPr id="4" name="Picture 3">
            <a:extLst>
              <a:ext uri="{FF2B5EF4-FFF2-40B4-BE49-F238E27FC236}">
                <a16:creationId xmlns:a16="http://schemas.microsoft.com/office/drawing/2014/main" id="{E2F69DD7-7619-684C-90EB-AFA0C2F756E2}"/>
              </a:ext>
            </a:extLst>
          </p:cNvPr>
          <p:cNvPicPr>
            <a:picLocks noChangeAspect="1"/>
          </p:cNvPicPr>
          <p:nvPr/>
        </p:nvPicPr>
        <p:blipFill>
          <a:blip r:embed="rId2"/>
          <a:stretch>
            <a:fillRect/>
          </a:stretch>
        </p:blipFill>
        <p:spPr>
          <a:xfrm>
            <a:off x="1524000" y="843705"/>
            <a:ext cx="9144000" cy="5170591"/>
          </a:xfrm>
          <a:prstGeom prst="rect">
            <a:avLst/>
          </a:prstGeom>
        </p:spPr>
      </p:pic>
      <p:sp>
        <p:nvSpPr>
          <p:cNvPr id="5" name="Oval 4">
            <a:extLst>
              <a:ext uri="{FF2B5EF4-FFF2-40B4-BE49-F238E27FC236}">
                <a16:creationId xmlns:a16="http://schemas.microsoft.com/office/drawing/2014/main" id="{B1D21022-D3B5-B645-BB11-486F93D66308}"/>
              </a:ext>
            </a:extLst>
          </p:cNvPr>
          <p:cNvSpPr/>
          <p:nvPr/>
        </p:nvSpPr>
        <p:spPr>
          <a:xfrm>
            <a:off x="3952669" y="4227454"/>
            <a:ext cx="475013" cy="411414"/>
          </a:xfrm>
          <a:prstGeom prst="ellipse">
            <a:avLst/>
          </a:prstGeom>
          <a:ln w="76200"/>
        </p:spPr>
        <p:style>
          <a:lnRef idx="2">
            <a:schemeClr val="accent2"/>
          </a:lnRef>
          <a:fillRef idx="1">
            <a:schemeClr val="lt1"/>
          </a:fillRef>
          <a:effectRef idx="0">
            <a:schemeClr val="accent2"/>
          </a:effectRef>
          <a:fontRef idx="minor">
            <a:schemeClr val="dk1"/>
          </a:fontRef>
        </p:style>
        <p:txBody>
          <a:bodyPr rtlCol="0" anchor="ctr"/>
          <a:lstStyle/>
          <a:p>
            <a:pPr algn="ctr"/>
            <a:r>
              <a:rPr lang="en-US" sz="1800" dirty="0"/>
              <a:t>1</a:t>
            </a:r>
          </a:p>
        </p:txBody>
      </p:sp>
      <p:sp>
        <p:nvSpPr>
          <p:cNvPr id="6" name="Oval 5">
            <a:extLst>
              <a:ext uri="{FF2B5EF4-FFF2-40B4-BE49-F238E27FC236}">
                <a16:creationId xmlns:a16="http://schemas.microsoft.com/office/drawing/2014/main" id="{3FC639C6-9A0D-4C49-9BDB-1929E675558A}"/>
              </a:ext>
            </a:extLst>
          </p:cNvPr>
          <p:cNvSpPr/>
          <p:nvPr/>
        </p:nvSpPr>
        <p:spPr>
          <a:xfrm>
            <a:off x="7501344" y="2555994"/>
            <a:ext cx="475013" cy="411414"/>
          </a:xfrm>
          <a:prstGeom prst="ellipse">
            <a:avLst/>
          </a:prstGeom>
          <a:ln w="76200"/>
        </p:spPr>
        <p:style>
          <a:lnRef idx="2">
            <a:schemeClr val="accent2"/>
          </a:lnRef>
          <a:fillRef idx="1">
            <a:schemeClr val="lt1"/>
          </a:fillRef>
          <a:effectRef idx="0">
            <a:schemeClr val="accent2"/>
          </a:effectRef>
          <a:fontRef idx="minor">
            <a:schemeClr val="dk1"/>
          </a:fontRef>
        </p:style>
        <p:txBody>
          <a:bodyPr rtlCol="0" anchor="ctr"/>
          <a:lstStyle/>
          <a:p>
            <a:pPr algn="ctr"/>
            <a:r>
              <a:rPr lang="en-US" sz="1800" dirty="0"/>
              <a:t>2</a:t>
            </a:r>
          </a:p>
        </p:txBody>
      </p:sp>
      <p:sp>
        <p:nvSpPr>
          <p:cNvPr id="7" name="Oval 6">
            <a:extLst>
              <a:ext uri="{FF2B5EF4-FFF2-40B4-BE49-F238E27FC236}">
                <a16:creationId xmlns:a16="http://schemas.microsoft.com/office/drawing/2014/main" id="{454AC6CD-279A-8D4F-B9CD-6D313E7C819F}"/>
              </a:ext>
            </a:extLst>
          </p:cNvPr>
          <p:cNvSpPr/>
          <p:nvPr/>
        </p:nvSpPr>
        <p:spPr>
          <a:xfrm>
            <a:off x="5554946" y="2012891"/>
            <a:ext cx="475013" cy="411414"/>
          </a:xfrm>
          <a:prstGeom prst="ellipse">
            <a:avLst/>
          </a:prstGeom>
          <a:ln w="76200"/>
        </p:spPr>
        <p:style>
          <a:lnRef idx="2">
            <a:schemeClr val="accent2"/>
          </a:lnRef>
          <a:fillRef idx="1">
            <a:schemeClr val="lt1"/>
          </a:fillRef>
          <a:effectRef idx="0">
            <a:schemeClr val="accent2"/>
          </a:effectRef>
          <a:fontRef idx="minor">
            <a:schemeClr val="dk1"/>
          </a:fontRef>
        </p:style>
        <p:txBody>
          <a:bodyPr rtlCol="0" anchor="ctr"/>
          <a:lstStyle/>
          <a:p>
            <a:pPr algn="ctr"/>
            <a:r>
              <a:rPr lang="en-US" sz="1800" dirty="0"/>
              <a:t>3</a:t>
            </a:r>
          </a:p>
        </p:txBody>
      </p:sp>
      <p:sp>
        <p:nvSpPr>
          <p:cNvPr id="8" name="Oval 7">
            <a:extLst>
              <a:ext uri="{FF2B5EF4-FFF2-40B4-BE49-F238E27FC236}">
                <a16:creationId xmlns:a16="http://schemas.microsoft.com/office/drawing/2014/main" id="{1B7F477D-DA0A-8348-939D-F905D50241D9}"/>
              </a:ext>
            </a:extLst>
          </p:cNvPr>
          <p:cNvSpPr/>
          <p:nvPr/>
        </p:nvSpPr>
        <p:spPr>
          <a:xfrm>
            <a:off x="5554947" y="5827461"/>
            <a:ext cx="475013" cy="411414"/>
          </a:xfrm>
          <a:prstGeom prst="ellipse">
            <a:avLst/>
          </a:prstGeom>
          <a:ln w="76200"/>
        </p:spPr>
        <p:style>
          <a:lnRef idx="2">
            <a:schemeClr val="accent2"/>
          </a:lnRef>
          <a:fillRef idx="1">
            <a:schemeClr val="lt1"/>
          </a:fillRef>
          <a:effectRef idx="0">
            <a:schemeClr val="accent2"/>
          </a:effectRef>
          <a:fontRef idx="minor">
            <a:schemeClr val="dk1"/>
          </a:fontRef>
        </p:style>
        <p:txBody>
          <a:bodyPr rtlCol="0" anchor="ctr"/>
          <a:lstStyle/>
          <a:p>
            <a:pPr algn="ctr"/>
            <a:r>
              <a:rPr lang="en-US" sz="1800" dirty="0"/>
              <a:t>4</a:t>
            </a:r>
          </a:p>
        </p:txBody>
      </p:sp>
      <p:sp>
        <p:nvSpPr>
          <p:cNvPr id="9" name="Oval 8">
            <a:extLst>
              <a:ext uri="{FF2B5EF4-FFF2-40B4-BE49-F238E27FC236}">
                <a16:creationId xmlns:a16="http://schemas.microsoft.com/office/drawing/2014/main" id="{639157BA-84F3-464B-B252-9B7F1AB1312A}"/>
              </a:ext>
            </a:extLst>
          </p:cNvPr>
          <p:cNvSpPr/>
          <p:nvPr/>
        </p:nvSpPr>
        <p:spPr>
          <a:xfrm>
            <a:off x="1775560" y="1526353"/>
            <a:ext cx="475013" cy="411414"/>
          </a:xfrm>
          <a:prstGeom prst="ellipse">
            <a:avLst/>
          </a:prstGeom>
          <a:ln w="76200"/>
        </p:spPr>
        <p:style>
          <a:lnRef idx="2">
            <a:schemeClr val="accent2"/>
          </a:lnRef>
          <a:fillRef idx="1">
            <a:schemeClr val="lt1"/>
          </a:fillRef>
          <a:effectRef idx="0">
            <a:schemeClr val="accent2"/>
          </a:effectRef>
          <a:fontRef idx="minor">
            <a:schemeClr val="dk1"/>
          </a:fontRef>
        </p:style>
        <p:txBody>
          <a:bodyPr rtlCol="0" anchor="ctr"/>
          <a:lstStyle/>
          <a:p>
            <a:pPr algn="ctr"/>
            <a:r>
              <a:rPr lang="en-US" sz="1800" dirty="0"/>
              <a:t>5</a:t>
            </a:r>
          </a:p>
        </p:txBody>
      </p:sp>
      <p:sp>
        <p:nvSpPr>
          <p:cNvPr id="10" name="Oval 9">
            <a:extLst>
              <a:ext uri="{FF2B5EF4-FFF2-40B4-BE49-F238E27FC236}">
                <a16:creationId xmlns:a16="http://schemas.microsoft.com/office/drawing/2014/main" id="{15134577-6FFB-6046-91B0-977A600C7516}"/>
              </a:ext>
            </a:extLst>
          </p:cNvPr>
          <p:cNvSpPr/>
          <p:nvPr/>
        </p:nvSpPr>
        <p:spPr>
          <a:xfrm>
            <a:off x="7275541" y="1075398"/>
            <a:ext cx="475013" cy="411414"/>
          </a:xfrm>
          <a:prstGeom prst="ellipse">
            <a:avLst/>
          </a:prstGeom>
          <a:ln w="76200"/>
        </p:spPr>
        <p:style>
          <a:lnRef idx="2">
            <a:schemeClr val="accent2"/>
          </a:lnRef>
          <a:fillRef idx="1">
            <a:schemeClr val="lt1"/>
          </a:fillRef>
          <a:effectRef idx="0">
            <a:schemeClr val="accent2"/>
          </a:effectRef>
          <a:fontRef idx="minor">
            <a:schemeClr val="dk1"/>
          </a:fontRef>
        </p:style>
        <p:txBody>
          <a:bodyPr rtlCol="0" anchor="ctr"/>
          <a:lstStyle/>
          <a:p>
            <a:pPr algn="ctr"/>
            <a:r>
              <a:rPr lang="en-US" sz="1800" dirty="0"/>
              <a:t>6</a:t>
            </a:r>
          </a:p>
        </p:txBody>
      </p:sp>
    </p:spTree>
    <p:extLst>
      <p:ext uri="{BB962C8B-B14F-4D97-AF65-F5344CB8AC3E}">
        <p14:creationId xmlns:p14="http://schemas.microsoft.com/office/powerpoint/2010/main" val="2584563656"/>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911" y="186018"/>
            <a:ext cx="10021889" cy="1400530"/>
          </a:xfrm>
        </p:spPr>
        <p:txBody>
          <a:bodyPr/>
          <a:lstStyle/>
          <a:p>
            <a:r>
              <a:rPr lang="en-US" dirty="0"/>
              <a:t>Remember Affinity and Tree Diagram</a:t>
            </a:r>
          </a:p>
        </p:txBody>
      </p:sp>
      <p:pic>
        <p:nvPicPr>
          <p:cNvPr id="70" name="Picture 69"/>
          <p:cNvPicPr>
            <a:picLocks noChangeAspect="1"/>
          </p:cNvPicPr>
          <p:nvPr/>
        </p:nvPicPr>
        <p:blipFill>
          <a:blip r:embed="rId2"/>
          <a:stretch>
            <a:fillRect/>
          </a:stretch>
        </p:blipFill>
        <p:spPr>
          <a:xfrm>
            <a:off x="6475460" y="2470165"/>
            <a:ext cx="3875057" cy="2477130"/>
          </a:xfrm>
          <a:prstGeom prst="rect">
            <a:avLst/>
          </a:prstGeom>
        </p:spPr>
      </p:pic>
      <p:pic>
        <p:nvPicPr>
          <p:cNvPr id="71" name="Picture 2"/>
          <p:cNvPicPr>
            <a:picLocks noChangeAspect="1" noChangeArrowheads="1"/>
          </p:cNvPicPr>
          <p:nvPr/>
        </p:nvPicPr>
        <p:blipFill>
          <a:blip r:embed="rId3"/>
          <a:srcRect/>
          <a:stretch>
            <a:fillRect/>
          </a:stretch>
        </p:blipFill>
        <p:spPr bwMode="auto">
          <a:xfrm>
            <a:off x="1941856" y="2159890"/>
            <a:ext cx="3249172" cy="3237318"/>
          </a:xfrm>
          <a:prstGeom prst="rect">
            <a:avLst/>
          </a:prstGeom>
          <a:noFill/>
          <a:ln w="9525">
            <a:noFill/>
            <a:miter lim="800000"/>
            <a:headEnd/>
            <a:tailEnd/>
          </a:ln>
        </p:spPr>
      </p:pic>
      <p:sp>
        <p:nvSpPr>
          <p:cNvPr id="72" name="Right Arrow 71"/>
          <p:cNvSpPr/>
          <p:nvPr/>
        </p:nvSpPr>
        <p:spPr>
          <a:xfrm>
            <a:off x="5615708" y="3425181"/>
            <a:ext cx="784372" cy="706736"/>
          </a:xfrm>
          <a:prstGeom prst="rightArrow">
            <a:avLst/>
          </a:prstGeom>
          <a:solidFill>
            <a:srgbClr val="99000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662"/>
          </a:p>
        </p:txBody>
      </p:sp>
    </p:spTree>
    <p:extLst>
      <p:ext uri="{BB962C8B-B14F-4D97-AF65-F5344CB8AC3E}">
        <p14:creationId xmlns:p14="http://schemas.microsoft.com/office/powerpoint/2010/main" val="10366613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180974" y="55563"/>
            <a:ext cx="11039475" cy="562135"/>
          </a:xfrm>
        </p:spPr>
        <p:txBody>
          <a:bodyPr/>
          <a:lstStyle/>
          <a:p>
            <a:r>
              <a:rPr lang="en-GB" sz="3600" dirty="0"/>
              <a:t>Exercise: Key Stakeholder Requirements?</a:t>
            </a:r>
          </a:p>
        </p:txBody>
      </p:sp>
      <p:sp>
        <p:nvSpPr>
          <p:cNvPr id="5" name="Text Placeholder 4">
            <a:extLst>
              <a:ext uri="{FF2B5EF4-FFF2-40B4-BE49-F238E27FC236}">
                <a16:creationId xmlns:a16="http://schemas.microsoft.com/office/drawing/2014/main" id="{D350C163-E905-5A4F-A095-DEADA89B579F}"/>
              </a:ext>
            </a:extLst>
          </p:cNvPr>
          <p:cNvSpPr>
            <a:spLocks noGrp="1"/>
          </p:cNvSpPr>
          <p:nvPr>
            <p:ph type="body" sz="half" idx="2"/>
          </p:nvPr>
        </p:nvSpPr>
        <p:spPr>
          <a:xfrm>
            <a:off x="6677935" y="1947958"/>
            <a:ext cx="4224337" cy="3511731"/>
          </a:xfrm>
        </p:spPr>
        <p:txBody>
          <a:bodyPr>
            <a:normAutofit fontScale="85000" lnSpcReduction="10000"/>
          </a:bodyPr>
          <a:lstStyle/>
          <a:p>
            <a:pPr marL="0" indent="0">
              <a:buNone/>
            </a:pPr>
            <a:r>
              <a:rPr lang="en-GB" sz="2000" b="1" dirty="0"/>
              <a:t>In small teams</a:t>
            </a:r>
          </a:p>
          <a:p>
            <a:r>
              <a:rPr lang="en-GB" dirty="0"/>
              <a:t>Use an Affinity Diagram to generate requirements for the Manufacturing System for your munition. Consider Requirements key stakeholders from the Stakeholder Influence Map </a:t>
            </a:r>
          </a:p>
          <a:p>
            <a:r>
              <a:rPr lang="en-GB" dirty="0"/>
              <a:t>Structure the requirements into a Tree Diagram</a:t>
            </a:r>
          </a:p>
          <a:p>
            <a:r>
              <a:rPr lang="en-GB" dirty="0"/>
              <a:t>Be prepared to present the requirements to the group</a:t>
            </a:r>
          </a:p>
          <a:p>
            <a:pPr marL="0" indent="0">
              <a:buNone/>
            </a:pPr>
            <a:r>
              <a:rPr lang="en-GB" sz="1800" b="1" dirty="0"/>
              <a:t>Time 30 minutes</a:t>
            </a:r>
          </a:p>
          <a:p>
            <a:endParaRPr lang="en-US" dirty="0"/>
          </a:p>
        </p:txBody>
      </p:sp>
      <p:pic>
        <p:nvPicPr>
          <p:cNvPr id="39" name="Picture 38" descr="81 mm Colnel.jpg">
            <a:extLst>
              <a:ext uri="{FF2B5EF4-FFF2-40B4-BE49-F238E27FC236}">
                <a16:creationId xmlns:a16="http://schemas.microsoft.com/office/drawing/2014/main" id="{6632300F-A026-F249-9167-F92A38CB8EE4}"/>
              </a:ext>
            </a:extLst>
          </p:cNvPr>
          <p:cNvPicPr>
            <a:picLocks noChangeAspect="1"/>
          </p:cNvPicPr>
          <p:nvPr/>
        </p:nvPicPr>
        <p:blipFill rotWithShape="1">
          <a:blip r:embed="rId2">
            <a:extLst>
              <a:ext uri="{28A0092B-C50C-407E-A947-70E740481C1C}">
                <a14:useLocalDpi xmlns:a14="http://schemas.microsoft.com/office/drawing/2010/main" val="0"/>
              </a:ext>
            </a:extLst>
          </a:blip>
          <a:srcRect l="7219" r="47428"/>
          <a:stretch/>
        </p:blipFill>
        <p:spPr>
          <a:xfrm>
            <a:off x="1978968" y="1520091"/>
            <a:ext cx="1462154" cy="2324100"/>
          </a:xfrm>
          <a:prstGeom prst="rect">
            <a:avLst/>
          </a:prstGeom>
        </p:spPr>
      </p:pic>
      <p:sp>
        <p:nvSpPr>
          <p:cNvPr id="40" name="AutoShape 17">
            <a:extLst>
              <a:ext uri="{FF2B5EF4-FFF2-40B4-BE49-F238E27FC236}">
                <a16:creationId xmlns:a16="http://schemas.microsoft.com/office/drawing/2014/main" id="{D0AA4B20-735E-0341-A6CE-BCEB622AA090}"/>
              </a:ext>
            </a:extLst>
          </p:cNvPr>
          <p:cNvSpPr>
            <a:spLocks noChangeArrowheads="1"/>
          </p:cNvSpPr>
          <p:nvPr/>
        </p:nvSpPr>
        <p:spPr bwMode="auto">
          <a:xfrm>
            <a:off x="3682899" y="1312432"/>
            <a:ext cx="1198554" cy="876300"/>
          </a:xfrm>
          <a:prstGeom prst="wedgeEllipseCallout">
            <a:avLst>
              <a:gd name="adj1" fmla="val -105873"/>
              <a:gd name="adj2" fmla="val 65298"/>
            </a:avLst>
          </a:prstGeom>
          <a:solidFill>
            <a:srgbClr val="FFFFFF"/>
          </a:solidFill>
          <a:ln w="9525">
            <a:solidFill>
              <a:srgbClr val="000000"/>
            </a:solidFill>
            <a:miter lim="800000"/>
            <a:headEnd/>
            <a:tailEnd/>
          </a:ln>
        </p:spPr>
        <p:txBody>
          <a:bodyPr anchor="ctr"/>
          <a:lstStyle/>
          <a:p>
            <a:pPr algn="ctr">
              <a:defRPr/>
            </a:pPr>
            <a:r>
              <a:rPr lang="en-GB" sz="1800" kern="0" dirty="0">
                <a:solidFill>
                  <a:sysClr val="windowText" lastClr="000000"/>
                </a:solidFill>
                <a:ea typeface="ＭＳ Ｐゴシック" charset="0"/>
              </a:rPr>
              <a:t>I WANT</a:t>
            </a:r>
            <a:endParaRPr lang="en-US" sz="1800" kern="0" dirty="0">
              <a:solidFill>
                <a:sysClr val="windowText" lastClr="000000"/>
              </a:solidFill>
              <a:ea typeface="ＭＳ Ｐゴシック" charset="0"/>
            </a:endParaRPr>
          </a:p>
        </p:txBody>
      </p:sp>
      <p:pic>
        <p:nvPicPr>
          <p:cNvPr id="42" name="Picture 12" descr="4.jpg">
            <a:extLst>
              <a:ext uri="{FF2B5EF4-FFF2-40B4-BE49-F238E27FC236}">
                <a16:creationId xmlns:a16="http://schemas.microsoft.com/office/drawing/2014/main" id="{0440B792-B27E-9946-8C17-28B28DD7D12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978969" y="4443534"/>
            <a:ext cx="2537211" cy="179676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43" name="AutoShape 17">
            <a:extLst>
              <a:ext uri="{FF2B5EF4-FFF2-40B4-BE49-F238E27FC236}">
                <a16:creationId xmlns:a16="http://schemas.microsoft.com/office/drawing/2014/main" id="{872E33DF-CB35-DF48-B655-9E9FA6FA56AE}"/>
              </a:ext>
            </a:extLst>
          </p:cNvPr>
          <p:cNvSpPr>
            <a:spLocks noChangeArrowheads="1"/>
          </p:cNvSpPr>
          <p:nvPr/>
        </p:nvSpPr>
        <p:spPr bwMode="auto">
          <a:xfrm>
            <a:off x="4847893" y="4596823"/>
            <a:ext cx="1198554" cy="876300"/>
          </a:xfrm>
          <a:prstGeom prst="wedgeEllipseCallout">
            <a:avLst>
              <a:gd name="adj1" fmla="val -131304"/>
              <a:gd name="adj2" fmla="val 7327"/>
            </a:avLst>
          </a:prstGeom>
          <a:solidFill>
            <a:srgbClr val="FFFFFF"/>
          </a:solidFill>
          <a:ln w="9525">
            <a:solidFill>
              <a:srgbClr val="000000"/>
            </a:solidFill>
            <a:miter lim="800000"/>
            <a:headEnd/>
            <a:tailEnd/>
          </a:ln>
        </p:spPr>
        <p:txBody>
          <a:bodyPr anchor="ctr"/>
          <a:lstStyle/>
          <a:p>
            <a:pPr algn="ctr">
              <a:defRPr/>
            </a:pPr>
            <a:r>
              <a:rPr lang="en-GB" sz="1800" kern="0" dirty="0">
                <a:solidFill>
                  <a:sysClr val="windowText" lastClr="000000"/>
                </a:solidFill>
                <a:ea typeface="ＭＳ Ｐゴシック" charset="0"/>
              </a:rPr>
              <a:t>I WANT</a:t>
            </a:r>
            <a:endParaRPr lang="en-US" sz="1800" kern="0" dirty="0">
              <a:solidFill>
                <a:sysClr val="windowText" lastClr="000000"/>
              </a:solidFill>
              <a:ea typeface="ＭＳ Ｐゴシック" charset="0"/>
            </a:endParaRPr>
          </a:p>
        </p:txBody>
      </p:sp>
      <p:pic>
        <p:nvPicPr>
          <p:cNvPr id="44" name="Picture 43">
            <a:extLst>
              <a:ext uri="{FF2B5EF4-FFF2-40B4-BE49-F238E27FC236}">
                <a16:creationId xmlns:a16="http://schemas.microsoft.com/office/drawing/2014/main" id="{FFBC43EF-FD5A-A24B-9E6B-ECBD8062E14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823359" y="2788074"/>
            <a:ext cx="1714500" cy="1181100"/>
          </a:xfrm>
          <a:prstGeom prst="rect">
            <a:avLst/>
          </a:prstGeom>
        </p:spPr>
      </p:pic>
      <p:sp>
        <p:nvSpPr>
          <p:cNvPr id="45" name="Rounded Rectangular Callout 44">
            <a:extLst>
              <a:ext uri="{FF2B5EF4-FFF2-40B4-BE49-F238E27FC236}">
                <a16:creationId xmlns:a16="http://schemas.microsoft.com/office/drawing/2014/main" id="{BC467CB5-5DCF-B941-A4D5-34C432C4F1DE}"/>
              </a:ext>
            </a:extLst>
          </p:cNvPr>
          <p:cNvSpPr/>
          <p:nvPr/>
        </p:nvSpPr>
        <p:spPr>
          <a:xfrm>
            <a:off x="5357079" y="2218678"/>
            <a:ext cx="972088" cy="569396"/>
          </a:xfrm>
          <a:prstGeom prst="wedgeRoundRectCallout">
            <a:avLst>
              <a:gd name="adj1" fmla="val -99766"/>
              <a:gd name="adj2" fmla="val 125340"/>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600" dirty="0"/>
              <a:t>I WANT</a:t>
            </a:r>
          </a:p>
        </p:txBody>
      </p:sp>
    </p:spTree>
    <p:extLst>
      <p:ext uri="{BB962C8B-B14F-4D97-AF65-F5344CB8AC3E}">
        <p14:creationId xmlns:p14="http://schemas.microsoft.com/office/powerpoint/2010/main" val="18341974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69EA0FE-AD72-1249-86C5-933057AC2C15}"/>
              </a:ext>
            </a:extLst>
          </p:cNvPr>
          <p:cNvSpPr>
            <a:spLocks noGrp="1"/>
          </p:cNvSpPr>
          <p:nvPr>
            <p:ph type="title"/>
          </p:nvPr>
        </p:nvSpPr>
        <p:spPr>
          <a:xfrm>
            <a:off x="75092" y="0"/>
            <a:ext cx="6489700" cy="613827"/>
          </a:xfrm>
        </p:spPr>
        <p:txBody>
          <a:bodyPr/>
          <a:lstStyle/>
          <a:p>
            <a:r>
              <a:rPr lang="en-US" dirty="0"/>
              <a:t>A Model Answer</a:t>
            </a:r>
          </a:p>
        </p:txBody>
      </p:sp>
      <p:graphicFrame>
        <p:nvGraphicFramePr>
          <p:cNvPr id="6" name="Diagram 5">
            <a:extLst>
              <a:ext uri="{FF2B5EF4-FFF2-40B4-BE49-F238E27FC236}">
                <a16:creationId xmlns:a16="http://schemas.microsoft.com/office/drawing/2014/main" id="{67931D72-158A-6A49-BA11-15A0493121D1}"/>
              </a:ext>
            </a:extLst>
          </p:cNvPr>
          <p:cNvGraphicFramePr/>
          <p:nvPr/>
        </p:nvGraphicFramePr>
        <p:xfrm>
          <a:off x="1919536" y="692697"/>
          <a:ext cx="8229600" cy="56102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80042381"/>
      </p:ext>
    </p:extLst>
  </p:cSld>
  <p:clrMapOvr>
    <a:masterClrMapping/>
  </p:clrMapOvr>
  <p:transition>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ctrTitle"/>
          </p:nvPr>
        </p:nvSpPr>
        <p:spPr/>
        <p:txBody>
          <a:bodyPr/>
          <a:lstStyle/>
          <a:p>
            <a:r>
              <a:rPr lang="en-US" sz="2800" b="1" dirty="0"/>
              <a:t>Performing Functional/ </a:t>
            </a:r>
            <a:r>
              <a:rPr lang="en-US" sz="2800" b="1" dirty="0" err="1"/>
              <a:t>Behavioural</a:t>
            </a:r>
            <a:r>
              <a:rPr lang="en-US" sz="2800" b="1" dirty="0"/>
              <a:t> Analysis</a:t>
            </a:r>
            <a:br>
              <a:rPr lang="en-US" sz="2800" b="1" dirty="0"/>
            </a:br>
            <a:endParaRPr lang="en-US" sz="2800" b="1" dirty="0"/>
          </a:p>
        </p:txBody>
      </p:sp>
      <p:sp>
        <p:nvSpPr>
          <p:cNvPr id="3" name="Subtitle 2">
            <a:extLst>
              <a:ext uri="{FF2B5EF4-FFF2-40B4-BE49-F238E27FC236}">
                <a16:creationId xmlns:a16="http://schemas.microsoft.com/office/drawing/2014/main" id="{C4DCBA8A-43E5-4ECB-A956-7099AB089096}"/>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5868717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ChangeArrowheads="1"/>
          </p:cNvSpPr>
          <p:nvPr/>
        </p:nvSpPr>
        <p:spPr bwMode="auto">
          <a:xfrm>
            <a:off x="2445084" y="1837006"/>
            <a:ext cx="6406832" cy="4032738"/>
          </a:xfrm>
          <a:prstGeom prst="rect">
            <a:avLst/>
          </a:prstGeom>
          <a:solidFill>
            <a:schemeClr val="accent6">
              <a:lumMod val="20000"/>
              <a:lumOff val="80000"/>
            </a:schemeClr>
          </a:solidFill>
          <a:ln w="9525">
            <a:solidFill>
              <a:schemeClr val="tx1"/>
            </a:solidFill>
            <a:miter lim="800000"/>
            <a:headEnd/>
            <a:tailEnd/>
          </a:ln>
          <a:scene3d>
            <a:camera prst="orthographicFront"/>
            <a:lightRig rig="threePt" dir="t"/>
          </a:scene3d>
          <a:sp3d>
            <a:bevelT/>
          </a:sp3d>
        </p:spPr>
        <p:txBody>
          <a:bodyPr wrap="none" lIns="84253" tIns="42126" rIns="84253" bIns="42126" anchor="ctr"/>
          <a:lstStyle/>
          <a:p>
            <a:pPr>
              <a:defRPr/>
            </a:pPr>
            <a:endParaRPr lang="en-US" sz="1662" dirty="0">
              <a:solidFill>
                <a:srgbClr val="000000"/>
              </a:solidFill>
              <a:latin typeface="Arial" charset="0"/>
            </a:endParaRPr>
          </a:p>
        </p:txBody>
      </p:sp>
      <p:sp>
        <p:nvSpPr>
          <p:cNvPr id="22566" name="Text Box 15"/>
          <p:cNvSpPr txBox="1">
            <a:spLocks noChangeArrowheads="1"/>
          </p:cNvSpPr>
          <p:nvPr/>
        </p:nvSpPr>
        <p:spPr bwMode="auto">
          <a:xfrm>
            <a:off x="2516100" y="737819"/>
            <a:ext cx="1459924" cy="681585"/>
          </a:xfrm>
          <a:prstGeom prst="rect">
            <a:avLst/>
          </a:prstGeom>
          <a:noFill/>
          <a:ln w="9525">
            <a:noFill/>
            <a:miter lim="800000"/>
            <a:headEnd/>
            <a:tailEnd/>
          </a:ln>
        </p:spPr>
        <p:txBody>
          <a:bodyPr wrap="square" lIns="84253" tIns="42126" rIns="84253" bIns="42126">
            <a:spAutoFit/>
          </a:bodyPr>
          <a:lstStyle/>
          <a:p>
            <a:pPr eaLnBrk="0" hangingPunct="0"/>
            <a:r>
              <a:rPr lang="en-GB" sz="1292" b="1" dirty="0"/>
              <a:t>Customer</a:t>
            </a:r>
          </a:p>
          <a:p>
            <a:pPr eaLnBrk="0" hangingPunct="0"/>
            <a:r>
              <a:rPr lang="en-GB" sz="1292" b="1" dirty="0"/>
              <a:t>Needs and Expectations</a:t>
            </a:r>
          </a:p>
        </p:txBody>
      </p:sp>
      <p:sp>
        <p:nvSpPr>
          <p:cNvPr id="29" name="Flowchart: Document 28"/>
          <p:cNvSpPr/>
          <p:nvPr/>
        </p:nvSpPr>
        <p:spPr bwMode="auto">
          <a:xfrm>
            <a:off x="7011925" y="2620876"/>
            <a:ext cx="1224297" cy="1625629"/>
          </a:xfrm>
          <a:prstGeom prst="flowChartDocumen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User </a:t>
            </a:r>
          </a:p>
          <a:p>
            <a:pPr>
              <a:defRPr/>
            </a:pPr>
            <a:r>
              <a:rPr lang="en-GB" sz="1200" dirty="0">
                <a:solidFill>
                  <a:srgbClr val="000000"/>
                </a:solidFill>
              </a:rPr>
              <a:t>Requirements</a:t>
            </a:r>
          </a:p>
        </p:txBody>
      </p:sp>
      <p:sp>
        <p:nvSpPr>
          <p:cNvPr id="32" name="Flowchart: Document 31"/>
          <p:cNvSpPr/>
          <p:nvPr/>
        </p:nvSpPr>
        <p:spPr bwMode="auto">
          <a:xfrm>
            <a:off x="9203302" y="5490511"/>
            <a:ext cx="1349619" cy="929054"/>
          </a:xfrm>
          <a:prstGeom prst="flowChartDocumen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Subsystem</a:t>
            </a:r>
          </a:p>
          <a:p>
            <a:pPr>
              <a:defRPr/>
            </a:pPr>
            <a:r>
              <a:rPr lang="en-GB" sz="1292" dirty="0">
                <a:solidFill>
                  <a:srgbClr val="000000"/>
                </a:solidFill>
              </a:rPr>
              <a:t>Requirements</a:t>
            </a:r>
          </a:p>
        </p:txBody>
      </p:sp>
      <p:cxnSp>
        <p:nvCxnSpPr>
          <p:cNvPr id="35" name="Straight Arrow Connector 34"/>
          <p:cNvCxnSpPr/>
          <p:nvPr/>
        </p:nvCxnSpPr>
        <p:spPr bwMode="invGray">
          <a:xfrm>
            <a:off x="8639519" y="4049740"/>
            <a:ext cx="1428760" cy="1466"/>
          </a:xfrm>
          <a:prstGeom prst="straightConnector1">
            <a:avLst/>
          </a:prstGeom>
          <a:ln w="76200">
            <a:solidFill>
              <a:srgbClr val="000090"/>
            </a:solidFill>
            <a:tailEnd type="triangle" w="med" len="med"/>
          </a:ln>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sp>
        <p:nvSpPr>
          <p:cNvPr id="33" name="Flowchart: Document 32"/>
          <p:cNvSpPr/>
          <p:nvPr/>
        </p:nvSpPr>
        <p:spPr bwMode="auto">
          <a:xfrm>
            <a:off x="8925662" y="2963008"/>
            <a:ext cx="1409700" cy="961292"/>
          </a:xfrm>
          <a:prstGeom prst="flowChartDocumen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Build and Check Requirements</a:t>
            </a:r>
          </a:p>
        </p:txBody>
      </p:sp>
      <p:sp>
        <p:nvSpPr>
          <p:cNvPr id="22579" name="TextBox 46"/>
          <p:cNvSpPr txBox="1">
            <a:spLocks noChangeArrowheads="1"/>
          </p:cNvSpPr>
          <p:nvPr/>
        </p:nvSpPr>
        <p:spPr bwMode="gray">
          <a:xfrm>
            <a:off x="6781803" y="1940177"/>
            <a:ext cx="1928646" cy="369127"/>
          </a:xfrm>
          <a:prstGeom prst="rect">
            <a:avLst/>
          </a:prstGeom>
          <a:noFill/>
          <a:ln w="9525">
            <a:noFill/>
            <a:miter lim="800000"/>
            <a:headEnd/>
            <a:tailEnd/>
          </a:ln>
        </p:spPr>
        <p:txBody>
          <a:bodyPr wrap="square" lIns="84253" tIns="42126" rIns="84253" bIns="42126">
            <a:spAutoFit/>
          </a:bodyPr>
          <a:lstStyle/>
          <a:p>
            <a:r>
              <a:rPr lang="en-GB" sz="1846" b="1" dirty="0">
                <a:solidFill>
                  <a:schemeClr val="bg1"/>
                </a:solidFill>
              </a:rPr>
              <a:t>Design System</a:t>
            </a:r>
          </a:p>
        </p:txBody>
      </p:sp>
      <p:sp>
        <p:nvSpPr>
          <p:cNvPr id="22580" name="Title 33"/>
          <p:cNvSpPr>
            <a:spLocks noGrp="1"/>
          </p:cNvSpPr>
          <p:nvPr>
            <p:ph type="title"/>
          </p:nvPr>
        </p:nvSpPr>
        <p:spPr>
          <a:xfrm>
            <a:off x="131463" y="80162"/>
            <a:ext cx="10421458" cy="663539"/>
          </a:xfrm>
        </p:spPr>
        <p:txBody>
          <a:bodyPr/>
          <a:lstStyle/>
          <a:p>
            <a:r>
              <a:rPr lang="en-GB" sz="2800" dirty="0"/>
              <a:t>Where are we? BAE Systems’ Design System Process (RFCD)</a:t>
            </a:r>
          </a:p>
        </p:txBody>
      </p:sp>
      <p:sp>
        <p:nvSpPr>
          <p:cNvPr id="40" name="Line 3"/>
          <p:cNvSpPr>
            <a:spLocks noChangeShapeType="1"/>
          </p:cNvSpPr>
          <p:nvPr/>
        </p:nvSpPr>
        <p:spPr bwMode="gray">
          <a:xfrm>
            <a:off x="2347167" y="1115083"/>
            <a:ext cx="517455" cy="709053"/>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41" name="Line 4"/>
          <p:cNvSpPr>
            <a:spLocks noChangeShapeType="1"/>
          </p:cNvSpPr>
          <p:nvPr/>
        </p:nvSpPr>
        <p:spPr bwMode="gray">
          <a:xfrm>
            <a:off x="7886365" y="4948581"/>
            <a:ext cx="1219547" cy="1316289"/>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23" name="Flowchart: Document 28">
            <a:extLst>
              <a:ext uri="{FF2B5EF4-FFF2-40B4-BE49-F238E27FC236}">
                <a16:creationId xmlns:a16="http://schemas.microsoft.com/office/drawing/2014/main" id="{E3214D6F-80FD-884F-A69A-42815FDF7B5A}"/>
              </a:ext>
            </a:extLst>
          </p:cNvPr>
          <p:cNvSpPr/>
          <p:nvPr/>
        </p:nvSpPr>
        <p:spPr bwMode="auto">
          <a:xfrm>
            <a:off x="7102244" y="3052067"/>
            <a:ext cx="1349620" cy="1597269"/>
          </a:xfrm>
          <a:prstGeom prst="flowChartDocumen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System Requirements</a:t>
            </a:r>
          </a:p>
        </p:txBody>
      </p:sp>
      <p:sp>
        <p:nvSpPr>
          <p:cNvPr id="30" name="Flowchart: Document 29"/>
          <p:cNvSpPr/>
          <p:nvPr/>
        </p:nvSpPr>
        <p:spPr bwMode="auto">
          <a:xfrm>
            <a:off x="7175990" y="3471531"/>
            <a:ext cx="1463529" cy="1597269"/>
          </a:xfrm>
          <a:prstGeom prst="flowChartDocumen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r>
              <a:rPr lang="en-GB" sz="1200" dirty="0">
                <a:solidFill>
                  <a:srgbClr val="000000"/>
                </a:solidFill>
              </a:rPr>
              <a:t>Manufacturing System</a:t>
            </a:r>
          </a:p>
          <a:p>
            <a:pPr algn="ctr">
              <a:defRPr/>
            </a:pPr>
            <a:r>
              <a:rPr lang="en-GB" sz="1200" dirty="0">
                <a:solidFill>
                  <a:srgbClr val="000000"/>
                </a:solidFill>
              </a:rPr>
              <a:t>Design</a:t>
            </a:r>
          </a:p>
          <a:p>
            <a:pPr algn="ctr">
              <a:defRPr/>
            </a:pPr>
            <a:r>
              <a:rPr lang="en-GB" sz="1200" dirty="0">
                <a:solidFill>
                  <a:srgbClr val="000000"/>
                </a:solidFill>
              </a:rPr>
              <a:t>Definition</a:t>
            </a:r>
          </a:p>
        </p:txBody>
      </p:sp>
      <p:pic>
        <p:nvPicPr>
          <p:cNvPr id="2" name="Picture 1">
            <a:extLst>
              <a:ext uri="{FF2B5EF4-FFF2-40B4-BE49-F238E27FC236}">
                <a16:creationId xmlns:a16="http://schemas.microsoft.com/office/drawing/2014/main" id="{F39FC57D-286D-B348-A255-C4ED8C391DE9}"/>
              </a:ext>
            </a:extLst>
          </p:cNvPr>
          <p:cNvPicPr>
            <a:picLocks noChangeAspect="1"/>
          </p:cNvPicPr>
          <p:nvPr/>
        </p:nvPicPr>
        <p:blipFill>
          <a:blip r:embed="rId3"/>
          <a:stretch>
            <a:fillRect/>
          </a:stretch>
        </p:blipFill>
        <p:spPr>
          <a:xfrm>
            <a:off x="2438890" y="1980112"/>
            <a:ext cx="4737100" cy="3810000"/>
          </a:xfrm>
          <a:prstGeom prst="rect">
            <a:avLst/>
          </a:prstGeom>
        </p:spPr>
      </p:pic>
    </p:spTree>
    <p:extLst>
      <p:ext uri="{BB962C8B-B14F-4D97-AF65-F5344CB8AC3E}">
        <p14:creationId xmlns:p14="http://schemas.microsoft.com/office/powerpoint/2010/main" val="3425723472"/>
      </p:ext>
    </p:extLst>
  </p:cSld>
  <p:clrMapOvr>
    <a:masterClrMapping/>
  </p:clrMapOvr>
  <p:transition>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3"/>
          <p:cNvSpPr>
            <a:spLocks noGrp="1" noChangeArrowheads="1"/>
          </p:cNvSpPr>
          <p:nvPr>
            <p:ph type="body" sz="quarter" idx="15"/>
          </p:nvPr>
        </p:nvSpPr>
        <p:spPr/>
        <p:txBody>
          <a:bodyPr/>
          <a:lstStyle/>
          <a:p>
            <a:r>
              <a:rPr lang="en-GB" sz="1800" dirty="0"/>
              <a:t>Manufacturing System design is just the same as product design using the same tools and concepts.</a:t>
            </a:r>
          </a:p>
          <a:p>
            <a:r>
              <a:rPr lang="en-GB" sz="1800" dirty="0"/>
              <a:t>As soon as the product design concept is available we can put effort into determining the necessary Manufacturing System logical system functionality o– what do we need to DO to manufacture this product?</a:t>
            </a:r>
          </a:p>
          <a:p>
            <a:pPr lvl="1"/>
            <a:r>
              <a:rPr lang="en-GB" sz="1800" dirty="0"/>
              <a:t>We are after the verb-noun actions necessary to manufacture the product system in time order</a:t>
            </a:r>
          </a:p>
          <a:p>
            <a:pPr lvl="1"/>
            <a:r>
              <a:rPr lang="en-GB" sz="1800" dirty="0"/>
              <a:t>To achieve this we can use a Sequence Diagram (Logical Process Step Mode)</a:t>
            </a:r>
          </a:p>
          <a:p>
            <a:pPr lvl="1"/>
            <a:endParaRPr lang="en-GB" sz="1800" dirty="0"/>
          </a:p>
          <a:p>
            <a:pPr lvl="1"/>
            <a:endParaRPr lang="en-US" sz="1800" dirty="0"/>
          </a:p>
        </p:txBody>
      </p:sp>
      <p:sp>
        <p:nvSpPr>
          <p:cNvPr id="52225" name="Rectangle 2"/>
          <p:cNvSpPr>
            <a:spLocks noGrp="1" noChangeArrowheads="1"/>
          </p:cNvSpPr>
          <p:nvPr>
            <p:ph type="title"/>
          </p:nvPr>
        </p:nvSpPr>
        <p:spPr>
          <a:xfrm>
            <a:off x="179760" y="140537"/>
            <a:ext cx="11010600" cy="664797"/>
          </a:xfrm>
        </p:spPr>
        <p:txBody>
          <a:bodyPr/>
          <a:lstStyle/>
          <a:p>
            <a:r>
              <a:rPr lang="en-GB" sz="4000"/>
              <a:t>Manufacturing System Functionality</a:t>
            </a:r>
            <a:endParaRPr lang="en-US" sz="4000" dirty="0"/>
          </a:p>
        </p:txBody>
      </p:sp>
      <p:sp>
        <p:nvSpPr>
          <p:cNvPr id="2" name="TextBox 1"/>
          <p:cNvSpPr txBox="1"/>
          <p:nvPr/>
        </p:nvSpPr>
        <p:spPr>
          <a:xfrm>
            <a:off x="1076960" y="4630699"/>
            <a:ext cx="9885680" cy="1015663"/>
          </a:xfrm>
          <a:prstGeom prst="rect">
            <a:avLst/>
          </a:prstGeom>
          <a:ln/>
        </p:spPr>
        <p:style>
          <a:lnRef idx="0">
            <a:schemeClr val="accent2"/>
          </a:lnRef>
          <a:fillRef idx="3">
            <a:schemeClr val="accent2"/>
          </a:fillRef>
          <a:effectRef idx="3">
            <a:schemeClr val="accent2"/>
          </a:effectRef>
          <a:fontRef idx="minor">
            <a:schemeClr val="lt1"/>
          </a:fontRef>
        </p:style>
        <p:txBody>
          <a:bodyPr wrap="square" rtlCol="0">
            <a:spAutoFit/>
          </a:bodyPr>
          <a:lstStyle/>
          <a:p>
            <a:pPr algn="ctr"/>
            <a:r>
              <a:rPr lang="en-US" sz="2000"/>
              <a:t>At this point in time, we should ONLY consider VALUE ADDING manufacturing system functionality. We should NOT include “testing” or “inspecting” at this point (this will be done later)</a:t>
            </a:r>
            <a:endParaRPr lang="en-US" sz="2000" dirty="0"/>
          </a:p>
        </p:txBody>
      </p:sp>
    </p:spTree>
    <p:extLst>
      <p:ext uri="{BB962C8B-B14F-4D97-AF65-F5344CB8AC3E}">
        <p14:creationId xmlns:p14="http://schemas.microsoft.com/office/powerpoint/2010/main" val="21607819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2"/>
          <p:cNvSpPr>
            <a:spLocks noGrp="1"/>
          </p:cNvSpPr>
          <p:nvPr>
            <p:ph type="title"/>
          </p:nvPr>
        </p:nvSpPr>
        <p:spPr>
          <a:xfrm>
            <a:off x="223520" y="116681"/>
            <a:ext cx="9144000" cy="443672"/>
          </a:xfrm>
        </p:spPr>
        <p:txBody>
          <a:bodyPr/>
          <a:lstStyle/>
          <a:p>
            <a:r>
              <a:rPr lang="en-GB" sz="3200" dirty="0"/>
              <a:t>Sequence Diagram (Alias: Process Model, Functional Model)</a:t>
            </a:r>
          </a:p>
        </p:txBody>
      </p:sp>
      <p:sp>
        <p:nvSpPr>
          <p:cNvPr id="77827" name="Content Placeholder 4"/>
          <p:cNvSpPr>
            <a:spLocks noGrp="1"/>
          </p:cNvSpPr>
          <p:nvPr>
            <p:ph sz="half" idx="1"/>
          </p:nvPr>
        </p:nvSpPr>
        <p:spPr>
          <a:xfrm>
            <a:off x="987742" y="1630270"/>
            <a:ext cx="4508818" cy="4770530"/>
          </a:xfrm>
        </p:spPr>
        <p:txBody>
          <a:bodyPr>
            <a:normAutofit fontScale="92500" lnSpcReduction="20000"/>
          </a:bodyPr>
          <a:lstStyle/>
          <a:p>
            <a:pPr marL="0" indent="0">
              <a:buNone/>
            </a:pPr>
            <a:r>
              <a:rPr lang="en-GB" sz="1800" b="1" dirty="0"/>
              <a:t>What is it?</a:t>
            </a:r>
          </a:p>
          <a:p>
            <a:r>
              <a:rPr lang="en-GB" dirty="0"/>
              <a:t>A sequence diagram is a model that defines the sequence of activities or functions (process steps) of the system that convert inputs in to outputs.</a:t>
            </a:r>
          </a:p>
          <a:p>
            <a:pPr marL="0" indent="0">
              <a:buNone/>
            </a:pPr>
            <a:r>
              <a:rPr lang="en-GB" sz="1800" b="1" dirty="0"/>
              <a:t>Why use it?</a:t>
            </a:r>
          </a:p>
          <a:p>
            <a:r>
              <a:rPr lang="en-GB" dirty="0"/>
              <a:t>Sequence Diagrams have many uses:</a:t>
            </a:r>
          </a:p>
          <a:p>
            <a:pPr lvl="1"/>
            <a:r>
              <a:rPr lang="en-GB" dirty="0"/>
              <a:t>For new systems they can help </a:t>
            </a:r>
          </a:p>
          <a:p>
            <a:pPr lvl="2"/>
            <a:r>
              <a:rPr lang="en-GB" dirty="0"/>
              <a:t>Understand the operational concept.</a:t>
            </a:r>
          </a:p>
          <a:p>
            <a:pPr lvl="2"/>
            <a:r>
              <a:rPr lang="en-GB" dirty="0"/>
              <a:t>Assess potential emergent behaviour.</a:t>
            </a:r>
          </a:p>
          <a:p>
            <a:pPr lvl="1"/>
            <a:r>
              <a:rPr lang="en-GB" dirty="0"/>
              <a:t>For existing systems they can help</a:t>
            </a:r>
          </a:p>
          <a:p>
            <a:pPr lvl="2"/>
            <a:r>
              <a:rPr lang="en-GB" dirty="0"/>
              <a:t>Identify system weakness and waste</a:t>
            </a:r>
          </a:p>
        </p:txBody>
      </p:sp>
      <p:pic>
        <p:nvPicPr>
          <p:cNvPr id="77828" name="Picture 3"/>
          <p:cNvPicPr>
            <a:picLocks noChangeAspect="1" noChangeArrowheads="1"/>
          </p:cNvPicPr>
          <p:nvPr/>
        </p:nvPicPr>
        <p:blipFill>
          <a:blip r:embed="rId3" cstate="print"/>
          <a:srcRect/>
          <a:stretch>
            <a:fillRect/>
          </a:stretch>
        </p:blipFill>
        <p:spPr bwMode="auto">
          <a:xfrm>
            <a:off x="6572450" y="2943256"/>
            <a:ext cx="4754563" cy="1189892"/>
          </a:xfrm>
          <a:prstGeom prst="rect">
            <a:avLst/>
          </a:prstGeom>
          <a:noFill/>
          <a:ln w="9525">
            <a:noFill/>
            <a:miter lim="800000"/>
            <a:headEnd/>
            <a:tailEnd/>
          </a:ln>
        </p:spPr>
      </p:pic>
    </p:spTree>
    <p:extLst>
      <p:ext uri="{BB962C8B-B14F-4D97-AF65-F5344CB8AC3E}">
        <p14:creationId xmlns:p14="http://schemas.microsoft.com/office/powerpoint/2010/main" val="18718362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1" name="Content Placeholder 4"/>
          <p:cNvSpPr>
            <a:spLocks noGrp="1"/>
          </p:cNvSpPr>
          <p:nvPr>
            <p:ph type="body" sz="quarter" idx="15"/>
          </p:nvPr>
        </p:nvSpPr>
        <p:spPr>
          <a:xfrm>
            <a:off x="1956000" y="1415310"/>
            <a:ext cx="8257950" cy="4359060"/>
          </a:xfrm>
        </p:spPr>
        <p:txBody>
          <a:bodyPr/>
          <a:lstStyle/>
          <a:p>
            <a:r>
              <a:rPr lang="en-GB" sz="1800" dirty="0"/>
              <a:t>There are many varieties of Sequence Diagram, but all show the activities, tasks, functions of the system in the order in which they perform to achieve the purpose of the system.</a:t>
            </a:r>
          </a:p>
          <a:p>
            <a:r>
              <a:rPr lang="en-GB" sz="1800" dirty="0"/>
              <a:t>The simplest form of sequence diagram comprises:</a:t>
            </a:r>
          </a:p>
          <a:p>
            <a:endParaRPr lang="en-GB" sz="1800" dirty="0"/>
          </a:p>
          <a:p>
            <a:endParaRPr lang="en-GB" sz="1800" dirty="0"/>
          </a:p>
          <a:p>
            <a:endParaRPr lang="en-GB" sz="1800" dirty="0"/>
          </a:p>
          <a:p>
            <a:endParaRPr lang="en-GB" sz="1800" dirty="0"/>
          </a:p>
          <a:p>
            <a:endParaRPr lang="en-GB" sz="1800" dirty="0"/>
          </a:p>
          <a:p>
            <a:endParaRPr lang="en-GB" sz="1800" dirty="0"/>
          </a:p>
          <a:p>
            <a:endParaRPr lang="en-GB" sz="1800" dirty="0"/>
          </a:p>
          <a:p>
            <a:endParaRPr lang="en-GB" sz="1800" dirty="0"/>
          </a:p>
          <a:p>
            <a:endParaRPr lang="en-GB" sz="1800" dirty="0"/>
          </a:p>
          <a:p>
            <a:endParaRPr lang="en-GB" sz="1800" dirty="0"/>
          </a:p>
          <a:p>
            <a:pPr marL="0" indent="0">
              <a:buNone/>
            </a:pPr>
            <a:endParaRPr lang="en-GB" sz="1800" dirty="0"/>
          </a:p>
          <a:p>
            <a:r>
              <a:rPr lang="en-GB" sz="1800" dirty="0"/>
              <a:t>Each Activity, Task or Function is defined as a verb noun combination (an action on an object) e.g. Receive Order, Check Stock, Analyse Data etc.</a:t>
            </a:r>
          </a:p>
        </p:txBody>
      </p:sp>
      <p:sp>
        <p:nvSpPr>
          <p:cNvPr id="78850" name="Title 1"/>
          <p:cNvSpPr>
            <a:spLocks noGrp="1"/>
          </p:cNvSpPr>
          <p:nvPr>
            <p:ph type="title"/>
          </p:nvPr>
        </p:nvSpPr>
        <p:spPr>
          <a:xfrm>
            <a:off x="98480" y="96295"/>
            <a:ext cx="11010600" cy="664797"/>
          </a:xfrm>
        </p:spPr>
        <p:txBody>
          <a:bodyPr/>
          <a:lstStyle/>
          <a:p>
            <a:r>
              <a:rPr lang="en-GB" dirty="0"/>
              <a:t>Theory</a:t>
            </a:r>
          </a:p>
        </p:txBody>
      </p:sp>
      <p:grpSp>
        <p:nvGrpSpPr>
          <p:cNvPr id="78852" name="Group 40"/>
          <p:cNvGrpSpPr>
            <a:grpSpLocks/>
          </p:cNvGrpSpPr>
          <p:nvPr/>
        </p:nvGrpSpPr>
        <p:grpSpPr bwMode="auto">
          <a:xfrm>
            <a:off x="1697038" y="2786506"/>
            <a:ext cx="8967773" cy="2261089"/>
            <a:chOff x="171450" y="3603170"/>
            <a:chExt cx="8967663" cy="2449287"/>
          </a:xfrm>
        </p:grpSpPr>
        <p:sp>
          <p:nvSpPr>
            <p:cNvPr id="78853" name="Rectangle 32"/>
            <p:cNvSpPr>
              <a:spLocks noChangeArrowheads="1"/>
            </p:cNvSpPr>
            <p:nvPr/>
          </p:nvSpPr>
          <p:spPr bwMode="auto">
            <a:xfrm>
              <a:off x="996950" y="3603170"/>
              <a:ext cx="7277100" cy="2449287"/>
            </a:xfrm>
            <a:prstGeom prst="rect">
              <a:avLst/>
            </a:prstGeom>
            <a:solidFill>
              <a:schemeClr val="accent1">
                <a:alpha val="47058"/>
              </a:schemeClr>
            </a:solidFill>
            <a:ln w="9525" algn="ctr">
              <a:solidFill>
                <a:schemeClr val="tx1"/>
              </a:solidFill>
              <a:round/>
              <a:headEnd/>
              <a:tailEnd/>
            </a:ln>
          </p:spPr>
          <p:txBody>
            <a:bodyPr wrap="none" anchor="ctr"/>
            <a:lstStyle/>
            <a:p>
              <a:pPr algn="ctr"/>
              <a:endParaRPr lang="en-US" sz="1846">
                <a:solidFill>
                  <a:srgbClr val="000000"/>
                </a:solidFill>
                <a:latin typeface="Arial" pitchFamily="34" charset="0"/>
                <a:cs typeface="Arial" pitchFamily="34" charset="0"/>
              </a:endParaRPr>
            </a:p>
          </p:txBody>
        </p:sp>
        <p:sp>
          <p:nvSpPr>
            <p:cNvPr id="6" name="Rectangle 5"/>
            <p:cNvSpPr/>
            <p:nvPr/>
          </p:nvSpPr>
          <p:spPr bwMode="auto">
            <a:xfrm>
              <a:off x="1197430" y="4604657"/>
              <a:ext cx="1447800" cy="805543"/>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sz="1846" dirty="0">
                  <a:solidFill>
                    <a:srgbClr val="FFFFFF"/>
                  </a:solidFill>
                  <a:latin typeface="Arial"/>
                  <a:cs typeface="Arial"/>
                </a:rPr>
                <a:t>Activity, Task</a:t>
              </a:r>
            </a:p>
            <a:p>
              <a:pPr algn="ctr">
                <a:defRPr/>
              </a:pPr>
              <a:r>
                <a:rPr lang="en-GB" sz="1846" dirty="0">
                  <a:solidFill>
                    <a:srgbClr val="FFFFFF"/>
                  </a:solidFill>
                  <a:latin typeface="Arial"/>
                  <a:cs typeface="Arial"/>
                </a:rPr>
                <a:t> or Function</a:t>
              </a:r>
            </a:p>
          </p:txBody>
        </p:sp>
        <p:sp>
          <p:nvSpPr>
            <p:cNvPr id="11" name="Rectangle 10"/>
            <p:cNvSpPr/>
            <p:nvPr/>
          </p:nvSpPr>
          <p:spPr bwMode="auto">
            <a:xfrm>
              <a:off x="3073401" y="5083628"/>
              <a:ext cx="1447800" cy="805543"/>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sz="1846" dirty="0">
                  <a:solidFill>
                    <a:srgbClr val="FFFFFF"/>
                  </a:solidFill>
                  <a:latin typeface="Arial"/>
                  <a:cs typeface="Arial"/>
                </a:rPr>
                <a:t>Activity, Task</a:t>
              </a:r>
            </a:p>
            <a:p>
              <a:pPr algn="ctr">
                <a:defRPr/>
              </a:pPr>
              <a:r>
                <a:rPr lang="en-GB" sz="1846" dirty="0">
                  <a:solidFill>
                    <a:srgbClr val="FFFFFF"/>
                  </a:solidFill>
                  <a:latin typeface="Arial"/>
                  <a:cs typeface="Arial"/>
                </a:rPr>
                <a:t> or Function</a:t>
              </a:r>
            </a:p>
          </p:txBody>
        </p:sp>
        <p:sp>
          <p:nvSpPr>
            <p:cNvPr id="12" name="Rectangle 11"/>
            <p:cNvSpPr/>
            <p:nvPr/>
          </p:nvSpPr>
          <p:spPr bwMode="auto">
            <a:xfrm>
              <a:off x="6564088" y="4669971"/>
              <a:ext cx="1447800" cy="805543"/>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sz="1846" dirty="0">
                  <a:solidFill>
                    <a:srgbClr val="FFFFFF"/>
                  </a:solidFill>
                  <a:latin typeface="Arial"/>
                  <a:cs typeface="Arial"/>
                </a:rPr>
                <a:t>Activity, Task</a:t>
              </a:r>
            </a:p>
            <a:p>
              <a:pPr algn="ctr">
                <a:defRPr/>
              </a:pPr>
              <a:r>
                <a:rPr lang="en-GB" sz="1846" dirty="0">
                  <a:solidFill>
                    <a:srgbClr val="FFFFFF"/>
                  </a:solidFill>
                  <a:latin typeface="Arial"/>
                  <a:cs typeface="Arial"/>
                </a:rPr>
                <a:t> or Function</a:t>
              </a:r>
            </a:p>
          </p:txBody>
        </p:sp>
        <p:sp>
          <p:nvSpPr>
            <p:cNvPr id="13" name="Rectangle 12"/>
            <p:cNvSpPr/>
            <p:nvPr/>
          </p:nvSpPr>
          <p:spPr bwMode="auto">
            <a:xfrm>
              <a:off x="4735287" y="3831771"/>
              <a:ext cx="1447800" cy="805543"/>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sz="1846" dirty="0">
                  <a:solidFill>
                    <a:srgbClr val="FFFFFF"/>
                  </a:solidFill>
                  <a:latin typeface="Arial"/>
                  <a:cs typeface="Arial"/>
                </a:rPr>
                <a:t>Activity, Task </a:t>
              </a:r>
            </a:p>
            <a:p>
              <a:pPr algn="ctr">
                <a:defRPr/>
              </a:pPr>
              <a:r>
                <a:rPr lang="en-GB" sz="1846" dirty="0">
                  <a:solidFill>
                    <a:srgbClr val="FFFFFF"/>
                  </a:solidFill>
                  <a:latin typeface="Arial"/>
                  <a:cs typeface="Arial"/>
                </a:rPr>
                <a:t>or Function</a:t>
              </a:r>
            </a:p>
          </p:txBody>
        </p:sp>
        <p:sp>
          <p:nvSpPr>
            <p:cNvPr id="14" name="Rectangle 13"/>
            <p:cNvSpPr/>
            <p:nvPr/>
          </p:nvSpPr>
          <p:spPr bwMode="auto">
            <a:xfrm>
              <a:off x="3080658" y="3842657"/>
              <a:ext cx="1447800" cy="805543"/>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sz="1846" dirty="0">
                  <a:solidFill>
                    <a:srgbClr val="FFFFFF"/>
                  </a:solidFill>
                  <a:latin typeface="Arial"/>
                  <a:cs typeface="Arial"/>
                </a:rPr>
                <a:t>Activity, Task </a:t>
              </a:r>
            </a:p>
            <a:p>
              <a:pPr algn="ctr">
                <a:defRPr/>
              </a:pPr>
              <a:r>
                <a:rPr lang="en-GB" sz="1846" dirty="0">
                  <a:solidFill>
                    <a:srgbClr val="FFFFFF"/>
                  </a:solidFill>
                  <a:latin typeface="Arial"/>
                  <a:cs typeface="Arial"/>
                </a:rPr>
                <a:t>or Function </a:t>
              </a:r>
            </a:p>
          </p:txBody>
        </p:sp>
        <p:cxnSp>
          <p:nvCxnSpPr>
            <p:cNvPr id="78869" name="Straight Arrow Connector 15"/>
            <p:cNvCxnSpPr>
              <a:cxnSpLocks noChangeShapeType="1"/>
            </p:cNvCxnSpPr>
            <p:nvPr/>
          </p:nvCxnSpPr>
          <p:spPr bwMode="auto">
            <a:xfrm flipV="1">
              <a:off x="184150" y="4792436"/>
              <a:ext cx="1004207" cy="1814"/>
            </a:xfrm>
            <a:prstGeom prst="straightConnector1">
              <a:avLst/>
            </a:prstGeom>
            <a:noFill/>
            <a:ln w="25400" algn="ctr">
              <a:solidFill>
                <a:schemeClr val="tx1"/>
              </a:solidFill>
              <a:round/>
              <a:headEnd/>
              <a:tailEnd type="triangle" w="med" len="med"/>
            </a:ln>
          </p:spPr>
        </p:cxnSp>
        <p:cxnSp>
          <p:nvCxnSpPr>
            <p:cNvPr id="78870" name="Straight Arrow Connector 17"/>
            <p:cNvCxnSpPr>
              <a:cxnSpLocks noChangeShapeType="1"/>
            </p:cNvCxnSpPr>
            <p:nvPr/>
          </p:nvCxnSpPr>
          <p:spPr bwMode="auto">
            <a:xfrm flipV="1">
              <a:off x="196850" y="5160736"/>
              <a:ext cx="1004207" cy="1814"/>
            </a:xfrm>
            <a:prstGeom prst="straightConnector1">
              <a:avLst/>
            </a:prstGeom>
            <a:noFill/>
            <a:ln w="25400" algn="ctr">
              <a:solidFill>
                <a:schemeClr val="tx1"/>
              </a:solidFill>
              <a:round/>
              <a:headEnd/>
              <a:tailEnd type="triangle" w="med" len="med"/>
            </a:ln>
          </p:spPr>
        </p:cxnSp>
        <p:cxnSp>
          <p:nvCxnSpPr>
            <p:cNvPr id="78871" name="Straight Arrow Connector 18"/>
            <p:cNvCxnSpPr>
              <a:cxnSpLocks noChangeShapeType="1"/>
            </p:cNvCxnSpPr>
            <p:nvPr/>
          </p:nvCxnSpPr>
          <p:spPr bwMode="auto">
            <a:xfrm flipV="1">
              <a:off x="171450" y="4792436"/>
              <a:ext cx="1004207" cy="1814"/>
            </a:xfrm>
            <a:prstGeom prst="straightConnector1">
              <a:avLst/>
            </a:prstGeom>
            <a:noFill/>
            <a:ln w="25400" algn="ctr">
              <a:solidFill>
                <a:schemeClr val="tx1"/>
              </a:solidFill>
              <a:round/>
              <a:headEnd/>
              <a:tailEnd type="triangle" w="med" len="med"/>
            </a:ln>
          </p:spPr>
        </p:cxnSp>
        <p:cxnSp>
          <p:nvCxnSpPr>
            <p:cNvPr id="78872" name="Straight Arrow Connector 19"/>
            <p:cNvCxnSpPr>
              <a:cxnSpLocks noChangeShapeType="1"/>
            </p:cNvCxnSpPr>
            <p:nvPr/>
          </p:nvCxnSpPr>
          <p:spPr bwMode="auto">
            <a:xfrm flipV="1">
              <a:off x="7988300" y="5078186"/>
              <a:ext cx="1004207" cy="1814"/>
            </a:xfrm>
            <a:prstGeom prst="straightConnector1">
              <a:avLst/>
            </a:prstGeom>
            <a:noFill/>
            <a:ln w="25400" algn="ctr">
              <a:solidFill>
                <a:schemeClr val="tx1"/>
              </a:solidFill>
              <a:round/>
              <a:headEnd/>
              <a:tailEnd type="triangle" w="med" len="med"/>
            </a:ln>
          </p:spPr>
        </p:cxnSp>
        <p:cxnSp>
          <p:nvCxnSpPr>
            <p:cNvPr id="78873" name="Elbow Connector 23"/>
            <p:cNvCxnSpPr>
              <a:cxnSpLocks noChangeShapeType="1"/>
            </p:cNvCxnSpPr>
            <p:nvPr/>
          </p:nvCxnSpPr>
          <p:spPr bwMode="auto">
            <a:xfrm flipV="1">
              <a:off x="2645230" y="4245429"/>
              <a:ext cx="435428" cy="762000"/>
            </a:xfrm>
            <a:prstGeom prst="bentConnector3">
              <a:avLst>
                <a:gd name="adj1" fmla="val 50000"/>
              </a:avLst>
            </a:prstGeom>
            <a:noFill/>
            <a:ln w="25400" algn="ctr">
              <a:solidFill>
                <a:schemeClr val="tx1"/>
              </a:solidFill>
              <a:round/>
              <a:headEnd/>
              <a:tailEnd type="triangle" w="med" len="med"/>
            </a:ln>
          </p:spPr>
        </p:cxnSp>
        <p:cxnSp>
          <p:nvCxnSpPr>
            <p:cNvPr id="78874" name="Straight Arrow Connector 27"/>
            <p:cNvCxnSpPr>
              <a:cxnSpLocks noChangeShapeType="1"/>
            </p:cNvCxnSpPr>
            <p:nvPr/>
          </p:nvCxnSpPr>
          <p:spPr bwMode="auto">
            <a:xfrm flipV="1">
              <a:off x="4546600" y="4234543"/>
              <a:ext cx="188687" cy="907"/>
            </a:xfrm>
            <a:prstGeom prst="straightConnector1">
              <a:avLst/>
            </a:prstGeom>
            <a:noFill/>
            <a:ln w="25400" algn="ctr">
              <a:solidFill>
                <a:schemeClr val="tx1"/>
              </a:solidFill>
              <a:round/>
              <a:headEnd/>
              <a:tailEnd type="triangle" w="med" len="med"/>
            </a:ln>
          </p:spPr>
        </p:cxnSp>
        <p:cxnSp>
          <p:nvCxnSpPr>
            <p:cNvPr id="78875" name="Elbow Connector 29"/>
            <p:cNvCxnSpPr>
              <a:cxnSpLocks noChangeShapeType="1"/>
            </p:cNvCxnSpPr>
            <p:nvPr/>
          </p:nvCxnSpPr>
          <p:spPr bwMode="auto">
            <a:xfrm>
              <a:off x="6183087" y="4234543"/>
              <a:ext cx="381001" cy="838200"/>
            </a:xfrm>
            <a:prstGeom prst="bentConnector3">
              <a:avLst>
                <a:gd name="adj1" fmla="val 50000"/>
              </a:avLst>
            </a:prstGeom>
            <a:noFill/>
            <a:ln w="25400" algn="ctr">
              <a:solidFill>
                <a:schemeClr val="tx1"/>
              </a:solidFill>
              <a:round/>
              <a:headEnd/>
              <a:tailEnd type="triangle" w="med" len="med"/>
            </a:ln>
          </p:spPr>
        </p:cxnSp>
        <p:cxnSp>
          <p:nvCxnSpPr>
            <p:cNvPr id="78876" name="Elbow Connector 31"/>
            <p:cNvCxnSpPr>
              <a:cxnSpLocks noChangeShapeType="1"/>
            </p:cNvCxnSpPr>
            <p:nvPr/>
          </p:nvCxnSpPr>
          <p:spPr bwMode="auto">
            <a:xfrm flipV="1">
              <a:off x="4521201" y="5072743"/>
              <a:ext cx="2042887" cy="413657"/>
            </a:xfrm>
            <a:prstGeom prst="bentConnector3">
              <a:avLst>
                <a:gd name="adj1" fmla="val 50000"/>
              </a:avLst>
            </a:prstGeom>
            <a:noFill/>
            <a:ln w="25400" algn="ctr">
              <a:solidFill>
                <a:schemeClr val="tx1"/>
              </a:solidFill>
              <a:round/>
              <a:headEnd/>
              <a:tailEnd type="triangle" w="med" len="med"/>
            </a:ln>
          </p:spPr>
        </p:cxnSp>
        <p:sp>
          <p:nvSpPr>
            <p:cNvPr id="78877" name="TextBox 33"/>
            <p:cNvSpPr txBox="1">
              <a:spLocks noChangeArrowheads="1"/>
            </p:cNvSpPr>
            <p:nvPr/>
          </p:nvSpPr>
          <p:spPr bwMode="auto">
            <a:xfrm>
              <a:off x="1199243" y="3793671"/>
              <a:ext cx="974935" cy="407713"/>
            </a:xfrm>
            <a:prstGeom prst="rect">
              <a:avLst/>
            </a:prstGeom>
            <a:noFill/>
            <a:ln w="9525">
              <a:noFill/>
              <a:miter lim="800000"/>
              <a:headEnd/>
              <a:tailEnd/>
            </a:ln>
          </p:spPr>
          <p:txBody>
            <a:bodyPr wrap="none">
              <a:spAutoFit/>
            </a:bodyPr>
            <a:lstStyle/>
            <a:p>
              <a:r>
                <a:rPr lang="en-GB" sz="1846" dirty="0">
                  <a:latin typeface="Arial" pitchFamily="34" charset="0"/>
                  <a:cs typeface="Arial" pitchFamily="34" charset="0"/>
                </a:rPr>
                <a:t>System</a:t>
              </a:r>
            </a:p>
          </p:txBody>
        </p:sp>
        <p:sp>
          <p:nvSpPr>
            <p:cNvPr id="78878" name="TextBox 34"/>
            <p:cNvSpPr txBox="1">
              <a:spLocks noChangeArrowheads="1"/>
            </p:cNvSpPr>
            <p:nvPr/>
          </p:nvSpPr>
          <p:spPr bwMode="auto">
            <a:xfrm>
              <a:off x="190500" y="4775200"/>
              <a:ext cx="764944" cy="377083"/>
            </a:xfrm>
            <a:prstGeom prst="rect">
              <a:avLst/>
            </a:prstGeom>
            <a:noFill/>
            <a:ln w="9525">
              <a:noFill/>
              <a:miter lim="800000"/>
              <a:headEnd/>
              <a:tailEnd/>
            </a:ln>
          </p:spPr>
          <p:txBody>
            <a:bodyPr wrap="none">
              <a:spAutoFit/>
            </a:bodyPr>
            <a:lstStyle/>
            <a:p>
              <a:r>
                <a:rPr lang="en-GB" sz="1662">
                  <a:latin typeface="Arial" pitchFamily="34" charset="0"/>
                  <a:cs typeface="Arial" pitchFamily="34" charset="0"/>
                </a:rPr>
                <a:t>Inputs</a:t>
              </a:r>
            </a:p>
          </p:txBody>
        </p:sp>
        <p:sp>
          <p:nvSpPr>
            <p:cNvPr id="78879" name="TextBox 35"/>
            <p:cNvSpPr txBox="1">
              <a:spLocks noChangeArrowheads="1"/>
            </p:cNvSpPr>
            <p:nvPr/>
          </p:nvSpPr>
          <p:spPr bwMode="auto">
            <a:xfrm>
              <a:off x="8255549" y="4626429"/>
              <a:ext cx="883564" cy="377083"/>
            </a:xfrm>
            <a:prstGeom prst="rect">
              <a:avLst/>
            </a:prstGeom>
            <a:noFill/>
            <a:ln w="9525">
              <a:noFill/>
              <a:miter lim="800000"/>
              <a:headEnd/>
              <a:tailEnd/>
            </a:ln>
          </p:spPr>
          <p:txBody>
            <a:bodyPr wrap="none">
              <a:spAutoFit/>
            </a:bodyPr>
            <a:lstStyle/>
            <a:p>
              <a:r>
                <a:rPr lang="en-GB" sz="1662" dirty="0">
                  <a:latin typeface="Arial" pitchFamily="34" charset="0"/>
                  <a:cs typeface="Arial" pitchFamily="34" charset="0"/>
                </a:rPr>
                <a:t>outputs</a:t>
              </a:r>
            </a:p>
          </p:txBody>
        </p:sp>
        <p:cxnSp>
          <p:nvCxnSpPr>
            <p:cNvPr id="78880" name="Elbow Connector 38"/>
            <p:cNvCxnSpPr>
              <a:cxnSpLocks noChangeShapeType="1"/>
            </p:cNvCxnSpPr>
            <p:nvPr/>
          </p:nvCxnSpPr>
          <p:spPr bwMode="auto">
            <a:xfrm>
              <a:off x="2645230" y="5007429"/>
              <a:ext cx="428171" cy="478971"/>
            </a:xfrm>
            <a:prstGeom prst="bentConnector3">
              <a:avLst>
                <a:gd name="adj1" fmla="val 50000"/>
              </a:avLst>
            </a:prstGeom>
            <a:noFill/>
            <a:ln w="25400" algn="ctr">
              <a:solidFill>
                <a:schemeClr val="tx1"/>
              </a:solidFill>
              <a:round/>
              <a:headEnd/>
              <a:tailEnd type="triangle" w="med" len="med"/>
            </a:ln>
          </p:spPr>
        </p:cxnSp>
        <p:sp>
          <p:nvSpPr>
            <p:cNvPr id="40" name="Right Arrow 39"/>
            <p:cNvSpPr/>
            <p:nvPr/>
          </p:nvSpPr>
          <p:spPr bwMode="auto">
            <a:xfrm>
              <a:off x="6515026" y="3726984"/>
              <a:ext cx="1504932" cy="653990"/>
            </a:xfrm>
            <a:prstGeom prst="rightArrow">
              <a:avLst/>
            </a:prstGeom>
            <a:ln>
              <a:headEnd type="none" w="med" len="med"/>
              <a:tailEnd type="none" w="med" len="med"/>
            </a:ln>
          </p:spPr>
          <p:style>
            <a:lnRef idx="1">
              <a:schemeClr val="accent6"/>
            </a:lnRef>
            <a:fillRef idx="2">
              <a:schemeClr val="accent6"/>
            </a:fillRef>
            <a:effectRef idx="1">
              <a:schemeClr val="accent6"/>
            </a:effectRef>
            <a:fontRef idx="minor">
              <a:schemeClr val="dk1"/>
            </a:fontRef>
          </p:style>
          <p:txBody>
            <a:bodyPr wrap="none" anchor="ctr"/>
            <a:lstStyle/>
            <a:p>
              <a:pPr algn="ctr">
                <a:defRPr/>
              </a:pPr>
              <a:r>
                <a:rPr lang="en-GB" sz="1846" dirty="0">
                  <a:solidFill>
                    <a:schemeClr val="bg1"/>
                  </a:solidFill>
                  <a:latin typeface="Arial"/>
                  <a:cs typeface="Arial"/>
                </a:rPr>
                <a:t>Time</a:t>
              </a:r>
            </a:p>
          </p:txBody>
        </p:sp>
      </p:grpSp>
    </p:spTree>
    <p:extLst>
      <p:ext uri="{BB962C8B-B14F-4D97-AF65-F5344CB8AC3E}">
        <p14:creationId xmlns:p14="http://schemas.microsoft.com/office/powerpoint/2010/main" val="6457042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1" name="Content Placeholder 2"/>
          <p:cNvSpPr>
            <a:spLocks noGrp="1"/>
          </p:cNvSpPr>
          <p:nvPr>
            <p:ph type="body" sz="quarter" idx="15"/>
          </p:nvPr>
        </p:nvSpPr>
        <p:spPr>
          <a:xfrm>
            <a:off x="576000" y="1445956"/>
            <a:ext cx="11010600" cy="4359060"/>
          </a:xfrm>
        </p:spPr>
        <p:txBody>
          <a:bodyPr/>
          <a:lstStyle/>
          <a:p>
            <a:r>
              <a:rPr lang="en-GB" sz="1800" dirty="0"/>
              <a:t>There are lots of additions that can be made to the basic diagram including:</a:t>
            </a:r>
          </a:p>
          <a:p>
            <a:pPr lvl="1"/>
            <a:r>
              <a:rPr lang="en-GB" sz="1800" dirty="0"/>
              <a:t>Naming the “flows” between activities or functions</a:t>
            </a:r>
          </a:p>
          <a:p>
            <a:pPr lvl="1"/>
            <a:r>
              <a:rPr lang="en-GB" sz="1800" dirty="0"/>
              <a:t>Separating out different types of inputs (control inputs, information inputs, resource inputs etc)</a:t>
            </a:r>
          </a:p>
          <a:p>
            <a:pPr lvl="1"/>
            <a:r>
              <a:rPr lang="en-GB" sz="1800" dirty="0"/>
              <a:t>Including timing details </a:t>
            </a:r>
          </a:p>
          <a:p>
            <a:pPr lvl="1"/>
            <a:r>
              <a:rPr lang="en-GB" sz="1800" dirty="0"/>
              <a:t>Different symbols for different types of activity</a:t>
            </a:r>
          </a:p>
          <a:p>
            <a:pPr lvl="1"/>
            <a:r>
              <a:rPr lang="en-GB" sz="1800" dirty="0"/>
              <a:t>Include swim-lanes (very useful for process- or service-based systems)</a:t>
            </a:r>
          </a:p>
          <a:p>
            <a:pPr lvl="1"/>
            <a:endParaRPr lang="en-GB" sz="1800" dirty="0"/>
          </a:p>
          <a:p>
            <a:endParaRPr lang="en-GB" sz="1800" dirty="0"/>
          </a:p>
          <a:p>
            <a:endParaRPr lang="en-GB" sz="1800" dirty="0"/>
          </a:p>
        </p:txBody>
      </p:sp>
      <p:sp>
        <p:nvSpPr>
          <p:cNvPr id="94210" name="Title 1"/>
          <p:cNvSpPr>
            <a:spLocks noGrp="1"/>
          </p:cNvSpPr>
          <p:nvPr>
            <p:ph type="title"/>
          </p:nvPr>
        </p:nvSpPr>
        <p:spPr>
          <a:xfrm>
            <a:off x="222612" y="117000"/>
            <a:ext cx="11010600" cy="664797"/>
          </a:xfrm>
        </p:spPr>
        <p:txBody>
          <a:bodyPr/>
          <a:lstStyle/>
          <a:p>
            <a:r>
              <a:rPr lang="en-GB" sz="3600" dirty="0"/>
              <a:t>Additional Aspects</a:t>
            </a:r>
          </a:p>
        </p:txBody>
      </p:sp>
      <p:sp>
        <p:nvSpPr>
          <p:cNvPr id="3" name="Rectangle 2"/>
          <p:cNvSpPr/>
          <p:nvPr/>
        </p:nvSpPr>
        <p:spPr>
          <a:xfrm>
            <a:off x="1966974" y="4625785"/>
            <a:ext cx="8228652" cy="1077218"/>
          </a:xfrm>
          <a:prstGeom prst="rect">
            <a:avLst/>
          </a:prstGeom>
        </p:spPr>
        <p:style>
          <a:lnRef idx="0">
            <a:schemeClr val="accent4"/>
          </a:lnRef>
          <a:fillRef idx="3">
            <a:schemeClr val="accent4"/>
          </a:fillRef>
          <a:effectRef idx="3">
            <a:schemeClr val="accent4"/>
          </a:effectRef>
          <a:fontRef idx="minor">
            <a:schemeClr val="lt1"/>
          </a:fontRef>
        </p:style>
        <p:txBody>
          <a:bodyPr wrap="square">
            <a:spAutoFit/>
          </a:bodyPr>
          <a:lstStyle/>
          <a:p>
            <a:r>
              <a:rPr lang="en-GB" sz="2400" b="1" dirty="0"/>
              <a:t>Tip</a:t>
            </a:r>
          </a:p>
          <a:p>
            <a:pPr lvl="1"/>
            <a:r>
              <a:rPr lang="en-GB" sz="2000" dirty="0"/>
              <a:t>When first exploring a system use the simplest modelling tool to get the basics right and add detail later </a:t>
            </a:r>
            <a:endParaRPr lang="en-GB" sz="1600" dirty="0"/>
          </a:p>
        </p:txBody>
      </p:sp>
    </p:spTree>
    <p:extLst>
      <p:ext uri="{BB962C8B-B14F-4D97-AF65-F5344CB8AC3E}">
        <p14:creationId xmlns:p14="http://schemas.microsoft.com/office/powerpoint/2010/main" val="27578799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9" name="Content Placeholder 3"/>
          <p:cNvSpPr>
            <a:spLocks noGrp="1"/>
          </p:cNvSpPr>
          <p:nvPr>
            <p:ph type="body" sz="quarter" idx="15"/>
          </p:nvPr>
        </p:nvSpPr>
        <p:spPr/>
        <p:txBody>
          <a:bodyPr/>
          <a:lstStyle/>
          <a:p>
            <a:r>
              <a:rPr lang="en-GB" sz="2000" dirty="0"/>
              <a:t>Assemble a team of experts</a:t>
            </a:r>
          </a:p>
          <a:p>
            <a:r>
              <a:rPr lang="en-GB" sz="2000" dirty="0"/>
              <a:t>Define clearly the purpose of the system (process)</a:t>
            </a:r>
          </a:p>
          <a:p>
            <a:r>
              <a:rPr lang="en-GB" sz="2000" dirty="0"/>
              <a:t>Follow logically the main inputs to the system and determine what has to happen to (identify the functions) them to deliver the output </a:t>
            </a:r>
          </a:p>
          <a:p>
            <a:r>
              <a:rPr lang="en-GB" sz="2000" dirty="0"/>
              <a:t>Write the Functions as “Verb Nouns” – try to avoid solution specific functions such as “Turn Shell” or “Mill end cap” – be generic Machine Shell or Form Shell, Form Cavity, Fill Cavity etc.</a:t>
            </a:r>
          </a:p>
          <a:p>
            <a:r>
              <a:rPr lang="en-GB" sz="2000" dirty="0"/>
              <a:t>Consider only the necessary logical steps to achieve the purpose – inspections and tests come next – as we will (later)</a:t>
            </a:r>
          </a:p>
          <a:p>
            <a:pPr lvl="1"/>
            <a:r>
              <a:rPr lang="en-GB" sz="2000" dirty="0"/>
              <a:t>Examine the model for potential issues (failures, interactions, omissions etc) to uncover any undesirable emergent behaviour</a:t>
            </a:r>
          </a:p>
          <a:p>
            <a:pPr lvl="1"/>
            <a:r>
              <a:rPr lang="en-GB" sz="2000" dirty="0"/>
              <a:t>Determine additional functions to mitigate undesirable emergent behaviour</a:t>
            </a:r>
          </a:p>
        </p:txBody>
      </p:sp>
      <p:sp>
        <p:nvSpPr>
          <p:cNvPr id="80898" name="Title 1"/>
          <p:cNvSpPr>
            <a:spLocks noGrp="1"/>
          </p:cNvSpPr>
          <p:nvPr>
            <p:ph type="title"/>
          </p:nvPr>
        </p:nvSpPr>
        <p:spPr>
          <a:xfrm>
            <a:off x="299775" y="178556"/>
            <a:ext cx="11010600" cy="664797"/>
          </a:xfrm>
        </p:spPr>
        <p:txBody>
          <a:bodyPr/>
          <a:lstStyle/>
          <a:p>
            <a:r>
              <a:rPr lang="en-GB" dirty="0"/>
              <a:t>How to do it</a:t>
            </a:r>
          </a:p>
        </p:txBody>
      </p:sp>
    </p:spTree>
    <p:extLst>
      <p:ext uri="{BB962C8B-B14F-4D97-AF65-F5344CB8AC3E}">
        <p14:creationId xmlns:p14="http://schemas.microsoft.com/office/powerpoint/2010/main" val="5815177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CB26CF90-AC7C-D846-A333-6CE80505B315}"/>
              </a:ext>
            </a:extLst>
          </p:cNvPr>
          <p:cNvSpPr>
            <a:spLocks noGrp="1"/>
          </p:cNvSpPr>
          <p:nvPr>
            <p:ph type="body" sz="quarter" idx="15"/>
          </p:nvPr>
        </p:nvSpPr>
        <p:spPr>
          <a:xfrm>
            <a:off x="309300" y="1249470"/>
            <a:ext cx="11010600" cy="4359060"/>
          </a:xfrm>
        </p:spPr>
        <p:txBody>
          <a:bodyPr/>
          <a:lstStyle/>
          <a:p>
            <a:r>
              <a:rPr lang="en-US" sz="1800" dirty="0"/>
              <a:t>Several manufacturing processes use a verb to describe them – such as turn, mill, pultrude, extrude, grind, polish etc.</a:t>
            </a:r>
          </a:p>
          <a:p>
            <a:r>
              <a:rPr lang="en-US" sz="1800" dirty="0"/>
              <a:t>If we do want to explore options fully we should consider more generic verbs such as:</a:t>
            </a:r>
          </a:p>
          <a:p>
            <a:endParaRPr lang="en-US" dirty="0"/>
          </a:p>
          <a:p>
            <a:pPr lvl="1"/>
            <a:r>
              <a:rPr lang="en-US" dirty="0"/>
              <a:t>Form</a:t>
            </a:r>
          </a:p>
          <a:p>
            <a:pPr lvl="1"/>
            <a:r>
              <a:rPr lang="en-US" dirty="0"/>
              <a:t>Machine</a:t>
            </a:r>
          </a:p>
          <a:p>
            <a:pPr lvl="1"/>
            <a:r>
              <a:rPr lang="en-US" dirty="0"/>
              <a:t>Create</a:t>
            </a:r>
          </a:p>
          <a:p>
            <a:pPr lvl="1"/>
            <a:r>
              <a:rPr lang="en-US" dirty="0"/>
              <a:t>Treat</a:t>
            </a:r>
          </a:p>
          <a:p>
            <a:pPr lvl="1"/>
            <a:r>
              <a:rPr lang="en-US" dirty="0"/>
              <a:t>Clean</a:t>
            </a:r>
          </a:p>
          <a:p>
            <a:pPr lvl="1"/>
            <a:r>
              <a:rPr lang="en-US" dirty="0"/>
              <a:t>Mix</a:t>
            </a:r>
          </a:p>
          <a:p>
            <a:pPr lvl="1"/>
            <a:r>
              <a:rPr lang="en-US" dirty="0"/>
              <a:t>Blend</a:t>
            </a:r>
          </a:p>
          <a:p>
            <a:pPr lvl="1"/>
            <a:r>
              <a:rPr lang="en-US" dirty="0"/>
              <a:t>Shape</a:t>
            </a:r>
          </a:p>
          <a:p>
            <a:pPr lvl="1"/>
            <a:r>
              <a:rPr lang="en-US" dirty="0"/>
              <a:t>Fashion</a:t>
            </a:r>
          </a:p>
          <a:p>
            <a:pPr lvl="1"/>
            <a:r>
              <a:rPr lang="en-US" dirty="0"/>
              <a:t>Build </a:t>
            </a:r>
          </a:p>
          <a:p>
            <a:pPr lvl="1"/>
            <a:r>
              <a:rPr lang="en-US" dirty="0"/>
              <a:t>Assemble</a:t>
            </a:r>
          </a:p>
          <a:p>
            <a:pPr lvl="1"/>
            <a:r>
              <a:rPr lang="en-US" dirty="0"/>
              <a:t>Add</a:t>
            </a:r>
          </a:p>
          <a:p>
            <a:pPr marL="0" indent="0">
              <a:buNone/>
            </a:pPr>
            <a:endParaRPr lang="en-US" dirty="0"/>
          </a:p>
          <a:p>
            <a:pPr marL="0" indent="0">
              <a:buNone/>
            </a:pPr>
            <a:r>
              <a:rPr lang="en-US" dirty="0"/>
              <a:t> </a:t>
            </a:r>
          </a:p>
        </p:txBody>
      </p:sp>
      <p:sp>
        <p:nvSpPr>
          <p:cNvPr id="3" name="Title 2">
            <a:extLst>
              <a:ext uri="{FF2B5EF4-FFF2-40B4-BE49-F238E27FC236}">
                <a16:creationId xmlns:a16="http://schemas.microsoft.com/office/drawing/2014/main" id="{08CCB516-6A83-A345-AED0-13D02F9C7878}"/>
              </a:ext>
            </a:extLst>
          </p:cNvPr>
          <p:cNvSpPr>
            <a:spLocks noGrp="1"/>
          </p:cNvSpPr>
          <p:nvPr>
            <p:ph type="title"/>
          </p:nvPr>
        </p:nvSpPr>
        <p:spPr>
          <a:xfrm>
            <a:off x="175950" y="140537"/>
            <a:ext cx="11010600" cy="664797"/>
          </a:xfrm>
        </p:spPr>
        <p:txBody>
          <a:bodyPr/>
          <a:lstStyle/>
          <a:p>
            <a:r>
              <a:rPr lang="en-US" dirty="0"/>
              <a:t>Verbs For Manufacturing</a:t>
            </a:r>
          </a:p>
        </p:txBody>
      </p:sp>
    </p:spTree>
    <p:extLst>
      <p:ext uri="{BB962C8B-B14F-4D97-AF65-F5344CB8AC3E}">
        <p14:creationId xmlns:p14="http://schemas.microsoft.com/office/powerpoint/2010/main" val="24254544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4"/>
          <p:cNvSpPr>
            <a:spLocks noGrp="1" noChangeArrowheads="1"/>
          </p:cNvSpPr>
          <p:nvPr>
            <p:ph type="title"/>
          </p:nvPr>
        </p:nvSpPr>
        <p:spPr>
          <a:xfrm>
            <a:off x="169432" y="185233"/>
            <a:ext cx="6489700" cy="687988"/>
          </a:xfrm>
        </p:spPr>
        <p:txBody>
          <a:bodyPr/>
          <a:lstStyle/>
          <a:p>
            <a:pPr eaLnBrk="1" hangingPunct="1"/>
            <a:r>
              <a:rPr lang="en-GB" sz="2585" dirty="0">
                <a:latin typeface="Arial" charset="0"/>
              </a:rPr>
              <a:t>Example: Functionality of Manufacturing </a:t>
            </a:r>
            <a:br>
              <a:rPr lang="en-GB" sz="2585" dirty="0">
                <a:latin typeface="Arial" charset="0"/>
              </a:rPr>
            </a:br>
            <a:r>
              <a:rPr lang="en-GB" sz="2215" dirty="0">
                <a:latin typeface="Arial" charset="0"/>
              </a:rPr>
              <a:t>(Logical Process Steps)</a:t>
            </a:r>
            <a:endParaRPr lang="en-US" sz="2215" dirty="0">
              <a:latin typeface="Arial" charset="0"/>
            </a:endParaRPr>
          </a:p>
        </p:txBody>
      </p:sp>
      <p:sp>
        <p:nvSpPr>
          <p:cNvPr id="5" name="Rectangle 4">
            <a:extLst>
              <a:ext uri="{FF2B5EF4-FFF2-40B4-BE49-F238E27FC236}">
                <a16:creationId xmlns:a16="http://schemas.microsoft.com/office/drawing/2014/main" id="{0C332933-81A4-4F5F-822C-106CD45FF713}"/>
              </a:ext>
            </a:extLst>
          </p:cNvPr>
          <p:cNvSpPr/>
          <p:nvPr/>
        </p:nvSpPr>
        <p:spPr>
          <a:xfrm>
            <a:off x="1834479" y="1095375"/>
            <a:ext cx="8004846" cy="5514975"/>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3250" name="Picture 7"/>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834479" y="1095375"/>
            <a:ext cx="7871495" cy="534291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 name="Right Arrow 1"/>
          <p:cNvSpPr/>
          <p:nvPr/>
        </p:nvSpPr>
        <p:spPr>
          <a:xfrm>
            <a:off x="9236988" y="3337476"/>
            <a:ext cx="2241063" cy="999774"/>
          </a:xfrm>
          <a:prstGeom prst="rightArrow">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662" dirty="0"/>
              <a:t>Time flows from left to right</a:t>
            </a:r>
          </a:p>
        </p:txBody>
      </p:sp>
      <p:sp>
        <p:nvSpPr>
          <p:cNvPr id="3" name="Rounded Rectangular Callout 2"/>
          <p:cNvSpPr/>
          <p:nvPr/>
        </p:nvSpPr>
        <p:spPr>
          <a:xfrm>
            <a:off x="340882" y="4888850"/>
            <a:ext cx="2179805" cy="1327285"/>
          </a:xfrm>
          <a:prstGeom prst="wedgeRoundRectCallout">
            <a:avLst>
              <a:gd name="adj1" fmla="val 31594"/>
              <a:gd name="adj2" fmla="val -89448"/>
              <a:gd name="adj3" fmla="val 16667"/>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US" sz="1477" dirty="0"/>
              <a:t>Functions in parallel  are ones that can occur at the same point in time</a:t>
            </a:r>
          </a:p>
        </p:txBody>
      </p:sp>
    </p:spTree>
    <p:extLst>
      <p:ext uri="{BB962C8B-B14F-4D97-AF65-F5344CB8AC3E}">
        <p14:creationId xmlns:p14="http://schemas.microsoft.com/office/powerpoint/2010/main" val="842518824"/>
      </p:ext>
    </p:extLst>
  </p:cSld>
  <p:clrMapOvr>
    <a:masterClrMapping/>
  </p:clrMapOvr>
  <p:transition>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DBF54C3-09AF-40DB-987B-BC8399A67B40}"/>
              </a:ext>
            </a:extLst>
          </p:cNvPr>
          <p:cNvSpPr/>
          <p:nvPr/>
        </p:nvSpPr>
        <p:spPr>
          <a:xfrm>
            <a:off x="1800224" y="1097280"/>
            <a:ext cx="8420101" cy="507492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273" name="Rectangle 5"/>
          <p:cNvSpPr>
            <a:spLocks noGrp="1" noChangeArrowheads="1"/>
          </p:cNvSpPr>
          <p:nvPr>
            <p:ph type="title"/>
          </p:nvPr>
        </p:nvSpPr>
        <p:spPr>
          <a:xfrm>
            <a:off x="132242" y="184702"/>
            <a:ext cx="7460760" cy="717806"/>
          </a:xfrm>
        </p:spPr>
        <p:txBody>
          <a:bodyPr/>
          <a:lstStyle/>
          <a:p>
            <a:pPr eaLnBrk="1" hangingPunct="1"/>
            <a:r>
              <a:rPr lang="en-GB" sz="2585" dirty="0">
                <a:latin typeface="Arial" charset="0"/>
              </a:rPr>
              <a:t>Functionality of Manufacturing … </a:t>
            </a:r>
            <a:r>
              <a:rPr lang="en-GB" sz="2585" dirty="0" err="1">
                <a:latin typeface="Arial" charset="0"/>
              </a:rPr>
              <a:t>cont</a:t>
            </a:r>
            <a:r>
              <a:rPr lang="en-GB" sz="2585" dirty="0">
                <a:latin typeface="Arial" charset="0"/>
              </a:rPr>
              <a:t> </a:t>
            </a:r>
            <a:br>
              <a:rPr lang="en-GB" sz="2585" dirty="0">
                <a:latin typeface="Arial" charset="0"/>
              </a:rPr>
            </a:br>
            <a:r>
              <a:rPr lang="en-GB" sz="2215" dirty="0">
                <a:latin typeface="Arial" charset="0"/>
              </a:rPr>
              <a:t>(Logical Process Steps)</a:t>
            </a:r>
            <a:endParaRPr lang="en-US" sz="2215" dirty="0">
              <a:latin typeface="Arial" charset="0"/>
            </a:endParaRPr>
          </a:p>
        </p:txBody>
      </p:sp>
      <p:pic>
        <p:nvPicPr>
          <p:cNvPr id="54274" name="Picture 6"/>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308379" y="1533982"/>
            <a:ext cx="7460761" cy="423786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91380141"/>
      </p:ext>
    </p:extLst>
  </p:cSld>
  <p:clrMapOvr>
    <a:masterClrMapping/>
  </p:clrMapOvr>
  <p:transition>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4" name="Content Placeholder 3"/>
              <p:cNvSpPr>
                <a:spLocks noGrp="1"/>
              </p:cNvSpPr>
              <p:nvPr>
                <p:ph type="body" sz="quarter" idx="15"/>
              </p:nvPr>
            </p:nvSpPr>
            <p:spPr>
              <a:xfrm>
                <a:off x="467914" y="2498940"/>
                <a:ext cx="11010600" cy="4359060"/>
              </a:xfrm>
            </p:spPr>
            <p:txBody>
              <a:bodyPr/>
              <a:lstStyle/>
              <a:p>
                <a:r>
                  <a:rPr lang="en-US" sz="2000" dirty="0"/>
                  <a:t>Manufacturing Systems can be very complex. In such situations the Sequence Diagram can be employed in a top-down fashion</a:t>
                </a:r>
              </a:p>
              <a:p>
                <a:pPr lvl="1"/>
                <a:r>
                  <a:rPr lang="en-US" sz="2000" dirty="0"/>
                  <a:t>Start with the construction of a simple overall model of the whole manufacturing system – remember </a:t>
                </a:r>
                <a:r>
                  <a:rPr lang="en-GB" sz="2000" dirty="0"/>
                  <a:t>7 </a:t>
                </a:r>
                <a14:m>
                  <m:oMath xmlns:m="http://schemas.openxmlformats.org/officeDocument/2006/math">
                    <m:r>
                      <a:rPr lang="en-GB" sz="2000" i="1">
                        <a:latin typeface="Cambria Math" panose="02040503050406030204" pitchFamily="18" charset="0"/>
                      </a:rPr>
                      <m:t>±</m:t>
                    </m:r>
                  </m:oMath>
                </a14:m>
                <a:r>
                  <a:rPr lang="en-GB" sz="2000" dirty="0"/>
                  <a:t> 2 </a:t>
                </a:r>
                <a:endParaRPr lang="en-US" sz="2000" dirty="0"/>
              </a:p>
              <a:p>
                <a:pPr lvl="1"/>
                <a:r>
                  <a:rPr lang="en-US" sz="2000" dirty="0"/>
                  <a:t>For each “high-level” element identified on the overall model construct a detailed lower-level diagram</a:t>
                </a:r>
              </a:p>
              <a:p>
                <a:pPr lvl="1"/>
                <a:r>
                  <a:rPr lang="en-US" sz="2000" dirty="0"/>
                  <a:t>If necessary, consider even lower-level diagrams – 3 levels of detail is usually sufficient </a:t>
                </a:r>
              </a:p>
            </p:txBody>
          </p:sp>
        </mc:Choice>
        <mc:Fallback xmlns="">
          <p:sp>
            <p:nvSpPr>
              <p:cNvPr id="4" name="Content Placeholder 3"/>
              <p:cNvSpPr>
                <a:spLocks noGrp="1" noRot="1" noChangeAspect="1" noMove="1" noResize="1" noEditPoints="1" noAdjustHandles="1" noChangeArrowheads="1" noChangeShapeType="1" noTextEdit="1"/>
              </p:cNvSpPr>
              <p:nvPr>
                <p:ph type="body" sz="quarter" idx="15"/>
              </p:nvPr>
            </p:nvSpPr>
            <p:spPr>
              <a:xfrm>
                <a:off x="467914" y="2498940"/>
                <a:ext cx="11010600" cy="4359060"/>
              </a:xfrm>
              <a:blipFill>
                <a:blip r:embed="rId2"/>
                <a:stretch>
                  <a:fillRect l="-1052" t="-1818" r="-1827"/>
                </a:stretch>
              </a:blipFill>
            </p:spPr>
            <p:txBody>
              <a:bodyPr/>
              <a:lstStyle/>
              <a:p>
                <a:r>
                  <a:rPr lang="en-GB">
                    <a:noFill/>
                  </a:rPr>
                  <a:t> </a:t>
                </a:r>
              </a:p>
            </p:txBody>
          </p:sp>
        </mc:Fallback>
      </mc:AlternateContent>
      <p:sp>
        <p:nvSpPr>
          <p:cNvPr id="3" name="Title 2"/>
          <p:cNvSpPr>
            <a:spLocks noGrp="1"/>
          </p:cNvSpPr>
          <p:nvPr>
            <p:ph type="title"/>
          </p:nvPr>
        </p:nvSpPr>
        <p:spPr>
          <a:xfrm>
            <a:off x="204525" y="308408"/>
            <a:ext cx="11010600" cy="664797"/>
          </a:xfrm>
        </p:spPr>
        <p:txBody>
          <a:bodyPr/>
          <a:lstStyle/>
          <a:p>
            <a:r>
              <a:rPr lang="en-US" sz="3600" dirty="0"/>
              <a:t>Manage Complexity by being top-down</a:t>
            </a:r>
          </a:p>
        </p:txBody>
      </p:sp>
    </p:spTree>
    <p:extLst>
      <p:ext uri="{BB962C8B-B14F-4D97-AF65-F5344CB8AC3E}">
        <p14:creationId xmlns:p14="http://schemas.microsoft.com/office/powerpoint/2010/main" val="15022077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90691-FBFB-4111-8FA4-17C7C512DA39}"/>
              </a:ext>
            </a:extLst>
          </p:cNvPr>
          <p:cNvSpPr>
            <a:spLocks noGrp="1"/>
          </p:cNvSpPr>
          <p:nvPr>
            <p:ph type="title"/>
          </p:nvPr>
        </p:nvSpPr>
        <p:spPr>
          <a:xfrm>
            <a:off x="101600" y="81280"/>
            <a:ext cx="11130280" cy="989648"/>
          </a:xfrm>
        </p:spPr>
        <p:txBody>
          <a:bodyPr/>
          <a:lstStyle/>
          <a:p>
            <a:r>
              <a:rPr lang="en-GB" sz="3600" dirty="0"/>
              <a:t>Manufacturing Route</a:t>
            </a:r>
          </a:p>
        </p:txBody>
      </p:sp>
      <p:sp>
        <p:nvSpPr>
          <p:cNvPr id="3" name="Rectangle 2">
            <a:extLst>
              <a:ext uri="{FF2B5EF4-FFF2-40B4-BE49-F238E27FC236}">
                <a16:creationId xmlns:a16="http://schemas.microsoft.com/office/drawing/2014/main" id="{87E1502C-F6A8-4732-A073-747C7AD23371}"/>
              </a:ext>
            </a:extLst>
          </p:cNvPr>
          <p:cNvSpPr/>
          <p:nvPr/>
        </p:nvSpPr>
        <p:spPr>
          <a:xfrm>
            <a:off x="364478" y="3231883"/>
            <a:ext cx="1488517" cy="39423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t>Injection Moulded Body Frames</a:t>
            </a:r>
          </a:p>
        </p:txBody>
      </p:sp>
      <p:sp>
        <p:nvSpPr>
          <p:cNvPr id="4" name="Rectangle 3">
            <a:extLst>
              <a:ext uri="{FF2B5EF4-FFF2-40B4-BE49-F238E27FC236}">
                <a16:creationId xmlns:a16="http://schemas.microsoft.com/office/drawing/2014/main" id="{B1000F2C-3CFD-41E2-A816-82193FE0BC6C}"/>
              </a:ext>
            </a:extLst>
          </p:cNvPr>
          <p:cNvSpPr/>
          <p:nvPr/>
        </p:nvSpPr>
        <p:spPr>
          <a:xfrm>
            <a:off x="2478889" y="1053618"/>
            <a:ext cx="1296598" cy="39423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t>Carbon Fibre Chassis</a:t>
            </a:r>
          </a:p>
        </p:txBody>
      </p:sp>
      <p:sp>
        <p:nvSpPr>
          <p:cNvPr id="5" name="Oval 4">
            <a:extLst>
              <a:ext uri="{FF2B5EF4-FFF2-40B4-BE49-F238E27FC236}">
                <a16:creationId xmlns:a16="http://schemas.microsoft.com/office/drawing/2014/main" id="{C0A10442-07CB-4327-9C76-C6F3649B42AB}"/>
              </a:ext>
            </a:extLst>
          </p:cNvPr>
          <p:cNvSpPr/>
          <p:nvPr/>
        </p:nvSpPr>
        <p:spPr>
          <a:xfrm>
            <a:off x="2688986" y="1981445"/>
            <a:ext cx="826793" cy="750137"/>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900" dirty="0">
                <a:solidFill>
                  <a:schemeClr val="bg1">
                    <a:lumMod val="95000"/>
                  </a:schemeClr>
                </a:solidFill>
              </a:rPr>
              <a:t>Fix body to Chassis</a:t>
            </a:r>
          </a:p>
        </p:txBody>
      </p:sp>
      <p:sp>
        <p:nvSpPr>
          <p:cNvPr id="6" name="Oval 5">
            <a:extLst>
              <a:ext uri="{FF2B5EF4-FFF2-40B4-BE49-F238E27FC236}">
                <a16:creationId xmlns:a16="http://schemas.microsoft.com/office/drawing/2014/main" id="{32A06EBC-97E6-44B2-9ED5-16DCB976E683}"/>
              </a:ext>
            </a:extLst>
          </p:cNvPr>
          <p:cNvSpPr/>
          <p:nvPr/>
        </p:nvSpPr>
        <p:spPr>
          <a:xfrm>
            <a:off x="6622596" y="1986726"/>
            <a:ext cx="826793" cy="750137"/>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900" dirty="0">
                <a:solidFill>
                  <a:schemeClr val="bg1">
                    <a:lumMod val="95000"/>
                  </a:schemeClr>
                </a:solidFill>
              </a:rPr>
              <a:t>Fit Battery</a:t>
            </a:r>
          </a:p>
        </p:txBody>
      </p:sp>
      <p:sp>
        <p:nvSpPr>
          <p:cNvPr id="7" name="Oval 6">
            <a:extLst>
              <a:ext uri="{FF2B5EF4-FFF2-40B4-BE49-F238E27FC236}">
                <a16:creationId xmlns:a16="http://schemas.microsoft.com/office/drawing/2014/main" id="{1ED7D142-FABF-47B8-8044-9F770B593FC1}"/>
              </a:ext>
            </a:extLst>
          </p:cNvPr>
          <p:cNvSpPr/>
          <p:nvPr/>
        </p:nvSpPr>
        <p:spPr>
          <a:xfrm>
            <a:off x="4655791" y="1979227"/>
            <a:ext cx="826793" cy="750137"/>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900" dirty="0">
                <a:solidFill>
                  <a:schemeClr val="bg1">
                    <a:lumMod val="95000"/>
                  </a:schemeClr>
                </a:solidFill>
              </a:rPr>
              <a:t>Fit Battery Holder</a:t>
            </a:r>
          </a:p>
        </p:txBody>
      </p:sp>
      <p:sp>
        <p:nvSpPr>
          <p:cNvPr id="8" name="Rectangle 7">
            <a:extLst>
              <a:ext uri="{FF2B5EF4-FFF2-40B4-BE49-F238E27FC236}">
                <a16:creationId xmlns:a16="http://schemas.microsoft.com/office/drawing/2014/main" id="{B65F65D3-8512-4F13-8077-66E1F8B3CCBD}"/>
              </a:ext>
            </a:extLst>
          </p:cNvPr>
          <p:cNvSpPr/>
          <p:nvPr/>
        </p:nvSpPr>
        <p:spPr>
          <a:xfrm>
            <a:off x="4485017" y="1080861"/>
            <a:ext cx="1296598" cy="39423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Injection Moulded Battery Compartment</a:t>
            </a:r>
          </a:p>
        </p:txBody>
      </p:sp>
      <p:sp>
        <p:nvSpPr>
          <p:cNvPr id="9" name="Rectangle 8">
            <a:extLst>
              <a:ext uri="{FF2B5EF4-FFF2-40B4-BE49-F238E27FC236}">
                <a16:creationId xmlns:a16="http://schemas.microsoft.com/office/drawing/2014/main" id="{F52B9120-4E34-4F99-883D-503C8E2EBBB7}"/>
              </a:ext>
            </a:extLst>
          </p:cNvPr>
          <p:cNvSpPr/>
          <p:nvPr/>
        </p:nvSpPr>
        <p:spPr>
          <a:xfrm>
            <a:off x="460439" y="1051762"/>
            <a:ext cx="1296598" cy="39423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t>Wiring Loom</a:t>
            </a:r>
          </a:p>
        </p:txBody>
      </p:sp>
      <p:sp>
        <p:nvSpPr>
          <p:cNvPr id="10" name="Oval 9">
            <a:extLst>
              <a:ext uri="{FF2B5EF4-FFF2-40B4-BE49-F238E27FC236}">
                <a16:creationId xmlns:a16="http://schemas.microsoft.com/office/drawing/2014/main" id="{2639A67F-C98F-4C9D-A065-C27CB7BDBFC4}"/>
              </a:ext>
            </a:extLst>
          </p:cNvPr>
          <p:cNvSpPr/>
          <p:nvPr/>
        </p:nvSpPr>
        <p:spPr>
          <a:xfrm>
            <a:off x="684972" y="1985557"/>
            <a:ext cx="826793" cy="750137"/>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900" dirty="0">
                <a:solidFill>
                  <a:schemeClr val="bg1">
                    <a:lumMod val="95000"/>
                  </a:schemeClr>
                </a:solidFill>
              </a:rPr>
              <a:t>Fix wiring Loom in Place</a:t>
            </a:r>
          </a:p>
        </p:txBody>
      </p:sp>
      <p:sp>
        <p:nvSpPr>
          <p:cNvPr id="11" name="Rectangle 10">
            <a:extLst>
              <a:ext uri="{FF2B5EF4-FFF2-40B4-BE49-F238E27FC236}">
                <a16:creationId xmlns:a16="http://schemas.microsoft.com/office/drawing/2014/main" id="{A7706270-9EC8-4941-AE0F-41B9A0DA33E2}"/>
              </a:ext>
            </a:extLst>
          </p:cNvPr>
          <p:cNvSpPr/>
          <p:nvPr/>
        </p:nvSpPr>
        <p:spPr>
          <a:xfrm>
            <a:off x="6410386" y="1077855"/>
            <a:ext cx="1296598" cy="39423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Battery Power Pack</a:t>
            </a:r>
          </a:p>
        </p:txBody>
      </p:sp>
      <p:sp>
        <p:nvSpPr>
          <p:cNvPr id="12" name="Oval 11">
            <a:extLst>
              <a:ext uri="{FF2B5EF4-FFF2-40B4-BE49-F238E27FC236}">
                <a16:creationId xmlns:a16="http://schemas.microsoft.com/office/drawing/2014/main" id="{5DBB612A-53DE-44F9-A037-5E543260E15F}"/>
              </a:ext>
            </a:extLst>
          </p:cNvPr>
          <p:cNvSpPr/>
          <p:nvPr/>
        </p:nvSpPr>
        <p:spPr>
          <a:xfrm>
            <a:off x="8663819" y="1975729"/>
            <a:ext cx="890463" cy="780431"/>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900" dirty="0">
                <a:solidFill>
                  <a:schemeClr val="bg1">
                    <a:lumMod val="95000"/>
                  </a:schemeClr>
                </a:solidFill>
              </a:rPr>
              <a:t>Fit  </a:t>
            </a:r>
            <a:r>
              <a:rPr lang="en-GB" sz="900" dirty="0" err="1">
                <a:solidFill>
                  <a:schemeClr val="bg1">
                    <a:lumMod val="95000"/>
                  </a:schemeClr>
                </a:solidFill>
              </a:rPr>
              <a:t>Cenrtal</a:t>
            </a:r>
            <a:r>
              <a:rPr lang="en-GB" sz="900" dirty="0">
                <a:solidFill>
                  <a:schemeClr val="bg1">
                    <a:lumMod val="95000"/>
                  </a:schemeClr>
                </a:solidFill>
              </a:rPr>
              <a:t> Control</a:t>
            </a:r>
          </a:p>
          <a:p>
            <a:pPr algn="ctr"/>
            <a:r>
              <a:rPr lang="en-GB" sz="900" dirty="0">
                <a:solidFill>
                  <a:schemeClr val="bg1">
                    <a:lumMod val="95000"/>
                  </a:schemeClr>
                </a:solidFill>
              </a:rPr>
              <a:t>unit</a:t>
            </a:r>
          </a:p>
        </p:txBody>
      </p:sp>
      <p:sp>
        <p:nvSpPr>
          <p:cNvPr id="13" name="Rectangle 12">
            <a:extLst>
              <a:ext uri="{FF2B5EF4-FFF2-40B4-BE49-F238E27FC236}">
                <a16:creationId xmlns:a16="http://schemas.microsoft.com/office/drawing/2014/main" id="{51F4BB72-7D06-43F8-8783-457F519EF58F}"/>
              </a:ext>
            </a:extLst>
          </p:cNvPr>
          <p:cNvSpPr/>
          <p:nvPr/>
        </p:nvSpPr>
        <p:spPr>
          <a:xfrm>
            <a:off x="8429913" y="1059008"/>
            <a:ext cx="1296598" cy="39423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Central Control Unit</a:t>
            </a:r>
          </a:p>
        </p:txBody>
      </p:sp>
      <p:sp>
        <p:nvSpPr>
          <p:cNvPr id="14" name="Oval 13">
            <a:extLst>
              <a:ext uri="{FF2B5EF4-FFF2-40B4-BE49-F238E27FC236}">
                <a16:creationId xmlns:a16="http://schemas.microsoft.com/office/drawing/2014/main" id="{759C1052-3072-4621-8EC7-D4A836771A80}"/>
              </a:ext>
            </a:extLst>
          </p:cNvPr>
          <p:cNvSpPr/>
          <p:nvPr/>
        </p:nvSpPr>
        <p:spPr>
          <a:xfrm>
            <a:off x="657054" y="4889576"/>
            <a:ext cx="854711" cy="717262"/>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900" dirty="0">
                <a:solidFill>
                  <a:schemeClr val="bg1">
                    <a:lumMod val="95000"/>
                  </a:schemeClr>
                </a:solidFill>
              </a:rPr>
              <a:t>Fit Wheels and bogeys</a:t>
            </a:r>
          </a:p>
        </p:txBody>
      </p:sp>
      <p:sp>
        <p:nvSpPr>
          <p:cNvPr id="15" name="Rectangle 14">
            <a:extLst>
              <a:ext uri="{FF2B5EF4-FFF2-40B4-BE49-F238E27FC236}">
                <a16:creationId xmlns:a16="http://schemas.microsoft.com/office/drawing/2014/main" id="{79F0CDE8-BD06-4E70-94CD-48497C5A4165}"/>
              </a:ext>
            </a:extLst>
          </p:cNvPr>
          <p:cNvSpPr/>
          <p:nvPr/>
        </p:nvSpPr>
        <p:spPr>
          <a:xfrm>
            <a:off x="450068" y="6215670"/>
            <a:ext cx="1296598" cy="39423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Wheels and Bogeys</a:t>
            </a:r>
          </a:p>
        </p:txBody>
      </p:sp>
      <p:sp>
        <p:nvSpPr>
          <p:cNvPr id="16" name="Oval 15">
            <a:extLst>
              <a:ext uri="{FF2B5EF4-FFF2-40B4-BE49-F238E27FC236}">
                <a16:creationId xmlns:a16="http://schemas.microsoft.com/office/drawing/2014/main" id="{1EB732A9-424D-4A39-A374-AE73658B7631}"/>
              </a:ext>
            </a:extLst>
          </p:cNvPr>
          <p:cNvSpPr/>
          <p:nvPr/>
        </p:nvSpPr>
        <p:spPr>
          <a:xfrm>
            <a:off x="2645183" y="4863326"/>
            <a:ext cx="908388" cy="772889"/>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800" dirty="0">
                <a:solidFill>
                  <a:schemeClr val="bg1">
                    <a:lumMod val="95000"/>
                  </a:schemeClr>
                </a:solidFill>
              </a:rPr>
              <a:t>Fit interface Panel</a:t>
            </a:r>
          </a:p>
        </p:txBody>
      </p:sp>
      <p:sp>
        <p:nvSpPr>
          <p:cNvPr id="17" name="Rectangle 16">
            <a:extLst>
              <a:ext uri="{FF2B5EF4-FFF2-40B4-BE49-F238E27FC236}">
                <a16:creationId xmlns:a16="http://schemas.microsoft.com/office/drawing/2014/main" id="{E860564D-7F96-49B8-A001-6D48931E60E1}"/>
              </a:ext>
            </a:extLst>
          </p:cNvPr>
          <p:cNvSpPr/>
          <p:nvPr/>
        </p:nvSpPr>
        <p:spPr>
          <a:xfrm>
            <a:off x="2431079" y="3979558"/>
            <a:ext cx="1296598" cy="39423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t>Interface and display panel</a:t>
            </a:r>
          </a:p>
        </p:txBody>
      </p:sp>
      <p:sp>
        <p:nvSpPr>
          <p:cNvPr id="18" name="Oval 17">
            <a:extLst>
              <a:ext uri="{FF2B5EF4-FFF2-40B4-BE49-F238E27FC236}">
                <a16:creationId xmlns:a16="http://schemas.microsoft.com/office/drawing/2014/main" id="{246186A3-8E48-4BD0-89A5-F464115E88EF}"/>
              </a:ext>
            </a:extLst>
          </p:cNvPr>
          <p:cNvSpPr/>
          <p:nvPr/>
        </p:nvSpPr>
        <p:spPr>
          <a:xfrm>
            <a:off x="4670186" y="4866836"/>
            <a:ext cx="826793" cy="750137"/>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800" dirty="0">
                <a:solidFill>
                  <a:schemeClr val="bg1">
                    <a:lumMod val="95000"/>
                  </a:schemeClr>
                </a:solidFill>
              </a:rPr>
              <a:t>Fit Cover</a:t>
            </a:r>
          </a:p>
        </p:txBody>
      </p:sp>
      <p:sp>
        <p:nvSpPr>
          <p:cNvPr id="19" name="Oval 18">
            <a:extLst>
              <a:ext uri="{FF2B5EF4-FFF2-40B4-BE49-F238E27FC236}">
                <a16:creationId xmlns:a16="http://schemas.microsoft.com/office/drawing/2014/main" id="{E1E71C5F-8A60-4403-B1C4-804863307FC8}"/>
              </a:ext>
            </a:extLst>
          </p:cNvPr>
          <p:cNvSpPr/>
          <p:nvPr/>
        </p:nvSpPr>
        <p:spPr>
          <a:xfrm>
            <a:off x="10630624" y="1975728"/>
            <a:ext cx="826793" cy="750137"/>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900" dirty="0">
                <a:solidFill>
                  <a:schemeClr val="bg1">
                    <a:lumMod val="95000"/>
                  </a:schemeClr>
                </a:solidFill>
              </a:rPr>
              <a:t>Fit  Motor and Drive</a:t>
            </a:r>
          </a:p>
        </p:txBody>
      </p:sp>
      <p:sp>
        <p:nvSpPr>
          <p:cNvPr id="20" name="Oval 19">
            <a:extLst>
              <a:ext uri="{FF2B5EF4-FFF2-40B4-BE49-F238E27FC236}">
                <a16:creationId xmlns:a16="http://schemas.microsoft.com/office/drawing/2014/main" id="{A84EB56C-DA73-4E92-AC3C-FCCB0EA62269}"/>
              </a:ext>
            </a:extLst>
          </p:cNvPr>
          <p:cNvSpPr/>
          <p:nvPr/>
        </p:nvSpPr>
        <p:spPr>
          <a:xfrm>
            <a:off x="6828421" y="4856701"/>
            <a:ext cx="826793" cy="750137"/>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900" dirty="0">
                <a:solidFill>
                  <a:schemeClr val="bg1">
                    <a:lumMod val="95000"/>
                  </a:schemeClr>
                </a:solidFill>
              </a:rPr>
              <a:t>Fit  Cutter Head</a:t>
            </a:r>
          </a:p>
        </p:txBody>
      </p:sp>
      <p:sp>
        <p:nvSpPr>
          <p:cNvPr id="21" name="Rectangle 20">
            <a:extLst>
              <a:ext uri="{FF2B5EF4-FFF2-40B4-BE49-F238E27FC236}">
                <a16:creationId xmlns:a16="http://schemas.microsoft.com/office/drawing/2014/main" id="{DB034EF2-72DC-4CBC-8B9F-18BB9132FABA}"/>
              </a:ext>
            </a:extLst>
          </p:cNvPr>
          <p:cNvSpPr/>
          <p:nvPr/>
        </p:nvSpPr>
        <p:spPr>
          <a:xfrm>
            <a:off x="10373688" y="1068369"/>
            <a:ext cx="1296598" cy="39423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Motor and Drive Unit</a:t>
            </a:r>
          </a:p>
        </p:txBody>
      </p:sp>
      <p:sp>
        <p:nvSpPr>
          <p:cNvPr id="22" name="Rectangle 21">
            <a:extLst>
              <a:ext uri="{FF2B5EF4-FFF2-40B4-BE49-F238E27FC236}">
                <a16:creationId xmlns:a16="http://schemas.microsoft.com/office/drawing/2014/main" id="{FC5EFC13-80A5-4979-8DE2-5BAC727AFD9F}"/>
              </a:ext>
            </a:extLst>
          </p:cNvPr>
          <p:cNvSpPr/>
          <p:nvPr/>
        </p:nvSpPr>
        <p:spPr>
          <a:xfrm>
            <a:off x="4485017" y="3979557"/>
            <a:ext cx="1296598" cy="39423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t>Top Cover and Access Panel</a:t>
            </a:r>
          </a:p>
        </p:txBody>
      </p:sp>
      <p:sp>
        <p:nvSpPr>
          <p:cNvPr id="23" name="Rectangle 22">
            <a:extLst>
              <a:ext uri="{FF2B5EF4-FFF2-40B4-BE49-F238E27FC236}">
                <a16:creationId xmlns:a16="http://schemas.microsoft.com/office/drawing/2014/main" id="{A92600E5-E1E9-44B9-829D-7809B668D08A}"/>
              </a:ext>
            </a:extLst>
          </p:cNvPr>
          <p:cNvSpPr/>
          <p:nvPr/>
        </p:nvSpPr>
        <p:spPr>
          <a:xfrm>
            <a:off x="6538955" y="3979556"/>
            <a:ext cx="1296598" cy="39423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t>Cutter head and fans</a:t>
            </a:r>
          </a:p>
        </p:txBody>
      </p:sp>
      <p:sp>
        <p:nvSpPr>
          <p:cNvPr id="24" name="Rectangle 23">
            <a:extLst>
              <a:ext uri="{FF2B5EF4-FFF2-40B4-BE49-F238E27FC236}">
                <a16:creationId xmlns:a16="http://schemas.microsoft.com/office/drawing/2014/main" id="{E8A77849-758B-4CB1-A486-FA2F30F09F7C}"/>
              </a:ext>
            </a:extLst>
          </p:cNvPr>
          <p:cNvSpPr/>
          <p:nvPr/>
        </p:nvSpPr>
        <p:spPr>
          <a:xfrm>
            <a:off x="8450602" y="3979555"/>
            <a:ext cx="1296598" cy="39423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t>Blades</a:t>
            </a:r>
          </a:p>
        </p:txBody>
      </p:sp>
      <p:sp>
        <p:nvSpPr>
          <p:cNvPr id="25" name="Oval 24">
            <a:extLst>
              <a:ext uri="{FF2B5EF4-FFF2-40B4-BE49-F238E27FC236}">
                <a16:creationId xmlns:a16="http://schemas.microsoft.com/office/drawing/2014/main" id="{BB8C67E1-A4BA-4D67-B1DB-B8588B50A305}"/>
              </a:ext>
            </a:extLst>
          </p:cNvPr>
          <p:cNvSpPr/>
          <p:nvPr/>
        </p:nvSpPr>
        <p:spPr>
          <a:xfrm>
            <a:off x="8727489" y="4863326"/>
            <a:ext cx="826793" cy="750137"/>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900" dirty="0">
                <a:solidFill>
                  <a:schemeClr val="bg1">
                    <a:lumMod val="95000"/>
                  </a:schemeClr>
                </a:solidFill>
              </a:rPr>
              <a:t>Fit Blades</a:t>
            </a:r>
          </a:p>
        </p:txBody>
      </p:sp>
      <p:sp>
        <p:nvSpPr>
          <p:cNvPr id="26" name="Rectangle 25">
            <a:extLst>
              <a:ext uri="{FF2B5EF4-FFF2-40B4-BE49-F238E27FC236}">
                <a16:creationId xmlns:a16="http://schemas.microsoft.com/office/drawing/2014/main" id="{26890AF2-23A8-4E8B-B1D9-77D8A2D59C48}"/>
              </a:ext>
            </a:extLst>
          </p:cNvPr>
          <p:cNvSpPr/>
          <p:nvPr/>
        </p:nvSpPr>
        <p:spPr>
          <a:xfrm>
            <a:off x="10395721" y="4005734"/>
            <a:ext cx="1296598" cy="39423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t>Optional Mulch Collector</a:t>
            </a:r>
          </a:p>
        </p:txBody>
      </p:sp>
      <p:sp>
        <p:nvSpPr>
          <p:cNvPr id="27" name="Oval 26">
            <a:extLst>
              <a:ext uri="{FF2B5EF4-FFF2-40B4-BE49-F238E27FC236}">
                <a16:creationId xmlns:a16="http://schemas.microsoft.com/office/drawing/2014/main" id="{9311D304-A754-480B-8104-D2B6B621973D}"/>
              </a:ext>
            </a:extLst>
          </p:cNvPr>
          <p:cNvSpPr/>
          <p:nvPr/>
        </p:nvSpPr>
        <p:spPr>
          <a:xfrm>
            <a:off x="10626557" y="4871518"/>
            <a:ext cx="908389" cy="750137"/>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800" dirty="0">
                <a:solidFill>
                  <a:schemeClr val="bg1">
                    <a:lumMod val="95000"/>
                  </a:schemeClr>
                </a:solidFill>
              </a:rPr>
              <a:t>Fit Collector</a:t>
            </a:r>
          </a:p>
        </p:txBody>
      </p:sp>
      <p:cxnSp>
        <p:nvCxnSpPr>
          <p:cNvPr id="29" name="Connector: Curved 28">
            <a:extLst>
              <a:ext uri="{FF2B5EF4-FFF2-40B4-BE49-F238E27FC236}">
                <a16:creationId xmlns:a16="http://schemas.microsoft.com/office/drawing/2014/main" id="{0C7ABF3D-DEC0-40FA-96E7-85A9923C15AA}"/>
              </a:ext>
            </a:extLst>
          </p:cNvPr>
          <p:cNvCxnSpPr>
            <a:stCxn id="10" idx="6"/>
            <a:endCxn id="5" idx="2"/>
          </p:cNvCxnSpPr>
          <p:nvPr/>
        </p:nvCxnSpPr>
        <p:spPr>
          <a:xfrm flipV="1">
            <a:off x="1511765" y="2356514"/>
            <a:ext cx="1177221" cy="4112"/>
          </a:xfrm>
          <a:prstGeom prst="curvedConnector3">
            <a:avLst/>
          </a:prstGeom>
          <a:ln w="9525"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30" name="Connector: Curved 29">
            <a:extLst>
              <a:ext uri="{FF2B5EF4-FFF2-40B4-BE49-F238E27FC236}">
                <a16:creationId xmlns:a16="http://schemas.microsoft.com/office/drawing/2014/main" id="{999B8E26-27D0-4E44-984D-86DDA2611134}"/>
              </a:ext>
            </a:extLst>
          </p:cNvPr>
          <p:cNvCxnSpPr>
            <a:cxnSpLocks/>
            <a:stCxn id="5" idx="6"/>
            <a:endCxn id="7" idx="2"/>
          </p:cNvCxnSpPr>
          <p:nvPr/>
        </p:nvCxnSpPr>
        <p:spPr>
          <a:xfrm flipV="1">
            <a:off x="3515779" y="2354296"/>
            <a:ext cx="1140012" cy="2218"/>
          </a:xfrm>
          <a:prstGeom prst="curvedConnector3">
            <a:avLst>
              <a:gd name="adj1" fmla="val 50000"/>
            </a:avLst>
          </a:prstGeom>
          <a:ln w="9525"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31" name="Connector: Curved 30">
            <a:extLst>
              <a:ext uri="{FF2B5EF4-FFF2-40B4-BE49-F238E27FC236}">
                <a16:creationId xmlns:a16="http://schemas.microsoft.com/office/drawing/2014/main" id="{30BA1997-C865-4095-A92C-0456963C388A}"/>
              </a:ext>
            </a:extLst>
          </p:cNvPr>
          <p:cNvCxnSpPr>
            <a:cxnSpLocks/>
            <a:stCxn id="7" idx="6"/>
            <a:endCxn id="6" idx="2"/>
          </p:cNvCxnSpPr>
          <p:nvPr/>
        </p:nvCxnSpPr>
        <p:spPr>
          <a:xfrm>
            <a:off x="5482584" y="2354296"/>
            <a:ext cx="1140012" cy="7499"/>
          </a:xfrm>
          <a:prstGeom prst="curvedConnector3">
            <a:avLst/>
          </a:prstGeom>
          <a:ln w="9525"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32" name="Connector: Curved 31">
            <a:extLst>
              <a:ext uri="{FF2B5EF4-FFF2-40B4-BE49-F238E27FC236}">
                <a16:creationId xmlns:a16="http://schemas.microsoft.com/office/drawing/2014/main" id="{B6151B33-DE6F-4811-91CF-F34746152156}"/>
              </a:ext>
            </a:extLst>
          </p:cNvPr>
          <p:cNvCxnSpPr>
            <a:cxnSpLocks/>
            <a:stCxn id="6" idx="6"/>
            <a:endCxn id="12" idx="2"/>
          </p:cNvCxnSpPr>
          <p:nvPr/>
        </p:nvCxnSpPr>
        <p:spPr>
          <a:xfrm>
            <a:off x="7449389" y="2361795"/>
            <a:ext cx="1214430" cy="4150"/>
          </a:xfrm>
          <a:prstGeom prst="curvedConnector3">
            <a:avLst/>
          </a:prstGeom>
          <a:ln w="9525"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33" name="Connector: Curved 32">
            <a:extLst>
              <a:ext uri="{FF2B5EF4-FFF2-40B4-BE49-F238E27FC236}">
                <a16:creationId xmlns:a16="http://schemas.microsoft.com/office/drawing/2014/main" id="{C05E6292-8249-403A-A23F-3A24F39CF754}"/>
              </a:ext>
            </a:extLst>
          </p:cNvPr>
          <p:cNvCxnSpPr>
            <a:cxnSpLocks/>
            <a:stCxn id="12" idx="6"/>
            <a:endCxn id="19" idx="2"/>
          </p:cNvCxnSpPr>
          <p:nvPr/>
        </p:nvCxnSpPr>
        <p:spPr>
          <a:xfrm flipV="1">
            <a:off x="9554282" y="2350797"/>
            <a:ext cx="1076342" cy="15148"/>
          </a:xfrm>
          <a:prstGeom prst="curvedConnector3">
            <a:avLst/>
          </a:prstGeom>
          <a:ln w="9525"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35" name="Connector: Curved 34">
            <a:extLst>
              <a:ext uri="{FF2B5EF4-FFF2-40B4-BE49-F238E27FC236}">
                <a16:creationId xmlns:a16="http://schemas.microsoft.com/office/drawing/2014/main" id="{07E045A7-601A-46F8-8880-ABC1171F6201}"/>
              </a:ext>
            </a:extLst>
          </p:cNvPr>
          <p:cNvCxnSpPr>
            <a:cxnSpLocks/>
            <a:stCxn id="14" idx="6"/>
            <a:endCxn id="16" idx="2"/>
          </p:cNvCxnSpPr>
          <p:nvPr/>
        </p:nvCxnSpPr>
        <p:spPr>
          <a:xfrm>
            <a:off x="1511765" y="5248207"/>
            <a:ext cx="1133418" cy="1564"/>
          </a:xfrm>
          <a:prstGeom prst="curvedConnector3">
            <a:avLst/>
          </a:prstGeom>
          <a:ln w="9525"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36" name="Connector: Curved 35">
            <a:extLst>
              <a:ext uri="{FF2B5EF4-FFF2-40B4-BE49-F238E27FC236}">
                <a16:creationId xmlns:a16="http://schemas.microsoft.com/office/drawing/2014/main" id="{6FFE03B9-935B-46B5-820A-9ADA1ABF278D}"/>
              </a:ext>
            </a:extLst>
          </p:cNvPr>
          <p:cNvCxnSpPr>
            <a:cxnSpLocks/>
            <a:stCxn id="16" idx="6"/>
            <a:endCxn id="18" idx="2"/>
          </p:cNvCxnSpPr>
          <p:nvPr/>
        </p:nvCxnSpPr>
        <p:spPr>
          <a:xfrm flipV="1">
            <a:off x="3553571" y="5241905"/>
            <a:ext cx="1116615" cy="7866"/>
          </a:xfrm>
          <a:prstGeom prst="curvedConnector3">
            <a:avLst/>
          </a:prstGeom>
          <a:ln w="9525"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37" name="Connector: Curved 36">
            <a:extLst>
              <a:ext uri="{FF2B5EF4-FFF2-40B4-BE49-F238E27FC236}">
                <a16:creationId xmlns:a16="http://schemas.microsoft.com/office/drawing/2014/main" id="{A4F17CBA-68A5-4A31-9E5C-5FCC01D8E00D}"/>
              </a:ext>
            </a:extLst>
          </p:cNvPr>
          <p:cNvCxnSpPr>
            <a:cxnSpLocks/>
            <a:stCxn id="25" idx="6"/>
            <a:endCxn id="27" idx="2"/>
          </p:cNvCxnSpPr>
          <p:nvPr/>
        </p:nvCxnSpPr>
        <p:spPr>
          <a:xfrm>
            <a:off x="9554282" y="5238395"/>
            <a:ext cx="1072275" cy="8192"/>
          </a:xfrm>
          <a:prstGeom prst="curvedConnector3">
            <a:avLst>
              <a:gd name="adj1" fmla="val 50000"/>
            </a:avLst>
          </a:prstGeom>
          <a:ln w="9525"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44" name="Connector: Curved 43">
            <a:extLst>
              <a:ext uri="{FF2B5EF4-FFF2-40B4-BE49-F238E27FC236}">
                <a16:creationId xmlns:a16="http://schemas.microsoft.com/office/drawing/2014/main" id="{5637F9A6-89DD-47A5-8251-B17FE234FB05}"/>
              </a:ext>
            </a:extLst>
          </p:cNvPr>
          <p:cNvCxnSpPr>
            <a:cxnSpLocks/>
            <a:stCxn id="20" idx="6"/>
            <a:endCxn id="25" idx="2"/>
          </p:cNvCxnSpPr>
          <p:nvPr/>
        </p:nvCxnSpPr>
        <p:spPr>
          <a:xfrm>
            <a:off x="7655214" y="5231770"/>
            <a:ext cx="1072275" cy="6625"/>
          </a:xfrm>
          <a:prstGeom prst="curvedConnector3">
            <a:avLst/>
          </a:prstGeom>
          <a:ln w="9525"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45" name="Connector: Curved 44">
            <a:extLst>
              <a:ext uri="{FF2B5EF4-FFF2-40B4-BE49-F238E27FC236}">
                <a16:creationId xmlns:a16="http://schemas.microsoft.com/office/drawing/2014/main" id="{40A87D4B-CE51-4956-B576-B75A1C09D9D0}"/>
              </a:ext>
            </a:extLst>
          </p:cNvPr>
          <p:cNvCxnSpPr>
            <a:cxnSpLocks/>
            <a:stCxn id="18" idx="6"/>
            <a:endCxn id="20" idx="2"/>
          </p:cNvCxnSpPr>
          <p:nvPr/>
        </p:nvCxnSpPr>
        <p:spPr>
          <a:xfrm flipV="1">
            <a:off x="5496979" y="5231770"/>
            <a:ext cx="1331442" cy="10135"/>
          </a:xfrm>
          <a:prstGeom prst="curvedConnector3">
            <a:avLst/>
          </a:prstGeom>
          <a:ln w="9525"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67" name="Connector: Elbow 66">
            <a:extLst>
              <a:ext uri="{FF2B5EF4-FFF2-40B4-BE49-F238E27FC236}">
                <a16:creationId xmlns:a16="http://schemas.microsoft.com/office/drawing/2014/main" id="{4BC70321-5886-491D-9FA0-DE2F697C5CE1}"/>
              </a:ext>
            </a:extLst>
          </p:cNvPr>
          <p:cNvCxnSpPr>
            <a:cxnSpLocks/>
            <a:stCxn id="19" idx="4"/>
            <a:endCxn id="14" idx="0"/>
          </p:cNvCxnSpPr>
          <p:nvPr/>
        </p:nvCxnSpPr>
        <p:spPr>
          <a:xfrm rot="5400000">
            <a:off x="4982361" y="-1172085"/>
            <a:ext cx="2163711" cy="9959611"/>
          </a:xfrm>
          <a:prstGeom prst="bentConnector3">
            <a:avLst>
              <a:gd name="adj1" fmla="val 50000"/>
            </a:avLst>
          </a:prstGeom>
          <a:ln w="9525"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
        <p:nvSpPr>
          <p:cNvPr id="89" name="Arrow: Right 88">
            <a:extLst>
              <a:ext uri="{FF2B5EF4-FFF2-40B4-BE49-F238E27FC236}">
                <a16:creationId xmlns:a16="http://schemas.microsoft.com/office/drawing/2014/main" id="{3C3DFCC3-57CA-4C57-9856-49A14AB3ACAF}"/>
              </a:ext>
            </a:extLst>
          </p:cNvPr>
          <p:cNvSpPr/>
          <p:nvPr/>
        </p:nvSpPr>
        <p:spPr>
          <a:xfrm rot="5400000">
            <a:off x="875653" y="1470403"/>
            <a:ext cx="445428" cy="484632"/>
          </a:xfrm>
          <a:prstGeom prst="rightArrow">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90" name="Arrow: Right 89">
            <a:extLst>
              <a:ext uri="{FF2B5EF4-FFF2-40B4-BE49-F238E27FC236}">
                <a16:creationId xmlns:a16="http://schemas.microsoft.com/office/drawing/2014/main" id="{676F46F9-BB81-4DF9-866A-67085495249A}"/>
              </a:ext>
            </a:extLst>
          </p:cNvPr>
          <p:cNvSpPr/>
          <p:nvPr/>
        </p:nvSpPr>
        <p:spPr>
          <a:xfrm rot="5400000">
            <a:off x="2854016" y="4385757"/>
            <a:ext cx="445428" cy="484632"/>
          </a:xfrm>
          <a:prstGeom prst="rightArrow">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91" name="Arrow: Right 90">
            <a:extLst>
              <a:ext uri="{FF2B5EF4-FFF2-40B4-BE49-F238E27FC236}">
                <a16:creationId xmlns:a16="http://schemas.microsoft.com/office/drawing/2014/main" id="{D34364D1-E8D1-4092-A577-A5E6E932BBD4}"/>
              </a:ext>
            </a:extLst>
          </p:cNvPr>
          <p:cNvSpPr/>
          <p:nvPr/>
        </p:nvSpPr>
        <p:spPr>
          <a:xfrm rot="16200000">
            <a:off x="858704" y="5616613"/>
            <a:ext cx="445428" cy="484632"/>
          </a:xfrm>
          <a:prstGeom prst="rightArrow">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92" name="Arrow: Right 91">
            <a:extLst>
              <a:ext uri="{FF2B5EF4-FFF2-40B4-BE49-F238E27FC236}">
                <a16:creationId xmlns:a16="http://schemas.microsoft.com/office/drawing/2014/main" id="{9BD4D633-2C83-411F-81FF-07B4CA89D00E}"/>
              </a:ext>
            </a:extLst>
          </p:cNvPr>
          <p:cNvSpPr/>
          <p:nvPr/>
        </p:nvSpPr>
        <p:spPr>
          <a:xfrm rot="5400000">
            <a:off x="10838038" y="1498931"/>
            <a:ext cx="445428" cy="484632"/>
          </a:xfrm>
          <a:prstGeom prst="rightArrow">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93" name="Arrow: Right 92">
            <a:extLst>
              <a:ext uri="{FF2B5EF4-FFF2-40B4-BE49-F238E27FC236}">
                <a16:creationId xmlns:a16="http://schemas.microsoft.com/office/drawing/2014/main" id="{DECDE2CD-D1EA-4C42-971C-F4857DB16E22}"/>
              </a:ext>
            </a:extLst>
          </p:cNvPr>
          <p:cNvSpPr/>
          <p:nvPr/>
        </p:nvSpPr>
        <p:spPr>
          <a:xfrm rot="5400000">
            <a:off x="8842098" y="1446647"/>
            <a:ext cx="445428" cy="484632"/>
          </a:xfrm>
          <a:prstGeom prst="rightArrow">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94" name="Arrow: Right 93">
            <a:extLst>
              <a:ext uri="{FF2B5EF4-FFF2-40B4-BE49-F238E27FC236}">
                <a16:creationId xmlns:a16="http://schemas.microsoft.com/office/drawing/2014/main" id="{ED245835-6D3F-4894-BACC-E1BB83AF8AB2}"/>
              </a:ext>
            </a:extLst>
          </p:cNvPr>
          <p:cNvSpPr/>
          <p:nvPr/>
        </p:nvSpPr>
        <p:spPr>
          <a:xfrm rot="5400000">
            <a:off x="6794802" y="1510698"/>
            <a:ext cx="445428" cy="484632"/>
          </a:xfrm>
          <a:prstGeom prst="rightArrow">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95" name="Arrow: Right 94">
            <a:extLst>
              <a:ext uri="{FF2B5EF4-FFF2-40B4-BE49-F238E27FC236}">
                <a16:creationId xmlns:a16="http://schemas.microsoft.com/office/drawing/2014/main" id="{5795D414-1736-4576-9719-CFB505BE6E51}"/>
              </a:ext>
            </a:extLst>
          </p:cNvPr>
          <p:cNvSpPr/>
          <p:nvPr/>
        </p:nvSpPr>
        <p:spPr>
          <a:xfrm rot="5400000">
            <a:off x="4846473" y="1478289"/>
            <a:ext cx="445428" cy="484632"/>
          </a:xfrm>
          <a:prstGeom prst="rightArrow">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96" name="Arrow: Right 95">
            <a:extLst>
              <a:ext uri="{FF2B5EF4-FFF2-40B4-BE49-F238E27FC236}">
                <a16:creationId xmlns:a16="http://schemas.microsoft.com/office/drawing/2014/main" id="{D3831F52-7AD6-4A8A-9A45-CD0DC8D8A51C}"/>
              </a:ext>
            </a:extLst>
          </p:cNvPr>
          <p:cNvSpPr/>
          <p:nvPr/>
        </p:nvSpPr>
        <p:spPr>
          <a:xfrm rot="5400000">
            <a:off x="2870530" y="1485745"/>
            <a:ext cx="445428" cy="484632"/>
          </a:xfrm>
          <a:prstGeom prst="rightArrow">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98" name="Arrow: Right 97">
            <a:extLst>
              <a:ext uri="{FF2B5EF4-FFF2-40B4-BE49-F238E27FC236}">
                <a16:creationId xmlns:a16="http://schemas.microsoft.com/office/drawing/2014/main" id="{1C5BE42B-8178-428E-BECA-939D8185166B}"/>
              </a:ext>
            </a:extLst>
          </p:cNvPr>
          <p:cNvSpPr/>
          <p:nvPr/>
        </p:nvSpPr>
        <p:spPr>
          <a:xfrm rot="16200000">
            <a:off x="846433" y="2736558"/>
            <a:ext cx="445428" cy="484632"/>
          </a:xfrm>
          <a:prstGeom prst="rightArrow">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00" name="Arrow: Right 99">
            <a:extLst>
              <a:ext uri="{FF2B5EF4-FFF2-40B4-BE49-F238E27FC236}">
                <a16:creationId xmlns:a16="http://schemas.microsoft.com/office/drawing/2014/main" id="{F729A7E3-4699-4B75-9686-9B520823C989}"/>
              </a:ext>
            </a:extLst>
          </p:cNvPr>
          <p:cNvSpPr/>
          <p:nvPr/>
        </p:nvSpPr>
        <p:spPr>
          <a:xfrm rot="5400000">
            <a:off x="10858383" y="4377544"/>
            <a:ext cx="445428" cy="484632"/>
          </a:xfrm>
          <a:prstGeom prst="rightArrow">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01" name="Arrow: Right 100">
            <a:extLst>
              <a:ext uri="{FF2B5EF4-FFF2-40B4-BE49-F238E27FC236}">
                <a16:creationId xmlns:a16="http://schemas.microsoft.com/office/drawing/2014/main" id="{C551498A-3D10-4A36-866F-7EEEBD3E91A6}"/>
              </a:ext>
            </a:extLst>
          </p:cNvPr>
          <p:cNvSpPr/>
          <p:nvPr/>
        </p:nvSpPr>
        <p:spPr>
          <a:xfrm rot="5400000">
            <a:off x="8876187" y="4398296"/>
            <a:ext cx="445428" cy="484632"/>
          </a:xfrm>
          <a:prstGeom prst="rightArrow">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02" name="Arrow: Right 101">
            <a:extLst>
              <a:ext uri="{FF2B5EF4-FFF2-40B4-BE49-F238E27FC236}">
                <a16:creationId xmlns:a16="http://schemas.microsoft.com/office/drawing/2014/main" id="{BE87E19C-6DBC-4664-AC8F-81FE7E4135E9}"/>
              </a:ext>
            </a:extLst>
          </p:cNvPr>
          <p:cNvSpPr/>
          <p:nvPr/>
        </p:nvSpPr>
        <p:spPr>
          <a:xfrm rot="5400000">
            <a:off x="7019103" y="4390083"/>
            <a:ext cx="445428" cy="484632"/>
          </a:xfrm>
          <a:prstGeom prst="rightArrow">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03" name="Arrow: Right 102">
            <a:extLst>
              <a:ext uri="{FF2B5EF4-FFF2-40B4-BE49-F238E27FC236}">
                <a16:creationId xmlns:a16="http://schemas.microsoft.com/office/drawing/2014/main" id="{BE497B84-A5A4-4E8D-96B0-AC521898E93D}"/>
              </a:ext>
            </a:extLst>
          </p:cNvPr>
          <p:cNvSpPr/>
          <p:nvPr/>
        </p:nvSpPr>
        <p:spPr>
          <a:xfrm rot="5400000">
            <a:off x="4874829" y="4395226"/>
            <a:ext cx="445428" cy="484632"/>
          </a:xfrm>
          <a:prstGeom prst="rightArrow">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368701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Title 1"/>
          <p:cNvSpPr>
            <a:spLocks noGrp="1"/>
          </p:cNvSpPr>
          <p:nvPr>
            <p:ph type="title"/>
          </p:nvPr>
        </p:nvSpPr>
        <p:spPr>
          <a:xfrm>
            <a:off x="571499" y="189672"/>
            <a:ext cx="9801225" cy="483428"/>
          </a:xfrm>
        </p:spPr>
        <p:txBody>
          <a:bodyPr/>
          <a:lstStyle/>
          <a:p>
            <a:r>
              <a:rPr lang="en-GB" sz="2800" dirty="0"/>
              <a:t>Exercise: Manufacturing System Functionality</a:t>
            </a:r>
          </a:p>
        </p:txBody>
      </p:sp>
      <p:sp>
        <p:nvSpPr>
          <p:cNvPr id="12" name="Text Placeholder 11">
            <a:extLst>
              <a:ext uri="{FF2B5EF4-FFF2-40B4-BE49-F238E27FC236}">
                <a16:creationId xmlns:a16="http://schemas.microsoft.com/office/drawing/2014/main" id="{B602FB43-2E54-0A47-AD91-6306693B96FF}"/>
              </a:ext>
            </a:extLst>
          </p:cNvPr>
          <p:cNvSpPr>
            <a:spLocks noGrp="1"/>
          </p:cNvSpPr>
          <p:nvPr>
            <p:ph type="body" sz="half" idx="2"/>
          </p:nvPr>
        </p:nvSpPr>
        <p:spPr>
          <a:xfrm>
            <a:off x="6394713" y="2474433"/>
            <a:ext cx="4224337" cy="2859244"/>
          </a:xfrm>
        </p:spPr>
        <p:txBody>
          <a:bodyPr>
            <a:normAutofit lnSpcReduction="10000"/>
          </a:bodyPr>
          <a:lstStyle/>
          <a:p>
            <a:pPr marL="0" indent="0">
              <a:buNone/>
            </a:pPr>
            <a:r>
              <a:rPr lang="en-GB" sz="2000" b="1" dirty="0"/>
              <a:t>In small teams</a:t>
            </a:r>
          </a:p>
          <a:p>
            <a:r>
              <a:rPr lang="en-GB" sz="1800" dirty="0"/>
              <a:t>Develop a Sequence Diagram (logical process step model) for the manufacture of the Mower Blade (Or the most critical part from your analysis)</a:t>
            </a:r>
          </a:p>
          <a:p>
            <a:r>
              <a:rPr lang="en-GB" sz="1800" dirty="0"/>
              <a:t>Do not include any test or checks at this point.</a:t>
            </a:r>
          </a:p>
          <a:p>
            <a:pPr marL="0" indent="0">
              <a:buNone/>
            </a:pPr>
            <a:r>
              <a:rPr lang="en-GB" sz="2000" b="1" dirty="0"/>
              <a:t>Time 30 minutes</a:t>
            </a:r>
          </a:p>
          <a:p>
            <a:endParaRPr lang="en-US" dirty="0"/>
          </a:p>
        </p:txBody>
      </p:sp>
      <p:sp>
        <p:nvSpPr>
          <p:cNvPr id="5" name="Slide Number Placeholder 4">
            <a:extLst>
              <a:ext uri="{FF2B5EF4-FFF2-40B4-BE49-F238E27FC236}">
                <a16:creationId xmlns:a16="http://schemas.microsoft.com/office/drawing/2014/main" id="{B5C43616-62F8-E24E-9EA1-ACCF348E70C8}"/>
              </a:ext>
            </a:extLst>
          </p:cNvPr>
          <p:cNvSpPr>
            <a:spLocks noGrp="1"/>
          </p:cNvSpPr>
          <p:nvPr>
            <p:ph type="sldNum" sz="quarter" idx="4294967295"/>
          </p:nvPr>
        </p:nvSpPr>
        <p:spPr>
          <a:xfrm>
            <a:off x="11615738" y="6648450"/>
            <a:ext cx="576262" cy="123825"/>
          </a:xfrm>
        </p:spPr>
        <p:txBody>
          <a:bodyPr/>
          <a:lstStyle/>
          <a:p>
            <a:pPr>
              <a:defRPr/>
            </a:pPr>
            <a:fld id="{2A6CCEB7-7F67-44F2-8B8C-4C1539DB0F9E}" type="slidenum">
              <a:rPr lang="en-AU" sz="800" smtClean="0"/>
              <a:pPr>
                <a:defRPr/>
              </a:pPr>
              <a:t>27</a:t>
            </a:fld>
            <a:endParaRPr lang="en-AU" sz="800" dirty="0"/>
          </a:p>
        </p:txBody>
      </p:sp>
      <p:pic>
        <p:nvPicPr>
          <p:cNvPr id="6" name="Picture 5" descr="A picture containing text, weapon, knife&#10;&#10;Description automatically generated">
            <a:extLst>
              <a:ext uri="{FF2B5EF4-FFF2-40B4-BE49-F238E27FC236}">
                <a16:creationId xmlns:a16="http://schemas.microsoft.com/office/drawing/2014/main" id="{1CB77440-DDCD-4321-9D33-6CB9DD82223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60254" y="2711566"/>
            <a:ext cx="5780857" cy="2363052"/>
          </a:xfrm>
          <a:prstGeom prst="rect">
            <a:avLst/>
          </a:prstGeom>
        </p:spPr>
      </p:pic>
    </p:spTree>
    <p:extLst>
      <p:ext uri="{BB962C8B-B14F-4D97-AF65-F5344CB8AC3E}">
        <p14:creationId xmlns:p14="http://schemas.microsoft.com/office/powerpoint/2010/main" val="41928103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5D5E7-D670-48C2-8340-0BC7020B9DDC}"/>
              </a:ext>
            </a:extLst>
          </p:cNvPr>
          <p:cNvSpPr>
            <a:spLocks noGrp="1"/>
          </p:cNvSpPr>
          <p:nvPr>
            <p:ph type="title"/>
          </p:nvPr>
        </p:nvSpPr>
        <p:spPr>
          <a:xfrm>
            <a:off x="0" y="95944"/>
            <a:ext cx="9404723" cy="1400530"/>
          </a:xfrm>
        </p:spPr>
        <p:txBody>
          <a:bodyPr/>
          <a:lstStyle/>
          <a:p>
            <a:r>
              <a:rPr lang="en-GB" sz="3600" dirty="0"/>
              <a:t>Blade Manufacture</a:t>
            </a:r>
          </a:p>
        </p:txBody>
      </p:sp>
      <p:sp>
        <p:nvSpPr>
          <p:cNvPr id="5" name="Oval 4">
            <a:extLst>
              <a:ext uri="{FF2B5EF4-FFF2-40B4-BE49-F238E27FC236}">
                <a16:creationId xmlns:a16="http://schemas.microsoft.com/office/drawing/2014/main" id="{36A43807-4DEE-4914-832D-C4218C42C5F2}"/>
              </a:ext>
            </a:extLst>
          </p:cNvPr>
          <p:cNvSpPr/>
          <p:nvPr/>
        </p:nvSpPr>
        <p:spPr>
          <a:xfrm>
            <a:off x="1394414" y="2236036"/>
            <a:ext cx="914400" cy="914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t>Cut Blank from Steel</a:t>
            </a:r>
          </a:p>
        </p:txBody>
      </p:sp>
      <p:sp>
        <p:nvSpPr>
          <p:cNvPr id="6" name="Rectangle 5">
            <a:extLst>
              <a:ext uri="{FF2B5EF4-FFF2-40B4-BE49-F238E27FC236}">
                <a16:creationId xmlns:a16="http://schemas.microsoft.com/office/drawing/2014/main" id="{6D48F7E9-4C35-4E12-943F-497542DD8512}"/>
              </a:ext>
            </a:extLst>
          </p:cNvPr>
          <p:cNvSpPr/>
          <p:nvPr/>
        </p:nvSpPr>
        <p:spPr>
          <a:xfrm>
            <a:off x="1394414" y="1231941"/>
            <a:ext cx="914400" cy="383282"/>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100" dirty="0"/>
              <a:t>Steel Sheet</a:t>
            </a:r>
          </a:p>
        </p:txBody>
      </p:sp>
      <p:sp>
        <p:nvSpPr>
          <p:cNvPr id="7" name="Oval 6">
            <a:extLst>
              <a:ext uri="{FF2B5EF4-FFF2-40B4-BE49-F238E27FC236}">
                <a16:creationId xmlns:a16="http://schemas.microsoft.com/office/drawing/2014/main" id="{7C81E983-35FE-4A46-90FB-646BBEEAB7EB}"/>
              </a:ext>
            </a:extLst>
          </p:cNvPr>
          <p:cNvSpPr/>
          <p:nvPr/>
        </p:nvSpPr>
        <p:spPr>
          <a:xfrm>
            <a:off x="3698666" y="2236036"/>
            <a:ext cx="914400" cy="914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t>Form Shape</a:t>
            </a:r>
          </a:p>
        </p:txBody>
      </p:sp>
      <p:sp>
        <p:nvSpPr>
          <p:cNvPr id="8" name="Oval 7">
            <a:extLst>
              <a:ext uri="{FF2B5EF4-FFF2-40B4-BE49-F238E27FC236}">
                <a16:creationId xmlns:a16="http://schemas.microsoft.com/office/drawing/2014/main" id="{9A24A123-9575-4411-85B5-8A441E90F983}"/>
              </a:ext>
            </a:extLst>
          </p:cNvPr>
          <p:cNvSpPr/>
          <p:nvPr/>
        </p:nvSpPr>
        <p:spPr>
          <a:xfrm>
            <a:off x="8063514" y="2236036"/>
            <a:ext cx="1080486" cy="914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t>Cut Locating holes</a:t>
            </a:r>
          </a:p>
        </p:txBody>
      </p:sp>
      <p:sp>
        <p:nvSpPr>
          <p:cNvPr id="9" name="Oval 8">
            <a:extLst>
              <a:ext uri="{FF2B5EF4-FFF2-40B4-BE49-F238E27FC236}">
                <a16:creationId xmlns:a16="http://schemas.microsoft.com/office/drawing/2014/main" id="{B455B366-9056-4C8C-A4F3-3331B6147C6A}"/>
              </a:ext>
            </a:extLst>
          </p:cNvPr>
          <p:cNvSpPr/>
          <p:nvPr/>
        </p:nvSpPr>
        <p:spPr>
          <a:xfrm>
            <a:off x="6179959" y="2307217"/>
            <a:ext cx="914400" cy="914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t>Modify profile</a:t>
            </a:r>
          </a:p>
        </p:txBody>
      </p:sp>
      <p:sp>
        <p:nvSpPr>
          <p:cNvPr id="10" name="Oval 9">
            <a:extLst>
              <a:ext uri="{FF2B5EF4-FFF2-40B4-BE49-F238E27FC236}">
                <a16:creationId xmlns:a16="http://schemas.microsoft.com/office/drawing/2014/main" id="{CC18A307-3261-4660-8364-EC86422BCFC6}"/>
              </a:ext>
            </a:extLst>
          </p:cNvPr>
          <p:cNvSpPr/>
          <p:nvPr/>
        </p:nvSpPr>
        <p:spPr>
          <a:xfrm>
            <a:off x="2004745" y="4286179"/>
            <a:ext cx="1025919" cy="99940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t>Prelim shaping</a:t>
            </a:r>
          </a:p>
        </p:txBody>
      </p:sp>
      <p:sp>
        <p:nvSpPr>
          <p:cNvPr id="11" name="Oval 10">
            <a:extLst>
              <a:ext uri="{FF2B5EF4-FFF2-40B4-BE49-F238E27FC236}">
                <a16:creationId xmlns:a16="http://schemas.microsoft.com/office/drawing/2014/main" id="{53841CD5-4024-433E-BA4B-06A019D2B674}"/>
              </a:ext>
            </a:extLst>
          </p:cNvPr>
          <p:cNvSpPr/>
          <p:nvPr/>
        </p:nvSpPr>
        <p:spPr>
          <a:xfrm>
            <a:off x="4475153" y="4231425"/>
            <a:ext cx="1089970" cy="99940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t>Modify Hardness</a:t>
            </a:r>
          </a:p>
        </p:txBody>
      </p:sp>
      <p:sp>
        <p:nvSpPr>
          <p:cNvPr id="12" name="Oval 11">
            <a:extLst>
              <a:ext uri="{FF2B5EF4-FFF2-40B4-BE49-F238E27FC236}">
                <a16:creationId xmlns:a16="http://schemas.microsoft.com/office/drawing/2014/main" id="{5C955BF9-D367-40F1-AB76-C5C39D61021B}"/>
              </a:ext>
            </a:extLst>
          </p:cNvPr>
          <p:cNvSpPr/>
          <p:nvPr/>
        </p:nvSpPr>
        <p:spPr>
          <a:xfrm>
            <a:off x="8912209" y="4231425"/>
            <a:ext cx="978277" cy="914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t>Provide Cutting Edge</a:t>
            </a:r>
          </a:p>
        </p:txBody>
      </p:sp>
      <p:sp>
        <p:nvSpPr>
          <p:cNvPr id="13" name="Oval 12">
            <a:extLst>
              <a:ext uri="{FF2B5EF4-FFF2-40B4-BE49-F238E27FC236}">
                <a16:creationId xmlns:a16="http://schemas.microsoft.com/office/drawing/2014/main" id="{D7FCBF37-9645-4B47-891A-1F5988632E64}"/>
              </a:ext>
            </a:extLst>
          </p:cNvPr>
          <p:cNvSpPr/>
          <p:nvPr/>
        </p:nvSpPr>
        <p:spPr>
          <a:xfrm>
            <a:off x="6825609" y="4286179"/>
            <a:ext cx="978277" cy="914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t>Protect surface</a:t>
            </a:r>
          </a:p>
        </p:txBody>
      </p:sp>
      <p:sp>
        <p:nvSpPr>
          <p:cNvPr id="14" name="Arrow: Right 13">
            <a:extLst>
              <a:ext uri="{FF2B5EF4-FFF2-40B4-BE49-F238E27FC236}">
                <a16:creationId xmlns:a16="http://schemas.microsoft.com/office/drawing/2014/main" id="{1017B2E0-4805-47FE-A8DA-1A6C6098D8AD}"/>
              </a:ext>
            </a:extLst>
          </p:cNvPr>
          <p:cNvSpPr/>
          <p:nvPr/>
        </p:nvSpPr>
        <p:spPr>
          <a:xfrm rot="5400000">
            <a:off x="1609051" y="1767325"/>
            <a:ext cx="485125" cy="346413"/>
          </a:xfrm>
          <a:prstGeom prst="rightArrow">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cxnSp>
        <p:nvCxnSpPr>
          <p:cNvPr id="16" name="Connector: Curved 15">
            <a:extLst>
              <a:ext uri="{FF2B5EF4-FFF2-40B4-BE49-F238E27FC236}">
                <a16:creationId xmlns:a16="http://schemas.microsoft.com/office/drawing/2014/main" id="{E64E2C7A-1941-4215-812E-229212FD2BE0}"/>
              </a:ext>
            </a:extLst>
          </p:cNvPr>
          <p:cNvCxnSpPr>
            <a:cxnSpLocks/>
            <a:stCxn id="5" idx="6"/>
            <a:endCxn id="7" idx="3"/>
          </p:cNvCxnSpPr>
          <p:nvPr/>
        </p:nvCxnSpPr>
        <p:spPr>
          <a:xfrm>
            <a:off x="2308814" y="2693236"/>
            <a:ext cx="1523763" cy="323289"/>
          </a:xfrm>
          <a:prstGeom prst="curvedConnector4">
            <a:avLst>
              <a:gd name="adj1" fmla="val 45606"/>
              <a:gd name="adj2" fmla="val 170711"/>
            </a:avLst>
          </a:prstGeom>
          <a:ln>
            <a:tailEnd type="triangle"/>
          </a:ln>
        </p:spPr>
        <p:style>
          <a:lnRef idx="3">
            <a:schemeClr val="dk1"/>
          </a:lnRef>
          <a:fillRef idx="0">
            <a:schemeClr val="dk1"/>
          </a:fillRef>
          <a:effectRef idx="2">
            <a:schemeClr val="dk1"/>
          </a:effectRef>
          <a:fontRef idx="minor">
            <a:schemeClr val="tx1"/>
          </a:fontRef>
        </p:style>
      </p:cxnSp>
      <p:cxnSp>
        <p:nvCxnSpPr>
          <p:cNvPr id="19" name="Connector: Curved 18">
            <a:extLst>
              <a:ext uri="{FF2B5EF4-FFF2-40B4-BE49-F238E27FC236}">
                <a16:creationId xmlns:a16="http://schemas.microsoft.com/office/drawing/2014/main" id="{01E78857-C73E-4C51-9D8B-29ABDA2311EE}"/>
              </a:ext>
            </a:extLst>
          </p:cNvPr>
          <p:cNvCxnSpPr>
            <a:cxnSpLocks/>
            <a:stCxn id="7" idx="6"/>
          </p:cNvCxnSpPr>
          <p:nvPr/>
        </p:nvCxnSpPr>
        <p:spPr>
          <a:xfrm flipV="1">
            <a:off x="4613066" y="2441128"/>
            <a:ext cx="1720880" cy="252108"/>
          </a:xfrm>
          <a:prstGeom prst="curvedConnector4">
            <a:avLst>
              <a:gd name="adj1" fmla="val 46109"/>
              <a:gd name="adj2" fmla="val 272026"/>
            </a:avLst>
          </a:prstGeom>
          <a:ln>
            <a:tailEnd type="triangle"/>
          </a:ln>
        </p:spPr>
        <p:style>
          <a:lnRef idx="3">
            <a:schemeClr val="dk1"/>
          </a:lnRef>
          <a:fillRef idx="0">
            <a:schemeClr val="dk1"/>
          </a:fillRef>
          <a:effectRef idx="2">
            <a:schemeClr val="dk1"/>
          </a:effectRef>
          <a:fontRef idx="minor">
            <a:schemeClr val="tx1"/>
          </a:fontRef>
        </p:style>
      </p:cxnSp>
      <p:cxnSp>
        <p:nvCxnSpPr>
          <p:cNvPr id="22" name="Connector: Curved 21">
            <a:extLst>
              <a:ext uri="{FF2B5EF4-FFF2-40B4-BE49-F238E27FC236}">
                <a16:creationId xmlns:a16="http://schemas.microsoft.com/office/drawing/2014/main" id="{A1F51CBB-B550-4EE4-A79D-9DAE3629522B}"/>
              </a:ext>
            </a:extLst>
          </p:cNvPr>
          <p:cNvCxnSpPr>
            <a:cxnSpLocks/>
            <a:stCxn id="9" idx="5"/>
            <a:endCxn id="8" idx="1"/>
          </p:cNvCxnSpPr>
          <p:nvPr/>
        </p:nvCxnSpPr>
        <p:spPr>
          <a:xfrm rot="5400000" flipH="1" flipV="1">
            <a:off x="7232218" y="2098177"/>
            <a:ext cx="717759" cy="1261300"/>
          </a:xfrm>
          <a:prstGeom prst="curvedConnector5">
            <a:avLst>
              <a:gd name="adj1" fmla="val -31849"/>
              <a:gd name="adj2" fmla="val 49036"/>
              <a:gd name="adj3" fmla="val 131849"/>
            </a:avLst>
          </a:prstGeom>
          <a:ln>
            <a:tailEnd type="triangle"/>
          </a:ln>
        </p:spPr>
        <p:style>
          <a:lnRef idx="3">
            <a:schemeClr val="dk1"/>
          </a:lnRef>
          <a:fillRef idx="0">
            <a:schemeClr val="dk1"/>
          </a:fillRef>
          <a:effectRef idx="2">
            <a:schemeClr val="dk1"/>
          </a:effectRef>
          <a:fontRef idx="minor">
            <a:schemeClr val="tx1"/>
          </a:fontRef>
        </p:style>
      </p:cxnSp>
      <p:cxnSp>
        <p:nvCxnSpPr>
          <p:cNvPr id="28" name="Connector: Curved 27">
            <a:extLst>
              <a:ext uri="{FF2B5EF4-FFF2-40B4-BE49-F238E27FC236}">
                <a16:creationId xmlns:a16="http://schemas.microsoft.com/office/drawing/2014/main" id="{CA8409A1-9791-4536-91DF-A6F102287831}"/>
              </a:ext>
            </a:extLst>
          </p:cNvPr>
          <p:cNvCxnSpPr>
            <a:cxnSpLocks/>
            <a:stCxn id="8" idx="4"/>
            <a:endCxn id="10" idx="0"/>
          </p:cNvCxnSpPr>
          <p:nvPr/>
        </p:nvCxnSpPr>
        <p:spPr>
          <a:xfrm rot="5400000">
            <a:off x="4992860" y="675281"/>
            <a:ext cx="1135743" cy="6086052"/>
          </a:xfrm>
          <a:prstGeom prst="curvedConnector3">
            <a:avLst>
              <a:gd name="adj1" fmla="val 50000"/>
            </a:avLst>
          </a:prstGeom>
          <a:ln>
            <a:tailEnd type="triangle"/>
          </a:ln>
        </p:spPr>
        <p:style>
          <a:lnRef idx="3">
            <a:schemeClr val="dk1"/>
          </a:lnRef>
          <a:fillRef idx="0">
            <a:schemeClr val="dk1"/>
          </a:fillRef>
          <a:effectRef idx="2">
            <a:schemeClr val="dk1"/>
          </a:effectRef>
          <a:fontRef idx="minor">
            <a:schemeClr val="tx1"/>
          </a:fontRef>
        </p:style>
      </p:cxnSp>
      <p:cxnSp>
        <p:nvCxnSpPr>
          <p:cNvPr id="31" name="Connector: Curved 30">
            <a:extLst>
              <a:ext uri="{FF2B5EF4-FFF2-40B4-BE49-F238E27FC236}">
                <a16:creationId xmlns:a16="http://schemas.microsoft.com/office/drawing/2014/main" id="{5C1DCAB6-40F1-46CB-BB1C-89085C1029DB}"/>
              </a:ext>
            </a:extLst>
          </p:cNvPr>
          <p:cNvCxnSpPr>
            <a:cxnSpLocks/>
            <a:stCxn id="10" idx="7"/>
            <a:endCxn id="11" idx="3"/>
          </p:cNvCxnSpPr>
          <p:nvPr/>
        </p:nvCxnSpPr>
        <p:spPr>
          <a:xfrm rot="16200000" flipH="1">
            <a:off x="3431631" y="3881330"/>
            <a:ext cx="651934" cy="1754353"/>
          </a:xfrm>
          <a:prstGeom prst="curvedConnector5">
            <a:avLst>
              <a:gd name="adj1" fmla="val -35065"/>
              <a:gd name="adj2" fmla="val 49733"/>
              <a:gd name="adj3" fmla="val 135065"/>
            </a:avLst>
          </a:prstGeom>
          <a:ln>
            <a:tailEnd type="triangle"/>
          </a:ln>
        </p:spPr>
        <p:style>
          <a:lnRef idx="3">
            <a:schemeClr val="dk1"/>
          </a:lnRef>
          <a:fillRef idx="0">
            <a:schemeClr val="dk1"/>
          </a:fillRef>
          <a:effectRef idx="2">
            <a:schemeClr val="dk1"/>
          </a:effectRef>
          <a:fontRef idx="minor">
            <a:schemeClr val="tx1"/>
          </a:fontRef>
        </p:style>
      </p:cxnSp>
      <p:cxnSp>
        <p:nvCxnSpPr>
          <p:cNvPr id="40" name="Connector: Curved 39">
            <a:extLst>
              <a:ext uri="{FF2B5EF4-FFF2-40B4-BE49-F238E27FC236}">
                <a16:creationId xmlns:a16="http://schemas.microsoft.com/office/drawing/2014/main" id="{A0C4E32B-3872-4037-B2A7-5A3E72D2A7E0}"/>
              </a:ext>
            </a:extLst>
          </p:cNvPr>
          <p:cNvCxnSpPr>
            <a:cxnSpLocks/>
            <a:stCxn id="11" idx="7"/>
            <a:endCxn id="13" idx="3"/>
          </p:cNvCxnSpPr>
          <p:nvPr/>
        </p:nvCxnSpPr>
        <p:spPr>
          <a:xfrm rot="16200000" flipH="1">
            <a:off x="5842745" y="3940540"/>
            <a:ext cx="688883" cy="1563373"/>
          </a:xfrm>
          <a:prstGeom prst="curvedConnector5">
            <a:avLst>
              <a:gd name="adj1" fmla="val -33184"/>
              <a:gd name="adj2" fmla="val 50523"/>
              <a:gd name="adj3" fmla="val 133184"/>
            </a:avLst>
          </a:prstGeom>
          <a:ln>
            <a:tailEnd type="triangle"/>
          </a:ln>
        </p:spPr>
        <p:style>
          <a:lnRef idx="3">
            <a:schemeClr val="dk1"/>
          </a:lnRef>
          <a:fillRef idx="0">
            <a:schemeClr val="dk1"/>
          </a:fillRef>
          <a:effectRef idx="2">
            <a:schemeClr val="dk1"/>
          </a:effectRef>
          <a:fontRef idx="minor">
            <a:schemeClr val="tx1"/>
          </a:fontRef>
        </p:style>
      </p:cxnSp>
      <p:cxnSp>
        <p:nvCxnSpPr>
          <p:cNvPr id="43" name="Connector: Curved 42">
            <a:extLst>
              <a:ext uri="{FF2B5EF4-FFF2-40B4-BE49-F238E27FC236}">
                <a16:creationId xmlns:a16="http://schemas.microsoft.com/office/drawing/2014/main" id="{53B358B3-F642-437A-8D65-392EA1E8C928}"/>
              </a:ext>
            </a:extLst>
          </p:cNvPr>
          <p:cNvCxnSpPr>
            <a:cxnSpLocks/>
            <a:stCxn id="13" idx="0"/>
            <a:endCxn id="12" idx="3"/>
          </p:cNvCxnSpPr>
          <p:nvPr/>
        </p:nvCxnSpPr>
        <p:spPr>
          <a:xfrm rot="16200000" flipH="1">
            <a:off x="7822243" y="3778683"/>
            <a:ext cx="725735" cy="1740726"/>
          </a:xfrm>
          <a:prstGeom prst="curvedConnector5">
            <a:avLst>
              <a:gd name="adj1" fmla="val -31499"/>
              <a:gd name="adj2" fmla="val 59935"/>
              <a:gd name="adj3" fmla="val 131499"/>
            </a:avLst>
          </a:prstGeom>
          <a:ln>
            <a:tailEnd type="triangle"/>
          </a:ln>
        </p:spPr>
        <p:style>
          <a:lnRef idx="3">
            <a:schemeClr val="dk1"/>
          </a:lnRef>
          <a:fillRef idx="0">
            <a:schemeClr val="dk1"/>
          </a:fillRef>
          <a:effectRef idx="2">
            <a:schemeClr val="dk1"/>
          </a:effectRef>
          <a:fontRef idx="minor">
            <a:schemeClr val="tx1"/>
          </a:fontRef>
        </p:style>
      </p:cxnSp>
      <p:pic>
        <p:nvPicPr>
          <p:cNvPr id="47" name="Picture 46" descr="A picture containing text, weapon, knife&#10;&#10;Description automatically generated">
            <a:extLst>
              <a:ext uri="{FF2B5EF4-FFF2-40B4-BE49-F238E27FC236}">
                <a16:creationId xmlns:a16="http://schemas.microsoft.com/office/drawing/2014/main" id="{4AA645E0-6C19-47B2-876A-E93959AED73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758084" y="175883"/>
            <a:ext cx="4264804" cy="1743332"/>
          </a:xfrm>
          <a:prstGeom prst="rect">
            <a:avLst/>
          </a:prstGeom>
        </p:spPr>
      </p:pic>
      <p:sp>
        <p:nvSpPr>
          <p:cNvPr id="4" name="TextBox 3">
            <a:extLst>
              <a:ext uri="{FF2B5EF4-FFF2-40B4-BE49-F238E27FC236}">
                <a16:creationId xmlns:a16="http://schemas.microsoft.com/office/drawing/2014/main" id="{77D1C52F-31FE-4DC8-BCDE-9F7652B71B60}"/>
              </a:ext>
            </a:extLst>
          </p:cNvPr>
          <p:cNvSpPr txBox="1"/>
          <p:nvPr/>
        </p:nvSpPr>
        <p:spPr>
          <a:xfrm>
            <a:off x="2358993" y="2277120"/>
            <a:ext cx="1366324" cy="461665"/>
          </a:xfrm>
          <a:prstGeom prst="rect">
            <a:avLst/>
          </a:prstGeom>
          <a:noFill/>
        </p:spPr>
        <p:txBody>
          <a:bodyPr wrap="square" rtlCol="0">
            <a:spAutoFit/>
          </a:bodyPr>
          <a:lstStyle/>
          <a:p>
            <a:r>
              <a:rPr lang="en-GB" sz="1200" b="1" dirty="0"/>
              <a:t>Correctly formed blank</a:t>
            </a:r>
          </a:p>
        </p:txBody>
      </p:sp>
      <p:sp>
        <p:nvSpPr>
          <p:cNvPr id="23" name="TextBox 22">
            <a:extLst>
              <a:ext uri="{FF2B5EF4-FFF2-40B4-BE49-F238E27FC236}">
                <a16:creationId xmlns:a16="http://schemas.microsoft.com/office/drawing/2014/main" id="{C5BD0B9C-94E2-4B80-84CE-43EB9CB2ABB7}"/>
              </a:ext>
            </a:extLst>
          </p:cNvPr>
          <p:cNvSpPr txBox="1"/>
          <p:nvPr/>
        </p:nvSpPr>
        <p:spPr>
          <a:xfrm>
            <a:off x="4729676" y="1720986"/>
            <a:ext cx="1366324" cy="276999"/>
          </a:xfrm>
          <a:prstGeom prst="rect">
            <a:avLst/>
          </a:prstGeom>
          <a:noFill/>
        </p:spPr>
        <p:txBody>
          <a:bodyPr wrap="square" rtlCol="0">
            <a:spAutoFit/>
          </a:bodyPr>
          <a:lstStyle/>
          <a:p>
            <a:r>
              <a:rPr lang="en-GB" sz="1200" b="1" dirty="0"/>
              <a:t>Shaped blank</a:t>
            </a:r>
          </a:p>
        </p:txBody>
      </p:sp>
      <p:sp>
        <p:nvSpPr>
          <p:cNvPr id="24" name="TextBox 23">
            <a:extLst>
              <a:ext uri="{FF2B5EF4-FFF2-40B4-BE49-F238E27FC236}">
                <a16:creationId xmlns:a16="http://schemas.microsoft.com/office/drawing/2014/main" id="{62415755-E453-459A-82D0-FEFDDC99F193}"/>
              </a:ext>
            </a:extLst>
          </p:cNvPr>
          <p:cNvSpPr txBox="1"/>
          <p:nvPr/>
        </p:nvSpPr>
        <p:spPr>
          <a:xfrm>
            <a:off x="7037698" y="2128538"/>
            <a:ext cx="1366324" cy="276999"/>
          </a:xfrm>
          <a:prstGeom prst="rect">
            <a:avLst/>
          </a:prstGeom>
          <a:noFill/>
        </p:spPr>
        <p:txBody>
          <a:bodyPr wrap="square" rtlCol="0">
            <a:spAutoFit/>
          </a:bodyPr>
          <a:lstStyle/>
          <a:p>
            <a:r>
              <a:rPr lang="en-GB" sz="1200" b="1" dirty="0"/>
              <a:t>profiled blank</a:t>
            </a:r>
          </a:p>
        </p:txBody>
      </p:sp>
      <p:sp>
        <p:nvSpPr>
          <p:cNvPr id="25" name="TextBox 24">
            <a:extLst>
              <a:ext uri="{FF2B5EF4-FFF2-40B4-BE49-F238E27FC236}">
                <a16:creationId xmlns:a16="http://schemas.microsoft.com/office/drawing/2014/main" id="{EE921351-6559-4867-944C-D53F28FDF702}"/>
              </a:ext>
            </a:extLst>
          </p:cNvPr>
          <p:cNvSpPr txBox="1"/>
          <p:nvPr/>
        </p:nvSpPr>
        <p:spPr>
          <a:xfrm>
            <a:off x="3074436" y="4853641"/>
            <a:ext cx="1366324" cy="461665"/>
          </a:xfrm>
          <a:prstGeom prst="rect">
            <a:avLst/>
          </a:prstGeom>
          <a:noFill/>
        </p:spPr>
        <p:txBody>
          <a:bodyPr wrap="square" rtlCol="0">
            <a:spAutoFit/>
          </a:bodyPr>
          <a:lstStyle/>
          <a:p>
            <a:r>
              <a:rPr lang="en-GB" sz="1200" b="1" dirty="0"/>
              <a:t>Shaped blank with fixing holes</a:t>
            </a:r>
          </a:p>
        </p:txBody>
      </p:sp>
      <p:sp>
        <p:nvSpPr>
          <p:cNvPr id="26" name="TextBox 25">
            <a:extLst>
              <a:ext uri="{FF2B5EF4-FFF2-40B4-BE49-F238E27FC236}">
                <a16:creationId xmlns:a16="http://schemas.microsoft.com/office/drawing/2014/main" id="{F0821340-F652-424B-803B-F2DCF739A262}"/>
              </a:ext>
            </a:extLst>
          </p:cNvPr>
          <p:cNvSpPr txBox="1"/>
          <p:nvPr/>
        </p:nvSpPr>
        <p:spPr>
          <a:xfrm>
            <a:off x="4301465" y="3593708"/>
            <a:ext cx="1366324" cy="461665"/>
          </a:xfrm>
          <a:prstGeom prst="rect">
            <a:avLst/>
          </a:prstGeom>
          <a:noFill/>
        </p:spPr>
        <p:txBody>
          <a:bodyPr wrap="square" rtlCol="0">
            <a:spAutoFit/>
          </a:bodyPr>
          <a:lstStyle/>
          <a:p>
            <a:r>
              <a:rPr lang="en-GB" sz="1200" b="1" dirty="0"/>
              <a:t>profiled blank with fixing holes</a:t>
            </a:r>
          </a:p>
        </p:txBody>
      </p:sp>
      <p:sp>
        <p:nvSpPr>
          <p:cNvPr id="27" name="TextBox 26">
            <a:extLst>
              <a:ext uri="{FF2B5EF4-FFF2-40B4-BE49-F238E27FC236}">
                <a16:creationId xmlns:a16="http://schemas.microsoft.com/office/drawing/2014/main" id="{384D7DF4-0C64-48FF-B921-3A634B94D4CC}"/>
              </a:ext>
            </a:extLst>
          </p:cNvPr>
          <p:cNvSpPr txBox="1"/>
          <p:nvPr/>
        </p:nvSpPr>
        <p:spPr>
          <a:xfrm>
            <a:off x="7668882" y="3928025"/>
            <a:ext cx="1240136" cy="461665"/>
          </a:xfrm>
          <a:prstGeom prst="rect">
            <a:avLst/>
          </a:prstGeom>
          <a:noFill/>
        </p:spPr>
        <p:txBody>
          <a:bodyPr wrap="square" rtlCol="0">
            <a:spAutoFit/>
          </a:bodyPr>
          <a:lstStyle/>
          <a:p>
            <a:r>
              <a:rPr lang="en-GB" sz="1200" b="1" dirty="0"/>
              <a:t>Powder coated blade</a:t>
            </a:r>
          </a:p>
        </p:txBody>
      </p:sp>
      <p:sp>
        <p:nvSpPr>
          <p:cNvPr id="29" name="TextBox 28">
            <a:extLst>
              <a:ext uri="{FF2B5EF4-FFF2-40B4-BE49-F238E27FC236}">
                <a16:creationId xmlns:a16="http://schemas.microsoft.com/office/drawing/2014/main" id="{9D758F58-7CD5-4ABA-B0EB-308CE0E07307}"/>
              </a:ext>
            </a:extLst>
          </p:cNvPr>
          <p:cNvSpPr txBox="1"/>
          <p:nvPr/>
        </p:nvSpPr>
        <p:spPr>
          <a:xfrm>
            <a:off x="5895498" y="4127234"/>
            <a:ext cx="1240136" cy="646331"/>
          </a:xfrm>
          <a:prstGeom prst="rect">
            <a:avLst/>
          </a:prstGeom>
          <a:noFill/>
        </p:spPr>
        <p:txBody>
          <a:bodyPr wrap="square" rtlCol="0">
            <a:spAutoFit/>
          </a:bodyPr>
          <a:lstStyle/>
          <a:p>
            <a:r>
              <a:rPr lang="en-GB" sz="1200" b="1" dirty="0"/>
              <a:t>Hardened Completed Blade</a:t>
            </a:r>
          </a:p>
        </p:txBody>
      </p:sp>
      <p:cxnSp>
        <p:nvCxnSpPr>
          <p:cNvPr id="30" name="Connector: Curved 29">
            <a:extLst>
              <a:ext uri="{FF2B5EF4-FFF2-40B4-BE49-F238E27FC236}">
                <a16:creationId xmlns:a16="http://schemas.microsoft.com/office/drawing/2014/main" id="{FFFE526C-8249-42BF-B157-E413978BD297}"/>
              </a:ext>
            </a:extLst>
          </p:cNvPr>
          <p:cNvCxnSpPr>
            <a:cxnSpLocks/>
            <a:stCxn id="12" idx="6"/>
            <a:endCxn id="32" idx="2"/>
          </p:cNvCxnSpPr>
          <p:nvPr/>
        </p:nvCxnSpPr>
        <p:spPr>
          <a:xfrm>
            <a:off x="9890486" y="4688625"/>
            <a:ext cx="1374909" cy="1000837"/>
          </a:xfrm>
          <a:prstGeom prst="curvedConnector4">
            <a:avLst>
              <a:gd name="adj1" fmla="val 28968"/>
              <a:gd name="adj2" fmla="val 122841"/>
            </a:avLst>
          </a:prstGeom>
          <a:ln>
            <a:tailEnd type="triangle"/>
          </a:ln>
        </p:spPr>
        <p:style>
          <a:lnRef idx="3">
            <a:schemeClr val="dk1"/>
          </a:lnRef>
          <a:fillRef idx="0">
            <a:schemeClr val="dk1"/>
          </a:fillRef>
          <a:effectRef idx="2">
            <a:schemeClr val="dk1"/>
          </a:effectRef>
          <a:fontRef idx="minor">
            <a:schemeClr val="tx1"/>
          </a:fontRef>
        </p:style>
      </p:cxnSp>
      <p:sp>
        <p:nvSpPr>
          <p:cNvPr id="32" name="Rectangle 31">
            <a:extLst>
              <a:ext uri="{FF2B5EF4-FFF2-40B4-BE49-F238E27FC236}">
                <a16:creationId xmlns:a16="http://schemas.microsoft.com/office/drawing/2014/main" id="{69D251CA-8170-4734-853F-E117A4D974E5}"/>
              </a:ext>
            </a:extLst>
          </p:cNvPr>
          <p:cNvSpPr/>
          <p:nvPr/>
        </p:nvSpPr>
        <p:spPr>
          <a:xfrm>
            <a:off x="10687050" y="5066668"/>
            <a:ext cx="1156689" cy="622794"/>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100" b="1" dirty="0"/>
              <a:t>Finished Blade</a:t>
            </a:r>
          </a:p>
        </p:txBody>
      </p:sp>
      <p:sp>
        <p:nvSpPr>
          <p:cNvPr id="20" name="Arrow: Up 19">
            <a:extLst>
              <a:ext uri="{FF2B5EF4-FFF2-40B4-BE49-F238E27FC236}">
                <a16:creationId xmlns:a16="http://schemas.microsoft.com/office/drawing/2014/main" id="{91ED2FF0-5F79-474F-8E4C-3A352D0AEA85}"/>
              </a:ext>
            </a:extLst>
          </p:cNvPr>
          <p:cNvSpPr/>
          <p:nvPr/>
        </p:nvSpPr>
        <p:spPr>
          <a:xfrm rot="20223262">
            <a:off x="10254344" y="1392254"/>
            <a:ext cx="484632" cy="3547517"/>
          </a:xfrm>
          <a:prstGeom prst="upArrow">
            <a:avLst/>
          </a:prstGeom>
          <a:ln w="571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48900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3" grpId="0"/>
      <p:bldP spid="24" grpId="0"/>
      <p:bldP spid="25" grpId="0"/>
      <p:bldP spid="26" grpId="0"/>
      <p:bldP spid="27" grpId="0"/>
      <p:bldP spid="29"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193C0AB-C99B-4500-AEE7-2DCCE141A74D}"/>
              </a:ext>
            </a:extLst>
          </p:cNvPr>
          <p:cNvPicPr>
            <a:picLocks noChangeAspect="1"/>
          </p:cNvPicPr>
          <p:nvPr/>
        </p:nvPicPr>
        <p:blipFill>
          <a:blip r:embed="rId2"/>
          <a:stretch>
            <a:fillRect/>
          </a:stretch>
        </p:blipFill>
        <p:spPr>
          <a:xfrm>
            <a:off x="7260863" y="24239"/>
            <a:ext cx="3510881" cy="1974871"/>
          </a:xfrm>
          <a:prstGeom prst="rect">
            <a:avLst/>
          </a:prstGeom>
        </p:spPr>
      </p:pic>
      <p:sp>
        <p:nvSpPr>
          <p:cNvPr id="5" name="Title 4">
            <a:extLst>
              <a:ext uri="{FF2B5EF4-FFF2-40B4-BE49-F238E27FC236}">
                <a16:creationId xmlns:a16="http://schemas.microsoft.com/office/drawing/2014/main" id="{00F1196D-3A87-6F44-AB99-76BB675BC56E}"/>
              </a:ext>
            </a:extLst>
          </p:cNvPr>
          <p:cNvSpPr>
            <a:spLocks noGrp="1"/>
          </p:cNvSpPr>
          <p:nvPr>
            <p:ph type="title"/>
          </p:nvPr>
        </p:nvSpPr>
        <p:spPr>
          <a:xfrm>
            <a:off x="128310" y="83322"/>
            <a:ext cx="6489700" cy="469328"/>
          </a:xfrm>
        </p:spPr>
        <p:txBody>
          <a:bodyPr/>
          <a:lstStyle/>
          <a:p>
            <a:r>
              <a:rPr lang="en-US" dirty="0"/>
              <a:t>Use QFD 1 to Cross Check</a:t>
            </a:r>
          </a:p>
        </p:txBody>
      </p:sp>
      <p:sp>
        <p:nvSpPr>
          <p:cNvPr id="8" name="Rectangle 7">
            <a:extLst>
              <a:ext uri="{FF2B5EF4-FFF2-40B4-BE49-F238E27FC236}">
                <a16:creationId xmlns:a16="http://schemas.microsoft.com/office/drawing/2014/main" id="{3FA13545-413F-A94F-9BE4-D03D3C899FA7}"/>
              </a:ext>
            </a:extLst>
          </p:cNvPr>
          <p:cNvSpPr>
            <a:spLocks noChangeArrowheads="1"/>
          </p:cNvSpPr>
          <p:nvPr/>
        </p:nvSpPr>
        <p:spPr bwMode="auto">
          <a:xfrm>
            <a:off x="5300099" y="2484230"/>
            <a:ext cx="276225" cy="3528944"/>
          </a:xfrm>
          <a:prstGeom prst="rect">
            <a:avLst/>
          </a:prstGeom>
          <a:noFill/>
          <a:ln w="12700">
            <a:solidFill>
              <a:schemeClr val="tx1"/>
            </a:solidFill>
            <a:miter lim="800000"/>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endParaRPr lang="en-US" sz="1400" dirty="0">
              <a:latin typeface="Times New Roman" charset="0"/>
            </a:endParaRPr>
          </a:p>
        </p:txBody>
      </p:sp>
      <p:sp>
        <p:nvSpPr>
          <p:cNvPr id="9" name="Rectangle 8">
            <a:extLst>
              <a:ext uri="{FF2B5EF4-FFF2-40B4-BE49-F238E27FC236}">
                <a16:creationId xmlns:a16="http://schemas.microsoft.com/office/drawing/2014/main" id="{33E1435C-5FE0-D84A-9EFC-B5674C5F8798}"/>
              </a:ext>
            </a:extLst>
          </p:cNvPr>
          <p:cNvSpPr>
            <a:spLocks noChangeArrowheads="1"/>
          </p:cNvSpPr>
          <p:nvPr/>
        </p:nvSpPr>
        <p:spPr bwMode="auto">
          <a:xfrm>
            <a:off x="5576324" y="2484230"/>
            <a:ext cx="276225" cy="3528944"/>
          </a:xfrm>
          <a:prstGeom prst="rect">
            <a:avLst/>
          </a:prstGeom>
          <a:noFill/>
          <a:ln w="12700">
            <a:solidFill>
              <a:schemeClr val="tx1"/>
            </a:solidFill>
            <a:miter lim="800000"/>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10" name="Rectangle 9">
            <a:extLst>
              <a:ext uri="{FF2B5EF4-FFF2-40B4-BE49-F238E27FC236}">
                <a16:creationId xmlns:a16="http://schemas.microsoft.com/office/drawing/2014/main" id="{C877E304-AE9A-1844-A0A1-95C4BC87E864}"/>
              </a:ext>
            </a:extLst>
          </p:cNvPr>
          <p:cNvSpPr>
            <a:spLocks noChangeArrowheads="1"/>
          </p:cNvSpPr>
          <p:nvPr/>
        </p:nvSpPr>
        <p:spPr bwMode="auto">
          <a:xfrm>
            <a:off x="5852551" y="2484230"/>
            <a:ext cx="276225" cy="3528944"/>
          </a:xfrm>
          <a:prstGeom prst="rect">
            <a:avLst/>
          </a:prstGeom>
          <a:noFill/>
          <a:ln w="12700">
            <a:solidFill>
              <a:schemeClr val="tx1"/>
            </a:solidFill>
            <a:miter lim="800000"/>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11" name="Rectangle 10">
            <a:extLst>
              <a:ext uri="{FF2B5EF4-FFF2-40B4-BE49-F238E27FC236}">
                <a16:creationId xmlns:a16="http://schemas.microsoft.com/office/drawing/2014/main" id="{30A6F585-888D-224B-8DD7-67582F0ACED5}"/>
              </a:ext>
            </a:extLst>
          </p:cNvPr>
          <p:cNvSpPr>
            <a:spLocks noChangeArrowheads="1"/>
          </p:cNvSpPr>
          <p:nvPr/>
        </p:nvSpPr>
        <p:spPr bwMode="auto">
          <a:xfrm>
            <a:off x="6128779" y="2484230"/>
            <a:ext cx="276225" cy="3528944"/>
          </a:xfrm>
          <a:prstGeom prst="rect">
            <a:avLst/>
          </a:prstGeom>
          <a:noFill/>
          <a:ln w="12700">
            <a:solidFill>
              <a:schemeClr val="tx1"/>
            </a:solidFill>
            <a:miter lim="800000"/>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12" name="Rectangle 11">
            <a:extLst>
              <a:ext uri="{FF2B5EF4-FFF2-40B4-BE49-F238E27FC236}">
                <a16:creationId xmlns:a16="http://schemas.microsoft.com/office/drawing/2014/main" id="{724DFDBA-DE53-7C4E-87A3-702BBE1DB22F}"/>
              </a:ext>
            </a:extLst>
          </p:cNvPr>
          <p:cNvSpPr>
            <a:spLocks noChangeArrowheads="1"/>
          </p:cNvSpPr>
          <p:nvPr/>
        </p:nvSpPr>
        <p:spPr bwMode="auto">
          <a:xfrm>
            <a:off x="6404999" y="2484230"/>
            <a:ext cx="276225" cy="3528944"/>
          </a:xfrm>
          <a:prstGeom prst="rect">
            <a:avLst/>
          </a:prstGeom>
          <a:noFill/>
          <a:ln w="12700">
            <a:solidFill>
              <a:schemeClr val="tx1"/>
            </a:solidFill>
            <a:miter lim="800000"/>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13" name="Rectangle 12">
            <a:extLst>
              <a:ext uri="{FF2B5EF4-FFF2-40B4-BE49-F238E27FC236}">
                <a16:creationId xmlns:a16="http://schemas.microsoft.com/office/drawing/2014/main" id="{D5103E27-4CCA-7E4E-BD07-08B6610CA470}"/>
              </a:ext>
            </a:extLst>
          </p:cNvPr>
          <p:cNvSpPr>
            <a:spLocks noChangeArrowheads="1"/>
          </p:cNvSpPr>
          <p:nvPr/>
        </p:nvSpPr>
        <p:spPr bwMode="auto">
          <a:xfrm>
            <a:off x="6957451" y="2484230"/>
            <a:ext cx="276225" cy="3528944"/>
          </a:xfrm>
          <a:prstGeom prst="rect">
            <a:avLst/>
          </a:prstGeom>
          <a:noFill/>
          <a:ln w="12700">
            <a:solidFill>
              <a:schemeClr val="tx1"/>
            </a:solidFill>
            <a:miter lim="800000"/>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14" name="Rectangle 13">
            <a:extLst>
              <a:ext uri="{FF2B5EF4-FFF2-40B4-BE49-F238E27FC236}">
                <a16:creationId xmlns:a16="http://schemas.microsoft.com/office/drawing/2014/main" id="{07D758AA-F675-F849-B93C-C15C06921691}"/>
              </a:ext>
            </a:extLst>
          </p:cNvPr>
          <p:cNvSpPr>
            <a:spLocks noChangeArrowheads="1"/>
          </p:cNvSpPr>
          <p:nvPr/>
        </p:nvSpPr>
        <p:spPr bwMode="auto">
          <a:xfrm>
            <a:off x="6681224" y="2484230"/>
            <a:ext cx="276225" cy="3528944"/>
          </a:xfrm>
          <a:prstGeom prst="rect">
            <a:avLst/>
          </a:prstGeom>
          <a:noFill/>
          <a:ln w="12700">
            <a:solidFill>
              <a:schemeClr val="tx1"/>
            </a:solidFill>
            <a:miter lim="800000"/>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15" name="Rectangle 14">
            <a:extLst>
              <a:ext uri="{FF2B5EF4-FFF2-40B4-BE49-F238E27FC236}">
                <a16:creationId xmlns:a16="http://schemas.microsoft.com/office/drawing/2014/main" id="{2AD48DA4-24F2-034C-A113-0CB166E3933C}"/>
              </a:ext>
            </a:extLst>
          </p:cNvPr>
          <p:cNvSpPr>
            <a:spLocks noChangeArrowheads="1"/>
          </p:cNvSpPr>
          <p:nvPr/>
        </p:nvSpPr>
        <p:spPr bwMode="auto">
          <a:xfrm rot="-5400000">
            <a:off x="5358270" y="1943314"/>
            <a:ext cx="292100" cy="3454400"/>
          </a:xfrm>
          <a:prstGeom prst="rect">
            <a:avLst/>
          </a:prstGeom>
          <a:noFill/>
          <a:ln w="12700">
            <a:solidFill>
              <a:schemeClr val="tx1"/>
            </a:solidFill>
            <a:miter lim="800000"/>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16" name="Rectangle 15">
            <a:extLst>
              <a:ext uri="{FF2B5EF4-FFF2-40B4-BE49-F238E27FC236}">
                <a16:creationId xmlns:a16="http://schemas.microsoft.com/office/drawing/2014/main" id="{96653F5C-AEB9-3348-B2C6-D27EBF6AC488}"/>
              </a:ext>
            </a:extLst>
          </p:cNvPr>
          <p:cNvSpPr>
            <a:spLocks noChangeArrowheads="1"/>
          </p:cNvSpPr>
          <p:nvPr/>
        </p:nvSpPr>
        <p:spPr bwMode="auto">
          <a:xfrm rot="-5400000">
            <a:off x="5358270" y="2235414"/>
            <a:ext cx="292100" cy="3454400"/>
          </a:xfrm>
          <a:prstGeom prst="rect">
            <a:avLst/>
          </a:prstGeom>
          <a:noFill/>
          <a:ln w="12700">
            <a:solidFill>
              <a:schemeClr val="tx1"/>
            </a:solidFill>
            <a:miter lim="800000"/>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vert="eaVert"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endParaRPr lang="en-US" sz="2000" dirty="0">
              <a:latin typeface="Times New Roman" charset="0"/>
            </a:endParaRPr>
          </a:p>
        </p:txBody>
      </p:sp>
      <p:sp>
        <p:nvSpPr>
          <p:cNvPr id="17" name="Rectangle 16">
            <a:extLst>
              <a:ext uri="{FF2B5EF4-FFF2-40B4-BE49-F238E27FC236}">
                <a16:creationId xmlns:a16="http://schemas.microsoft.com/office/drawing/2014/main" id="{28F7F012-92A8-7345-8A64-9FC954C79B60}"/>
              </a:ext>
            </a:extLst>
          </p:cNvPr>
          <p:cNvSpPr>
            <a:spLocks noChangeArrowheads="1"/>
          </p:cNvSpPr>
          <p:nvPr/>
        </p:nvSpPr>
        <p:spPr bwMode="auto">
          <a:xfrm rot="-5400000">
            <a:off x="5358270" y="2527492"/>
            <a:ext cx="292100" cy="3454400"/>
          </a:xfrm>
          <a:prstGeom prst="rect">
            <a:avLst/>
          </a:prstGeom>
          <a:noFill/>
          <a:ln w="12700">
            <a:solidFill>
              <a:schemeClr val="tx1"/>
            </a:solidFill>
            <a:miter lim="800000"/>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18" name="Rectangle 17">
            <a:extLst>
              <a:ext uri="{FF2B5EF4-FFF2-40B4-BE49-F238E27FC236}">
                <a16:creationId xmlns:a16="http://schemas.microsoft.com/office/drawing/2014/main" id="{6AFB3DC9-A234-1642-8114-DB69177E8F7B}"/>
              </a:ext>
            </a:extLst>
          </p:cNvPr>
          <p:cNvSpPr>
            <a:spLocks noChangeArrowheads="1"/>
          </p:cNvSpPr>
          <p:nvPr/>
        </p:nvSpPr>
        <p:spPr bwMode="auto">
          <a:xfrm rot="-5400000">
            <a:off x="5358270" y="2819595"/>
            <a:ext cx="292100" cy="3454400"/>
          </a:xfrm>
          <a:prstGeom prst="rect">
            <a:avLst/>
          </a:prstGeom>
          <a:noFill/>
          <a:ln w="12700">
            <a:solidFill>
              <a:schemeClr val="tx1"/>
            </a:solidFill>
            <a:miter lim="800000"/>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19" name="Rectangle 18">
            <a:extLst>
              <a:ext uri="{FF2B5EF4-FFF2-40B4-BE49-F238E27FC236}">
                <a16:creationId xmlns:a16="http://schemas.microsoft.com/office/drawing/2014/main" id="{7E3FAB45-ADD5-AD4C-9728-0B32828BFD30}"/>
              </a:ext>
            </a:extLst>
          </p:cNvPr>
          <p:cNvSpPr>
            <a:spLocks noChangeArrowheads="1"/>
          </p:cNvSpPr>
          <p:nvPr/>
        </p:nvSpPr>
        <p:spPr bwMode="auto">
          <a:xfrm rot="-5400000">
            <a:off x="5358270" y="3402226"/>
            <a:ext cx="292100" cy="3454400"/>
          </a:xfrm>
          <a:prstGeom prst="rect">
            <a:avLst/>
          </a:prstGeom>
          <a:noFill/>
          <a:ln w="12700">
            <a:solidFill>
              <a:schemeClr val="tx1"/>
            </a:solidFill>
            <a:miter lim="800000"/>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20" name="Text Box 15">
            <a:extLst>
              <a:ext uri="{FF2B5EF4-FFF2-40B4-BE49-F238E27FC236}">
                <a16:creationId xmlns:a16="http://schemas.microsoft.com/office/drawing/2014/main" id="{C613B31C-8E0B-C44D-A142-B63A60C6C9E3}"/>
              </a:ext>
            </a:extLst>
          </p:cNvPr>
          <p:cNvSpPr txBox="1">
            <a:spLocks noChangeArrowheads="1"/>
          </p:cNvSpPr>
          <p:nvPr/>
        </p:nvSpPr>
        <p:spPr bwMode="auto">
          <a:xfrm>
            <a:off x="4149074" y="3149232"/>
            <a:ext cx="928459" cy="400110"/>
          </a:xfrm>
          <a:prstGeom prst="rect">
            <a:avLst/>
          </a:prstGeom>
          <a:noFill/>
          <a:ln>
            <a:noFill/>
          </a:ln>
          <a:extLst>
            <a:ext uri="{909E8E84-426E-40dd-AFC4-6F175D3DCCD1}">
              <a14:hiddenFill xmlns:lc="http://schemas.openxmlformats.org/drawingml/2006/lockedCanvas" xmlns:a14="http://schemas.microsoft.com/office/drawing/2010/main" xmlns="">
                <a:solidFill>
                  <a:srgbClr val="FFFFFF"/>
                </a:solidFill>
              </a14:hiddenFill>
            </a:ext>
            <a:ext uri="{91240B29-F687-4f45-9708-019B960494DF}">
              <a14:hiddenLine xmlns:lc="http://schemas.openxmlformats.org/drawingml/2006/lockedCanvas" xmlns:a14="http://schemas.microsoft.com/office/drawing/2010/main" xmlns="" w="12700">
                <a:solidFill>
                  <a:srgbClr val="000000"/>
                </a:solidFill>
                <a:miter lim="800000"/>
                <a:headEnd/>
                <a:tailEnd/>
              </a14:hiddenLine>
            </a:ext>
          </a:extLst>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000" dirty="0">
                <a:latin typeface="Times New Roman" charset="0"/>
              </a:rPr>
              <a:t>WHAT</a:t>
            </a:r>
          </a:p>
        </p:txBody>
      </p:sp>
      <p:sp>
        <p:nvSpPr>
          <p:cNvPr id="21" name="Text Box 16">
            <a:extLst>
              <a:ext uri="{FF2B5EF4-FFF2-40B4-BE49-F238E27FC236}">
                <a16:creationId xmlns:a16="http://schemas.microsoft.com/office/drawing/2014/main" id="{6213D7B6-95DF-A64F-B946-64FD5643D132}"/>
              </a:ext>
            </a:extLst>
          </p:cNvPr>
          <p:cNvSpPr txBox="1">
            <a:spLocks noChangeArrowheads="1"/>
          </p:cNvSpPr>
          <p:nvPr/>
        </p:nvSpPr>
        <p:spPr bwMode="auto">
          <a:xfrm>
            <a:off x="5923606" y="2065864"/>
            <a:ext cx="792555" cy="400110"/>
          </a:xfrm>
          <a:prstGeom prst="rect">
            <a:avLst/>
          </a:prstGeom>
          <a:noFill/>
          <a:ln>
            <a:noFill/>
          </a:ln>
          <a:extLst>
            <a:ext uri="{909E8E84-426E-40dd-AFC4-6F175D3DCCD1}">
              <a14:hiddenFill xmlns:lc="http://schemas.openxmlformats.org/drawingml/2006/lockedCanvas" xmlns:a14="http://schemas.microsoft.com/office/drawing/2010/main" xmlns="">
                <a:solidFill>
                  <a:srgbClr val="FFFFFF"/>
                </a:solidFill>
              </a14:hiddenFill>
            </a:ext>
            <a:ext uri="{91240B29-F687-4f45-9708-019B960494DF}">
              <a14:hiddenLine xmlns:lc="http://schemas.openxmlformats.org/drawingml/2006/lockedCanvas" xmlns:a14="http://schemas.microsoft.com/office/drawing/2010/main" xmlns="" w="12700">
                <a:solidFill>
                  <a:srgbClr val="000000"/>
                </a:solidFill>
                <a:miter lim="800000"/>
                <a:headEnd/>
                <a:tailEnd/>
              </a14:hiddenLine>
            </a:ext>
          </a:extLst>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000" dirty="0">
                <a:latin typeface="Times New Roman" charset="0"/>
              </a:rPr>
              <a:t>HOW</a:t>
            </a:r>
          </a:p>
        </p:txBody>
      </p:sp>
      <p:sp>
        <p:nvSpPr>
          <p:cNvPr id="22" name="Rectangle 21">
            <a:extLst>
              <a:ext uri="{FF2B5EF4-FFF2-40B4-BE49-F238E27FC236}">
                <a16:creationId xmlns:a16="http://schemas.microsoft.com/office/drawing/2014/main" id="{7E0FB1B1-B858-8543-95A7-860F0E2400C7}"/>
              </a:ext>
            </a:extLst>
          </p:cNvPr>
          <p:cNvSpPr>
            <a:spLocks noChangeArrowheads="1"/>
          </p:cNvSpPr>
          <p:nvPr/>
        </p:nvSpPr>
        <p:spPr bwMode="auto">
          <a:xfrm rot="-5400000">
            <a:off x="5359064" y="3110901"/>
            <a:ext cx="290512" cy="3454400"/>
          </a:xfrm>
          <a:prstGeom prst="rect">
            <a:avLst/>
          </a:prstGeom>
          <a:noFill/>
          <a:ln w="12700">
            <a:solidFill>
              <a:schemeClr val="tx1"/>
            </a:solidFill>
            <a:miter lim="800000"/>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grpSp>
        <p:nvGrpSpPr>
          <p:cNvPr id="23" name="Group 22">
            <a:extLst>
              <a:ext uri="{FF2B5EF4-FFF2-40B4-BE49-F238E27FC236}">
                <a16:creationId xmlns:a16="http://schemas.microsoft.com/office/drawing/2014/main" id="{1A31A11B-6E18-4D44-9D37-1D06D325ED40}"/>
              </a:ext>
            </a:extLst>
          </p:cNvPr>
          <p:cNvGrpSpPr>
            <a:grpSpLocks/>
          </p:cNvGrpSpPr>
          <p:nvPr/>
        </p:nvGrpSpPr>
        <p:grpSpPr bwMode="auto">
          <a:xfrm>
            <a:off x="5366208" y="3597465"/>
            <a:ext cx="138113" cy="146050"/>
            <a:chOff x="3648" y="2400"/>
            <a:chExt cx="96" cy="96"/>
          </a:xfrm>
        </p:grpSpPr>
        <p:sp>
          <p:nvSpPr>
            <p:cNvPr id="60" name="Oval 59">
              <a:extLst>
                <a:ext uri="{FF2B5EF4-FFF2-40B4-BE49-F238E27FC236}">
                  <a16:creationId xmlns:a16="http://schemas.microsoft.com/office/drawing/2014/main" id="{7E94C07A-E1EB-804F-A96F-51EB6C1A7A3B}"/>
                </a:ext>
              </a:extLst>
            </p:cNvPr>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61" name="Oval 60">
              <a:extLst>
                <a:ext uri="{FF2B5EF4-FFF2-40B4-BE49-F238E27FC236}">
                  <a16:creationId xmlns:a16="http://schemas.microsoft.com/office/drawing/2014/main" id="{FB473350-EDFD-4B4A-A3E7-BECC48C357EC}"/>
                </a:ext>
              </a:extLst>
            </p:cNvPr>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grpSp>
      <p:grpSp>
        <p:nvGrpSpPr>
          <p:cNvPr id="24" name="Group 23">
            <a:extLst>
              <a:ext uri="{FF2B5EF4-FFF2-40B4-BE49-F238E27FC236}">
                <a16:creationId xmlns:a16="http://schemas.microsoft.com/office/drawing/2014/main" id="{4AFC78F2-1EFD-F348-BFC5-7E69D083DA37}"/>
              </a:ext>
            </a:extLst>
          </p:cNvPr>
          <p:cNvGrpSpPr>
            <a:grpSpLocks/>
          </p:cNvGrpSpPr>
          <p:nvPr/>
        </p:nvGrpSpPr>
        <p:grpSpPr bwMode="auto">
          <a:xfrm>
            <a:off x="6194890" y="4764277"/>
            <a:ext cx="138113" cy="146050"/>
            <a:chOff x="3648" y="2400"/>
            <a:chExt cx="96" cy="96"/>
          </a:xfrm>
        </p:grpSpPr>
        <p:sp>
          <p:nvSpPr>
            <p:cNvPr id="58" name="Oval 57">
              <a:extLst>
                <a:ext uri="{FF2B5EF4-FFF2-40B4-BE49-F238E27FC236}">
                  <a16:creationId xmlns:a16="http://schemas.microsoft.com/office/drawing/2014/main" id="{8C7F2BA4-25B5-544A-BC37-3402BB63947F}"/>
                </a:ext>
              </a:extLst>
            </p:cNvPr>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59" name="Oval 58">
              <a:extLst>
                <a:ext uri="{FF2B5EF4-FFF2-40B4-BE49-F238E27FC236}">
                  <a16:creationId xmlns:a16="http://schemas.microsoft.com/office/drawing/2014/main" id="{44473F59-5256-3445-B066-416079C1A9C9}"/>
                </a:ext>
              </a:extLst>
            </p:cNvPr>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grpSp>
      <p:grpSp>
        <p:nvGrpSpPr>
          <p:cNvPr id="25" name="Group 24">
            <a:extLst>
              <a:ext uri="{FF2B5EF4-FFF2-40B4-BE49-F238E27FC236}">
                <a16:creationId xmlns:a16="http://schemas.microsoft.com/office/drawing/2014/main" id="{38DE9873-DE78-894A-A5A5-2F41892F3B28}"/>
              </a:ext>
            </a:extLst>
          </p:cNvPr>
          <p:cNvGrpSpPr>
            <a:grpSpLocks/>
          </p:cNvGrpSpPr>
          <p:nvPr/>
        </p:nvGrpSpPr>
        <p:grpSpPr bwMode="auto">
          <a:xfrm>
            <a:off x="5642434" y="3889565"/>
            <a:ext cx="138113" cy="146050"/>
            <a:chOff x="3648" y="2400"/>
            <a:chExt cx="96" cy="96"/>
          </a:xfrm>
        </p:grpSpPr>
        <p:sp>
          <p:nvSpPr>
            <p:cNvPr id="56" name="Oval 55">
              <a:extLst>
                <a:ext uri="{FF2B5EF4-FFF2-40B4-BE49-F238E27FC236}">
                  <a16:creationId xmlns:a16="http://schemas.microsoft.com/office/drawing/2014/main" id="{FFD1DB75-54B1-3349-884A-60D67F70F35D}"/>
                </a:ext>
              </a:extLst>
            </p:cNvPr>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57" name="Oval 56">
              <a:extLst>
                <a:ext uri="{FF2B5EF4-FFF2-40B4-BE49-F238E27FC236}">
                  <a16:creationId xmlns:a16="http://schemas.microsoft.com/office/drawing/2014/main" id="{D4040054-0D65-6F41-B192-70B5FE422EE5}"/>
                </a:ext>
              </a:extLst>
            </p:cNvPr>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grpSp>
      <p:sp>
        <p:nvSpPr>
          <p:cNvPr id="26" name="Oval 25">
            <a:extLst>
              <a:ext uri="{FF2B5EF4-FFF2-40B4-BE49-F238E27FC236}">
                <a16:creationId xmlns:a16="http://schemas.microsoft.com/office/drawing/2014/main" id="{DD6E7074-3C16-214D-81AD-E9683A46CC03}"/>
              </a:ext>
            </a:extLst>
          </p:cNvPr>
          <p:cNvSpPr>
            <a:spLocks noChangeArrowheads="1"/>
          </p:cNvSpPr>
          <p:nvPr/>
        </p:nvSpPr>
        <p:spPr bwMode="auto">
          <a:xfrm>
            <a:off x="5366208" y="4181665"/>
            <a:ext cx="138113" cy="146050"/>
          </a:xfrm>
          <a:prstGeom prst="ellipse">
            <a:avLst/>
          </a:prstGeom>
          <a:noFill/>
          <a:ln w="12700">
            <a:solidFill>
              <a:schemeClr val="tx1"/>
            </a:solidFill>
            <a:round/>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27" name="Oval 26">
            <a:extLst>
              <a:ext uri="{FF2B5EF4-FFF2-40B4-BE49-F238E27FC236}">
                <a16:creationId xmlns:a16="http://schemas.microsoft.com/office/drawing/2014/main" id="{EAFDE6B7-B0C4-2149-96D2-9801913F55E8}"/>
              </a:ext>
            </a:extLst>
          </p:cNvPr>
          <p:cNvSpPr>
            <a:spLocks noChangeArrowheads="1"/>
          </p:cNvSpPr>
          <p:nvPr/>
        </p:nvSpPr>
        <p:spPr bwMode="auto">
          <a:xfrm>
            <a:off x="6194890" y="3597465"/>
            <a:ext cx="138113" cy="146050"/>
          </a:xfrm>
          <a:prstGeom prst="ellipse">
            <a:avLst/>
          </a:prstGeom>
          <a:noFill/>
          <a:ln w="12700">
            <a:solidFill>
              <a:schemeClr val="tx1"/>
            </a:solidFill>
            <a:round/>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28" name="Oval 27">
            <a:extLst>
              <a:ext uri="{FF2B5EF4-FFF2-40B4-BE49-F238E27FC236}">
                <a16:creationId xmlns:a16="http://schemas.microsoft.com/office/drawing/2014/main" id="{DB20586A-8A27-4647-A35D-0D20849E834A}"/>
              </a:ext>
            </a:extLst>
          </p:cNvPr>
          <p:cNvSpPr>
            <a:spLocks noChangeArrowheads="1"/>
          </p:cNvSpPr>
          <p:nvPr/>
        </p:nvSpPr>
        <p:spPr bwMode="auto">
          <a:xfrm>
            <a:off x="5366208" y="4764277"/>
            <a:ext cx="138113" cy="146050"/>
          </a:xfrm>
          <a:prstGeom prst="ellipse">
            <a:avLst/>
          </a:prstGeom>
          <a:noFill/>
          <a:ln w="12700">
            <a:solidFill>
              <a:schemeClr val="tx1"/>
            </a:solidFill>
            <a:round/>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29" name="Oval 28">
            <a:extLst>
              <a:ext uri="{FF2B5EF4-FFF2-40B4-BE49-F238E27FC236}">
                <a16:creationId xmlns:a16="http://schemas.microsoft.com/office/drawing/2014/main" id="{9EB828AF-7428-EF42-8514-7594F5099A19}"/>
              </a:ext>
            </a:extLst>
          </p:cNvPr>
          <p:cNvSpPr>
            <a:spLocks noChangeArrowheads="1"/>
          </p:cNvSpPr>
          <p:nvPr/>
        </p:nvSpPr>
        <p:spPr bwMode="auto">
          <a:xfrm>
            <a:off x="5642434" y="4473765"/>
            <a:ext cx="138113" cy="146050"/>
          </a:xfrm>
          <a:prstGeom prst="ellipse">
            <a:avLst/>
          </a:prstGeom>
          <a:noFill/>
          <a:ln w="12700">
            <a:solidFill>
              <a:schemeClr val="tx1"/>
            </a:solidFill>
            <a:round/>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30" name="AutoShape 31">
            <a:extLst>
              <a:ext uri="{FF2B5EF4-FFF2-40B4-BE49-F238E27FC236}">
                <a16:creationId xmlns:a16="http://schemas.microsoft.com/office/drawing/2014/main" id="{F2ED5F63-16FC-B242-AD44-20331DD28F0D}"/>
              </a:ext>
            </a:extLst>
          </p:cNvPr>
          <p:cNvSpPr>
            <a:spLocks noChangeArrowheads="1"/>
          </p:cNvSpPr>
          <p:nvPr/>
        </p:nvSpPr>
        <p:spPr bwMode="auto">
          <a:xfrm>
            <a:off x="5642434" y="5056377"/>
            <a:ext cx="138113" cy="146050"/>
          </a:xfrm>
          <a:prstGeom prst="triangle">
            <a:avLst>
              <a:gd name="adj" fmla="val 50000"/>
            </a:avLst>
          </a:prstGeom>
          <a:noFill/>
          <a:ln w="12700">
            <a:solidFill>
              <a:schemeClr val="tx1"/>
            </a:solidFill>
            <a:miter lim="800000"/>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31" name="AutoShape 32">
            <a:extLst>
              <a:ext uri="{FF2B5EF4-FFF2-40B4-BE49-F238E27FC236}">
                <a16:creationId xmlns:a16="http://schemas.microsoft.com/office/drawing/2014/main" id="{7DA2D093-1532-2945-BC7C-F44B6BC3C203}"/>
              </a:ext>
            </a:extLst>
          </p:cNvPr>
          <p:cNvSpPr>
            <a:spLocks noChangeArrowheads="1"/>
          </p:cNvSpPr>
          <p:nvPr/>
        </p:nvSpPr>
        <p:spPr bwMode="auto">
          <a:xfrm>
            <a:off x="6747332" y="4764277"/>
            <a:ext cx="139700" cy="146050"/>
          </a:xfrm>
          <a:prstGeom prst="triangle">
            <a:avLst>
              <a:gd name="adj" fmla="val 50000"/>
            </a:avLst>
          </a:prstGeom>
          <a:noFill/>
          <a:ln w="12700">
            <a:solidFill>
              <a:schemeClr val="tx1"/>
            </a:solidFill>
            <a:miter lim="800000"/>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32" name="AutoShape 33">
            <a:extLst>
              <a:ext uri="{FF2B5EF4-FFF2-40B4-BE49-F238E27FC236}">
                <a16:creationId xmlns:a16="http://schemas.microsoft.com/office/drawing/2014/main" id="{E7F590CA-4F1E-E84E-86BC-5989160E45F7}"/>
              </a:ext>
            </a:extLst>
          </p:cNvPr>
          <p:cNvSpPr>
            <a:spLocks noChangeArrowheads="1"/>
          </p:cNvSpPr>
          <p:nvPr/>
        </p:nvSpPr>
        <p:spPr bwMode="auto">
          <a:xfrm>
            <a:off x="6748126" y="3865604"/>
            <a:ext cx="138112" cy="146050"/>
          </a:xfrm>
          <a:prstGeom prst="triangle">
            <a:avLst>
              <a:gd name="adj" fmla="val 50000"/>
            </a:avLst>
          </a:prstGeom>
          <a:noFill/>
          <a:ln w="12700">
            <a:solidFill>
              <a:schemeClr val="tx1"/>
            </a:solidFill>
            <a:miter lim="800000"/>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33" name="AutoShape 34">
            <a:extLst>
              <a:ext uri="{FF2B5EF4-FFF2-40B4-BE49-F238E27FC236}">
                <a16:creationId xmlns:a16="http://schemas.microsoft.com/office/drawing/2014/main" id="{0C580D40-2265-2A48-B8C9-20880410A954}"/>
              </a:ext>
            </a:extLst>
          </p:cNvPr>
          <p:cNvSpPr>
            <a:spLocks noChangeArrowheads="1"/>
          </p:cNvSpPr>
          <p:nvPr/>
        </p:nvSpPr>
        <p:spPr bwMode="auto">
          <a:xfrm>
            <a:off x="6181771" y="3896572"/>
            <a:ext cx="138113" cy="146050"/>
          </a:xfrm>
          <a:prstGeom prst="triangle">
            <a:avLst>
              <a:gd name="adj" fmla="val 50000"/>
            </a:avLst>
          </a:prstGeom>
          <a:noFill/>
          <a:ln w="12700">
            <a:solidFill>
              <a:schemeClr val="tx1"/>
            </a:solidFill>
            <a:miter lim="800000"/>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34" name="Oval 33">
            <a:extLst>
              <a:ext uri="{FF2B5EF4-FFF2-40B4-BE49-F238E27FC236}">
                <a16:creationId xmlns:a16="http://schemas.microsoft.com/office/drawing/2014/main" id="{5C6825B0-F336-5B42-9661-99142E57FC7A}"/>
              </a:ext>
            </a:extLst>
          </p:cNvPr>
          <p:cNvSpPr>
            <a:spLocks noChangeArrowheads="1"/>
          </p:cNvSpPr>
          <p:nvPr/>
        </p:nvSpPr>
        <p:spPr bwMode="auto">
          <a:xfrm>
            <a:off x="6429566" y="4180810"/>
            <a:ext cx="139700" cy="146050"/>
          </a:xfrm>
          <a:prstGeom prst="ellipse">
            <a:avLst/>
          </a:prstGeom>
          <a:noFill/>
          <a:ln w="12700">
            <a:solidFill>
              <a:schemeClr val="tx1"/>
            </a:solidFill>
            <a:round/>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35" name="Text Box 38">
            <a:extLst>
              <a:ext uri="{FF2B5EF4-FFF2-40B4-BE49-F238E27FC236}">
                <a16:creationId xmlns:a16="http://schemas.microsoft.com/office/drawing/2014/main" id="{F9B46092-ED9C-C147-99D1-26B2970FCCA9}"/>
              </a:ext>
            </a:extLst>
          </p:cNvPr>
          <p:cNvSpPr txBox="1">
            <a:spLocks noChangeArrowheads="1"/>
          </p:cNvSpPr>
          <p:nvPr/>
        </p:nvSpPr>
        <p:spPr bwMode="auto">
          <a:xfrm>
            <a:off x="3821596" y="3514964"/>
            <a:ext cx="1310680" cy="276999"/>
          </a:xfrm>
          <a:prstGeom prst="rect">
            <a:avLst/>
          </a:prstGeom>
          <a:noFill/>
          <a:ln>
            <a:noFill/>
          </a:ln>
          <a:extLst>
            <a:ext uri="{909E8E84-426E-40dd-AFC4-6F175D3DCCD1}">
              <a14:hiddenFill xmlns:lc="http://schemas.openxmlformats.org/drawingml/2006/lockedCanvas" xmlns:a14="http://schemas.microsoft.com/office/drawing/2010/main" xmlns="">
                <a:solidFill>
                  <a:srgbClr val="FFFFFF"/>
                </a:solidFill>
              </a14:hiddenFill>
            </a:ext>
            <a:ext uri="{91240B29-F687-4f45-9708-019B960494DF}">
              <a14:hiddenLine xmlns:lc="http://schemas.openxmlformats.org/drawingml/2006/lockedCanvas" xmlns:a14="http://schemas.microsoft.com/office/drawing/2010/main" xmlns="" w="9525">
                <a:solidFill>
                  <a:srgbClr val="000000"/>
                </a:solidFill>
                <a:miter lim="800000"/>
                <a:headEnd/>
                <a:tailEnd/>
              </a14:hiddenLine>
            </a:ext>
          </a:extLst>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r>
              <a:rPr lang="en-GB" sz="1200" dirty="0"/>
              <a:t>Low Mfg. Cost</a:t>
            </a:r>
          </a:p>
        </p:txBody>
      </p:sp>
      <p:sp>
        <p:nvSpPr>
          <p:cNvPr id="36" name="Oval 35">
            <a:extLst>
              <a:ext uri="{FF2B5EF4-FFF2-40B4-BE49-F238E27FC236}">
                <a16:creationId xmlns:a16="http://schemas.microsoft.com/office/drawing/2014/main" id="{AF66FF5F-15E8-384C-8796-7CB307024B28}"/>
              </a:ext>
            </a:extLst>
          </p:cNvPr>
          <p:cNvSpPr>
            <a:spLocks noChangeArrowheads="1"/>
          </p:cNvSpPr>
          <p:nvPr/>
        </p:nvSpPr>
        <p:spPr bwMode="auto">
          <a:xfrm>
            <a:off x="5926599" y="3891152"/>
            <a:ext cx="138112" cy="146050"/>
          </a:xfrm>
          <a:prstGeom prst="ellipse">
            <a:avLst/>
          </a:prstGeom>
          <a:noFill/>
          <a:ln w="12700">
            <a:solidFill>
              <a:schemeClr val="tx1"/>
            </a:solidFill>
            <a:round/>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37" name="AutoShape 40">
            <a:extLst>
              <a:ext uri="{FF2B5EF4-FFF2-40B4-BE49-F238E27FC236}">
                <a16:creationId xmlns:a16="http://schemas.microsoft.com/office/drawing/2014/main" id="{762420A4-95A5-5647-AE55-91666669527B}"/>
              </a:ext>
            </a:extLst>
          </p:cNvPr>
          <p:cNvSpPr>
            <a:spLocks noChangeArrowheads="1"/>
          </p:cNvSpPr>
          <p:nvPr/>
        </p:nvSpPr>
        <p:spPr bwMode="auto">
          <a:xfrm>
            <a:off x="5895206" y="3594478"/>
            <a:ext cx="138113" cy="146050"/>
          </a:xfrm>
          <a:prstGeom prst="triangle">
            <a:avLst>
              <a:gd name="adj" fmla="val 50000"/>
            </a:avLst>
          </a:prstGeom>
          <a:noFill/>
          <a:ln w="12700">
            <a:solidFill>
              <a:schemeClr val="tx1"/>
            </a:solidFill>
            <a:miter lim="800000"/>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38" name="AutoShape 41">
            <a:extLst>
              <a:ext uri="{FF2B5EF4-FFF2-40B4-BE49-F238E27FC236}">
                <a16:creationId xmlns:a16="http://schemas.microsoft.com/office/drawing/2014/main" id="{4029CFC5-C1CC-074B-8698-54B80729ECC8}"/>
              </a:ext>
            </a:extLst>
          </p:cNvPr>
          <p:cNvSpPr>
            <a:spLocks noChangeArrowheads="1"/>
          </p:cNvSpPr>
          <p:nvPr/>
        </p:nvSpPr>
        <p:spPr bwMode="auto">
          <a:xfrm>
            <a:off x="6465553" y="3887553"/>
            <a:ext cx="138112" cy="146050"/>
          </a:xfrm>
          <a:prstGeom prst="triangle">
            <a:avLst>
              <a:gd name="adj" fmla="val 50000"/>
            </a:avLst>
          </a:prstGeom>
          <a:noFill/>
          <a:ln w="12700">
            <a:solidFill>
              <a:schemeClr val="tx1"/>
            </a:solidFill>
            <a:miter lim="800000"/>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39" name="Text Box 51">
            <a:extLst>
              <a:ext uri="{FF2B5EF4-FFF2-40B4-BE49-F238E27FC236}">
                <a16:creationId xmlns:a16="http://schemas.microsoft.com/office/drawing/2014/main" id="{53ED70ED-C314-E048-B6EA-FFB38922467F}"/>
              </a:ext>
            </a:extLst>
          </p:cNvPr>
          <p:cNvSpPr txBox="1">
            <a:spLocks noChangeArrowheads="1"/>
          </p:cNvSpPr>
          <p:nvPr/>
        </p:nvSpPr>
        <p:spPr bwMode="auto">
          <a:xfrm>
            <a:off x="3821571" y="3807064"/>
            <a:ext cx="1147045" cy="276999"/>
          </a:xfrm>
          <a:prstGeom prst="rect">
            <a:avLst/>
          </a:prstGeom>
          <a:noFill/>
          <a:ln>
            <a:noFill/>
          </a:ln>
          <a:extLst>
            <a:ext uri="{909E8E84-426E-40dd-AFC4-6F175D3DCCD1}">
              <a14:hiddenFill xmlns:lc="http://schemas.openxmlformats.org/drawingml/2006/lockedCanvas" xmlns:a14="http://schemas.microsoft.com/office/drawing/2010/main" xmlns="">
                <a:solidFill>
                  <a:srgbClr val="FFFFFF"/>
                </a:solidFill>
              </a14:hiddenFill>
            </a:ext>
            <a:ext uri="{91240B29-F687-4f45-9708-019B960494DF}">
              <a14:hiddenLine xmlns:lc="http://schemas.openxmlformats.org/drawingml/2006/lockedCanvas" xmlns:a14="http://schemas.microsoft.com/office/drawing/2010/main" xmlns="" w="9525">
                <a:solidFill>
                  <a:srgbClr val="000000"/>
                </a:solidFill>
                <a:miter lim="800000"/>
                <a:headEnd/>
                <a:tailEnd/>
              </a14:hiddenLine>
            </a:ext>
          </a:extLst>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r>
              <a:rPr lang="en-GB" sz="1200" dirty="0"/>
              <a:t>Safe to Mfg.</a:t>
            </a:r>
          </a:p>
        </p:txBody>
      </p:sp>
      <p:sp>
        <p:nvSpPr>
          <p:cNvPr id="40" name="Text Box 52">
            <a:extLst>
              <a:ext uri="{FF2B5EF4-FFF2-40B4-BE49-F238E27FC236}">
                <a16:creationId xmlns:a16="http://schemas.microsoft.com/office/drawing/2014/main" id="{B1742DF6-8475-2340-BEFB-1EE7277E044F}"/>
              </a:ext>
            </a:extLst>
          </p:cNvPr>
          <p:cNvSpPr txBox="1">
            <a:spLocks noChangeArrowheads="1"/>
          </p:cNvSpPr>
          <p:nvPr/>
        </p:nvSpPr>
        <p:spPr bwMode="auto">
          <a:xfrm>
            <a:off x="3821570" y="4073764"/>
            <a:ext cx="1154868" cy="276999"/>
          </a:xfrm>
          <a:prstGeom prst="rect">
            <a:avLst/>
          </a:prstGeom>
          <a:noFill/>
          <a:ln>
            <a:noFill/>
          </a:ln>
          <a:extLst>
            <a:ext uri="{909E8E84-426E-40dd-AFC4-6F175D3DCCD1}">
              <a14:hiddenFill xmlns:lc="http://schemas.openxmlformats.org/drawingml/2006/lockedCanvas" xmlns:a14="http://schemas.microsoft.com/office/drawing/2010/main" xmlns="">
                <a:solidFill>
                  <a:srgbClr val="FFFFFF"/>
                </a:solidFill>
              </a14:hiddenFill>
            </a:ext>
            <a:ext uri="{91240B29-F687-4f45-9708-019B960494DF}">
              <a14:hiddenLine xmlns:lc="http://schemas.openxmlformats.org/drawingml/2006/lockedCanvas" xmlns:a14="http://schemas.microsoft.com/office/drawing/2010/main" xmlns="" w="9525">
                <a:solidFill>
                  <a:srgbClr val="000000"/>
                </a:solidFill>
                <a:miter lim="800000"/>
                <a:headEnd/>
                <a:tailEnd/>
              </a14:hiddenLine>
            </a:ext>
          </a:extLst>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r>
              <a:rPr lang="en-GB" sz="1200" dirty="0"/>
              <a:t>High Quality</a:t>
            </a:r>
          </a:p>
        </p:txBody>
      </p:sp>
      <p:sp>
        <p:nvSpPr>
          <p:cNvPr id="41" name="Text Box 53">
            <a:extLst>
              <a:ext uri="{FF2B5EF4-FFF2-40B4-BE49-F238E27FC236}">
                <a16:creationId xmlns:a16="http://schemas.microsoft.com/office/drawing/2014/main" id="{71845577-82D5-9D43-B891-AD1690DB9BDA}"/>
              </a:ext>
            </a:extLst>
          </p:cNvPr>
          <p:cNvSpPr txBox="1">
            <a:spLocks noChangeArrowheads="1"/>
          </p:cNvSpPr>
          <p:nvPr/>
        </p:nvSpPr>
        <p:spPr bwMode="auto">
          <a:xfrm>
            <a:off x="3821570" y="4365819"/>
            <a:ext cx="1206612" cy="276999"/>
          </a:xfrm>
          <a:prstGeom prst="rect">
            <a:avLst/>
          </a:prstGeom>
          <a:noFill/>
          <a:ln>
            <a:noFill/>
          </a:ln>
          <a:extLst>
            <a:ext uri="{909E8E84-426E-40dd-AFC4-6F175D3DCCD1}">
              <a14:hiddenFill xmlns:lc="http://schemas.openxmlformats.org/drawingml/2006/lockedCanvas" xmlns:a14="http://schemas.microsoft.com/office/drawing/2010/main" xmlns="">
                <a:solidFill>
                  <a:srgbClr val="FFFFFF"/>
                </a:solidFill>
              </a14:hiddenFill>
            </a:ext>
            <a:ext uri="{91240B29-F687-4f45-9708-019B960494DF}">
              <a14:hiddenLine xmlns:lc="http://schemas.openxmlformats.org/drawingml/2006/lockedCanvas" xmlns:a14="http://schemas.microsoft.com/office/drawing/2010/main" xmlns="" w="9525">
                <a:solidFill>
                  <a:srgbClr val="000000"/>
                </a:solidFill>
                <a:miter lim="800000"/>
                <a:headEnd/>
                <a:tailEnd/>
              </a14:hiddenLine>
            </a:ext>
          </a:extLst>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r>
              <a:rPr lang="en-GB" sz="1200" dirty="0"/>
              <a:t>Reliable Mfg.</a:t>
            </a:r>
          </a:p>
        </p:txBody>
      </p:sp>
      <p:sp>
        <p:nvSpPr>
          <p:cNvPr id="42" name="Text Box 54">
            <a:extLst>
              <a:ext uri="{FF2B5EF4-FFF2-40B4-BE49-F238E27FC236}">
                <a16:creationId xmlns:a16="http://schemas.microsoft.com/office/drawing/2014/main" id="{720C1C7D-BF72-A740-B576-BD470E76F196}"/>
              </a:ext>
            </a:extLst>
          </p:cNvPr>
          <p:cNvSpPr txBox="1">
            <a:spLocks noChangeArrowheads="1"/>
          </p:cNvSpPr>
          <p:nvPr/>
        </p:nvSpPr>
        <p:spPr bwMode="auto">
          <a:xfrm>
            <a:off x="3808870" y="4673793"/>
            <a:ext cx="1365374" cy="276999"/>
          </a:xfrm>
          <a:prstGeom prst="rect">
            <a:avLst/>
          </a:prstGeom>
          <a:noFill/>
          <a:ln>
            <a:noFill/>
          </a:ln>
          <a:extLst>
            <a:ext uri="{909E8E84-426E-40dd-AFC4-6F175D3DCCD1}">
              <a14:hiddenFill xmlns:lc="http://schemas.openxmlformats.org/drawingml/2006/lockedCanvas" xmlns:a14="http://schemas.microsoft.com/office/drawing/2010/main" xmlns="">
                <a:solidFill>
                  <a:srgbClr val="FFFFFF"/>
                </a:solidFill>
              </a14:hiddenFill>
            </a:ext>
            <a:ext uri="{91240B29-F687-4f45-9708-019B960494DF}">
              <a14:hiddenLine xmlns:lc="http://schemas.openxmlformats.org/drawingml/2006/lockedCanvas" xmlns:a14="http://schemas.microsoft.com/office/drawing/2010/main" xmlns="" w="9525">
                <a:solidFill>
                  <a:srgbClr val="000000"/>
                </a:solidFill>
                <a:miter lim="800000"/>
                <a:headEnd/>
                <a:tailEnd/>
              </a14:hiddenLine>
            </a:ext>
          </a:extLst>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r>
              <a:rPr lang="en-GB" sz="1200" dirty="0"/>
              <a:t>Surge Capacity</a:t>
            </a:r>
          </a:p>
        </p:txBody>
      </p:sp>
      <p:sp>
        <p:nvSpPr>
          <p:cNvPr id="43" name="Text Box 55">
            <a:extLst>
              <a:ext uri="{FF2B5EF4-FFF2-40B4-BE49-F238E27FC236}">
                <a16:creationId xmlns:a16="http://schemas.microsoft.com/office/drawing/2014/main" id="{18B71F81-71AC-1342-B1D4-E86F6E589807}"/>
              </a:ext>
            </a:extLst>
          </p:cNvPr>
          <p:cNvSpPr txBox="1">
            <a:spLocks noChangeArrowheads="1"/>
          </p:cNvSpPr>
          <p:nvPr/>
        </p:nvSpPr>
        <p:spPr bwMode="auto">
          <a:xfrm>
            <a:off x="3808870" y="4965939"/>
            <a:ext cx="1566454" cy="276999"/>
          </a:xfrm>
          <a:prstGeom prst="rect">
            <a:avLst/>
          </a:prstGeom>
          <a:noFill/>
          <a:ln>
            <a:noFill/>
          </a:ln>
          <a:extLst>
            <a:ext uri="{909E8E84-426E-40dd-AFC4-6F175D3DCCD1}">
              <a14:hiddenFill xmlns:lc="http://schemas.openxmlformats.org/drawingml/2006/lockedCanvas" xmlns:a14="http://schemas.microsoft.com/office/drawing/2010/main" xmlns="">
                <a:solidFill>
                  <a:srgbClr val="FFFFFF"/>
                </a:solidFill>
              </a14:hiddenFill>
            </a:ext>
            <a:ext uri="{91240B29-F687-4f45-9708-019B960494DF}">
              <a14:hiddenLine xmlns:lc="http://schemas.openxmlformats.org/drawingml/2006/lockedCanvas" xmlns:a14="http://schemas.microsoft.com/office/drawing/2010/main" xmlns="" w="9525">
                <a:solidFill>
                  <a:srgbClr val="000000"/>
                </a:solidFill>
                <a:miter lim="800000"/>
                <a:headEnd/>
                <a:tailEnd/>
              </a14:hiddenLine>
            </a:ext>
          </a:extLst>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r>
              <a:rPr lang="en-GB" sz="1200" dirty="0"/>
              <a:t>Short Lead Times</a:t>
            </a:r>
          </a:p>
        </p:txBody>
      </p:sp>
      <p:sp>
        <p:nvSpPr>
          <p:cNvPr id="44" name="Text Box 56">
            <a:extLst>
              <a:ext uri="{FF2B5EF4-FFF2-40B4-BE49-F238E27FC236}">
                <a16:creationId xmlns:a16="http://schemas.microsoft.com/office/drawing/2014/main" id="{7D3A81D3-8A20-7B48-A79C-516B6EDD10D9}"/>
              </a:ext>
            </a:extLst>
          </p:cNvPr>
          <p:cNvSpPr txBox="1">
            <a:spLocks noChangeArrowheads="1"/>
          </p:cNvSpPr>
          <p:nvPr/>
        </p:nvSpPr>
        <p:spPr bwMode="auto">
          <a:xfrm rot="-5400000">
            <a:off x="5299041" y="2754157"/>
            <a:ext cx="232756" cy="276999"/>
          </a:xfrm>
          <a:prstGeom prst="rect">
            <a:avLst/>
          </a:prstGeom>
          <a:noFill/>
          <a:ln>
            <a:noFill/>
          </a:ln>
          <a:extLst>
            <a:ext uri="{909E8E84-426E-40dd-AFC4-6F175D3DCCD1}">
              <a14:hiddenFill xmlns:lc="http://schemas.openxmlformats.org/drawingml/2006/lockedCanvas" xmlns:a14="http://schemas.microsoft.com/office/drawing/2010/main" xmlns="">
                <a:solidFill>
                  <a:srgbClr val="FFFFFF"/>
                </a:solidFill>
              </a14:hiddenFill>
            </a:ext>
            <a:ext uri="{91240B29-F687-4f45-9708-019B960494DF}">
              <a14:hiddenLine xmlns:lc="http://schemas.openxmlformats.org/drawingml/2006/lockedCanvas" xmlns:a14="http://schemas.microsoft.com/office/drawing/2010/main" xmlns="" w="9525">
                <a:solidFill>
                  <a:srgbClr val="000000"/>
                </a:solidFill>
                <a:miter lim="800000"/>
                <a:headEnd/>
                <a:tailEnd/>
              </a14:hiddenLine>
            </a:ext>
          </a:extLst>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r>
              <a:rPr lang="en-GB" sz="1200" dirty="0"/>
              <a:t> </a:t>
            </a:r>
          </a:p>
        </p:txBody>
      </p:sp>
      <p:sp>
        <p:nvSpPr>
          <p:cNvPr id="45" name="Text Box 62">
            <a:extLst>
              <a:ext uri="{FF2B5EF4-FFF2-40B4-BE49-F238E27FC236}">
                <a16:creationId xmlns:a16="http://schemas.microsoft.com/office/drawing/2014/main" id="{34DD8E1C-B44D-E74B-99C8-D8B9F34B6C22}"/>
              </a:ext>
            </a:extLst>
          </p:cNvPr>
          <p:cNvSpPr txBox="1">
            <a:spLocks noChangeArrowheads="1"/>
          </p:cNvSpPr>
          <p:nvPr/>
        </p:nvSpPr>
        <p:spPr bwMode="auto">
          <a:xfrm rot="-5400000">
            <a:off x="6235933" y="2845210"/>
            <a:ext cx="1162498" cy="276999"/>
          </a:xfrm>
          <a:prstGeom prst="rect">
            <a:avLst/>
          </a:prstGeom>
          <a:noFill/>
          <a:ln>
            <a:noFill/>
          </a:ln>
          <a:extLst>
            <a:ext uri="{909E8E84-426E-40dd-AFC4-6F175D3DCCD1}">
              <a14:hiddenFill xmlns:lc="http://schemas.openxmlformats.org/drawingml/2006/lockedCanvas" xmlns:a14="http://schemas.microsoft.com/office/drawing/2010/main" xmlns="">
                <a:solidFill>
                  <a:srgbClr val="FFFFFF"/>
                </a:solidFill>
              </a14:hiddenFill>
            </a:ext>
            <a:ext uri="{91240B29-F687-4f45-9708-019B960494DF}">
              <a14:hiddenLine xmlns:lc="http://schemas.openxmlformats.org/drawingml/2006/lockedCanvas" xmlns:a14="http://schemas.microsoft.com/office/drawing/2010/main" xmlns="" w="9525">
                <a:solidFill>
                  <a:srgbClr val="000000"/>
                </a:solidFill>
                <a:miter lim="800000"/>
                <a:headEnd/>
                <a:tailEnd/>
              </a14:hiddenLine>
            </a:ext>
          </a:extLst>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r>
              <a:rPr lang="en-GB" sz="1200" dirty="0"/>
              <a:t>CLEAN SHELL </a:t>
            </a:r>
          </a:p>
        </p:txBody>
      </p:sp>
      <p:sp>
        <p:nvSpPr>
          <p:cNvPr id="46" name="Text Box 63">
            <a:extLst>
              <a:ext uri="{FF2B5EF4-FFF2-40B4-BE49-F238E27FC236}">
                <a16:creationId xmlns:a16="http://schemas.microsoft.com/office/drawing/2014/main" id="{FF308E6F-3963-D84E-97EF-B9BE9D8FB1A8}"/>
              </a:ext>
            </a:extLst>
          </p:cNvPr>
          <p:cNvSpPr txBox="1">
            <a:spLocks noChangeArrowheads="1"/>
          </p:cNvSpPr>
          <p:nvPr/>
        </p:nvSpPr>
        <p:spPr bwMode="auto">
          <a:xfrm rot="-5400000">
            <a:off x="6610633" y="2964225"/>
            <a:ext cx="944489" cy="276999"/>
          </a:xfrm>
          <a:prstGeom prst="rect">
            <a:avLst/>
          </a:prstGeom>
          <a:noFill/>
          <a:ln>
            <a:noFill/>
          </a:ln>
          <a:extLst>
            <a:ext uri="{909E8E84-426E-40dd-AFC4-6F175D3DCCD1}">
              <a14:hiddenFill xmlns:lc="http://schemas.openxmlformats.org/drawingml/2006/lockedCanvas" xmlns:a14="http://schemas.microsoft.com/office/drawing/2010/main" xmlns="">
                <a:solidFill>
                  <a:srgbClr val="FFFFFF"/>
                </a:solidFill>
              </a14:hiddenFill>
            </a:ext>
            <a:ext uri="{91240B29-F687-4f45-9708-019B960494DF}">
              <a14:hiddenLine xmlns:lc="http://schemas.openxmlformats.org/drawingml/2006/lockedCanvas" xmlns:a14="http://schemas.microsoft.com/office/drawing/2010/main" xmlns="" w="9525">
                <a:solidFill>
                  <a:srgbClr val="000000"/>
                </a:solidFill>
                <a:miter lim="800000"/>
                <a:headEnd/>
                <a:tailEnd/>
              </a14:hiddenLine>
            </a:ext>
          </a:extLst>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r>
              <a:rPr lang="en-GB" sz="1200" dirty="0"/>
              <a:t>Function 7 </a:t>
            </a:r>
          </a:p>
        </p:txBody>
      </p:sp>
      <p:sp>
        <p:nvSpPr>
          <p:cNvPr id="47" name="Rectangle 46">
            <a:extLst>
              <a:ext uri="{FF2B5EF4-FFF2-40B4-BE49-F238E27FC236}">
                <a16:creationId xmlns:a16="http://schemas.microsoft.com/office/drawing/2014/main" id="{C9660189-B89E-8F4F-AE82-15882009AB5D}"/>
              </a:ext>
            </a:extLst>
          </p:cNvPr>
          <p:cNvSpPr>
            <a:spLocks noChangeArrowheads="1"/>
          </p:cNvSpPr>
          <p:nvPr/>
        </p:nvSpPr>
        <p:spPr bwMode="auto">
          <a:xfrm rot="-5400000">
            <a:off x="5458967" y="2618642"/>
            <a:ext cx="1629287" cy="221095"/>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r>
              <a:rPr lang="en-GB" sz="1050" dirty="0">
                <a:cs typeface="Arial" panose="020B0604020202020204" pitchFamily="34" charset="0"/>
              </a:rPr>
              <a:t>COURSE M/C</a:t>
            </a:r>
          </a:p>
        </p:txBody>
      </p:sp>
      <p:sp>
        <p:nvSpPr>
          <p:cNvPr id="48" name="Text Box 21">
            <a:extLst>
              <a:ext uri="{FF2B5EF4-FFF2-40B4-BE49-F238E27FC236}">
                <a16:creationId xmlns:a16="http://schemas.microsoft.com/office/drawing/2014/main" id="{FB99F421-29B5-C74A-A974-F56D08FCA954}"/>
              </a:ext>
            </a:extLst>
          </p:cNvPr>
          <p:cNvSpPr txBox="1">
            <a:spLocks noChangeArrowheads="1"/>
          </p:cNvSpPr>
          <p:nvPr/>
        </p:nvSpPr>
        <p:spPr bwMode="auto">
          <a:xfrm rot="-5400000">
            <a:off x="4629944" y="2629161"/>
            <a:ext cx="1628717" cy="253916"/>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050" dirty="0"/>
              <a:t>Cut From Bar</a:t>
            </a:r>
          </a:p>
        </p:txBody>
      </p:sp>
      <p:sp>
        <p:nvSpPr>
          <p:cNvPr id="49" name="Text Box 23">
            <a:extLst>
              <a:ext uri="{FF2B5EF4-FFF2-40B4-BE49-F238E27FC236}">
                <a16:creationId xmlns:a16="http://schemas.microsoft.com/office/drawing/2014/main" id="{2C74FF09-50A2-6E4F-91AA-C6B361DC59C9}"/>
              </a:ext>
            </a:extLst>
          </p:cNvPr>
          <p:cNvSpPr txBox="1">
            <a:spLocks noChangeArrowheads="1"/>
          </p:cNvSpPr>
          <p:nvPr/>
        </p:nvSpPr>
        <p:spPr bwMode="auto">
          <a:xfrm rot="-5400000">
            <a:off x="4881511" y="2608405"/>
            <a:ext cx="1629285" cy="253916"/>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050" dirty="0"/>
              <a:t>Hot Press</a:t>
            </a:r>
          </a:p>
        </p:txBody>
      </p:sp>
      <p:sp>
        <p:nvSpPr>
          <p:cNvPr id="50" name="Text Box 24">
            <a:extLst>
              <a:ext uri="{FF2B5EF4-FFF2-40B4-BE49-F238E27FC236}">
                <a16:creationId xmlns:a16="http://schemas.microsoft.com/office/drawing/2014/main" id="{E4C3E19F-F00D-CD45-A236-07B3D380018E}"/>
              </a:ext>
            </a:extLst>
          </p:cNvPr>
          <p:cNvSpPr txBox="1">
            <a:spLocks noChangeArrowheads="1"/>
          </p:cNvSpPr>
          <p:nvPr/>
        </p:nvSpPr>
        <p:spPr bwMode="auto">
          <a:xfrm rot="-5400000">
            <a:off x="5162944" y="2617763"/>
            <a:ext cx="1629755" cy="253916"/>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050" dirty="0"/>
              <a:t>HEAD SHELL</a:t>
            </a:r>
          </a:p>
        </p:txBody>
      </p:sp>
      <p:sp>
        <p:nvSpPr>
          <p:cNvPr id="51" name="Text Box 25">
            <a:extLst>
              <a:ext uri="{FF2B5EF4-FFF2-40B4-BE49-F238E27FC236}">
                <a16:creationId xmlns:a16="http://schemas.microsoft.com/office/drawing/2014/main" id="{55E734D4-C04A-D549-96D2-38C384115511}"/>
              </a:ext>
            </a:extLst>
          </p:cNvPr>
          <p:cNvSpPr txBox="1">
            <a:spLocks noChangeArrowheads="1"/>
          </p:cNvSpPr>
          <p:nvPr/>
        </p:nvSpPr>
        <p:spPr bwMode="auto">
          <a:xfrm rot="-5400000">
            <a:off x="5699412" y="2604819"/>
            <a:ext cx="1629806" cy="261610"/>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050" dirty="0"/>
              <a:t>FINE M/C</a:t>
            </a:r>
          </a:p>
        </p:txBody>
      </p:sp>
      <p:sp>
        <p:nvSpPr>
          <p:cNvPr id="52" name="Oval 51">
            <a:extLst>
              <a:ext uri="{FF2B5EF4-FFF2-40B4-BE49-F238E27FC236}">
                <a16:creationId xmlns:a16="http://schemas.microsoft.com/office/drawing/2014/main" id="{F59AB223-459E-E946-9CA1-0FF6194E4084}"/>
              </a:ext>
            </a:extLst>
          </p:cNvPr>
          <p:cNvSpPr>
            <a:spLocks noChangeArrowheads="1"/>
          </p:cNvSpPr>
          <p:nvPr/>
        </p:nvSpPr>
        <p:spPr bwMode="auto">
          <a:xfrm>
            <a:off x="6456003" y="3598642"/>
            <a:ext cx="138113" cy="146050"/>
          </a:xfrm>
          <a:prstGeom prst="ellipse">
            <a:avLst/>
          </a:prstGeom>
          <a:noFill/>
          <a:ln w="12700">
            <a:solidFill>
              <a:schemeClr val="tx1"/>
            </a:solidFill>
            <a:round/>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53" name="Oval 52">
            <a:extLst>
              <a:ext uri="{FF2B5EF4-FFF2-40B4-BE49-F238E27FC236}">
                <a16:creationId xmlns:a16="http://schemas.microsoft.com/office/drawing/2014/main" id="{E44E4AAD-0D4E-3E48-AFB1-8CA96CF3C015}"/>
              </a:ext>
            </a:extLst>
          </p:cNvPr>
          <p:cNvSpPr>
            <a:spLocks noChangeArrowheads="1"/>
          </p:cNvSpPr>
          <p:nvPr/>
        </p:nvSpPr>
        <p:spPr bwMode="auto">
          <a:xfrm>
            <a:off x="6468499" y="4478672"/>
            <a:ext cx="138113" cy="152400"/>
          </a:xfrm>
          <a:prstGeom prst="ellipse">
            <a:avLst/>
          </a:prstGeom>
          <a:noFill/>
          <a:ln w="12700">
            <a:solidFill>
              <a:schemeClr val="tx1"/>
            </a:solidFill>
            <a:round/>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54" name="Oval 53">
            <a:extLst>
              <a:ext uri="{FF2B5EF4-FFF2-40B4-BE49-F238E27FC236}">
                <a16:creationId xmlns:a16="http://schemas.microsoft.com/office/drawing/2014/main" id="{20E69CF8-A617-3B44-91F0-E0BEE235D321}"/>
              </a:ext>
            </a:extLst>
          </p:cNvPr>
          <p:cNvSpPr>
            <a:spLocks noChangeArrowheads="1"/>
          </p:cNvSpPr>
          <p:nvPr/>
        </p:nvSpPr>
        <p:spPr bwMode="auto">
          <a:xfrm>
            <a:off x="6490530" y="4508690"/>
            <a:ext cx="69057" cy="76200"/>
          </a:xfrm>
          <a:prstGeom prst="ellipse">
            <a:avLst/>
          </a:prstGeom>
          <a:noFill/>
          <a:ln w="12700">
            <a:solidFill>
              <a:schemeClr val="tx1"/>
            </a:solidFill>
            <a:round/>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55" name="AutoShape 31">
            <a:extLst>
              <a:ext uri="{FF2B5EF4-FFF2-40B4-BE49-F238E27FC236}">
                <a16:creationId xmlns:a16="http://schemas.microsoft.com/office/drawing/2014/main" id="{1B4239C0-AFAD-EB49-AA3B-37AAC94A1CB2}"/>
              </a:ext>
            </a:extLst>
          </p:cNvPr>
          <p:cNvSpPr>
            <a:spLocks noChangeArrowheads="1"/>
          </p:cNvSpPr>
          <p:nvPr/>
        </p:nvSpPr>
        <p:spPr bwMode="auto">
          <a:xfrm>
            <a:off x="6471127" y="5067698"/>
            <a:ext cx="138113" cy="146050"/>
          </a:xfrm>
          <a:prstGeom prst="triangle">
            <a:avLst>
              <a:gd name="adj" fmla="val 50000"/>
            </a:avLst>
          </a:prstGeom>
          <a:noFill/>
          <a:ln w="12700">
            <a:solidFill>
              <a:schemeClr val="tx1"/>
            </a:solidFill>
            <a:miter lim="800000"/>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pic>
        <p:nvPicPr>
          <p:cNvPr id="62" name="Picture 61">
            <a:extLst>
              <a:ext uri="{FF2B5EF4-FFF2-40B4-BE49-F238E27FC236}">
                <a16:creationId xmlns:a16="http://schemas.microsoft.com/office/drawing/2014/main" id="{ACF123DE-0CE5-F54F-855B-0E5BC889AAA5}"/>
              </a:ext>
            </a:extLst>
          </p:cNvPr>
          <p:cNvPicPr>
            <a:picLocks noChangeAspect="1"/>
          </p:cNvPicPr>
          <p:nvPr/>
        </p:nvPicPr>
        <p:blipFill>
          <a:blip r:embed="rId3"/>
          <a:stretch>
            <a:fillRect/>
          </a:stretch>
        </p:blipFill>
        <p:spPr>
          <a:xfrm>
            <a:off x="470070" y="1701330"/>
            <a:ext cx="2560933" cy="1637076"/>
          </a:xfrm>
          <a:prstGeom prst="rect">
            <a:avLst/>
          </a:prstGeom>
        </p:spPr>
      </p:pic>
      <p:grpSp>
        <p:nvGrpSpPr>
          <p:cNvPr id="98" name="Group 97">
            <a:extLst>
              <a:ext uri="{FF2B5EF4-FFF2-40B4-BE49-F238E27FC236}">
                <a16:creationId xmlns:a16="http://schemas.microsoft.com/office/drawing/2014/main" id="{349A6789-B523-5941-ACCF-041C2A1C0926}"/>
              </a:ext>
            </a:extLst>
          </p:cNvPr>
          <p:cNvGrpSpPr>
            <a:grpSpLocks/>
          </p:cNvGrpSpPr>
          <p:nvPr/>
        </p:nvGrpSpPr>
        <p:grpSpPr bwMode="auto">
          <a:xfrm>
            <a:off x="5638380" y="3611482"/>
            <a:ext cx="138113" cy="146050"/>
            <a:chOff x="3648" y="2400"/>
            <a:chExt cx="96" cy="96"/>
          </a:xfrm>
        </p:grpSpPr>
        <p:sp>
          <p:nvSpPr>
            <p:cNvPr id="99" name="Oval 98">
              <a:extLst>
                <a:ext uri="{FF2B5EF4-FFF2-40B4-BE49-F238E27FC236}">
                  <a16:creationId xmlns:a16="http://schemas.microsoft.com/office/drawing/2014/main" id="{517B6589-DE53-0F40-A994-E064AC8BBD96}"/>
                </a:ext>
              </a:extLst>
            </p:cNvPr>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100" name="Oval 99">
              <a:extLst>
                <a:ext uri="{FF2B5EF4-FFF2-40B4-BE49-F238E27FC236}">
                  <a16:creationId xmlns:a16="http://schemas.microsoft.com/office/drawing/2014/main" id="{813BB29E-0C22-5D4E-9B81-1FF9E37281CE}"/>
                </a:ext>
              </a:extLst>
            </p:cNvPr>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grpSp>
      <p:sp>
        <p:nvSpPr>
          <p:cNvPr id="101" name="Oval 100">
            <a:extLst>
              <a:ext uri="{FF2B5EF4-FFF2-40B4-BE49-F238E27FC236}">
                <a16:creationId xmlns:a16="http://schemas.microsoft.com/office/drawing/2014/main" id="{F7F6D3CF-37C3-8A41-A5B5-1C756CB25ED1}"/>
              </a:ext>
            </a:extLst>
          </p:cNvPr>
          <p:cNvSpPr>
            <a:spLocks noChangeArrowheads="1"/>
          </p:cNvSpPr>
          <p:nvPr/>
        </p:nvSpPr>
        <p:spPr bwMode="auto">
          <a:xfrm>
            <a:off x="6726100" y="3611482"/>
            <a:ext cx="138113" cy="146050"/>
          </a:xfrm>
          <a:prstGeom prst="ellipse">
            <a:avLst/>
          </a:prstGeom>
          <a:noFill/>
          <a:ln w="12700">
            <a:solidFill>
              <a:schemeClr val="tx1"/>
            </a:solidFill>
            <a:round/>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102" name="Oval 101">
            <a:extLst>
              <a:ext uri="{FF2B5EF4-FFF2-40B4-BE49-F238E27FC236}">
                <a16:creationId xmlns:a16="http://schemas.microsoft.com/office/drawing/2014/main" id="{63C35C62-E78B-4541-B329-60CA87B391D0}"/>
              </a:ext>
            </a:extLst>
          </p:cNvPr>
          <p:cNvSpPr>
            <a:spLocks noChangeArrowheads="1"/>
          </p:cNvSpPr>
          <p:nvPr/>
        </p:nvSpPr>
        <p:spPr bwMode="auto">
          <a:xfrm>
            <a:off x="5374147" y="3883578"/>
            <a:ext cx="138112" cy="146050"/>
          </a:xfrm>
          <a:prstGeom prst="ellipse">
            <a:avLst/>
          </a:prstGeom>
          <a:noFill/>
          <a:ln w="12700">
            <a:solidFill>
              <a:schemeClr val="tx1"/>
            </a:solidFill>
            <a:round/>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grpSp>
        <p:nvGrpSpPr>
          <p:cNvPr id="103" name="Group 102">
            <a:extLst>
              <a:ext uri="{FF2B5EF4-FFF2-40B4-BE49-F238E27FC236}">
                <a16:creationId xmlns:a16="http://schemas.microsoft.com/office/drawing/2014/main" id="{88079E5D-4283-4F4A-B350-7040CDFA7C91}"/>
              </a:ext>
            </a:extLst>
          </p:cNvPr>
          <p:cNvGrpSpPr>
            <a:grpSpLocks/>
          </p:cNvGrpSpPr>
          <p:nvPr/>
        </p:nvGrpSpPr>
        <p:grpSpPr bwMode="auto">
          <a:xfrm>
            <a:off x="6171676" y="4485022"/>
            <a:ext cx="138113" cy="146050"/>
            <a:chOff x="3648" y="2400"/>
            <a:chExt cx="96" cy="96"/>
          </a:xfrm>
        </p:grpSpPr>
        <p:sp>
          <p:nvSpPr>
            <p:cNvPr id="104" name="Oval 103">
              <a:extLst>
                <a:ext uri="{FF2B5EF4-FFF2-40B4-BE49-F238E27FC236}">
                  <a16:creationId xmlns:a16="http://schemas.microsoft.com/office/drawing/2014/main" id="{DE1A21FD-2839-9D46-AE12-A93EE0D0EB51}"/>
                </a:ext>
              </a:extLst>
            </p:cNvPr>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105" name="Oval 104">
              <a:extLst>
                <a:ext uri="{FF2B5EF4-FFF2-40B4-BE49-F238E27FC236}">
                  <a16:creationId xmlns:a16="http://schemas.microsoft.com/office/drawing/2014/main" id="{7E4484DA-83D5-0F43-AC9F-2CF20B2616C6}"/>
                </a:ext>
              </a:extLst>
            </p:cNvPr>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grpSp>
      <p:grpSp>
        <p:nvGrpSpPr>
          <p:cNvPr id="106" name="Group 105">
            <a:extLst>
              <a:ext uri="{FF2B5EF4-FFF2-40B4-BE49-F238E27FC236}">
                <a16:creationId xmlns:a16="http://schemas.microsoft.com/office/drawing/2014/main" id="{0E0F2EDF-B873-3540-B903-4A850FCB8A10}"/>
              </a:ext>
            </a:extLst>
          </p:cNvPr>
          <p:cNvGrpSpPr>
            <a:grpSpLocks/>
          </p:cNvGrpSpPr>
          <p:nvPr/>
        </p:nvGrpSpPr>
        <p:grpSpPr bwMode="auto">
          <a:xfrm>
            <a:off x="6743744" y="4180810"/>
            <a:ext cx="138113" cy="146050"/>
            <a:chOff x="3648" y="2400"/>
            <a:chExt cx="96" cy="96"/>
          </a:xfrm>
        </p:grpSpPr>
        <p:sp>
          <p:nvSpPr>
            <p:cNvPr id="107" name="Oval 106">
              <a:extLst>
                <a:ext uri="{FF2B5EF4-FFF2-40B4-BE49-F238E27FC236}">
                  <a16:creationId xmlns:a16="http://schemas.microsoft.com/office/drawing/2014/main" id="{B7BD99AC-716B-AE47-9907-7921CE3892BF}"/>
                </a:ext>
              </a:extLst>
            </p:cNvPr>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108" name="Oval 107">
              <a:extLst>
                <a:ext uri="{FF2B5EF4-FFF2-40B4-BE49-F238E27FC236}">
                  <a16:creationId xmlns:a16="http://schemas.microsoft.com/office/drawing/2014/main" id="{F4941418-0242-8C47-BEAB-091EA83F0FC8}"/>
                </a:ext>
              </a:extLst>
            </p:cNvPr>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grpSp>
      <p:sp>
        <p:nvSpPr>
          <p:cNvPr id="109" name="Rounded Rectangular Callout 108">
            <a:extLst>
              <a:ext uri="{FF2B5EF4-FFF2-40B4-BE49-F238E27FC236}">
                <a16:creationId xmlns:a16="http://schemas.microsoft.com/office/drawing/2014/main" id="{8901C306-E2C3-5B41-A4D5-02BD7EB0A178}"/>
              </a:ext>
            </a:extLst>
          </p:cNvPr>
          <p:cNvSpPr/>
          <p:nvPr/>
        </p:nvSpPr>
        <p:spPr>
          <a:xfrm>
            <a:off x="1906986" y="2994872"/>
            <a:ext cx="1630018" cy="931206"/>
          </a:xfrm>
          <a:prstGeom prst="wedgeRoundRectCallout">
            <a:avLst>
              <a:gd name="adj1" fmla="val 61900"/>
              <a:gd name="adj2" fmla="val 71805"/>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400" dirty="0"/>
              <a:t>Manufacturing System Stakeholder Requirements</a:t>
            </a:r>
          </a:p>
        </p:txBody>
      </p:sp>
      <p:sp>
        <p:nvSpPr>
          <p:cNvPr id="110" name="Rounded Rectangular Callout 109">
            <a:extLst>
              <a:ext uri="{FF2B5EF4-FFF2-40B4-BE49-F238E27FC236}">
                <a16:creationId xmlns:a16="http://schemas.microsoft.com/office/drawing/2014/main" id="{BE2B0004-6B24-284B-A440-3205CA283E16}"/>
              </a:ext>
            </a:extLst>
          </p:cNvPr>
          <p:cNvSpPr/>
          <p:nvPr/>
        </p:nvSpPr>
        <p:spPr>
          <a:xfrm>
            <a:off x="8441167" y="2211459"/>
            <a:ext cx="1630018" cy="931206"/>
          </a:xfrm>
          <a:prstGeom prst="wedgeRoundRectCallout">
            <a:avLst>
              <a:gd name="adj1" fmla="val -108354"/>
              <a:gd name="adj2" fmla="val 20656"/>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400" dirty="0"/>
              <a:t>Manufacturing System Functionality</a:t>
            </a:r>
          </a:p>
        </p:txBody>
      </p:sp>
      <p:sp>
        <p:nvSpPr>
          <p:cNvPr id="111" name="Rounded Rectangular Callout 110">
            <a:extLst>
              <a:ext uri="{FF2B5EF4-FFF2-40B4-BE49-F238E27FC236}">
                <a16:creationId xmlns:a16="http://schemas.microsoft.com/office/drawing/2014/main" id="{BC1D58AA-3873-874B-9182-EAD9A4DD69B6}"/>
              </a:ext>
            </a:extLst>
          </p:cNvPr>
          <p:cNvSpPr/>
          <p:nvPr/>
        </p:nvSpPr>
        <p:spPr>
          <a:xfrm>
            <a:off x="8003067" y="4158109"/>
            <a:ext cx="2241497" cy="982614"/>
          </a:xfrm>
          <a:prstGeom prst="wedgeRoundRectCallout">
            <a:avLst>
              <a:gd name="adj1" fmla="val -122905"/>
              <a:gd name="adj2" fmla="val -16528"/>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800" dirty="0"/>
              <a:t>Do we have everything?</a:t>
            </a:r>
          </a:p>
        </p:txBody>
      </p:sp>
      <p:sp>
        <p:nvSpPr>
          <p:cNvPr id="112" name="Oval 111">
            <a:extLst>
              <a:ext uri="{FF2B5EF4-FFF2-40B4-BE49-F238E27FC236}">
                <a16:creationId xmlns:a16="http://schemas.microsoft.com/office/drawing/2014/main" id="{4F38D4C6-C13C-E84B-99C8-0C1D1E810AD4}"/>
              </a:ext>
            </a:extLst>
          </p:cNvPr>
          <p:cNvSpPr>
            <a:spLocks noChangeArrowheads="1"/>
          </p:cNvSpPr>
          <p:nvPr/>
        </p:nvSpPr>
        <p:spPr bwMode="auto">
          <a:xfrm>
            <a:off x="6181521" y="4199923"/>
            <a:ext cx="138113" cy="146050"/>
          </a:xfrm>
          <a:prstGeom prst="ellipse">
            <a:avLst/>
          </a:prstGeom>
          <a:noFill/>
          <a:ln w="12700">
            <a:solidFill>
              <a:schemeClr val="tx1"/>
            </a:solidFill>
            <a:round/>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113" name="Rounded Rectangular Callout 112">
            <a:extLst>
              <a:ext uri="{FF2B5EF4-FFF2-40B4-BE49-F238E27FC236}">
                <a16:creationId xmlns:a16="http://schemas.microsoft.com/office/drawing/2014/main" id="{267E2901-2409-7149-AC0B-5587699CAB80}"/>
              </a:ext>
            </a:extLst>
          </p:cNvPr>
          <p:cNvSpPr/>
          <p:nvPr/>
        </p:nvSpPr>
        <p:spPr>
          <a:xfrm>
            <a:off x="2108542" y="5406887"/>
            <a:ext cx="1538498" cy="982614"/>
          </a:xfrm>
          <a:prstGeom prst="wedgeRoundRectCallout">
            <a:avLst>
              <a:gd name="adj1" fmla="val 217552"/>
              <a:gd name="adj2" fmla="val -63001"/>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800" dirty="0"/>
              <a:t>Are there any critical functions?</a:t>
            </a:r>
          </a:p>
        </p:txBody>
      </p:sp>
      <p:grpSp>
        <p:nvGrpSpPr>
          <p:cNvPr id="76" name="Group 75">
            <a:extLst>
              <a:ext uri="{FF2B5EF4-FFF2-40B4-BE49-F238E27FC236}">
                <a16:creationId xmlns:a16="http://schemas.microsoft.com/office/drawing/2014/main" id="{D91FA971-958C-764C-A222-CBDFDE9F2010}"/>
              </a:ext>
            </a:extLst>
          </p:cNvPr>
          <p:cNvGrpSpPr>
            <a:grpSpLocks/>
          </p:cNvGrpSpPr>
          <p:nvPr/>
        </p:nvGrpSpPr>
        <p:grpSpPr bwMode="auto">
          <a:xfrm>
            <a:off x="5346363" y="5045837"/>
            <a:ext cx="138113" cy="146050"/>
            <a:chOff x="3648" y="2400"/>
            <a:chExt cx="96" cy="96"/>
          </a:xfrm>
        </p:grpSpPr>
        <p:sp>
          <p:nvSpPr>
            <p:cNvPr id="77" name="Oval 76">
              <a:extLst>
                <a:ext uri="{FF2B5EF4-FFF2-40B4-BE49-F238E27FC236}">
                  <a16:creationId xmlns:a16="http://schemas.microsoft.com/office/drawing/2014/main" id="{32B9B7BE-F2E5-8B44-9A51-5407EFFF3F35}"/>
                </a:ext>
              </a:extLst>
            </p:cNvPr>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sp>
          <p:nvSpPr>
            <p:cNvPr id="78" name="Oval 77">
              <a:extLst>
                <a:ext uri="{FF2B5EF4-FFF2-40B4-BE49-F238E27FC236}">
                  <a16:creationId xmlns:a16="http://schemas.microsoft.com/office/drawing/2014/main" id="{3A3EBAE9-299B-1B48-8C09-A34A2A7A119F}"/>
                </a:ext>
              </a:extLst>
            </p:cNvPr>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lc="http://schemas.openxmlformats.org/drawingml/2006/lockedCanvas" xmlns:a14="http://schemas.microsoft.com/office/drawing/2010/main" xmlns="">
                  <a:solidFill>
                    <a:srgbClr val="FFFFFF"/>
                  </a:solid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800" dirty="0"/>
            </a:p>
          </p:txBody>
        </p:sp>
      </p:grpSp>
      <p:pic>
        <p:nvPicPr>
          <p:cNvPr id="7" name="Picture 6">
            <a:extLst>
              <a:ext uri="{FF2B5EF4-FFF2-40B4-BE49-F238E27FC236}">
                <a16:creationId xmlns:a16="http://schemas.microsoft.com/office/drawing/2014/main" id="{274AEB37-3246-4EF3-9FEF-7ACEE4D21845}"/>
              </a:ext>
            </a:extLst>
          </p:cNvPr>
          <p:cNvPicPr>
            <a:picLocks noChangeAspect="1"/>
          </p:cNvPicPr>
          <p:nvPr/>
        </p:nvPicPr>
        <p:blipFill>
          <a:blip r:embed="rId4"/>
          <a:stretch>
            <a:fillRect/>
          </a:stretch>
        </p:blipFill>
        <p:spPr>
          <a:xfrm rot="16200000">
            <a:off x="5357638" y="1369517"/>
            <a:ext cx="2077904" cy="2220463"/>
          </a:xfrm>
          <a:prstGeom prst="rect">
            <a:avLst/>
          </a:prstGeom>
        </p:spPr>
      </p:pic>
    </p:spTree>
    <p:extLst>
      <p:ext uri="{BB962C8B-B14F-4D97-AF65-F5344CB8AC3E}">
        <p14:creationId xmlns:p14="http://schemas.microsoft.com/office/powerpoint/2010/main" val="2989393298"/>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9710F15-A84E-470B-9DA2-8515EF3981A0}"/>
              </a:ext>
            </a:extLst>
          </p:cNvPr>
          <p:cNvSpPr/>
          <p:nvPr/>
        </p:nvSpPr>
        <p:spPr>
          <a:xfrm>
            <a:off x="2803358" y="854242"/>
            <a:ext cx="5868343" cy="6003758"/>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pic>
        <p:nvPicPr>
          <p:cNvPr id="6" name="Picture 5">
            <a:extLst>
              <a:ext uri="{FF2B5EF4-FFF2-40B4-BE49-F238E27FC236}">
                <a16:creationId xmlns:a16="http://schemas.microsoft.com/office/drawing/2014/main" id="{B7A5E5FA-018A-4649-8CD8-5EB6E1F72510}"/>
              </a:ext>
            </a:extLst>
          </p:cNvPr>
          <p:cNvPicPr>
            <a:picLocks noChangeAspect="1"/>
          </p:cNvPicPr>
          <p:nvPr/>
        </p:nvPicPr>
        <p:blipFill>
          <a:blip r:embed="rId2"/>
          <a:stretch>
            <a:fillRect/>
          </a:stretch>
        </p:blipFill>
        <p:spPr>
          <a:xfrm>
            <a:off x="2860029" y="879339"/>
            <a:ext cx="5818992" cy="5953563"/>
          </a:xfrm>
          <a:prstGeom prst="rect">
            <a:avLst/>
          </a:prstGeom>
        </p:spPr>
      </p:pic>
      <p:sp>
        <p:nvSpPr>
          <p:cNvPr id="4" name="Title 3">
            <a:extLst>
              <a:ext uri="{FF2B5EF4-FFF2-40B4-BE49-F238E27FC236}">
                <a16:creationId xmlns:a16="http://schemas.microsoft.com/office/drawing/2014/main" id="{21FC1EA4-33D6-4B4A-A60B-1F7A15F242CD}"/>
              </a:ext>
            </a:extLst>
          </p:cNvPr>
          <p:cNvSpPr>
            <a:spLocks noGrp="1"/>
          </p:cNvSpPr>
          <p:nvPr>
            <p:ph type="title"/>
          </p:nvPr>
        </p:nvSpPr>
        <p:spPr>
          <a:xfrm>
            <a:off x="202400" y="51454"/>
            <a:ext cx="11126303" cy="604058"/>
          </a:xfrm>
        </p:spPr>
        <p:txBody>
          <a:bodyPr/>
          <a:lstStyle/>
          <a:p>
            <a:r>
              <a:rPr lang="en-GB" sz="2400" dirty="0"/>
              <a:t>Check That Manufacturing Functionality Delivers </a:t>
            </a:r>
            <a:r>
              <a:rPr lang="en-GB" sz="2400" dirty="0" err="1"/>
              <a:t>Mfg</a:t>
            </a:r>
            <a:r>
              <a:rPr lang="en-GB" sz="2400" dirty="0"/>
              <a:t> Requirements</a:t>
            </a:r>
            <a:br>
              <a:rPr lang="en-GB" sz="2400" dirty="0"/>
            </a:br>
            <a:endParaRPr lang="en-US" sz="2400" dirty="0"/>
          </a:p>
        </p:txBody>
      </p:sp>
      <p:sp>
        <p:nvSpPr>
          <p:cNvPr id="8" name="AutoShape 11"/>
          <p:cNvSpPr>
            <a:spLocks noChangeArrowheads="1"/>
          </p:cNvSpPr>
          <p:nvPr/>
        </p:nvSpPr>
        <p:spPr bwMode="auto">
          <a:xfrm>
            <a:off x="1149702" y="2421794"/>
            <a:ext cx="1587500" cy="574431"/>
          </a:xfrm>
          <a:prstGeom prst="wedgeRoundRectCallout">
            <a:avLst>
              <a:gd name="adj1" fmla="val 107484"/>
              <a:gd name="adj2" fmla="val 57562"/>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a:lstStyle/>
          <a:p>
            <a:pPr algn="ctr"/>
            <a:r>
              <a:rPr lang="en-GB" sz="1477">
                <a:solidFill>
                  <a:schemeClr val="bg1"/>
                </a:solidFill>
              </a:rPr>
              <a:t>Stakeholder Requirements</a:t>
            </a:r>
            <a:endParaRPr lang="en-US" sz="1477">
              <a:solidFill>
                <a:schemeClr val="bg1"/>
              </a:solidFill>
            </a:endParaRPr>
          </a:p>
        </p:txBody>
      </p:sp>
      <p:sp>
        <p:nvSpPr>
          <p:cNvPr id="9" name="AutoShape 12"/>
          <p:cNvSpPr>
            <a:spLocks noChangeArrowheads="1"/>
          </p:cNvSpPr>
          <p:nvPr/>
        </p:nvSpPr>
        <p:spPr bwMode="auto">
          <a:xfrm>
            <a:off x="8512901" y="570673"/>
            <a:ext cx="1587500" cy="750277"/>
          </a:xfrm>
          <a:prstGeom prst="wedgeRoundRectCallout">
            <a:avLst>
              <a:gd name="adj1" fmla="val -64603"/>
              <a:gd name="adj2" fmla="val 147464"/>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a:lstStyle/>
          <a:p>
            <a:pPr algn="ctr"/>
            <a:r>
              <a:rPr lang="en-GB" sz="1477" dirty="0" err="1">
                <a:solidFill>
                  <a:schemeClr val="bg1"/>
                </a:solidFill>
              </a:rPr>
              <a:t>Mfg</a:t>
            </a:r>
            <a:r>
              <a:rPr lang="en-GB" sz="1477" dirty="0">
                <a:solidFill>
                  <a:schemeClr val="bg1"/>
                </a:solidFill>
              </a:rPr>
              <a:t> Systems</a:t>
            </a:r>
          </a:p>
          <a:p>
            <a:pPr algn="ctr"/>
            <a:r>
              <a:rPr lang="en-GB" sz="1477" dirty="0">
                <a:solidFill>
                  <a:schemeClr val="bg1"/>
                </a:solidFill>
              </a:rPr>
              <a:t>Functional Requirements</a:t>
            </a:r>
            <a:endParaRPr lang="en-US" sz="1477" dirty="0">
              <a:solidFill>
                <a:schemeClr val="bg1"/>
              </a:solidFill>
            </a:endParaRPr>
          </a:p>
        </p:txBody>
      </p:sp>
      <p:sp>
        <p:nvSpPr>
          <p:cNvPr id="10" name="AutoShape 15"/>
          <p:cNvSpPr>
            <a:spLocks noChangeArrowheads="1"/>
          </p:cNvSpPr>
          <p:nvPr/>
        </p:nvSpPr>
        <p:spPr bwMode="auto">
          <a:xfrm>
            <a:off x="323933" y="746519"/>
            <a:ext cx="1587500" cy="574431"/>
          </a:xfrm>
          <a:prstGeom prst="wedgeRoundRectCallout">
            <a:avLst>
              <a:gd name="adj1" fmla="val 241166"/>
              <a:gd name="adj2" fmla="val 291018"/>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a:lstStyle/>
          <a:p>
            <a:pPr algn="ctr"/>
            <a:r>
              <a:rPr lang="en-GB" sz="1477" dirty="0">
                <a:solidFill>
                  <a:schemeClr val="bg1"/>
                </a:solidFill>
              </a:rPr>
              <a:t>Stakeholder </a:t>
            </a:r>
          </a:p>
          <a:p>
            <a:pPr algn="ctr"/>
            <a:r>
              <a:rPr lang="en-GB" sz="1477" dirty="0">
                <a:solidFill>
                  <a:schemeClr val="bg1"/>
                </a:solidFill>
              </a:rPr>
              <a:t>Importance</a:t>
            </a:r>
            <a:endParaRPr lang="en-US" sz="1477" dirty="0">
              <a:solidFill>
                <a:schemeClr val="bg1"/>
              </a:solidFill>
            </a:endParaRPr>
          </a:p>
        </p:txBody>
      </p:sp>
      <p:sp>
        <p:nvSpPr>
          <p:cNvPr id="11" name="AutoShape 14"/>
          <p:cNvSpPr>
            <a:spLocks noChangeArrowheads="1"/>
          </p:cNvSpPr>
          <p:nvPr/>
        </p:nvSpPr>
        <p:spPr bwMode="auto">
          <a:xfrm>
            <a:off x="9310762" y="4518899"/>
            <a:ext cx="1587500" cy="750277"/>
          </a:xfrm>
          <a:prstGeom prst="wedgeRoundRectCallout">
            <a:avLst>
              <a:gd name="adj1" fmla="val -150535"/>
              <a:gd name="adj2" fmla="val 173466"/>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a:lstStyle/>
          <a:p>
            <a:pPr algn="ctr"/>
            <a:r>
              <a:rPr lang="en-GB" sz="1477" dirty="0">
                <a:solidFill>
                  <a:schemeClr val="bg1"/>
                </a:solidFill>
              </a:rPr>
              <a:t>Performance Requirements</a:t>
            </a:r>
          </a:p>
          <a:p>
            <a:pPr algn="ctr"/>
            <a:r>
              <a:rPr lang="en-GB" sz="1477" dirty="0">
                <a:solidFill>
                  <a:schemeClr val="bg1"/>
                </a:solidFill>
              </a:rPr>
              <a:t>for Functions</a:t>
            </a:r>
            <a:endParaRPr lang="en-US" sz="1477" dirty="0">
              <a:solidFill>
                <a:schemeClr val="bg1"/>
              </a:solidFill>
            </a:endParaRPr>
          </a:p>
        </p:txBody>
      </p:sp>
      <p:sp>
        <p:nvSpPr>
          <p:cNvPr id="12" name="AutoShape 16"/>
          <p:cNvSpPr>
            <a:spLocks noChangeArrowheads="1"/>
          </p:cNvSpPr>
          <p:nvPr/>
        </p:nvSpPr>
        <p:spPr bwMode="auto">
          <a:xfrm>
            <a:off x="2361401" y="5924111"/>
            <a:ext cx="2171700" cy="574431"/>
          </a:xfrm>
          <a:prstGeom prst="wedgeRoundRectCallout">
            <a:avLst>
              <a:gd name="adj1" fmla="val 132522"/>
              <a:gd name="adj2" fmla="val -205189"/>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r>
              <a:rPr lang="en-GB" sz="1477">
                <a:solidFill>
                  <a:schemeClr val="bg1"/>
                </a:solidFill>
              </a:rPr>
              <a:t>Importance of Functional Rqts</a:t>
            </a:r>
            <a:endParaRPr lang="en-US" sz="1477">
              <a:solidFill>
                <a:schemeClr val="bg1"/>
              </a:solidFill>
            </a:endParaRPr>
          </a:p>
        </p:txBody>
      </p:sp>
      <p:sp>
        <p:nvSpPr>
          <p:cNvPr id="13" name="AutoShape 13"/>
          <p:cNvSpPr>
            <a:spLocks noChangeArrowheads="1"/>
          </p:cNvSpPr>
          <p:nvPr/>
        </p:nvSpPr>
        <p:spPr bwMode="auto">
          <a:xfrm>
            <a:off x="9045843" y="2333771"/>
            <a:ext cx="1790700" cy="1547446"/>
          </a:xfrm>
          <a:prstGeom prst="wedgeRoundRectCallout">
            <a:avLst>
              <a:gd name="adj1" fmla="val -112776"/>
              <a:gd name="adj2" fmla="val 27964"/>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a:lstStyle/>
          <a:p>
            <a:pPr algn="ctr"/>
            <a:r>
              <a:rPr lang="en-GB" sz="1477">
                <a:solidFill>
                  <a:schemeClr val="bg1"/>
                </a:solidFill>
              </a:rPr>
              <a:t>Relationships</a:t>
            </a:r>
          </a:p>
          <a:p>
            <a:pPr algn="ctr"/>
            <a:r>
              <a:rPr lang="en-GB" sz="1477">
                <a:solidFill>
                  <a:schemeClr val="bg1"/>
                </a:solidFill>
              </a:rPr>
              <a:t>Will the functionality</a:t>
            </a:r>
          </a:p>
          <a:p>
            <a:pPr algn="ctr"/>
            <a:r>
              <a:rPr lang="en-GB" sz="1477">
                <a:solidFill>
                  <a:schemeClr val="bg1"/>
                </a:solidFill>
              </a:rPr>
              <a:t>deliver the stakeholders’ requirements?</a:t>
            </a:r>
            <a:endParaRPr lang="en-US" sz="1477">
              <a:solidFill>
                <a:schemeClr val="bg1"/>
              </a:solidFill>
            </a:endParaRPr>
          </a:p>
        </p:txBody>
      </p:sp>
    </p:spTree>
    <p:extLst>
      <p:ext uri="{BB962C8B-B14F-4D97-AF65-F5344CB8AC3E}">
        <p14:creationId xmlns:p14="http://schemas.microsoft.com/office/powerpoint/2010/main" val="2180567755"/>
      </p:ext>
    </p:extLst>
  </p:cSld>
  <p:clrMapOvr>
    <a:masterClrMapping/>
  </p:clrMapOvr>
  <p:transition>
    <p:wipe dir="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Title 1"/>
          <p:cNvSpPr>
            <a:spLocks noGrp="1"/>
          </p:cNvSpPr>
          <p:nvPr>
            <p:ph type="title"/>
          </p:nvPr>
        </p:nvSpPr>
        <p:spPr>
          <a:xfrm>
            <a:off x="40154" y="80657"/>
            <a:ext cx="9144000" cy="500615"/>
          </a:xfrm>
        </p:spPr>
        <p:txBody>
          <a:bodyPr/>
          <a:lstStyle/>
          <a:p>
            <a:r>
              <a:rPr lang="en-GB" dirty="0"/>
              <a:t>Exercise: QFD 1 for the Manufacturing System</a:t>
            </a:r>
          </a:p>
        </p:txBody>
      </p:sp>
      <p:sp>
        <p:nvSpPr>
          <p:cNvPr id="4" name="Text Placeholder 3">
            <a:extLst>
              <a:ext uri="{FF2B5EF4-FFF2-40B4-BE49-F238E27FC236}">
                <a16:creationId xmlns:a16="http://schemas.microsoft.com/office/drawing/2014/main" id="{EE3BF863-7E48-3348-90FF-9B872E0E7591}"/>
              </a:ext>
            </a:extLst>
          </p:cNvPr>
          <p:cNvSpPr>
            <a:spLocks noGrp="1"/>
          </p:cNvSpPr>
          <p:nvPr>
            <p:ph type="body" sz="half" idx="2"/>
          </p:nvPr>
        </p:nvSpPr>
        <p:spPr>
          <a:xfrm>
            <a:off x="6471511" y="2366234"/>
            <a:ext cx="4224337" cy="2846933"/>
          </a:xfrm>
        </p:spPr>
        <p:txBody>
          <a:bodyPr>
            <a:normAutofit fontScale="85000" lnSpcReduction="10000"/>
          </a:bodyPr>
          <a:lstStyle/>
          <a:p>
            <a:pPr marL="0" indent="0">
              <a:buNone/>
            </a:pPr>
            <a:r>
              <a:rPr lang="en-GB" sz="2000" b="1" dirty="0"/>
              <a:t>In small teams</a:t>
            </a:r>
          </a:p>
          <a:p>
            <a:r>
              <a:rPr lang="en-GB" dirty="0"/>
              <a:t>Construct a QFD 1 for the Blade System</a:t>
            </a:r>
          </a:p>
          <a:p>
            <a:r>
              <a:rPr lang="en-GB" dirty="0"/>
              <a:t>Identify any critical functionality</a:t>
            </a:r>
          </a:p>
          <a:p>
            <a:r>
              <a:rPr lang="en-GB" dirty="0"/>
              <a:t>For the critical functionality determine suitable metrics/measures (the HOW MUCHs)</a:t>
            </a:r>
          </a:p>
          <a:p>
            <a:pPr marL="0" indent="0">
              <a:buNone/>
            </a:pPr>
            <a:r>
              <a:rPr lang="en-GB" sz="2000" b="1" dirty="0"/>
              <a:t>Time 30 minutes</a:t>
            </a:r>
          </a:p>
          <a:p>
            <a:endParaRPr lang="en-US" dirty="0"/>
          </a:p>
        </p:txBody>
      </p:sp>
      <p:sp>
        <p:nvSpPr>
          <p:cNvPr id="55300" name="Slide Number Placeholder 4"/>
          <p:cNvSpPr>
            <a:spLocks noGrp="1"/>
          </p:cNvSpPr>
          <p:nvPr>
            <p:ph type="sldNum" sz="quarter" idx="4294967295"/>
          </p:nvPr>
        </p:nvSpPr>
        <p:spPr>
          <a:xfrm>
            <a:off x="10058400" y="6381750"/>
            <a:ext cx="2133600" cy="157163"/>
          </a:xfrm>
          <a:prstGeom prst="rect">
            <a:avLst/>
          </a:prstGeo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215">
                <a:solidFill>
                  <a:schemeClr val="tx1"/>
                </a:solidFill>
                <a:latin typeface="Arial" charset="0"/>
                <a:ea typeface="ＭＳ Ｐゴシック" charset="0"/>
                <a:cs typeface="ＭＳ Ｐゴシック" charset="0"/>
              </a:defRPr>
            </a:lvl1pPr>
            <a:lvl2pPr marL="685817" indent="-263776" eaLnBrk="0" hangingPunct="0">
              <a:defRPr sz="2215">
                <a:solidFill>
                  <a:schemeClr val="tx1"/>
                </a:solidFill>
                <a:latin typeface="Arial" charset="0"/>
                <a:ea typeface="ＭＳ Ｐゴシック" charset="0"/>
              </a:defRPr>
            </a:lvl2pPr>
            <a:lvl3pPr marL="1055103" indent="-211021" eaLnBrk="0" hangingPunct="0">
              <a:defRPr sz="2215">
                <a:solidFill>
                  <a:schemeClr val="tx1"/>
                </a:solidFill>
                <a:latin typeface="Arial" charset="0"/>
                <a:ea typeface="ＭＳ Ｐゴシック" charset="0"/>
              </a:defRPr>
            </a:lvl3pPr>
            <a:lvl4pPr marL="1477145" indent="-211021" eaLnBrk="0" hangingPunct="0">
              <a:defRPr sz="2215">
                <a:solidFill>
                  <a:schemeClr val="tx1"/>
                </a:solidFill>
                <a:latin typeface="Arial" charset="0"/>
                <a:ea typeface="ＭＳ Ｐゴシック" charset="0"/>
              </a:defRPr>
            </a:lvl4pPr>
            <a:lvl5pPr marL="1899186" indent="-211021" eaLnBrk="0" hangingPunct="0">
              <a:defRPr sz="2215">
                <a:solidFill>
                  <a:schemeClr val="tx1"/>
                </a:solidFill>
                <a:latin typeface="Arial" charset="0"/>
                <a:ea typeface="ＭＳ Ｐゴシック" charset="0"/>
              </a:defRPr>
            </a:lvl5pPr>
            <a:lvl6pPr marL="2321227" indent="-211021" eaLnBrk="0" fontAlgn="base" hangingPunct="0">
              <a:spcBef>
                <a:spcPct val="0"/>
              </a:spcBef>
              <a:spcAft>
                <a:spcPct val="0"/>
              </a:spcAft>
              <a:defRPr sz="2215">
                <a:solidFill>
                  <a:schemeClr val="tx1"/>
                </a:solidFill>
                <a:latin typeface="Arial" charset="0"/>
                <a:ea typeface="ＭＳ Ｐゴシック" charset="0"/>
              </a:defRPr>
            </a:lvl6pPr>
            <a:lvl7pPr marL="2743269" indent="-211021" eaLnBrk="0" fontAlgn="base" hangingPunct="0">
              <a:spcBef>
                <a:spcPct val="0"/>
              </a:spcBef>
              <a:spcAft>
                <a:spcPct val="0"/>
              </a:spcAft>
              <a:defRPr sz="2215">
                <a:solidFill>
                  <a:schemeClr val="tx1"/>
                </a:solidFill>
                <a:latin typeface="Arial" charset="0"/>
                <a:ea typeface="ＭＳ Ｐゴシック" charset="0"/>
              </a:defRPr>
            </a:lvl7pPr>
            <a:lvl8pPr marL="3165310" indent="-211021" eaLnBrk="0" fontAlgn="base" hangingPunct="0">
              <a:spcBef>
                <a:spcPct val="0"/>
              </a:spcBef>
              <a:spcAft>
                <a:spcPct val="0"/>
              </a:spcAft>
              <a:defRPr sz="2215">
                <a:solidFill>
                  <a:schemeClr val="tx1"/>
                </a:solidFill>
                <a:latin typeface="Arial" charset="0"/>
                <a:ea typeface="ＭＳ Ｐゴシック" charset="0"/>
              </a:defRPr>
            </a:lvl8pPr>
            <a:lvl9pPr marL="3587351" indent="-211021" eaLnBrk="0" fontAlgn="base" hangingPunct="0">
              <a:spcBef>
                <a:spcPct val="0"/>
              </a:spcBef>
              <a:spcAft>
                <a:spcPct val="0"/>
              </a:spcAft>
              <a:defRPr sz="2215">
                <a:solidFill>
                  <a:schemeClr val="tx1"/>
                </a:solidFill>
                <a:latin typeface="Arial" charset="0"/>
                <a:ea typeface="ＭＳ Ｐゴシック" charset="0"/>
              </a:defRPr>
            </a:lvl9pPr>
          </a:lstStyle>
          <a:p>
            <a:pPr eaLnBrk="1" hangingPunct="1"/>
            <a:fld id="{D1AD15D6-2A91-744E-B53D-425778CC92D7}" type="slidenum">
              <a:rPr lang="en-US" sz="1015"/>
              <a:pPr eaLnBrk="1" hangingPunct="1"/>
              <a:t>31</a:t>
            </a:fld>
            <a:endParaRPr lang="en-US" sz="1015" dirty="0"/>
          </a:p>
        </p:txBody>
      </p:sp>
      <p:pic>
        <p:nvPicPr>
          <p:cNvPr id="6" name="Picture 5">
            <a:extLst>
              <a:ext uri="{FF2B5EF4-FFF2-40B4-BE49-F238E27FC236}">
                <a16:creationId xmlns:a16="http://schemas.microsoft.com/office/drawing/2014/main" id="{072FC3A5-E0D8-42C0-946A-763F93B6A329}"/>
              </a:ext>
            </a:extLst>
          </p:cNvPr>
          <p:cNvPicPr>
            <a:picLocks noChangeAspect="1"/>
          </p:cNvPicPr>
          <p:nvPr/>
        </p:nvPicPr>
        <p:blipFill>
          <a:blip r:embed="rId2"/>
          <a:stretch>
            <a:fillRect/>
          </a:stretch>
        </p:blipFill>
        <p:spPr>
          <a:xfrm>
            <a:off x="613514" y="2276921"/>
            <a:ext cx="5219994" cy="2936246"/>
          </a:xfrm>
          <a:prstGeom prst="rect">
            <a:avLst/>
          </a:prstGeom>
          <a:ln w="38100">
            <a:solidFill>
              <a:schemeClr val="accent1"/>
            </a:solidFill>
          </a:ln>
        </p:spPr>
      </p:pic>
    </p:spTree>
    <p:extLst>
      <p:ext uri="{BB962C8B-B14F-4D97-AF65-F5344CB8AC3E}">
        <p14:creationId xmlns:p14="http://schemas.microsoft.com/office/powerpoint/2010/main" val="237314582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7000"/>
                <a:hueMod val="88000"/>
                <a:satMod val="130000"/>
                <a:lumMod val="124000"/>
              </a:schemeClr>
            </a:gs>
            <a:gs pos="100000">
              <a:schemeClr val="bg2">
                <a:tint val="96000"/>
                <a:shade val="88000"/>
                <a:hueMod val="108000"/>
                <a:satMod val="164000"/>
                <a:lumMod val="76000"/>
              </a:schemeClr>
            </a:gs>
          </a:gsLst>
          <a:path path="circle">
            <a:fillToRect l="45000" t="65000" r="125000" b="100000"/>
          </a:path>
        </a:gra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DE27238C-8EAF-4098-86E6-7723B7DAE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2"/>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4" name="Freeform 36">
            <a:extLst>
              <a:ext uri="{FF2B5EF4-FFF2-40B4-BE49-F238E27FC236}">
                <a16:creationId xmlns:a16="http://schemas.microsoft.com/office/drawing/2014/main" id="{992F97B1-1891-4FCC-9E5F-BA97EDB48F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351010"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2">
              <a:lumMod val="60000"/>
              <a:lumOff val="40000"/>
              <a:alpha val="20000"/>
            </a:schemeClr>
          </a:solidFill>
          <a:ln>
            <a:noFill/>
          </a:ln>
        </p:spPr>
        <p:txBody>
          <a:bodyPr rtlCol="0" anchor="ctr"/>
          <a:lstStyle/>
          <a:p>
            <a:pPr algn="ctr"/>
            <a:endParaRPr lang="en-US"/>
          </a:p>
        </p:txBody>
      </p:sp>
      <p:sp useBgFill="1">
        <p:nvSpPr>
          <p:cNvPr id="16" name="Freeform: Shape 15">
            <a:extLst>
              <a:ext uri="{FF2B5EF4-FFF2-40B4-BE49-F238E27FC236}">
                <a16:creationId xmlns:a16="http://schemas.microsoft.com/office/drawing/2014/main" id="{78C6C821-FEE1-4EB6-9590-C021440C77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9700459" cy="6858001"/>
          </a:xfrm>
          <a:custGeom>
            <a:avLst/>
            <a:gdLst>
              <a:gd name="connsiteX0" fmla="*/ 0 w 9700459"/>
              <a:gd name="connsiteY0" fmla="*/ 0 h 6858001"/>
              <a:gd name="connsiteX1" fmla="*/ 1323975 w 9700459"/>
              <a:gd name="connsiteY1" fmla="*/ 0 h 6858001"/>
              <a:gd name="connsiteX2" fmla="*/ 1517015 w 9700459"/>
              <a:gd name="connsiteY2" fmla="*/ 0 h 6858001"/>
              <a:gd name="connsiteX3" fmla="*/ 3241265 w 9700459"/>
              <a:gd name="connsiteY3" fmla="*/ 0 h 6858001"/>
              <a:gd name="connsiteX4" fmla="*/ 3241265 w 9700459"/>
              <a:gd name="connsiteY4" fmla="*/ 1 h 6858001"/>
              <a:gd name="connsiteX5" fmla="*/ 8355744 w 9700459"/>
              <a:gd name="connsiteY5" fmla="*/ 1 h 6858001"/>
              <a:gd name="connsiteX6" fmla="*/ 8355744 w 9700459"/>
              <a:gd name="connsiteY6" fmla="*/ 0 h 6858001"/>
              <a:gd name="connsiteX7" fmla="*/ 9699282 w 9700459"/>
              <a:gd name="connsiteY7" fmla="*/ 0 h 6858001"/>
              <a:gd name="connsiteX8" fmla="*/ 9674237 w 9700459"/>
              <a:gd name="connsiteY8" fmla="*/ 155677 h 6858001"/>
              <a:gd name="connsiteX9" fmla="*/ 9650368 w 9700459"/>
              <a:gd name="connsiteY9" fmla="*/ 310668 h 6858001"/>
              <a:gd name="connsiteX10" fmla="*/ 9627004 w 9700459"/>
              <a:gd name="connsiteY10" fmla="*/ 466344 h 6858001"/>
              <a:gd name="connsiteX11" fmla="*/ 9607001 w 9700459"/>
              <a:gd name="connsiteY11" fmla="*/ 622707 h 6858001"/>
              <a:gd name="connsiteX12" fmla="*/ 9586830 w 9700459"/>
              <a:gd name="connsiteY12" fmla="*/ 778383 h 6858001"/>
              <a:gd name="connsiteX13" fmla="*/ 9568004 w 9700459"/>
              <a:gd name="connsiteY13" fmla="*/ 934746 h 6858001"/>
              <a:gd name="connsiteX14" fmla="*/ 9551868 w 9700459"/>
              <a:gd name="connsiteY14" fmla="*/ 1089051 h 6858001"/>
              <a:gd name="connsiteX15" fmla="*/ 9536572 w 9700459"/>
              <a:gd name="connsiteY15" fmla="*/ 1245413 h 6858001"/>
              <a:gd name="connsiteX16" fmla="*/ 9522620 w 9700459"/>
              <a:gd name="connsiteY16" fmla="*/ 1401090 h 6858001"/>
              <a:gd name="connsiteX17" fmla="*/ 9510518 w 9700459"/>
              <a:gd name="connsiteY17" fmla="*/ 1554023 h 6858001"/>
              <a:gd name="connsiteX18" fmla="*/ 9498415 w 9700459"/>
              <a:gd name="connsiteY18" fmla="*/ 1709014 h 6858001"/>
              <a:gd name="connsiteX19" fmla="*/ 9488330 w 9700459"/>
              <a:gd name="connsiteY19" fmla="*/ 1861947 h 6858001"/>
              <a:gd name="connsiteX20" fmla="*/ 9480430 w 9700459"/>
              <a:gd name="connsiteY20" fmla="*/ 2014881 h 6858001"/>
              <a:gd name="connsiteX21" fmla="*/ 9472193 w 9700459"/>
              <a:gd name="connsiteY21" fmla="*/ 2167128 h 6858001"/>
              <a:gd name="connsiteX22" fmla="*/ 9465302 w 9700459"/>
              <a:gd name="connsiteY22" fmla="*/ 2318004 h 6858001"/>
              <a:gd name="connsiteX23" fmla="*/ 9460427 w 9700459"/>
              <a:gd name="connsiteY23" fmla="*/ 2467509 h 6858001"/>
              <a:gd name="connsiteX24" fmla="*/ 9456225 w 9700459"/>
              <a:gd name="connsiteY24" fmla="*/ 2617013 h 6858001"/>
              <a:gd name="connsiteX25" fmla="*/ 9452191 w 9700459"/>
              <a:gd name="connsiteY25" fmla="*/ 2765146 h 6858001"/>
              <a:gd name="connsiteX26" fmla="*/ 9450342 w 9700459"/>
              <a:gd name="connsiteY26" fmla="*/ 2911221 h 6858001"/>
              <a:gd name="connsiteX27" fmla="*/ 9448325 w 9700459"/>
              <a:gd name="connsiteY27" fmla="*/ 3057297 h 6858001"/>
              <a:gd name="connsiteX28" fmla="*/ 9447316 w 9700459"/>
              <a:gd name="connsiteY28" fmla="*/ 3201315 h 6858001"/>
              <a:gd name="connsiteX29" fmla="*/ 9448325 w 9700459"/>
              <a:gd name="connsiteY29" fmla="*/ 3343961 h 6858001"/>
              <a:gd name="connsiteX30" fmla="*/ 9448325 w 9700459"/>
              <a:gd name="connsiteY30" fmla="*/ 3485236 h 6858001"/>
              <a:gd name="connsiteX31" fmla="*/ 9450342 w 9700459"/>
              <a:gd name="connsiteY31" fmla="*/ 3625139 h 6858001"/>
              <a:gd name="connsiteX32" fmla="*/ 9453367 w 9700459"/>
              <a:gd name="connsiteY32" fmla="*/ 3762299 h 6858001"/>
              <a:gd name="connsiteX33" fmla="*/ 9456225 w 9700459"/>
              <a:gd name="connsiteY33" fmla="*/ 3898087 h 6858001"/>
              <a:gd name="connsiteX34" fmla="*/ 9459419 w 9700459"/>
              <a:gd name="connsiteY34" fmla="*/ 4031133 h 6858001"/>
              <a:gd name="connsiteX35" fmla="*/ 9464293 w 9700459"/>
              <a:gd name="connsiteY35" fmla="*/ 4163492 h 6858001"/>
              <a:gd name="connsiteX36" fmla="*/ 9469504 w 9700459"/>
              <a:gd name="connsiteY36" fmla="*/ 4293793 h 6858001"/>
              <a:gd name="connsiteX37" fmla="*/ 9474210 w 9700459"/>
              <a:gd name="connsiteY37" fmla="*/ 4421352 h 6858001"/>
              <a:gd name="connsiteX38" fmla="*/ 9487490 w 9700459"/>
              <a:gd name="connsiteY38" fmla="*/ 4670298 h 6858001"/>
              <a:gd name="connsiteX39" fmla="*/ 9501609 w 9700459"/>
              <a:gd name="connsiteY39" fmla="*/ 4908956 h 6858001"/>
              <a:gd name="connsiteX40" fmla="*/ 9516401 w 9700459"/>
              <a:gd name="connsiteY40" fmla="*/ 5138013 h 6858001"/>
              <a:gd name="connsiteX41" fmla="*/ 9532706 w 9700459"/>
              <a:gd name="connsiteY41" fmla="*/ 5354726 h 6858001"/>
              <a:gd name="connsiteX42" fmla="*/ 9549683 w 9700459"/>
              <a:gd name="connsiteY42" fmla="*/ 5561838 h 6858001"/>
              <a:gd name="connsiteX43" fmla="*/ 9568004 w 9700459"/>
              <a:gd name="connsiteY43" fmla="*/ 5753862 h 6858001"/>
              <a:gd name="connsiteX44" fmla="*/ 9585990 w 9700459"/>
              <a:gd name="connsiteY44" fmla="*/ 5934227 h 6858001"/>
              <a:gd name="connsiteX45" fmla="*/ 9603975 w 9700459"/>
              <a:gd name="connsiteY45" fmla="*/ 6100191 h 6858001"/>
              <a:gd name="connsiteX46" fmla="*/ 9620952 w 9700459"/>
              <a:gd name="connsiteY46" fmla="*/ 6252438 h 6858001"/>
              <a:gd name="connsiteX47" fmla="*/ 9637089 w 9700459"/>
              <a:gd name="connsiteY47" fmla="*/ 6387541 h 6858001"/>
              <a:gd name="connsiteX48" fmla="*/ 9652385 w 9700459"/>
              <a:gd name="connsiteY48" fmla="*/ 6509613 h 6858001"/>
              <a:gd name="connsiteX49" fmla="*/ 9665160 w 9700459"/>
              <a:gd name="connsiteY49" fmla="*/ 6612483 h 6858001"/>
              <a:gd name="connsiteX50" fmla="*/ 9677262 w 9700459"/>
              <a:gd name="connsiteY50" fmla="*/ 6698894 h 6858001"/>
              <a:gd name="connsiteX51" fmla="*/ 9694576 w 9700459"/>
              <a:gd name="connsiteY51" fmla="*/ 6817538 h 6858001"/>
              <a:gd name="connsiteX52" fmla="*/ 9700459 w 9700459"/>
              <a:gd name="connsiteY52" fmla="*/ 6858000 h 6858001"/>
              <a:gd name="connsiteX53" fmla="*/ 8795105 w 9700459"/>
              <a:gd name="connsiteY53" fmla="*/ 6858000 h 6858001"/>
              <a:gd name="connsiteX54" fmla="*/ 8795105 w 9700459"/>
              <a:gd name="connsiteY54" fmla="*/ 6858001 h 6858001"/>
              <a:gd name="connsiteX55" fmla="*/ 2704541 w 9700459"/>
              <a:gd name="connsiteY55" fmla="*/ 6858001 h 6858001"/>
              <a:gd name="connsiteX56" fmla="*/ 2704541 w 9700459"/>
              <a:gd name="connsiteY56" fmla="*/ 6858000 h 6858001"/>
              <a:gd name="connsiteX57" fmla="*/ 1517015 w 9700459"/>
              <a:gd name="connsiteY57" fmla="*/ 6858000 h 6858001"/>
              <a:gd name="connsiteX58" fmla="*/ 1323975 w 9700459"/>
              <a:gd name="connsiteY58" fmla="*/ 6858000 h 6858001"/>
              <a:gd name="connsiteX59" fmla="*/ 0 w 9700459"/>
              <a:gd name="connsiteY5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9700459" h="6858001">
                <a:moveTo>
                  <a:pt x="0" y="0"/>
                </a:moveTo>
                <a:lnTo>
                  <a:pt x="1323975" y="0"/>
                </a:lnTo>
                <a:lnTo>
                  <a:pt x="1517015" y="0"/>
                </a:lnTo>
                <a:lnTo>
                  <a:pt x="3241265" y="0"/>
                </a:lnTo>
                <a:lnTo>
                  <a:pt x="3241265" y="1"/>
                </a:lnTo>
                <a:lnTo>
                  <a:pt x="8355744" y="1"/>
                </a:lnTo>
                <a:lnTo>
                  <a:pt x="8355744" y="0"/>
                </a:lnTo>
                <a:lnTo>
                  <a:pt x="9699282" y="0"/>
                </a:lnTo>
                <a:lnTo>
                  <a:pt x="9674237" y="155677"/>
                </a:lnTo>
                <a:lnTo>
                  <a:pt x="9650368" y="310668"/>
                </a:lnTo>
                <a:lnTo>
                  <a:pt x="9627004" y="466344"/>
                </a:lnTo>
                <a:lnTo>
                  <a:pt x="9607001" y="622707"/>
                </a:lnTo>
                <a:lnTo>
                  <a:pt x="9586830" y="778383"/>
                </a:lnTo>
                <a:lnTo>
                  <a:pt x="9568004" y="934746"/>
                </a:lnTo>
                <a:lnTo>
                  <a:pt x="9551868" y="1089051"/>
                </a:lnTo>
                <a:lnTo>
                  <a:pt x="9536572" y="1245413"/>
                </a:lnTo>
                <a:lnTo>
                  <a:pt x="9522620" y="1401090"/>
                </a:lnTo>
                <a:lnTo>
                  <a:pt x="9510518" y="1554023"/>
                </a:lnTo>
                <a:lnTo>
                  <a:pt x="9498415" y="1709014"/>
                </a:lnTo>
                <a:lnTo>
                  <a:pt x="9488330" y="1861947"/>
                </a:lnTo>
                <a:lnTo>
                  <a:pt x="9480430" y="2014881"/>
                </a:lnTo>
                <a:lnTo>
                  <a:pt x="9472193" y="2167128"/>
                </a:lnTo>
                <a:lnTo>
                  <a:pt x="9465302" y="2318004"/>
                </a:lnTo>
                <a:lnTo>
                  <a:pt x="9460427" y="2467509"/>
                </a:lnTo>
                <a:lnTo>
                  <a:pt x="9456225" y="2617013"/>
                </a:lnTo>
                <a:lnTo>
                  <a:pt x="9452191" y="2765146"/>
                </a:lnTo>
                <a:lnTo>
                  <a:pt x="9450342" y="2911221"/>
                </a:lnTo>
                <a:lnTo>
                  <a:pt x="9448325" y="3057297"/>
                </a:lnTo>
                <a:lnTo>
                  <a:pt x="9447316" y="3201315"/>
                </a:lnTo>
                <a:lnTo>
                  <a:pt x="9448325" y="3343961"/>
                </a:lnTo>
                <a:lnTo>
                  <a:pt x="9448325" y="3485236"/>
                </a:lnTo>
                <a:lnTo>
                  <a:pt x="9450342" y="3625139"/>
                </a:lnTo>
                <a:lnTo>
                  <a:pt x="9453367" y="3762299"/>
                </a:lnTo>
                <a:lnTo>
                  <a:pt x="9456225" y="3898087"/>
                </a:lnTo>
                <a:lnTo>
                  <a:pt x="9459419" y="4031133"/>
                </a:lnTo>
                <a:lnTo>
                  <a:pt x="9464293" y="4163492"/>
                </a:lnTo>
                <a:lnTo>
                  <a:pt x="9469504" y="4293793"/>
                </a:lnTo>
                <a:lnTo>
                  <a:pt x="9474210" y="4421352"/>
                </a:lnTo>
                <a:lnTo>
                  <a:pt x="9487490" y="4670298"/>
                </a:lnTo>
                <a:lnTo>
                  <a:pt x="9501609" y="4908956"/>
                </a:lnTo>
                <a:lnTo>
                  <a:pt x="9516401" y="5138013"/>
                </a:lnTo>
                <a:lnTo>
                  <a:pt x="9532706" y="5354726"/>
                </a:lnTo>
                <a:lnTo>
                  <a:pt x="9549683" y="5561838"/>
                </a:lnTo>
                <a:lnTo>
                  <a:pt x="9568004" y="5753862"/>
                </a:lnTo>
                <a:lnTo>
                  <a:pt x="9585990" y="5934227"/>
                </a:lnTo>
                <a:lnTo>
                  <a:pt x="9603975" y="6100191"/>
                </a:lnTo>
                <a:lnTo>
                  <a:pt x="9620952" y="6252438"/>
                </a:lnTo>
                <a:lnTo>
                  <a:pt x="9637089" y="6387541"/>
                </a:lnTo>
                <a:lnTo>
                  <a:pt x="9652385" y="6509613"/>
                </a:lnTo>
                <a:lnTo>
                  <a:pt x="9665160" y="6612483"/>
                </a:lnTo>
                <a:lnTo>
                  <a:pt x="9677262" y="6698894"/>
                </a:lnTo>
                <a:lnTo>
                  <a:pt x="9694576" y="6817538"/>
                </a:lnTo>
                <a:lnTo>
                  <a:pt x="9700459" y="6858000"/>
                </a:lnTo>
                <a:lnTo>
                  <a:pt x="8795105" y="6858000"/>
                </a:lnTo>
                <a:lnTo>
                  <a:pt x="8795105" y="6858001"/>
                </a:lnTo>
                <a:lnTo>
                  <a:pt x="2704541" y="6858001"/>
                </a:lnTo>
                <a:lnTo>
                  <a:pt x="2704541" y="6858000"/>
                </a:lnTo>
                <a:lnTo>
                  <a:pt x="1517015" y="6858000"/>
                </a:lnTo>
                <a:lnTo>
                  <a:pt x="1323975" y="6858000"/>
                </a:lnTo>
                <a:lnTo>
                  <a:pt x="0" y="6858000"/>
                </a:lnTo>
                <a:close/>
              </a:path>
            </a:pathLst>
          </a:custGeom>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tx1"/>
              </a:solidFill>
            </a:endParaRPr>
          </a:p>
        </p:txBody>
      </p:sp>
      <p:sp>
        <p:nvSpPr>
          <p:cNvPr id="3" name="Subtitle 2">
            <a:extLst>
              <a:ext uri="{FF2B5EF4-FFF2-40B4-BE49-F238E27FC236}">
                <a16:creationId xmlns:a16="http://schemas.microsoft.com/office/drawing/2014/main" id="{B75298C4-FEAE-44F4-B2C1-6325C17B3242}"/>
              </a:ext>
            </a:extLst>
          </p:cNvPr>
          <p:cNvSpPr>
            <a:spLocks noGrp="1"/>
          </p:cNvSpPr>
          <p:nvPr>
            <p:ph type="subTitle" idx="1"/>
          </p:nvPr>
        </p:nvSpPr>
        <p:spPr>
          <a:xfrm>
            <a:off x="1154955" y="4777380"/>
            <a:ext cx="6974911" cy="861420"/>
          </a:xfrm>
        </p:spPr>
        <p:txBody>
          <a:bodyPr>
            <a:normAutofit/>
          </a:bodyPr>
          <a:lstStyle/>
          <a:p>
            <a:endParaRPr lang="en-GB">
              <a:solidFill>
                <a:schemeClr val="tx1">
                  <a:lumMod val="85000"/>
                  <a:lumOff val="15000"/>
                </a:schemeClr>
              </a:solidFill>
            </a:endParaRPr>
          </a:p>
        </p:txBody>
      </p:sp>
      <p:sp>
        <p:nvSpPr>
          <p:cNvPr id="7" name="Title 6"/>
          <p:cNvSpPr>
            <a:spLocks noGrp="1"/>
          </p:cNvSpPr>
          <p:nvPr>
            <p:ph type="ctrTitle"/>
          </p:nvPr>
        </p:nvSpPr>
        <p:spPr>
          <a:xfrm>
            <a:off x="1154955" y="1447800"/>
            <a:ext cx="6974915" cy="3329581"/>
          </a:xfrm>
        </p:spPr>
        <p:txBody>
          <a:bodyPr>
            <a:normAutofit/>
          </a:bodyPr>
          <a:lstStyle/>
          <a:p>
            <a:r>
              <a:rPr lang="en-US" sz="6700" b="1"/>
              <a:t>Performing System Analysis</a:t>
            </a:r>
            <a:br>
              <a:rPr lang="en-US" sz="6700" b="1"/>
            </a:br>
            <a:endParaRPr lang="en-US" sz="6700" b="1"/>
          </a:p>
        </p:txBody>
      </p:sp>
      <p:sp>
        <p:nvSpPr>
          <p:cNvPr id="18" name="Rectangle 17">
            <a:extLst>
              <a:ext uri="{FF2B5EF4-FFF2-40B4-BE49-F238E27FC236}">
                <a16:creationId xmlns:a16="http://schemas.microsoft.com/office/drawing/2014/main" id="{B61A74B3-E247-44D4-8C48-FAE8E20564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4051583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2"/>
          <p:cNvSpPr>
            <a:spLocks noChangeArrowheads="1"/>
          </p:cNvSpPr>
          <p:nvPr/>
        </p:nvSpPr>
        <p:spPr bwMode="auto">
          <a:xfrm>
            <a:off x="2209800" y="6031524"/>
            <a:ext cx="1905000" cy="4220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sz="1662"/>
          </a:p>
        </p:txBody>
      </p:sp>
      <p:sp>
        <p:nvSpPr>
          <p:cNvPr id="16387" name="Rectangle 4"/>
          <p:cNvSpPr>
            <a:spLocks noChangeArrowheads="1"/>
          </p:cNvSpPr>
          <p:nvPr/>
        </p:nvSpPr>
        <p:spPr bwMode="auto">
          <a:xfrm>
            <a:off x="2209800" y="6031524"/>
            <a:ext cx="1905000" cy="4220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sz="1662"/>
          </a:p>
        </p:txBody>
      </p:sp>
      <p:sp>
        <p:nvSpPr>
          <p:cNvPr id="16388" name="Rectangle 6"/>
          <p:cNvSpPr>
            <a:spLocks noGrp="1" noChangeArrowheads="1"/>
          </p:cNvSpPr>
          <p:nvPr>
            <p:ph type="title"/>
          </p:nvPr>
        </p:nvSpPr>
        <p:spPr>
          <a:xfrm>
            <a:off x="67081" y="0"/>
            <a:ext cx="6489700" cy="443653"/>
          </a:xfrm>
          <a:noFill/>
        </p:spPr>
        <p:txBody>
          <a:bodyPr lIns="83527" tIns="41031" rIns="83527" bIns="41031"/>
          <a:lstStyle/>
          <a:p>
            <a:pPr defTabSz="703402"/>
            <a:r>
              <a:rPr lang="en-GB" dirty="0">
                <a:latin typeface="Arial" charset="0"/>
              </a:rPr>
              <a:t>Time to Stop and Think!</a:t>
            </a:r>
          </a:p>
        </p:txBody>
      </p:sp>
      <p:pic>
        <p:nvPicPr>
          <p:cNvPr id="16390" name="Picture 8" descr="Stop and Think"/>
          <p:cNvPicPr>
            <a:picLocks noChangeAspect="1" noChangeArrowheads="1"/>
          </p:cNvPicPr>
          <p:nvPr/>
        </p:nvPicPr>
        <p:blipFill>
          <a:blip r:embed="rId3">
            <a:extLst>
              <a:ext uri="{28A0092B-C50C-407E-A947-70E740481C1C}">
                <a14:useLocalDpi xmlns:a14="http://schemas.microsoft.com/office/drawing/2010/main" val="0"/>
              </a:ext>
            </a:extLst>
          </a:blip>
          <a:srcRect l="5992" t="8151" r="7790" b="12227"/>
          <a:stretch>
            <a:fillRect/>
          </a:stretch>
        </p:blipFill>
        <p:spPr bwMode="auto">
          <a:xfrm>
            <a:off x="1308016" y="2596263"/>
            <a:ext cx="4998427" cy="33923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Rectangle 1"/>
          <p:cNvSpPr/>
          <p:nvPr/>
        </p:nvSpPr>
        <p:spPr>
          <a:xfrm>
            <a:off x="1308016" y="1460268"/>
            <a:ext cx="9089436" cy="923330"/>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pPr algn="just" defTabSz="703402"/>
            <a:r>
              <a:rPr lang="en-GB" sz="1800" dirty="0"/>
              <a:t>The increase in complexity of systems has resulted in many displaying undesirable emergent behaviour. Hindsight often shows these to be </a:t>
            </a:r>
            <a:r>
              <a:rPr lang="ja-JP" altLang="en-GB" sz="1800" dirty="0"/>
              <a:t>“</a:t>
            </a:r>
            <a:r>
              <a:rPr lang="en-GB" altLang="ja-JP" sz="1800" dirty="0"/>
              <a:t>obvious</a:t>
            </a:r>
            <a:r>
              <a:rPr lang="ja-JP" altLang="en-GB" sz="1800" dirty="0"/>
              <a:t>”</a:t>
            </a:r>
            <a:r>
              <a:rPr lang="en-GB" altLang="ja-JP" sz="1800" dirty="0"/>
              <a:t> and therefore avoidable – </a:t>
            </a:r>
            <a:r>
              <a:rPr lang="ja-JP" altLang="en-GB" sz="1800" dirty="0"/>
              <a:t>“</a:t>
            </a:r>
            <a:r>
              <a:rPr lang="en-GB" altLang="ja-JP" sz="1800" dirty="0"/>
              <a:t>if only we</a:t>
            </a:r>
            <a:r>
              <a:rPr lang="ja-JP" altLang="en-GB" sz="1800" dirty="0"/>
              <a:t>’</a:t>
            </a:r>
            <a:r>
              <a:rPr lang="en-GB" altLang="ja-JP" sz="1800" dirty="0"/>
              <a:t>d had time to think!</a:t>
            </a:r>
            <a:r>
              <a:rPr lang="ja-JP" altLang="en-GB" sz="1800" dirty="0"/>
              <a:t>”</a:t>
            </a:r>
            <a:endParaRPr lang="en-GB" sz="1800" dirty="0"/>
          </a:p>
        </p:txBody>
      </p:sp>
      <p:sp>
        <p:nvSpPr>
          <p:cNvPr id="3" name="Rectangle 2"/>
          <p:cNvSpPr/>
          <p:nvPr/>
        </p:nvSpPr>
        <p:spPr>
          <a:xfrm>
            <a:off x="6853100" y="3325513"/>
            <a:ext cx="3375890" cy="1933863"/>
          </a:xfrm>
          <a:prstGeom prst="rect">
            <a:avLst/>
          </a:prstGeom>
        </p:spPr>
        <p:style>
          <a:lnRef idx="0">
            <a:schemeClr val="accent4"/>
          </a:lnRef>
          <a:fillRef idx="3">
            <a:schemeClr val="accent4"/>
          </a:fillRef>
          <a:effectRef idx="3">
            <a:schemeClr val="accent4"/>
          </a:effectRef>
          <a:fontRef idx="minor">
            <a:schemeClr val="lt1"/>
          </a:fontRef>
        </p:style>
        <p:txBody>
          <a:bodyPr wrap="square">
            <a:spAutoFit/>
          </a:bodyPr>
          <a:lstStyle/>
          <a:p>
            <a:pPr algn="just" eaLnBrk="1" hangingPunct="1">
              <a:lnSpc>
                <a:spcPct val="90000"/>
              </a:lnSpc>
            </a:pPr>
            <a:r>
              <a:rPr lang="en-GB" sz="1662" dirty="0">
                <a:solidFill>
                  <a:schemeClr val="bg1"/>
                </a:solidFill>
              </a:rPr>
              <a:t>One aspect of undesirable emergence is system failure which can be assessed BEFORE design to provide an early assessment of risk and ideas and guidance for generating and selecting conceptual solutions</a:t>
            </a:r>
            <a:endParaRPr lang="en-GB" sz="1477" dirty="0">
              <a:solidFill>
                <a:schemeClr val="bg1"/>
              </a:solidFill>
            </a:endParaRPr>
          </a:p>
        </p:txBody>
      </p:sp>
    </p:spTree>
    <p:extLst>
      <p:ext uri="{BB962C8B-B14F-4D97-AF65-F5344CB8AC3E}">
        <p14:creationId xmlns:p14="http://schemas.microsoft.com/office/powerpoint/2010/main" val="2556269681"/>
      </p:ext>
    </p:extLst>
  </p:cSld>
  <p:clrMapOvr>
    <a:masterClrMapping/>
  </p:clrMapOvr>
  <p:transition spd="slow"/>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ChangeArrowheads="1"/>
          </p:cNvSpPr>
          <p:nvPr/>
        </p:nvSpPr>
        <p:spPr bwMode="auto">
          <a:xfrm>
            <a:off x="2445084" y="1837006"/>
            <a:ext cx="6406832" cy="4032738"/>
          </a:xfrm>
          <a:prstGeom prst="rect">
            <a:avLst/>
          </a:prstGeom>
          <a:solidFill>
            <a:schemeClr val="accent6">
              <a:lumMod val="20000"/>
              <a:lumOff val="80000"/>
            </a:schemeClr>
          </a:solidFill>
          <a:ln w="9525">
            <a:solidFill>
              <a:schemeClr val="tx1"/>
            </a:solidFill>
            <a:miter lim="800000"/>
            <a:headEnd/>
            <a:tailEnd/>
          </a:ln>
          <a:scene3d>
            <a:camera prst="orthographicFront"/>
            <a:lightRig rig="threePt" dir="t"/>
          </a:scene3d>
          <a:sp3d>
            <a:bevelT/>
          </a:sp3d>
        </p:spPr>
        <p:txBody>
          <a:bodyPr wrap="none" lIns="84253" tIns="42126" rIns="84253" bIns="42126" anchor="ctr"/>
          <a:lstStyle/>
          <a:p>
            <a:pPr>
              <a:defRPr/>
            </a:pPr>
            <a:endParaRPr lang="en-US" sz="1662" dirty="0">
              <a:solidFill>
                <a:srgbClr val="000000"/>
              </a:solidFill>
              <a:latin typeface="Arial" charset="0"/>
            </a:endParaRPr>
          </a:p>
        </p:txBody>
      </p:sp>
      <p:sp>
        <p:nvSpPr>
          <p:cNvPr id="22566" name="Text Box 15"/>
          <p:cNvSpPr txBox="1">
            <a:spLocks noChangeArrowheads="1"/>
          </p:cNvSpPr>
          <p:nvPr/>
        </p:nvSpPr>
        <p:spPr bwMode="auto">
          <a:xfrm>
            <a:off x="2516100" y="737819"/>
            <a:ext cx="1459924" cy="681585"/>
          </a:xfrm>
          <a:prstGeom prst="rect">
            <a:avLst/>
          </a:prstGeom>
          <a:noFill/>
          <a:ln w="9525">
            <a:noFill/>
            <a:miter lim="800000"/>
            <a:headEnd/>
            <a:tailEnd/>
          </a:ln>
        </p:spPr>
        <p:txBody>
          <a:bodyPr wrap="square" lIns="84253" tIns="42126" rIns="84253" bIns="42126">
            <a:spAutoFit/>
          </a:bodyPr>
          <a:lstStyle/>
          <a:p>
            <a:pPr eaLnBrk="0" hangingPunct="0"/>
            <a:r>
              <a:rPr lang="en-GB" sz="1292" b="1" dirty="0"/>
              <a:t>Customer</a:t>
            </a:r>
          </a:p>
          <a:p>
            <a:pPr eaLnBrk="0" hangingPunct="0"/>
            <a:r>
              <a:rPr lang="en-GB" sz="1292" b="1" dirty="0"/>
              <a:t>Needs and Expectations</a:t>
            </a:r>
          </a:p>
        </p:txBody>
      </p:sp>
      <p:sp>
        <p:nvSpPr>
          <p:cNvPr id="29" name="Flowchart: Document 28"/>
          <p:cNvSpPr/>
          <p:nvPr/>
        </p:nvSpPr>
        <p:spPr bwMode="auto">
          <a:xfrm>
            <a:off x="7011925" y="2620876"/>
            <a:ext cx="1224297" cy="1625629"/>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User </a:t>
            </a:r>
          </a:p>
          <a:p>
            <a:pPr>
              <a:defRPr/>
            </a:pPr>
            <a:r>
              <a:rPr lang="en-GB" sz="1200" dirty="0">
                <a:solidFill>
                  <a:srgbClr val="000000"/>
                </a:solidFill>
              </a:rPr>
              <a:t>Requirements</a:t>
            </a:r>
          </a:p>
        </p:txBody>
      </p:sp>
      <p:sp>
        <p:nvSpPr>
          <p:cNvPr id="32" name="Flowchart: Document 31"/>
          <p:cNvSpPr/>
          <p:nvPr/>
        </p:nvSpPr>
        <p:spPr bwMode="auto">
          <a:xfrm>
            <a:off x="9203302" y="5490511"/>
            <a:ext cx="1349619" cy="929054"/>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Subsystem</a:t>
            </a:r>
          </a:p>
          <a:p>
            <a:pPr>
              <a:defRPr/>
            </a:pPr>
            <a:r>
              <a:rPr lang="en-GB" sz="1292" dirty="0">
                <a:solidFill>
                  <a:srgbClr val="000000"/>
                </a:solidFill>
              </a:rPr>
              <a:t>Requirements</a:t>
            </a:r>
          </a:p>
        </p:txBody>
      </p:sp>
      <p:cxnSp>
        <p:nvCxnSpPr>
          <p:cNvPr id="35" name="Straight Arrow Connector 34"/>
          <p:cNvCxnSpPr/>
          <p:nvPr/>
        </p:nvCxnSpPr>
        <p:spPr bwMode="invGray">
          <a:xfrm>
            <a:off x="8639519" y="4049740"/>
            <a:ext cx="1428760" cy="1466"/>
          </a:xfrm>
          <a:prstGeom prst="straightConnector1">
            <a:avLst/>
          </a:prstGeom>
          <a:ln w="76200">
            <a:solidFill>
              <a:srgbClr val="000090"/>
            </a:solidFill>
            <a:tailEnd type="triangle" w="med" len="med"/>
          </a:ln>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sp>
        <p:nvSpPr>
          <p:cNvPr id="33" name="Flowchart: Document 32"/>
          <p:cNvSpPr/>
          <p:nvPr/>
        </p:nvSpPr>
        <p:spPr bwMode="auto">
          <a:xfrm>
            <a:off x="8925662" y="2963008"/>
            <a:ext cx="1409700" cy="961292"/>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chemeClr val="bg1"/>
                </a:solidFill>
              </a:rPr>
              <a:t>Build and Check Requirements</a:t>
            </a:r>
          </a:p>
        </p:txBody>
      </p:sp>
      <p:sp>
        <p:nvSpPr>
          <p:cNvPr id="22579" name="TextBox 46"/>
          <p:cNvSpPr txBox="1">
            <a:spLocks noChangeArrowheads="1"/>
          </p:cNvSpPr>
          <p:nvPr/>
        </p:nvSpPr>
        <p:spPr bwMode="gray">
          <a:xfrm>
            <a:off x="6781803" y="1940177"/>
            <a:ext cx="1928646" cy="369127"/>
          </a:xfrm>
          <a:prstGeom prst="rect">
            <a:avLst/>
          </a:prstGeom>
          <a:noFill/>
          <a:ln w="9525">
            <a:noFill/>
            <a:miter lim="800000"/>
            <a:headEnd/>
            <a:tailEnd/>
          </a:ln>
        </p:spPr>
        <p:txBody>
          <a:bodyPr wrap="square" lIns="84253" tIns="42126" rIns="84253" bIns="42126">
            <a:spAutoFit/>
          </a:bodyPr>
          <a:lstStyle/>
          <a:p>
            <a:r>
              <a:rPr lang="en-GB" sz="1846" b="1" dirty="0">
                <a:solidFill>
                  <a:schemeClr val="bg1"/>
                </a:solidFill>
              </a:rPr>
              <a:t>Design System</a:t>
            </a:r>
          </a:p>
        </p:txBody>
      </p:sp>
      <p:sp>
        <p:nvSpPr>
          <p:cNvPr id="22580" name="Title 33"/>
          <p:cNvSpPr>
            <a:spLocks noGrp="1"/>
          </p:cNvSpPr>
          <p:nvPr>
            <p:ph type="title"/>
          </p:nvPr>
        </p:nvSpPr>
        <p:spPr>
          <a:xfrm>
            <a:off x="0" y="56418"/>
            <a:ext cx="10942053" cy="663539"/>
          </a:xfrm>
        </p:spPr>
        <p:txBody>
          <a:bodyPr/>
          <a:lstStyle/>
          <a:p>
            <a:r>
              <a:rPr lang="en-GB" sz="2400" dirty="0"/>
              <a:t>Where are we? BAE Systems’ Design System Process (RFCD)</a:t>
            </a:r>
          </a:p>
        </p:txBody>
      </p:sp>
      <p:sp>
        <p:nvSpPr>
          <p:cNvPr id="40" name="Line 3"/>
          <p:cNvSpPr>
            <a:spLocks noChangeShapeType="1"/>
          </p:cNvSpPr>
          <p:nvPr/>
        </p:nvSpPr>
        <p:spPr bwMode="gray">
          <a:xfrm>
            <a:off x="2347167" y="1115083"/>
            <a:ext cx="517455" cy="709053"/>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41" name="Line 4"/>
          <p:cNvSpPr>
            <a:spLocks noChangeShapeType="1"/>
          </p:cNvSpPr>
          <p:nvPr/>
        </p:nvSpPr>
        <p:spPr bwMode="gray">
          <a:xfrm>
            <a:off x="7886365" y="4948581"/>
            <a:ext cx="1219547" cy="1316289"/>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23" name="Flowchart: Document 28">
            <a:extLst>
              <a:ext uri="{FF2B5EF4-FFF2-40B4-BE49-F238E27FC236}">
                <a16:creationId xmlns:a16="http://schemas.microsoft.com/office/drawing/2014/main" id="{E3214D6F-80FD-884F-A69A-42815FDF7B5A}"/>
              </a:ext>
            </a:extLst>
          </p:cNvPr>
          <p:cNvSpPr/>
          <p:nvPr/>
        </p:nvSpPr>
        <p:spPr bwMode="auto">
          <a:xfrm>
            <a:off x="7102244" y="3052067"/>
            <a:ext cx="1349620" cy="1597269"/>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System Requirements</a:t>
            </a:r>
          </a:p>
        </p:txBody>
      </p:sp>
      <p:sp>
        <p:nvSpPr>
          <p:cNvPr id="30" name="Flowchart: Document 29"/>
          <p:cNvSpPr/>
          <p:nvPr/>
        </p:nvSpPr>
        <p:spPr bwMode="auto">
          <a:xfrm>
            <a:off x="7175990" y="3471531"/>
            <a:ext cx="1463529" cy="1597269"/>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r>
              <a:rPr lang="en-GB" sz="1100" dirty="0">
                <a:solidFill>
                  <a:srgbClr val="000000"/>
                </a:solidFill>
              </a:rPr>
              <a:t>Manufacturing System</a:t>
            </a:r>
          </a:p>
          <a:p>
            <a:pPr algn="ctr">
              <a:defRPr/>
            </a:pPr>
            <a:r>
              <a:rPr lang="en-GB" sz="1100" dirty="0">
                <a:solidFill>
                  <a:srgbClr val="000000"/>
                </a:solidFill>
              </a:rPr>
              <a:t>Design</a:t>
            </a:r>
          </a:p>
          <a:p>
            <a:pPr algn="ctr">
              <a:defRPr/>
            </a:pPr>
            <a:r>
              <a:rPr lang="en-GB" sz="1100" dirty="0">
                <a:solidFill>
                  <a:srgbClr val="000000"/>
                </a:solidFill>
              </a:rPr>
              <a:t>Definition</a:t>
            </a:r>
          </a:p>
        </p:txBody>
      </p:sp>
      <p:pic>
        <p:nvPicPr>
          <p:cNvPr id="2" name="Picture 1">
            <a:extLst>
              <a:ext uri="{FF2B5EF4-FFF2-40B4-BE49-F238E27FC236}">
                <a16:creationId xmlns:a16="http://schemas.microsoft.com/office/drawing/2014/main" id="{98E68159-421B-0E4C-85A5-65DEE0CE20C0}"/>
              </a:ext>
            </a:extLst>
          </p:cNvPr>
          <p:cNvPicPr>
            <a:picLocks noChangeAspect="1"/>
          </p:cNvPicPr>
          <p:nvPr/>
        </p:nvPicPr>
        <p:blipFill>
          <a:blip r:embed="rId3"/>
          <a:stretch>
            <a:fillRect/>
          </a:stretch>
        </p:blipFill>
        <p:spPr>
          <a:xfrm>
            <a:off x="2475015" y="1918096"/>
            <a:ext cx="4737100" cy="3810000"/>
          </a:xfrm>
          <a:prstGeom prst="rect">
            <a:avLst/>
          </a:prstGeom>
        </p:spPr>
      </p:pic>
    </p:spTree>
    <p:extLst>
      <p:ext uri="{BB962C8B-B14F-4D97-AF65-F5344CB8AC3E}">
        <p14:creationId xmlns:p14="http://schemas.microsoft.com/office/powerpoint/2010/main" val="2658930175"/>
      </p:ext>
    </p:extLst>
  </p:cSld>
  <p:clrMapOvr>
    <a:masterClrMapping/>
  </p:clrMapOvr>
  <p:transition>
    <p:wipe dir="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F7DBB2B-9C2B-2E4E-8706-E1E4DC485EE1}"/>
              </a:ext>
            </a:extLst>
          </p:cNvPr>
          <p:cNvSpPr>
            <a:spLocks noGrp="1"/>
          </p:cNvSpPr>
          <p:nvPr>
            <p:ph type="title"/>
          </p:nvPr>
        </p:nvSpPr>
        <p:spPr>
          <a:xfrm>
            <a:off x="215368" y="100699"/>
            <a:ext cx="9144000" cy="453611"/>
          </a:xfrm>
        </p:spPr>
        <p:txBody>
          <a:bodyPr/>
          <a:lstStyle/>
          <a:p>
            <a:r>
              <a:rPr lang="en-US" dirty="0"/>
              <a:t>Why Stop and Think?</a:t>
            </a:r>
          </a:p>
        </p:txBody>
      </p:sp>
      <p:sp>
        <p:nvSpPr>
          <p:cNvPr id="7" name="Text Placeholder 6">
            <a:extLst>
              <a:ext uri="{FF2B5EF4-FFF2-40B4-BE49-F238E27FC236}">
                <a16:creationId xmlns:a16="http://schemas.microsoft.com/office/drawing/2014/main" id="{6870EAD9-2112-6B4E-8794-28AF3E3F9FC8}"/>
              </a:ext>
            </a:extLst>
          </p:cNvPr>
          <p:cNvSpPr>
            <a:spLocks noGrp="1"/>
          </p:cNvSpPr>
          <p:nvPr>
            <p:ph type="body" sz="half" idx="2"/>
          </p:nvPr>
        </p:nvSpPr>
        <p:spPr>
          <a:xfrm>
            <a:off x="6269844" y="1932363"/>
            <a:ext cx="4735188" cy="3592365"/>
          </a:xfrm>
        </p:spPr>
        <p:txBody>
          <a:bodyPr>
            <a:normAutofit fontScale="92500" lnSpcReduction="10000"/>
          </a:bodyPr>
          <a:lstStyle/>
          <a:p>
            <a:r>
              <a:rPr lang="en-US" dirty="0"/>
              <a:t>Manufacturing Systems have the potential to upset two stakeholders:</a:t>
            </a:r>
          </a:p>
          <a:p>
            <a:pPr lvl="1"/>
            <a:r>
              <a:rPr lang="en-US" dirty="0"/>
              <a:t>The manufacturing system operator</a:t>
            </a:r>
          </a:p>
          <a:p>
            <a:pPr lvl="1"/>
            <a:r>
              <a:rPr lang="en-US" dirty="0"/>
              <a:t>The end user</a:t>
            </a:r>
          </a:p>
          <a:p>
            <a:r>
              <a:rPr lang="en-US" dirty="0"/>
              <a:t>It is a dereliction of duty for any individual, team, or organization not to consider what can go wrong and determine suitable mitigation.</a:t>
            </a:r>
          </a:p>
          <a:p>
            <a:r>
              <a:rPr lang="en-US" dirty="0"/>
              <a:t>One tool that can help at this point is Failure Mode and Effects Analysis (FMEA)</a:t>
            </a:r>
          </a:p>
        </p:txBody>
      </p:sp>
      <p:pic>
        <p:nvPicPr>
          <p:cNvPr id="9" name="Picture 8">
            <a:extLst>
              <a:ext uri="{FF2B5EF4-FFF2-40B4-BE49-F238E27FC236}">
                <a16:creationId xmlns:a16="http://schemas.microsoft.com/office/drawing/2014/main" id="{C7729AB2-C448-664C-BADF-800D8F8ED50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99992" y="2017234"/>
            <a:ext cx="3922279" cy="3189973"/>
          </a:xfrm>
          <a:prstGeom prst="rect">
            <a:avLst/>
          </a:prstGeom>
        </p:spPr>
      </p:pic>
      <p:sp>
        <p:nvSpPr>
          <p:cNvPr id="2" name="TextBox 1">
            <a:extLst>
              <a:ext uri="{FF2B5EF4-FFF2-40B4-BE49-F238E27FC236}">
                <a16:creationId xmlns:a16="http://schemas.microsoft.com/office/drawing/2014/main" id="{A4E77998-ADFD-EA41-A122-3C179F36D156}"/>
              </a:ext>
            </a:extLst>
          </p:cNvPr>
          <p:cNvSpPr txBox="1"/>
          <p:nvPr/>
        </p:nvSpPr>
        <p:spPr>
          <a:xfrm>
            <a:off x="1800103" y="5380360"/>
            <a:ext cx="4122055" cy="923330"/>
          </a:xfrm>
          <a:prstGeom prst="rect">
            <a:avLst/>
          </a:prstGeom>
          <a:noFill/>
        </p:spPr>
        <p:txBody>
          <a:bodyPr wrap="square" rtlCol="0">
            <a:spAutoFit/>
          </a:bodyPr>
          <a:lstStyle/>
          <a:p>
            <a:r>
              <a:rPr lang="en-US" sz="1800" dirty="0"/>
              <a:t>The Apollo 13 oxygen tank explosion was cause by a combination of a design and manufacturing defect.</a:t>
            </a:r>
          </a:p>
        </p:txBody>
      </p:sp>
    </p:spTree>
    <p:extLst>
      <p:ext uri="{BB962C8B-B14F-4D97-AF65-F5344CB8AC3E}">
        <p14:creationId xmlns:p14="http://schemas.microsoft.com/office/powerpoint/2010/main" val="65405337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992" y="58486"/>
            <a:ext cx="9404723" cy="1400530"/>
          </a:xfrm>
        </p:spPr>
        <p:txBody>
          <a:bodyPr/>
          <a:lstStyle/>
          <a:p>
            <a:r>
              <a:rPr lang="en-US" sz="2800" dirty="0"/>
              <a:t>Introduction to Failure Mode and Effects Analysis</a:t>
            </a:r>
          </a:p>
        </p:txBody>
      </p:sp>
      <p:sp>
        <p:nvSpPr>
          <p:cNvPr id="3" name="Content Placeholder 2"/>
          <p:cNvSpPr>
            <a:spLocks noGrp="1"/>
          </p:cNvSpPr>
          <p:nvPr>
            <p:ph idx="1"/>
          </p:nvPr>
        </p:nvSpPr>
        <p:spPr>
          <a:xfrm>
            <a:off x="2037642" y="1597025"/>
            <a:ext cx="8281108" cy="4616648"/>
          </a:xfrm>
        </p:spPr>
        <p:txBody>
          <a:bodyPr>
            <a:normAutofit lnSpcReduction="10000"/>
          </a:bodyPr>
          <a:lstStyle/>
          <a:p>
            <a:pPr>
              <a:lnSpc>
                <a:spcPct val="100000"/>
              </a:lnSpc>
              <a:spcBef>
                <a:spcPts val="600"/>
              </a:spcBef>
            </a:pPr>
            <a:r>
              <a:rPr lang="en-US" sz="2000" dirty="0"/>
              <a:t>The use of Failure Mode and Effects Analysis (FMEA) is almost ubiquitous throughout industry and commerce.</a:t>
            </a:r>
          </a:p>
          <a:p>
            <a:pPr>
              <a:lnSpc>
                <a:spcPct val="100000"/>
              </a:lnSpc>
              <a:spcBef>
                <a:spcPts val="600"/>
              </a:spcBef>
            </a:pPr>
            <a:r>
              <a:rPr lang="en-US" sz="2000" dirty="0"/>
              <a:t>FMEA has many incarnations, from Failure Mode Analysis (FMA), Failure Mode and Effects Analysis (FMEA) to Failure Mode, Effects and Criticality Analysis (FMECA). They are basically the same!</a:t>
            </a:r>
          </a:p>
          <a:p>
            <a:pPr>
              <a:lnSpc>
                <a:spcPct val="100000"/>
              </a:lnSpc>
              <a:spcBef>
                <a:spcPts val="600"/>
              </a:spcBef>
            </a:pPr>
            <a:r>
              <a:rPr lang="en-US" sz="2000" dirty="0"/>
              <a:t>There are two generally recognized versions:</a:t>
            </a:r>
          </a:p>
          <a:p>
            <a:pPr lvl="2">
              <a:lnSpc>
                <a:spcPct val="100000"/>
              </a:lnSpc>
              <a:spcBef>
                <a:spcPts val="600"/>
              </a:spcBef>
            </a:pPr>
            <a:r>
              <a:rPr lang="en-US" sz="2000" dirty="0"/>
              <a:t>Design FMEA</a:t>
            </a:r>
          </a:p>
          <a:p>
            <a:pPr lvl="2">
              <a:lnSpc>
                <a:spcPct val="100000"/>
              </a:lnSpc>
              <a:spcBef>
                <a:spcPts val="600"/>
              </a:spcBef>
            </a:pPr>
            <a:r>
              <a:rPr lang="en-US" sz="2000" dirty="0"/>
              <a:t>Process FMEA</a:t>
            </a:r>
          </a:p>
          <a:p>
            <a:pPr>
              <a:lnSpc>
                <a:spcPct val="100000"/>
              </a:lnSpc>
              <a:spcBef>
                <a:spcPts val="600"/>
              </a:spcBef>
            </a:pPr>
            <a:r>
              <a:rPr lang="en-US" sz="2000" dirty="0"/>
              <a:t>For products/systems that involve considerable human interaction it is possible to use:</a:t>
            </a:r>
          </a:p>
          <a:p>
            <a:pPr lvl="2">
              <a:lnSpc>
                <a:spcPct val="100000"/>
              </a:lnSpc>
              <a:spcBef>
                <a:spcPts val="600"/>
              </a:spcBef>
            </a:pPr>
            <a:r>
              <a:rPr lang="en-US" sz="2000" dirty="0"/>
              <a:t>Use or Application FMEA </a:t>
            </a:r>
          </a:p>
          <a:p>
            <a:pPr>
              <a:lnSpc>
                <a:spcPct val="100000"/>
              </a:lnSpc>
              <a:spcBef>
                <a:spcPts val="600"/>
              </a:spcBef>
            </a:pPr>
            <a:r>
              <a:rPr lang="en-US" sz="2000" dirty="0"/>
              <a:t>There is a equally important (if not more so) version:</a:t>
            </a:r>
          </a:p>
          <a:p>
            <a:pPr lvl="2">
              <a:lnSpc>
                <a:spcPct val="100000"/>
              </a:lnSpc>
              <a:spcBef>
                <a:spcPts val="600"/>
              </a:spcBef>
            </a:pPr>
            <a:r>
              <a:rPr lang="en-US" sz="2000" dirty="0"/>
              <a:t>Functional FMEA</a:t>
            </a:r>
          </a:p>
        </p:txBody>
      </p:sp>
    </p:spTree>
    <p:extLst>
      <p:ext uri="{BB962C8B-B14F-4D97-AF65-F5344CB8AC3E}">
        <p14:creationId xmlns:p14="http://schemas.microsoft.com/office/powerpoint/2010/main" val="96352108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Rectangle 2"/>
          <p:cNvSpPr>
            <a:spLocks noGrp="1" noChangeArrowheads="1"/>
          </p:cNvSpPr>
          <p:nvPr>
            <p:ph type="title"/>
          </p:nvPr>
        </p:nvSpPr>
        <p:spPr>
          <a:xfrm>
            <a:off x="120468" y="85921"/>
            <a:ext cx="9404723" cy="1400530"/>
          </a:xfrm>
        </p:spPr>
        <p:txBody>
          <a:bodyPr/>
          <a:lstStyle/>
          <a:p>
            <a:r>
              <a:rPr lang="en-GB" sz="3600" dirty="0"/>
              <a:t>Different Types of FMEA</a:t>
            </a:r>
          </a:p>
        </p:txBody>
      </p:sp>
      <p:sp>
        <p:nvSpPr>
          <p:cNvPr id="27653" name="TextBox 8"/>
          <p:cNvSpPr txBox="1">
            <a:spLocks noChangeArrowheads="1"/>
          </p:cNvSpPr>
          <p:nvPr/>
        </p:nvSpPr>
        <p:spPr bwMode="auto">
          <a:xfrm>
            <a:off x="6274777" y="1602073"/>
            <a:ext cx="1682262"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system functions fail?</a:t>
            </a:r>
          </a:p>
        </p:txBody>
      </p:sp>
      <p:sp>
        <p:nvSpPr>
          <p:cNvPr id="27654" name="TextBox 9"/>
          <p:cNvSpPr txBox="1">
            <a:spLocks noChangeArrowheads="1"/>
          </p:cNvSpPr>
          <p:nvPr/>
        </p:nvSpPr>
        <p:spPr bwMode="auto">
          <a:xfrm>
            <a:off x="2192213" y="2866294"/>
            <a:ext cx="1518138"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design fail?</a:t>
            </a:r>
          </a:p>
        </p:txBody>
      </p:sp>
      <p:sp>
        <p:nvSpPr>
          <p:cNvPr id="27655" name="TextBox 10"/>
          <p:cNvSpPr txBox="1">
            <a:spLocks noChangeArrowheads="1"/>
          </p:cNvSpPr>
          <p:nvPr/>
        </p:nvSpPr>
        <p:spPr bwMode="auto">
          <a:xfrm>
            <a:off x="7517423" y="3563673"/>
            <a:ext cx="2368062" cy="60388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process (manufacturing) fail?</a:t>
            </a:r>
          </a:p>
        </p:txBody>
      </p:sp>
      <p:graphicFrame>
        <p:nvGraphicFramePr>
          <p:cNvPr id="3" name="Diagram 2">
            <a:extLst>
              <a:ext uri="{FF2B5EF4-FFF2-40B4-BE49-F238E27FC236}">
                <a16:creationId xmlns:a16="http://schemas.microsoft.com/office/drawing/2014/main" id="{6BF8CA14-D345-D54E-8592-8EAD2D7B2B4A}"/>
              </a:ext>
            </a:extLst>
          </p:cNvPr>
          <p:cNvGraphicFramePr/>
          <p:nvPr/>
        </p:nvGraphicFramePr>
        <p:xfrm>
          <a:off x="3203330" y="1459525"/>
          <a:ext cx="4501663" cy="42241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TextBox 9">
            <a:extLst>
              <a:ext uri="{FF2B5EF4-FFF2-40B4-BE49-F238E27FC236}">
                <a16:creationId xmlns:a16="http://schemas.microsoft.com/office/drawing/2014/main" id="{82E3F81C-A9FA-0B48-8CE8-E7EA5D92D497}"/>
              </a:ext>
            </a:extLst>
          </p:cNvPr>
          <p:cNvSpPr txBox="1">
            <a:spLocks noChangeArrowheads="1"/>
          </p:cNvSpPr>
          <p:nvPr/>
        </p:nvSpPr>
        <p:spPr bwMode="auto">
          <a:xfrm>
            <a:off x="4603164" y="5524662"/>
            <a:ext cx="1518138"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fail in use?</a:t>
            </a:r>
          </a:p>
        </p:txBody>
      </p:sp>
    </p:spTree>
    <p:extLst>
      <p:ext uri="{BB962C8B-B14F-4D97-AF65-F5344CB8AC3E}">
        <p14:creationId xmlns:p14="http://schemas.microsoft.com/office/powerpoint/2010/main" val="2412049751"/>
      </p:ext>
    </p:extLst>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2679"/>
            <a:ext cx="8621712" cy="546100"/>
          </a:xfrm>
        </p:spPr>
        <p:txBody>
          <a:bodyPr/>
          <a:lstStyle/>
          <a:p>
            <a:r>
              <a:rPr lang="en-US" sz="3600" dirty="0"/>
              <a:t>How does it work? </a:t>
            </a:r>
          </a:p>
        </p:txBody>
      </p:sp>
      <p:sp>
        <p:nvSpPr>
          <p:cNvPr id="3" name="Content Placeholder 2"/>
          <p:cNvSpPr>
            <a:spLocks noGrp="1"/>
          </p:cNvSpPr>
          <p:nvPr>
            <p:ph idx="1"/>
          </p:nvPr>
        </p:nvSpPr>
        <p:spPr>
          <a:xfrm>
            <a:off x="744634" y="1202708"/>
            <a:ext cx="4412188" cy="4834436"/>
          </a:xfrm>
        </p:spPr>
        <p:txBody>
          <a:bodyPr>
            <a:normAutofit fontScale="77500" lnSpcReduction="20000"/>
          </a:bodyPr>
          <a:lstStyle/>
          <a:p>
            <a:r>
              <a:rPr lang="en-US" sz="1800" dirty="0"/>
              <a:t>FMEA works by getting us to think about:</a:t>
            </a:r>
          </a:p>
          <a:p>
            <a:pPr lvl="1"/>
            <a:r>
              <a:rPr lang="en-US" sz="1800" dirty="0"/>
              <a:t>How something could FAIL – what are the potential FAILURE MODES</a:t>
            </a:r>
          </a:p>
          <a:p>
            <a:pPr lvl="1"/>
            <a:r>
              <a:rPr lang="en-US" sz="1800" dirty="0"/>
              <a:t>What would be the EFFECTS of the potential failure modes on the User/Customer</a:t>
            </a:r>
          </a:p>
          <a:p>
            <a:pPr lvl="1"/>
            <a:r>
              <a:rPr lang="en-US" sz="1800" dirty="0"/>
              <a:t>What are the CAUSES of the failure modes</a:t>
            </a:r>
          </a:p>
          <a:p>
            <a:pPr lvl="1"/>
            <a:r>
              <a:rPr lang="en-US" sz="1800" dirty="0"/>
              <a:t>What do we currently do to DETECT or PREVENT or the potential failure modes</a:t>
            </a:r>
          </a:p>
          <a:p>
            <a:r>
              <a:rPr lang="en-US" sz="1800" dirty="0"/>
              <a:t>It also assess priorities by getting us to assign ratings to</a:t>
            </a:r>
          </a:p>
          <a:p>
            <a:pPr lvl="1"/>
            <a:r>
              <a:rPr lang="en-US" sz="1800" dirty="0"/>
              <a:t>Severity of the EFFECTS</a:t>
            </a:r>
          </a:p>
          <a:p>
            <a:pPr lvl="1"/>
            <a:r>
              <a:rPr lang="en-US" sz="1800" dirty="0"/>
              <a:t>The likely OCCURRENCE of issues</a:t>
            </a:r>
          </a:p>
          <a:p>
            <a:pPr lvl="1"/>
            <a:r>
              <a:rPr lang="en-US" sz="1800" dirty="0"/>
              <a:t>Our ability to PREVENT or DETECT (what have we done previously and how good are they?)</a:t>
            </a:r>
          </a:p>
          <a:p>
            <a:r>
              <a:rPr lang="en-US" sz="1800" dirty="0"/>
              <a:t>It makes us think about how we could prevent or detect the potential failure to stop the user experiencing the effect.</a:t>
            </a:r>
          </a:p>
        </p:txBody>
      </p:sp>
      <p:pic>
        <p:nvPicPr>
          <p:cNvPr id="4" name="Picture 8" descr="Stop and Think">
            <a:extLst>
              <a:ext uri="{FF2B5EF4-FFF2-40B4-BE49-F238E27FC236}">
                <a16:creationId xmlns:a16="http://schemas.microsoft.com/office/drawing/2014/main" id="{24ECEBA3-8489-284C-B079-4A5C53AFF481}"/>
              </a:ext>
            </a:extLst>
          </p:cNvPr>
          <p:cNvPicPr>
            <a:picLocks noChangeAspect="1" noChangeArrowheads="1"/>
          </p:cNvPicPr>
          <p:nvPr/>
        </p:nvPicPr>
        <p:blipFill rotWithShape="1">
          <a:blip r:embed="rId2" cstate="email">
            <a:extLst>
              <a:ext uri="{28A0092B-C50C-407E-A947-70E740481C1C}">
                <a14:useLocalDpi xmlns:a14="http://schemas.microsoft.com/office/drawing/2010/main" val="0"/>
              </a:ext>
            </a:extLst>
          </a:blip>
          <a:srcRect l="16888" t="8151" r="14476" b="12227"/>
          <a:stretch/>
        </p:blipFill>
        <p:spPr bwMode="auto">
          <a:xfrm>
            <a:off x="6257387" y="1748364"/>
            <a:ext cx="4197070" cy="3578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0784126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type="body" sz="quarter" idx="15"/>
          </p:nvPr>
        </p:nvSpPr>
        <p:spPr>
          <a:xfrm>
            <a:off x="1078808" y="2930143"/>
            <a:ext cx="9559990" cy="3485835"/>
          </a:xfrm>
        </p:spPr>
        <p:txBody>
          <a:bodyPr>
            <a:normAutofit/>
          </a:bodyPr>
          <a:lstStyle/>
          <a:p>
            <a:pPr marL="0" indent="0">
              <a:buNone/>
            </a:pPr>
            <a:r>
              <a:rPr lang="en-US" b="1" dirty="0"/>
              <a:t>FAILURE:  </a:t>
            </a:r>
            <a:r>
              <a:rPr lang="en-US" dirty="0"/>
              <a:t>The termination of the ability of an item to perform a required function (BS4778-3.1:1991)</a:t>
            </a:r>
          </a:p>
          <a:p>
            <a:pPr marL="0" indent="0">
              <a:buNone/>
            </a:pPr>
            <a:endParaRPr lang="en-US" dirty="0"/>
          </a:p>
          <a:p>
            <a:pPr marL="0" indent="0">
              <a:buNone/>
            </a:pPr>
            <a:r>
              <a:rPr lang="en-US" b="1" dirty="0"/>
              <a:t>FUNCTION: </a:t>
            </a:r>
            <a:r>
              <a:rPr lang="en-US" dirty="0"/>
              <a:t>what the item does, its purpose – should be written as a verb-noun phrase</a:t>
            </a:r>
          </a:p>
          <a:p>
            <a:pPr marL="0" indent="0">
              <a:buNone/>
            </a:pPr>
            <a:endParaRPr lang="en-US" dirty="0"/>
          </a:p>
          <a:p>
            <a:pPr marL="0" indent="0">
              <a:buNone/>
            </a:pPr>
            <a:r>
              <a:rPr lang="en-US" b="1" dirty="0"/>
              <a:t>FAILURE MODE: </a:t>
            </a:r>
            <a:r>
              <a:rPr lang="en-US" dirty="0"/>
              <a:t>the manner in which the item fails to meet its intended function – and therefore must be described in terms of the function. Failure modes are used in preference to failures, since a given failure may have several failure modes </a:t>
            </a:r>
          </a:p>
          <a:p>
            <a:pPr marL="0" indent="0">
              <a:buNone/>
            </a:pPr>
            <a:endParaRPr lang="en-US" dirty="0"/>
          </a:p>
          <a:p>
            <a:pPr marL="0" indent="0">
              <a:buNone/>
            </a:pPr>
            <a:r>
              <a:rPr lang="en-US" b="1" dirty="0"/>
              <a:t>FAILURE MECHANISM: </a:t>
            </a:r>
            <a:r>
              <a:rPr lang="en-US" dirty="0"/>
              <a:t>The physical, chemical or other process that results in failure (BS4778-3.1:1991)</a:t>
            </a:r>
          </a:p>
          <a:p>
            <a:pPr marL="0" indent="0">
              <a:buNone/>
            </a:pPr>
            <a:endParaRPr lang="en-GB" dirty="0"/>
          </a:p>
          <a:p>
            <a:pPr marL="0" indent="0">
              <a:buNone/>
            </a:pPr>
            <a:r>
              <a:rPr lang="en-US" b="1" dirty="0"/>
              <a:t>EFFECT: </a:t>
            </a:r>
            <a:r>
              <a:rPr lang="en-US" dirty="0"/>
              <a:t>what the CUSTOMER/USER of the system might experience as a result of the failure mode</a:t>
            </a:r>
          </a:p>
          <a:p>
            <a:pPr marL="0" indent="0">
              <a:buNone/>
            </a:pPr>
            <a:endParaRPr lang="en-GB" dirty="0"/>
          </a:p>
          <a:p>
            <a:pPr marL="0" indent="0">
              <a:buNone/>
            </a:pPr>
            <a:r>
              <a:rPr lang="en-US" b="1" dirty="0"/>
              <a:t>CAUSE: </a:t>
            </a:r>
            <a:r>
              <a:rPr lang="en-US" dirty="0"/>
              <a:t>the underlying event that leads to a failure mode, it initiates the failure mechanism</a:t>
            </a:r>
            <a:endParaRPr lang="en-GB" dirty="0"/>
          </a:p>
          <a:p>
            <a:pPr marL="0" indent="0">
              <a:buNone/>
            </a:pPr>
            <a:endParaRPr lang="en-US" dirty="0"/>
          </a:p>
        </p:txBody>
      </p:sp>
      <p:sp>
        <p:nvSpPr>
          <p:cNvPr id="2" name="Title 1"/>
          <p:cNvSpPr>
            <a:spLocks noGrp="1"/>
          </p:cNvSpPr>
          <p:nvPr>
            <p:ph type="title"/>
          </p:nvPr>
        </p:nvSpPr>
        <p:spPr>
          <a:xfrm>
            <a:off x="68038" y="0"/>
            <a:ext cx="8257950" cy="664797"/>
          </a:xfrm>
        </p:spPr>
        <p:txBody>
          <a:bodyPr/>
          <a:lstStyle/>
          <a:p>
            <a:r>
              <a:rPr lang="en-US" sz="2800" dirty="0"/>
              <a:t>Why doesn’t it work: The Failure of Failure Modes and Effects Analysis</a:t>
            </a:r>
            <a:endParaRPr lang="en-US" sz="1000" dirty="0"/>
          </a:p>
        </p:txBody>
      </p:sp>
      <p:sp>
        <p:nvSpPr>
          <p:cNvPr id="4" name="TextBox 3"/>
          <p:cNvSpPr txBox="1"/>
          <p:nvPr/>
        </p:nvSpPr>
        <p:spPr>
          <a:xfrm>
            <a:off x="2984459" y="1475723"/>
            <a:ext cx="184731" cy="348109"/>
          </a:xfrm>
          <a:prstGeom prst="rect">
            <a:avLst/>
          </a:prstGeom>
          <a:noFill/>
        </p:spPr>
        <p:txBody>
          <a:bodyPr wrap="square" rtlCol="0">
            <a:spAutoFit/>
          </a:bodyPr>
          <a:lstStyle/>
          <a:p>
            <a:endParaRPr lang="en-US" sz="1662" dirty="0">
              <a:solidFill>
                <a:srgbClr val="000000"/>
              </a:solidFill>
              <a:latin typeface="Arial" pitchFamily="34" charset="0"/>
            </a:endParaRPr>
          </a:p>
        </p:txBody>
      </p:sp>
      <p:sp>
        <p:nvSpPr>
          <p:cNvPr id="5" name="Rectangle 4"/>
          <p:cNvSpPr/>
          <p:nvPr/>
        </p:nvSpPr>
        <p:spPr>
          <a:xfrm>
            <a:off x="1485112" y="1295110"/>
            <a:ext cx="8453027" cy="1399486"/>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pPr algn="ctr"/>
            <a:r>
              <a:rPr lang="en-US" sz="1662" dirty="0">
                <a:solidFill>
                  <a:schemeClr val="bg1"/>
                </a:solidFill>
                <a:latin typeface="Arial"/>
              </a:rPr>
              <a:t>FMEA is often difficult to apply in practice because people get confused between failure, failures mode, failure mechanism, failure effect and cause. This is often compounded by a lack of consistency and correctness in the published literature. </a:t>
            </a:r>
          </a:p>
          <a:p>
            <a:pPr algn="ctr"/>
            <a:endParaRPr lang="en-US" sz="1662" dirty="0">
              <a:solidFill>
                <a:schemeClr val="bg1"/>
              </a:solidFill>
              <a:latin typeface="Arial"/>
            </a:endParaRPr>
          </a:p>
          <a:p>
            <a:pPr algn="ctr"/>
            <a:r>
              <a:rPr lang="en-US" sz="1846" b="1" dirty="0">
                <a:solidFill>
                  <a:schemeClr val="bg1"/>
                </a:solidFill>
                <a:latin typeface="Arial"/>
              </a:rPr>
              <a:t>A systems view of failure can help provide a clear understanding</a:t>
            </a:r>
          </a:p>
        </p:txBody>
      </p:sp>
    </p:spTree>
    <p:extLst>
      <p:ext uri="{BB962C8B-B14F-4D97-AF65-F5344CB8AC3E}">
        <p14:creationId xmlns:p14="http://schemas.microsoft.com/office/powerpoint/2010/main" val="428807813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The Systems Approach to Failure</a:t>
            </a:r>
          </a:p>
        </p:txBody>
      </p:sp>
      <p:sp>
        <p:nvSpPr>
          <p:cNvPr id="45" name="Rectangle 44"/>
          <p:cNvSpPr/>
          <p:nvPr/>
        </p:nvSpPr>
        <p:spPr>
          <a:xfrm>
            <a:off x="2806707" y="1785381"/>
            <a:ext cx="2565397" cy="477411"/>
          </a:xfrm>
          <a:prstGeom prst="rect">
            <a:avLst/>
          </a:prstGeom>
          <a:solidFill>
            <a:srgbClr val="B4B5E1"/>
          </a:soli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prstClr val="black"/>
                </a:solidFill>
                <a:effectLst/>
                <a:uLnTx/>
                <a:uFillTx/>
                <a:latin typeface="Calibri"/>
                <a:ea typeface="+mn-ea"/>
                <a:cs typeface="+mn-cs"/>
              </a:rPr>
              <a:t>PART/COMPONENT/ELEMENT</a:t>
            </a: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MODE</a:t>
            </a:r>
          </a:p>
        </p:txBody>
      </p:sp>
      <p:sp>
        <p:nvSpPr>
          <p:cNvPr id="48" name="Rectangle 47"/>
          <p:cNvSpPr/>
          <p:nvPr/>
        </p:nvSpPr>
        <p:spPr>
          <a:xfrm>
            <a:off x="7274234" y="174391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FUNCTION</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1" name="Straight Arrow Connector 50"/>
          <p:cNvCxnSpPr>
            <a:stCxn id="45" idx="3"/>
            <a:endCxn id="48" idx="1"/>
          </p:cNvCxnSpPr>
          <p:nvPr/>
        </p:nvCxnSpPr>
        <p:spPr>
          <a:xfrm flipV="1">
            <a:off x="5372103" y="1982622"/>
            <a:ext cx="1902130" cy="41465"/>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405" y="2262791"/>
            <a:ext cx="0" cy="1045914"/>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6253063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Failure Demonstration</a:t>
            </a:r>
          </a:p>
        </p:txBody>
      </p:sp>
      <p:sp>
        <p:nvSpPr>
          <p:cNvPr id="45" name="Rectangle 44"/>
          <p:cNvSpPr/>
          <p:nvPr/>
        </p:nvSpPr>
        <p:spPr>
          <a:xfrm>
            <a:off x="2806707" y="1744285"/>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400" kern="0">
                <a:solidFill>
                  <a:prstClr val="black"/>
                </a:solidFill>
                <a:latin typeface="Calibri"/>
                <a:ea typeface="+mn-ea"/>
                <a:cs typeface="+mn-cs"/>
              </a:rPr>
              <a:t>PAPER CLIP</a:t>
            </a:r>
            <a:endParaRPr kumimoji="0" lang="en-US" sz="1400" b="0" i="0" u="none" strike="noStrike" kern="0" cap="none" spc="0" normalizeH="0" baseline="0" noProof="0">
              <a:ln>
                <a:noFill/>
              </a:ln>
              <a:solidFill>
                <a:prstClr val="black"/>
              </a:solidFill>
              <a:effectLst/>
              <a:uLnTx/>
              <a:uFillTx/>
              <a:latin typeface="Calibri"/>
              <a:ea typeface="+mn-ea"/>
              <a:cs typeface="+mn-cs"/>
            </a:endParaRP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FAILURE MODE</a:t>
            </a: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sp>
        <p:nvSpPr>
          <p:cNvPr id="48" name="Rectangle 47"/>
          <p:cNvSpPr/>
          <p:nvPr/>
        </p:nvSpPr>
        <p:spPr>
          <a:xfrm>
            <a:off x="7274234" y="174391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rPr>
              <a:t>FUNCTION</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1" name="Straight Arrow Connector 50"/>
          <p:cNvCxnSpPr>
            <a:stCxn id="45" idx="3"/>
            <a:endCxn id="48" idx="1"/>
          </p:cNvCxnSpPr>
          <p:nvPr/>
        </p:nvCxnSpPr>
        <p:spPr>
          <a:xfrm flipV="1">
            <a:off x="5372095" y="1982623"/>
            <a:ext cx="1902130" cy="37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44875036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Failure Demonstration</a:t>
            </a:r>
          </a:p>
        </p:txBody>
      </p:sp>
      <p:sp>
        <p:nvSpPr>
          <p:cNvPr id="45" name="Rectangle 44"/>
          <p:cNvSpPr/>
          <p:nvPr/>
        </p:nvSpPr>
        <p:spPr>
          <a:xfrm>
            <a:off x="2806707" y="1744285"/>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400" kern="0">
                <a:solidFill>
                  <a:prstClr val="black"/>
                </a:solidFill>
                <a:latin typeface="Calibri"/>
                <a:ea typeface="+mn-ea"/>
                <a:cs typeface="+mn-cs"/>
              </a:rPr>
              <a:t>PAPER CLIP</a:t>
            </a:r>
            <a:endParaRPr kumimoji="0" lang="en-US" sz="1400" b="0" i="0" u="none" strike="noStrike" kern="0" cap="none" spc="0" normalizeH="0" baseline="0" noProof="0">
              <a:ln>
                <a:noFill/>
              </a:ln>
              <a:solidFill>
                <a:prstClr val="black"/>
              </a:solidFill>
              <a:effectLst/>
              <a:uLnTx/>
              <a:uFillTx/>
              <a:latin typeface="Calibri"/>
              <a:ea typeface="+mn-ea"/>
              <a:cs typeface="+mn-cs"/>
            </a:endParaRP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FAILURE MODE</a:t>
            </a:r>
          </a:p>
        </p:txBody>
      </p:sp>
      <p:sp>
        <p:nvSpPr>
          <p:cNvPr id="48" name="Rectangle 47"/>
          <p:cNvSpPr/>
          <p:nvPr/>
        </p:nvSpPr>
        <p:spPr>
          <a:xfrm>
            <a:off x="7274234" y="174391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prstClr val="black"/>
                </a:solidFill>
                <a:latin typeface="Calibri"/>
              </a:rPr>
              <a:t>HOLDS 2 OR MORE PIECES OF PAPER TOGETHER</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1" name="Straight Arrow Connector 50"/>
          <p:cNvCxnSpPr>
            <a:stCxn id="45" idx="3"/>
            <a:endCxn id="48" idx="1"/>
          </p:cNvCxnSpPr>
          <p:nvPr/>
        </p:nvCxnSpPr>
        <p:spPr>
          <a:xfrm flipV="1">
            <a:off x="5372095" y="1982623"/>
            <a:ext cx="1902130" cy="37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93066606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Failure Demonstration</a:t>
            </a:r>
          </a:p>
        </p:txBody>
      </p:sp>
      <p:sp>
        <p:nvSpPr>
          <p:cNvPr id="45" name="Rectangle 44"/>
          <p:cNvSpPr/>
          <p:nvPr/>
        </p:nvSpPr>
        <p:spPr>
          <a:xfrm>
            <a:off x="2806707" y="1744285"/>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400" kern="0">
                <a:solidFill>
                  <a:prstClr val="black"/>
                </a:solidFill>
                <a:latin typeface="Calibri"/>
                <a:ea typeface="+mn-ea"/>
                <a:cs typeface="+mn-cs"/>
              </a:rPr>
              <a:t>PAPER CLIP</a:t>
            </a:r>
            <a:endParaRPr kumimoji="0" lang="en-US" sz="1400" b="0" i="0" u="none" strike="noStrike" kern="0" cap="none" spc="0" normalizeH="0" baseline="0" noProof="0">
              <a:ln>
                <a:noFill/>
              </a:ln>
              <a:solidFill>
                <a:prstClr val="black"/>
              </a:solidFill>
              <a:effectLst/>
              <a:uLnTx/>
              <a:uFillTx/>
              <a:latin typeface="Calibri"/>
              <a:ea typeface="+mn-ea"/>
              <a:cs typeface="+mn-cs"/>
            </a:endParaRP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NO HOLD - Broken</a:t>
            </a: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sp>
        <p:nvSpPr>
          <p:cNvPr id="48" name="Rectangle 47"/>
          <p:cNvSpPr/>
          <p:nvPr/>
        </p:nvSpPr>
        <p:spPr>
          <a:xfrm>
            <a:off x="7274234" y="174391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prstClr val="black"/>
                </a:solidFill>
                <a:latin typeface="Calibri"/>
              </a:rPr>
              <a:t>HOLDS 2 OR MORE PIECES OF PAPER TOGETHER</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1" name="Straight Arrow Connector 50"/>
          <p:cNvCxnSpPr>
            <a:stCxn id="45" idx="3"/>
            <a:endCxn id="48" idx="1"/>
          </p:cNvCxnSpPr>
          <p:nvPr/>
        </p:nvCxnSpPr>
        <p:spPr>
          <a:xfrm flipV="1">
            <a:off x="5372095" y="1982623"/>
            <a:ext cx="1902130" cy="37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350137497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Failure Demonstration</a:t>
            </a:r>
          </a:p>
        </p:txBody>
      </p:sp>
      <p:sp>
        <p:nvSpPr>
          <p:cNvPr id="45" name="Rectangle 44"/>
          <p:cNvSpPr/>
          <p:nvPr/>
        </p:nvSpPr>
        <p:spPr>
          <a:xfrm>
            <a:off x="2806707" y="1744285"/>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400" kern="0">
                <a:solidFill>
                  <a:prstClr val="black"/>
                </a:solidFill>
                <a:latin typeface="Calibri"/>
                <a:ea typeface="+mn-ea"/>
                <a:cs typeface="+mn-cs"/>
              </a:rPr>
              <a:t>PAPER CLIP</a:t>
            </a:r>
            <a:endParaRPr kumimoji="0" lang="en-US" sz="1400" b="0" i="0" u="none" strike="noStrike" kern="0" cap="none" spc="0" normalizeH="0" baseline="0" noProof="0">
              <a:ln>
                <a:noFill/>
              </a:ln>
              <a:solidFill>
                <a:prstClr val="black"/>
              </a:solidFill>
              <a:effectLst/>
              <a:uLnTx/>
              <a:uFillTx/>
              <a:latin typeface="Calibri"/>
              <a:ea typeface="+mn-ea"/>
              <a:cs typeface="+mn-cs"/>
            </a:endParaRP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NO HOLD - Broken</a:t>
            </a: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sp>
        <p:nvSpPr>
          <p:cNvPr id="48" name="Rectangle 47"/>
          <p:cNvSpPr/>
          <p:nvPr/>
        </p:nvSpPr>
        <p:spPr>
          <a:xfrm>
            <a:off x="7274234" y="174391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prstClr val="black"/>
                </a:solidFill>
                <a:latin typeface="Calibri"/>
                <a:ea typeface="+mn-ea"/>
                <a:cs typeface="+mn-cs"/>
              </a:rPr>
              <a:t>HOLDS 2 OR MORE PIECES OF PAPER TOGETHER</a:t>
            </a:r>
            <a:endParaRPr kumimoji="0" lang="en-US" sz="1600" b="0" i="0" u="none" strike="noStrike" kern="0" cap="none" spc="0" normalizeH="0" baseline="0" noProof="0">
              <a:ln>
                <a:noFill/>
              </a:ln>
              <a:solidFill>
                <a:prstClr val="black"/>
              </a:solidFill>
              <a:effectLst/>
              <a:uLnTx/>
              <a:uFillTx/>
              <a:latin typeface="Calibri"/>
              <a:ea typeface="+mn-ea"/>
              <a:cs typeface="+mn-cs"/>
            </a:endParaRPr>
          </a:p>
        </p:txBody>
      </p:sp>
      <p:sp>
        <p:nvSpPr>
          <p:cNvPr id="49" name="Rectangle 48"/>
          <p:cNvSpPr/>
          <p:nvPr/>
        </p:nvSpPr>
        <p:spPr>
          <a:xfrm>
            <a:off x="7274234" y="3318980"/>
            <a:ext cx="2565397" cy="477411"/>
          </a:xfrm>
          <a:prstGeom prst="rect">
            <a:avLst/>
          </a:prstGeom>
          <a:ln/>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srgbClr val="FFFFFF"/>
                </a:solidFill>
                <a:latin typeface="Calibri"/>
                <a:ea typeface="+mn-ea"/>
                <a:cs typeface="+mn-cs"/>
              </a:rPr>
              <a:t>PAPER NOT HELD TOGETHER</a:t>
            </a:r>
            <a:endParaRPr kumimoji="0" lang="en-US" sz="1600" b="0" i="0" u="none" strike="noStrike" kern="0" cap="none" spc="0" normalizeH="0" baseline="0" noProof="0">
              <a:ln>
                <a:noFill/>
              </a:ln>
              <a:solidFill>
                <a:srgbClr val="FFFFFF"/>
              </a:solidFill>
              <a:effectLst/>
              <a:uLnTx/>
              <a:uFillTx/>
              <a:latin typeface="Calibri"/>
              <a:ea typeface="+mn-ea"/>
              <a:cs typeface="+mn-cs"/>
            </a:endParaRP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dirty="0">
                <a:solidFill>
                  <a:prstClr val="black"/>
                </a:solidFill>
                <a:latin typeface="Calibri"/>
                <a:ea typeface="+mn-ea"/>
                <a:cs typeface="+mn-cs"/>
              </a:rPr>
              <a:t>CAUSE</a:t>
            </a:r>
            <a:endParaRPr kumimoji="0" lang="en-US" sz="1800" b="0" i="0" u="none" strike="noStrike" kern="0" cap="none" spc="0" normalizeH="0" baseline="0" noProof="0" dirty="0">
              <a:ln>
                <a:noFill/>
              </a:ln>
              <a:solidFill>
                <a:prstClr val="black"/>
              </a:solidFill>
              <a:effectLst/>
              <a:uLnTx/>
              <a:uFillTx/>
              <a:latin typeface="Calibri"/>
              <a:ea typeface="+mn-ea"/>
              <a:cs typeface="+mn-cs"/>
            </a:endParaRPr>
          </a:p>
        </p:txBody>
      </p:sp>
      <p:cxnSp>
        <p:nvCxnSpPr>
          <p:cNvPr id="51" name="Straight Arrow Connector 50"/>
          <p:cNvCxnSpPr>
            <a:stCxn id="45" idx="3"/>
            <a:endCxn id="48" idx="1"/>
          </p:cNvCxnSpPr>
          <p:nvPr/>
        </p:nvCxnSpPr>
        <p:spPr>
          <a:xfrm flipV="1">
            <a:off x="5372095" y="1982623"/>
            <a:ext cx="1902130" cy="371"/>
          </a:xfrm>
          <a:prstGeom prst="straightConnector1">
            <a:avLst/>
          </a:prstGeom>
          <a:noFill/>
          <a:ln w="25400" cap="flat" cmpd="sng" algn="ctr">
            <a:solidFill>
              <a:srgbClr val="6D71C9"/>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103" y="3547411"/>
            <a:ext cx="1902130" cy="10274"/>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48351247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Failure Demonstration</a:t>
            </a:r>
          </a:p>
        </p:txBody>
      </p:sp>
      <p:sp>
        <p:nvSpPr>
          <p:cNvPr id="45" name="Rectangle 44"/>
          <p:cNvSpPr/>
          <p:nvPr/>
        </p:nvSpPr>
        <p:spPr>
          <a:xfrm>
            <a:off x="2806707" y="1744285"/>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400" kern="0">
                <a:solidFill>
                  <a:prstClr val="black"/>
                </a:solidFill>
                <a:latin typeface="Calibri"/>
                <a:ea typeface="+mn-ea"/>
                <a:cs typeface="+mn-cs"/>
              </a:rPr>
              <a:t>PAPER CLIP</a:t>
            </a:r>
            <a:endParaRPr kumimoji="0" lang="en-US" sz="1400" b="0" i="0" u="none" strike="noStrike" kern="0" cap="none" spc="0" normalizeH="0" baseline="0" noProof="0">
              <a:ln>
                <a:noFill/>
              </a:ln>
              <a:solidFill>
                <a:prstClr val="black"/>
              </a:solidFill>
              <a:effectLst/>
              <a:uLnTx/>
              <a:uFillTx/>
              <a:latin typeface="Calibri"/>
              <a:ea typeface="+mn-ea"/>
              <a:cs typeface="+mn-cs"/>
            </a:endParaRP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NO HOLD - Broken</a:t>
            </a: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sp>
        <p:nvSpPr>
          <p:cNvPr id="48" name="Rectangle 47"/>
          <p:cNvSpPr/>
          <p:nvPr/>
        </p:nvSpPr>
        <p:spPr>
          <a:xfrm>
            <a:off x="7274234" y="174391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prstClr val="black"/>
                </a:solidFill>
                <a:latin typeface="Calibri"/>
                <a:ea typeface="+mn-ea"/>
                <a:cs typeface="+mn-cs"/>
              </a:rPr>
              <a:t>HOLDS 2 OR MORE PIECES OF PAPER TOGETHER</a:t>
            </a:r>
            <a:endParaRPr kumimoji="0" lang="en-US" sz="1600" b="0" i="0" u="none" strike="noStrike" kern="0" cap="none" spc="0" normalizeH="0" baseline="0" noProof="0">
              <a:ln>
                <a:noFill/>
              </a:ln>
              <a:solidFill>
                <a:prstClr val="black"/>
              </a:solidFill>
              <a:effectLst/>
              <a:uLnTx/>
              <a:uFillTx/>
              <a:latin typeface="Calibri"/>
              <a:ea typeface="+mn-ea"/>
              <a:cs typeface="+mn-cs"/>
            </a:endParaRPr>
          </a:p>
        </p:txBody>
      </p:sp>
      <p:sp>
        <p:nvSpPr>
          <p:cNvPr id="49" name="Rectangle 48"/>
          <p:cNvSpPr/>
          <p:nvPr/>
        </p:nvSpPr>
        <p:spPr>
          <a:xfrm>
            <a:off x="7274234" y="3318980"/>
            <a:ext cx="2565397" cy="477411"/>
          </a:xfrm>
          <a:prstGeom prst="rect">
            <a:avLst/>
          </a:prstGeom>
          <a:ln/>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srgbClr val="FFFFFF"/>
                </a:solidFill>
                <a:latin typeface="Calibri"/>
                <a:ea typeface="+mn-ea"/>
                <a:cs typeface="+mn-cs"/>
              </a:rPr>
              <a:t>PAPER NOT HELD TOGETHER</a:t>
            </a:r>
            <a:endParaRPr kumimoji="0" lang="en-US" sz="1600" b="0" i="0" u="none" strike="noStrike" kern="0" cap="none" spc="0" normalizeH="0" baseline="0" noProof="0">
              <a:ln>
                <a:noFill/>
              </a:ln>
              <a:solidFill>
                <a:srgbClr val="FFFFFF"/>
              </a:solidFill>
              <a:effectLst/>
              <a:uLnTx/>
              <a:uFillTx/>
              <a:latin typeface="Calibri"/>
              <a:ea typeface="+mn-ea"/>
              <a:cs typeface="+mn-cs"/>
            </a:endParaRPr>
          </a:p>
        </p:txBody>
      </p:sp>
      <p:sp>
        <p:nvSpPr>
          <p:cNvPr id="50" name="Rectangle 49"/>
          <p:cNvSpPr/>
          <p:nvPr/>
        </p:nvSpPr>
        <p:spPr>
          <a:xfrm>
            <a:off x="7274234" y="4999118"/>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dirty="0">
                <a:solidFill>
                  <a:prstClr val="black"/>
                </a:solidFill>
                <a:latin typeface="Calibri"/>
                <a:ea typeface="+mn-ea"/>
                <a:cs typeface="+mn-cs"/>
              </a:rPr>
              <a:t>CAUSE</a:t>
            </a:r>
            <a:endParaRPr kumimoji="0" lang="en-US" sz="1800" b="0" i="0" u="none" strike="noStrike" kern="0" cap="none" spc="0" normalizeH="0" baseline="0" noProof="0" dirty="0">
              <a:ln>
                <a:noFill/>
              </a:ln>
              <a:solidFill>
                <a:prstClr val="black"/>
              </a:solidFill>
              <a:effectLst/>
              <a:uLnTx/>
              <a:uFillTx/>
              <a:latin typeface="Calibri"/>
              <a:ea typeface="+mn-ea"/>
              <a:cs typeface="+mn-cs"/>
            </a:endParaRPr>
          </a:p>
        </p:txBody>
      </p:sp>
      <p:cxnSp>
        <p:nvCxnSpPr>
          <p:cNvPr id="51" name="Straight Arrow Connector 50"/>
          <p:cNvCxnSpPr>
            <a:stCxn id="45" idx="3"/>
            <a:endCxn id="48" idx="1"/>
          </p:cNvCxnSpPr>
          <p:nvPr/>
        </p:nvCxnSpPr>
        <p:spPr>
          <a:xfrm flipV="1">
            <a:off x="5372095" y="1982623"/>
            <a:ext cx="1902130" cy="371"/>
          </a:xfrm>
          <a:prstGeom prst="straightConnector1">
            <a:avLst/>
          </a:prstGeom>
          <a:noFill/>
          <a:ln w="25400" cap="flat" cmpd="sng" algn="ctr">
            <a:solidFill>
              <a:srgbClr val="6D71C9"/>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103" y="3547411"/>
            <a:ext cx="1902130" cy="10274"/>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337763059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Failure Demonstration</a:t>
            </a:r>
          </a:p>
        </p:txBody>
      </p:sp>
      <p:sp>
        <p:nvSpPr>
          <p:cNvPr id="45" name="Rectangle 44"/>
          <p:cNvSpPr/>
          <p:nvPr/>
        </p:nvSpPr>
        <p:spPr>
          <a:xfrm>
            <a:off x="2806707" y="1744285"/>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400" kern="0">
                <a:solidFill>
                  <a:prstClr val="black"/>
                </a:solidFill>
                <a:latin typeface="Calibri"/>
                <a:ea typeface="+mn-ea"/>
                <a:cs typeface="+mn-cs"/>
              </a:rPr>
              <a:t>PAPER CLIP</a:t>
            </a:r>
            <a:endParaRPr kumimoji="0" lang="en-US" sz="1400" b="0" i="0" u="none" strike="noStrike" kern="0" cap="none" spc="0" normalizeH="0" baseline="0" noProof="0">
              <a:ln>
                <a:noFill/>
              </a:ln>
              <a:solidFill>
                <a:prstClr val="black"/>
              </a:solidFill>
              <a:effectLst/>
              <a:uLnTx/>
              <a:uFillTx/>
              <a:latin typeface="Calibri"/>
              <a:ea typeface="+mn-ea"/>
              <a:cs typeface="+mn-cs"/>
            </a:endParaRPr>
          </a:p>
        </p:txBody>
      </p:sp>
      <p:sp>
        <p:nvSpPr>
          <p:cNvPr id="46" name="Rectangle 45"/>
          <p:cNvSpPr/>
          <p:nvPr/>
        </p:nvSpPr>
        <p:spPr>
          <a:xfrm>
            <a:off x="2806707" y="4999118"/>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FATIGUE</a:t>
            </a:r>
          </a:p>
        </p:txBody>
      </p:sp>
      <p:sp>
        <p:nvSpPr>
          <p:cNvPr id="47" name="Rectangle 46"/>
          <p:cNvSpPr/>
          <p:nvPr/>
        </p:nvSpPr>
        <p:spPr>
          <a:xfrm>
            <a:off x="2806707" y="330870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NO HOLD - Broken</a:t>
            </a: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sp>
        <p:nvSpPr>
          <p:cNvPr id="48" name="Rectangle 47"/>
          <p:cNvSpPr/>
          <p:nvPr/>
        </p:nvSpPr>
        <p:spPr>
          <a:xfrm>
            <a:off x="7274234" y="174391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prstClr val="black"/>
                </a:solidFill>
                <a:latin typeface="Calibri"/>
                <a:ea typeface="+mn-ea"/>
                <a:cs typeface="+mn-cs"/>
              </a:rPr>
              <a:t>HOLDS 2 OR MORE PIECES OF PAPER TOGETHER</a:t>
            </a:r>
            <a:endParaRPr kumimoji="0" lang="en-US" sz="1600" b="0" i="0" u="none" strike="noStrike" kern="0" cap="none" spc="0" normalizeH="0" baseline="0" noProof="0">
              <a:ln>
                <a:noFill/>
              </a:ln>
              <a:solidFill>
                <a:prstClr val="black"/>
              </a:solidFill>
              <a:effectLst/>
              <a:uLnTx/>
              <a:uFillTx/>
              <a:latin typeface="Calibri"/>
              <a:ea typeface="+mn-ea"/>
              <a:cs typeface="+mn-cs"/>
            </a:endParaRPr>
          </a:p>
        </p:txBody>
      </p:sp>
      <p:sp>
        <p:nvSpPr>
          <p:cNvPr id="49" name="Rectangle 48"/>
          <p:cNvSpPr/>
          <p:nvPr/>
        </p:nvSpPr>
        <p:spPr>
          <a:xfrm>
            <a:off x="7274234" y="3308706"/>
            <a:ext cx="2565397" cy="477411"/>
          </a:xfrm>
          <a:prstGeom prst="rect">
            <a:avLst/>
          </a:prstGeom>
          <a:ln/>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srgbClr val="FFFFFF"/>
                </a:solidFill>
                <a:latin typeface="Calibri"/>
                <a:ea typeface="+mn-ea"/>
                <a:cs typeface="+mn-cs"/>
              </a:rPr>
              <a:t>PAPER NOT HELD TOGETHER</a:t>
            </a:r>
            <a:endParaRPr kumimoji="0" lang="en-US" sz="1600" b="0" i="0" u="none" strike="noStrike" kern="0" cap="none" spc="0" normalizeH="0" baseline="0" noProof="0">
              <a:ln>
                <a:noFill/>
              </a:ln>
              <a:solidFill>
                <a:srgbClr val="FFFFFF"/>
              </a:solidFill>
              <a:effectLst/>
              <a:uLnTx/>
              <a:uFillTx/>
              <a:latin typeface="Calibri"/>
              <a:ea typeface="+mn-ea"/>
              <a:cs typeface="+mn-cs"/>
            </a:endParaRPr>
          </a:p>
        </p:txBody>
      </p:sp>
      <p:sp>
        <p:nvSpPr>
          <p:cNvPr id="50" name="Rectangle 49"/>
          <p:cNvSpPr/>
          <p:nvPr/>
        </p:nvSpPr>
        <p:spPr>
          <a:xfrm>
            <a:off x="7274234" y="4999118"/>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CYCLICAL LOADING</a:t>
            </a: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cxnSp>
        <p:nvCxnSpPr>
          <p:cNvPr id="51" name="Straight Arrow Connector 50"/>
          <p:cNvCxnSpPr>
            <a:stCxn id="45" idx="3"/>
            <a:endCxn id="48" idx="1"/>
          </p:cNvCxnSpPr>
          <p:nvPr/>
        </p:nvCxnSpPr>
        <p:spPr>
          <a:xfrm flipV="1">
            <a:off x="5372095" y="1982623"/>
            <a:ext cx="1902130" cy="37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376162850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A Systems View of Failure</a:t>
            </a:r>
          </a:p>
        </p:txBody>
      </p:sp>
      <p:sp>
        <p:nvSpPr>
          <p:cNvPr id="7" name="Rectangle 6">
            <a:extLst>
              <a:ext uri="{FF2B5EF4-FFF2-40B4-BE49-F238E27FC236}">
                <a16:creationId xmlns:a16="http://schemas.microsoft.com/office/drawing/2014/main" id="{1DE37159-5A8A-D54D-A8D2-883571351588}"/>
              </a:ext>
            </a:extLst>
          </p:cNvPr>
          <p:cNvSpPr/>
          <p:nvPr/>
        </p:nvSpPr>
        <p:spPr>
          <a:xfrm>
            <a:off x="2806707" y="1744285"/>
            <a:ext cx="2565397" cy="477411"/>
          </a:xfrm>
          <a:prstGeom prst="rect">
            <a:avLst/>
          </a:prstGeom>
          <a:solidFill>
            <a:srgbClr val="B4B5E1"/>
          </a:solidFill>
          <a:ln>
            <a:solidFill>
              <a:schemeClr val="accent6">
                <a:lumMod val="75000"/>
              </a:schemeClr>
            </a:solidFill>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prstClr val="black"/>
                </a:solidFill>
                <a:effectLst/>
                <a:uLnTx/>
                <a:uFillTx/>
                <a:latin typeface="Calibri"/>
                <a:ea typeface="+mn-ea"/>
                <a:cs typeface="+mn-cs"/>
              </a:rPr>
              <a:t>PART/COMPONENT/ELEMENT</a:t>
            </a:r>
          </a:p>
        </p:txBody>
      </p:sp>
      <p:sp>
        <p:nvSpPr>
          <p:cNvPr id="8" name="Rectangle 7">
            <a:extLst>
              <a:ext uri="{FF2B5EF4-FFF2-40B4-BE49-F238E27FC236}">
                <a16:creationId xmlns:a16="http://schemas.microsoft.com/office/drawing/2014/main" id="{87D74034-4662-EF4C-8383-B9993D55498F}"/>
              </a:ext>
            </a:extLst>
          </p:cNvPr>
          <p:cNvSpPr/>
          <p:nvPr/>
        </p:nvSpPr>
        <p:spPr>
          <a:xfrm>
            <a:off x="2806707" y="4999118"/>
            <a:ext cx="2565397" cy="477411"/>
          </a:xfrm>
          <a:prstGeom prst="rect">
            <a:avLst/>
          </a:prstGeom>
          <a:solidFill>
            <a:srgbClr val="B4B5E1"/>
          </a:solidFill>
          <a:ln>
            <a:solidFill>
              <a:schemeClr val="accent6">
                <a:lumMod val="75000"/>
              </a:schemeClr>
            </a:solidFill>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9" name="Rectangle 8">
            <a:extLst>
              <a:ext uri="{FF2B5EF4-FFF2-40B4-BE49-F238E27FC236}">
                <a16:creationId xmlns:a16="http://schemas.microsoft.com/office/drawing/2014/main" id="{84F9D2AD-68A7-A24B-81C4-EE936DF4B5CC}"/>
              </a:ext>
            </a:extLst>
          </p:cNvPr>
          <p:cNvSpPr/>
          <p:nvPr/>
        </p:nvSpPr>
        <p:spPr>
          <a:xfrm>
            <a:off x="2806707" y="3308706"/>
            <a:ext cx="2565397" cy="477411"/>
          </a:xfrm>
          <a:prstGeom prst="rect">
            <a:avLst/>
          </a:prstGeom>
          <a:solidFill>
            <a:srgbClr val="B4B5E1"/>
          </a:solidFill>
          <a:ln>
            <a:solidFill>
              <a:schemeClr val="accent6">
                <a:lumMod val="75000"/>
              </a:schemeClr>
            </a:solidFill>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MODE</a:t>
            </a:r>
          </a:p>
        </p:txBody>
      </p:sp>
      <p:sp>
        <p:nvSpPr>
          <p:cNvPr id="10" name="Rectangle 9">
            <a:extLst>
              <a:ext uri="{FF2B5EF4-FFF2-40B4-BE49-F238E27FC236}">
                <a16:creationId xmlns:a16="http://schemas.microsoft.com/office/drawing/2014/main" id="{8EB6C932-AE31-8F4A-AFAA-D2345FD1552A}"/>
              </a:ext>
            </a:extLst>
          </p:cNvPr>
          <p:cNvSpPr/>
          <p:nvPr/>
        </p:nvSpPr>
        <p:spPr>
          <a:xfrm>
            <a:off x="7274234" y="1743916"/>
            <a:ext cx="2565397" cy="477411"/>
          </a:xfrm>
          <a:prstGeom prst="rect">
            <a:avLst/>
          </a:prstGeom>
          <a:solidFill>
            <a:srgbClr val="B4B5E1"/>
          </a:solidFill>
          <a:ln>
            <a:solidFill>
              <a:schemeClr val="accent6">
                <a:lumMod val="75000"/>
              </a:schemeClr>
            </a:solidFill>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FUNCTION</a:t>
            </a:r>
          </a:p>
        </p:txBody>
      </p:sp>
      <p:sp>
        <p:nvSpPr>
          <p:cNvPr id="11" name="Rectangle 10">
            <a:extLst>
              <a:ext uri="{FF2B5EF4-FFF2-40B4-BE49-F238E27FC236}">
                <a16:creationId xmlns:a16="http://schemas.microsoft.com/office/drawing/2014/main" id="{DDAE5BE8-3D4D-D642-82E0-8E43A856A9C1}"/>
              </a:ext>
            </a:extLst>
          </p:cNvPr>
          <p:cNvSpPr/>
          <p:nvPr/>
        </p:nvSpPr>
        <p:spPr>
          <a:xfrm>
            <a:off x="7274234" y="3308706"/>
            <a:ext cx="2565397" cy="477411"/>
          </a:xfrm>
          <a:prstGeom prst="rect">
            <a:avLst/>
          </a:prstGeom>
          <a:solidFill>
            <a:schemeClr val="accent6">
              <a:lumMod val="75000"/>
            </a:schemeClr>
          </a:solidFill>
          <a:ln/>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12" name="Rectangle 11">
            <a:extLst>
              <a:ext uri="{FF2B5EF4-FFF2-40B4-BE49-F238E27FC236}">
                <a16:creationId xmlns:a16="http://schemas.microsoft.com/office/drawing/2014/main" id="{67DB5740-F203-A94B-94B4-5D9B5A513484}"/>
              </a:ext>
            </a:extLst>
          </p:cNvPr>
          <p:cNvSpPr/>
          <p:nvPr/>
        </p:nvSpPr>
        <p:spPr>
          <a:xfrm>
            <a:off x="7274234" y="4999118"/>
            <a:ext cx="2565397" cy="477411"/>
          </a:xfrm>
          <a:prstGeom prst="rect">
            <a:avLst/>
          </a:prstGeom>
          <a:solidFill>
            <a:srgbClr val="B4B5E1"/>
          </a:solidFill>
          <a:ln>
            <a:solidFill>
              <a:schemeClr val="accent6">
                <a:lumMod val="75000"/>
              </a:schemeClr>
            </a:solidFill>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13" name="Straight Arrow Connector 12">
            <a:extLst>
              <a:ext uri="{FF2B5EF4-FFF2-40B4-BE49-F238E27FC236}">
                <a16:creationId xmlns:a16="http://schemas.microsoft.com/office/drawing/2014/main" id="{B278567F-BA43-C240-8C3E-8A6BBFA7D860}"/>
              </a:ext>
            </a:extLst>
          </p:cNvPr>
          <p:cNvCxnSpPr>
            <a:stCxn id="7" idx="3"/>
            <a:endCxn id="10" idx="1"/>
          </p:cNvCxnSpPr>
          <p:nvPr/>
        </p:nvCxnSpPr>
        <p:spPr>
          <a:xfrm flipV="1">
            <a:off x="5372095" y="1982623"/>
            <a:ext cx="1902130" cy="37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14" name="Straight Arrow Connector 13">
            <a:extLst>
              <a:ext uri="{FF2B5EF4-FFF2-40B4-BE49-F238E27FC236}">
                <a16:creationId xmlns:a16="http://schemas.microsoft.com/office/drawing/2014/main" id="{819C41C3-7EAE-9348-B508-F84FE5C42220}"/>
              </a:ext>
            </a:extLst>
          </p:cNvPr>
          <p:cNvCxnSpPr>
            <a:stCxn id="7" idx="2"/>
            <a:endCxn id="9"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15" name="Straight Arrow Connector 14">
            <a:extLst>
              <a:ext uri="{FF2B5EF4-FFF2-40B4-BE49-F238E27FC236}">
                <a16:creationId xmlns:a16="http://schemas.microsoft.com/office/drawing/2014/main" id="{4B447E39-D42F-4B45-913E-658B0EF9A9C8}"/>
              </a:ext>
            </a:extLst>
          </p:cNvPr>
          <p:cNvCxnSpPr>
            <a:stCxn id="8" idx="0"/>
            <a:endCxn id="9"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16" name="Straight Arrow Connector 15">
            <a:extLst>
              <a:ext uri="{FF2B5EF4-FFF2-40B4-BE49-F238E27FC236}">
                <a16:creationId xmlns:a16="http://schemas.microsoft.com/office/drawing/2014/main" id="{405DFF8C-9AF8-5E4E-BE05-B6FE67B1B75D}"/>
              </a:ext>
            </a:extLst>
          </p:cNvPr>
          <p:cNvCxnSpPr>
            <a:stCxn id="9" idx="3"/>
            <a:endCxn id="11"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17" name="Straight Arrow Connector 16">
            <a:extLst>
              <a:ext uri="{FF2B5EF4-FFF2-40B4-BE49-F238E27FC236}">
                <a16:creationId xmlns:a16="http://schemas.microsoft.com/office/drawing/2014/main" id="{C34CF1E2-114B-9241-BCC3-EC99A09FEEA7}"/>
              </a:ext>
            </a:extLst>
          </p:cNvPr>
          <p:cNvCxnSpPr>
            <a:stCxn id="10"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18" name="Straight Arrow Connector 17">
            <a:extLst>
              <a:ext uri="{FF2B5EF4-FFF2-40B4-BE49-F238E27FC236}">
                <a16:creationId xmlns:a16="http://schemas.microsoft.com/office/drawing/2014/main" id="{E3E24058-2272-FA43-B4DE-D99F86A42696}"/>
              </a:ext>
            </a:extLst>
          </p:cNvPr>
          <p:cNvCxnSpPr>
            <a:endCxn id="12"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19" name="Straight Arrow Connector 18">
            <a:extLst>
              <a:ext uri="{FF2B5EF4-FFF2-40B4-BE49-F238E27FC236}">
                <a16:creationId xmlns:a16="http://schemas.microsoft.com/office/drawing/2014/main" id="{6FBCC2C3-528A-C24C-9532-727F27BF8744}"/>
              </a:ext>
            </a:extLst>
          </p:cNvPr>
          <p:cNvCxnSpPr>
            <a:stCxn id="12" idx="1"/>
            <a:endCxn id="8"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20" name="TextBox 19">
            <a:extLst>
              <a:ext uri="{FF2B5EF4-FFF2-40B4-BE49-F238E27FC236}">
                <a16:creationId xmlns:a16="http://schemas.microsoft.com/office/drawing/2014/main" id="{56448618-088C-B24F-B19E-06B9273D574D}"/>
              </a:ext>
            </a:extLst>
          </p:cNvPr>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21" name="TextBox 20">
            <a:extLst>
              <a:ext uri="{FF2B5EF4-FFF2-40B4-BE49-F238E27FC236}">
                <a16:creationId xmlns:a16="http://schemas.microsoft.com/office/drawing/2014/main" id="{FCF06018-9D98-154F-B1A5-A3B641CE4ADE}"/>
              </a:ext>
            </a:extLst>
          </p:cNvPr>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22" name="TextBox 21">
            <a:extLst>
              <a:ext uri="{FF2B5EF4-FFF2-40B4-BE49-F238E27FC236}">
                <a16:creationId xmlns:a16="http://schemas.microsoft.com/office/drawing/2014/main" id="{98C727CC-BA54-A04C-8A2A-6773599403A3}"/>
              </a:ext>
            </a:extLst>
          </p:cNvPr>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23" name="TextBox 22">
            <a:extLst>
              <a:ext uri="{FF2B5EF4-FFF2-40B4-BE49-F238E27FC236}">
                <a16:creationId xmlns:a16="http://schemas.microsoft.com/office/drawing/2014/main" id="{6C137143-34A5-2049-BBCF-9ADAD955DC90}"/>
              </a:ext>
            </a:extLst>
          </p:cNvPr>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24" name="TextBox 23">
            <a:extLst>
              <a:ext uri="{FF2B5EF4-FFF2-40B4-BE49-F238E27FC236}">
                <a16:creationId xmlns:a16="http://schemas.microsoft.com/office/drawing/2014/main" id="{A7CBFF36-B849-374B-9D4C-D4B9B32CDC5E}"/>
              </a:ext>
            </a:extLst>
          </p:cNvPr>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25" name="TextBox 24">
            <a:extLst>
              <a:ext uri="{FF2B5EF4-FFF2-40B4-BE49-F238E27FC236}">
                <a16:creationId xmlns:a16="http://schemas.microsoft.com/office/drawing/2014/main" id="{D597F0C9-3EE1-EE46-9CAE-FB168ACEC838}"/>
              </a:ext>
            </a:extLst>
          </p:cNvPr>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26" name="TextBox 25">
            <a:extLst>
              <a:ext uri="{FF2B5EF4-FFF2-40B4-BE49-F238E27FC236}">
                <a16:creationId xmlns:a16="http://schemas.microsoft.com/office/drawing/2014/main" id="{3236AD93-65CE-A746-8210-D454627735F7}"/>
              </a:ext>
            </a:extLst>
          </p:cNvPr>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
        <p:nvSpPr>
          <p:cNvPr id="27" name="Rounded Rectangular Callout 26">
            <a:extLst>
              <a:ext uri="{FF2B5EF4-FFF2-40B4-BE49-F238E27FC236}">
                <a16:creationId xmlns:a16="http://schemas.microsoft.com/office/drawing/2014/main" id="{8B4E450C-0A9E-564C-AABC-C6DC5C858130}"/>
              </a:ext>
            </a:extLst>
          </p:cNvPr>
          <p:cNvSpPr/>
          <p:nvPr/>
        </p:nvSpPr>
        <p:spPr>
          <a:xfrm>
            <a:off x="2400827" y="5890527"/>
            <a:ext cx="6156105" cy="889771"/>
          </a:xfrm>
          <a:prstGeom prst="wedgeRoundRectCallout">
            <a:avLst>
              <a:gd name="adj1" fmla="val -22664"/>
              <a:gd name="adj2" fmla="val -103156"/>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662" dirty="0">
                <a:solidFill>
                  <a:srgbClr val="FFFFFF"/>
                </a:solidFill>
                <a:latin typeface="Arial"/>
              </a:rPr>
              <a:t>Most FMEA forms do not include a column for the Failure Mechanism and in consequence people write down the Failure Mechanism as the Failure Mode, Effect and/or Cause</a:t>
            </a:r>
          </a:p>
        </p:txBody>
      </p:sp>
    </p:spTree>
    <p:extLst>
      <p:ext uri="{BB962C8B-B14F-4D97-AF65-F5344CB8AC3E}">
        <p14:creationId xmlns:p14="http://schemas.microsoft.com/office/powerpoint/2010/main" val="422844753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Rectangle 2"/>
          <p:cNvSpPr>
            <a:spLocks noGrp="1" noChangeArrowheads="1"/>
          </p:cNvSpPr>
          <p:nvPr>
            <p:ph type="title"/>
          </p:nvPr>
        </p:nvSpPr>
        <p:spPr/>
        <p:txBody>
          <a:bodyPr/>
          <a:lstStyle/>
          <a:p>
            <a:r>
              <a:rPr lang="en-GB"/>
              <a:t>Different Types of FMEA</a:t>
            </a:r>
          </a:p>
        </p:txBody>
      </p:sp>
      <p:sp>
        <p:nvSpPr>
          <p:cNvPr id="27653" name="TextBox 8"/>
          <p:cNvSpPr txBox="1">
            <a:spLocks noChangeArrowheads="1"/>
          </p:cNvSpPr>
          <p:nvPr/>
        </p:nvSpPr>
        <p:spPr bwMode="auto">
          <a:xfrm>
            <a:off x="6274777" y="1602073"/>
            <a:ext cx="1682262"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system functions fail?</a:t>
            </a:r>
          </a:p>
        </p:txBody>
      </p:sp>
      <p:sp>
        <p:nvSpPr>
          <p:cNvPr id="27654" name="TextBox 9"/>
          <p:cNvSpPr txBox="1">
            <a:spLocks noChangeArrowheads="1"/>
          </p:cNvSpPr>
          <p:nvPr/>
        </p:nvSpPr>
        <p:spPr bwMode="auto">
          <a:xfrm>
            <a:off x="2192213" y="2866294"/>
            <a:ext cx="1518138"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design fail?</a:t>
            </a:r>
          </a:p>
        </p:txBody>
      </p:sp>
      <p:sp>
        <p:nvSpPr>
          <p:cNvPr id="27655" name="TextBox 10"/>
          <p:cNvSpPr txBox="1">
            <a:spLocks noChangeArrowheads="1"/>
          </p:cNvSpPr>
          <p:nvPr/>
        </p:nvSpPr>
        <p:spPr bwMode="auto">
          <a:xfrm>
            <a:off x="7517423" y="3563673"/>
            <a:ext cx="2368062" cy="60388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process (manufacturing) fail?</a:t>
            </a:r>
          </a:p>
        </p:txBody>
      </p:sp>
      <p:graphicFrame>
        <p:nvGraphicFramePr>
          <p:cNvPr id="3" name="Diagram 2">
            <a:extLst>
              <a:ext uri="{FF2B5EF4-FFF2-40B4-BE49-F238E27FC236}">
                <a16:creationId xmlns:a16="http://schemas.microsoft.com/office/drawing/2014/main" id="{6BF8CA14-D345-D54E-8592-8EAD2D7B2B4A}"/>
              </a:ext>
            </a:extLst>
          </p:cNvPr>
          <p:cNvGraphicFramePr/>
          <p:nvPr/>
        </p:nvGraphicFramePr>
        <p:xfrm>
          <a:off x="3203330" y="1459525"/>
          <a:ext cx="4501663" cy="42241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TextBox 9">
            <a:extLst>
              <a:ext uri="{FF2B5EF4-FFF2-40B4-BE49-F238E27FC236}">
                <a16:creationId xmlns:a16="http://schemas.microsoft.com/office/drawing/2014/main" id="{82E3F81C-A9FA-0B48-8CE8-E7EA5D92D497}"/>
              </a:ext>
            </a:extLst>
          </p:cNvPr>
          <p:cNvSpPr txBox="1">
            <a:spLocks noChangeArrowheads="1"/>
          </p:cNvSpPr>
          <p:nvPr/>
        </p:nvSpPr>
        <p:spPr bwMode="auto">
          <a:xfrm>
            <a:off x="4603164" y="5524662"/>
            <a:ext cx="1518138"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fail in use?</a:t>
            </a:r>
          </a:p>
        </p:txBody>
      </p:sp>
    </p:spTree>
    <p:extLst>
      <p:ext uri="{BB962C8B-B14F-4D97-AF65-F5344CB8AC3E}">
        <p14:creationId xmlns:p14="http://schemas.microsoft.com/office/powerpoint/2010/main" val="2466447802"/>
      </p:ext>
    </p:extLst>
  </p:cSld>
  <p:clrMapOvr>
    <a:masterClrMapping/>
  </p:clrMapOvr>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The Design FMEA (DFMEA)</a:t>
            </a:r>
          </a:p>
        </p:txBody>
      </p:sp>
      <p:sp>
        <p:nvSpPr>
          <p:cNvPr id="45" name="Rectangle 44"/>
          <p:cNvSpPr/>
          <p:nvPr/>
        </p:nvSpPr>
        <p:spPr>
          <a:xfrm>
            <a:off x="2806707" y="1785381"/>
            <a:ext cx="2565397" cy="477411"/>
          </a:xfrm>
          <a:prstGeom prst="rect">
            <a:avLst/>
          </a:prstGeom>
          <a:ln/>
        </p:spPr>
        <p:style>
          <a:lnRef idx="0">
            <a:schemeClr val="accent4"/>
          </a:lnRef>
          <a:fillRef idx="3">
            <a:schemeClr val="accent4"/>
          </a:fillRef>
          <a:effectRef idx="3">
            <a:schemeClr val="accent4"/>
          </a:effectRef>
          <a:fontRef idx="minor">
            <a:schemeClr val="lt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chemeClr val="bg1"/>
                </a:solidFill>
                <a:effectLst/>
                <a:uLnTx/>
                <a:uFillTx/>
                <a:latin typeface="Calibri"/>
                <a:ea typeface="+mn-ea"/>
                <a:cs typeface="+mn-cs"/>
              </a:rPr>
              <a:t>PART/COMPONENT</a:t>
            </a: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MODE</a:t>
            </a:r>
          </a:p>
        </p:txBody>
      </p:sp>
      <p:sp>
        <p:nvSpPr>
          <p:cNvPr id="48" name="Rectangle 47"/>
          <p:cNvSpPr/>
          <p:nvPr/>
        </p:nvSpPr>
        <p:spPr>
          <a:xfrm>
            <a:off x="7274234" y="174391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FUNCTION</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1" name="Straight Arrow Connector 50"/>
          <p:cNvCxnSpPr>
            <a:stCxn id="45" idx="3"/>
            <a:endCxn id="48" idx="1"/>
          </p:cNvCxnSpPr>
          <p:nvPr/>
        </p:nvCxnSpPr>
        <p:spPr>
          <a:xfrm flipV="1">
            <a:off x="5372103" y="1982622"/>
            <a:ext cx="1902130" cy="41465"/>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405" y="2262791"/>
            <a:ext cx="0" cy="1045914"/>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42683220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The Process FMEA (PFMEA)</a:t>
            </a:r>
          </a:p>
        </p:txBody>
      </p:sp>
      <p:sp>
        <p:nvSpPr>
          <p:cNvPr id="45" name="Rectangle 44"/>
          <p:cNvSpPr/>
          <p:nvPr/>
        </p:nvSpPr>
        <p:spPr>
          <a:xfrm>
            <a:off x="2806707" y="1785381"/>
            <a:ext cx="2565397" cy="477411"/>
          </a:xfrm>
          <a:prstGeom prst="rect">
            <a:avLst/>
          </a:prstGeom>
          <a:ln/>
        </p:spPr>
        <p:style>
          <a:lnRef idx="0">
            <a:schemeClr val="accent4"/>
          </a:lnRef>
          <a:fillRef idx="3">
            <a:schemeClr val="accent4"/>
          </a:fillRef>
          <a:effectRef idx="3">
            <a:schemeClr val="accent4"/>
          </a:effectRef>
          <a:fontRef idx="minor">
            <a:schemeClr val="lt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chemeClr val="bg1"/>
                </a:solidFill>
                <a:effectLst/>
                <a:uLnTx/>
                <a:uFillTx/>
                <a:latin typeface="Calibri"/>
                <a:ea typeface="+mn-ea"/>
                <a:cs typeface="+mn-cs"/>
              </a:rPr>
              <a:t>PROCESS STEP</a:t>
            </a: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MODE</a:t>
            </a:r>
          </a:p>
        </p:txBody>
      </p:sp>
      <p:sp>
        <p:nvSpPr>
          <p:cNvPr id="48" name="Rectangle 47"/>
          <p:cNvSpPr/>
          <p:nvPr/>
        </p:nvSpPr>
        <p:spPr>
          <a:xfrm>
            <a:off x="7274234" y="174391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FUNCTION</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1" name="Straight Arrow Connector 50"/>
          <p:cNvCxnSpPr>
            <a:stCxn id="45" idx="3"/>
            <a:endCxn id="48" idx="1"/>
          </p:cNvCxnSpPr>
          <p:nvPr/>
        </p:nvCxnSpPr>
        <p:spPr>
          <a:xfrm flipV="1">
            <a:off x="5372103" y="1982622"/>
            <a:ext cx="1902130" cy="41465"/>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405" y="2262791"/>
            <a:ext cx="0" cy="1045914"/>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45466868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The Functional FMEA (FFMEA)</a:t>
            </a: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MODE</a:t>
            </a:r>
          </a:p>
        </p:txBody>
      </p:sp>
      <p:sp>
        <p:nvSpPr>
          <p:cNvPr id="48" name="Rectangle 47"/>
          <p:cNvSpPr/>
          <p:nvPr/>
        </p:nvSpPr>
        <p:spPr>
          <a:xfrm>
            <a:off x="7274234" y="174391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FUNCTION</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
        <p:nvSpPr>
          <p:cNvPr id="2" name="TextBox 1">
            <a:extLst>
              <a:ext uri="{FF2B5EF4-FFF2-40B4-BE49-F238E27FC236}">
                <a16:creationId xmlns:a16="http://schemas.microsoft.com/office/drawing/2014/main" id="{22DC3FB9-2DD3-5945-BCDA-3A368126CADF}"/>
              </a:ext>
            </a:extLst>
          </p:cNvPr>
          <p:cNvSpPr txBox="1"/>
          <p:nvPr/>
        </p:nvSpPr>
        <p:spPr>
          <a:xfrm>
            <a:off x="2310178" y="1464198"/>
            <a:ext cx="3170747" cy="1200329"/>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US" sz="1800" dirty="0"/>
              <a:t>The Functional FMEA is the heart of any FMEA. If you can conduct a FFMEA you can conduct any FMEA</a:t>
            </a:r>
          </a:p>
        </p:txBody>
      </p:sp>
    </p:spTree>
    <p:extLst>
      <p:ext uri="{BB962C8B-B14F-4D97-AF65-F5344CB8AC3E}">
        <p14:creationId xmlns:p14="http://schemas.microsoft.com/office/powerpoint/2010/main" val="311692738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val 7">
            <a:extLst>
              <a:ext uri="{FF2B5EF4-FFF2-40B4-BE49-F238E27FC236}">
                <a16:creationId xmlns:a16="http://schemas.microsoft.com/office/drawing/2014/main" id="{4666F63C-C70C-9844-A752-82F7BF68FF23}"/>
              </a:ext>
            </a:extLst>
          </p:cNvPr>
          <p:cNvSpPr/>
          <p:nvPr/>
        </p:nvSpPr>
        <p:spPr bwMode="auto">
          <a:xfrm rot="20434003">
            <a:off x="4634345" y="867327"/>
            <a:ext cx="3849052" cy="2057966"/>
          </a:xfrm>
          <a:prstGeom prst="ellipse">
            <a:avLst/>
          </a:prstGeom>
          <a:solidFill>
            <a:schemeClr val="accent6">
              <a:lumMod val="40000"/>
              <a:lumOff val="60000"/>
            </a:schemeClr>
          </a:solidFill>
          <a:ln w="9525" cap="flat" cmpd="sng" algn="ctr">
            <a:solidFill>
              <a:schemeClr val="tx1"/>
            </a:solidFill>
            <a:prstDash val="solid"/>
            <a:round/>
            <a:headEnd type="none" w="med" len="med"/>
            <a:tailEnd type="none" w="med" len="med"/>
          </a:ln>
          <a:effectLst/>
        </p:spPr>
        <p:txBody>
          <a:bodyPr/>
          <a:lstStyle/>
          <a:p>
            <a:pPr>
              <a:defRPr/>
            </a:pPr>
            <a:endParaRPr lang="en-GB" sz="1662">
              <a:solidFill>
                <a:srgbClr val="000000"/>
              </a:solidFill>
              <a:latin typeface="Arial" pitchFamily="34" charset="0"/>
            </a:endParaRPr>
          </a:p>
        </p:txBody>
      </p:sp>
      <p:sp>
        <p:nvSpPr>
          <p:cNvPr id="27651" name="Rectangle 2"/>
          <p:cNvSpPr>
            <a:spLocks noGrp="1" noChangeArrowheads="1"/>
          </p:cNvSpPr>
          <p:nvPr>
            <p:ph type="title"/>
          </p:nvPr>
        </p:nvSpPr>
        <p:spPr>
          <a:xfrm>
            <a:off x="219026" y="83687"/>
            <a:ext cx="9404723" cy="1400530"/>
          </a:xfrm>
        </p:spPr>
        <p:txBody>
          <a:bodyPr/>
          <a:lstStyle/>
          <a:p>
            <a:r>
              <a:rPr lang="en-GB" dirty="0"/>
              <a:t>Different Types of FMEA</a:t>
            </a:r>
          </a:p>
        </p:txBody>
      </p:sp>
      <p:sp>
        <p:nvSpPr>
          <p:cNvPr id="27653" name="TextBox 8"/>
          <p:cNvSpPr txBox="1">
            <a:spLocks noChangeArrowheads="1"/>
          </p:cNvSpPr>
          <p:nvPr/>
        </p:nvSpPr>
        <p:spPr bwMode="auto">
          <a:xfrm>
            <a:off x="6274777" y="1602073"/>
            <a:ext cx="1682262"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dirty="0">
                <a:solidFill>
                  <a:schemeClr val="accent1"/>
                </a:solidFill>
              </a:rPr>
              <a:t>How could the system functions fail?</a:t>
            </a:r>
          </a:p>
        </p:txBody>
      </p:sp>
      <p:sp>
        <p:nvSpPr>
          <p:cNvPr id="27654" name="TextBox 9"/>
          <p:cNvSpPr txBox="1">
            <a:spLocks noChangeArrowheads="1"/>
          </p:cNvSpPr>
          <p:nvPr/>
        </p:nvSpPr>
        <p:spPr bwMode="auto">
          <a:xfrm>
            <a:off x="2192213" y="2866294"/>
            <a:ext cx="1518138"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design fail?</a:t>
            </a:r>
          </a:p>
        </p:txBody>
      </p:sp>
      <p:sp>
        <p:nvSpPr>
          <p:cNvPr id="27655" name="TextBox 10"/>
          <p:cNvSpPr txBox="1">
            <a:spLocks noChangeArrowheads="1"/>
          </p:cNvSpPr>
          <p:nvPr/>
        </p:nvSpPr>
        <p:spPr bwMode="auto">
          <a:xfrm>
            <a:off x="7517423" y="3563673"/>
            <a:ext cx="2368062" cy="60388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process (manufacturing) fail?</a:t>
            </a:r>
          </a:p>
        </p:txBody>
      </p:sp>
      <p:graphicFrame>
        <p:nvGraphicFramePr>
          <p:cNvPr id="3" name="Diagram 2">
            <a:extLst>
              <a:ext uri="{FF2B5EF4-FFF2-40B4-BE49-F238E27FC236}">
                <a16:creationId xmlns:a16="http://schemas.microsoft.com/office/drawing/2014/main" id="{6BF8CA14-D345-D54E-8592-8EAD2D7B2B4A}"/>
              </a:ext>
            </a:extLst>
          </p:cNvPr>
          <p:cNvGraphicFramePr/>
          <p:nvPr/>
        </p:nvGraphicFramePr>
        <p:xfrm>
          <a:off x="3203330" y="1459525"/>
          <a:ext cx="4501663" cy="42241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TextBox 9">
            <a:extLst>
              <a:ext uri="{FF2B5EF4-FFF2-40B4-BE49-F238E27FC236}">
                <a16:creationId xmlns:a16="http://schemas.microsoft.com/office/drawing/2014/main" id="{82E3F81C-A9FA-0B48-8CE8-E7EA5D92D497}"/>
              </a:ext>
            </a:extLst>
          </p:cNvPr>
          <p:cNvSpPr txBox="1">
            <a:spLocks noChangeArrowheads="1"/>
          </p:cNvSpPr>
          <p:nvPr/>
        </p:nvSpPr>
        <p:spPr bwMode="auto">
          <a:xfrm>
            <a:off x="4603164" y="5524662"/>
            <a:ext cx="1518138"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fail in use?</a:t>
            </a:r>
          </a:p>
        </p:txBody>
      </p:sp>
    </p:spTree>
    <p:extLst>
      <p:ext uri="{BB962C8B-B14F-4D97-AF65-F5344CB8AC3E}">
        <p14:creationId xmlns:p14="http://schemas.microsoft.com/office/powerpoint/2010/main" val="2433592637"/>
      </p:ext>
    </p:extLst>
  </p:cSld>
  <p:clrMapOvr>
    <a:masterClrMapping/>
  </p:clrMapOv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2"/>
          <p:cNvSpPr>
            <a:spLocks noGrp="1" noChangeArrowheads="1"/>
          </p:cNvSpPr>
          <p:nvPr>
            <p:ph type="title"/>
          </p:nvPr>
        </p:nvSpPr>
        <p:spPr>
          <a:xfrm>
            <a:off x="73005" y="0"/>
            <a:ext cx="11222845" cy="443672"/>
          </a:xfrm>
        </p:spPr>
        <p:txBody>
          <a:bodyPr/>
          <a:lstStyle/>
          <a:p>
            <a:r>
              <a:rPr lang="en-US" sz="3200" dirty="0"/>
              <a:t>Functional Failure Modes and Effects Analysis</a:t>
            </a:r>
          </a:p>
        </p:txBody>
      </p:sp>
      <p:sp>
        <p:nvSpPr>
          <p:cNvPr id="52226" name="Rectangle 3"/>
          <p:cNvSpPr>
            <a:spLocks noGrp="1" noChangeArrowheads="1"/>
          </p:cNvSpPr>
          <p:nvPr>
            <p:ph sz="half" idx="1"/>
          </p:nvPr>
        </p:nvSpPr>
        <p:spPr/>
        <p:txBody>
          <a:bodyPr>
            <a:normAutofit fontScale="77500" lnSpcReduction="20000"/>
          </a:bodyPr>
          <a:lstStyle/>
          <a:p>
            <a:pPr marL="0" indent="0">
              <a:lnSpc>
                <a:spcPct val="120000"/>
              </a:lnSpc>
              <a:spcBef>
                <a:spcPts val="0"/>
              </a:spcBef>
              <a:buNone/>
            </a:pPr>
            <a:r>
              <a:rPr lang="en-US" sz="1900" b="1" dirty="0"/>
              <a:t>What is it?</a:t>
            </a:r>
          </a:p>
          <a:p>
            <a:pPr>
              <a:lnSpc>
                <a:spcPct val="120000"/>
              </a:lnSpc>
              <a:spcBef>
                <a:spcPts val="0"/>
              </a:spcBef>
            </a:pPr>
            <a:r>
              <a:rPr lang="en-GB" dirty="0"/>
              <a:t>A systematic approach to identifying, documenting, and prioritising potential functional failure modes, effects and causes</a:t>
            </a:r>
          </a:p>
          <a:p>
            <a:pPr marL="0" indent="0">
              <a:lnSpc>
                <a:spcPct val="120000"/>
              </a:lnSpc>
              <a:spcBef>
                <a:spcPts val="0"/>
              </a:spcBef>
              <a:buNone/>
            </a:pPr>
            <a:r>
              <a:rPr lang="en-GB" sz="2100" b="1" dirty="0"/>
              <a:t>Why do it?</a:t>
            </a:r>
          </a:p>
          <a:p>
            <a:pPr>
              <a:lnSpc>
                <a:spcPct val="120000"/>
              </a:lnSpc>
              <a:spcBef>
                <a:spcPts val="0"/>
              </a:spcBef>
            </a:pPr>
            <a:r>
              <a:rPr lang="en-GB" dirty="0"/>
              <a:t>Helps identify additional functionality or design features </a:t>
            </a:r>
            <a:r>
              <a:rPr lang="en-GB" i="1" dirty="0"/>
              <a:t>ab initio </a:t>
            </a:r>
            <a:r>
              <a:rPr lang="en-GB" dirty="0"/>
              <a:t>that will make the system more robust in the hands of the customer</a:t>
            </a:r>
          </a:p>
          <a:p>
            <a:pPr marL="0" indent="0">
              <a:lnSpc>
                <a:spcPct val="120000"/>
              </a:lnSpc>
              <a:spcBef>
                <a:spcPts val="0"/>
              </a:spcBef>
              <a:buNone/>
            </a:pPr>
            <a:r>
              <a:rPr lang="en-GB" sz="1900" b="1" dirty="0"/>
              <a:t>How to do it?</a:t>
            </a:r>
          </a:p>
          <a:p>
            <a:pPr>
              <a:lnSpc>
                <a:spcPct val="120000"/>
              </a:lnSpc>
              <a:spcBef>
                <a:spcPts val="0"/>
              </a:spcBef>
            </a:pPr>
            <a:r>
              <a:rPr lang="en-GB" dirty="0"/>
              <a:t>Functional FMEA works best when drawing upon the expertise and knowledge of a multi-disciplinary team </a:t>
            </a:r>
          </a:p>
          <a:p>
            <a:pPr>
              <a:lnSpc>
                <a:spcPct val="120000"/>
              </a:lnSpc>
              <a:spcBef>
                <a:spcPts val="0"/>
              </a:spcBef>
            </a:pPr>
            <a:r>
              <a:rPr lang="en-GB" dirty="0"/>
              <a:t>The team should consider the system functions and how they might fail, identifying potential:</a:t>
            </a:r>
          </a:p>
          <a:p>
            <a:pPr lvl="1">
              <a:lnSpc>
                <a:spcPct val="120000"/>
              </a:lnSpc>
              <a:spcBef>
                <a:spcPts val="0"/>
              </a:spcBef>
            </a:pPr>
            <a:r>
              <a:rPr lang="en-GB" dirty="0"/>
              <a:t>Failure mode</a:t>
            </a:r>
          </a:p>
          <a:p>
            <a:pPr lvl="1">
              <a:lnSpc>
                <a:spcPct val="120000"/>
              </a:lnSpc>
              <a:spcBef>
                <a:spcPts val="0"/>
              </a:spcBef>
            </a:pPr>
            <a:r>
              <a:rPr lang="en-GB" dirty="0"/>
              <a:t>Effects of failure</a:t>
            </a:r>
          </a:p>
          <a:p>
            <a:pPr lvl="1">
              <a:lnSpc>
                <a:spcPct val="120000"/>
              </a:lnSpc>
              <a:spcBef>
                <a:spcPts val="0"/>
              </a:spcBef>
            </a:pPr>
            <a:r>
              <a:rPr lang="en-GB" dirty="0"/>
              <a:t>Causes of failure</a:t>
            </a:r>
          </a:p>
          <a:p>
            <a:pPr>
              <a:lnSpc>
                <a:spcPct val="120000"/>
              </a:lnSpc>
              <a:spcBef>
                <a:spcPts val="0"/>
              </a:spcBef>
            </a:pPr>
            <a:r>
              <a:rPr lang="en-GB" dirty="0"/>
              <a:t>Ratings are assigned to the probability of occurrence, severity of an occurrence and probability of detection, and these are then used to determine an overall risk value</a:t>
            </a:r>
          </a:p>
        </p:txBody>
      </p:sp>
      <p:sp>
        <p:nvSpPr>
          <p:cNvPr id="6" name="TextBox 5"/>
          <p:cNvSpPr txBox="1"/>
          <p:nvPr/>
        </p:nvSpPr>
        <p:spPr>
          <a:xfrm>
            <a:off x="7043471" y="5538885"/>
            <a:ext cx="4312731" cy="46166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1200" dirty="0"/>
              <a:t>The FMEA example above shows the failure modes for the LOAD DIRTY ITEMS function of a Washing Machine</a:t>
            </a:r>
          </a:p>
        </p:txBody>
      </p:sp>
      <p:sp>
        <p:nvSpPr>
          <p:cNvPr id="3" name="Rectangle 2">
            <a:extLst>
              <a:ext uri="{FF2B5EF4-FFF2-40B4-BE49-F238E27FC236}">
                <a16:creationId xmlns:a16="http://schemas.microsoft.com/office/drawing/2014/main" id="{EA7EF66B-0029-4CAA-9F81-6D16A6FC13FC}"/>
              </a:ext>
            </a:extLst>
          </p:cNvPr>
          <p:cNvSpPr/>
          <p:nvPr/>
        </p:nvSpPr>
        <p:spPr>
          <a:xfrm>
            <a:off x="6009218" y="1500273"/>
            <a:ext cx="6053196" cy="374520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8" name="Object 7">
            <a:extLst>
              <a:ext uri="{FF2B5EF4-FFF2-40B4-BE49-F238E27FC236}">
                <a16:creationId xmlns:a16="http://schemas.microsoft.com/office/drawing/2014/main" id="{2B496B85-2F04-9342-980E-4DD900E867CD}"/>
              </a:ext>
            </a:extLst>
          </p:cNvPr>
          <p:cNvGraphicFramePr>
            <a:graphicFrameLocks noChangeAspect="1"/>
          </p:cNvGraphicFramePr>
          <p:nvPr>
            <p:extLst>
              <p:ext uri="{D42A27DB-BD31-4B8C-83A1-F6EECF244321}">
                <p14:modId xmlns:p14="http://schemas.microsoft.com/office/powerpoint/2010/main" val="672394699"/>
              </p:ext>
            </p:extLst>
          </p:nvPr>
        </p:nvGraphicFramePr>
        <p:xfrm>
          <a:off x="6009218" y="1505748"/>
          <a:ext cx="6040378" cy="3701404"/>
        </p:xfrm>
        <a:graphic>
          <a:graphicData uri="http://schemas.openxmlformats.org/presentationml/2006/ole">
            <mc:AlternateContent xmlns:mc="http://schemas.openxmlformats.org/markup-compatibility/2006">
              <mc:Choice xmlns:v="urn:schemas-microsoft-com:vml" Requires="v">
                <p:oleObj spid="_x0000_s1030" name="Document" r:id="rId4" imgW="10020300" imgH="6146800" progId="Word.Document.8">
                  <p:embed/>
                </p:oleObj>
              </mc:Choice>
              <mc:Fallback>
                <p:oleObj name="Document" r:id="rId4" imgW="10020300" imgH="6146800" progId="Word.Document.8">
                  <p:embed/>
                  <p:pic>
                    <p:nvPicPr>
                      <p:cNvPr id="8" name="Object 7">
                        <a:extLst>
                          <a:ext uri="{FF2B5EF4-FFF2-40B4-BE49-F238E27FC236}">
                            <a16:creationId xmlns:a16="http://schemas.microsoft.com/office/drawing/2014/main" id="{2B496B85-2F04-9342-980E-4DD900E867CD}"/>
                          </a:ext>
                        </a:extLst>
                      </p:cNvPr>
                      <p:cNvPicPr>
                        <a:picLocks noChangeAspect="1" noChangeArrowheads="1"/>
                      </p:cNvPicPr>
                      <p:nvPr/>
                    </p:nvPicPr>
                    <p:blipFill>
                      <a:blip r:embed="rId5"/>
                      <a:srcRect/>
                      <a:stretch>
                        <a:fillRect/>
                      </a:stretch>
                    </p:blipFill>
                    <p:spPr bwMode="auto">
                      <a:xfrm>
                        <a:off x="6009218" y="1505748"/>
                        <a:ext cx="6040378" cy="3701404"/>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7"/>
                                </a:srgbClr>
                              </a:outerShdw>
                            </a:effectLst>
                          </a14:hiddenEffects>
                        </a:ext>
                      </a:extLst>
                    </p:spPr>
                  </p:pic>
                </p:oleObj>
              </mc:Fallback>
            </mc:AlternateContent>
          </a:graphicData>
        </a:graphic>
      </p:graphicFrame>
    </p:spTree>
    <p:extLst>
      <p:ext uri="{BB962C8B-B14F-4D97-AF65-F5344CB8AC3E}">
        <p14:creationId xmlns:p14="http://schemas.microsoft.com/office/powerpoint/2010/main" val="3326903175"/>
      </p:ext>
    </p:extLst>
  </p:cSld>
  <p:clrMapOvr>
    <a:masterClrMapping/>
  </p:clrMapOvr>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DAA9C95B-9167-1748-8BA7-A219FBD14341}"/>
              </a:ext>
            </a:extLst>
          </p:cNvPr>
          <p:cNvSpPr>
            <a:spLocks noGrp="1"/>
          </p:cNvSpPr>
          <p:nvPr>
            <p:ph type="body" sz="quarter" idx="15"/>
          </p:nvPr>
        </p:nvSpPr>
        <p:spPr/>
        <p:txBody>
          <a:bodyPr/>
          <a:lstStyle/>
          <a:p>
            <a:r>
              <a:rPr lang="en-US" dirty="0"/>
              <a:t>The output of a FFMEA is a table like the one shown the previous slide. This tabular format not only drives the FFMEA process but provides a structured way of documenting potential system failures. It contains a mix of:</a:t>
            </a:r>
            <a:endParaRPr lang="en-GB" dirty="0"/>
          </a:p>
          <a:p>
            <a:pPr lvl="1"/>
            <a:r>
              <a:rPr lang="en-US" dirty="0"/>
              <a:t>logical reasoning regarding how system function may fail and the effects those potential failures may have on the end user of the system</a:t>
            </a:r>
            <a:endParaRPr lang="en-GB" dirty="0"/>
          </a:p>
          <a:p>
            <a:pPr lvl="1"/>
            <a:r>
              <a:rPr lang="en-US" dirty="0"/>
              <a:t>actual (causes that are know to have caused the failure in previous systems or just previously) and potential failure causes and failure mechanisms</a:t>
            </a:r>
            <a:endParaRPr lang="en-GB" dirty="0"/>
          </a:p>
          <a:p>
            <a:pPr lvl="1"/>
            <a:r>
              <a:rPr lang="en-US" dirty="0"/>
              <a:t>currently used methods and their efficacy used to prevent (ideally) or detect the failure situation</a:t>
            </a:r>
            <a:endParaRPr lang="en-GB" dirty="0"/>
          </a:p>
          <a:p>
            <a:pPr lvl="1"/>
            <a:r>
              <a:rPr lang="en-US" dirty="0"/>
              <a:t>potential solutions to the failure or additional system functionality to address the failure</a:t>
            </a:r>
            <a:endParaRPr lang="en-GB" dirty="0"/>
          </a:p>
          <a:p>
            <a:r>
              <a:rPr lang="en-US" dirty="0"/>
              <a:t>If used correctly FFMEAs are an excellent tool for disseminating organizational knowledge from generation to generation. Furthermore, in combination with customer complaints, in-service issues, warranty claims etc. FFMEA provides a valuable source of requirements usually left unspoken by the customer/end user.</a:t>
            </a:r>
            <a:endParaRPr lang="en-GB" dirty="0"/>
          </a:p>
          <a:p>
            <a:endParaRPr lang="en-GB" dirty="0"/>
          </a:p>
        </p:txBody>
      </p:sp>
      <p:sp>
        <p:nvSpPr>
          <p:cNvPr id="6" name="Title 5">
            <a:extLst>
              <a:ext uri="{FF2B5EF4-FFF2-40B4-BE49-F238E27FC236}">
                <a16:creationId xmlns:a16="http://schemas.microsoft.com/office/drawing/2014/main" id="{E75D103D-60B4-774C-A609-BA60C54C9550}"/>
              </a:ext>
            </a:extLst>
          </p:cNvPr>
          <p:cNvSpPr>
            <a:spLocks noGrp="1"/>
          </p:cNvSpPr>
          <p:nvPr>
            <p:ph type="title"/>
          </p:nvPr>
        </p:nvSpPr>
        <p:spPr>
          <a:xfrm>
            <a:off x="132488" y="67089"/>
            <a:ext cx="11010600" cy="664797"/>
          </a:xfrm>
        </p:spPr>
        <p:txBody>
          <a:bodyPr/>
          <a:lstStyle/>
          <a:p>
            <a:r>
              <a:rPr lang="en-GB" dirty="0"/>
              <a:t>How it Works</a:t>
            </a:r>
          </a:p>
        </p:txBody>
      </p:sp>
    </p:spTree>
    <p:extLst>
      <p:ext uri="{BB962C8B-B14F-4D97-AF65-F5344CB8AC3E}">
        <p14:creationId xmlns:p14="http://schemas.microsoft.com/office/powerpoint/2010/main" val="157932081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2"/>
          <p:cNvSpPr>
            <a:spLocks noGrp="1" noChangeArrowheads="1"/>
          </p:cNvSpPr>
          <p:nvPr>
            <p:ph type="title"/>
          </p:nvPr>
        </p:nvSpPr>
        <p:spPr>
          <a:xfrm>
            <a:off x="243798" y="8508"/>
            <a:ext cx="9404723" cy="1400530"/>
          </a:xfrm>
        </p:spPr>
        <p:txBody>
          <a:bodyPr/>
          <a:lstStyle/>
          <a:p>
            <a:r>
              <a:rPr lang="en-GB" dirty="0"/>
              <a:t>Functional FMEA - How to do it</a:t>
            </a:r>
          </a:p>
        </p:txBody>
      </p:sp>
      <p:sp>
        <p:nvSpPr>
          <p:cNvPr id="33795" name="Rectangle 3"/>
          <p:cNvSpPr>
            <a:spLocks noChangeArrowheads="1"/>
          </p:cNvSpPr>
          <p:nvPr/>
        </p:nvSpPr>
        <p:spPr bwMode="gray">
          <a:xfrm>
            <a:off x="1876709" y="1387903"/>
            <a:ext cx="2317938" cy="586720"/>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wrap="none" anchor="ctr"/>
          <a:lstStyle/>
          <a:p>
            <a:pPr algn="ctr" eaLnBrk="0" hangingPunct="0">
              <a:defRPr/>
            </a:pPr>
            <a:r>
              <a:rPr lang="en-GB" sz="1200">
                <a:solidFill>
                  <a:schemeClr val="bg1"/>
                </a:solidFill>
                <a:latin typeface="GE Inspira Pitch Regular" charset="0"/>
              </a:rPr>
              <a:t>STEP 1: Identify and list </a:t>
            </a:r>
          </a:p>
          <a:p>
            <a:pPr algn="ctr" eaLnBrk="0" hangingPunct="0">
              <a:defRPr/>
            </a:pPr>
            <a:r>
              <a:rPr lang="en-GB" sz="1200">
                <a:solidFill>
                  <a:schemeClr val="bg1"/>
                </a:solidFill>
                <a:latin typeface="GE Inspira Pitch Regular" charset="0"/>
              </a:rPr>
              <a:t>the system functions</a:t>
            </a:r>
          </a:p>
        </p:txBody>
      </p:sp>
      <p:sp>
        <p:nvSpPr>
          <p:cNvPr id="33796" name="Rectangle 4"/>
          <p:cNvSpPr>
            <a:spLocks noChangeArrowheads="1"/>
          </p:cNvSpPr>
          <p:nvPr/>
        </p:nvSpPr>
        <p:spPr bwMode="gray">
          <a:xfrm>
            <a:off x="2873488" y="2039501"/>
            <a:ext cx="2271575" cy="561627"/>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anchor="ctr"/>
          <a:lstStyle/>
          <a:p>
            <a:pPr algn="ctr" eaLnBrk="0" hangingPunct="0">
              <a:defRPr/>
            </a:pPr>
            <a:r>
              <a:rPr lang="en-GB" sz="1200">
                <a:solidFill>
                  <a:schemeClr val="bg1"/>
                </a:solidFill>
                <a:latin typeface="GE Inspira Pitch Regular" charset="0"/>
              </a:rPr>
              <a:t>STEP 2: For each function identify potential functional failure modes</a:t>
            </a:r>
          </a:p>
        </p:txBody>
      </p:sp>
      <p:sp>
        <p:nvSpPr>
          <p:cNvPr id="33797" name="Rectangle 5"/>
          <p:cNvSpPr>
            <a:spLocks noChangeArrowheads="1"/>
          </p:cNvSpPr>
          <p:nvPr/>
        </p:nvSpPr>
        <p:spPr bwMode="gray">
          <a:xfrm>
            <a:off x="3803328" y="2666005"/>
            <a:ext cx="2572754" cy="580753"/>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anchor="ctr"/>
          <a:lstStyle/>
          <a:p>
            <a:pPr algn="ctr" eaLnBrk="0" hangingPunct="0">
              <a:defRPr/>
            </a:pPr>
            <a:r>
              <a:rPr lang="en-GB" sz="1200">
                <a:solidFill>
                  <a:schemeClr val="bg1"/>
                </a:solidFill>
                <a:latin typeface="GE Inspira Pitch Regular" charset="0"/>
              </a:rPr>
              <a:t>STEP 3: For each failure mode identify effects experienced by the user and rate the Severity</a:t>
            </a:r>
          </a:p>
        </p:txBody>
      </p:sp>
      <p:sp>
        <p:nvSpPr>
          <p:cNvPr id="33798" name="Rectangle 6"/>
          <p:cNvSpPr>
            <a:spLocks noChangeArrowheads="1"/>
          </p:cNvSpPr>
          <p:nvPr/>
        </p:nvSpPr>
        <p:spPr bwMode="gray">
          <a:xfrm>
            <a:off x="4868617" y="3330450"/>
            <a:ext cx="2474020" cy="604707"/>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anchor="ctr"/>
          <a:lstStyle/>
          <a:p>
            <a:pPr algn="ctr" eaLnBrk="0" hangingPunct="0">
              <a:defRPr/>
            </a:pPr>
            <a:r>
              <a:rPr lang="en-GB" sz="1200" dirty="0">
                <a:solidFill>
                  <a:schemeClr val="bg1"/>
                </a:solidFill>
                <a:latin typeface="GE Inspira Pitch Regular" charset="0"/>
              </a:rPr>
              <a:t>STEP 4: For each failure mode identify causes and the probability of Occurrence</a:t>
            </a:r>
          </a:p>
        </p:txBody>
      </p:sp>
      <p:sp>
        <p:nvSpPr>
          <p:cNvPr id="33800" name="Rectangle 8"/>
          <p:cNvSpPr>
            <a:spLocks noChangeArrowheads="1"/>
          </p:cNvSpPr>
          <p:nvPr/>
        </p:nvSpPr>
        <p:spPr bwMode="gray">
          <a:xfrm>
            <a:off x="7750315" y="5316749"/>
            <a:ext cx="2719210" cy="644103"/>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anchor="ctr"/>
          <a:lstStyle/>
          <a:p>
            <a:pPr algn="ctr" eaLnBrk="0" hangingPunct="0">
              <a:defRPr/>
            </a:pPr>
            <a:r>
              <a:rPr lang="en-GB" sz="1200">
                <a:solidFill>
                  <a:schemeClr val="bg1"/>
                </a:solidFill>
                <a:latin typeface="GE Inspira Pitch Regular" charset="0"/>
              </a:rPr>
              <a:t>STEP 7: Consider high risk situations to determine emergent functionality or design ideas to prevent failure </a:t>
            </a:r>
          </a:p>
        </p:txBody>
      </p:sp>
      <p:sp>
        <p:nvSpPr>
          <p:cNvPr id="33801" name="AutoShape 9"/>
          <p:cNvSpPr>
            <a:spLocks noChangeArrowheads="1"/>
          </p:cNvSpPr>
          <p:nvPr/>
        </p:nvSpPr>
        <p:spPr bwMode="auto">
          <a:xfrm>
            <a:off x="8453384" y="4263582"/>
            <a:ext cx="528775" cy="520439"/>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a:latin typeface="GE Inspira Pitch Regular" charset="0"/>
            </a:endParaRPr>
          </a:p>
        </p:txBody>
      </p:sp>
      <p:sp>
        <p:nvSpPr>
          <p:cNvPr id="33802" name="Rectangle 10"/>
          <p:cNvSpPr>
            <a:spLocks noChangeArrowheads="1"/>
          </p:cNvSpPr>
          <p:nvPr/>
        </p:nvSpPr>
        <p:spPr bwMode="gray">
          <a:xfrm>
            <a:off x="6943236" y="4709408"/>
            <a:ext cx="2365159" cy="522057"/>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anchor="ctr"/>
          <a:lstStyle/>
          <a:p>
            <a:pPr algn="ctr" eaLnBrk="0" hangingPunct="0">
              <a:defRPr/>
            </a:pPr>
            <a:r>
              <a:rPr lang="en-GB" sz="1200">
                <a:solidFill>
                  <a:schemeClr val="bg1"/>
                </a:solidFill>
                <a:latin typeface="GE Inspira Pitch Regular" charset="0"/>
              </a:rPr>
              <a:t>STEP 6: Determine overall risk</a:t>
            </a:r>
          </a:p>
        </p:txBody>
      </p:sp>
      <p:sp>
        <p:nvSpPr>
          <p:cNvPr id="33804" name="AutoShape 12"/>
          <p:cNvSpPr>
            <a:spLocks noChangeArrowheads="1"/>
          </p:cNvSpPr>
          <p:nvPr/>
        </p:nvSpPr>
        <p:spPr bwMode="auto">
          <a:xfrm>
            <a:off x="5022353" y="2179105"/>
            <a:ext cx="529966" cy="52043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a:latin typeface="GE Inspira Pitch Regular" charset="0"/>
            </a:endParaRPr>
          </a:p>
        </p:txBody>
      </p:sp>
      <p:sp>
        <p:nvSpPr>
          <p:cNvPr id="33806" name="AutoShape 14"/>
          <p:cNvSpPr>
            <a:spLocks noChangeArrowheads="1"/>
          </p:cNvSpPr>
          <p:nvPr/>
        </p:nvSpPr>
        <p:spPr bwMode="auto">
          <a:xfrm>
            <a:off x="4131180" y="1549022"/>
            <a:ext cx="528775" cy="52043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a:latin typeface="GE Inspira Pitch Regular" charset="0"/>
            </a:endParaRPr>
          </a:p>
        </p:txBody>
      </p:sp>
      <p:sp>
        <p:nvSpPr>
          <p:cNvPr id="33807" name="AutoShape 15"/>
          <p:cNvSpPr>
            <a:spLocks noChangeArrowheads="1"/>
          </p:cNvSpPr>
          <p:nvPr/>
        </p:nvSpPr>
        <p:spPr bwMode="auto">
          <a:xfrm>
            <a:off x="9119746" y="4840139"/>
            <a:ext cx="528775" cy="520439"/>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a:latin typeface="GE Inspira Pitch Regular" charset="0"/>
            </a:endParaRPr>
          </a:p>
        </p:txBody>
      </p:sp>
      <p:sp>
        <p:nvSpPr>
          <p:cNvPr id="33808" name="Rectangle 16"/>
          <p:cNvSpPr>
            <a:spLocks noChangeArrowheads="1"/>
          </p:cNvSpPr>
          <p:nvPr/>
        </p:nvSpPr>
        <p:spPr bwMode="gray">
          <a:xfrm>
            <a:off x="5757099" y="4003951"/>
            <a:ext cx="2864133" cy="645750"/>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anchor="ctr"/>
          <a:lstStyle/>
          <a:p>
            <a:pPr algn="ctr" eaLnBrk="0" hangingPunct="0">
              <a:defRPr/>
            </a:pPr>
            <a:r>
              <a:rPr lang="en-GB" sz="1200">
                <a:solidFill>
                  <a:schemeClr val="bg1"/>
                </a:solidFill>
                <a:latin typeface="GE Inspira Pitch Regular" charset="0"/>
              </a:rPr>
              <a:t>STEP 5: For each failure mode identify current prevention detection methods employed and assess effectiveness</a:t>
            </a:r>
          </a:p>
        </p:txBody>
      </p:sp>
      <p:sp>
        <p:nvSpPr>
          <p:cNvPr id="33809" name="AutoShape 17"/>
          <p:cNvSpPr>
            <a:spLocks noChangeArrowheads="1"/>
          </p:cNvSpPr>
          <p:nvPr/>
        </p:nvSpPr>
        <p:spPr bwMode="auto">
          <a:xfrm>
            <a:off x="7221540" y="3515513"/>
            <a:ext cx="528775" cy="52043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a:latin typeface="GE Inspira Pitch Regular" charset="0"/>
            </a:endParaRPr>
          </a:p>
        </p:txBody>
      </p:sp>
      <p:sp>
        <p:nvSpPr>
          <p:cNvPr id="18" name="AutoShape 14"/>
          <p:cNvSpPr>
            <a:spLocks noChangeArrowheads="1"/>
          </p:cNvSpPr>
          <p:nvPr/>
        </p:nvSpPr>
        <p:spPr bwMode="auto">
          <a:xfrm>
            <a:off x="6213125" y="2886924"/>
            <a:ext cx="528775" cy="52043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a:latin typeface="GE Inspira Pitch Regular" charset="0"/>
            </a:endParaRPr>
          </a:p>
        </p:txBody>
      </p:sp>
    </p:spTree>
    <p:extLst>
      <p:ext uri="{BB962C8B-B14F-4D97-AF65-F5344CB8AC3E}">
        <p14:creationId xmlns:p14="http://schemas.microsoft.com/office/powerpoint/2010/main" val="4262363137"/>
      </p:ext>
    </p:extLst>
  </p:cSld>
  <p:clrMapOvr>
    <a:masterClrMapping/>
  </p:clrMapOvr>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a:xfrm>
            <a:off x="0" y="69437"/>
            <a:ext cx="9404723" cy="1400530"/>
          </a:xfrm>
        </p:spPr>
        <p:txBody>
          <a:bodyPr/>
          <a:lstStyle/>
          <a:p>
            <a:r>
              <a:rPr lang="en-GB" sz="3600" dirty="0"/>
              <a:t>The Functional FMEA Template</a:t>
            </a:r>
          </a:p>
        </p:txBody>
      </p:sp>
      <p:sp>
        <p:nvSpPr>
          <p:cNvPr id="3" name="Rectangle 2">
            <a:extLst>
              <a:ext uri="{FF2B5EF4-FFF2-40B4-BE49-F238E27FC236}">
                <a16:creationId xmlns:a16="http://schemas.microsoft.com/office/drawing/2014/main" id="{89439A3B-A4D2-42B5-9315-B3AEAFDD71F4}"/>
              </a:ext>
            </a:extLst>
          </p:cNvPr>
          <p:cNvSpPr/>
          <p:nvPr/>
        </p:nvSpPr>
        <p:spPr>
          <a:xfrm>
            <a:off x="350429" y="1078663"/>
            <a:ext cx="11580575" cy="57099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56322" name="Object 3"/>
          <p:cNvGraphicFramePr>
            <a:graphicFrameLocks noChangeAspect="1"/>
          </p:cNvGraphicFramePr>
          <p:nvPr>
            <p:extLst>
              <p:ext uri="{D42A27DB-BD31-4B8C-83A1-F6EECF244321}">
                <p14:modId xmlns:p14="http://schemas.microsoft.com/office/powerpoint/2010/main" val="1304613858"/>
              </p:ext>
            </p:extLst>
          </p:nvPr>
        </p:nvGraphicFramePr>
        <p:xfrm>
          <a:off x="334003" y="1067186"/>
          <a:ext cx="11487492" cy="5637793"/>
        </p:xfrm>
        <a:graphic>
          <a:graphicData uri="http://schemas.openxmlformats.org/presentationml/2006/ole">
            <mc:AlternateContent xmlns:mc="http://schemas.openxmlformats.org/markup-compatibility/2006">
              <mc:Choice xmlns:v="urn:schemas-microsoft-com:vml" Requires="v">
                <p:oleObj spid="_x0000_s2054" name="Document" r:id="rId4" imgW="10020300" imgH="5969000" progId="Word.Document.8">
                  <p:embed/>
                </p:oleObj>
              </mc:Choice>
              <mc:Fallback>
                <p:oleObj name="Document" r:id="rId4" imgW="10020300" imgH="5969000" progId="Word.Document.8">
                  <p:embed/>
                  <p:pic>
                    <p:nvPicPr>
                      <p:cNvPr id="56322" name="Object 3"/>
                      <p:cNvPicPr>
                        <a:picLocks noChangeAspect="1" noChangeArrowheads="1"/>
                      </p:cNvPicPr>
                      <p:nvPr/>
                    </p:nvPicPr>
                    <p:blipFill>
                      <a:blip r:embed="rId5"/>
                      <a:srcRect/>
                      <a:stretch>
                        <a:fillRect/>
                      </a:stretch>
                    </p:blipFill>
                    <p:spPr bwMode="auto">
                      <a:xfrm>
                        <a:off x="334003" y="1067186"/>
                        <a:ext cx="11487492" cy="5637793"/>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7"/>
                                </a:srgbClr>
                              </a:outerShdw>
                            </a:effectLst>
                          </a14:hiddenEffects>
                        </a:ext>
                      </a:extLst>
                    </p:spPr>
                  </p:pic>
                </p:oleObj>
              </mc:Fallback>
            </mc:AlternateContent>
          </a:graphicData>
        </a:graphic>
      </p:graphicFrame>
    </p:spTree>
    <p:extLst>
      <p:ext uri="{BB962C8B-B14F-4D97-AF65-F5344CB8AC3E}">
        <p14:creationId xmlns:p14="http://schemas.microsoft.com/office/powerpoint/2010/main" val="166241657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3D79BFF-9D3E-46C6-8570-752343512476}"/>
              </a:ext>
            </a:extLst>
          </p:cNvPr>
          <p:cNvSpPr/>
          <p:nvPr/>
        </p:nvSpPr>
        <p:spPr>
          <a:xfrm>
            <a:off x="2141166" y="1063416"/>
            <a:ext cx="8448353" cy="4948627"/>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12" name="Object 3">
            <a:extLst>
              <a:ext uri="{FF2B5EF4-FFF2-40B4-BE49-F238E27FC236}">
                <a16:creationId xmlns:a16="http://schemas.microsoft.com/office/drawing/2014/main" id="{8CAD2D41-58A1-5646-943A-D4BA49DF6337}"/>
              </a:ext>
            </a:extLst>
          </p:cNvPr>
          <p:cNvGraphicFramePr>
            <a:graphicFrameLocks noChangeAspect="1"/>
          </p:cNvGraphicFramePr>
          <p:nvPr/>
        </p:nvGraphicFramePr>
        <p:xfrm>
          <a:off x="2116684" y="1085754"/>
          <a:ext cx="8551317" cy="4853836"/>
        </p:xfrm>
        <a:graphic>
          <a:graphicData uri="http://schemas.openxmlformats.org/presentationml/2006/ole">
            <mc:AlternateContent xmlns:mc="http://schemas.openxmlformats.org/markup-compatibility/2006">
              <mc:Choice xmlns:v="urn:schemas-microsoft-com:vml" Requires="v">
                <p:oleObj spid="_x0000_s3078" name="Document" r:id="rId4" imgW="10020300" imgH="5969000" progId="Word.Document.8">
                  <p:embed/>
                </p:oleObj>
              </mc:Choice>
              <mc:Fallback>
                <p:oleObj name="Document" r:id="rId4" imgW="10020300" imgH="5969000" progId="Word.Document.8">
                  <p:embed/>
                  <p:pic>
                    <p:nvPicPr>
                      <p:cNvPr id="12" name="Object 3">
                        <a:extLst>
                          <a:ext uri="{FF2B5EF4-FFF2-40B4-BE49-F238E27FC236}">
                            <a16:creationId xmlns:a16="http://schemas.microsoft.com/office/drawing/2014/main" id="{8CAD2D41-58A1-5646-943A-D4BA49DF6337}"/>
                          </a:ext>
                        </a:extLst>
                      </p:cNvPr>
                      <p:cNvPicPr>
                        <a:picLocks noChangeAspect="1" noChangeArrowheads="1"/>
                      </p:cNvPicPr>
                      <p:nvPr/>
                    </p:nvPicPr>
                    <p:blipFill>
                      <a:blip r:embed="rId5"/>
                      <a:srcRect/>
                      <a:stretch>
                        <a:fillRect/>
                      </a:stretch>
                    </p:blipFill>
                    <p:spPr bwMode="auto">
                      <a:xfrm>
                        <a:off x="2116684" y="1085754"/>
                        <a:ext cx="8551317" cy="4853836"/>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7"/>
                                </a:srgbClr>
                              </a:outerShdw>
                            </a:effectLst>
                          </a14:hiddenEffects>
                        </a:ext>
                      </a:extLst>
                    </p:spPr>
                  </p:pic>
                </p:oleObj>
              </mc:Fallback>
            </mc:AlternateContent>
          </a:graphicData>
        </a:graphic>
      </p:graphicFrame>
      <p:sp>
        <p:nvSpPr>
          <p:cNvPr id="56321" name="Rectangle 2"/>
          <p:cNvSpPr>
            <a:spLocks noGrp="1" noChangeArrowheads="1"/>
          </p:cNvSpPr>
          <p:nvPr>
            <p:ph type="title"/>
          </p:nvPr>
        </p:nvSpPr>
        <p:spPr>
          <a:xfrm>
            <a:off x="107426" y="55404"/>
            <a:ext cx="9404723" cy="1400530"/>
          </a:xfrm>
        </p:spPr>
        <p:txBody>
          <a:bodyPr/>
          <a:lstStyle/>
          <a:p>
            <a:r>
              <a:rPr lang="en-GB" dirty="0"/>
              <a:t>The Functional FMEA Template</a:t>
            </a:r>
          </a:p>
        </p:txBody>
      </p:sp>
      <p:pic>
        <p:nvPicPr>
          <p:cNvPr id="2" name="Picture 1"/>
          <p:cNvPicPr>
            <a:picLocks noChangeAspect="1"/>
          </p:cNvPicPr>
          <p:nvPr/>
        </p:nvPicPr>
        <p:blipFill>
          <a:blip r:embed="rId6"/>
          <a:stretch>
            <a:fillRect/>
          </a:stretch>
        </p:blipFill>
        <p:spPr>
          <a:xfrm>
            <a:off x="2182621" y="3114506"/>
            <a:ext cx="3218517" cy="1797844"/>
          </a:xfrm>
          <a:prstGeom prst="rect">
            <a:avLst/>
          </a:prstGeom>
        </p:spPr>
      </p:pic>
      <p:cxnSp>
        <p:nvCxnSpPr>
          <p:cNvPr id="4" name="Straight Arrow Connector 3"/>
          <p:cNvCxnSpPr/>
          <p:nvPr/>
        </p:nvCxnSpPr>
        <p:spPr>
          <a:xfrm flipH="1" flipV="1">
            <a:off x="2860432" y="2795956"/>
            <a:ext cx="1611390" cy="473184"/>
          </a:xfrm>
          <a:prstGeom prst="straightConnector1">
            <a:avLst/>
          </a:prstGeom>
          <a:ln w="381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flipV="1">
            <a:off x="5343307" y="4637545"/>
            <a:ext cx="751343" cy="79469"/>
          </a:xfrm>
          <a:prstGeom prst="straightConnector1">
            <a:avLst/>
          </a:prstGeom>
          <a:ln w="381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H="1" flipV="1">
            <a:off x="4746781" y="3588862"/>
            <a:ext cx="6395" cy="319719"/>
          </a:xfrm>
          <a:prstGeom prst="straightConnector1">
            <a:avLst/>
          </a:prstGeom>
          <a:ln w="381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a:off x="3173756" y="4013430"/>
            <a:ext cx="633046" cy="1007779"/>
          </a:xfrm>
          <a:prstGeom prst="straightConnector1">
            <a:avLst/>
          </a:prstGeom>
          <a:ln w="381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sp>
        <p:nvSpPr>
          <p:cNvPr id="19" name="Rounded Rectangular Callout 18"/>
          <p:cNvSpPr/>
          <p:nvPr/>
        </p:nvSpPr>
        <p:spPr>
          <a:xfrm>
            <a:off x="3551027" y="5386706"/>
            <a:ext cx="1638321" cy="664431"/>
          </a:xfrm>
          <a:prstGeom prst="wedgeRoundRectCallout">
            <a:avLst>
              <a:gd name="adj1" fmla="val -75263"/>
              <a:gd name="adj2" fmla="val -137593"/>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477"/>
              <a:t>There is NO column for the MECANISM</a:t>
            </a:r>
          </a:p>
        </p:txBody>
      </p:sp>
      <p:sp>
        <p:nvSpPr>
          <p:cNvPr id="23" name="Rounded Rectangular Callout 22"/>
          <p:cNvSpPr/>
          <p:nvPr/>
        </p:nvSpPr>
        <p:spPr>
          <a:xfrm>
            <a:off x="6112052" y="4912351"/>
            <a:ext cx="2978683" cy="1631823"/>
          </a:xfrm>
          <a:prstGeom prst="wedgeRoundRectCallout">
            <a:avLst>
              <a:gd name="adj1" fmla="val -18279"/>
              <a:gd name="adj2" fmla="val -45204"/>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477" dirty="0"/>
              <a:t>But teams identify the mechanism (it’s important), but don’t know where to put it!</a:t>
            </a:r>
          </a:p>
          <a:p>
            <a:pPr algn="ctr"/>
            <a:r>
              <a:rPr lang="en-US" sz="1477" dirty="0"/>
              <a:t>So it ends up ANYWHERE! – introducing inconsistency and confusion</a:t>
            </a:r>
          </a:p>
        </p:txBody>
      </p:sp>
      <p:sp>
        <p:nvSpPr>
          <p:cNvPr id="21" name="Right Arrow 20"/>
          <p:cNvSpPr/>
          <p:nvPr/>
        </p:nvSpPr>
        <p:spPr>
          <a:xfrm>
            <a:off x="5343306" y="5542508"/>
            <a:ext cx="671367" cy="380156"/>
          </a:xfrm>
          <a:prstGeom prst="right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sz="1477"/>
          </a:p>
        </p:txBody>
      </p:sp>
    </p:spTree>
    <p:extLst>
      <p:ext uri="{BB962C8B-B14F-4D97-AF65-F5344CB8AC3E}">
        <p14:creationId xmlns:p14="http://schemas.microsoft.com/office/powerpoint/2010/main" val="1406323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4B72875-B4D5-4DEB-B00D-6F76D11B62A7}"/>
              </a:ext>
            </a:extLst>
          </p:cNvPr>
          <p:cNvSpPr/>
          <p:nvPr/>
        </p:nvSpPr>
        <p:spPr>
          <a:xfrm>
            <a:off x="1719291" y="1319583"/>
            <a:ext cx="8667636" cy="4982308"/>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15" name="Object 3">
            <a:extLst>
              <a:ext uri="{FF2B5EF4-FFF2-40B4-BE49-F238E27FC236}">
                <a16:creationId xmlns:a16="http://schemas.microsoft.com/office/drawing/2014/main" id="{3504BE19-C912-AC42-84FE-F319C8D0AE4F}"/>
              </a:ext>
            </a:extLst>
          </p:cNvPr>
          <p:cNvGraphicFramePr>
            <a:graphicFrameLocks noChangeAspect="1"/>
          </p:cNvGraphicFramePr>
          <p:nvPr/>
        </p:nvGraphicFramePr>
        <p:xfrm>
          <a:off x="1655763" y="1185657"/>
          <a:ext cx="8777654" cy="4982308"/>
        </p:xfrm>
        <a:graphic>
          <a:graphicData uri="http://schemas.openxmlformats.org/presentationml/2006/ole">
            <mc:AlternateContent xmlns:mc="http://schemas.openxmlformats.org/markup-compatibility/2006">
              <mc:Choice xmlns:v="urn:schemas-microsoft-com:vml" Requires="v">
                <p:oleObj spid="_x0000_s4102" name="Document" r:id="rId4" imgW="10020300" imgH="5969000" progId="Word.Document.8">
                  <p:embed/>
                </p:oleObj>
              </mc:Choice>
              <mc:Fallback>
                <p:oleObj name="Document" r:id="rId4" imgW="10020300" imgH="5969000" progId="Word.Document.8">
                  <p:embed/>
                  <p:pic>
                    <p:nvPicPr>
                      <p:cNvPr id="15" name="Object 3">
                        <a:extLst>
                          <a:ext uri="{FF2B5EF4-FFF2-40B4-BE49-F238E27FC236}">
                            <a16:creationId xmlns:a16="http://schemas.microsoft.com/office/drawing/2014/main" id="{3504BE19-C912-AC42-84FE-F319C8D0AE4F}"/>
                          </a:ext>
                        </a:extLst>
                      </p:cNvPr>
                      <p:cNvPicPr>
                        <a:picLocks noChangeAspect="1" noChangeArrowheads="1"/>
                      </p:cNvPicPr>
                      <p:nvPr/>
                    </p:nvPicPr>
                    <p:blipFill>
                      <a:blip r:embed="rId5"/>
                      <a:srcRect/>
                      <a:stretch>
                        <a:fillRect/>
                      </a:stretch>
                    </p:blipFill>
                    <p:spPr bwMode="auto">
                      <a:xfrm>
                        <a:off x="1655763" y="1185657"/>
                        <a:ext cx="8777654" cy="4982308"/>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7"/>
                                </a:srgbClr>
                              </a:outerShdw>
                            </a:effectLst>
                          </a14:hiddenEffects>
                        </a:ext>
                      </a:extLst>
                    </p:spPr>
                  </p:pic>
                </p:oleObj>
              </mc:Fallback>
            </mc:AlternateContent>
          </a:graphicData>
        </a:graphic>
      </p:graphicFrame>
      <p:sp>
        <p:nvSpPr>
          <p:cNvPr id="56321" name="Rectangle 2"/>
          <p:cNvSpPr>
            <a:spLocks noGrp="1" noChangeArrowheads="1"/>
          </p:cNvSpPr>
          <p:nvPr>
            <p:ph type="title"/>
          </p:nvPr>
        </p:nvSpPr>
        <p:spPr>
          <a:xfrm>
            <a:off x="0" y="63247"/>
            <a:ext cx="9404723" cy="1400530"/>
          </a:xfrm>
        </p:spPr>
        <p:txBody>
          <a:bodyPr/>
          <a:lstStyle/>
          <a:p>
            <a:r>
              <a:rPr lang="en-GB" dirty="0"/>
              <a:t>The Functional FMEA Form</a:t>
            </a:r>
          </a:p>
        </p:txBody>
      </p:sp>
      <p:sp>
        <p:nvSpPr>
          <p:cNvPr id="233477" name="AutoShape 5"/>
          <p:cNvSpPr>
            <a:spLocks noChangeArrowheads="1"/>
          </p:cNvSpPr>
          <p:nvPr/>
        </p:nvSpPr>
        <p:spPr bwMode="gray">
          <a:xfrm>
            <a:off x="1524000" y="2851639"/>
            <a:ext cx="1695450" cy="747346"/>
          </a:xfrm>
          <a:prstGeom prst="wedgeRoundRectCallout">
            <a:avLst>
              <a:gd name="adj1" fmla="val 3653"/>
              <a:gd name="adj2" fmla="val -95884"/>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a:solidFill>
                  <a:schemeClr val="bg2"/>
                </a:solidFill>
                <a:latin typeface="+mn-lt"/>
                <a:ea typeface="+mn-ea"/>
              </a:rPr>
              <a:t>Use this column to record the system functions</a:t>
            </a:r>
          </a:p>
        </p:txBody>
      </p:sp>
      <p:sp>
        <p:nvSpPr>
          <p:cNvPr id="233478" name="AutoShape 6"/>
          <p:cNvSpPr>
            <a:spLocks noChangeArrowheads="1"/>
          </p:cNvSpPr>
          <p:nvPr/>
        </p:nvSpPr>
        <p:spPr bwMode="gray">
          <a:xfrm>
            <a:off x="1956289" y="4069375"/>
            <a:ext cx="1695450" cy="782515"/>
          </a:xfrm>
          <a:prstGeom prst="wedgeRoundRectCallout">
            <a:avLst>
              <a:gd name="adj1" fmla="val 38296"/>
              <a:gd name="adj2" fmla="val -140449"/>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a:solidFill>
                  <a:schemeClr val="bg2"/>
                </a:solidFill>
                <a:latin typeface="+mn-lt"/>
                <a:ea typeface="+mn-ea"/>
              </a:rPr>
              <a:t>Use this column to record the functional failure</a:t>
            </a:r>
          </a:p>
          <a:p>
            <a:pPr algn="ctr" eaLnBrk="0" hangingPunct="0">
              <a:defRPr/>
            </a:pPr>
            <a:r>
              <a:rPr lang="en-GB" sz="1292">
                <a:solidFill>
                  <a:schemeClr val="bg2"/>
                </a:solidFill>
                <a:latin typeface="+mn-lt"/>
                <a:ea typeface="+mn-ea"/>
              </a:rPr>
              <a:t>mode</a:t>
            </a:r>
          </a:p>
        </p:txBody>
      </p:sp>
      <p:sp>
        <p:nvSpPr>
          <p:cNvPr id="233479" name="AutoShape 7"/>
          <p:cNvSpPr>
            <a:spLocks noChangeArrowheads="1"/>
          </p:cNvSpPr>
          <p:nvPr/>
        </p:nvSpPr>
        <p:spPr bwMode="gray">
          <a:xfrm>
            <a:off x="2431073" y="5164015"/>
            <a:ext cx="2063262" cy="1467706"/>
          </a:xfrm>
          <a:prstGeom prst="wedgeRoundRectCallout">
            <a:avLst>
              <a:gd name="adj1" fmla="val 58463"/>
              <a:gd name="adj2" fmla="val -141306"/>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dirty="0">
                <a:solidFill>
                  <a:schemeClr val="bg2"/>
                </a:solidFill>
                <a:latin typeface="+mn-lt"/>
                <a:ea typeface="+mn-ea"/>
              </a:rPr>
              <a:t>Use this column to record what the system User/Customer experiences as a consequence of the failure</a:t>
            </a:r>
          </a:p>
        </p:txBody>
      </p:sp>
      <p:sp>
        <p:nvSpPr>
          <p:cNvPr id="233480" name="AutoShape 8"/>
          <p:cNvSpPr>
            <a:spLocks noChangeArrowheads="1"/>
          </p:cNvSpPr>
          <p:nvPr/>
        </p:nvSpPr>
        <p:spPr bwMode="gray">
          <a:xfrm>
            <a:off x="4796204" y="4163160"/>
            <a:ext cx="1836125" cy="992065"/>
          </a:xfrm>
          <a:prstGeom prst="wedgeRoundRectCallout">
            <a:avLst>
              <a:gd name="adj1" fmla="val -2486"/>
              <a:gd name="adj2" fmla="val -82458"/>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dirty="0">
                <a:solidFill>
                  <a:schemeClr val="bg2"/>
                </a:solidFill>
                <a:latin typeface="+mn-lt"/>
                <a:ea typeface="+mn-ea"/>
              </a:rPr>
              <a:t>Use this column to record the potential and actual causes of the failure mode</a:t>
            </a:r>
          </a:p>
        </p:txBody>
      </p:sp>
      <p:sp>
        <p:nvSpPr>
          <p:cNvPr id="233481" name="AutoShape 9"/>
          <p:cNvSpPr>
            <a:spLocks noChangeArrowheads="1"/>
          </p:cNvSpPr>
          <p:nvPr/>
        </p:nvSpPr>
        <p:spPr bwMode="gray">
          <a:xfrm>
            <a:off x="3808536" y="3194539"/>
            <a:ext cx="2523392" cy="467458"/>
          </a:xfrm>
          <a:prstGeom prst="wedgeRoundRectCallout">
            <a:avLst>
              <a:gd name="adj1" fmla="val 819"/>
              <a:gd name="adj2" fmla="val -192005"/>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dirty="0">
                <a:solidFill>
                  <a:schemeClr val="bg2"/>
                </a:solidFill>
                <a:latin typeface="+mn-lt"/>
                <a:ea typeface="+mn-ea"/>
              </a:rPr>
              <a:t>Use this</a:t>
            </a:r>
            <a:r>
              <a:rPr lang="en-GB" sz="1477" dirty="0">
                <a:solidFill>
                  <a:schemeClr val="bg2"/>
                </a:solidFill>
                <a:latin typeface="+mn-lt"/>
                <a:ea typeface="+mn-ea"/>
              </a:rPr>
              <a:t> </a:t>
            </a:r>
            <a:r>
              <a:rPr lang="en-GB" sz="1292" dirty="0">
                <a:solidFill>
                  <a:schemeClr val="bg2"/>
                </a:solidFill>
                <a:latin typeface="+mn-lt"/>
                <a:ea typeface="+mn-ea"/>
              </a:rPr>
              <a:t>columns to rate</a:t>
            </a:r>
          </a:p>
          <a:p>
            <a:pPr algn="ctr" eaLnBrk="0" hangingPunct="0">
              <a:defRPr/>
            </a:pPr>
            <a:r>
              <a:rPr lang="en-GB" sz="1292" dirty="0">
                <a:solidFill>
                  <a:schemeClr val="bg2"/>
                </a:solidFill>
                <a:latin typeface="+mn-lt"/>
                <a:ea typeface="+mn-ea"/>
              </a:rPr>
              <a:t>the Severity of </a:t>
            </a:r>
            <a:r>
              <a:rPr lang="en-GB" sz="1292" dirty="0">
                <a:solidFill>
                  <a:schemeClr val="bg2"/>
                </a:solidFill>
              </a:rPr>
              <a:t>the effect</a:t>
            </a:r>
          </a:p>
        </p:txBody>
      </p:sp>
      <p:sp>
        <p:nvSpPr>
          <p:cNvPr id="233482" name="AutoShape 10"/>
          <p:cNvSpPr>
            <a:spLocks noChangeArrowheads="1"/>
          </p:cNvSpPr>
          <p:nvPr/>
        </p:nvSpPr>
        <p:spPr bwMode="gray">
          <a:xfrm>
            <a:off x="8757139" y="2819401"/>
            <a:ext cx="1562100" cy="1125415"/>
          </a:xfrm>
          <a:prstGeom prst="wedgeRoundRectCallout">
            <a:avLst>
              <a:gd name="adj1" fmla="val -75306"/>
              <a:gd name="adj2" fmla="val -74218"/>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a:solidFill>
                  <a:schemeClr val="bg2"/>
                </a:solidFill>
                <a:latin typeface="+mn-lt"/>
                <a:ea typeface="+mn-ea"/>
              </a:rPr>
              <a:t>Use this column to record</a:t>
            </a:r>
            <a:endParaRPr lang="en-GB" sz="1292" baseline="-25000">
              <a:solidFill>
                <a:schemeClr val="bg2"/>
              </a:solidFill>
              <a:latin typeface="+mn-lt"/>
              <a:ea typeface="+mn-ea"/>
            </a:endParaRPr>
          </a:p>
          <a:p>
            <a:pPr algn="ctr" eaLnBrk="0" hangingPunct="0">
              <a:defRPr/>
            </a:pPr>
            <a:r>
              <a:rPr lang="en-GB" sz="1292">
                <a:solidFill>
                  <a:schemeClr val="bg2"/>
                </a:solidFill>
                <a:latin typeface="+mn-lt"/>
                <a:ea typeface="+mn-ea"/>
              </a:rPr>
              <a:t>Risk Priority Number RPN</a:t>
            </a:r>
          </a:p>
        </p:txBody>
      </p:sp>
      <p:sp>
        <p:nvSpPr>
          <p:cNvPr id="233483" name="AutoShape 11"/>
          <p:cNvSpPr>
            <a:spLocks noChangeArrowheads="1"/>
          </p:cNvSpPr>
          <p:nvPr/>
        </p:nvSpPr>
        <p:spPr bwMode="gray">
          <a:xfrm>
            <a:off x="5038718" y="6021506"/>
            <a:ext cx="2786192" cy="610215"/>
          </a:xfrm>
          <a:prstGeom prst="wedgeRoundRectCallout">
            <a:avLst>
              <a:gd name="adj1" fmla="val -2611"/>
              <a:gd name="adj2" fmla="val -176644"/>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dirty="0">
                <a:solidFill>
                  <a:schemeClr val="bg2"/>
                </a:solidFill>
                <a:latin typeface="+mn-lt"/>
                <a:ea typeface="+mn-ea"/>
              </a:rPr>
              <a:t>Use this</a:t>
            </a:r>
            <a:r>
              <a:rPr lang="en-GB" sz="1477" dirty="0">
                <a:solidFill>
                  <a:schemeClr val="bg2"/>
                </a:solidFill>
                <a:latin typeface="+mn-lt"/>
                <a:ea typeface="+mn-ea"/>
              </a:rPr>
              <a:t> </a:t>
            </a:r>
            <a:r>
              <a:rPr lang="en-GB" sz="1292" dirty="0">
                <a:solidFill>
                  <a:schemeClr val="bg2"/>
                </a:solidFill>
                <a:latin typeface="+mn-lt"/>
                <a:ea typeface="+mn-ea"/>
              </a:rPr>
              <a:t>columns to rate</a:t>
            </a:r>
          </a:p>
          <a:p>
            <a:pPr algn="ctr" eaLnBrk="0" hangingPunct="0">
              <a:defRPr/>
            </a:pPr>
            <a:r>
              <a:rPr lang="en-GB" sz="1292" dirty="0">
                <a:solidFill>
                  <a:schemeClr val="bg2"/>
                </a:solidFill>
                <a:latin typeface="+mn-lt"/>
                <a:ea typeface="+mn-ea"/>
              </a:rPr>
              <a:t>the probability of Occurrence of the failure mode</a:t>
            </a:r>
          </a:p>
        </p:txBody>
      </p:sp>
      <p:sp>
        <p:nvSpPr>
          <p:cNvPr id="233484" name="AutoShape 12"/>
          <p:cNvSpPr>
            <a:spLocks noChangeArrowheads="1"/>
          </p:cNvSpPr>
          <p:nvPr/>
        </p:nvSpPr>
        <p:spPr bwMode="gray">
          <a:xfrm>
            <a:off x="6518031" y="3153509"/>
            <a:ext cx="2033954" cy="835269"/>
          </a:xfrm>
          <a:prstGeom prst="wedgeRoundRectCallout">
            <a:avLst>
              <a:gd name="adj1" fmla="val -36106"/>
              <a:gd name="adj2" fmla="val -94912"/>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a:solidFill>
                  <a:schemeClr val="bg2"/>
                </a:solidFill>
                <a:latin typeface="+mn-lt"/>
                <a:ea typeface="+mn-ea"/>
              </a:rPr>
              <a:t>Use this column to record the currently employed prevention or detection method</a:t>
            </a:r>
          </a:p>
        </p:txBody>
      </p:sp>
      <p:sp>
        <p:nvSpPr>
          <p:cNvPr id="233485" name="AutoShape 13"/>
          <p:cNvSpPr>
            <a:spLocks noChangeArrowheads="1"/>
          </p:cNvSpPr>
          <p:nvPr/>
        </p:nvSpPr>
        <p:spPr bwMode="gray">
          <a:xfrm>
            <a:off x="6674828" y="4591052"/>
            <a:ext cx="2656742" cy="467457"/>
          </a:xfrm>
          <a:prstGeom prst="wedgeRoundRectCallout">
            <a:avLst>
              <a:gd name="adj1" fmla="val -1704"/>
              <a:gd name="adj2" fmla="val -165986"/>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a:solidFill>
                  <a:schemeClr val="bg2"/>
                </a:solidFill>
                <a:latin typeface="+mn-lt"/>
                <a:ea typeface="+mn-ea"/>
              </a:rPr>
              <a:t>Use this</a:t>
            </a:r>
            <a:r>
              <a:rPr lang="en-GB" sz="1477">
                <a:solidFill>
                  <a:schemeClr val="bg2"/>
                </a:solidFill>
                <a:latin typeface="+mn-lt"/>
                <a:ea typeface="+mn-ea"/>
              </a:rPr>
              <a:t> </a:t>
            </a:r>
            <a:r>
              <a:rPr lang="en-GB" sz="1292">
                <a:solidFill>
                  <a:schemeClr val="bg2"/>
                </a:solidFill>
                <a:latin typeface="+mn-lt"/>
                <a:ea typeface="+mn-ea"/>
              </a:rPr>
              <a:t>columns to rate</a:t>
            </a:r>
          </a:p>
          <a:p>
            <a:pPr algn="ctr" eaLnBrk="0" hangingPunct="0">
              <a:defRPr/>
            </a:pPr>
            <a:r>
              <a:rPr lang="en-GB" sz="1292">
                <a:solidFill>
                  <a:schemeClr val="bg2"/>
                </a:solidFill>
                <a:latin typeface="+mn-lt"/>
                <a:ea typeface="+mn-ea"/>
              </a:rPr>
              <a:t>the probability of Detection</a:t>
            </a:r>
          </a:p>
        </p:txBody>
      </p:sp>
      <p:sp>
        <p:nvSpPr>
          <p:cNvPr id="14" name="AutoShape 4"/>
          <p:cNvSpPr>
            <a:spLocks noChangeArrowheads="1"/>
          </p:cNvSpPr>
          <p:nvPr/>
        </p:nvSpPr>
        <p:spPr bwMode="gray">
          <a:xfrm>
            <a:off x="7852100" y="5183893"/>
            <a:ext cx="3520408" cy="1164872"/>
          </a:xfrm>
          <a:prstGeom prst="wedgeRoundRectCallout">
            <a:avLst>
              <a:gd name="adj1" fmla="val 11496"/>
              <a:gd name="adj2" fmla="val -98625"/>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nchor="ctr"/>
          <a:lstStyle/>
          <a:p>
            <a:pPr algn="ctr" eaLnBrk="0" hangingPunct="0">
              <a:defRPr/>
            </a:pPr>
            <a:r>
              <a:rPr lang="en-GB" sz="1477" dirty="0">
                <a:solidFill>
                  <a:schemeClr val="bg2"/>
                </a:solidFill>
              </a:rPr>
              <a:t>The last</a:t>
            </a:r>
          </a:p>
          <a:p>
            <a:pPr algn="ctr" eaLnBrk="0" hangingPunct="0">
              <a:defRPr/>
            </a:pPr>
            <a:r>
              <a:rPr lang="en-GB" sz="1477" dirty="0">
                <a:solidFill>
                  <a:schemeClr val="bg2"/>
                </a:solidFill>
              </a:rPr>
              <a:t>column is the important output since it flags design ideas or functions to prevent or detect the failure</a:t>
            </a:r>
          </a:p>
        </p:txBody>
      </p:sp>
    </p:spTree>
    <p:extLst>
      <p:ext uri="{BB962C8B-B14F-4D97-AF65-F5344CB8AC3E}">
        <p14:creationId xmlns:p14="http://schemas.microsoft.com/office/powerpoint/2010/main" val="184524391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347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33478"/>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33479"/>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33481"/>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33480"/>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33483"/>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33484"/>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33485"/>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3348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3477" grpId="0" animBg="1"/>
      <p:bldP spid="233478" grpId="0" animBg="1"/>
      <p:bldP spid="233479" grpId="0" animBg="1"/>
      <p:bldP spid="233480" grpId="0" animBg="1"/>
      <p:bldP spid="233481" grpId="0" animBg="1"/>
      <p:bldP spid="233482" grpId="0" animBg="1"/>
      <p:bldP spid="233483" grpId="0" animBg="1"/>
      <p:bldP spid="233484" grpId="0" animBg="1"/>
      <p:bldP spid="233485" grpId="0" animBg="1"/>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type="body" sz="quarter" idx="15"/>
          </p:nvPr>
        </p:nvSpPr>
        <p:spPr>
          <a:xfrm>
            <a:off x="1956000" y="1844032"/>
            <a:ext cx="8257950" cy="4359060"/>
          </a:xfrm>
        </p:spPr>
        <p:txBody>
          <a:bodyPr/>
          <a:lstStyle/>
          <a:p>
            <a:r>
              <a:rPr lang="en-US" sz="1800" dirty="0"/>
              <a:t>The first column of a FFMEA contains the system functions</a:t>
            </a:r>
          </a:p>
          <a:p>
            <a:r>
              <a:rPr lang="en-US" sz="1800" dirty="0"/>
              <a:t>These must be described as a verb-noun phrase – i.e. they define something the system has to do in order to meet its main purpose(s). </a:t>
            </a:r>
          </a:p>
          <a:p>
            <a:r>
              <a:rPr lang="en-US" sz="1800" dirty="0"/>
              <a:t>In the ideal world every function of a system should be subject to a FFMEA – but in the real world this is unlikely because of time or resource constrains:</a:t>
            </a:r>
          </a:p>
          <a:p>
            <a:pPr lvl="1"/>
            <a:r>
              <a:rPr lang="en-US" sz="1800" dirty="0"/>
              <a:t>In such instances it is important to identify the critical system  functions via QFD or other tools</a:t>
            </a:r>
          </a:p>
        </p:txBody>
      </p:sp>
      <p:sp>
        <p:nvSpPr>
          <p:cNvPr id="3" name="Title 2"/>
          <p:cNvSpPr>
            <a:spLocks noGrp="1"/>
          </p:cNvSpPr>
          <p:nvPr>
            <p:ph type="title"/>
          </p:nvPr>
        </p:nvSpPr>
        <p:spPr>
          <a:xfrm>
            <a:off x="61308" y="-9889"/>
            <a:ext cx="11010600" cy="664797"/>
          </a:xfrm>
        </p:spPr>
        <p:txBody>
          <a:bodyPr/>
          <a:lstStyle/>
          <a:p>
            <a:r>
              <a:rPr lang="en-US" dirty="0"/>
              <a:t>Functions</a:t>
            </a:r>
          </a:p>
        </p:txBody>
      </p:sp>
      <p:pic>
        <p:nvPicPr>
          <p:cNvPr id="8" name="Picture 7">
            <a:extLst>
              <a:ext uri="{FF2B5EF4-FFF2-40B4-BE49-F238E27FC236}">
                <a16:creationId xmlns:a16="http://schemas.microsoft.com/office/drawing/2014/main" id="{0BA24CB1-FBE0-9E42-95C4-710B54520F1F}"/>
              </a:ext>
            </a:extLst>
          </p:cNvPr>
          <p:cNvPicPr>
            <a:picLocks noChangeAspect="1"/>
          </p:cNvPicPr>
          <p:nvPr/>
        </p:nvPicPr>
        <p:blipFill rotWithShape="1">
          <a:blip r:embed="rId2"/>
          <a:srcRect t="1" r="8227" b="-28050"/>
          <a:stretch/>
        </p:blipFill>
        <p:spPr>
          <a:xfrm>
            <a:off x="1999940" y="1114719"/>
            <a:ext cx="8391698" cy="619573"/>
          </a:xfrm>
          <a:prstGeom prst="rect">
            <a:avLst/>
          </a:prstGeom>
        </p:spPr>
      </p:pic>
    </p:spTree>
    <p:extLst>
      <p:ext uri="{BB962C8B-B14F-4D97-AF65-F5344CB8AC3E}">
        <p14:creationId xmlns:p14="http://schemas.microsoft.com/office/powerpoint/2010/main" val="385136639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0" y="0"/>
            <a:ext cx="9404723" cy="1400530"/>
          </a:xfrm>
        </p:spPr>
        <p:txBody>
          <a:bodyPr/>
          <a:lstStyle/>
          <a:p>
            <a:r>
              <a:rPr lang="en-GB" dirty="0"/>
              <a:t>Functional Failure Mode</a:t>
            </a:r>
          </a:p>
        </p:txBody>
      </p:sp>
      <p:sp>
        <p:nvSpPr>
          <p:cNvPr id="58370" name="Rectangle 3"/>
          <p:cNvSpPr>
            <a:spLocks noGrp="1" noChangeArrowheads="1"/>
          </p:cNvSpPr>
          <p:nvPr>
            <p:ph idx="1"/>
          </p:nvPr>
        </p:nvSpPr>
        <p:spPr/>
        <p:txBody>
          <a:bodyPr>
            <a:normAutofit fontScale="92500" lnSpcReduction="20000"/>
          </a:bodyPr>
          <a:lstStyle/>
          <a:p>
            <a:r>
              <a:rPr lang="en-GB" dirty="0"/>
              <a:t>A Functional FMEA examines the functions and the failure modes must be expressed in this context:</a:t>
            </a:r>
          </a:p>
          <a:p>
            <a:pPr lvl="1"/>
            <a:r>
              <a:rPr lang="en-GB" dirty="0"/>
              <a:t>In fact all Failure Modes must be defined relative to a function since it is central to the definition of failure</a:t>
            </a:r>
          </a:p>
          <a:p>
            <a:pPr lvl="1"/>
            <a:r>
              <a:rPr lang="en-US" dirty="0"/>
              <a:t>Failure modes are used in preference to failures, since a given failure may have several failure modes. </a:t>
            </a:r>
            <a:endParaRPr lang="en-GB" dirty="0"/>
          </a:p>
          <a:p>
            <a:r>
              <a:rPr lang="en-US" dirty="0"/>
              <a:t>There are only 5 types of failure modes – the “usual suspects”: </a:t>
            </a:r>
          </a:p>
          <a:p>
            <a:pPr lvl="2"/>
            <a:r>
              <a:rPr lang="en-US" dirty="0"/>
              <a:t>Over Function</a:t>
            </a:r>
          </a:p>
          <a:p>
            <a:pPr lvl="2"/>
            <a:r>
              <a:rPr lang="en-US" dirty="0"/>
              <a:t>Under Function</a:t>
            </a:r>
          </a:p>
          <a:p>
            <a:pPr lvl="2"/>
            <a:r>
              <a:rPr lang="en-US" dirty="0"/>
              <a:t>No Function</a:t>
            </a:r>
          </a:p>
          <a:p>
            <a:pPr lvl="2"/>
            <a:r>
              <a:rPr lang="en-US" dirty="0"/>
              <a:t>Intermittent Function</a:t>
            </a:r>
          </a:p>
          <a:p>
            <a:pPr lvl="2"/>
            <a:r>
              <a:rPr lang="en-US" dirty="0"/>
              <a:t>Unintended Function</a:t>
            </a:r>
          </a:p>
          <a:p>
            <a:pPr lvl="1"/>
            <a:r>
              <a:rPr lang="en-US" dirty="0"/>
              <a:t>Note: for a specific function not every type of failure mode will apply and there may be several interpretations of one type</a:t>
            </a:r>
          </a:p>
          <a:p>
            <a:pPr lvl="3"/>
            <a:endParaRPr lang="en-US" dirty="0"/>
          </a:p>
        </p:txBody>
      </p:sp>
      <p:pic>
        <p:nvPicPr>
          <p:cNvPr id="7" name="Picture 6">
            <a:extLst>
              <a:ext uri="{FF2B5EF4-FFF2-40B4-BE49-F238E27FC236}">
                <a16:creationId xmlns:a16="http://schemas.microsoft.com/office/drawing/2014/main" id="{7CC591F5-D627-2E48-8795-EC3DFCB75951}"/>
              </a:ext>
            </a:extLst>
          </p:cNvPr>
          <p:cNvPicPr>
            <a:picLocks noChangeAspect="1"/>
          </p:cNvPicPr>
          <p:nvPr/>
        </p:nvPicPr>
        <p:blipFill rotWithShape="1">
          <a:blip r:embed="rId3"/>
          <a:srcRect r="7892"/>
          <a:stretch/>
        </p:blipFill>
        <p:spPr>
          <a:xfrm>
            <a:off x="1885372" y="1224887"/>
            <a:ext cx="8422365" cy="483853"/>
          </a:xfrm>
          <a:prstGeom prst="rect">
            <a:avLst/>
          </a:prstGeom>
        </p:spPr>
      </p:pic>
    </p:spTree>
    <p:extLst>
      <p:ext uri="{BB962C8B-B14F-4D97-AF65-F5344CB8AC3E}">
        <p14:creationId xmlns:p14="http://schemas.microsoft.com/office/powerpoint/2010/main" val="52136114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D67FB6E2-D18E-BE49-BF6E-03D67DC1A6F2}"/>
              </a:ext>
            </a:extLst>
          </p:cNvPr>
          <p:cNvSpPr>
            <a:spLocks noGrp="1"/>
          </p:cNvSpPr>
          <p:nvPr>
            <p:ph sz="quarter" idx="16"/>
          </p:nvPr>
        </p:nvSpPr>
        <p:spPr>
          <a:xfrm>
            <a:off x="2017777" y="1194454"/>
            <a:ext cx="3959225" cy="3727174"/>
          </a:xfrm>
        </p:spPr>
        <p:txBody>
          <a:bodyPr>
            <a:normAutofit fontScale="77500" lnSpcReduction="20000"/>
          </a:bodyPr>
          <a:lstStyle/>
          <a:p>
            <a:r>
              <a:rPr lang="en-GB" dirty="0"/>
              <a:t>The 5 universal Failure Modes:</a:t>
            </a:r>
          </a:p>
          <a:p>
            <a:pPr lvl="1"/>
            <a:r>
              <a:rPr lang="en-US" dirty="0"/>
              <a:t>Over Function</a:t>
            </a:r>
          </a:p>
          <a:p>
            <a:pPr lvl="1"/>
            <a:r>
              <a:rPr lang="en-US" dirty="0"/>
              <a:t>Under Function</a:t>
            </a:r>
          </a:p>
          <a:p>
            <a:pPr lvl="1"/>
            <a:r>
              <a:rPr lang="en-US" dirty="0"/>
              <a:t>No Function</a:t>
            </a:r>
          </a:p>
          <a:p>
            <a:pPr lvl="1"/>
            <a:r>
              <a:rPr lang="en-US" dirty="0"/>
              <a:t>Intermittent Function</a:t>
            </a:r>
          </a:p>
          <a:p>
            <a:pPr lvl="1"/>
            <a:r>
              <a:rPr lang="en-US" dirty="0"/>
              <a:t>Unintended Function</a:t>
            </a:r>
          </a:p>
          <a:p>
            <a:r>
              <a:rPr lang="en-GB" dirty="0"/>
              <a:t>Provide a clue as to how best to write or describe a particular mode based on the function under analysis.</a:t>
            </a:r>
          </a:p>
          <a:p>
            <a:r>
              <a:rPr lang="en-GB" dirty="0"/>
              <a:t>We simply replace Function with the Verb Noun description (note: sometime just the verb works better)</a:t>
            </a:r>
          </a:p>
          <a:p>
            <a:endParaRPr lang="en-GB" dirty="0"/>
          </a:p>
        </p:txBody>
      </p:sp>
      <p:sp>
        <p:nvSpPr>
          <p:cNvPr id="6" name="Content Placeholder 5">
            <a:extLst>
              <a:ext uri="{FF2B5EF4-FFF2-40B4-BE49-F238E27FC236}">
                <a16:creationId xmlns:a16="http://schemas.microsoft.com/office/drawing/2014/main" id="{728B31CB-ED5D-C149-817A-AF627E5D030C}"/>
              </a:ext>
            </a:extLst>
          </p:cNvPr>
          <p:cNvSpPr>
            <a:spLocks noGrp="1"/>
          </p:cNvSpPr>
          <p:nvPr>
            <p:ph sz="quarter" idx="17"/>
          </p:nvPr>
        </p:nvSpPr>
        <p:spPr>
          <a:xfrm>
            <a:off x="6313489" y="1194455"/>
            <a:ext cx="3959225" cy="4536627"/>
          </a:xfrm>
        </p:spPr>
        <p:txBody>
          <a:bodyPr>
            <a:normAutofit fontScale="70000" lnSpcReduction="20000"/>
          </a:bodyPr>
          <a:lstStyle/>
          <a:p>
            <a:r>
              <a:rPr lang="en-GB" dirty="0"/>
              <a:t>For example consider the Function Heat Water – the failure Modes are:</a:t>
            </a:r>
          </a:p>
          <a:p>
            <a:pPr lvl="1"/>
            <a:r>
              <a:rPr lang="en-GB" dirty="0"/>
              <a:t>Over Heat Water</a:t>
            </a:r>
          </a:p>
          <a:p>
            <a:pPr lvl="1"/>
            <a:r>
              <a:rPr lang="en-GB" dirty="0"/>
              <a:t>Under Heat Water</a:t>
            </a:r>
          </a:p>
          <a:p>
            <a:pPr lvl="1"/>
            <a:r>
              <a:rPr lang="en-GB" dirty="0"/>
              <a:t>No Heat Water</a:t>
            </a:r>
          </a:p>
          <a:p>
            <a:pPr lvl="1"/>
            <a:r>
              <a:rPr lang="en-GB" dirty="0"/>
              <a:t>Intermittent Heat Water</a:t>
            </a:r>
          </a:p>
          <a:p>
            <a:pPr lvl="1"/>
            <a:r>
              <a:rPr lang="en-GB" dirty="0"/>
              <a:t>Unintended Heat Water</a:t>
            </a:r>
          </a:p>
          <a:p>
            <a:r>
              <a:rPr lang="en-GB" dirty="0"/>
              <a:t>It is often necessary to interpret the failure relative to the context of the product/system under investigation. For example the function “Sense Water Temperature” will have the Failure Mode:</a:t>
            </a:r>
          </a:p>
          <a:p>
            <a:pPr lvl="1"/>
            <a:r>
              <a:rPr lang="en-GB" dirty="0"/>
              <a:t>Over Sense Water Temperature</a:t>
            </a:r>
          </a:p>
          <a:p>
            <a:r>
              <a:rPr lang="en-GB" dirty="0"/>
              <a:t>This would be interpreted as “signalling a higher temperature than the actual temperature” </a:t>
            </a:r>
          </a:p>
        </p:txBody>
      </p:sp>
      <p:sp>
        <p:nvSpPr>
          <p:cNvPr id="4" name="Title 3">
            <a:extLst>
              <a:ext uri="{FF2B5EF4-FFF2-40B4-BE49-F238E27FC236}">
                <a16:creationId xmlns:a16="http://schemas.microsoft.com/office/drawing/2014/main" id="{91E53F8C-A4B2-7F42-B1DD-942ECC9EAF8B}"/>
              </a:ext>
            </a:extLst>
          </p:cNvPr>
          <p:cNvSpPr>
            <a:spLocks noGrp="1"/>
          </p:cNvSpPr>
          <p:nvPr>
            <p:ph type="title"/>
          </p:nvPr>
        </p:nvSpPr>
        <p:spPr>
          <a:xfrm>
            <a:off x="159297" y="221891"/>
            <a:ext cx="10972800" cy="424732"/>
          </a:xfrm>
        </p:spPr>
        <p:txBody>
          <a:bodyPr/>
          <a:lstStyle/>
          <a:p>
            <a:r>
              <a:rPr lang="en-GB" dirty="0"/>
              <a:t>Determining Failure Modes</a:t>
            </a:r>
          </a:p>
        </p:txBody>
      </p:sp>
      <p:sp>
        <p:nvSpPr>
          <p:cNvPr id="2" name="Slide Number Placeholder 1">
            <a:extLst>
              <a:ext uri="{FF2B5EF4-FFF2-40B4-BE49-F238E27FC236}">
                <a16:creationId xmlns:a16="http://schemas.microsoft.com/office/drawing/2014/main" id="{AAE81EAD-D897-9749-BE4B-0B8E584A0881}"/>
              </a:ext>
            </a:extLst>
          </p:cNvPr>
          <p:cNvSpPr>
            <a:spLocks noGrp="1"/>
          </p:cNvSpPr>
          <p:nvPr>
            <p:ph type="sldNum" sz="quarter" idx="4"/>
          </p:nvPr>
        </p:nvSpPr>
        <p:spPr/>
        <p:txBody>
          <a:bodyPr/>
          <a:lstStyle/>
          <a:p>
            <a:fld id="{C22618A1-DFED-413B-BF04-637AA2483EFF}" type="slidenum">
              <a:rPr lang="en-GB" smtClean="0"/>
              <a:pPr/>
              <a:t>61</a:t>
            </a:fld>
            <a:endParaRPr lang="en-GB" dirty="0"/>
          </a:p>
        </p:txBody>
      </p:sp>
    </p:spTree>
    <p:extLst>
      <p:ext uri="{BB962C8B-B14F-4D97-AF65-F5344CB8AC3E}">
        <p14:creationId xmlns:p14="http://schemas.microsoft.com/office/powerpoint/2010/main" val="3639904109"/>
      </p:ext>
    </p:extLst>
  </p:cSld>
  <p:clrMapOvr>
    <a:masterClrMapping/>
  </p:clrMapOvr>
  <p:transition>
    <p:wipe dir="r"/>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53009"/>
            <a:ext cx="9404723" cy="1400530"/>
          </a:xfrm>
        </p:spPr>
        <p:txBody>
          <a:bodyPr/>
          <a:lstStyle/>
          <a:p>
            <a:r>
              <a:rPr lang="en-US" dirty="0"/>
              <a:t>Effects</a:t>
            </a:r>
          </a:p>
        </p:txBody>
      </p:sp>
      <p:sp>
        <p:nvSpPr>
          <p:cNvPr id="3" name="Content Placeholder 2"/>
          <p:cNvSpPr>
            <a:spLocks noGrp="1"/>
          </p:cNvSpPr>
          <p:nvPr>
            <p:ph idx="1"/>
          </p:nvPr>
        </p:nvSpPr>
        <p:spPr>
          <a:xfrm>
            <a:off x="1956000" y="1825626"/>
            <a:ext cx="8281108" cy="3108543"/>
          </a:xfrm>
        </p:spPr>
        <p:txBody>
          <a:bodyPr/>
          <a:lstStyle/>
          <a:p>
            <a:r>
              <a:rPr lang="en-US" sz="1800" dirty="0"/>
              <a:t>The EFFECT of a potential failure mode is what the USER of the system might actually experience as a result of that failure mode</a:t>
            </a:r>
          </a:p>
          <a:p>
            <a:r>
              <a:rPr lang="en-US" sz="1800" dirty="0"/>
              <a:t>User dissatisfaction is not an effect – all the effects will result in dissatisfaction – the purpose of the effects column is to record why the user is dissatisfied </a:t>
            </a:r>
          </a:p>
          <a:p>
            <a:r>
              <a:rPr lang="en-US" sz="1800" dirty="0"/>
              <a:t>It is important to </a:t>
            </a:r>
            <a:r>
              <a:rPr lang="en-GB" sz="1800" dirty="0"/>
              <a:t>recognise</a:t>
            </a:r>
            <a:r>
              <a:rPr lang="en-US" sz="1800" dirty="0"/>
              <a:t> here that for any potential functional failure mode there can be several possible effects experienced by the user of the system.  Each of these should be recorded. Note that different failure modes could have the same effect</a:t>
            </a:r>
          </a:p>
          <a:p>
            <a:endParaRPr lang="en-GB" sz="1800" dirty="0"/>
          </a:p>
          <a:p>
            <a:endParaRPr lang="en-GB" sz="1800" dirty="0"/>
          </a:p>
        </p:txBody>
      </p:sp>
      <p:pic>
        <p:nvPicPr>
          <p:cNvPr id="7" name="Picture 6">
            <a:extLst>
              <a:ext uri="{FF2B5EF4-FFF2-40B4-BE49-F238E27FC236}">
                <a16:creationId xmlns:a16="http://schemas.microsoft.com/office/drawing/2014/main" id="{AE5C3C1F-C6C6-AA45-AB81-308B3434A7AB}"/>
              </a:ext>
            </a:extLst>
          </p:cNvPr>
          <p:cNvPicPr>
            <a:picLocks noChangeAspect="1"/>
          </p:cNvPicPr>
          <p:nvPr/>
        </p:nvPicPr>
        <p:blipFill rotWithShape="1">
          <a:blip r:embed="rId2"/>
          <a:srcRect r="9141"/>
          <a:stretch/>
        </p:blipFill>
        <p:spPr>
          <a:xfrm>
            <a:off x="1956001" y="1172722"/>
            <a:ext cx="8308137" cy="483853"/>
          </a:xfrm>
          <a:prstGeom prst="rect">
            <a:avLst/>
          </a:prstGeom>
        </p:spPr>
      </p:pic>
    </p:spTree>
    <p:extLst>
      <p:ext uri="{BB962C8B-B14F-4D97-AF65-F5344CB8AC3E}">
        <p14:creationId xmlns:p14="http://schemas.microsoft.com/office/powerpoint/2010/main" val="217877699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370" y="124849"/>
            <a:ext cx="9404723" cy="1400530"/>
          </a:xfrm>
        </p:spPr>
        <p:txBody>
          <a:bodyPr/>
          <a:lstStyle/>
          <a:p>
            <a:r>
              <a:rPr lang="en-US" sz="3600" dirty="0"/>
              <a:t>Levels of Effects</a:t>
            </a:r>
          </a:p>
        </p:txBody>
      </p:sp>
      <p:sp>
        <p:nvSpPr>
          <p:cNvPr id="3" name="Content Placeholder 2"/>
          <p:cNvSpPr>
            <a:spLocks noGrp="1"/>
          </p:cNvSpPr>
          <p:nvPr>
            <p:ph idx="1"/>
          </p:nvPr>
        </p:nvSpPr>
        <p:spPr>
          <a:xfrm>
            <a:off x="594096" y="1227679"/>
            <a:ext cx="10783887" cy="4195481"/>
          </a:xfrm>
        </p:spPr>
        <p:txBody>
          <a:bodyPr/>
          <a:lstStyle/>
          <a:p>
            <a:r>
              <a:rPr lang="en-US" dirty="0"/>
              <a:t>The EFFECT of a potential failure mode is what the USER of the system might actually experience as a result of that failure mode</a:t>
            </a:r>
          </a:p>
          <a:p>
            <a:r>
              <a:rPr lang="en-US" dirty="0"/>
              <a:t>For many systems there is often a complex cause and effect chain and we are attempting to identify and capture the highest level of effect and the true root cause. While this logical it may not be sensible and common approach is to consider the EFFECT at 2 or 3 levels</a:t>
            </a:r>
          </a:p>
          <a:p>
            <a:endParaRPr lang="en-GB" dirty="0"/>
          </a:p>
          <a:p>
            <a:endParaRPr lang="en-GB" dirty="0"/>
          </a:p>
        </p:txBody>
      </p:sp>
      <p:sp>
        <p:nvSpPr>
          <p:cNvPr id="4" name="Rectangle 3"/>
          <p:cNvSpPr/>
          <p:nvPr/>
        </p:nvSpPr>
        <p:spPr bwMode="auto">
          <a:xfrm>
            <a:off x="3065585" y="3934713"/>
            <a:ext cx="1981200" cy="533400"/>
          </a:xfrm>
          <a:prstGeom prst="rect">
            <a:avLst/>
          </a:prstGeom>
          <a:solidFill>
            <a:schemeClr val="tx2"/>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pPr marL="0" marR="0" indent="0" algn="l" defTabSz="914400" rtl="0" eaLnBrk="1" fontAlgn="base" latinLnBrk="0" hangingPunct="1">
              <a:lnSpc>
                <a:spcPct val="100000"/>
              </a:lnSpc>
              <a:spcBef>
                <a:spcPct val="0"/>
              </a:spcBef>
              <a:spcAft>
                <a:spcPct val="0"/>
              </a:spcAft>
              <a:buClrTx/>
              <a:buSzTx/>
              <a:buFontTx/>
              <a:buNone/>
              <a:tabLst/>
            </a:pPr>
            <a:r>
              <a:rPr lang="en-US" sz="1800">
                <a:solidFill>
                  <a:srgbClr val="000000"/>
                </a:solidFill>
              </a:rPr>
              <a:t>Local</a:t>
            </a:r>
            <a:endParaRPr kumimoji="0" lang="en-US" sz="1800" b="0" i="0" u="none" strike="noStrike" cap="none" normalizeH="0" baseline="0">
              <a:ln>
                <a:noFill/>
              </a:ln>
              <a:solidFill>
                <a:srgbClr val="000000"/>
              </a:solidFill>
              <a:effectLst/>
              <a:latin typeface="Arial" charset="0"/>
              <a:cs typeface="Arial" charset="0"/>
            </a:endParaRPr>
          </a:p>
        </p:txBody>
      </p:sp>
      <p:sp>
        <p:nvSpPr>
          <p:cNvPr id="5" name="Rectangle 4"/>
          <p:cNvSpPr/>
          <p:nvPr/>
        </p:nvSpPr>
        <p:spPr bwMode="auto">
          <a:xfrm>
            <a:off x="5046785" y="3934713"/>
            <a:ext cx="1981200" cy="533400"/>
          </a:xfrm>
          <a:prstGeom prst="rect">
            <a:avLst/>
          </a:prstGeom>
          <a:solidFill>
            <a:schemeClr val="tx2"/>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pPr marL="0" marR="0" indent="0" algn="l" defTabSz="914400" rtl="0" eaLnBrk="1" fontAlgn="base" latinLnBrk="0" hangingPunct="1">
              <a:lnSpc>
                <a:spcPct val="100000"/>
              </a:lnSpc>
              <a:spcBef>
                <a:spcPct val="0"/>
              </a:spcBef>
              <a:spcAft>
                <a:spcPct val="0"/>
              </a:spcAft>
              <a:buClrTx/>
              <a:buSzTx/>
              <a:buFontTx/>
              <a:buNone/>
              <a:tabLst/>
            </a:pPr>
            <a:r>
              <a:rPr lang="en-US" sz="1800" dirty="0">
                <a:solidFill>
                  <a:srgbClr val="000000"/>
                </a:solidFill>
              </a:rPr>
              <a:t>Next Higher level</a:t>
            </a:r>
            <a:endParaRPr kumimoji="0" lang="en-US" sz="1800" b="0" i="0" u="none" strike="noStrike" cap="none" normalizeH="0" baseline="0" dirty="0">
              <a:ln>
                <a:noFill/>
              </a:ln>
              <a:solidFill>
                <a:srgbClr val="000000"/>
              </a:solidFill>
              <a:effectLst/>
            </a:endParaRPr>
          </a:p>
        </p:txBody>
      </p:sp>
      <p:sp>
        <p:nvSpPr>
          <p:cNvPr id="6" name="Rectangle 5"/>
          <p:cNvSpPr/>
          <p:nvPr/>
        </p:nvSpPr>
        <p:spPr bwMode="auto">
          <a:xfrm>
            <a:off x="7027985" y="3934713"/>
            <a:ext cx="1981200" cy="533400"/>
          </a:xfrm>
          <a:prstGeom prst="rect">
            <a:avLst/>
          </a:prstGeom>
          <a:solidFill>
            <a:schemeClr val="tx2"/>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pPr marL="0" marR="0" indent="0" algn="l" defTabSz="914400" rtl="0" eaLnBrk="1" fontAlgn="base" latinLnBrk="0" hangingPunct="1">
              <a:lnSpc>
                <a:spcPct val="100000"/>
              </a:lnSpc>
              <a:spcBef>
                <a:spcPct val="0"/>
              </a:spcBef>
              <a:spcAft>
                <a:spcPct val="0"/>
              </a:spcAft>
              <a:buClrTx/>
              <a:buSzTx/>
              <a:buFontTx/>
              <a:buNone/>
              <a:tabLst/>
            </a:pPr>
            <a:r>
              <a:rPr lang="en-US" sz="1800" dirty="0">
                <a:solidFill>
                  <a:srgbClr val="000000"/>
                </a:solidFill>
              </a:rPr>
              <a:t>End </a:t>
            </a:r>
            <a:endParaRPr kumimoji="0" lang="en-US" sz="1800" b="0" i="0" u="none" strike="noStrike" cap="none" normalizeH="0" baseline="0" dirty="0">
              <a:ln>
                <a:noFill/>
              </a:ln>
              <a:solidFill>
                <a:srgbClr val="000000"/>
              </a:solidFill>
              <a:effectLst/>
              <a:latin typeface="Arial" charset="0"/>
              <a:cs typeface="Arial" charset="0"/>
            </a:endParaRPr>
          </a:p>
        </p:txBody>
      </p:sp>
      <p:sp>
        <p:nvSpPr>
          <p:cNvPr id="7" name="Rectangle 6"/>
          <p:cNvSpPr/>
          <p:nvPr/>
        </p:nvSpPr>
        <p:spPr bwMode="auto">
          <a:xfrm>
            <a:off x="3065585" y="4468113"/>
            <a:ext cx="1981200" cy="1676400"/>
          </a:xfrm>
          <a:prstGeom prst="rect">
            <a:avLst/>
          </a:prstGeom>
          <a:solidFill>
            <a:schemeClr val="tx2"/>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r>
              <a:rPr lang="en-US" sz="1100">
                <a:solidFill>
                  <a:srgbClr val="000000"/>
                </a:solidFill>
              </a:rPr>
              <a:t>The consequence(s) a failure mode has on the operation, function, or status of the specific item being </a:t>
            </a:r>
            <a:r>
              <a:rPr lang="en-US" sz="1100" err="1">
                <a:solidFill>
                  <a:srgbClr val="000000"/>
                </a:solidFill>
              </a:rPr>
              <a:t>analysed</a:t>
            </a:r>
            <a:r>
              <a:rPr lang="en-GB" sz="1100">
                <a:solidFill>
                  <a:srgbClr val="000000"/>
                </a:solidFill>
              </a:rPr>
              <a:t>. [MIL </a:t>
            </a:r>
            <a:r>
              <a:rPr lang="en-GB" sz="1100" err="1">
                <a:solidFill>
                  <a:srgbClr val="000000"/>
                </a:solidFill>
              </a:rPr>
              <a:t>Std</a:t>
            </a:r>
            <a:r>
              <a:rPr lang="en-GB" sz="1100">
                <a:solidFill>
                  <a:srgbClr val="000000"/>
                </a:solidFill>
              </a:rPr>
              <a:t> 1629A]</a:t>
            </a:r>
          </a:p>
        </p:txBody>
      </p:sp>
      <p:sp>
        <p:nvSpPr>
          <p:cNvPr id="8" name="Rectangle 7"/>
          <p:cNvSpPr/>
          <p:nvPr/>
        </p:nvSpPr>
        <p:spPr bwMode="auto">
          <a:xfrm>
            <a:off x="5046785" y="4468113"/>
            <a:ext cx="1981200" cy="1676400"/>
          </a:xfrm>
          <a:prstGeom prst="rect">
            <a:avLst/>
          </a:prstGeom>
          <a:solidFill>
            <a:schemeClr val="tx2"/>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r>
              <a:rPr lang="en-US" sz="1100">
                <a:solidFill>
                  <a:srgbClr val="000000"/>
                </a:solidFill>
              </a:rPr>
              <a:t>The consequence(s) a failure mode has on the operation, functions, or status of the items in the next higher indenture level above the indenture level under consideration</a:t>
            </a:r>
            <a:r>
              <a:rPr lang="en-GB" sz="1100">
                <a:solidFill>
                  <a:srgbClr val="000000"/>
                </a:solidFill>
              </a:rPr>
              <a:t>. [MIL </a:t>
            </a:r>
            <a:r>
              <a:rPr lang="en-GB" sz="1100" err="1">
                <a:solidFill>
                  <a:srgbClr val="000000"/>
                </a:solidFill>
              </a:rPr>
              <a:t>Std</a:t>
            </a:r>
            <a:r>
              <a:rPr lang="en-GB" sz="1100">
                <a:solidFill>
                  <a:srgbClr val="000000"/>
                </a:solidFill>
              </a:rPr>
              <a:t> 1629A]</a:t>
            </a:r>
          </a:p>
        </p:txBody>
      </p:sp>
      <p:sp>
        <p:nvSpPr>
          <p:cNvPr id="9" name="Rectangle 8"/>
          <p:cNvSpPr/>
          <p:nvPr/>
        </p:nvSpPr>
        <p:spPr bwMode="auto">
          <a:xfrm>
            <a:off x="7027985" y="4468113"/>
            <a:ext cx="1981200" cy="1676400"/>
          </a:xfrm>
          <a:prstGeom prst="rect">
            <a:avLst/>
          </a:prstGeom>
          <a:solidFill>
            <a:schemeClr val="tx2"/>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r>
              <a:rPr lang="en-US" sz="1100" dirty="0">
                <a:solidFill>
                  <a:schemeClr val="accent1"/>
                </a:solidFill>
              </a:rPr>
              <a:t>The consequence(s) a failure mode has on the operation, function, or status of the highest indenture level. This is expressed as </a:t>
            </a:r>
            <a:r>
              <a:rPr lang="en-GB" sz="1100" dirty="0">
                <a:solidFill>
                  <a:schemeClr val="accent1"/>
                </a:solidFill>
              </a:rPr>
              <a:t>what the CUSTOMER/USER might experience as a result of the failure mode. [MIL Std 1629A </a:t>
            </a:r>
            <a:endParaRPr lang="en-US" sz="1100" dirty="0">
              <a:solidFill>
                <a:schemeClr val="accent1"/>
              </a:solidFill>
            </a:endParaRPr>
          </a:p>
        </p:txBody>
      </p:sp>
      <p:sp>
        <p:nvSpPr>
          <p:cNvPr id="10" name="Rectangle 9"/>
          <p:cNvSpPr/>
          <p:nvPr/>
        </p:nvSpPr>
        <p:spPr bwMode="auto">
          <a:xfrm>
            <a:off x="3065585" y="3559574"/>
            <a:ext cx="5943600" cy="381000"/>
          </a:xfrm>
          <a:prstGeom prst="rect">
            <a:avLst/>
          </a:prstGeom>
          <a:solidFill>
            <a:schemeClr val="tx2"/>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pPr marL="0" marR="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chemeClr val="bg2"/>
                </a:solidFill>
                <a:effectLst/>
                <a:latin typeface="Arial" charset="0"/>
                <a:cs typeface="Arial" charset="0"/>
              </a:rPr>
              <a:t>EFFECT</a:t>
            </a:r>
          </a:p>
        </p:txBody>
      </p:sp>
    </p:spTree>
    <p:extLst>
      <p:ext uri="{BB962C8B-B14F-4D97-AF65-F5344CB8AC3E}">
        <p14:creationId xmlns:p14="http://schemas.microsoft.com/office/powerpoint/2010/main" val="157252135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370" y="47535"/>
            <a:ext cx="9404723" cy="1400530"/>
          </a:xfrm>
        </p:spPr>
        <p:txBody>
          <a:bodyPr/>
          <a:lstStyle/>
          <a:p>
            <a:r>
              <a:rPr lang="en-US" sz="3600" dirty="0"/>
              <a:t>Defining Effects</a:t>
            </a:r>
          </a:p>
        </p:txBody>
      </p:sp>
      <p:sp>
        <p:nvSpPr>
          <p:cNvPr id="3" name="Content Placeholder 2"/>
          <p:cNvSpPr>
            <a:spLocks noGrp="1"/>
          </p:cNvSpPr>
          <p:nvPr>
            <p:ph idx="1"/>
          </p:nvPr>
        </p:nvSpPr>
        <p:spPr>
          <a:xfrm>
            <a:off x="914400" y="1825626"/>
            <a:ext cx="9322708" cy="4136517"/>
          </a:xfrm>
        </p:spPr>
        <p:txBody>
          <a:bodyPr>
            <a:normAutofit fontScale="92500" lnSpcReduction="10000"/>
          </a:bodyPr>
          <a:lstStyle/>
          <a:p>
            <a:r>
              <a:rPr lang="en-US" sz="1800" dirty="0"/>
              <a:t>It is always worthwhile remembering that the EFFECT is what the USER (or ”user "of the level) might actually experience as a result of that failure mode</a:t>
            </a:r>
          </a:p>
          <a:p>
            <a:r>
              <a:rPr lang="en-US" sz="1800" dirty="0"/>
              <a:t>For example the “wash items” function has the potential functional failure mode of “over-wash” this could have several effects including:</a:t>
            </a:r>
            <a:endParaRPr lang="en-GB" sz="1800" dirty="0"/>
          </a:p>
          <a:p>
            <a:pPr lvl="1"/>
            <a:r>
              <a:rPr lang="en-US" sz="1800" dirty="0"/>
              <a:t>Shrinkage of wash items.</a:t>
            </a:r>
            <a:endParaRPr lang="en-GB" sz="1800" dirty="0"/>
          </a:p>
          <a:p>
            <a:pPr lvl="1"/>
            <a:r>
              <a:rPr lang="en-GB" sz="1800" dirty="0"/>
              <a:t>Colour</a:t>
            </a:r>
            <a:r>
              <a:rPr lang="en-US" sz="1800" dirty="0"/>
              <a:t> run of items, between items and within items.</a:t>
            </a:r>
          </a:p>
          <a:p>
            <a:pPr lvl="1"/>
            <a:r>
              <a:rPr lang="en-US" sz="1800" dirty="0" err="1"/>
              <a:t>Colour</a:t>
            </a:r>
            <a:r>
              <a:rPr lang="en-US" sz="1800" dirty="0"/>
              <a:t> fade of items.</a:t>
            </a:r>
            <a:endParaRPr lang="en-GB" sz="1800" dirty="0"/>
          </a:p>
          <a:p>
            <a:pPr lvl="1"/>
            <a:r>
              <a:rPr lang="en-US" sz="1800" dirty="0"/>
              <a:t>Physical </a:t>
            </a:r>
            <a:r>
              <a:rPr lang="en-GB" sz="1800" dirty="0"/>
              <a:t>fibre</a:t>
            </a:r>
            <a:r>
              <a:rPr lang="en-US" sz="1800" dirty="0"/>
              <a:t> damage</a:t>
            </a:r>
            <a:r>
              <a:rPr lang="en-GB" sz="1800" dirty="0"/>
              <a:t> including burst seams. </a:t>
            </a:r>
          </a:p>
          <a:p>
            <a:pPr lvl="1"/>
            <a:endParaRPr lang="en-GB" sz="1800" dirty="0"/>
          </a:p>
          <a:p>
            <a:pPr lvl="1"/>
            <a:endParaRPr lang="en-GB" sz="1800" dirty="0"/>
          </a:p>
          <a:p>
            <a:r>
              <a:rPr lang="en-US" sz="1800" dirty="0"/>
              <a:t>It is best to provide as much detail as possible when recording effects as this will help in assessing severity and the root causes</a:t>
            </a:r>
          </a:p>
          <a:p>
            <a:endParaRPr lang="en-GB" sz="1800" dirty="0"/>
          </a:p>
        </p:txBody>
      </p:sp>
      <p:sp>
        <p:nvSpPr>
          <p:cNvPr id="4" name="Slide Number Placeholder 3">
            <a:extLst>
              <a:ext uri="{FF2B5EF4-FFF2-40B4-BE49-F238E27FC236}">
                <a16:creationId xmlns:a16="http://schemas.microsoft.com/office/drawing/2014/main" id="{DF9F6F75-E21B-EB48-9780-ABD9903E2162}"/>
              </a:ext>
            </a:extLst>
          </p:cNvPr>
          <p:cNvSpPr>
            <a:spLocks noGrp="1"/>
          </p:cNvSpPr>
          <p:nvPr>
            <p:ph type="sldNum" sz="quarter" idx="12"/>
          </p:nvPr>
        </p:nvSpPr>
        <p:spPr/>
        <p:txBody>
          <a:bodyPr/>
          <a:lstStyle/>
          <a:p>
            <a:pPr>
              <a:defRPr/>
            </a:pPr>
            <a:fld id="{63D1838F-CF04-4C5B-A281-B06A6D0B42B6}" type="slidenum">
              <a:rPr lang="en-GB" smtClean="0">
                <a:solidFill>
                  <a:srgbClr val="404146"/>
                </a:solidFill>
              </a:rPr>
              <a:pPr>
                <a:defRPr/>
              </a:pPr>
              <a:t>64</a:t>
            </a:fld>
            <a:endParaRPr lang="en-GB">
              <a:solidFill>
                <a:srgbClr val="404146"/>
              </a:solidFill>
            </a:endParaRPr>
          </a:p>
        </p:txBody>
      </p:sp>
      <p:sp>
        <p:nvSpPr>
          <p:cNvPr id="10" name="Left Arrow 9">
            <a:extLst>
              <a:ext uri="{FF2B5EF4-FFF2-40B4-BE49-F238E27FC236}">
                <a16:creationId xmlns:a16="http://schemas.microsoft.com/office/drawing/2014/main" id="{5CFD4631-3A8B-A347-8A41-A218ECF6E29E}"/>
              </a:ext>
            </a:extLst>
          </p:cNvPr>
          <p:cNvSpPr/>
          <p:nvPr/>
        </p:nvSpPr>
        <p:spPr>
          <a:xfrm rot="1032457">
            <a:off x="8161142" y="3228697"/>
            <a:ext cx="1977397" cy="1517515"/>
          </a:xfrm>
          <a:prstGeom prst="leftArrow">
            <a:avLst>
              <a:gd name="adj1" fmla="val 80075"/>
              <a:gd name="adj2" fmla="val 32051"/>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solidFill>
                  <a:schemeClr val="accent1"/>
                </a:solidFill>
              </a:rPr>
              <a:t>Write Effect as a complete sentence</a:t>
            </a:r>
          </a:p>
        </p:txBody>
      </p:sp>
    </p:spTree>
    <p:extLst>
      <p:ext uri="{BB962C8B-B14F-4D97-AF65-F5344CB8AC3E}">
        <p14:creationId xmlns:p14="http://schemas.microsoft.com/office/powerpoint/2010/main" val="73448071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Rectangle 2"/>
          <p:cNvSpPr>
            <a:spLocks noGrp="1" noChangeArrowheads="1"/>
          </p:cNvSpPr>
          <p:nvPr>
            <p:ph type="title"/>
          </p:nvPr>
        </p:nvSpPr>
        <p:spPr>
          <a:xfrm>
            <a:off x="169747" y="155929"/>
            <a:ext cx="9404723" cy="1400530"/>
          </a:xfrm>
        </p:spPr>
        <p:txBody>
          <a:bodyPr/>
          <a:lstStyle/>
          <a:p>
            <a:r>
              <a:rPr lang="en-GB" dirty="0"/>
              <a:t>Severity S</a:t>
            </a:r>
          </a:p>
        </p:txBody>
      </p:sp>
      <p:sp>
        <p:nvSpPr>
          <p:cNvPr id="60418" name="Rectangle 3"/>
          <p:cNvSpPr>
            <a:spLocks noGrp="1" noChangeArrowheads="1"/>
          </p:cNvSpPr>
          <p:nvPr>
            <p:ph idx="1"/>
          </p:nvPr>
        </p:nvSpPr>
        <p:spPr/>
        <p:txBody>
          <a:bodyPr>
            <a:normAutofit fontScale="85000" lnSpcReduction="20000"/>
          </a:bodyPr>
          <a:lstStyle/>
          <a:p>
            <a:r>
              <a:rPr lang="en-GB" dirty="0"/>
              <a:t>Severity relates to the effect experienced at a particular level. </a:t>
            </a:r>
            <a:r>
              <a:rPr lang="en-GB" altLang="ja-JP" dirty="0"/>
              <a:t>It is a measure of how dissatisfied they would be if they experienced the effect</a:t>
            </a:r>
            <a:endParaRPr lang="en-GB" dirty="0"/>
          </a:p>
          <a:p>
            <a:r>
              <a:rPr lang="en-GB" dirty="0"/>
              <a:t>Typically, scales of 1 to 5 or of 1 to 10 are used. The most common is 1 to 10 where A score 1 equates to not severe the user may not even notice the failure, while 10 equates to a very serious effect. </a:t>
            </a:r>
          </a:p>
          <a:p>
            <a:endParaRPr lang="en-GB" dirty="0"/>
          </a:p>
          <a:p>
            <a:endParaRPr lang="en-GB" dirty="0"/>
          </a:p>
          <a:p>
            <a:endParaRPr lang="en-GB" dirty="0"/>
          </a:p>
          <a:p>
            <a:endParaRPr lang="en-GB" dirty="0"/>
          </a:p>
          <a:p>
            <a:endParaRPr lang="en-GB" dirty="0"/>
          </a:p>
          <a:p>
            <a:endParaRPr lang="en-GB" dirty="0"/>
          </a:p>
          <a:p>
            <a:r>
              <a:rPr lang="en-GB" dirty="0"/>
              <a:t>Severity needs to be </a:t>
            </a:r>
            <a:r>
              <a:rPr lang="ja-JP" altLang="en-GB" dirty="0"/>
              <a:t>“</a:t>
            </a:r>
            <a:r>
              <a:rPr lang="en-GB" altLang="ja-JP" dirty="0"/>
              <a:t>calibrated</a:t>
            </a:r>
            <a:r>
              <a:rPr lang="ja-JP" altLang="en-GB" dirty="0"/>
              <a:t>”</a:t>
            </a:r>
            <a:r>
              <a:rPr lang="en-GB" altLang="ja-JP" dirty="0"/>
              <a:t> against the context and user</a:t>
            </a:r>
          </a:p>
          <a:p>
            <a:r>
              <a:rPr lang="en-GB" altLang="ja-JP" dirty="0"/>
              <a:t>If there are “levels” of effect the severity may be different</a:t>
            </a:r>
          </a:p>
          <a:p>
            <a:endParaRPr lang="en-GB" altLang="ja-JP" dirty="0"/>
          </a:p>
        </p:txBody>
      </p:sp>
      <p:sp>
        <p:nvSpPr>
          <p:cNvPr id="2" name="Slide Number Placeholder 1">
            <a:extLst>
              <a:ext uri="{FF2B5EF4-FFF2-40B4-BE49-F238E27FC236}">
                <a16:creationId xmlns:a16="http://schemas.microsoft.com/office/drawing/2014/main" id="{1ADDA0BB-FDD0-414C-A855-DE8925988DB1}"/>
              </a:ext>
            </a:extLst>
          </p:cNvPr>
          <p:cNvSpPr>
            <a:spLocks noGrp="1"/>
          </p:cNvSpPr>
          <p:nvPr>
            <p:ph type="sldNum" sz="quarter" idx="12"/>
          </p:nvPr>
        </p:nvSpPr>
        <p:spPr/>
        <p:txBody>
          <a:bodyPr/>
          <a:lstStyle/>
          <a:p>
            <a:pPr>
              <a:defRPr/>
            </a:pPr>
            <a:fld id="{63D1838F-CF04-4C5B-A281-B06A6D0B42B6}" type="slidenum">
              <a:rPr lang="en-GB" smtClean="0">
                <a:solidFill>
                  <a:srgbClr val="404146"/>
                </a:solidFill>
              </a:rPr>
              <a:pPr>
                <a:defRPr/>
              </a:pPr>
              <a:t>65</a:t>
            </a:fld>
            <a:endParaRPr lang="en-GB">
              <a:solidFill>
                <a:srgbClr val="404146"/>
              </a:solidFill>
            </a:endParaRPr>
          </a:p>
        </p:txBody>
      </p:sp>
      <p:sp>
        <p:nvSpPr>
          <p:cNvPr id="4" name="Left-Right Arrow 3"/>
          <p:cNvSpPr>
            <a:spLocks noChangeArrowheads="1"/>
          </p:cNvSpPr>
          <p:nvPr/>
        </p:nvSpPr>
        <p:spPr bwMode="auto">
          <a:xfrm>
            <a:off x="3508550" y="3776259"/>
            <a:ext cx="4910504" cy="274026"/>
          </a:xfrm>
          <a:prstGeom prst="leftRightArrow">
            <a:avLst>
              <a:gd name="adj1" fmla="val 50000"/>
              <a:gd name="adj2" fmla="val 50026"/>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a:defRPr/>
            </a:pPr>
            <a:endParaRPr lang="en-GB" sz="1477">
              <a:solidFill>
                <a:schemeClr val="dk1"/>
              </a:solidFill>
              <a:latin typeface="+mn-lt"/>
              <a:ea typeface="+mn-ea"/>
            </a:endParaRPr>
          </a:p>
        </p:txBody>
      </p:sp>
      <p:sp>
        <p:nvSpPr>
          <p:cNvPr id="60420" name="TextBox 4"/>
          <p:cNvSpPr txBox="1">
            <a:spLocks noChangeArrowheads="1"/>
          </p:cNvSpPr>
          <p:nvPr/>
        </p:nvSpPr>
        <p:spPr bwMode="auto">
          <a:xfrm>
            <a:off x="2946436" y="3636238"/>
            <a:ext cx="412292" cy="5847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3200"/>
              <a:t>1</a:t>
            </a:r>
          </a:p>
        </p:txBody>
      </p:sp>
      <p:sp>
        <p:nvSpPr>
          <p:cNvPr id="60421" name="TextBox 5"/>
          <p:cNvSpPr txBox="1">
            <a:spLocks noChangeArrowheads="1"/>
          </p:cNvSpPr>
          <p:nvPr/>
        </p:nvSpPr>
        <p:spPr bwMode="auto">
          <a:xfrm>
            <a:off x="8590521" y="3578907"/>
            <a:ext cx="639919" cy="5847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3200"/>
              <a:t>10</a:t>
            </a:r>
          </a:p>
        </p:txBody>
      </p:sp>
      <p:sp>
        <p:nvSpPr>
          <p:cNvPr id="60422" name="TextBox 6"/>
          <p:cNvSpPr txBox="1">
            <a:spLocks noChangeArrowheads="1"/>
          </p:cNvSpPr>
          <p:nvPr/>
        </p:nvSpPr>
        <p:spPr bwMode="auto">
          <a:xfrm>
            <a:off x="2702589" y="4176163"/>
            <a:ext cx="1611923" cy="944618"/>
          </a:xfrm>
          <a:prstGeom prst="rect">
            <a:avLst/>
          </a:prstGeom>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style>
          <a:lnRef idx="1">
            <a:schemeClr val="accent1"/>
          </a:lnRef>
          <a:fillRef idx="2">
            <a:schemeClr val="accent1"/>
          </a:fillRef>
          <a:effectRef idx="1">
            <a:schemeClr val="accent1"/>
          </a:effectRef>
          <a:fontRef idx="minor">
            <a:schemeClr val="dk1"/>
          </a:fontRef>
        </p:style>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dirty="0">
                <a:solidFill>
                  <a:schemeClr val="accent1"/>
                </a:solidFill>
              </a:rPr>
              <a:t>Not severe</a:t>
            </a:r>
          </a:p>
          <a:p>
            <a:pPr eaLnBrk="1" hangingPunct="1"/>
            <a:r>
              <a:rPr lang="en-GB" sz="1292" dirty="0">
                <a:solidFill>
                  <a:schemeClr val="accent1"/>
                </a:solidFill>
              </a:rPr>
              <a:t>The user may not know the failure has occurred</a:t>
            </a:r>
          </a:p>
        </p:txBody>
      </p:sp>
      <p:sp>
        <p:nvSpPr>
          <p:cNvPr id="60423" name="TextBox 7"/>
          <p:cNvSpPr txBox="1">
            <a:spLocks noChangeArrowheads="1"/>
          </p:cNvSpPr>
          <p:nvPr/>
        </p:nvSpPr>
        <p:spPr bwMode="auto">
          <a:xfrm>
            <a:off x="7623232" y="4203754"/>
            <a:ext cx="1831731" cy="944618"/>
          </a:xfrm>
          <a:prstGeom prst="rect">
            <a:avLst/>
          </a:prstGeom>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style>
          <a:lnRef idx="1">
            <a:schemeClr val="accent1"/>
          </a:lnRef>
          <a:fillRef idx="2">
            <a:schemeClr val="accent1"/>
          </a:fillRef>
          <a:effectRef idx="1">
            <a:schemeClr val="accent1"/>
          </a:effectRef>
          <a:fontRef idx="minor">
            <a:schemeClr val="dk1"/>
          </a:fontRef>
        </p:style>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dirty="0">
                <a:solidFill>
                  <a:schemeClr val="accent1"/>
                </a:solidFill>
              </a:rPr>
              <a:t>Extremely severe</a:t>
            </a:r>
          </a:p>
          <a:p>
            <a:pPr eaLnBrk="1" hangingPunct="1"/>
            <a:r>
              <a:rPr lang="en-GB" sz="1292" dirty="0">
                <a:solidFill>
                  <a:schemeClr val="accent1"/>
                </a:solidFill>
              </a:rPr>
              <a:t>Usually reserved for death or injury of user/ customer</a:t>
            </a:r>
          </a:p>
        </p:txBody>
      </p:sp>
      <p:pic>
        <p:nvPicPr>
          <p:cNvPr id="5" name="Picture 4">
            <a:extLst>
              <a:ext uri="{FF2B5EF4-FFF2-40B4-BE49-F238E27FC236}">
                <a16:creationId xmlns:a16="http://schemas.microsoft.com/office/drawing/2014/main" id="{01AADE6F-7005-2F40-9414-3DF0EF5E48C9}"/>
              </a:ext>
            </a:extLst>
          </p:cNvPr>
          <p:cNvPicPr>
            <a:picLocks noChangeAspect="1"/>
          </p:cNvPicPr>
          <p:nvPr/>
        </p:nvPicPr>
        <p:blipFill rotWithShape="1">
          <a:blip r:embed="rId3"/>
          <a:srcRect r="8485"/>
          <a:stretch/>
        </p:blipFill>
        <p:spPr>
          <a:xfrm>
            <a:off x="1868964" y="1126156"/>
            <a:ext cx="8368145" cy="483853"/>
          </a:xfrm>
          <a:prstGeom prst="rect">
            <a:avLst/>
          </a:prstGeom>
        </p:spPr>
      </p:pic>
    </p:spTree>
    <p:extLst>
      <p:ext uri="{BB962C8B-B14F-4D97-AF65-F5344CB8AC3E}">
        <p14:creationId xmlns:p14="http://schemas.microsoft.com/office/powerpoint/2010/main" val="200633101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356DB6E-057C-9844-95AA-09998A059B91}"/>
              </a:ext>
            </a:extLst>
          </p:cNvPr>
          <p:cNvSpPr>
            <a:spLocks noGrp="1"/>
          </p:cNvSpPr>
          <p:nvPr>
            <p:ph type="title"/>
          </p:nvPr>
        </p:nvSpPr>
        <p:spPr>
          <a:xfrm>
            <a:off x="82139" y="129667"/>
            <a:ext cx="10469051" cy="1400530"/>
          </a:xfrm>
        </p:spPr>
        <p:txBody>
          <a:bodyPr/>
          <a:lstStyle/>
          <a:p>
            <a:r>
              <a:rPr lang="en-GB" sz="3600" dirty="0"/>
              <a:t>Capturing Severity Assessment Reasons</a:t>
            </a:r>
          </a:p>
        </p:txBody>
      </p:sp>
      <p:sp>
        <p:nvSpPr>
          <p:cNvPr id="5" name="Content Placeholder 4">
            <a:extLst>
              <a:ext uri="{FF2B5EF4-FFF2-40B4-BE49-F238E27FC236}">
                <a16:creationId xmlns:a16="http://schemas.microsoft.com/office/drawing/2014/main" id="{845F69AA-8688-AC44-8E02-1CC1B0D19BFC}"/>
              </a:ext>
            </a:extLst>
          </p:cNvPr>
          <p:cNvSpPr>
            <a:spLocks noGrp="1"/>
          </p:cNvSpPr>
          <p:nvPr>
            <p:ph idx="1"/>
          </p:nvPr>
        </p:nvSpPr>
        <p:spPr>
          <a:xfrm>
            <a:off x="1063502" y="1902281"/>
            <a:ext cx="9487688" cy="3036573"/>
          </a:xfrm>
        </p:spPr>
        <p:txBody>
          <a:bodyPr>
            <a:normAutofit/>
          </a:bodyPr>
          <a:lstStyle/>
          <a:p>
            <a:r>
              <a:rPr lang="en-GB" sz="1800" dirty="0"/>
              <a:t>With team-based FMEAs, assigning severity ratings will lead to considerable discussion and debate</a:t>
            </a:r>
          </a:p>
          <a:p>
            <a:r>
              <a:rPr lang="en-GB" sz="1800" dirty="0"/>
              <a:t>This debate is important because it means that the different team members have different views and experiences that have never been aired before. (this is why it is useful to have an inexperienced team member to share the corporate knowledge) </a:t>
            </a:r>
          </a:p>
          <a:p>
            <a:r>
              <a:rPr lang="en-GB" sz="1800" dirty="0"/>
              <a:t>The aim is for consensus – voting should never be used</a:t>
            </a:r>
          </a:p>
          <a:p>
            <a:r>
              <a:rPr lang="en-GB" sz="1800" dirty="0"/>
              <a:t>Once agreement has been reached, the reason for the severity rating should be captured for future reference  </a:t>
            </a:r>
          </a:p>
        </p:txBody>
      </p:sp>
    </p:spTree>
    <p:extLst>
      <p:ext uri="{BB962C8B-B14F-4D97-AF65-F5344CB8AC3E}">
        <p14:creationId xmlns:p14="http://schemas.microsoft.com/office/powerpoint/2010/main" val="186948689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EB7F044-3EC0-F540-B96D-E7CCB81C6CFC}"/>
              </a:ext>
            </a:extLst>
          </p:cNvPr>
          <p:cNvSpPr>
            <a:spLocks noGrp="1"/>
          </p:cNvSpPr>
          <p:nvPr>
            <p:ph type="title"/>
          </p:nvPr>
        </p:nvSpPr>
        <p:spPr>
          <a:xfrm>
            <a:off x="111333" y="70441"/>
            <a:ext cx="10073001" cy="433733"/>
          </a:xfrm>
        </p:spPr>
        <p:txBody>
          <a:bodyPr/>
          <a:lstStyle/>
          <a:p>
            <a:r>
              <a:rPr lang="en-GB" sz="3600" dirty="0"/>
              <a:t>Determine Causes</a:t>
            </a:r>
          </a:p>
        </p:txBody>
      </p:sp>
      <p:sp>
        <p:nvSpPr>
          <p:cNvPr id="6" name="Content Placeholder 5">
            <a:extLst>
              <a:ext uri="{FF2B5EF4-FFF2-40B4-BE49-F238E27FC236}">
                <a16:creationId xmlns:a16="http://schemas.microsoft.com/office/drawing/2014/main" id="{8B2FA5BC-313C-414A-A160-77DD340857C5}"/>
              </a:ext>
            </a:extLst>
          </p:cNvPr>
          <p:cNvSpPr>
            <a:spLocks noGrp="1"/>
          </p:cNvSpPr>
          <p:nvPr>
            <p:ph sz="half" idx="1"/>
          </p:nvPr>
        </p:nvSpPr>
        <p:spPr>
          <a:xfrm>
            <a:off x="6154924" y="1788633"/>
            <a:ext cx="4224338" cy="4019562"/>
          </a:xfrm>
        </p:spPr>
        <p:txBody>
          <a:bodyPr>
            <a:normAutofit fontScale="92500" lnSpcReduction="10000"/>
          </a:bodyPr>
          <a:lstStyle/>
          <a:p>
            <a:r>
              <a:rPr lang="en-US" sz="1800" dirty="0"/>
              <a:t>It is important is to capture both potential and actual causes. </a:t>
            </a:r>
          </a:p>
          <a:p>
            <a:pPr lvl="1"/>
            <a:r>
              <a:rPr lang="en-US" sz="1800" dirty="0"/>
              <a:t>Potential Causes are those deduced by logic and reasoning and have probably not been experienced in practice. </a:t>
            </a:r>
          </a:p>
          <a:p>
            <a:pPr lvl="1"/>
            <a:r>
              <a:rPr lang="en-US" sz="1800" dirty="0"/>
              <a:t>Actual Causes are those that have occurred before in the similar or previous systems. Capturing these actual causes is very important when designing a new system to ensure we do not copy across previous design errors.</a:t>
            </a:r>
          </a:p>
          <a:p>
            <a:endParaRPr lang="en-US" dirty="0"/>
          </a:p>
        </p:txBody>
      </p:sp>
      <p:sp>
        <p:nvSpPr>
          <p:cNvPr id="3" name="Content Placeholder 2">
            <a:extLst>
              <a:ext uri="{FF2B5EF4-FFF2-40B4-BE49-F238E27FC236}">
                <a16:creationId xmlns:a16="http://schemas.microsoft.com/office/drawing/2014/main" id="{0DAB165F-C014-E14C-8BAB-3CDD5FB20C6D}"/>
              </a:ext>
            </a:extLst>
          </p:cNvPr>
          <p:cNvSpPr>
            <a:spLocks noGrp="1"/>
          </p:cNvSpPr>
          <p:nvPr>
            <p:ph type="body" sz="half" idx="2"/>
          </p:nvPr>
        </p:nvSpPr>
        <p:spPr>
          <a:xfrm>
            <a:off x="1956001" y="1788634"/>
            <a:ext cx="4120122" cy="5199063"/>
          </a:xfrm>
        </p:spPr>
        <p:txBody>
          <a:bodyPr>
            <a:normAutofit/>
          </a:bodyPr>
          <a:lstStyle/>
          <a:p>
            <a:r>
              <a:rPr lang="en-US" sz="1800" dirty="0"/>
              <a:t>The CAUSE of a potential failure mode is the basic reason for that failure mode.  </a:t>
            </a:r>
          </a:p>
          <a:p>
            <a:r>
              <a:rPr lang="en-US" sz="1800" dirty="0"/>
              <a:t>In many situations there may be more than one cause for a particular failure mode. </a:t>
            </a:r>
          </a:p>
          <a:p>
            <a:r>
              <a:rPr lang="en-US" sz="1800" dirty="0"/>
              <a:t>When determining the causes it is important to assume that the system will be </a:t>
            </a:r>
            <a:r>
              <a:rPr lang="en-GB" sz="1800" dirty="0"/>
              <a:t>realised</a:t>
            </a:r>
            <a:r>
              <a:rPr lang="en-US" sz="1800" dirty="0"/>
              <a:t> (manufactured and installed) correctly. It is also important to remain within the applicable system and interfaces to adjacent systems.</a:t>
            </a:r>
            <a:endParaRPr lang="en-GB" sz="1800" dirty="0"/>
          </a:p>
          <a:p>
            <a:endParaRPr lang="en-GB" sz="1800" dirty="0"/>
          </a:p>
        </p:txBody>
      </p:sp>
      <p:sp>
        <p:nvSpPr>
          <p:cNvPr id="7" name="Rectangle 6">
            <a:extLst>
              <a:ext uri="{FF2B5EF4-FFF2-40B4-BE49-F238E27FC236}">
                <a16:creationId xmlns:a16="http://schemas.microsoft.com/office/drawing/2014/main" id="{988FBEE5-2008-F84E-B6E0-39F280505942}"/>
              </a:ext>
            </a:extLst>
          </p:cNvPr>
          <p:cNvSpPr/>
          <p:nvPr/>
        </p:nvSpPr>
        <p:spPr>
          <a:xfrm>
            <a:off x="2328807" y="5798351"/>
            <a:ext cx="7855527" cy="923330"/>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pPr algn="ctr"/>
            <a:r>
              <a:rPr lang="en-US" sz="1800" dirty="0">
                <a:solidFill>
                  <a:schemeClr val="accent1"/>
                </a:solidFill>
                <a:ea typeface="Times New Roman" panose="02020603050405020304" pitchFamily="18" charset="0"/>
                <a:cs typeface="Arial" panose="020B0604020202020204" pitchFamily="34" charset="0"/>
              </a:rPr>
              <a:t>Causes must be identified for a failure mode, not an individual effect. If it appears that there are different causes for different effects, then it is likely that there are different failure modes. </a:t>
            </a:r>
            <a:endParaRPr lang="en-GB" sz="1800" dirty="0">
              <a:solidFill>
                <a:schemeClr val="accent1"/>
              </a:solidFill>
              <a:ea typeface="Calibri" panose="020F0502020204030204" pitchFamily="34" charset="0"/>
              <a:cs typeface="Times New Roman" panose="02020603050405020304" pitchFamily="18" charset="0"/>
            </a:endParaRPr>
          </a:p>
        </p:txBody>
      </p:sp>
      <p:pic>
        <p:nvPicPr>
          <p:cNvPr id="9" name="Picture 8">
            <a:extLst>
              <a:ext uri="{FF2B5EF4-FFF2-40B4-BE49-F238E27FC236}">
                <a16:creationId xmlns:a16="http://schemas.microsoft.com/office/drawing/2014/main" id="{03397338-807B-F247-8381-5B70381E7843}"/>
              </a:ext>
            </a:extLst>
          </p:cNvPr>
          <p:cNvPicPr>
            <a:picLocks noChangeAspect="1"/>
          </p:cNvPicPr>
          <p:nvPr/>
        </p:nvPicPr>
        <p:blipFill rotWithShape="1">
          <a:blip r:embed="rId2"/>
          <a:srcRect r="8160"/>
          <a:stretch/>
        </p:blipFill>
        <p:spPr>
          <a:xfrm>
            <a:off x="1956000" y="1059649"/>
            <a:ext cx="8397850" cy="483853"/>
          </a:xfrm>
          <a:prstGeom prst="rect">
            <a:avLst/>
          </a:prstGeom>
        </p:spPr>
      </p:pic>
    </p:spTree>
    <p:extLst>
      <p:ext uri="{BB962C8B-B14F-4D97-AF65-F5344CB8AC3E}">
        <p14:creationId xmlns:p14="http://schemas.microsoft.com/office/powerpoint/2010/main" val="229334295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31B910B-424B-724C-BC7D-8D35E2228C77}"/>
              </a:ext>
            </a:extLst>
          </p:cNvPr>
          <p:cNvSpPr>
            <a:spLocks noGrp="1"/>
          </p:cNvSpPr>
          <p:nvPr>
            <p:ph type="title"/>
          </p:nvPr>
        </p:nvSpPr>
        <p:spPr/>
        <p:txBody>
          <a:bodyPr/>
          <a:lstStyle/>
          <a:p>
            <a:r>
              <a:rPr lang="en-GB"/>
              <a:t>Capture Root-Causes</a:t>
            </a:r>
            <a:endParaRPr lang="en-GB" dirty="0"/>
          </a:p>
        </p:txBody>
      </p:sp>
      <p:sp>
        <p:nvSpPr>
          <p:cNvPr id="3" name="Content Placeholder 2">
            <a:extLst>
              <a:ext uri="{FF2B5EF4-FFF2-40B4-BE49-F238E27FC236}">
                <a16:creationId xmlns:a16="http://schemas.microsoft.com/office/drawing/2014/main" id="{F22B832E-F9B3-0941-A233-438FEB4F4E3D}"/>
              </a:ext>
            </a:extLst>
          </p:cNvPr>
          <p:cNvSpPr>
            <a:spLocks noGrp="1"/>
          </p:cNvSpPr>
          <p:nvPr>
            <p:ph idx="1"/>
          </p:nvPr>
        </p:nvSpPr>
        <p:spPr>
          <a:xfrm>
            <a:off x="1212821" y="1581865"/>
            <a:ext cx="8946541" cy="4195481"/>
          </a:xfrm>
        </p:spPr>
        <p:txBody>
          <a:bodyPr/>
          <a:lstStyle/>
          <a:p>
            <a:r>
              <a:rPr lang="en-US" dirty="0"/>
              <a:t>We are attempting to capture the root-cause, the underlying event that leads to the Failure Mode. With a Functional FMEA, because it is performed before deciding on the technologies, this may not be possible. For example:</a:t>
            </a:r>
          </a:p>
          <a:p>
            <a:endParaRPr lang="en-GB" dirty="0"/>
          </a:p>
        </p:txBody>
      </p:sp>
      <p:graphicFrame>
        <p:nvGraphicFramePr>
          <p:cNvPr id="5" name="Table 4">
            <a:extLst>
              <a:ext uri="{FF2B5EF4-FFF2-40B4-BE49-F238E27FC236}">
                <a16:creationId xmlns:a16="http://schemas.microsoft.com/office/drawing/2014/main" id="{0A585308-FB20-BB45-BA1A-A0A3A27202E4}"/>
              </a:ext>
            </a:extLst>
          </p:cNvPr>
          <p:cNvGraphicFramePr>
            <a:graphicFrameLocks noGrp="1"/>
          </p:cNvGraphicFramePr>
          <p:nvPr/>
        </p:nvGraphicFramePr>
        <p:xfrm>
          <a:off x="2165467" y="3043193"/>
          <a:ext cx="7536873" cy="2108200"/>
        </p:xfrm>
        <a:graphic>
          <a:graphicData uri="http://schemas.openxmlformats.org/drawingml/2006/table">
            <a:tbl>
              <a:tblPr firstRow="1" bandRow="1">
                <a:tableStyleId>{00A15C55-8517-42AA-B614-E9B94910E393}</a:tableStyleId>
              </a:tblPr>
              <a:tblGrid>
                <a:gridCol w="1149693">
                  <a:extLst>
                    <a:ext uri="{9D8B030D-6E8A-4147-A177-3AD203B41FA5}">
                      <a16:colId xmlns:a16="http://schemas.microsoft.com/office/drawing/2014/main" val="473224106"/>
                    </a:ext>
                  </a:extLst>
                </a:gridCol>
                <a:gridCol w="2072285">
                  <a:extLst>
                    <a:ext uri="{9D8B030D-6E8A-4147-A177-3AD203B41FA5}">
                      <a16:colId xmlns:a16="http://schemas.microsoft.com/office/drawing/2014/main" val="1384293593"/>
                    </a:ext>
                  </a:extLst>
                </a:gridCol>
                <a:gridCol w="1660666">
                  <a:extLst>
                    <a:ext uri="{9D8B030D-6E8A-4147-A177-3AD203B41FA5}">
                      <a16:colId xmlns:a16="http://schemas.microsoft.com/office/drawing/2014/main" val="1942389296"/>
                    </a:ext>
                  </a:extLst>
                </a:gridCol>
                <a:gridCol w="433345">
                  <a:extLst>
                    <a:ext uri="{9D8B030D-6E8A-4147-A177-3AD203B41FA5}">
                      <a16:colId xmlns:a16="http://schemas.microsoft.com/office/drawing/2014/main" val="2974236595"/>
                    </a:ext>
                  </a:extLst>
                </a:gridCol>
                <a:gridCol w="2220884">
                  <a:extLst>
                    <a:ext uri="{9D8B030D-6E8A-4147-A177-3AD203B41FA5}">
                      <a16:colId xmlns:a16="http://schemas.microsoft.com/office/drawing/2014/main" val="533309252"/>
                    </a:ext>
                  </a:extLst>
                </a:gridCol>
              </a:tblGrid>
              <a:tr h="370840">
                <a:tc>
                  <a:txBody>
                    <a:bodyPr/>
                    <a:lstStyle/>
                    <a:p>
                      <a:r>
                        <a:rPr lang="en-GB" sz="1600" dirty="0"/>
                        <a:t>Function</a:t>
                      </a:r>
                    </a:p>
                  </a:txBody>
                  <a:tcPr/>
                </a:tc>
                <a:tc>
                  <a:txBody>
                    <a:bodyPr/>
                    <a:lstStyle/>
                    <a:p>
                      <a:r>
                        <a:rPr lang="en-GB" sz="1600"/>
                        <a:t>Failure Mode</a:t>
                      </a:r>
                    </a:p>
                  </a:txBody>
                  <a:tcPr/>
                </a:tc>
                <a:tc>
                  <a:txBody>
                    <a:bodyPr/>
                    <a:lstStyle/>
                    <a:p>
                      <a:r>
                        <a:rPr lang="en-GB" sz="1600"/>
                        <a:t>Effect</a:t>
                      </a:r>
                    </a:p>
                  </a:txBody>
                  <a:tcPr/>
                </a:tc>
                <a:tc>
                  <a:txBody>
                    <a:bodyPr/>
                    <a:lstStyle/>
                    <a:p>
                      <a:r>
                        <a:rPr lang="en-GB" sz="1600"/>
                        <a:t>S</a:t>
                      </a:r>
                    </a:p>
                  </a:txBody>
                  <a:tcPr/>
                </a:tc>
                <a:tc>
                  <a:txBody>
                    <a:bodyPr/>
                    <a:lstStyle/>
                    <a:p>
                      <a:r>
                        <a:rPr lang="en-GB" sz="1600" dirty="0"/>
                        <a:t>Cause</a:t>
                      </a:r>
                    </a:p>
                  </a:txBody>
                  <a:tcPr/>
                </a:tc>
                <a:extLst>
                  <a:ext uri="{0D108BD9-81ED-4DB2-BD59-A6C34878D82A}">
                    <a16:rowId xmlns:a16="http://schemas.microsoft.com/office/drawing/2014/main" val="712377705"/>
                  </a:ext>
                </a:extLst>
              </a:tr>
              <a:tr h="370840">
                <a:tc>
                  <a:txBody>
                    <a:bodyPr/>
                    <a:lstStyle/>
                    <a:p>
                      <a:r>
                        <a:rPr lang="en-GB" sz="1800"/>
                        <a:t>Sense Water Temp</a:t>
                      </a:r>
                    </a:p>
                  </a:txBody>
                  <a:tcPr/>
                </a:tc>
                <a:tc>
                  <a:txBody>
                    <a:bodyPr/>
                    <a:lstStyle/>
                    <a:p>
                      <a:r>
                        <a:rPr lang="en-GB" sz="1800"/>
                        <a:t>Over sense water temp. Signalled temperature higher than actual</a:t>
                      </a:r>
                    </a:p>
                  </a:txBody>
                  <a:tcPr/>
                </a:tc>
                <a:tc>
                  <a:txBody>
                    <a:bodyPr/>
                    <a:lstStyle/>
                    <a:p>
                      <a:r>
                        <a:rPr lang="en-GB" sz="1800"/>
                        <a:t>Poor wash due to water temperature being too low</a:t>
                      </a:r>
                    </a:p>
                  </a:txBody>
                  <a:tcPr/>
                </a:tc>
                <a:tc>
                  <a:txBody>
                    <a:bodyPr/>
                    <a:lstStyle/>
                    <a:p>
                      <a:endParaRPr lang="en-GB" sz="1800"/>
                    </a:p>
                  </a:txBody>
                  <a:tcPr/>
                </a:tc>
                <a:tc>
                  <a:txBody>
                    <a:bodyPr/>
                    <a:lstStyle/>
                    <a:p>
                      <a:r>
                        <a:rPr lang="en-GB" sz="1800" dirty="0"/>
                        <a:t>Sensor drift over time</a:t>
                      </a:r>
                    </a:p>
                    <a:p>
                      <a:endParaRPr lang="en-GB" sz="1800" dirty="0"/>
                    </a:p>
                  </a:txBody>
                  <a:tcPr/>
                </a:tc>
                <a:extLst>
                  <a:ext uri="{0D108BD9-81ED-4DB2-BD59-A6C34878D82A}">
                    <a16:rowId xmlns:a16="http://schemas.microsoft.com/office/drawing/2014/main" val="124402168"/>
                  </a:ext>
                </a:extLst>
              </a:tr>
            </a:tbl>
          </a:graphicData>
        </a:graphic>
      </p:graphicFrame>
      <p:sp>
        <p:nvSpPr>
          <p:cNvPr id="6" name="Rounded Rectangular Callout 5">
            <a:extLst>
              <a:ext uri="{FF2B5EF4-FFF2-40B4-BE49-F238E27FC236}">
                <a16:creationId xmlns:a16="http://schemas.microsoft.com/office/drawing/2014/main" id="{51DCF46F-1180-0442-AC94-8150DC3B8324}"/>
              </a:ext>
            </a:extLst>
          </p:cNvPr>
          <p:cNvSpPr/>
          <p:nvPr/>
        </p:nvSpPr>
        <p:spPr>
          <a:xfrm>
            <a:off x="5240998" y="4955362"/>
            <a:ext cx="4918364" cy="1182615"/>
          </a:xfrm>
          <a:prstGeom prst="wedgeRoundRectCallout">
            <a:avLst>
              <a:gd name="adj1" fmla="val 10405"/>
              <a:gd name="adj2" fmla="val -135000"/>
              <a:gd name="adj3" fmla="val 16667"/>
            </a:avLst>
          </a:prstGeom>
          <a:ln/>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800" dirty="0"/>
              <a:t>Although the system hasn’t been designed it’s likely that some form of sensor will be used and that may drift over time </a:t>
            </a:r>
          </a:p>
        </p:txBody>
      </p:sp>
      <p:sp>
        <p:nvSpPr>
          <p:cNvPr id="7" name="Rounded Rectangular Callout 6">
            <a:extLst>
              <a:ext uri="{FF2B5EF4-FFF2-40B4-BE49-F238E27FC236}">
                <a16:creationId xmlns:a16="http://schemas.microsoft.com/office/drawing/2014/main" id="{110F77CF-495B-C842-BBCD-5BA05D5B7019}"/>
              </a:ext>
            </a:extLst>
          </p:cNvPr>
          <p:cNvSpPr/>
          <p:nvPr/>
        </p:nvSpPr>
        <p:spPr>
          <a:xfrm>
            <a:off x="1620984" y="5829721"/>
            <a:ext cx="3505199" cy="983671"/>
          </a:xfrm>
          <a:prstGeom prst="wedgeRoundRectCallout">
            <a:avLst>
              <a:gd name="adj1" fmla="val 73544"/>
              <a:gd name="adj2" fmla="val -78463"/>
              <a:gd name="adj3" fmla="val 16667"/>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a:solidFill>
                  <a:schemeClr val="accent1"/>
                </a:solidFill>
              </a:rPr>
              <a:t>If this turns out to have a high RPN then it should be revisited as a Design FMEA</a:t>
            </a:r>
          </a:p>
        </p:txBody>
      </p:sp>
    </p:spTree>
    <p:extLst>
      <p:ext uri="{BB962C8B-B14F-4D97-AF65-F5344CB8AC3E}">
        <p14:creationId xmlns:p14="http://schemas.microsoft.com/office/powerpoint/2010/main" val="370915659"/>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83F5364-979F-7440-A605-7CAFEABBCAEF}"/>
              </a:ext>
            </a:extLst>
          </p:cNvPr>
          <p:cNvSpPr>
            <a:spLocks noGrp="1"/>
          </p:cNvSpPr>
          <p:nvPr>
            <p:ph type="title"/>
          </p:nvPr>
        </p:nvSpPr>
        <p:spPr>
          <a:xfrm>
            <a:off x="87615" y="68142"/>
            <a:ext cx="9404723" cy="1400530"/>
          </a:xfrm>
        </p:spPr>
        <p:txBody>
          <a:bodyPr/>
          <a:lstStyle/>
          <a:p>
            <a:r>
              <a:rPr lang="en-GB" sz="3600" dirty="0"/>
              <a:t>Cause – Mechanism - Effect</a:t>
            </a:r>
          </a:p>
        </p:txBody>
      </p:sp>
      <p:sp>
        <p:nvSpPr>
          <p:cNvPr id="3" name="Content Placeholder 2">
            <a:extLst>
              <a:ext uri="{FF2B5EF4-FFF2-40B4-BE49-F238E27FC236}">
                <a16:creationId xmlns:a16="http://schemas.microsoft.com/office/drawing/2014/main" id="{CC368128-7FF5-9C48-8998-A65F46F6A759}"/>
              </a:ext>
            </a:extLst>
          </p:cNvPr>
          <p:cNvSpPr>
            <a:spLocks noGrp="1"/>
          </p:cNvSpPr>
          <p:nvPr>
            <p:ph idx="1"/>
          </p:nvPr>
        </p:nvSpPr>
        <p:spPr>
          <a:xfrm>
            <a:off x="1867340" y="2225303"/>
            <a:ext cx="8281108" cy="2609945"/>
          </a:xfrm>
        </p:spPr>
        <p:txBody>
          <a:bodyPr>
            <a:normAutofit lnSpcReduction="10000"/>
          </a:bodyPr>
          <a:lstStyle/>
          <a:p>
            <a:r>
              <a:rPr lang="en-GB" sz="1800" dirty="0"/>
              <a:t>Because most FMEA templates do not have a “Mechanism” column and it is common for team members to identify mechanisms, they need to be captured.</a:t>
            </a:r>
          </a:p>
          <a:p>
            <a:r>
              <a:rPr lang="en-GB" sz="1800" dirty="0"/>
              <a:t>This is  usually done as part of the cause description.</a:t>
            </a:r>
          </a:p>
          <a:p>
            <a:r>
              <a:rPr lang="en-GB" sz="1800" dirty="0"/>
              <a:t>This is very important, we have a tendency to become glib with our cause, it is essential that we describe the causal chain including the mechanism </a:t>
            </a:r>
          </a:p>
          <a:p>
            <a:pPr lvl="1"/>
            <a:r>
              <a:rPr lang="en-GB" sz="1800" dirty="0"/>
              <a:t>For Example:</a:t>
            </a:r>
          </a:p>
          <a:p>
            <a:pPr lvl="1"/>
            <a:endParaRPr lang="en-US" sz="1800" dirty="0"/>
          </a:p>
          <a:p>
            <a:endParaRPr lang="en-GB" sz="1800" dirty="0"/>
          </a:p>
        </p:txBody>
      </p:sp>
      <p:sp>
        <p:nvSpPr>
          <p:cNvPr id="5" name="Rectangle 4">
            <a:extLst>
              <a:ext uri="{FF2B5EF4-FFF2-40B4-BE49-F238E27FC236}">
                <a16:creationId xmlns:a16="http://schemas.microsoft.com/office/drawing/2014/main" id="{537AB787-FB84-E04E-AA53-309B9AF2C4EA}"/>
              </a:ext>
            </a:extLst>
          </p:cNvPr>
          <p:cNvSpPr/>
          <p:nvPr/>
        </p:nvSpPr>
        <p:spPr>
          <a:xfrm>
            <a:off x="2315309" y="4877445"/>
            <a:ext cx="7237012" cy="646331"/>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r>
              <a:rPr lang="en-GB" sz="1800" dirty="0"/>
              <a:t>CAUSE: “repeated pressurisation and de-pressurisation leading to metal fatigue in areas of high stress and and stress raisers”</a:t>
            </a:r>
          </a:p>
        </p:txBody>
      </p:sp>
      <p:sp>
        <p:nvSpPr>
          <p:cNvPr id="7" name="Rectangle 6">
            <a:extLst>
              <a:ext uri="{FF2B5EF4-FFF2-40B4-BE49-F238E27FC236}">
                <a16:creationId xmlns:a16="http://schemas.microsoft.com/office/drawing/2014/main" id="{7F1F5B22-DB64-3C4C-892F-BD750A6C1490}"/>
              </a:ext>
            </a:extLst>
          </p:cNvPr>
          <p:cNvSpPr/>
          <p:nvPr/>
        </p:nvSpPr>
        <p:spPr>
          <a:xfrm>
            <a:off x="2315309" y="5792136"/>
            <a:ext cx="2322396" cy="369332"/>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r>
              <a:rPr lang="en-GB" sz="1800" dirty="0"/>
              <a:t>CAUSE: “fatigue”</a:t>
            </a:r>
          </a:p>
        </p:txBody>
      </p:sp>
      <p:sp>
        <p:nvSpPr>
          <p:cNvPr id="9" name="TextBox 8">
            <a:extLst>
              <a:ext uri="{FF2B5EF4-FFF2-40B4-BE49-F238E27FC236}">
                <a16:creationId xmlns:a16="http://schemas.microsoft.com/office/drawing/2014/main" id="{18FC0CDE-1F7C-E64E-BBF1-1C88AC28B0C1}"/>
              </a:ext>
            </a:extLst>
          </p:cNvPr>
          <p:cNvSpPr txBox="1"/>
          <p:nvPr/>
        </p:nvSpPr>
        <p:spPr>
          <a:xfrm>
            <a:off x="9552321" y="4692779"/>
            <a:ext cx="800219" cy="830997"/>
          </a:xfrm>
          <a:prstGeom prst="rect">
            <a:avLst/>
          </a:prstGeom>
          <a:noFill/>
        </p:spPr>
        <p:txBody>
          <a:bodyPr wrap="square" rtlCol="0">
            <a:spAutoFit/>
          </a:bodyPr>
          <a:lstStyle/>
          <a:p>
            <a:r>
              <a:rPr lang="en-GB" sz="4800" dirty="0">
                <a:solidFill>
                  <a:srgbClr val="00B050"/>
                </a:solidFill>
              </a:rPr>
              <a:t>✔️</a:t>
            </a:r>
          </a:p>
        </p:txBody>
      </p:sp>
      <p:sp>
        <p:nvSpPr>
          <p:cNvPr id="10" name="TextBox 9">
            <a:extLst>
              <a:ext uri="{FF2B5EF4-FFF2-40B4-BE49-F238E27FC236}">
                <a16:creationId xmlns:a16="http://schemas.microsoft.com/office/drawing/2014/main" id="{EA0933D3-6DFA-5D42-B74B-8B0178334444}"/>
              </a:ext>
            </a:extLst>
          </p:cNvPr>
          <p:cNvSpPr txBox="1"/>
          <p:nvPr/>
        </p:nvSpPr>
        <p:spPr>
          <a:xfrm>
            <a:off x="5057808" y="5653636"/>
            <a:ext cx="561372" cy="646331"/>
          </a:xfrm>
          <a:prstGeom prst="rect">
            <a:avLst/>
          </a:prstGeom>
          <a:noFill/>
        </p:spPr>
        <p:txBody>
          <a:bodyPr wrap="square" rtlCol="0">
            <a:spAutoFit/>
          </a:bodyPr>
          <a:lstStyle/>
          <a:p>
            <a:pPr algn="ctr"/>
            <a:r>
              <a:rPr lang="en-GB" sz="3600" dirty="0"/>
              <a:t>✘</a:t>
            </a:r>
          </a:p>
        </p:txBody>
      </p:sp>
    </p:spTree>
    <p:extLst>
      <p:ext uri="{BB962C8B-B14F-4D97-AF65-F5344CB8AC3E}">
        <p14:creationId xmlns:p14="http://schemas.microsoft.com/office/powerpoint/2010/main" val="4049548192"/>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82515" y="115520"/>
            <a:ext cx="9144000" cy="334341"/>
          </a:xfrm>
        </p:spPr>
        <p:txBody>
          <a:bodyPr/>
          <a:lstStyle/>
          <a:p>
            <a:r>
              <a:rPr lang="en-US" dirty="0"/>
              <a:t>Handling Failure Mechanisms</a:t>
            </a:r>
          </a:p>
        </p:txBody>
      </p:sp>
      <p:sp>
        <p:nvSpPr>
          <p:cNvPr id="6" name="Content Placeholder 5"/>
          <p:cNvSpPr>
            <a:spLocks noGrp="1"/>
          </p:cNvSpPr>
          <p:nvPr>
            <p:ph sz="half" idx="1"/>
          </p:nvPr>
        </p:nvSpPr>
        <p:spPr>
          <a:xfrm>
            <a:off x="1806575" y="1480930"/>
            <a:ext cx="4224338" cy="4870662"/>
          </a:xfrm>
        </p:spPr>
        <p:txBody>
          <a:bodyPr/>
          <a:lstStyle/>
          <a:p>
            <a:r>
              <a:rPr lang="en-GB" sz="1800" dirty="0"/>
              <a:t>Failure Mechanism is the</a:t>
            </a:r>
            <a:r>
              <a:rPr lang="en-US" sz="1800" dirty="0"/>
              <a:t> physical, chemical or other process that results in failure. (BS4778-3.1:1991)</a:t>
            </a:r>
          </a:p>
          <a:p>
            <a:r>
              <a:rPr lang="en-US" sz="1800" dirty="0"/>
              <a:t>Most FMEA Templates do not have a column for the mechanism – but as part of our analysis we identify it!</a:t>
            </a:r>
          </a:p>
          <a:p>
            <a:endParaRPr lang="en-GB" sz="1800" dirty="0"/>
          </a:p>
          <a:p>
            <a:r>
              <a:rPr lang="en-GB" sz="1800" dirty="0"/>
              <a:t>We capture the MECHANISM as part of the cause description</a:t>
            </a:r>
          </a:p>
          <a:p>
            <a:endParaRPr lang="en-US" sz="1800" dirty="0"/>
          </a:p>
        </p:txBody>
      </p:sp>
      <p:sp>
        <p:nvSpPr>
          <p:cNvPr id="7" name="Content Placeholder 6"/>
          <p:cNvSpPr>
            <a:spLocks noGrp="1"/>
          </p:cNvSpPr>
          <p:nvPr>
            <p:ph type="body" sz="half" idx="2"/>
          </p:nvPr>
        </p:nvSpPr>
        <p:spPr>
          <a:xfrm>
            <a:off x="6183319" y="1490869"/>
            <a:ext cx="4224337" cy="4870662"/>
          </a:xfrm>
        </p:spPr>
        <p:txBody>
          <a:bodyPr/>
          <a:lstStyle/>
          <a:p>
            <a:r>
              <a:rPr lang="en-GB" sz="1800" dirty="0"/>
              <a:t>Typical Failure Mechanisms</a:t>
            </a:r>
          </a:p>
          <a:p>
            <a:pPr lvl="1"/>
            <a:r>
              <a:rPr lang="en-GB" sz="1800" dirty="0"/>
              <a:t>Products</a:t>
            </a:r>
            <a:endParaRPr lang="en-US" sz="1800" dirty="0"/>
          </a:p>
          <a:p>
            <a:pPr lvl="2"/>
            <a:r>
              <a:rPr lang="en-US" sz="1800" dirty="0"/>
              <a:t>Corrosion</a:t>
            </a:r>
          </a:p>
          <a:p>
            <a:pPr lvl="2"/>
            <a:r>
              <a:rPr lang="en-US" sz="1800" dirty="0"/>
              <a:t>Fretting</a:t>
            </a:r>
          </a:p>
          <a:p>
            <a:pPr lvl="2"/>
            <a:r>
              <a:rPr lang="en-US" sz="1800" dirty="0"/>
              <a:t>Creep</a:t>
            </a:r>
          </a:p>
          <a:p>
            <a:pPr lvl="2"/>
            <a:r>
              <a:rPr lang="en-US" sz="1800" dirty="0"/>
              <a:t>Fatigue</a:t>
            </a:r>
          </a:p>
          <a:p>
            <a:pPr lvl="1"/>
            <a:r>
              <a:rPr lang="en-US" sz="1800" dirty="0"/>
              <a:t>Processes</a:t>
            </a:r>
          </a:p>
          <a:p>
            <a:pPr lvl="2"/>
            <a:r>
              <a:rPr lang="en-US" sz="1800" dirty="0"/>
              <a:t>Operator Fatigue</a:t>
            </a:r>
          </a:p>
          <a:p>
            <a:pPr lvl="2"/>
            <a:r>
              <a:rPr lang="en-US" sz="1800" dirty="0"/>
              <a:t>Complacency</a:t>
            </a:r>
          </a:p>
          <a:p>
            <a:pPr lvl="2"/>
            <a:r>
              <a:rPr lang="en-US" sz="1800" dirty="0"/>
              <a:t>Fear</a:t>
            </a:r>
          </a:p>
          <a:p>
            <a:pPr lvl="2"/>
            <a:r>
              <a:rPr lang="en-US" sz="1800" dirty="0"/>
              <a:t>Misinformation</a:t>
            </a:r>
            <a:endParaRPr lang="en-GB" sz="1800" dirty="0"/>
          </a:p>
          <a:p>
            <a:endParaRPr lang="en-US" sz="1800" dirty="0"/>
          </a:p>
        </p:txBody>
      </p:sp>
    </p:spTree>
    <p:extLst>
      <p:ext uri="{BB962C8B-B14F-4D97-AF65-F5344CB8AC3E}">
        <p14:creationId xmlns:p14="http://schemas.microsoft.com/office/powerpoint/2010/main" val="47339948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D56CA8C-5AC1-224F-9A76-32CD712E57B9}"/>
              </a:ext>
            </a:extLst>
          </p:cNvPr>
          <p:cNvSpPr>
            <a:spLocks noGrp="1"/>
          </p:cNvSpPr>
          <p:nvPr>
            <p:ph type="title"/>
          </p:nvPr>
        </p:nvSpPr>
        <p:spPr>
          <a:xfrm>
            <a:off x="49287" y="109810"/>
            <a:ext cx="9404723" cy="1400530"/>
          </a:xfrm>
        </p:spPr>
        <p:txBody>
          <a:bodyPr/>
          <a:lstStyle/>
          <a:p>
            <a:r>
              <a:rPr lang="en-GB" dirty="0"/>
              <a:t>Likelihood of Occurrence</a:t>
            </a:r>
          </a:p>
        </p:txBody>
      </p:sp>
      <p:sp>
        <p:nvSpPr>
          <p:cNvPr id="3" name="Content Placeholder 2">
            <a:extLst>
              <a:ext uri="{FF2B5EF4-FFF2-40B4-BE49-F238E27FC236}">
                <a16:creationId xmlns:a16="http://schemas.microsoft.com/office/drawing/2014/main" id="{7D816D6F-35DE-144D-8F7B-AF1EFF01F4D0}"/>
              </a:ext>
            </a:extLst>
          </p:cNvPr>
          <p:cNvSpPr>
            <a:spLocks noGrp="1"/>
          </p:cNvSpPr>
          <p:nvPr>
            <p:ph idx="1"/>
          </p:nvPr>
        </p:nvSpPr>
        <p:spPr>
          <a:xfrm>
            <a:off x="1998099" y="2064164"/>
            <a:ext cx="8281108" cy="3176254"/>
          </a:xfrm>
        </p:spPr>
        <p:txBody>
          <a:bodyPr>
            <a:normAutofit lnSpcReduction="10000"/>
          </a:bodyPr>
          <a:lstStyle/>
          <a:p>
            <a:r>
              <a:rPr lang="en-GB" sz="1800" dirty="0"/>
              <a:t>The likelihood of Occurrence, or O column, is asking us to rate how likely do we think the effect experienced by the user, due to the failure mode and caused by the cause. </a:t>
            </a:r>
          </a:p>
          <a:p>
            <a:r>
              <a:rPr lang="en-GB" sz="1800" dirty="0"/>
              <a:t>This is typically rated on a scale of 1 to 10 (or 1 to 5) where 1 is a remote occurrence and 10 is highly likely. It is important to note that the likelihood of occurrence relates to the whole cause and effect chain. If you start talking about conditional probability of events, you have got it wrong! </a:t>
            </a:r>
          </a:p>
          <a:p>
            <a:r>
              <a:rPr lang="en-GB" sz="1800" dirty="0"/>
              <a:t>This is typically measured per life, although for some systems it can be be per use or mission. Typical likelihood of occurrence ratings for the 1 to 10 scale are given in table overleaf.</a:t>
            </a:r>
          </a:p>
          <a:p>
            <a:endParaRPr lang="en-GB" sz="1800" dirty="0"/>
          </a:p>
        </p:txBody>
      </p:sp>
      <p:sp>
        <p:nvSpPr>
          <p:cNvPr id="2" name="Slide Number Placeholder 1">
            <a:extLst>
              <a:ext uri="{FF2B5EF4-FFF2-40B4-BE49-F238E27FC236}">
                <a16:creationId xmlns:a16="http://schemas.microsoft.com/office/drawing/2014/main" id="{1A25FD00-3005-5E43-8A59-0A58DC1BD083}"/>
              </a:ext>
            </a:extLst>
          </p:cNvPr>
          <p:cNvSpPr>
            <a:spLocks noGrp="1"/>
          </p:cNvSpPr>
          <p:nvPr>
            <p:ph type="sldNum" sz="quarter" idx="12"/>
          </p:nvPr>
        </p:nvSpPr>
        <p:spPr/>
        <p:txBody>
          <a:bodyPr/>
          <a:lstStyle/>
          <a:p>
            <a:pPr>
              <a:defRPr/>
            </a:pPr>
            <a:fld id="{63D1838F-CF04-4C5B-A281-B06A6D0B42B6}" type="slidenum">
              <a:rPr lang="en-GB" smtClean="0">
                <a:solidFill>
                  <a:srgbClr val="404146"/>
                </a:solidFill>
              </a:rPr>
              <a:pPr>
                <a:defRPr/>
              </a:pPr>
              <a:t>71</a:t>
            </a:fld>
            <a:endParaRPr lang="en-GB">
              <a:solidFill>
                <a:srgbClr val="404146"/>
              </a:solidFill>
            </a:endParaRPr>
          </a:p>
        </p:txBody>
      </p:sp>
      <p:pic>
        <p:nvPicPr>
          <p:cNvPr id="6" name="Picture 5">
            <a:extLst>
              <a:ext uri="{FF2B5EF4-FFF2-40B4-BE49-F238E27FC236}">
                <a16:creationId xmlns:a16="http://schemas.microsoft.com/office/drawing/2014/main" id="{6A4E35D2-7032-FA43-9629-A4F348B77849}"/>
              </a:ext>
            </a:extLst>
          </p:cNvPr>
          <p:cNvPicPr>
            <a:picLocks noChangeAspect="1"/>
          </p:cNvPicPr>
          <p:nvPr/>
        </p:nvPicPr>
        <p:blipFill rotWithShape="1">
          <a:blip r:embed="rId2"/>
          <a:srcRect r="9005"/>
          <a:stretch/>
        </p:blipFill>
        <p:spPr>
          <a:xfrm>
            <a:off x="1998100" y="1268414"/>
            <a:ext cx="8320651" cy="483853"/>
          </a:xfrm>
          <a:prstGeom prst="rect">
            <a:avLst/>
          </a:prstGeom>
        </p:spPr>
      </p:pic>
    </p:spTree>
    <p:extLst>
      <p:ext uri="{BB962C8B-B14F-4D97-AF65-F5344CB8AC3E}">
        <p14:creationId xmlns:p14="http://schemas.microsoft.com/office/powerpoint/2010/main" val="965172656"/>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7345CC1-A6FD-EB4B-8D1C-E90FC6118143}"/>
              </a:ext>
            </a:extLst>
          </p:cNvPr>
          <p:cNvSpPr>
            <a:spLocks noGrp="1"/>
          </p:cNvSpPr>
          <p:nvPr>
            <p:ph type="title"/>
          </p:nvPr>
        </p:nvSpPr>
        <p:spPr>
          <a:xfrm>
            <a:off x="38336" y="47186"/>
            <a:ext cx="9404723" cy="1400530"/>
          </a:xfrm>
        </p:spPr>
        <p:txBody>
          <a:bodyPr/>
          <a:lstStyle/>
          <a:p>
            <a:r>
              <a:rPr lang="en-GB" sz="3600" dirty="0"/>
              <a:t>Likelihood of Occurrence</a:t>
            </a:r>
          </a:p>
        </p:txBody>
      </p:sp>
      <p:graphicFrame>
        <p:nvGraphicFramePr>
          <p:cNvPr id="7" name="Group 3">
            <a:extLst>
              <a:ext uri="{FF2B5EF4-FFF2-40B4-BE49-F238E27FC236}">
                <a16:creationId xmlns:a16="http://schemas.microsoft.com/office/drawing/2014/main" id="{0CB1A0D6-DEE7-634F-870D-D13BFFE0D256}"/>
              </a:ext>
            </a:extLst>
          </p:cNvPr>
          <p:cNvGraphicFramePr>
            <a:graphicFrameLocks noGrp="1"/>
          </p:cNvGraphicFramePr>
          <p:nvPr>
            <p:extLst>
              <p:ext uri="{D42A27DB-BD31-4B8C-83A1-F6EECF244321}">
                <p14:modId xmlns:p14="http://schemas.microsoft.com/office/powerpoint/2010/main" val="847335160"/>
              </p:ext>
            </p:extLst>
          </p:nvPr>
        </p:nvGraphicFramePr>
        <p:xfrm>
          <a:off x="2118764" y="2381217"/>
          <a:ext cx="7751443" cy="3941099"/>
        </p:xfrm>
        <a:graphic>
          <a:graphicData uri="http://schemas.openxmlformats.org/drawingml/2006/table">
            <a:tbl>
              <a:tblPr>
                <a:tableStyleId>{8A107856-5554-42FB-B03E-39F5DBC370BA}</a:tableStyleId>
              </a:tblPr>
              <a:tblGrid>
                <a:gridCol w="641901">
                  <a:extLst>
                    <a:ext uri="{9D8B030D-6E8A-4147-A177-3AD203B41FA5}">
                      <a16:colId xmlns:a16="http://schemas.microsoft.com/office/drawing/2014/main" val="20000"/>
                    </a:ext>
                  </a:extLst>
                </a:gridCol>
                <a:gridCol w="1995201">
                  <a:extLst>
                    <a:ext uri="{9D8B030D-6E8A-4147-A177-3AD203B41FA5}">
                      <a16:colId xmlns:a16="http://schemas.microsoft.com/office/drawing/2014/main" val="20001"/>
                    </a:ext>
                  </a:extLst>
                </a:gridCol>
                <a:gridCol w="3343606">
                  <a:extLst>
                    <a:ext uri="{9D8B030D-6E8A-4147-A177-3AD203B41FA5}">
                      <a16:colId xmlns:a16="http://schemas.microsoft.com/office/drawing/2014/main" val="20002"/>
                    </a:ext>
                  </a:extLst>
                </a:gridCol>
                <a:gridCol w="1770735">
                  <a:extLst>
                    <a:ext uri="{9D8B030D-6E8A-4147-A177-3AD203B41FA5}">
                      <a16:colId xmlns:a16="http://schemas.microsoft.com/office/drawing/2014/main" val="20003"/>
                    </a:ext>
                  </a:extLst>
                </a:gridCol>
              </a:tblGrid>
              <a:tr h="253202">
                <a:tc gridSpan="4">
                  <a:txBody>
                    <a:bodyPr/>
                    <a:lstStyle/>
                    <a:p>
                      <a:pPr marL="342900" marR="0" lvl="0" indent="-34290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OCCURRENCE RATINGS</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253202">
                <a:tc>
                  <a:txBody>
                    <a:bodyPr/>
                    <a:lstStyle/>
                    <a:p>
                      <a:pPr marL="342900" marR="0" lvl="0" indent="-34290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Rating</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Description</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Criteria</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Probability of Failure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1"/>
                  </a:ext>
                </a:extLst>
              </a:tr>
              <a:tr h="436189">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1</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Remote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Failure highly unlikely to occur. History of similar design satisfactory with no failures</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1 in 1,500,000</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2"/>
                  </a:ext>
                </a:extLst>
              </a:tr>
              <a:tr h="422014">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2</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Very Slight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Failure very unlikely to occur. History of very few failures</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0.0000067</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3"/>
                  </a:ext>
                </a:extLst>
              </a:tr>
              <a:tr h="253202">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3</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Slight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Very few and infrequent failures</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0.000067</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4"/>
                  </a:ext>
                </a:extLst>
              </a:tr>
              <a:tr h="304674">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4</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Low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Few and infrequent failures may be expected</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0.0005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5"/>
                  </a:ext>
                </a:extLst>
              </a:tr>
              <a:tr h="256633">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Medium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Some failures likely, but not in major proportions</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0.0025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6"/>
                  </a:ext>
                </a:extLst>
              </a:tr>
              <a:tr h="253202">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6</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Regular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Regular failures may be expected</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0.0125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7"/>
                  </a:ext>
                </a:extLst>
              </a:tr>
              <a:tr h="253202">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7</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Moderately High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Frequent failures may be expected</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0.05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8"/>
                  </a:ext>
                </a:extLst>
              </a:tr>
              <a:tr h="253202">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8</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High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Failure of major proportions may be expected</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0.125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9"/>
                  </a:ext>
                </a:extLst>
              </a:tr>
              <a:tr h="253202">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9</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Very High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Frequent failures. History of similar design issues</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0.33</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10"/>
                  </a:ext>
                </a:extLst>
              </a:tr>
              <a:tr h="253202">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10</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Extremely High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Constant failure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11"/>
                  </a:ext>
                </a:extLst>
              </a:tr>
            </a:tbl>
          </a:graphicData>
        </a:graphic>
      </p:graphicFrame>
      <p:sp>
        <p:nvSpPr>
          <p:cNvPr id="3" name="TextBox 2">
            <a:extLst>
              <a:ext uri="{FF2B5EF4-FFF2-40B4-BE49-F238E27FC236}">
                <a16:creationId xmlns:a16="http://schemas.microsoft.com/office/drawing/2014/main" id="{D42C9B95-D402-B84F-A18D-9CAE4232A099}"/>
              </a:ext>
            </a:extLst>
          </p:cNvPr>
          <p:cNvSpPr txBox="1"/>
          <p:nvPr/>
        </p:nvSpPr>
        <p:spPr>
          <a:xfrm>
            <a:off x="2011018" y="1268414"/>
            <a:ext cx="7886008" cy="646331"/>
          </a:xfrm>
          <a:prstGeom prst="rect">
            <a:avLst/>
          </a:prstGeom>
          <a:noFill/>
        </p:spPr>
        <p:txBody>
          <a:bodyPr wrap="square" rtlCol="0">
            <a:spAutoFit/>
          </a:bodyPr>
          <a:lstStyle/>
          <a:p>
            <a:r>
              <a:rPr lang="en-US" sz="1800" dirty="0"/>
              <a:t>The following table is typical of occurrence ratings – but specific industries will develop their own </a:t>
            </a:r>
          </a:p>
        </p:txBody>
      </p:sp>
    </p:spTree>
    <p:extLst>
      <p:ext uri="{BB962C8B-B14F-4D97-AF65-F5344CB8AC3E}">
        <p14:creationId xmlns:p14="http://schemas.microsoft.com/office/powerpoint/2010/main" val="1090340332"/>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2"/>
          <p:cNvSpPr>
            <a:spLocks noGrp="1" noChangeArrowheads="1"/>
          </p:cNvSpPr>
          <p:nvPr>
            <p:ph type="title"/>
          </p:nvPr>
        </p:nvSpPr>
        <p:spPr>
          <a:xfrm>
            <a:off x="0" y="-20693"/>
            <a:ext cx="9404723" cy="1400530"/>
          </a:xfrm>
        </p:spPr>
        <p:txBody>
          <a:bodyPr/>
          <a:lstStyle/>
          <a:p>
            <a:r>
              <a:rPr lang="en-GB" sz="2800" dirty="0"/>
              <a:t>Prevention/Detection Currently Employed Method</a:t>
            </a:r>
          </a:p>
        </p:txBody>
      </p:sp>
      <p:sp>
        <p:nvSpPr>
          <p:cNvPr id="66562" name="Rectangle 3"/>
          <p:cNvSpPr>
            <a:spLocks noGrp="1" noChangeArrowheads="1"/>
          </p:cNvSpPr>
          <p:nvPr>
            <p:ph idx="1"/>
          </p:nvPr>
        </p:nvSpPr>
        <p:spPr>
          <a:xfrm>
            <a:off x="2013066" y="2172515"/>
            <a:ext cx="8281108" cy="3511731"/>
          </a:xfrm>
        </p:spPr>
        <p:txBody>
          <a:bodyPr>
            <a:normAutofit lnSpcReduction="10000"/>
          </a:bodyPr>
          <a:lstStyle/>
          <a:p>
            <a:r>
              <a:rPr lang="en-GB" sz="1800" dirty="0"/>
              <a:t>On a Functional FMEA </a:t>
            </a:r>
            <a:r>
              <a:rPr lang="ja-JP" altLang="en-GB" sz="1800"/>
              <a:t>“</a:t>
            </a:r>
            <a:r>
              <a:rPr lang="en-GB" altLang="ja-JP" sz="1800" dirty="0"/>
              <a:t>Prevention/Detection</a:t>
            </a:r>
            <a:r>
              <a:rPr lang="ja-JP" altLang="en-GB" sz="1800"/>
              <a:t>”</a:t>
            </a:r>
            <a:r>
              <a:rPr lang="en-GB" altLang="ja-JP" sz="1800" dirty="0"/>
              <a:t> relates to what we did last time: </a:t>
            </a:r>
          </a:p>
          <a:p>
            <a:pPr lvl="1"/>
            <a:r>
              <a:rPr lang="en-GB" sz="1800" dirty="0"/>
              <a:t>There is an implicit assumption that we have designed a similar product (system) before and may, therefore, have experienced the failure mode. </a:t>
            </a:r>
          </a:p>
          <a:p>
            <a:pPr lvl="1"/>
            <a:r>
              <a:rPr lang="en-GB" sz="1800" dirty="0"/>
              <a:t>In which case, it is possible some detection or prevention method has been incorporated in the previous design. </a:t>
            </a:r>
          </a:p>
          <a:p>
            <a:r>
              <a:rPr lang="en-GB" sz="1800" dirty="0"/>
              <a:t>The purpose of the Prevention/Detection column is to identify and record this and assess how effective it was </a:t>
            </a:r>
          </a:p>
          <a:p>
            <a:r>
              <a:rPr lang="en-GB" sz="1800" dirty="0"/>
              <a:t>If there was none – write none. This often happens if it is an unprecedented function or system</a:t>
            </a:r>
          </a:p>
          <a:p>
            <a:endParaRPr lang="en-GB" sz="1800" dirty="0"/>
          </a:p>
          <a:p>
            <a:endParaRPr lang="en-GB" sz="1800" dirty="0"/>
          </a:p>
        </p:txBody>
      </p:sp>
      <p:pic>
        <p:nvPicPr>
          <p:cNvPr id="3" name="Picture 2">
            <a:extLst>
              <a:ext uri="{FF2B5EF4-FFF2-40B4-BE49-F238E27FC236}">
                <a16:creationId xmlns:a16="http://schemas.microsoft.com/office/drawing/2014/main" id="{4F0F668D-A4DB-D347-BD6D-475908DE3C20}"/>
              </a:ext>
            </a:extLst>
          </p:cNvPr>
          <p:cNvPicPr>
            <a:picLocks noChangeAspect="1"/>
          </p:cNvPicPr>
          <p:nvPr/>
        </p:nvPicPr>
        <p:blipFill rotWithShape="1">
          <a:blip r:embed="rId3"/>
          <a:srcRect r="8373"/>
          <a:stretch/>
        </p:blipFill>
        <p:spPr>
          <a:xfrm>
            <a:off x="2013066" y="1205488"/>
            <a:ext cx="8378328" cy="483853"/>
          </a:xfrm>
          <a:prstGeom prst="rect">
            <a:avLst/>
          </a:prstGeom>
        </p:spPr>
      </p:pic>
    </p:spTree>
    <p:extLst>
      <p:ext uri="{BB962C8B-B14F-4D97-AF65-F5344CB8AC3E}">
        <p14:creationId xmlns:p14="http://schemas.microsoft.com/office/powerpoint/2010/main" val="742096004"/>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2"/>
          <p:cNvSpPr>
            <a:spLocks noGrp="1" noChangeArrowheads="1"/>
          </p:cNvSpPr>
          <p:nvPr>
            <p:ph type="title"/>
          </p:nvPr>
        </p:nvSpPr>
        <p:spPr>
          <a:xfrm>
            <a:off x="71189" y="85863"/>
            <a:ext cx="9404723" cy="1400530"/>
          </a:xfrm>
        </p:spPr>
        <p:txBody>
          <a:bodyPr/>
          <a:lstStyle/>
          <a:p>
            <a:r>
              <a:rPr lang="en-GB" sz="3600" dirty="0"/>
              <a:t>Prevention vs. Detection</a:t>
            </a:r>
          </a:p>
        </p:txBody>
      </p:sp>
      <p:sp>
        <p:nvSpPr>
          <p:cNvPr id="66562" name="Rectangle 3"/>
          <p:cNvSpPr>
            <a:spLocks noGrp="1" noChangeArrowheads="1"/>
          </p:cNvSpPr>
          <p:nvPr>
            <p:ph idx="1"/>
          </p:nvPr>
        </p:nvSpPr>
        <p:spPr>
          <a:xfrm>
            <a:off x="1194804" y="1562804"/>
            <a:ext cx="9404722" cy="4567404"/>
          </a:xfrm>
        </p:spPr>
        <p:txBody>
          <a:bodyPr/>
          <a:lstStyle/>
          <a:p>
            <a:r>
              <a:rPr lang="en-US" sz="1800" dirty="0"/>
              <a:t>Prevention is where:</a:t>
            </a:r>
            <a:endParaRPr lang="en-GB" sz="1800" dirty="0"/>
          </a:p>
          <a:p>
            <a:pPr lvl="1"/>
            <a:r>
              <a:rPr lang="en-US" sz="1800" dirty="0"/>
              <a:t>We have tried to design the problem out. This will have a degree of success.</a:t>
            </a:r>
            <a:endParaRPr lang="en-GB" sz="1800" dirty="0"/>
          </a:p>
          <a:p>
            <a:pPr lvl="1"/>
            <a:r>
              <a:rPr lang="en-US" sz="1800" dirty="0"/>
              <a:t>We have “design controls” in place, such as analysis, to quantify the risks</a:t>
            </a:r>
            <a:endParaRPr lang="en-GB" sz="1800" dirty="0"/>
          </a:p>
          <a:p>
            <a:pPr lvl="0"/>
            <a:r>
              <a:rPr lang="en-US" sz="1800" dirty="0"/>
              <a:t>Detection is where:</a:t>
            </a:r>
            <a:endParaRPr lang="en-GB" sz="1800" dirty="0"/>
          </a:p>
          <a:p>
            <a:pPr lvl="1"/>
            <a:r>
              <a:rPr lang="en-US" sz="1800" dirty="0"/>
              <a:t>We have “design or </a:t>
            </a:r>
            <a:r>
              <a:rPr lang="en-US" sz="1800" dirty="0" err="1"/>
              <a:t>realisation</a:t>
            </a:r>
            <a:r>
              <a:rPr lang="en-US" sz="1800" dirty="0"/>
              <a:t> controls” in place to detect issues</a:t>
            </a:r>
            <a:endParaRPr lang="en-GB" sz="1800" dirty="0"/>
          </a:p>
          <a:p>
            <a:pPr lvl="1"/>
            <a:r>
              <a:rPr lang="en-US" sz="1800" dirty="0"/>
              <a:t>We incorporate new functionality in the system to warn the user of impending failure</a:t>
            </a:r>
            <a:endParaRPr lang="en-GB" sz="1800" dirty="0"/>
          </a:p>
          <a:p>
            <a:r>
              <a:rPr lang="en-GB" sz="1800" dirty="0"/>
              <a:t>It is important to note that prevention is ALWAYS better than detection. In the short term detection is often cheaper. In the long term after people die – it’s will be more expensive!</a:t>
            </a:r>
          </a:p>
          <a:p>
            <a:endParaRPr lang="en-GB" sz="1800" dirty="0"/>
          </a:p>
          <a:p>
            <a:endParaRPr lang="en-GB" sz="1800" dirty="0"/>
          </a:p>
          <a:p>
            <a:endParaRPr lang="en-GB" sz="1800" dirty="0"/>
          </a:p>
        </p:txBody>
      </p:sp>
    </p:spTree>
    <p:extLst>
      <p:ext uri="{BB962C8B-B14F-4D97-AF65-F5344CB8AC3E}">
        <p14:creationId xmlns:p14="http://schemas.microsoft.com/office/powerpoint/2010/main" val="2871562418"/>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Rectangle 2"/>
          <p:cNvSpPr>
            <a:spLocks noGrp="1" noChangeArrowheads="1"/>
          </p:cNvSpPr>
          <p:nvPr>
            <p:ph type="title"/>
          </p:nvPr>
        </p:nvSpPr>
        <p:spPr>
          <a:xfrm>
            <a:off x="301158" y="0"/>
            <a:ext cx="9404723" cy="1400530"/>
          </a:xfrm>
        </p:spPr>
        <p:txBody>
          <a:bodyPr/>
          <a:lstStyle/>
          <a:p>
            <a:r>
              <a:rPr lang="en-GB" sz="3600" dirty="0"/>
              <a:t>Prevention/Detection D</a:t>
            </a:r>
          </a:p>
        </p:txBody>
      </p:sp>
      <p:sp>
        <p:nvSpPr>
          <p:cNvPr id="68610" name="Rectangle 3"/>
          <p:cNvSpPr>
            <a:spLocks noGrp="1" noChangeArrowheads="1"/>
          </p:cNvSpPr>
          <p:nvPr>
            <p:ph idx="1"/>
          </p:nvPr>
        </p:nvSpPr>
        <p:spPr>
          <a:xfrm>
            <a:off x="1711087" y="1732124"/>
            <a:ext cx="8946541" cy="4195481"/>
          </a:xfrm>
        </p:spPr>
        <p:txBody>
          <a:bodyPr>
            <a:normAutofit/>
          </a:bodyPr>
          <a:lstStyle/>
          <a:p>
            <a:r>
              <a:rPr lang="en-GB" sz="1800" dirty="0"/>
              <a:t>The  </a:t>
            </a:r>
            <a:r>
              <a:rPr lang="ja-JP" altLang="en-GB" sz="1800" dirty="0"/>
              <a:t>“</a:t>
            </a:r>
            <a:r>
              <a:rPr lang="en-GB" altLang="ja-JP" sz="1800" dirty="0"/>
              <a:t>D</a:t>
            </a:r>
            <a:r>
              <a:rPr lang="ja-JP" altLang="en-GB" sz="1800" dirty="0"/>
              <a:t>”</a:t>
            </a:r>
            <a:r>
              <a:rPr lang="en-GB" altLang="ja-JP" sz="1800" dirty="0"/>
              <a:t> column is an assessment of </a:t>
            </a:r>
            <a:r>
              <a:rPr lang="ja-JP" altLang="en-GB" sz="1800" dirty="0"/>
              <a:t>“</a:t>
            </a:r>
            <a:r>
              <a:rPr lang="en-GB" altLang="ja-JP" sz="1800" dirty="0"/>
              <a:t>how good</a:t>
            </a:r>
            <a:r>
              <a:rPr lang="ja-JP" altLang="en-GB" sz="1800" dirty="0"/>
              <a:t>”</a:t>
            </a:r>
            <a:r>
              <a:rPr lang="en-GB" altLang="ja-JP" sz="1800" dirty="0"/>
              <a:t> the currently employed Prevention/Detection method is at preventing or providing a warning of the impending failure</a:t>
            </a:r>
          </a:p>
          <a:p>
            <a:r>
              <a:rPr lang="en-GB" sz="1800" dirty="0"/>
              <a:t>The 1 to 10 Detection scale is based upon whether or not the user will experience the effects of the failure mode </a:t>
            </a:r>
          </a:p>
        </p:txBody>
      </p:sp>
      <p:sp>
        <p:nvSpPr>
          <p:cNvPr id="4" name="Left-Right Arrow 3"/>
          <p:cNvSpPr>
            <a:spLocks noChangeArrowheads="1"/>
          </p:cNvSpPr>
          <p:nvPr/>
        </p:nvSpPr>
        <p:spPr bwMode="auto">
          <a:xfrm>
            <a:off x="3640016" y="3547698"/>
            <a:ext cx="4910504" cy="208085"/>
          </a:xfrm>
          <a:prstGeom prst="leftRightArrow">
            <a:avLst>
              <a:gd name="adj1" fmla="val 50000"/>
              <a:gd name="adj2" fmla="val 50038"/>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a:defRPr/>
            </a:pPr>
            <a:endParaRPr lang="en-GB" sz="1477">
              <a:solidFill>
                <a:schemeClr val="dk1"/>
              </a:solidFill>
              <a:latin typeface="+mn-lt"/>
              <a:ea typeface="+mn-ea"/>
            </a:endParaRPr>
          </a:p>
        </p:txBody>
      </p:sp>
      <p:sp>
        <p:nvSpPr>
          <p:cNvPr id="68612" name="TextBox 4"/>
          <p:cNvSpPr txBox="1">
            <a:spLocks noChangeArrowheads="1"/>
          </p:cNvSpPr>
          <p:nvPr/>
        </p:nvSpPr>
        <p:spPr bwMode="auto">
          <a:xfrm>
            <a:off x="3190143" y="3481756"/>
            <a:ext cx="303288" cy="34810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a:t>1</a:t>
            </a:r>
          </a:p>
        </p:txBody>
      </p:sp>
      <p:sp>
        <p:nvSpPr>
          <p:cNvPr id="68613" name="TextBox 5"/>
          <p:cNvSpPr txBox="1">
            <a:spLocks noChangeArrowheads="1"/>
          </p:cNvSpPr>
          <p:nvPr/>
        </p:nvSpPr>
        <p:spPr bwMode="auto">
          <a:xfrm>
            <a:off x="8636977" y="3446586"/>
            <a:ext cx="421910" cy="34810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a:t>10</a:t>
            </a:r>
          </a:p>
        </p:txBody>
      </p:sp>
      <p:sp>
        <p:nvSpPr>
          <p:cNvPr id="68614" name="TextBox 6"/>
          <p:cNvSpPr txBox="1">
            <a:spLocks noChangeArrowheads="1"/>
          </p:cNvSpPr>
          <p:nvPr/>
        </p:nvSpPr>
        <p:spPr bwMode="auto">
          <a:xfrm>
            <a:off x="2112724" y="3892063"/>
            <a:ext cx="2164217" cy="1371209"/>
          </a:xfrm>
          <a:prstGeom prst="rect">
            <a:avLst/>
          </a:prstGeom>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style>
          <a:lnRef idx="1">
            <a:schemeClr val="accent2"/>
          </a:lnRef>
          <a:fillRef idx="2">
            <a:schemeClr val="accent2"/>
          </a:fillRef>
          <a:effectRef idx="1">
            <a:schemeClr val="accent2"/>
          </a:effectRef>
          <a:fontRef idx="minor">
            <a:schemeClr val="dk1"/>
          </a:fontRef>
        </p:style>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dirty="0">
                <a:solidFill>
                  <a:schemeClr val="accent1"/>
                </a:solidFill>
                <a:latin typeface="+mj-lt"/>
              </a:rPr>
              <a:t>Certain </a:t>
            </a:r>
            <a:r>
              <a:rPr lang="en-GB" sz="1600" dirty="0">
                <a:solidFill>
                  <a:schemeClr val="accent1"/>
                </a:solidFill>
                <a:latin typeface="+mj-lt"/>
              </a:rPr>
              <a:t>to</a:t>
            </a:r>
            <a:r>
              <a:rPr lang="en-GB" sz="1662" dirty="0">
                <a:solidFill>
                  <a:schemeClr val="accent1"/>
                </a:solidFill>
                <a:latin typeface="+mj-lt"/>
              </a:rPr>
              <a:t> prevent or detect failure before user experiences the failure effects</a:t>
            </a:r>
          </a:p>
        </p:txBody>
      </p:sp>
      <p:sp>
        <p:nvSpPr>
          <p:cNvPr id="68615" name="TextBox 7"/>
          <p:cNvSpPr txBox="1">
            <a:spLocks noChangeArrowheads="1"/>
          </p:cNvSpPr>
          <p:nvPr/>
        </p:nvSpPr>
        <p:spPr bwMode="auto">
          <a:xfrm>
            <a:off x="8273561" y="3878875"/>
            <a:ext cx="2067414" cy="1371209"/>
          </a:xfrm>
          <a:prstGeom prst="rect">
            <a:avLst/>
          </a:prstGeom>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style>
          <a:lnRef idx="1">
            <a:schemeClr val="accent2"/>
          </a:lnRef>
          <a:fillRef idx="2">
            <a:schemeClr val="accent2"/>
          </a:fillRef>
          <a:effectRef idx="1">
            <a:schemeClr val="accent2"/>
          </a:effectRef>
          <a:fontRef idx="minor">
            <a:schemeClr val="dk1"/>
          </a:fontRef>
        </p:style>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a:solidFill>
                  <a:schemeClr val="accent1"/>
                </a:solidFill>
                <a:latin typeface="+mj-lt"/>
              </a:rPr>
              <a:t>Cannot prevent or detect failure - user certain to experience  failure effects</a:t>
            </a:r>
          </a:p>
        </p:txBody>
      </p:sp>
      <p:sp>
        <p:nvSpPr>
          <p:cNvPr id="9" name="Rounded Rectangular Callout 8"/>
          <p:cNvSpPr/>
          <p:nvPr/>
        </p:nvSpPr>
        <p:spPr>
          <a:xfrm>
            <a:off x="4484234" y="4323724"/>
            <a:ext cx="2542232" cy="1838847"/>
          </a:xfrm>
          <a:prstGeom prst="wedgeRoundRectCallout">
            <a:avLst>
              <a:gd name="adj1" fmla="val -64379"/>
              <a:gd name="adj2" fmla="val -51263"/>
              <a:gd name="adj3" fmla="val 16667"/>
            </a:avLst>
          </a:prstGeom>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77" dirty="0">
                <a:solidFill>
                  <a:schemeClr val="accent1"/>
                </a:solidFill>
              </a:rPr>
              <a:t>A classic example of a 1 is a car fuel gauge. This device can give ample warning of the fact the car will stop if the fuel is not replenished  </a:t>
            </a:r>
          </a:p>
        </p:txBody>
      </p:sp>
      <p:pic>
        <p:nvPicPr>
          <p:cNvPr id="12" name="Picture 11">
            <a:extLst>
              <a:ext uri="{FF2B5EF4-FFF2-40B4-BE49-F238E27FC236}">
                <a16:creationId xmlns:a16="http://schemas.microsoft.com/office/drawing/2014/main" id="{35262854-35CF-D843-B216-4BB0FED6CE57}"/>
              </a:ext>
            </a:extLst>
          </p:cNvPr>
          <p:cNvPicPr>
            <a:picLocks noChangeAspect="1"/>
          </p:cNvPicPr>
          <p:nvPr/>
        </p:nvPicPr>
        <p:blipFill rotWithShape="1">
          <a:blip r:embed="rId3"/>
          <a:srcRect r="8783"/>
          <a:stretch/>
        </p:blipFill>
        <p:spPr>
          <a:xfrm>
            <a:off x="1896230" y="1148888"/>
            <a:ext cx="8340879" cy="483853"/>
          </a:xfrm>
          <a:prstGeom prst="rect">
            <a:avLst/>
          </a:prstGeom>
        </p:spPr>
      </p:pic>
    </p:spTree>
    <p:extLst>
      <p:ext uri="{BB962C8B-B14F-4D97-AF65-F5344CB8AC3E}">
        <p14:creationId xmlns:p14="http://schemas.microsoft.com/office/powerpoint/2010/main" val="1350090925"/>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Rectangle 2"/>
          <p:cNvSpPr>
            <a:spLocks noGrp="1" noChangeArrowheads="1"/>
          </p:cNvSpPr>
          <p:nvPr>
            <p:ph type="title"/>
          </p:nvPr>
        </p:nvSpPr>
        <p:spPr>
          <a:xfrm>
            <a:off x="0" y="0"/>
            <a:ext cx="9404723" cy="1400530"/>
          </a:xfrm>
        </p:spPr>
        <p:txBody>
          <a:bodyPr/>
          <a:lstStyle/>
          <a:p>
            <a:r>
              <a:rPr lang="en-GB" sz="3600" dirty="0"/>
              <a:t>Prevention/Detection Ratings</a:t>
            </a:r>
          </a:p>
        </p:txBody>
      </p:sp>
      <p:sp>
        <p:nvSpPr>
          <p:cNvPr id="75778" name="Rectangle 3"/>
          <p:cNvSpPr>
            <a:spLocks noChangeArrowheads="1"/>
          </p:cNvSpPr>
          <p:nvPr/>
        </p:nvSpPr>
        <p:spPr bwMode="auto">
          <a:xfrm>
            <a:off x="1524001" y="-1050354"/>
            <a:ext cx="184731" cy="348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p>
            <a:pPr>
              <a:tabLst>
                <a:tab pos="2743269" algn="ctr"/>
              </a:tabLst>
            </a:pPr>
            <a:endParaRPr lang="en-US" sz="1662"/>
          </a:p>
        </p:txBody>
      </p:sp>
      <p:graphicFrame>
        <p:nvGraphicFramePr>
          <p:cNvPr id="240644" name="Group 4"/>
          <p:cNvGraphicFramePr>
            <a:graphicFrameLocks noGrp="1"/>
          </p:cNvGraphicFramePr>
          <p:nvPr>
            <p:extLst>
              <p:ext uri="{D42A27DB-BD31-4B8C-83A1-F6EECF244321}">
                <p14:modId xmlns:p14="http://schemas.microsoft.com/office/powerpoint/2010/main" val="3398968723"/>
              </p:ext>
            </p:extLst>
          </p:nvPr>
        </p:nvGraphicFramePr>
        <p:xfrm>
          <a:off x="2377586" y="1134601"/>
          <a:ext cx="7436828" cy="5391737"/>
        </p:xfrm>
        <a:graphic>
          <a:graphicData uri="http://schemas.openxmlformats.org/drawingml/2006/table">
            <a:tbl>
              <a:tblPr>
                <a:tableStyleId>{69C7853C-536D-4A76-A0AE-DD22124D55A5}</a:tableStyleId>
              </a:tblPr>
              <a:tblGrid>
                <a:gridCol w="956897">
                  <a:extLst>
                    <a:ext uri="{9D8B030D-6E8A-4147-A177-3AD203B41FA5}">
                      <a16:colId xmlns:a16="http://schemas.microsoft.com/office/drawing/2014/main" val="20000"/>
                    </a:ext>
                  </a:extLst>
                </a:gridCol>
                <a:gridCol w="2388577">
                  <a:extLst>
                    <a:ext uri="{9D8B030D-6E8A-4147-A177-3AD203B41FA5}">
                      <a16:colId xmlns:a16="http://schemas.microsoft.com/office/drawing/2014/main" val="20001"/>
                    </a:ext>
                  </a:extLst>
                </a:gridCol>
                <a:gridCol w="4091354">
                  <a:extLst>
                    <a:ext uri="{9D8B030D-6E8A-4147-A177-3AD203B41FA5}">
                      <a16:colId xmlns:a16="http://schemas.microsoft.com/office/drawing/2014/main" val="20002"/>
                    </a:ext>
                  </a:extLst>
                </a:gridCol>
              </a:tblGrid>
              <a:tr h="253218">
                <a:tc gridSpan="3">
                  <a:txBody>
                    <a:bodyPr/>
                    <a:lstStyle/>
                    <a:p>
                      <a:pPr marL="0" marR="0" lvl="0" indent="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1" u="none" strike="noStrike" cap="none" normalizeH="0" baseline="0" dirty="0">
                          <a:ln>
                            <a:noFill/>
                          </a:ln>
                          <a:solidFill>
                            <a:sysClr val="windowText" lastClr="000000"/>
                          </a:solidFill>
                          <a:effectLst/>
                        </a:rPr>
                        <a:t>PREVENTION/DETECTION  RATINGS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253512">
                <a:tc>
                  <a:txBody>
                    <a:bodyPr/>
                    <a:lstStyle/>
                    <a:p>
                      <a:pPr marL="0" marR="0" lvl="0" indent="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1" u="none" strike="noStrike" cap="none" normalizeH="0" baseline="0">
                          <a:ln>
                            <a:noFill/>
                          </a:ln>
                          <a:solidFill>
                            <a:sysClr val="windowText" lastClr="000000"/>
                          </a:solidFill>
                          <a:effectLst/>
                        </a:rPr>
                        <a:t>Rating</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1" u="none" strike="noStrike" cap="none" normalizeH="0" baseline="0" dirty="0">
                          <a:ln>
                            <a:noFill/>
                          </a:ln>
                          <a:solidFill>
                            <a:sysClr val="windowText" lastClr="000000"/>
                          </a:solidFill>
                          <a:effectLst/>
                        </a:rPr>
                        <a:t>Description</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tc>
                  <a:txBody>
                    <a:bodyPr/>
                    <a:lstStyle/>
                    <a:p>
                      <a:pPr marL="0" marR="0" lvl="0" indent="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1" u="none" strike="noStrike" cap="none" normalizeH="0" baseline="0" dirty="0">
                          <a:ln>
                            <a:noFill/>
                          </a:ln>
                          <a:solidFill>
                            <a:sysClr val="windowText" lastClr="000000"/>
                          </a:solidFill>
                          <a:effectLst/>
                        </a:rPr>
                        <a:t>Criteria</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1"/>
                  </a:ext>
                </a:extLst>
              </a:tr>
              <a:tr h="590843">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1</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Remote probability of failure reaching the user</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 known prevention/detection method exists for similar systems with a strong history of excellent performance and is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2"/>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2</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Very Slight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 known prevention/detection method exists for similar systems and is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3"/>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3</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Slight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 known and robust prevention/detection method exists for other systems and is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4"/>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4</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Low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 known prevention/detection method exists for other systems and is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5"/>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5</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Medium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 known and robust prevention/detection method exists for other systems but is not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6"/>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6</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Moderately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 known prevention/detection method exists for other systems but is not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7"/>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7</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Moderately High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An experimental prevention/detection method exists for other systems and is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8"/>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8</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High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An experimental prevention/detection method exists for other systems but is not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9"/>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9</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Very High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No known prevention/detection method but functionality is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10"/>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10</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It is certain that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No known prevention/detection method and no requirement to do so specified</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11"/>
                  </a:ext>
                </a:extLst>
              </a:tr>
            </a:tbl>
          </a:graphicData>
        </a:graphic>
      </p:graphicFrame>
      <p:sp>
        <p:nvSpPr>
          <p:cNvPr id="75831" name="Rectangle 56"/>
          <p:cNvSpPr>
            <a:spLocks noChangeArrowheads="1"/>
          </p:cNvSpPr>
          <p:nvPr/>
        </p:nvSpPr>
        <p:spPr bwMode="auto">
          <a:xfrm>
            <a:off x="1524001" y="7558781"/>
            <a:ext cx="184731" cy="348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p>
            <a:pPr>
              <a:tabLst>
                <a:tab pos="2743269" algn="ctr"/>
              </a:tabLst>
            </a:pPr>
            <a:endParaRPr lang="en-US" sz="1662"/>
          </a:p>
        </p:txBody>
      </p:sp>
    </p:spTree>
    <p:extLst>
      <p:ext uri="{BB962C8B-B14F-4D97-AF65-F5344CB8AC3E}">
        <p14:creationId xmlns:p14="http://schemas.microsoft.com/office/powerpoint/2010/main" val="1207383671"/>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Title 1"/>
          <p:cNvSpPr>
            <a:spLocks noGrp="1"/>
          </p:cNvSpPr>
          <p:nvPr>
            <p:ph type="title"/>
          </p:nvPr>
        </p:nvSpPr>
        <p:spPr>
          <a:xfrm>
            <a:off x="0" y="69437"/>
            <a:ext cx="9404723" cy="1400530"/>
          </a:xfrm>
        </p:spPr>
        <p:txBody>
          <a:bodyPr/>
          <a:lstStyle/>
          <a:p>
            <a:r>
              <a:rPr lang="en-GB" sz="3600" dirty="0"/>
              <a:t>Risk Priority Number RPN</a:t>
            </a:r>
          </a:p>
        </p:txBody>
      </p:sp>
      <p:sp>
        <p:nvSpPr>
          <p:cNvPr id="72706" name="Content Placeholder 2"/>
          <p:cNvSpPr>
            <a:spLocks noGrp="1"/>
          </p:cNvSpPr>
          <p:nvPr>
            <p:ph idx="1"/>
          </p:nvPr>
        </p:nvSpPr>
        <p:spPr>
          <a:xfrm>
            <a:off x="1956000" y="1825626"/>
            <a:ext cx="8281108" cy="4053417"/>
          </a:xfrm>
        </p:spPr>
        <p:txBody>
          <a:bodyPr/>
          <a:lstStyle/>
          <a:p>
            <a:r>
              <a:rPr lang="en-GB" sz="1800" dirty="0"/>
              <a:t>The values assigned to S, O and D are now multiplied together to give a Risk Priority Number:</a:t>
            </a:r>
          </a:p>
          <a:p>
            <a:pPr lvl="2"/>
            <a:endParaRPr lang="en-GB" sz="1800" dirty="0"/>
          </a:p>
          <a:p>
            <a:pPr marL="1073084" lvl="2" indent="0">
              <a:buNone/>
            </a:pPr>
            <a:r>
              <a:rPr lang="en-GB" sz="1800" dirty="0"/>
              <a:t>                     </a:t>
            </a:r>
            <a:r>
              <a:rPr lang="en-GB" sz="2800" dirty="0" err="1"/>
              <a:t>SxOxD</a:t>
            </a:r>
            <a:r>
              <a:rPr lang="en-GB" sz="2800" dirty="0"/>
              <a:t> = RPN</a:t>
            </a:r>
            <a:endParaRPr lang="en-GB" sz="1800" dirty="0"/>
          </a:p>
          <a:p>
            <a:pPr marL="0" indent="0">
              <a:buNone/>
            </a:pPr>
            <a:endParaRPr lang="en-GB" sz="1800" dirty="0"/>
          </a:p>
          <a:p>
            <a:r>
              <a:rPr lang="en-GB" sz="1800" dirty="0"/>
              <a:t>The purpose of the RPN is to direct action where it is required</a:t>
            </a:r>
          </a:p>
          <a:p>
            <a:r>
              <a:rPr lang="en-GB" sz="1800" dirty="0"/>
              <a:t>Care must be exercised, since the S, O and D ratings are not absolute but relative! Different teams constructing the same FMEA will typically generate the same failure modes, effects and causes - but will assign different values to SOD - BUT the prioritisation is likely be the same</a:t>
            </a:r>
          </a:p>
          <a:p>
            <a:endParaRPr lang="en-GB" sz="1800" dirty="0"/>
          </a:p>
          <a:p>
            <a:endParaRPr lang="en-GB" sz="1800" dirty="0"/>
          </a:p>
        </p:txBody>
      </p:sp>
      <p:pic>
        <p:nvPicPr>
          <p:cNvPr id="3" name="Picture 2">
            <a:extLst>
              <a:ext uri="{FF2B5EF4-FFF2-40B4-BE49-F238E27FC236}">
                <a16:creationId xmlns:a16="http://schemas.microsoft.com/office/drawing/2014/main" id="{A7FD107B-CC5E-4D43-9096-FBF72E4C4882}"/>
              </a:ext>
            </a:extLst>
          </p:cNvPr>
          <p:cNvPicPr>
            <a:picLocks noChangeAspect="1"/>
          </p:cNvPicPr>
          <p:nvPr/>
        </p:nvPicPr>
        <p:blipFill rotWithShape="1">
          <a:blip r:embed="rId2"/>
          <a:srcRect r="8677"/>
          <a:stretch/>
        </p:blipFill>
        <p:spPr>
          <a:xfrm>
            <a:off x="1921278" y="1176715"/>
            <a:ext cx="8350552" cy="483853"/>
          </a:xfrm>
          <a:prstGeom prst="rect">
            <a:avLst/>
          </a:prstGeom>
        </p:spPr>
      </p:pic>
    </p:spTree>
    <p:extLst>
      <p:ext uri="{BB962C8B-B14F-4D97-AF65-F5344CB8AC3E}">
        <p14:creationId xmlns:p14="http://schemas.microsoft.com/office/powerpoint/2010/main" val="1987957145"/>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Rectangle 2"/>
          <p:cNvSpPr>
            <a:spLocks noGrp="1" noChangeArrowheads="1"/>
          </p:cNvSpPr>
          <p:nvPr>
            <p:ph type="title"/>
          </p:nvPr>
        </p:nvSpPr>
        <p:spPr>
          <a:xfrm>
            <a:off x="0" y="22606"/>
            <a:ext cx="9404723" cy="1400530"/>
          </a:xfrm>
        </p:spPr>
        <p:txBody>
          <a:bodyPr/>
          <a:lstStyle/>
          <a:p>
            <a:r>
              <a:rPr lang="en-GB" sz="3600" dirty="0"/>
              <a:t>Design Suggestions</a:t>
            </a:r>
          </a:p>
        </p:txBody>
      </p:sp>
      <p:sp>
        <p:nvSpPr>
          <p:cNvPr id="73730" name="Rectangle 3"/>
          <p:cNvSpPr>
            <a:spLocks noGrp="1" noChangeArrowheads="1"/>
          </p:cNvSpPr>
          <p:nvPr>
            <p:ph idx="1"/>
          </p:nvPr>
        </p:nvSpPr>
        <p:spPr>
          <a:xfrm>
            <a:off x="1956000" y="1825626"/>
            <a:ext cx="8281108" cy="3982629"/>
          </a:xfrm>
        </p:spPr>
        <p:txBody>
          <a:bodyPr/>
          <a:lstStyle/>
          <a:p>
            <a:r>
              <a:rPr lang="en-GB" sz="1800" dirty="0"/>
              <a:t>The final column of a Functional FMEA is that allocated for Design Suggestions, ideas that can either prevent or detect the failure mode.</a:t>
            </a:r>
          </a:p>
          <a:p>
            <a:r>
              <a:rPr lang="en-US" sz="1800" dirty="0"/>
              <a:t>FFMEA can be used before any design work has been undertaken</a:t>
            </a:r>
            <a:r>
              <a:rPr lang="en-GB" sz="1800" dirty="0"/>
              <a:t>, but knowledge of potential failures can lead to design ideas which if built in ab initio will be minimum cost. </a:t>
            </a:r>
          </a:p>
          <a:p>
            <a:r>
              <a:rPr lang="en-GB" sz="1800" dirty="0"/>
              <a:t>Accordingly there are levels of intervention:</a:t>
            </a:r>
          </a:p>
          <a:p>
            <a:pPr lvl="1"/>
            <a:r>
              <a:rPr lang="en-GB" sz="1800" dirty="0"/>
              <a:t>Design the failure mode out completely </a:t>
            </a:r>
          </a:p>
          <a:p>
            <a:pPr lvl="1"/>
            <a:r>
              <a:rPr lang="en-GB" sz="1800" dirty="0"/>
              <a:t>Provide a detection method that warns the user of impending failure – e.g. a fuel gauge on a motor car warns when the car is about to fail (run out of fuel)</a:t>
            </a:r>
          </a:p>
          <a:p>
            <a:pPr lvl="1"/>
            <a:r>
              <a:rPr lang="en-GB" sz="1800" dirty="0"/>
              <a:t>Inform the user the failure has occurred</a:t>
            </a:r>
          </a:p>
          <a:p>
            <a:pPr lvl="1"/>
            <a:endParaRPr lang="en-GB" sz="1800" dirty="0"/>
          </a:p>
          <a:p>
            <a:endParaRPr lang="en-GB" sz="1800" dirty="0"/>
          </a:p>
        </p:txBody>
      </p:sp>
      <p:pic>
        <p:nvPicPr>
          <p:cNvPr id="3" name="Picture 2">
            <a:extLst>
              <a:ext uri="{FF2B5EF4-FFF2-40B4-BE49-F238E27FC236}">
                <a16:creationId xmlns:a16="http://schemas.microsoft.com/office/drawing/2014/main" id="{A8515DBB-B90E-324B-BCCC-93B8A6137653}"/>
              </a:ext>
            </a:extLst>
          </p:cNvPr>
          <p:cNvPicPr>
            <a:picLocks noChangeAspect="1"/>
          </p:cNvPicPr>
          <p:nvPr/>
        </p:nvPicPr>
        <p:blipFill rotWithShape="1">
          <a:blip r:embed="rId3"/>
          <a:srcRect r="8862"/>
          <a:stretch/>
        </p:blipFill>
        <p:spPr>
          <a:xfrm>
            <a:off x="1841077" y="1181210"/>
            <a:ext cx="8333634" cy="483853"/>
          </a:xfrm>
          <a:prstGeom prst="rect">
            <a:avLst/>
          </a:prstGeom>
        </p:spPr>
      </p:pic>
    </p:spTree>
    <p:extLst>
      <p:ext uri="{BB962C8B-B14F-4D97-AF65-F5344CB8AC3E}">
        <p14:creationId xmlns:p14="http://schemas.microsoft.com/office/powerpoint/2010/main" val="3511766848"/>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744D776-905E-416C-AF6D-C6EB4FBB0A9A}"/>
              </a:ext>
            </a:extLst>
          </p:cNvPr>
          <p:cNvSpPr/>
          <p:nvPr/>
        </p:nvSpPr>
        <p:spPr>
          <a:xfrm>
            <a:off x="1839751" y="1084139"/>
            <a:ext cx="8465044" cy="5151031"/>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75777" name="Object 7"/>
          <p:cNvGraphicFramePr>
            <a:graphicFrameLocks noChangeAspect="1"/>
          </p:cNvGraphicFramePr>
          <p:nvPr/>
        </p:nvGraphicFramePr>
        <p:xfrm>
          <a:off x="1771246" y="972813"/>
          <a:ext cx="8601808" cy="5270988"/>
        </p:xfrm>
        <a:graphic>
          <a:graphicData uri="http://schemas.openxmlformats.org/presentationml/2006/ole">
            <mc:AlternateContent xmlns:mc="http://schemas.openxmlformats.org/markup-compatibility/2006">
              <mc:Choice xmlns:v="urn:schemas-microsoft-com:vml" Requires="v">
                <p:oleObj spid="_x0000_s5126" name="Document" r:id="rId4" imgW="10020300" imgH="6146800" progId="Word.Document.8">
                  <p:embed/>
                </p:oleObj>
              </mc:Choice>
              <mc:Fallback>
                <p:oleObj name="Document" r:id="rId4" imgW="10020300" imgH="6146800" progId="Word.Document.8">
                  <p:embed/>
                  <p:pic>
                    <p:nvPicPr>
                      <p:cNvPr id="75777" name="Object 7"/>
                      <p:cNvPicPr>
                        <a:picLocks noChangeAspect="1" noChangeArrowheads="1"/>
                      </p:cNvPicPr>
                      <p:nvPr/>
                    </p:nvPicPr>
                    <p:blipFill>
                      <a:blip r:embed="rId5"/>
                      <a:srcRect/>
                      <a:stretch>
                        <a:fillRect/>
                      </a:stretch>
                    </p:blipFill>
                    <p:spPr bwMode="auto">
                      <a:xfrm>
                        <a:off x="1771246" y="972813"/>
                        <a:ext cx="8601808" cy="5270988"/>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7"/>
                                </a:srgbClr>
                              </a:outerShdw>
                            </a:effectLst>
                          </a14:hiddenEffects>
                        </a:ext>
                      </a:extLst>
                    </p:spPr>
                  </p:pic>
                </p:oleObj>
              </mc:Fallback>
            </mc:AlternateContent>
          </a:graphicData>
        </a:graphic>
      </p:graphicFrame>
      <p:sp>
        <p:nvSpPr>
          <p:cNvPr id="75778" name="Rectangle 2"/>
          <p:cNvSpPr>
            <a:spLocks noGrp="1" noChangeArrowheads="1"/>
          </p:cNvSpPr>
          <p:nvPr>
            <p:ph type="title"/>
          </p:nvPr>
        </p:nvSpPr>
        <p:spPr>
          <a:xfrm>
            <a:off x="-76648" y="0"/>
            <a:ext cx="9404723" cy="1400530"/>
          </a:xfrm>
        </p:spPr>
        <p:txBody>
          <a:bodyPr/>
          <a:lstStyle/>
          <a:p>
            <a:r>
              <a:rPr lang="en-GB" dirty="0"/>
              <a:t>  Example</a:t>
            </a:r>
          </a:p>
        </p:txBody>
      </p:sp>
      <p:sp>
        <p:nvSpPr>
          <p:cNvPr id="5124" name="AutoShape 4"/>
          <p:cNvSpPr>
            <a:spLocks noChangeArrowheads="1"/>
          </p:cNvSpPr>
          <p:nvPr/>
        </p:nvSpPr>
        <p:spPr bwMode="gray">
          <a:xfrm>
            <a:off x="3996692" y="5807453"/>
            <a:ext cx="6136195" cy="686848"/>
          </a:xfrm>
          <a:prstGeom prst="wedgeRoundRectCallout">
            <a:avLst>
              <a:gd name="adj1" fmla="val 34541"/>
              <a:gd name="adj2" fmla="val -89646"/>
              <a:gd name="adj3" fmla="val 16667"/>
            </a:avLst>
          </a:prstGeom>
          <a:ln>
            <a:headEnd/>
            <a:tailEnd/>
          </a:ln>
        </p:spPr>
        <p:style>
          <a:lnRef idx="0">
            <a:schemeClr val="accent4"/>
          </a:lnRef>
          <a:fillRef idx="3">
            <a:schemeClr val="accent4"/>
          </a:fillRef>
          <a:effectRef idx="3">
            <a:schemeClr val="accent4"/>
          </a:effectRef>
          <a:fontRef idx="minor">
            <a:schemeClr val="lt1"/>
          </a:fontRef>
        </p:style>
        <p:txBody>
          <a:bodyPr anchor="ctr"/>
          <a:lstStyle/>
          <a:p>
            <a:pPr algn="ctr" eaLnBrk="0" hangingPunct="0">
              <a:defRPr/>
            </a:pPr>
            <a:r>
              <a:rPr lang="en-GB" sz="1477">
                <a:solidFill>
                  <a:schemeClr val="bg1"/>
                </a:solidFill>
              </a:rPr>
              <a:t>It is the comments column that is the important output since it is used to capture design ideas that can be built into the systems </a:t>
            </a:r>
            <a:r>
              <a:rPr lang="en-GB" sz="1477" i="1">
                <a:solidFill>
                  <a:schemeClr val="bg1"/>
                </a:solidFill>
              </a:rPr>
              <a:t>ab initio</a:t>
            </a:r>
            <a:endParaRPr lang="en-GB" sz="1477">
              <a:solidFill>
                <a:schemeClr val="bg1"/>
              </a:solidFill>
            </a:endParaRPr>
          </a:p>
        </p:txBody>
      </p:sp>
    </p:spTree>
    <p:extLst>
      <p:ext uri="{BB962C8B-B14F-4D97-AF65-F5344CB8AC3E}">
        <p14:creationId xmlns:p14="http://schemas.microsoft.com/office/powerpoint/2010/main" val="3990836953"/>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Rectangle 2"/>
          <p:cNvSpPr>
            <a:spLocks noGrp="1" noChangeArrowheads="1"/>
          </p:cNvSpPr>
          <p:nvPr>
            <p:ph type="title"/>
          </p:nvPr>
        </p:nvSpPr>
        <p:spPr>
          <a:xfrm>
            <a:off x="0" y="0"/>
            <a:ext cx="9404723" cy="1400530"/>
          </a:xfrm>
        </p:spPr>
        <p:txBody>
          <a:bodyPr/>
          <a:lstStyle/>
          <a:p>
            <a:r>
              <a:rPr lang="en-GB" dirty="0"/>
              <a:t>A New Functionality</a:t>
            </a:r>
          </a:p>
        </p:txBody>
      </p:sp>
      <p:sp>
        <p:nvSpPr>
          <p:cNvPr id="79874" name="Rectangle 3"/>
          <p:cNvSpPr>
            <a:spLocks noGrp="1" noChangeArrowheads="1"/>
          </p:cNvSpPr>
          <p:nvPr>
            <p:ph idx="1"/>
          </p:nvPr>
        </p:nvSpPr>
        <p:spPr>
          <a:xfrm>
            <a:off x="1956000" y="1825625"/>
            <a:ext cx="8281108" cy="3434786"/>
          </a:xfrm>
        </p:spPr>
        <p:txBody>
          <a:bodyPr>
            <a:normAutofit fontScale="92500" lnSpcReduction="20000"/>
          </a:bodyPr>
          <a:lstStyle/>
          <a:p>
            <a:r>
              <a:rPr lang="en-GB" sz="1800" dirty="0"/>
              <a:t>Completing a FFMEA will lead to many design ideas. These should be reviewed to:</a:t>
            </a:r>
          </a:p>
          <a:p>
            <a:pPr lvl="1"/>
            <a:r>
              <a:rPr lang="en-GB" sz="1800" dirty="0"/>
              <a:t>Identify common themes</a:t>
            </a:r>
          </a:p>
          <a:p>
            <a:pPr lvl="1"/>
            <a:r>
              <a:rPr lang="en-GB" sz="1800" dirty="0"/>
              <a:t>Novel features</a:t>
            </a:r>
          </a:p>
          <a:p>
            <a:pPr lvl="1"/>
            <a:r>
              <a:rPr lang="en-GB" sz="1800" dirty="0"/>
              <a:t>Determine additional system functionality </a:t>
            </a:r>
          </a:p>
          <a:p>
            <a:endParaRPr lang="en-GB" sz="1800" dirty="0"/>
          </a:p>
          <a:p>
            <a:r>
              <a:rPr lang="en-GB" sz="1800" dirty="0"/>
              <a:t>This new functionality is called Emergent Functionality and can often delight the customer, but remember - they don</a:t>
            </a:r>
            <a:r>
              <a:rPr lang="ja-JP" altLang="en-GB" sz="1800"/>
              <a:t>’</a:t>
            </a:r>
            <a:r>
              <a:rPr lang="en-GB" altLang="ja-JP" sz="1800" dirty="0"/>
              <a:t>t necessarily want to pay for it</a:t>
            </a:r>
          </a:p>
          <a:p>
            <a:r>
              <a:rPr lang="en-GB" sz="1800" dirty="0"/>
              <a:t>Systems/Products are unsafe, unreliable or have poor performance because we design them to be. If we undertake FMEA in all its forms we have the opportunity to design in success.</a:t>
            </a:r>
          </a:p>
        </p:txBody>
      </p:sp>
    </p:spTree>
    <p:extLst>
      <p:ext uri="{BB962C8B-B14F-4D97-AF65-F5344CB8AC3E}">
        <p14:creationId xmlns:p14="http://schemas.microsoft.com/office/powerpoint/2010/main" val="3949028319"/>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8" descr="Stop and Think"/>
          <p:cNvPicPr>
            <a:picLocks noChangeAspect="1" noChangeArrowheads="1"/>
          </p:cNvPicPr>
          <p:nvPr/>
        </p:nvPicPr>
        <p:blipFill>
          <a:blip r:embed="rId3">
            <a:extLst>
              <a:ext uri="{28A0092B-C50C-407E-A947-70E740481C1C}">
                <a14:useLocalDpi xmlns:a14="http://schemas.microsoft.com/office/drawing/2010/main" val="0"/>
              </a:ext>
            </a:extLst>
          </a:blip>
          <a:srcRect l="5992" t="8151" r="7790" b="12227"/>
          <a:stretch>
            <a:fillRect/>
          </a:stretch>
        </p:blipFill>
        <p:spPr bwMode="auto">
          <a:xfrm>
            <a:off x="1288558" y="1952981"/>
            <a:ext cx="4998427" cy="33923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77825" name="Rectangle 2"/>
          <p:cNvSpPr>
            <a:spLocks noGrp="1" noChangeArrowheads="1"/>
          </p:cNvSpPr>
          <p:nvPr>
            <p:ph type="title"/>
          </p:nvPr>
        </p:nvSpPr>
        <p:spPr>
          <a:xfrm>
            <a:off x="0" y="0"/>
            <a:ext cx="9144000" cy="562941"/>
          </a:xfrm>
        </p:spPr>
        <p:txBody>
          <a:bodyPr/>
          <a:lstStyle/>
          <a:p>
            <a:r>
              <a:rPr lang="en-GB" dirty="0"/>
              <a:t>Exercise: FFMEA</a:t>
            </a:r>
          </a:p>
        </p:txBody>
      </p:sp>
      <p:sp>
        <p:nvSpPr>
          <p:cNvPr id="77826" name="Rectangle 3"/>
          <p:cNvSpPr>
            <a:spLocks noGrp="1" noChangeArrowheads="1"/>
          </p:cNvSpPr>
          <p:nvPr>
            <p:ph type="body" sz="half" idx="2"/>
          </p:nvPr>
        </p:nvSpPr>
        <p:spPr>
          <a:xfrm>
            <a:off x="6895128" y="1147054"/>
            <a:ext cx="4224337" cy="5352234"/>
          </a:xfrm>
        </p:spPr>
        <p:txBody>
          <a:bodyPr>
            <a:normAutofit fontScale="85000" lnSpcReduction="10000"/>
          </a:bodyPr>
          <a:lstStyle/>
          <a:p>
            <a:pPr marL="0" indent="0">
              <a:buNone/>
            </a:pPr>
            <a:r>
              <a:rPr lang="en-GB" sz="1800" b="1" dirty="0"/>
              <a:t>In small teams </a:t>
            </a:r>
          </a:p>
          <a:p>
            <a:r>
              <a:rPr lang="en-GB" dirty="0"/>
              <a:t>Conduct a functional FMEA for ONE function of your Manufacturing System:</a:t>
            </a:r>
          </a:p>
          <a:p>
            <a:pPr lvl="1"/>
            <a:r>
              <a:rPr lang="en-GB" dirty="0"/>
              <a:t>List all the Failure Modes</a:t>
            </a:r>
          </a:p>
          <a:p>
            <a:pPr lvl="1"/>
            <a:r>
              <a:rPr lang="en-GB" dirty="0"/>
              <a:t>Select one Failure Mode and list all the Effects</a:t>
            </a:r>
          </a:p>
          <a:p>
            <a:pPr lvl="1"/>
            <a:r>
              <a:rPr lang="en-GB" dirty="0"/>
              <a:t>Select one Effect and list all the Causes</a:t>
            </a:r>
          </a:p>
          <a:p>
            <a:pPr lvl="1"/>
            <a:r>
              <a:rPr lang="en-GB" dirty="0"/>
              <a:t>Select one Cause and list the Current Detection Methods (guess)</a:t>
            </a:r>
          </a:p>
          <a:p>
            <a:pPr lvl="1"/>
            <a:r>
              <a:rPr lang="en-GB" dirty="0"/>
              <a:t>Assign S, O, and Ds as you proceed</a:t>
            </a:r>
          </a:p>
          <a:p>
            <a:pPr lvl="1"/>
            <a:r>
              <a:rPr lang="en-GB" dirty="0"/>
              <a:t>Determine some suitable design ideas</a:t>
            </a:r>
          </a:p>
          <a:p>
            <a:r>
              <a:rPr lang="en-GB" dirty="0"/>
              <a:t>Flip chart the outcomes and be prepared to share with the rest of the group</a:t>
            </a:r>
          </a:p>
          <a:p>
            <a:pPr marL="0" indent="0">
              <a:buNone/>
            </a:pPr>
            <a:r>
              <a:rPr lang="en-GB" b="1" dirty="0"/>
              <a:t>Time: 30 Minutes</a:t>
            </a:r>
          </a:p>
          <a:p>
            <a:pPr lvl="1"/>
            <a:endParaRPr lang="en-GB" dirty="0"/>
          </a:p>
          <a:p>
            <a:endParaRPr lang="en-GB" dirty="0"/>
          </a:p>
          <a:p>
            <a:endParaRPr lang="en-GB" dirty="0"/>
          </a:p>
        </p:txBody>
      </p:sp>
    </p:spTree>
    <p:extLst>
      <p:ext uri="{BB962C8B-B14F-4D97-AF65-F5344CB8AC3E}">
        <p14:creationId xmlns:p14="http://schemas.microsoft.com/office/powerpoint/2010/main" val="3978722104"/>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1" name="Rectangle 2"/>
          <p:cNvSpPr>
            <a:spLocks noChangeArrowheads="1"/>
          </p:cNvSpPr>
          <p:nvPr/>
        </p:nvSpPr>
        <p:spPr bwMode="auto">
          <a:xfrm>
            <a:off x="2209800" y="6031524"/>
            <a:ext cx="1905000" cy="4220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sz="1662">
              <a:solidFill>
                <a:srgbClr val="000000"/>
              </a:solidFill>
              <a:latin typeface="Arial" pitchFamily="34" charset="0"/>
            </a:endParaRPr>
          </a:p>
        </p:txBody>
      </p:sp>
      <p:sp>
        <p:nvSpPr>
          <p:cNvPr id="81922" name="Rectangle 3"/>
          <p:cNvSpPr>
            <a:spLocks noChangeArrowheads="1"/>
          </p:cNvSpPr>
          <p:nvPr/>
        </p:nvSpPr>
        <p:spPr bwMode="auto">
          <a:xfrm>
            <a:off x="4648200" y="6031524"/>
            <a:ext cx="2895600" cy="4220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sz="1662">
              <a:solidFill>
                <a:srgbClr val="000000"/>
              </a:solidFill>
              <a:latin typeface="Arial" pitchFamily="34" charset="0"/>
            </a:endParaRPr>
          </a:p>
        </p:txBody>
      </p:sp>
      <p:sp>
        <p:nvSpPr>
          <p:cNvPr id="81923" name="Rectangle 4"/>
          <p:cNvSpPr>
            <a:spLocks noChangeArrowheads="1"/>
          </p:cNvSpPr>
          <p:nvPr/>
        </p:nvSpPr>
        <p:spPr bwMode="auto">
          <a:xfrm>
            <a:off x="2209800" y="6031524"/>
            <a:ext cx="1905000" cy="4220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sz="1662">
              <a:solidFill>
                <a:srgbClr val="000000"/>
              </a:solidFill>
              <a:latin typeface="Arial" pitchFamily="34" charset="0"/>
            </a:endParaRPr>
          </a:p>
        </p:txBody>
      </p:sp>
      <p:sp>
        <p:nvSpPr>
          <p:cNvPr id="81924" name="Rectangle 5"/>
          <p:cNvSpPr>
            <a:spLocks noChangeArrowheads="1"/>
          </p:cNvSpPr>
          <p:nvPr/>
        </p:nvSpPr>
        <p:spPr bwMode="auto">
          <a:xfrm>
            <a:off x="4648200" y="6031524"/>
            <a:ext cx="2895600" cy="4220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sz="1662">
              <a:solidFill>
                <a:srgbClr val="000000"/>
              </a:solidFill>
              <a:latin typeface="Arial" pitchFamily="34" charset="0"/>
            </a:endParaRPr>
          </a:p>
        </p:txBody>
      </p:sp>
      <p:sp>
        <p:nvSpPr>
          <p:cNvPr id="81925" name="Rectangle 6"/>
          <p:cNvSpPr>
            <a:spLocks noGrp="1" noChangeArrowheads="1"/>
          </p:cNvSpPr>
          <p:nvPr>
            <p:ph type="title"/>
          </p:nvPr>
        </p:nvSpPr>
        <p:spPr>
          <a:xfrm>
            <a:off x="76200" y="55563"/>
            <a:ext cx="9144000" cy="403915"/>
          </a:xfrm>
          <a:noFill/>
        </p:spPr>
        <p:txBody>
          <a:bodyPr lIns="83527" tIns="41031" rIns="83527" bIns="41031"/>
          <a:lstStyle/>
          <a:p>
            <a:pPr defTabSz="703402"/>
            <a:r>
              <a:rPr lang="en-GB" dirty="0">
                <a:latin typeface="Arial" charset="0"/>
              </a:rPr>
              <a:t>Functional FMEA</a:t>
            </a:r>
          </a:p>
        </p:txBody>
      </p:sp>
      <p:sp>
        <p:nvSpPr>
          <p:cNvPr id="81927" name="Rectangle 8"/>
          <p:cNvSpPr>
            <a:spLocks noGrp="1" noChangeArrowheads="1"/>
          </p:cNvSpPr>
          <p:nvPr>
            <p:ph sz="half" idx="1"/>
          </p:nvPr>
        </p:nvSpPr>
        <p:spPr>
          <a:xfrm>
            <a:off x="4056853" y="1146620"/>
            <a:ext cx="2734439" cy="2665345"/>
          </a:xfrm>
        </p:spPr>
        <p:txBody>
          <a:bodyPr>
            <a:normAutofit fontScale="70000" lnSpcReduction="20000"/>
          </a:bodyPr>
          <a:lstStyle/>
          <a:p>
            <a:pPr marL="0" indent="0" eaLnBrk="1" hangingPunct="1">
              <a:buNone/>
            </a:pPr>
            <a:r>
              <a:rPr lang="en-GB" sz="2000" b="1" dirty="0">
                <a:latin typeface="Arial" charset="0"/>
              </a:rPr>
              <a:t>Cons</a:t>
            </a:r>
          </a:p>
          <a:p>
            <a:r>
              <a:rPr lang="en-GB" dirty="0">
                <a:latin typeface="Arial" charset="0"/>
              </a:rPr>
              <a:t>Often left until it</a:t>
            </a:r>
            <a:r>
              <a:rPr lang="ja-JP" altLang="en-GB" dirty="0">
                <a:latin typeface="Arial" charset="0"/>
              </a:rPr>
              <a:t>’</a:t>
            </a:r>
            <a:r>
              <a:rPr lang="en-GB" altLang="ja-JP" dirty="0">
                <a:latin typeface="Arial" charset="0"/>
              </a:rPr>
              <a:t>s too late – once the design has been done</a:t>
            </a:r>
          </a:p>
          <a:p>
            <a:r>
              <a:rPr lang="en-GB" dirty="0">
                <a:latin typeface="Arial" charset="0"/>
              </a:rPr>
              <a:t>Can become tedious</a:t>
            </a:r>
          </a:p>
          <a:p>
            <a:r>
              <a:rPr lang="en-GB" dirty="0">
                <a:latin typeface="Arial" charset="0"/>
              </a:rPr>
              <a:t>Can only address one level of failure at a time</a:t>
            </a:r>
          </a:p>
          <a:p>
            <a:r>
              <a:rPr lang="en-GB" dirty="0">
                <a:latin typeface="Arial" charset="0"/>
              </a:rPr>
              <a:t>Can result in over design because too many ideas are generated and incorporated</a:t>
            </a:r>
          </a:p>
        </p:txBody>
      </p:sp>
      <p:sp>
        <p:nvSpPr>
          <p:cNvPr id="81926" name="Rectangle 7"/>
          <p:cNvSpPr>
            <a:spLocks noGrp="1" noChangeArrowheads="1"/>
          </p:cNvSpPr>
          <p:nvPr>
            <p:ph type="body" sz="half" idx="2"/>
          </p:nvPr>
        </p:nvSpPr>
        <p:spPr>
          <a:xfrm>
            <a:off x="584752" y="1144692"/>
            <a:ext cx="2967308" cy="4817493"/>
          </a:xfrm>
          <a:noFill/>
        </p:spPr>
        <p:txBody>
          <a:bodyPr vert="horz" wrap="square" lIns="83527" tIns="41031" rIns="83527" bIns="41031" rtlCol="0">
            <a:spAutoFit/>
          </a:bodyPr>
          <a:lstStyle/>
          <a:p>
            <a:pPr marL="0" indent="0" defTabSz="703402">
              <a:buNone/>
            </a:pPr>
            <a:r>
              <a:rPr lang="en-GB" sz="1400" b="1" dirty="0">
                <a:latin typeface="Arial" charset="0"/>
              </a:rPr>
              <a:t>Pros</a:t>
            </a:r>
          </a:p>
          <a:p>
            <a:pPr defTabSz="703402"/>
            <a:r>
              <a:rPr lang="en-GB" sz="1400" dirty="0">
                <a:latin typeface="Arial" charset="0"/>
              </a:rPr>
              <a:t>Simple to use</a:t>
            </a:r>
          </a:p>
          <a:p>
            <a:pPr defTabSz="703402"/>
            <a:r>
              <a:rPr lang="en-GB" sz="1400" dirty="0">
                <a:latin typeface="Arial" charset="0"/>
              </a:rPr>
              <a:t>Leads to shared and common understanding</a:t>
            </a:r>
          </a:p>
          <a:p>
            <a:pPr defTabSz="703402"/>
            <a:r>
              <a:rPr lang="en-GB" sz="1400" dirty="0">
                <a:latin typeface="Arial" charset="0"/>
              </a:rPr>
              <a:t>Identifies potential problems early</a:t>
            </a:r>
          </a:p>
          <a:p>
            <a:pPr defTabSz="703402"/>
            <a:r>
              <a:rPr lang="en-GB" sz="1400" dirty="0">
                <a:latin typeface="Arial" charset="0"/>
              </a:rPr>
              <a:t>Through identifying potential problem areas, risk management can begin at a much earlier stage and influence concept generation and selection</a:t>
            </a:r>
          </a:p>
          <a:p>
            <a:pPr defTabSz="703402"/>
            <a:r>
              <a:rPr lang="en-GB" sz="1400" dirty="0">
                <a:latin typeface="Arial" charset="0"/>
              </a:rPr>
              <a:t>Since for a given Operational Requirement, the underlying functionality is invariant, the FFMEAs will have aspects that are also invariant and therefore reuse can reduce the analysis effort  in the longer term</a:t>
            </a:r>
          </a:p>
        </p:txBody>
      </p:sp>
      <p:sp>
        <p:nvSpPr>
          <p:cNvPr id="2" name="Slide Number Placeholder 1"/>
          <p:cNvSpPr>
            <a:spLocks noGrp="1"/>
          </p:cNvSpPr>
          <p:nvPr>
            <p:ph type="sldNum" sz="quarter" idx="4294967295"/>
          </p:nvPr>
        </p:nvSpPr>
        <p:spPr>
          <a:xfrm>
            <a:off x="11823700" y="55563"/>
            <a:ext cx="368300" cy="122237"/>
          </a:xfrm>
        </p:spPr>
        <p:txBody>
          <a:bodyPr/>
          <a:lstStyle/>
          <a:p>
            <a:fld id="{B64D1E41-602C-4B46-99A3-C77AEAD9C728}" type="slidenum">
              <a:rPr lang="en-US" smtClean="0"/>
              <a:pPr/>
              <a:t>82</a:t>
            </a:fld>
            <a:endParaRPr lang="en-US"/>
          </a:p>
        </p:txBody>
      </p:sp>
      <p:sp>
        <p:nvSpPr>
          <p:cNvPr id="10" name="Rectangle 8">
            <a:extLst>
              <a:ext uri="{FF2B5EF4-FFF2-40B4-BE49-F238E27FC236}">
                <a16:creationId xmlns:a16="http://schemas.microsoft.com/office/drawing/2014/main" id="{14CDD49E-E757-5F41-995B-2E17019D9C8A}"/>
              </a:ext>
            </a:extLst>
          </p:cNvPr>
          <p:cNvSpPr txBox="1">
            <a:spLocks noChangeArrowheads="1"/>
          </p:cNvSpPr>
          <p:nvPr/>
        </p:nvSpPr>
        <p:spPr bwMode="gray">
          <a:xfrm>
            <a:off x="7348819" y="1123113"/>
            <a:ext cx="2804013" cy="3693319"/>
          </a:xfrm>
          <a:prstGeom prst="rect">
            <a:avLst/>
          </a:prstGeom>
        </p:spPr>
        <p:txBody>
          <a:bodyPr vert="horz" wrap="square" lIns="0" tIns="0" rIns="0" bIns="0" rtlCol="0">
            <a:spAutoFit/>
          </a:bodyPr>
          <a:lstStyle>
            <a:lvl1pPr marL="342900" indent="-342900" algn="l" defTabSz="1073084" rtl="0" eaLnBrk="1" latinLnBrk="0" hangingPunct="1">
              <a:lnSpc>
                <a:spcPct val="90000"/>
              </a:lnSpc>
              <a:spcBef>
                <a:spcPts val="1173"/>
              </a:spcBef>
              <a:buClr>
                <a:schemeClr val="accent2"/>
              </a:buClr>
              <a:buFont typeface="Arial"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Font typeface="Arial" charset="0"/>
              <a:buNone/>
            </a:pPr>
            <a:r>
              <a:rPr lang="en-GB" sz="1800" b="1" dirty="0">
                <a:latin typeface="Arial" charset="0"/>
              </a:rPr>
              <a:t>Tips</a:t>
            </a:r>
          </a:p>
          <a:p>
            <a:r>
              <a:rPr lang="en-GB" sz="1400" dirty="0">
                <a:latin typeface="Arial" charset="0"/>
              </a:rPr>
              <a:t>Use the function to define the failure mode, but interpret for the context</a:t>
            </a:r>
          </a:p>
          <a:p>
            <a:r>
              <a:rPr lang="en-GB" sz="1400" dirty="0">
                <a:latin typeface="Arial" charset="0"/>
              </a:rPr>
              <a:t>When determine Effects consider what the user might experience – but also -</a:t>
            </a:r>
          </a:p>
          <a:p>
            <a:r>
              <a:rPr lang="en-GB" sz="1400" dirty="0">
                <a:latin typeface="Arial" charset="0"/>
              </a:rPr>
              <a:t>Consider the User chain</a:t>
            </a:r>
          </a:p>
          <a:p>
            <a:r>
              <a:rPr lang="en-GB" sz="1400" dirty="0">
                <a:latin typeface="Arial" charset="0"/>
              </a:rPr>
              <a:t>Capture mechanisms with the cause – i.e. write a sentence that describes the cause-mechanism chain</a:t>
            </a:r>
          </a:p>
          <a:p>
            <a:r>
              <a:rPr lang="en-GB" sz="1400" dirty="0">
                <a:latin typeface="Arial" charset="0"/>
              </a:rPr>
              <a:t>Think about prevention first.</a:t>
            </a:r>
          </a:p>
          <a:p>
            <a:pPr marL="0" indent="0">
              <a:buNone/>
            </a:pPr>
            <a:endParaRPr lang="en-GB" sz="1400" dirty="0">
              <a:latin typeface="Arial" charset="0"/>
            </a:endParaRPr>
          </a:p>
        </p:txBody>
      </p:sp>
      <p:sp>
        <p:nvSpPr>
          <p:cNvPr id="3" name="Rectangle: Rounded Corners 2">
            <a:extLst>
              <a:ext uri="{FF2B5EF4-FFF2-40B4-BE49-F238E27FC236}">
                <a16:creationId xmlns:a16="http://schemas.microsoft.com/office/drawing/2014/main" id="{42F74F19-71D4-4F1B-AB82-A493EC004FB8}"/>
              </a:ext>
            </a:extLst>
          </p:cNvPr>
          <p:cNvSpPr/>
          <p:nvPr/>
        </p:nvSpPr>
        <p:spPr>
          <a:xfrm>
            <a:off x="8339109" y="1098973"/>
            <a:ext cx="45719" cy="4571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10801034"/>
      </p:ext>
    </p:extLst>
  </p:cSld>
  <p:clrMapOvr>
    <a:masterClrMapping/>
  </p:clrMapOvr>
  <p:transition spd="slow"/>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val 7">
            <a:extLst>
              <a:ext uri="{FF2B5EF4-FFF2-40B4-BE49-F238E27FC236}">
                <a16:creationId xmlns:a16="http://schemas.microsoft.com/office/drawing/2014/main" id="{4666F63C-C70C-9844-A752-82F7BF68FF23}"/>
              </a:ext>
            </a:extLst>
          </p:cNvPr>
          <p:cNvSpPr/>
          <p:nvPr/>
        </p:nvSpPr>
        <p:spPr bwMode="auto">
          <a:xfrm rot="21065531">
            <a:off x="1628713" y="2463109"/>
            <a:ext cx="3849052" cy="2057966"/>
          </a:xfrm>
          <a:prstGeom prst="ellipse">
            <a:avLst/>
          </a:prstGeom>
          <a:solidFill>
            <a:schemeClr val="accent6">
              <a:lumMod val="40000"/>
              <a:lumOff val="60000"/>
            </a:schemeClr>
          </a:solidFill>
          <a:ln w="9525" cap="flat" cmpd="sng" algn="ctr">
            <a:solidFill>
              <a:schemeClr val="tx1"/>
            </a:solidFill>
            <a:prstDash val="solid"/>
            <a:round/>
            <a:headEnd type="none" w="med" len="med"/>
            <a:tailEnd type="none" w="med" len="med"/>
          </a:ln>
          <a:effectLst/>
        </p:spPr>
        <p:txBody>
          <a:bodyPr/>
          <a:lstStyle/>
          <a:p>
            <a:pPr>
              <a:defRPr/>
            </a:pPr>
            <a:endParaRPr lang="en-GB" sz="1662">
              <a:solidFill>
                <a:srgbClr val="000000"/>
              </a:solidFill>
              <a:latin typeface="Arial" pitchFamily="34" charset="0"/>
            </a:endParaRPr>
          </a:p>
        </p:txBody>
      </p:sp>
      <p:sp>
        <p:nvSpPr>
          <p:cNvPr id="27651" name="Rectangle 2"/>
          <p:cNvSpPr>
            <a:spLocks noGrp="1" noChangeArrowheads="1"/>
          </p:cNvSpPr>
          <p:nvPr>
            <p:ph type="title"/>
          </p:nvPr>
        </p:nvSpPr>
        <p:spPr>
          <a:xfrm>
            <a:off x="0" y="83684"/>
            <a:ext cx="9404723" cy="1400530"/>
          </a:xfrm>
        </p:spPr>
        <p:txBody>
          <a:bodyPr/>
          <a:lstStyle/>
          <a:p>
            <a:r>
              <a:rPr lang="en-GB" dirty="0"/>
              <a:t>Different Types of FMEA</a:t>
            </a:r>
          </a:p>
        </p:txBody>
      </p:sp>
      <p:sp>
        <p:nvSpPr>
          <p:cNvPr id="27653" name="TextBox 8"/>
          <p:cNvSpPr txBox="1">
            <a:spLocks noChangeArrowheads="1"/>
          </p:cNvSpPr>
          <p:nvPr/>
        </p:nvSpPr>
        <p:spPr bwMode="auto">
          <a:xfrm>
            <a:off x="6274777" y="1602073"/>
            <a:ext cx="1682262"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system functions fail?</a:t>
            </a:r>
          </a:p>
        </p:txBody>
      </p:sp>
      <p:sp>
        <p:nvSpPr>
          <p:cNvPr id="27654" name="TextBox 9"/>
          <p:cNvSpPr txBox="1">
            <a:spLocks noChangeArrowheads="1"/>
          </p:cNvSpPr>
          <p:nvPr/>
        </p:nvSpPr>
        <p:spPr bwMode="auto">
          <a:xfrm>
            <a:off x="2192213" y="2866294"/>
            <a:ext cx="1518138"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dirty="0">
                <a:solidFill>
                  <a:schemeClr val="accent1"/>
                </a:solidFill>
              </a:rPr>
              <a:t>How could the product design fail?</a:t>
            </a:r>
          </a:p>
        </p:txBody>
      </p:sp>
      <p:sp>
        <p:nvSpPr>
          <p:cNvPr id="27655" name="TextBox 10"/>
          <p:cNvSpPr txBox="1">
            <a:spLocks noChangeArrowheads="1"/>
          </p:cNvSpPr>
          <p:nvPr/>
        </p:nvSpPr>
        <p:spPr bwMode="auto">
          <a:xfrm>
            <a:off x="7517423" y="3563673"/>
            <a:ext cx="2368062" cy="60388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process (manufacturing) fail?</a:t>
            </a:r>
          </a:p>
        </p:txBody>
      </p:sp>
      <p:graphicFrame>
        <p:nvGraphicFramePr>
          <p:cNvPr id="3" name="Diagram 2">
            <a:extLst>
              <a:ext uri="{FF2B5EF4-FFF2-40B4-BE49-F238E27FC236}">
                <a16:creationId xmlns:a16="http://schemas.microsoft.com/office/drawing/2014/main" id="{6BF8CA14-D345-D54E-8592-8EAD2D7B2B4A}"/>
              </a:ext>
            </a:extLst>
          </p:cNvPr>
          <p:cNvGraphicFramePr/>
          <p:nvPr/>
        </p:nvGraphicFramePr>
        <p:xfrm>
          <a:off x="3203330" y="1459525"/>
          <a:ext cx="4501663" cy="42241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TextBox 9">
            <a:extLst>
              <a:ext uri="{FF2B5EF4-FFF2-40B4-BE49-F238E27FC236}">
                <a16:creationId xmlns:a16="http://schemas.microsoft.com/office/drawing/2014/main" id="{82E3F81C-A9FA-0B48-8CE8-E7EA5D92D497}"/>
              </a:ext>
            </a:extLst>
          </p:cNvPr>
          <p:cNvSpPr txBox="1">
            <a:spLocks noChangeArrowheads="1"/>
          </p:cNvSpPr>
          <p:nvPr/>
        </p:nvSpPr>
        <p:spPr bwMode="auto">
          <a:xfrm>
            <a:off x="4603164" y="5524662"/>
            <a:ext cx="1518138"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fail in use?</a:t>
            </a:r>
          </a:p>
        </p:txBody>
      </p:sp>
    </p:spTree>
    <p:extLst>
      <p:ext uri="{BB962C8B-B14F-4D97-AF65-F5344CB8AC3E}">
        <p14:creationId xmlns:p14="http://schemas.microsoft.com/office/powerpoint/2010/main" val="1070701518"/>
      </p:ext>
    </p:extLst>
  </p:cSld>
  <p:clrMapOvr>
    <a:masterClrMapping/>
  </p:clrMapOvr>
  <p:transition/>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E191DD7-E822-4FCA-A612-5A25E9BFDE0C}"/>
              </a:ext>
            </a:extLst>
          </p:cNvPr>
          <p:cNvSpPr/>
          <p:nvPr/>
        </p:nvSpPr>
        <p:spPr>
          <a:xfrm>
            <a:off x="728235" y="1242927"/>
            <a:ext cx="5207152" cy="292389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2098" name="Rectangle 2"/>
          <p:cNvSpPr>
            <a:spLocks noGrp="1" noChangeArrowheads="1"/>
          </p:cNvSpPr>
          <p:nvPr>
            <p:ph type="title"/>
          </p:nvPr>
        </p:nvSpPr>
        <p:spPr>
          <a:xfrm>
            <a:off x="138711" y="75943"/>
            <a:ext cx="9144000" cy="553002"/>
          </a:xfrm>
        </p:spPr>
        <p:txBody>
          <a:bodyPr/>
          <a:lstStyle/>
          <a:p>
            <a:r>
              <a:rPr lang="en-US" sz="3200" dirty="0"/>
              <a:t>Design Failure Modes and Effects Analysis</a:t>
            </a:r>
          </a:p>
        </p:txBody>
      </p:sp>
      <p:sp>
        <p:nvSpPr>
          <p:cNvPr id="132099" name="Rectangle 3"/>
          <p:cNvSpPr>
            <a:spLocks noGrp="1" noChangeArrowheads="1"/>
          </p:cNvSpPr>
          <p:nvPr>
            <p:ph type="body" sz="half" idx="2"/>
          </p:nvPr>
        </p:nvSpPr>
        <p:spPr>
          <a:xfrm>
            <a:off x="6183319" y="1152530"/>
            <a:ext cx="4224337" cy="4902881"/>
          </a:xfrm>
        </p:spPr>
        <p:txBody>
          <a:bodyPr>
            <a:normAutofit fontScale="85000" lnSpcReduction="20000"/>
          </a:bodyPr>
          <a:lstStyle/>
          <a:p>
            <a:pPr marL="0" indent="0">
              <a:buNone/>
            </a:pPr>
            <a:r>
              <a:rPr lang="en-US" sz="1800" b="1" dirty="0"/>
              <a:t>What is it?</a:t>
            </a:r>
          </a:p>
          <a:p>
            <a:r>
              <a:rPr lang="en-GB" dirty="0"/>
              <a:t>A systematic approach to identifying, documenting, and prioritising potential failure modes, effects and causes to avoid design frailties</a:t>
            </a:r>
          </a:p>
          <a:p>
            <a:pPr marL="0" indent="0">
              <a:buNone/>
            </a:pPr>
            <a:r>
              <a:rPr lang="en-GB" sz="1800" b="1" dirty="0"/>
              <a:t>How to do it</a:t>
            </a:r>
          </a:p>
          <a:p>
            <a:r>
              <a:rPr lang="en-GB" dirty="0"/>
              <a:t>A Design FMEA is very similar to a Functional FMEA but is based on the design solution (at high level as sub-systems, at the lowest level as components). Hence, we examine the failure of items, the effects of these failures and their potential causes.</a:t>
            </a:r>
          </a:p>
          <a:p>
            <a:r>
              <a:rPr lang="en-GB" dirty="0"/>
              <a:t>The Design FMEA form is the basis for analysis – but there are various layouts for the form that can lead to confusion!</a:t>
            </a:r>
          </a:p>
          <a:p>
            <a:pPr lvl="1"/>
            <a:endParaRPr lang="en-GB" dirty="0"/>
          </a:p>
          <a:p>
            <a:pPr lvl="2"/>
            <a:endParaRPr lang="en-GB" dirty="0"/>
          </a:p>
        </p:txBody>
      </p:sp>
      <p:pic>
        <p:nvPicPr>
          <p:cNvPr id="2" name="Picture 1"/>
          <p:cNvPicPr>
            <a:picLocks noChangeAspect="1"/>
          </p:cNvPicPr>
          <p:nvPr/>
        </p:nvPicPr>
        <p:blipFill>
          <a:blip r:embed="rId3"/>
          <a:stretch>
            <a:fillRect/>
          </a:stretch>
        </p:blipFill>
        <p:spPr>
          <a:xfrm>
            <a:off x="750683" y="1280643"/>
            <a:ext cx="5151834" cy="2908075"/>
          </a:xfrm>
          <a:prstGeom prst="rect">
            <a:avLst/>
          </a:prstGeom>
        </p:spPr>
      </p:pic>
      <p:sp>
        <p:nvSpPr>
          <p:cNvPr id="3" name="Rounded Rectangular Callout 2"/>
          <p:cNvSpPr/>
          <p:nvPr/>
        </p:nvSpPr>
        <p:spPr>
          <a:xfrm>
            <a:off x="1419741" y="4760277"/>
            <a:ext cx="3582234" cy="1295134"/>
          </a:xfrm>
          <a:prstGeom prst="wedgeRoundRectCallout">
            <a:avLst>
              <a:gd name="adj1" fmla="val -5768"/>
              <a:gd name="adj2" fmla="val -90441"/>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662" dirty="0">
                <a:solidFill>
                  <a:schemeClr val="bg1"/>
                </a:solidFill>
                <a:latin typeface="Arial"/>
              </a:rPr>
              <a:t>There are various DFMEA forms – care needs to taken in order to conduct the analysis in a meaningful way!  </a:t>
            </a:r>
          </a:p>
        </p:txBody>
      </p:sp>
    </p:spTree>
    <p:extLst>
      <p:ext uri="{BB962C8B-B14F-4D97-AF65-F5344CB8AC3E}">
        <p14:creationId xmlns:p14="http://schemas.microsoft.com/office/powerpoint/2010/main" val="2325397215"/>
      </p:ext>
    </p:extLst>
  </p:cSld>
  <p:clrMapOvr>
    <a:masterClrMapping/>
  </p:clrMapOvr>
  <p:transition/>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5BD11273-F525-44E8-A877-68FEF69C8DD5}"/>
              </a:ext>
            </a:extLst>
          </p:cNvPr>
          <p:cNvSpPr/>
          <p:nvPr/>
        </p:nvSpPr>
        <p:spPr>
          <a:xfrm>
            <a:off x="1652883" y="1401715"/>
            <a:ext cx="8909538" cy="4774592"/>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le 3"/>
          <p:cNvSpPr>
            <a:spLocks noGrp="1"/>
          </p:cNvSpPr>
          <p:nvPr>
            <p:ph type="title"/>
          </p:nvPr>
        </p:nvSpPr>
        <p:spPr>
          <a:xfrm>
            <a:off x="83361" y="53910"/>
            <a:ext cx="8693783" cy="379648"/>
          </a:xfrm>
        </p:spPr>
        <p:txBody>
          <a:bodyPr/>
          <a:lstStyle/>
          <a:p>
            <a:r>
              <a:rPr lang="en-US" sz="3600" dirty="0"/>
              <a:t>Example of a Poor DFMEA form</a:t>
            </a:r>
          </a:p>
        </p:txBody>
      </p:sp>
      <p:pic>
        <p:nvPicPr>
          <p:cNvPr id="2" name="Picture 1"/>
          <p:cNvPicPr>
            <a:picLocks noChangeAspect="1"/>
          </p:cNvPicPr>
          <p:nvPr/>
        </p:nvPicPr>
        <p:blipFill>
          <a:blip r:embed="rId2"/>
          <a:stretch>
            <a:fillRect/>
          </a:stretch>
        </p:blipFill>
        <p:spPr>
          <a:xfrm>
            <a:off x="1652883" y="1140299"/>
            <a:ext cx="8909538" cy="5158154"/>
          </a:xfrm>
          <a:prstGeom prst="rect">
            <a:avLst/>
          </a:prstGeom>
        </p:spPr>
      </p:pic>
      <p:sp>
        <p:nvSpPr>
          <p:cNvPr id="3" name="Rounded Rectangular Callout 2"/>
          <p:cNvSpPr/>
          <p:nvPr/>
        </p:nvSpPr>
        <p:spPr>
          <a:xfrm>
            <a:off x="2761438" y="3600004"/>
            <a:ext cx="2740447" cy="2214360"/>
          </a:xfrm>
          <a:prstGeom prst="wedgeRoundRectCallout">
            <a:avLst>
              <a:gd name="adj1" fmla="val -80726"/>
              <a:gd name="adj2" fmla="val -52273"/>
              <a:gd name="adj3" fmla="val 16667"/>
            </a:avLst>
          </a:prstGeom>
          <a:ln>
            <a:solidFill>
              <a:schemeClr val="accent1"/>
            </a:solidFill>
          </a:ln>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662" dirty="0">
                <a:ln w="0"/>
                <a:solidFill>
                  <a:schemeClr val="accent1"/>
                </a:solidFill>
                <a:effectLst>
                  <a:outerShdw blurRad="38100" dist="25400" dir="5400000" algn="ctr" rotWithShape="0">
                    <a:srgbClr val="6E747A">
                      <a:alpha val="43000"/>
                    </a:srgbClr>
                  </a:outerShdw>
                </a:effectLst>
                <a:latin typeface="Arial"/>
              </a:rPr>
              <a:t>Has a column for “item” but NO column to capture the function of the item. This often leads to writing down  failure mechanisms rather than failure modes</a:t>
            </a:r>
          </a:p>
        </p:txBody>
      </p:sp>
      <p:sp>
        <p:nvSpPr>
          <p:cNvPr id="6" name="Rounded Rectangular Callout 5"/>
          <p:cNvSpPr/>
          <p:nvPr/>
        </p:nvSpPr>
        <p:spPr>
          <a:xfrm>
            <a:off x="6332742" y="3399183"/>
            <a:ext cx="3111111" cy="1961941"/>
          </a:xfrm>
          <a:prstGeom prst="wedgeRoundRectCallout">
            <a:avLst>
              <a:gd name="adj1" fmla="val -80726"/>
              <a:gd name="adj2" fmla="val -52273"/>
              <a:gd name="adj3" fmla="val 16667"/>
            </a:avLst>
          </a:prstGeom>
          <a:ln>
            <a:solidFill>
              <a:schemeClr val="accent1"/>
            </a:solidFill>
          </a:ln>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662" dirty="0">
                <a:ln w="0"/>
                <a:solidFill>
                  <a:schemeClr val="accent1"/>
                </a:solidFill>
                <a:effectLst>
                  <a:outerShdw blurRad="38100" dist="25400" dir="5400000" algn="ctr" rotWithShape="0">
                    <a:srgbClr val="6E747A">
                      <a:alpha val="43000"/>
                    </a:srgbClr>
                  </a:outerShdw>
                </a:effectLst>
                <a:latin typeface="Arial"/>
              </a:rPr>
              <a:t>Has a column for “current design controls” which leads to people considering design process traps to capture issues rather than designing the problem out</a:t>
            </a:r>
          </a:p>
        </p:txBody>
      </p:sp>
    </p:spTree>
    <p:extLst>
      <p:ext uri="{BB962C8B-B14F-4D97-AF65-F5344CB8AC3E}">
        <p14:creationId xmlns:p14="http://schemas.microsoft.com/office/powerpoint/2010/main" val="1486661105"/>
      </p:ext>
    </p:extLst>
  </p:cSld>
  <p:clrMapOvr>
    <a:masterClrMapping/>
  </p:clrMapOvr>
  <p:transition>
    <p:wipe dir="r"/>
  </p:transition>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0B879CD-5384-4FC4-829D-8A8420F1E0A7}"/>
              </a:ext>
            </a:extLst>
          </p:cNvPr>
          <p:cNvSpPr/>
          <p:nvPr/>
        </p:nvSpPr>
        <p:spPr>
          <a:xfrm>
            <a:off x="1659061" y="1122467"/>
            <a:ext cx="8881179" cy="5097643"/>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p:cNvPicPr>
            <a:picLocks noChangeAspect="1"/>
          </p:cNvPicPr>
          <p:nvPr/>
        </p:nvPicPr>
        <p:blipFill>
          <a:blip r:embed="rId2"/>
          <a:stretch>
            <a:fillRect/>
          </a:stretch>
        </p:blipFill>
        <p:spPr>
          <a:xfrm>
            <a:off x="1659061" y="1148105"/>
            <a:ext cx="8909538" cy="5158154"/>
          </a:xfrm>
          <a:prstGeom prst="rect">
            <a:avLst/>
          </a:prstGeom>
        </p:spPr>
      </p:pic>
      <p:sp>
        <p:nvSpPr>
          <p:cNvPr id="4" name="Title 3"/>
          <p:cNvSpPr>
            <a:spLocks noGrp="1"/>
          </p:cNvSpPr>
          <p:nvPr>
            <p:ph type="title"/>
          </p:nvPr>
        </p:nvSpPr>
        <p:spPr>
          <a:xfrm>
            <a:off x="115923" y="50867"/>
            <a:ext cx="9192340" cy="399754"/>
          </a:xfrm>
        </p:spPr>
        <p:txBody>
          <a:bodyPr/>
          <a:lstStyle/>
          <a:p>
            <a:r>
              <a:rPr lang="en-US" sz="3600" dirty="0"/>
              <a:t>Example of a Good DFMEA form</a:t>
            </a:r>
          </a:p>
        </p:txBody>
      </p:sp>
      <p:sp>
        <p:nvSpPr>
          <p:cNvPr id="6" name="Rounded Rectangular Callout 5"/>
          <p:cNvSpPr/>
          <p:nvPr/>
        </p:nvSpPr>
        <p:spPr>
          <a:xfrm>
            <a:off x="2631181" y="3194538"/>
            <a:ext cx="2435794" cy="2214360"/>
          </a:xfrm>
          <a:prstGeom prst="wedgeRoundRectCallout">
            <a:avLst>
              <a:gd name="adj1" fmla="val -65753"/>
              <a:gd name="adj2" fmla="val -54038"/>
              <a:gd name="adj3" fmla="val 16667"/>
            </a:avLst>
          </a:prstGeom>
          <a:ln>
            <a:solidFill>
              <a:schemeClr val="accent1"/>
            </a:solidFill>
          </a:ln>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662" dirty="0">
                <a:ln w="0"/>
                <a:solidFill>
                  <a:schemeClr val="accent1"/>
                </a:solidFill>
                <a:effectLst>
                  <a:outerShdw blurRad="38100" dist="25400" dir="5400000" algn="ctr" rotWithShape="0">
                    <a:srgbClr val="6E747A">
                      <a:alpha val="43000"/>
                    </a:srgbClr>
                  </a:outerShdw>
                </a:effectLst>
                <a:latin typeface="Arial"/>
              </a:rPr>
              <a:t>Has a “function” column to capture the functions of an item. This will greatly assist in determining the potential failure modes</a:t>
            </a:r>
          </a:p>
        </p:txBody>
      </p:sp>
      <p:sp>
        <p:nvSpPr>
          <p:cNvPr id="7" name="Rounded Rectangular Callout 6"/>
          <p:cNvSpPr/>
          <p:nvPr/>
        </p:nvSpPr>
        <p:spPr>
          <a:xfrm>
            <a:off x="6406011" y="3438939"/>
            <a:ext cx="2961706" cy="2071560"/>
          </a:xfrm>
          <a:prstGeom prst="wedgeRoundRectCallout">
            <a:avLst>
              <a:gd name="adj1" fmla="val -80726"/>
              <a:gd name="adj2" fmla="val -52273"/>
              <a:gd name="adj3" fmla="val 16667"/>
            </a:avLst>
          </a:prstGeom>
          <a:ln>
            <a:solidFill>
              <a:schemeClr val="accent1"/>
            </a:solidFill>
          </a:ln>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662" dirty="0">
                <a:solidFill>
                  <a:schemeClr val="accent1"/>
                </a:solidFill>
                <a:latin typeface="Arial"/>
              </a:rPr>
              <a:t>Has a column for “current detection/prevention method” which allows for the consideration of design solution rather than an emphasis on design controls</a:t>
            </a:r>
          </a:p>
        </p:txBody>
      </p:sp>
    </p:spTree>
    <p:extLst>
      <p:ext uri="{BB962C8B-B14F-4D97-AF65-F5344CB8AC3E}">
        <p14:creationId xmlns:p14="http://schemas.microsoft.com/office/powerpoint/2010/main" val="1118268661"/>
      </p:ext>
    </p:extLst>
  </p:cSld>
  <p:clrMapOvr>
    <a:masterClrMapping/>
  </p:clrMapOvr>
  <p:transition>
    <p:wipe dir="r"/>
  </p:transition>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368" y="107183"/>
            <a:ext cx="9144000" cy="423793"/>
          </a:xfrm>
        </p:spPr>
        <p:txBody>
          <a:bodyPr/>
          <a:lstStyle/>
          <a:p>
            <a:r>
              <a:rPr lang="en-US" dirty="0"/>
              <a:t>The Key to DFMEA</a:t>
            </a:r>
          </a:p>
        </p:txBody>
      </p:sp>
      <p:sp>
        <p:nvSpPr>
          <p:cNvPr id="10" name="Content Placeholder 9"/>
          <p:cNvSpPr>
            <a:spLocks noGrp="1"/>
          </p:cNvSpPr>
          <p:nvPr>
            <p:ph sz="half" idx="1"/>
          </p:nvPr>
        </p:nvSpPr>
        <p:spPr>
          <a:xfrm>
            <a:off x="365816" y="1409876"/>
            <a:ext cx="5632451" cy="5199063"/>
          </a:xfrm>
        </p:spPr>
        <p:txBody>
          <a:bodyPr>
            <a:normAutofit fontScale="92500" lnSpcReduction="10000"/>
          </a:bodyPr>
          <a:lstStyle/>
          <a:p>
            <a:r>
              <a:rPr lang="en-US" dirty="0"/>
              <a:t>The key to constructing consistent and clear DFMEAs is to </a:t>
            </a:r>
            <a:r>
              <a:rPr lang="en-US" dirty="0" err="1"/>
              <a:t>recognise</a:t>
            </a:r>
            <a:r>
              <a:rPr lang="en-US" dirty="0"/>
              <a:t> that every item (system, sub-system or part) has a function(s)</a:t>
            </a:r>
          </a:p>
          <a:p>
            <a:r>
              <a:rPr lang="en-US" dirty="0"/>
              <a:t>Having identified and documented the items the next step is to determine their FUNCTION. Note that some items can have more than one function</a:t>
            </a:r>
          </a:p>
          <a:p>
            <a:r>
              <a:rPr lang="en-US" dirty="0"/>
              <a:t>Once we have the functions we can use the verb and the usual suspects</a:t>
            </a:r>
          </a:p>
          <a:p>
            <a:pPr lvl="1"/>
            <a:r>
              <a:rPr lang="en-US" dirty="0"/>
              <a:t>OVER</a:t>
            </a:r>
          </a:p>
          <a:p>
            <a:pPr lvl="1"/>
            <a:r>
              <a:rPr lang="en-US" dirty="0"/>
              <a:t>UNDER</a:t>
            </a:r>
          </a:p>
          <a:p>
            <a:pPr lvl="1"/>
            <a:r>
              <a:rPr lang="en-US" dirty="0"/>
              <a:t>NO</a:t>
            </a:r>
          </a:p>
          <a:p>
            <a:pPr lvl="1"/>
            <a:r>
              <a:rPr lang="en-US" dirty="0"/>
              <a:t>INTERMITTENT</a:t>
            </a:r>
          </a:p>
          <a:p>
            <a:pPr lvl="1"/>
            <a:r>
              <a:rPr lang="en-US" dirty="0"/>
              <a:t>UNINTENDED</a:t>
            </a:r>
            <a:br>
              <a:rPr lang="en-US" dirty="0"/>
            </a:br>
            <a:endParaRPr lang="en-US" dirty="0"/>
          </a:p>
        </p:txBody>
      </p:sp>
      <p:pic>
        <p:nvPicPr>
          <p:cNvPr id="8" name="Picture 7"/>
          <p:cNvPicPr>
            <a:picLocks noChangeAspect="1"/>
          </p:cNvPicPr>
          <p:nvPr/>
        </p:nvPicPr>
        <p:blipFill>
          <a:blip r:embed="rId2"/>
          <a:stretch>
            <a:fillRect/>
          </a:stretch>
        </p:blipFill>
        <p:spPr>
          <a:xfrm>
            <a:off x="6096000" y="2178856"/>
            <a:ext cx="4331966" cy="2385274"/>
          </a:xfrm>
          <a:prstGeom prst="rect">
            <a:avLst/>
          </a:prstGeom>
        </p:spPr>
      </p:pic>
    </p:spTree>
    <p:extLst>
      <p:ext uri="{BB962C8B-B14F-4D97-AF65-F5344CB8AC3E}">
        <p14:creationId xmlns:p14="http://schemas.microsoft.com/office/powerpoint/2010/main" val="535536622"/>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val 7">
            <a:extLst>
              <a:ext uri="{FF2B5EF4-FFF2-40B4-BE49-F238E27FC236}">
                <a16:creationId xmlns:a16="http://schemas.microsoft.com/office/drawing/2014/main" id="{4666F63C-C70C-9844-A752-82F7BF68FF23}"/>
              </a:ext>
            </a:extLst>
          </p:cNvPr>
          <p:cNvSpPr/>
          <p:nvPr/>
        </p:nvSpPr>
        <p:spPr bwMode="auto">
          <a:xfrm>
            <a:off x="6007894" y="2604279"/>
            <a:ext cx="4014063" cy="2219769"/>
          </a:xfrm>
          <a:prstGeom prst="ellipse">
            <a:avLst/>
          </a:prstGeom>
          <a:solidFill>
            <a:schemeClr val="accent6">
              <a:lumMod val="40000"/>
              <a:lumOff val="60000"/>
            </a:schemeClr>
          </a:solidFill>
          <a:ln w="9525" cap="flat" cmpd="sng" algn="ctr">
            <a:solidFill>
              <a:schemeClr val="tx1"/>
            </a:solidFill>
            <a:prstDash val="solid"/>
            <a:round/>
            <a:headEnd type="none" w="med" len="med"/>
            <a:tailEnd type="none" w="med" len="med"/>
          </a:ln>
          <a:effectLst/>
        </p:spPr>
        <p:txBody>
          <a:bodyPr/>
          <a:lstStyle/>
          <a:p>
            <a:pPr>
              <a:defRPr/>
            </a:pPr>
            <a:endParaRPr lang="en-GB" sz="1662">
              <a:solidFill>
                <a:srgbClr val="000000"/>
              </a:solidFill>
              <a:latin typeface="Arial" pitchFamily="34" charset="0"/>
            </a:endParaRPr>
          </a:p>
        </p:txBody>
      </p:sp>
      <p:sp>
        <p:nvSpPr>
          <p:cNvPr id="27651" name="Rectangle 2"/>
          <p:cNvSpPr>
            <a:spLocks noGrp="1" noChangeArrowheads="1"/>
          </p:cNvSpPr>
          <p:nvPr>
            <p:ph type="title"/>
          </p:nvPr>
        </p:nvSpPr>
        <p:spPr/>
        <p:txBody>
          <a:bodyPr/>
          <a:lstStyle/>
          <a:p>
            <a:r>
              <a:rPr lang="en-GB"/>
              <a:t>Different Types of FMEA</a:t>
            </a:r>
          </a:p>
        </p:txBody>
      </p:sp>
      <p:sp>
        <p:nvSpPr>
          <p:cNvPr id="27653" name="TextBox 8"/>
          <p:cNvSpPr txBox="1">
            <a:spLocks noChangeArrowheads="1"/>
          </p:cNvSpPr>
          <p:nvPr/>
        </p:nvSpPr>
        <p:spPr bwMode="auto">
          <a:xfrm>
            <a:off x="6274777" y="1602073"/>
            <a:ext cx="1682262"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system functions fail?</a:t>
            </a:r>
          </a:p>
        </p:txBody>
      </p:sp>
      <p:sp>
        <p:nvSpPr>
          <p:cNvPr id="27654" name="TextBox 9"/>
          <p:cNvSpPr txBox="1">
            <a:spLocks noChangeArrowheads="1"/>
          </p:cNvSpPr>
          <p:nvPr/>
        </p:nvSpPr>
        <p:spPr bwMode="auto">
          <a:xfrm>
            <a:off x="2192213" y="2866294"/>
            <a:ext cx="1518138"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design fail?</a:t>
            </a:r>
          </a:p>
        </p:txBody>
      </p:sp>
      <p:sp>
        <p:nvSpPr>
          <p:cNvPr id="27655" name="TextBox 10"/>
          <p:cNvSpPr txBox="1">
            <a:spLocks noChangeArrowheads="1"/>
          </p:cNvSpPr>
          <p:nvPr/>
        </p:nvSpPr>
        <p:spPr bwMode="auto">
          <a:xfrm>
            <a:off x="7517423" y="3563673"/>
            <a:ext cx="2368062" cy="60388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dirty="0">
                <a:solidFill>
                  <a:schemeClr val="accent1"/>
                </a:solidFill>
              </a:rPr>
              <a:t>How could the process (manufacturing) fail?</a:t>
            </a:r>
          </a:p>
        </p:txBody>
      </p:sp>
      <p:graphicFrame>
        <p:nvGraphicFramePr>
          <p:cNvPr id="3" name="Diagram 2">
            <a:extLst>
              <a:ext uri="{FF2B5EF4-FFF2-40B4-BE49-F238E27FC236}">
                <a16:creationId xmlns:a16="http://schemas.microsoft.com/office/drawing/2014/main" id="{6BF8CA14-D345-D54E-8592-8EAD2D7B2B4A}"/>
              </a:ext>
            </a:extLst>
          </p:cNvPr>
          <p:cNvGraphicFramePr/>
          <p:nvPr/>
        </p:nvGraphicFramePr>
        <p:xfrm>
          <a:off x="3203330" y="1459525"/>
          <a:ext cx="4501663" cy="42241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TextBox 9">
            <a:extLst>
              <a:ext uri="{FF2B5EF4-FFF2-40B4-BE49-F238E27FC236}">
                <a16:creationId xmlns:a16="http://schemas.microsoft.com/office/drawing/2014/main" id="{82E3F81C-A9FA-0B48-8CE8-E7EA5D92D497}"/>
              </a:ext>
            </a:extLst>
          </p:cNvPr>
          <p:cNvSpPr txBox="1">
            <a:spLocks noChangeArrowheads="1"/>
          </p:cNvSpPr>
          <p:nvPr/>
        </p:nvSpPr>
        <p:spPr bwMode="auto">
          <a:xfrm>
            <a:off x="4603164" y="5524662"/>
            <a:ext cx="1518138"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fail in use?</a:t>
            </a:r>
          </a:p>
        </p:txBody>
      </p:sp>
    </p:spTree>
    <p:extLst>
      <p:ext uri="{BB962C8B-B14F-4D97-AF65-F5344CB8AC3E}">
        <p14:creationId xmlns:p14="http://schemas.microsoft.com/office/powerpoint/2010/main" val="2804368057"/>
      </p:ext>
    </p:extLst>
  </p:cSld>
  <p:clrMapOvr>
    <a:masterClrMapping/>
  </p:clrMapOvr>
  <p:transition/>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7A0C66C-569D-4580-94B3-AE43BA188F9A}"/>
              </a:ext>
            </a:extLst>
          </p:cNvPr>
          <p:cNvSpPr/>
          <p:nvPr/>
        </p:nvSpPr>
        <p:spPr>
          <a:xfrm>
            <a:off x="1850702" y="1734081"/>
            <a:ext cx="4245298" cy="2390659"/>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2098" name="Rectangle 2"/>
          <p:cNvSpPr>
            <a:spLocks noGrp="1" noChangeArrowheads="1"/>
          </p:cNvSpPr>
          <p:nvPr>
            <p:ph type="title"/>
          </p:nvPr>
        </p:nvSpPr>
        <p:spPr>
          <a:xfrm>
            <a:off x="56580" y="94124"/>
            <a:ext cx="9144000" cy="364158"/>
          </a:xfrm>
        </p:spPr>
        <p:txBody>
          <a:bodyPr/>
          <a:lstStyle/>
          <a:p>
            <a:r>
              <a:rPr lang="en-US" sz="2800" dirty="0"/>
              <a:t>Process Failure Modes and Effects Analysis</a:t>
            </a:r>
          </a:p>
        </p:txBody>
      </p:sp>
      <p:sp>
        <p:nvSpPr>
          <p:cNvPr id="132099" name="Rectangle 3"/>
          <p:cNvSpPr>
            <a:spLocks noGrp="1" noChangeArrowheads="1"/>
          </p:cNvSpPr>
          <p:nvPr>
            <p:ph type="body" sz="half" idx="2"/>
          </p:nvPr>
        </p:nvSpPr>
        <p:spPr>
          <a:xfrm>
            <a:off x="6228586" y="1526614"/>
            <a:ext cx="4224337" cy="4238083"/>
          </a:xfrm>
        </p:spPr>
        <p:txBody>
          <a:bodyPr>
            <a:normAutofit fontScale="85000" lnSpcReduction="20000"/>
          </a:bodyPr>
          <a:lstStyle/>
          <a:p>
            <a:pPr marL="0" indent="0">
              <a:buNone/>
            </a:pPr>
            <a:r>
              <a:rPr lang="en-US" sz="1800" b="1" dirty="0"/>
              <a:t>What is it?</a:t>
            </a:r>
          </a:p>
          <a:p>
            <a:r>
              <a:rPr lang="en-GB" dirty="0"/>
              <a:t>A systematic approach to identifying, documenting, and prioritising potential failure modes, effects and causes.</a:t>
            </a:r>
          </a:p>
          <a:p>
            <a:pPr marL="0" indent="0">
              <a:buNone/>
            </a:pPr>
            <a:r>
              <a:rPr lang="en-GB" sz="1800" b="1" dirty="0"/>
              <a:t>How to do it</a:t>
            </a:r>
          </a:p>
          <a:p>
            <a:r>
              <a:rPr lang="en-GB" dirty="0"/>
              <a:t>A Process FMEA is very similar to a Functional FMEA but is based on the actual Process Steps/Equipment. Hence, we examine the failure of items, the effects of these failures and their potential causes.</a:t>
            </a:r>
          </a:p>
          <a:p>
            <a:r>
              <a:rPr lang="en-GB" dirty="0"/>
              <a:t>The Process FMEA form is the basis for analysis – but there are various layouts for the form that can lead to confusion!</a:t>
            </a:r>
          </a:p>
          <a:p>
            <a:pPr lvl="1"/>
            <a:endParaRPr lang="en-GB" dirty="0"/>
          </a:p>
          <a:p>
            <a:pPr lvl="2"/>
            <a:endParaRPr lang="en-GB" dirty="0"/>
          </a:p>
        </p:txBody>
      </p:sp>
      <p:sp>
        <p:nvSpPr>
          <p:cNvPr id="3" name="Rounded Rectangular Callout 2"/>
          <p:cNvSpPr/>
          <p:nvPr/>
        </p:nvSpPr>
        <p:spPr>
          <a:xfrm>
            <a:off x="2082271" y="4320476"/>
            <a:ext cx="3582234" cy="1444221"/>
          </a:xfrm>
          <a:prstGeom prst="wedgeRoundRectCallout">
            <a:avLst>
              <a:gd name="adj1" fmla="val -5768"/>
              <a:gd name="adj2" fmla="val -90441"/>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662" dirty="0">
                <a:solidFill>
                  <a:schemeClr val="bg1"/>
                </a:solidFill>
                <a:latin typeface="Arial"/>
              </a:rPr>
              <a:t>There are various PFMEA forms – care needs to taken in order to conduct the analysis in a meaningful way!  </a:t>
            </a:r>
          </a:p>
        </p:txBody>
      </p:sp>
      <p:pic>
        <p:nvPicPr>
          <p:cNvPr id="2" name="Picture 1"/>
          <p:cNvPicPr>
            <a:picLocks noChangeAspect="1"/>
          </p:cNvPicPr>
          <p:nvPr/>
        </p:nvPicPr>
        <p:blipFill>
          <a:blip r:embed="rId3"/>
          <a:stretch>
            <a:fillRect/>
          </a:stretch>
        </p:blipFill>
        <p:spPr>
          <a:xfrm>
            <a:off x="1680153" y="1734081"/>
            <a:ext cx="4548432" cy="2390659"/>
          </a:xfrm>
          <a:prstGeom prst="rect">
            <a:avLst/>
          </a:prstGeom>
        </p:spPr>
      </p:pic>
    </p:spTree>
    <p:extLst>
      <p:ext uri="{BB962C8B-B14F-4D97-AF65-F5344CB8AC3E}">
        <p14:creationId xmlns:p14="http://schemas.microsoft.com/office/powerpoint/2010/main" val="1279872023"/>
      </p:ext>
    </p:extLst>
  </p:cSld>
  <p:clrMapOvr>
    <a:masterClrMapping/>
  </p:clrMapOvr>
  <p:transition/>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0167A33-7C39-4CD6-BE36-1EE02FBA87CC}"/>
              </a:ext>
            </a:extLst>
          </p:cNvPr>
          <p:cNvSpPr/>
          <p:nvPr/>
        </p:nvSpPr>
        <p:spPr>
          <a:xfrm>
            <a:off x="1784996" y="1419778"/>
            <a:ext cx="8558127" cy="4723676"/>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p:cNvPicPr>
            <a:picLocks noChangeAspect="1"/>
          </p:cNvPicPr>
          <p:nvPr/>
        </p:nvPicPr>
        <p:blipFill>
          <a:blip r:embed="rId2"/>
          <a:stretch>
            <a:fillRect/>
          </a:stretch>
        </p:blipFill>
        <p:spPr>
          <a:xfrm>
            <a:off x="1451129" y="1419778"/>
            <a:ext cx="9144000" cy="4806091"/>
          </a:xfrm>
          <a:prstGeom prst="rect">
            <a:avLst/>
          </a:prstGeom>
        </p:spPr>
      </p:pic>
      <p:sp>
        <p:nvSpPr>
          <p:cNvPr id="5" name="Title 4"/>
          <p:cNvSpPr>
            <a:spLocks noGrp="1"/>
          </p:cNvSpPr>
          <p:nvPr>
            <p:ph type="title"/>
          </p:nvPr>
        </p:nvSpPr>
        <p:spPr>
          <a:xfrm>
            <a:off x="132640" y="122424"/>
            <a:ext cx="8896375" cy="409693"/>
          </a:xfrm>
        </p:spPr>
        <p:txBody>
          <a:bodyPr/>
          <a:lstStyle/>
          <a:p>
            <a:r>
              <a:rPr lang="en-US" sz="3600" dirty="0"/>
              <a:t>Typical Process FMEA Form</a:t>
            </a:r>
          </a:p>
        </p:txBody>
      </p:sp>
      <p:sp>
        <p:nvSpPr>
          <p:cNvPr id="6" name="Rounded Rectangular Callout 5"/>
          <p:cNvSpPr/>
          <p:nvPr/>
        </p:nvSpPr>
        <p:spPr>
          <a:xfrm>
            <a:off x="3693015" y="3319465"/>
            <a:ext cx="2435794" cy="2214360"/>
          </a:xfrm>
          <a:prstGeom prst="wedgeRoundRectCallout">
            <a:avLst>
              <a:gd name="adj1" fmla="val -65753"/>
              <a:gd name="adj2" fmla="val -54038"/>
              <a:gd name="adj3" fmla="val 16667"/>
            </a:avLst>
          </a:prstGeom>
          <a:ln>
            <a:solidFill>
              <a:schemeClr val="accent1"/>
            </a:solidFill>
          </a:ln>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662" dirty="0">
                <a:ln w="0"/>
                <a:solidFill>
                  <a:schemeClr val="accent1"/>
                </a:solidFill>
                <a:effectLst>
                  <a:outerShdw blurRad="38100" dist="25400" dir="5400000" algn="ctr" rotWithShape="0">
                    <a:srgbClr val="6E747A">
                      <a:alpha val="43000"/>
                    </a:srgbClr>
                  </a:outerShdw>
                </a:effectLst>
                <a:latin typeface="Arial"/>
              </a:rPr>
              <a:t>Has a “function” column to capture the functions of a Process Step. This will greatly assist in determining the potential failure modes</a:t>
            </a:r>
          </a:p>
        </p:txBody>
      </p:sp>
      <p:sp>
        <p:nvSpPr>
          <p:cNvPr id="7" name="Rounded Rectangular Callout 6"/>
          <p:cNvSpPr/>
          <p:nvPr/>
        </p:nvSpPr>
        <p:spPr>
          <a:xfrm>
            <a:off x="7582357" y="3344189"/>
            <a:ext cx="2961706" cy="2214360"/>
          </a:xfrm>
          <a:prstGeom prst="wedgeRoundRectCallout">
            <a:avLst>
              <a:gd name="adj1" fmla="val -70181"/>
              <a:gd name="adj2" fmla="val -55745"/>
              <a:gd name="adj3" fmla="val 16667"/>
            </a:avLst>
          </a:prstGeom>
          <a:ln>
            <a:solidFill>
              <a:schemeClr val="accent1"/>
            </a:solidFill>
          </a:ln>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662" dirty="0">
                <a:ln w="0"/>
                <a:solidFill>
                  <a:schemeClr val="accent1"/>
                </a:solidFill>
                <a:effectLst>
                  <a:outerShdw blurRad="38100" dist="25400" dir="5400000" algn="ctr" rotWithShape="0">
                    <a:srgbClr val="6E747A">
                      <a:alpha val="43000"/>
                    </a:srgbClr>
                  </a:outerShdw>
                </a:effectLst>
                <a:latin typeface="Arial"/>
              </a:rPr>
              <a:t>Has a column for “current detection/prevention method” which allows for the consideration of design solution rather than an emphasis on design controls</a:t>
            </a:r>
          </a:p>
        </p:txBody>
      </p:sp>
    </p:spTree>
    <p:extLst>
      <p:ext uri="{BB962C8B-B14F-4D97-AF65-F5344CB8AC3E}">
        <p14:creationId xmlns:p14="http://schemas.microsoft.com/office/powerpoint/2010/main" val="2587810880"/>
      </p:ext>
    </p:extLst>
  </p:cSld>
  <p:clrMapOvr>
    <a:masterClrMapping/>
  </p:clrMapOvr>
  <p:transition>
    <p:wipe dir="r"/>
  </p:transition>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831" y="146944"/>
            <a:ext cx="9144000" cy="374098"/>
          </a:xfrm>
        </p:spPr>
        <p:txBody>
          <a:bodyPr/>
          <a:lstStyle/>
          <a:p>
            <a:r>
              <a:rPr lang="en-US" dirty="0"/>
              <a:t>The Key to PFMEA</a:t>
            </a:r>
          </a:p>
        </p:txBody>
      </p:sp>
      <p:sp>
        <p:nvSpPr>
          <p:cNvPr id="10" name="Content Placeholder 9"/>
          <p:cNvSpPr>
            <a:spLocks noGrp="1"/>
          </p:cNvSpPr>
          <p:nvPr>
            <p:ph sz="half" idx="1"/>
          </p:nvPr>
        </p:nvSpPr>
        <p:spPr>
          <a:xfrm>
            <a:off x="476041" y="1426302"/>
            <a:ext cx="4523044" cy="4958072"/>
          </a:xfrm>
        </p:spPr>
        <p:txBody>
          <a:bodyPr>
            <a:normAutofit fontScale="85000" lnSpcReduction="10000"/>
          </a:bodyPr>
          <a:lstStyle/>
          <a:p>
            <a:r>
              <a:rPr lang="en-US" sz="1800" dirty="0"/>
              <a:t>The key to constructing consistent and clear PFMEAs is to </a:t>
            </a:r>
            <a:r>
              <a:rPr lang="en-US" sz="1800" dirty="0" err="1"/>
              <a:t>recognise</a:t>
            </a:r>
            <a:r>
              <a:rPr lang="en-US" sz="1800" dirty="0"/>
              <a:t> that every Process Step has a function(s). Strictly speaking a “process step” should be described as a verb noun (i.e. a function)</a:t>
            </a:r>
          </a:p>
          <a:p>
            <a:r>
              <a:rPr lang="en-US" sz="1800" dirty="0"/>
              <a:t>Having identified and documented the Process Step the next step is to determine their FUNCTION.</a:t>
            </a:r>
          </a:p>
          <a:p>
            <a:pPr lvl="1"/>
            <a:r>
              <a:rPr lang="en-US" sz="1800" dirty="0"/>
              <a:t>Note that some steps can have more than one function</a:t>
            </a:r>
          </a:p>
          <a:p>
            <a:pPr lvl="1"/>
            <a:r>
              <a:rPr lang="en-US" sz="1800" dirty="0"/>
              <a:t>Note that the Process Step may already be defined correctly as a verb noun – but check it does reflect exactly what the step does!</a:t>
            </a:r>
          </a:p>
        </p:txBody>
      </p:sp>
      <p:sp>
        <p:nvSpPr>
          <p:cNvPr id="6" name="Content Placeholder 9"/>
          <p:cNvSpPr>
            <a:spLocks noGrp="1"/>
          </p:cNvSpPr>
          <p:nvPr>
            <p:ph type="body" sz="half" idx="2"/>
          </p:nvPr>
        </p:nvSpPr>
        <p:spPr>
          <a:xfrm>
            <a:off x="5411281" y="1426302"/>
            <a:ext cx="4224337" cy="2379113"/>
          </a:xfrm>
        </p:spPr>
        <p:txBody>
          <a:bodyPr>
            <a:normAutofit fontScale="85000" lnSpcReduction="10000"/>
          </a:bodyPr>
          <a:lstStyle/>
          <a:p>
            <a:r>
              <a:rPr lang="en-US" sz="1800" dirty="0"/>
              <a:t>Once we have the functions we can use the verb and the usual suspects</a:t>
            </a:r>
          </a:p>
          <a:p>
            <a:pPr lvl="1"/>
            <a:r>
              <a:rPr lang="en-US" sz="1800" dirty="0"/>
              <a:t>OVER</a:t>
            </a:r>
          </a:p>
          <a:p>
            <a:pPr lvl="1"/>
            <a:r>
              <a:rPr lang="en-US" sz="1800" dirty="0"/>
              <a:t>UNDER</a:t>
            </a:r>
          </a:p>
          <a:p>
            <a:pPr lvl="1"/>
            <a:r>
              <a:rPr lang="en-US" sz="1800" dirty="0"/>
              <a:t>NO</a:t>
            </a:r>
          </a:p>
          <a:p>
            <a:pPr lvl="1"/>
            <a:r>
              <a:rPr lang="en-US" sz="1800" dirty="0"/>
              <a:t>INTERMITTENT</a:t>
            </a:r>
          </a:p>
          <a:p>
            <a:pPr lvl="1"/>
            <a:r>
              <a:rPr lang="en-US" sz="1800" dirty="0"/>
              <a:t>UNINTENDED</a:t>
            </a:r>
            <a:br>
              <a:rPr lang="en-US" sz="1800" dirty="0"/>
            </a:br>
            <a:endParaRPr lang="en-US" sz="1800" dirty="0"/>
          </a:p>
        </p:txBody>
      </p:sp>
      <p:pic>
        <p:nvPicPr>
          <p:cNvPr id="3" name="Picture 2"/>
          <p:cNvPicPr>
            <a:picLocks noChangeAspect="1"/>
          </p:cNvPicPr>
          <p:nvPr/>
        </p:nvPicPr>
        <p:blipFill>
          <a:blip r:embed="rId2"/>
          <a:stretch>
            <a:fillRect/>
          </a:stretch>
        </p:blipFill>
        <p:spPr>
          <a:xfrm>
            <a:off x="5849605" y="3999962"/>
            <a:ext cx="4341296" cy="2384412"/>
          </a:xfrm>
          <a:prstGeom prst="rect">
            <a:avLst/>
          </a:prstGeom>
        </p:spPr>
      </p:pic>
    </p:spTree>
    <p:extLst>
      <p:ext uri="{BB962C8B-B14F-4D97-AF65-F5344CB8AC3E}">
        <p14:creationId xmlns:p14="http://schemas.microsoft.com/office/powerpoint/2010/main" val="3457389383"/>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sz="2215" dirty="0">
                <a:latin typeface="Arial Black"/>
                <a:cs typeface="Arial Black"/>
              </a:rPr>
              <a:t>Create Candidate Solution Concept for the Manufacturing System </a:t>
            </a:r>
          </a:p>
        </p:txBody>
      </p:sp>
      <p:sp>
        <p:nvSpPr>
          <p:cNvPr id="3" name="Subtitle 2">
            <a:extLst>
              <a:ext uri="{FF2B5EF4-FFF2-40B4-BE49-F238E27FC236}">
                <a16:creationId xmlns:a16="http://schemas.microsoft.com/office/drawing/2014/main" id="{3A8D07BB-95BF-47CB-B0DD-0A7E88F64D06}"/>
              </a:ext>
            </a:extLst>
          </p:cNvPr>
          <p:cNvSpPr>
            <a:spLocks noGrp="1"/>
          </p:cNvSpPr>
          <p:nvPr>
            <p:ph type="subTitle" idx="1"/>
          </p:nvPr>
        </p:nvSpPr>
        <p:spPr/>
        <p:txBody>
          <a:bodyPr/>
          <a:lstStyle/>
          <a:p>
            <a:endParaRPr lang="en-GB"/>
          </a:p>
        </p:txBody>
      </p:sp>
      <p:sp>
        <p:nvSpPr>
          <p:cNvPr id="5" name="Rectangle 2"/>
          <p:cNvSpPr>
            <a:spLocks noChangeArrowheads="1"/>
          </p:cNvSpPr>
          <p:nvPr/>
        </p:nvSpPr>
        <p:spPr bwMode="auto">
          <a:xfrm>
            <a:off x="1774825" y="3163773"/>
            <a:ext cx="7086600" cy="8572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marL="316531" indent="-316531">
              <a:spcBef>
                <a:spcPct val="20000"/>
              </a:spcBef>
            </a:pPr>
            <a:endParaRPr lang="en-US" sz="1662">
              <a:solidFill>
                <a:srgbClr val="000000"/>
              </a:solidFill>
              <a:cs typeface="Arial" charset="0"/>
            </a:endParaRPr>
          </a:p>
          <a:p>
            <a:pPr marL="316531" indent="-316531">
              <a:spcBef>
                <a:spcPct val="20000"/>
              </a:spcBef>
            </a:pPr>
            <a:endParaRPr lang="en-US" sz="1662">
              <a:solidFill>
                <a:srgbClr val="000000"/>
              </a:solidFill>
              <a:cs typeface="Arial" charset="0"/>
            </a:endParaRPr>
          </a:p>
        </p:txBody>
      </p:sp>
      <p:sp>
        <p:nvSpPr>
          <p:cNvPr id="7" name="Rectangle 15"/>
          <p:cNvSpPr>
            <a:spLocks noChangeArrowheads="1"/>
          </p:cNvSpPr>
          <p:nvPr/>
        </p:nvSpPr>
        <p:spPr bwMode="auto">
          <a:xfrm>
            <a:off x="1716088" y="3187486"/>
            <a:ext cx="7086600" cy="8572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marL="316531" indent="-316531">
              <a:spcBef>
                <a:spcPct val="20000"/>
              </a:spcBef>
            </a:pPr>
            <a:endParaRPr lang="en-US" sz="1662">
              <a:solidFill>
                <a:srgbClr val="000000"/>
              </a:solidFill>
              <a:cs typeface="Arial" charset="0"/>
            </a:endParaRPr>
          </a:p>
          <a:p>
            <a:pPr marL="316531" indent="-316531">
              <a:spcBef>
                <a:spcPct val="20000"/>
              </a:spcBef>
            </a:pPr>
            <a:endParaRPr lang="en-US" sz="1662">
              <a:solidFill>
                <a:srgbClr val="000000"/>
              </a:solidFill>
              <a:cs typeface="Arial" charset="0"/>
            </a:endParaRPr>
          </a:p>
        </p:txBody>
      </p:sp>
      <p:sp>
        <p:nvSpPr>
          <p:cNvPr id="8" name="Rectangle 17"/>
          <p:cNvSpPr txBox="1">
            <a:spLocks noChangeArrowheads="1"/>
          </p:cNvSpPr>
          <p:nvPr/>
        </p:nvSpPr>
        <p:spPr bwMode="auto">
          <a:xfrm>
            <a:off x="1724026" y="3052746"/>
            <a:ext cx="8151705" cy="1050681"/>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84406" tIns="42203" rIns="84406" bIns="42203" numCol="1" anchor="t" anchorCtr="0" compatLnSpc="1">
            <a:prstTxWarp prst="textNoShape">
              <a:avLst/>
            </a:prstTxWarp>
          </a:bodyPr>
          <a:lstStyle>
            <a:lvl1pPr marL="0" indent="0" algn="l" rtl="0" eaLnBrk="0" fontAlgn="base" hangingPunct="0">
              <a:spcBef>
                <a:spcPct val="0"/>
              </a:spcBef>
              <a:spcAft>
                <a:spcPct val="0"/>
              </a:spcAft>
              <a:buFont typeface="Arial" charset="0"/>
              <a:buNone/>
              <a:defRPr sz="1800">
                <a:solidFill>
                  <a:schemeClr val="tx1"/>
                </a:solidFill>
                <a:latin typeface="+mn-lt"/>
                <a:ea typeface="ＭＳ Ｐゴシック" charset="0"/>
                <a:cs typeface="+mn-cs"/>
              </a:defRPr>
            </a:lvl1pPr>
            <a:lvl2pPr marL="742950" indent="-285750" algn="l" rtl="0" eaLnBrk="0" fontAlgn="base" hangingPunct="0">
              <a:spcBef>
                <a:spcPct val="20000"/>
              </a:spcBef>
              <a:spcAft>
                <a:spcPct val="0"/>
              </a:spcAft>
              <a:buFont typeface="Arial" charset="0"/>
              <a:buChar char="•"/>
              <a:defRPr>
                <a:solidFill>
                  <a:schemeClr val="tx1"/>
                </a:solidFill>
                <a:latin typeface="+mn-lt"/>
                <a:ea typeface="Arial" charset="0"/>
                <a:cs typeface="+mn-cs"/>
              </a:defRPr>
            </a:lvl2pPr>
            <a:lvl3pPr marL="1143000" indent="-228600" algn="l" rtl="0" eaLnBrk="0" fontAlgn="base" hangingPunct="0">
              <a:spcBef>
                <a:spcPct val="20000"/>
              </a:spcBef>
              <a:spcAft>
                <a:spcPct val="0"/>
              </a:spcAft>
              <a:buFont typeface="Arial" charset="0"/>
              <a:buChar char="•"/>
              <a:defRPr>
                <a:solidFill>
                  <a:schemeClr val="tx1"/>
                </a:solidFill>
                <a:latin typeface="+mn-lt"/>
                <a:ea typeface="Arial" charset="0"/>
                <a:cs typeface="+mn-cs"/>
              </a:defRPr>
            </a:lvl3pPr>
            <a:lvl4pPr marL="1600200" indent="-228600" algn="l" rtl="0" eaLnBrk="0" fontAlgn="base" hangingPunct="0">
              <a:spcBef>
                <a:spcPct val="20000"/>
              </a:spcBef>
              <a:spcAft>
                <a:spcPct val="0"/>
              </a:spcAft>
              <a:buFont typeface="Arial" charset="0"/>
              <a:buChar char="•"/>
              <a:defRPr>
                <a:solidFill>
                  <a:schemeClr val="tx1"/>
                </a:solidFill>
                <a:latin typeface="+mn-lt"/>
                <a:ea typeface="Arial" charset="0"/>
                <a:cs typeface="+mn-cs"/>
              </a:defRPr>
            </a:lvl4pPr>
            <a:lvl5pPr marL="2057400" indent="-228600" algn="l" rtl="0" eaLnBrk="0" fontAlgn="base" hangingPunct="0">
              <a:spcBef>
                <a:spcPct val="20000"/>
              </a:spcBef>
              <a:spcAft>
                <a:spcPct val="0"/>
              </a:spcAft>
              <a:buFont typeface="Arial" charset="0"/>
              <a:buChar char="•"/>
              <a:defRPr>
                <a:solidFill>
                  <a:schemeClr val="tx1"/>
                </a:solidFill>
                <a:latin typeface="+mn-lt"/>
                <a:ea typeface="Arial" charset="0"/>
                <a:cs typeface="+mn-cs"/>
              </a:defRPr>
            </a:lvl5pPr>
            <a:lvl6pPr marL="2514600" indent="-228600" algn="l" rtl="0" fontAlgn="base">
              <a:spcBef>
                <a:spcPct val="20000"/>
              </a:spcBef>
              <a:spcAft>
                <a:spcPct val="0"/>
              </a:spcAft>
              <a:buFont typeface="Arial" charset="0"/>
              <a:buChar char="•"/>
              <a:defRPr>
                <a:solidFill>
                  <a:schemeClr val="tx1"/>
                </a:solidFill>
                <a:latin typeface="+mn-lt"/>
                <a:cs typeface="+mn-cs"/>
              </a:defRPr>
            </a:lvl6pPr>
            <a:lvl7pPr marL="2971800" indent="-228600" algn="l" rtl="0" fontAlgn="base">
              <a:spcBef>
                <a:spcPct val="20000"/>
              </a:spcBef>
              <a:spcAft>
                <a:spcPct val="0"/>
              </a:spcAft>
              <a:buFont typeface="Arial" charset="0"/>
              <a:buChar char="•"/>
              <a:defRPr>
                <a:solidFill>
                  <a:schemeClr val="tx1"/>
                </a:solidFill>
                <a:latin typeface="+mn-lt"/>
                <a:cs typeface="+mn-cs"/>
              </a:defRPr>
            </a:lvl7pPr>
            <a:lvl8pPr marL="3429000" indent="-228600" algn="l" rtl="0" fontAlgn="base">
              <a:spcBef>
                <a:spcPct val="20000"/>
              </a:spcBef>
              <a:spcAft>
                <a:spcPct val="0"/>
              </a:spcAft>
              <a:buFont typeface="Arial" charset="0"/>
              <a:buChar char="•"/>
              <a:defRPr>
                <a:solidFill>
                  <a:schemeClr val="tx1"/>
                </a:solidFill>
                <a:latin typeface="+mn-lt"/>
                <a:cs typeface="+mn-cs"/>
              </a:defRPr>
            </a:lvl8pPr>
            <a:lvl9pPr marL="3886200" indent="-228600" algn="l" rtl="0" fontAlgn="base">
              <a:spcBef>
                <a:spcPct val="20000"/>
              </a:spcBef>
              <a:spcAft>
                <a:spcPct val="0"/>
              </a:spcAft>
              <a:buFont typeface="Arial" charset="0"/>
              <a:buChar char="•"/>
              <a:defRPr>
                <a:solidFill>
                  <a:schemeClr val="tx1"/>
                </a:solidFill>
                <a:latin typeface="+mn-lt"/>
                <a:cs typeface="+mn-cs"/>
              </a:defRPr>
            </a:lvl9pPr>
          </a:lstStyle>
          <a:p>
            <a:pPr eaLnBrk="1" hangingPunct="1"/>
            <a:endParaRPr lang="en-US" sz="2954" dirty="0">
              <a:latin typeface="Arial Black"/>
              <a:cs typeface="Arial Black"/>
            </a:endParaRPr>
          </a:p>
        </p:txBody>
      </p:sp>
    </p:spTree>
    <p:extLst>
      <p:ext uri="{BB962C8B-B14F-4D97-AF65-F5344CB8AC3E}">
        <p14:creationId xmlns:p14="http://schemas.microsoft.com/office/powerpoint/2010/main" val="2509254786"/>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ChangeArrowheads="1"/>
          </p:cNvSpPr>
          <p:nvPr/>
        </p:nvSpPr>
        <p:spPr bwMode="auto">
          <a:xfrm>
            <a:off x="2445084" y="1837006"/>
            <a:ext cx="6406832" cy="4032738"/>
          </a:xfrm>
          <a:prstGeom prst="rect">
            <a:avLst/>
          </a:prstGeom>
          <a:solidFill>
            <a:schemeClr val="accent6">
              <a:lumMod val="20000"/>
              <a:lumOff val="80000"/>
            </a:schemeClr>
          </a:solidFill>
          <a:ln w="9525">
            <a:solidFill>
              <a:schemeClr val="tx1"/>
            </a:solidFill>
            <a:miter lim="800000"/>
            <a:headEnd/>
            <a:tailEnd/>
          </a:ln>
          <a:scene3d>
            <a:camera prst="orthographicFront"/>
            <a:lightRig rig="threePt" dir="t"/>
          </a:scene3d>
          <a:sp3d>
            <a:bevelT/>
          </a:sp3d>
        </p:spPr>
        <p:txBody>
          <a:bodyPr wrap="none" lIns="84253" tIns="42126" rIns="84253" bIns="42126" anchor="ctr"/>
          <a:lstStyle/>
          <a:p>
            <a:pPr>
              <a:defRPr/>
            </a:pPr>
            <a:endParaRPr lang="en-US" sz="1662" dirty="0">
              <a:solidFill>
                <a:srgbClr val="000000"/>
              </a:solidFill>
              <a:latin typeface="Arial" charset="0"/>
            </a:endParaRPr>
          </a:p>
        </p:txBody>
      </p:sp>
      <p:sp>
        <p:nvSpPr>
          <p:cNvPr id="22566" name="Text Box 15"/>
          <p:cNvSpPr txBox="1">
            <a:spLocks noChangeArrowheads="1"/>
          </p:cNvSpPr>
          <p:nvPr/>
        </p:nvSpPr>
        <p:spPr bwMode="auto">
          <a:xfrm>
            <a:off x="2516100" y="737819"/>
            <a:ext cx="1459924" cy="681585"/>
          </a:xfrm>
          <a:prstGeom prst="rect">
            <a:avLst/>
          </a:prstGeom>
          <a:noFill/>
          <a:ln w="9525">
            <a:noFill/>
            <a:miter lim="800000"/>
            <a:headEnd/>
            <a:tailEnd/>
          </a:ln>
        </p:spPr>
        <p:txBody>
          <a:bodyPr wrap="square" lIns="84253" tIns="42126" rIns="84253" bIns="42126">
            <a:spAutoFit/>
          </a:bodyPr>
          <a:lstStyle/>
          <a:p>
            <a:pPr eaLnBrk="0" hangingPunct="0"/>
            <a:r>
              <a:rPr lang="en-GB" sz="1292" b="1" dirty="0"/>
              <a:t>Customer</a:t>
            </a:r>
          </a:p>
          <a:p>
            <a:pPr eaLnBrk="0" hangingPunct="0"/>
            <a:r>
              <a:rPr lang="en-GB" sz="1292" b="1" dirty="0"/>
              <a:t>Needs and Expectations</a:t>
            </a:r>
          </a:p>
        </p:txBody>
      </p:sp>
      <p:sp>
        <p:nvSpPr>
          <p:cNvPr id="29" name="Flowchart: Document 28"/>
          <p:cNvSpPr/>
          <p:nvPr/>
        </p:nvSpPr>
        <p:spPr bwMode="auto">
          <a:xfrm>
            <a:off x="7011925" y="2620876"/>
            <a:ext cx="1224297" cy="1625629"/>
          </a:xfrm>
          <a:prstGeom prst="flowChartDocumen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User </a:t>
            </a:r>
          </a:p>
          <a:p>
            <a:pPr>
              <a:defRPr/>
            </a:pPr>
            <a:r>
              <a:rPr lang="en-GB" sz="1200" dirty="0">
                <a:solidFill>
                  <a:srgbClr val="000000"/>
                </a:solidFill>
              </a:rPr>
              <a:t>Requirements</a:t>
            </a:r>
          </a:p>
        </p:txBody>
      </p:sp>
      <p:sp>
        <p:nvSpPr>
          <p:cNvPr id="32" name="Flowchart: Document 31"/>
          <p:cNvSpPr/>
          <p:nvPr/>
        </p:nvSpPr>
        <p:spPr bwMode="auto">
          <a:xfrm>
            <a:off x="9203302" y="5490511"/>
            <a:ext cx="1349619" cy="929054"/>
          </a:xfrm>
          <a:prstGeom prst="flowChartDocumen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Subsystem</a:t>
            </a:r>
          </a:p>
          <a:p>
            <a:pPr>
              <a:defRPr/>
            </a:pPr>
            <a:r>
              <a:rPr lang="en-GB" sz="1292" dirty="0">
                <a:solidFill>
                  <a:srgbClr val="000000"/>
                </a:solidFill>
              </a:rPr>
              <a:t>Requirements</a:t>
            </a:r>
          </a:p>
        </p:txBody>
      </p:sp>
      <p:cxnSp>
        <p:nvCxnSpPr>
          <p:cNvPr id="35" name="Straight Arrow Connector 34"/>
          <p:cNvCxnSpPr/>
          <p:nvPr/>
        </p:nvCxnSpPr>
        <p:spPr bwMode="invGray">
          <a:xfrm>
            <a:off x="8639519" y="4049740"/>
            <a:ext cx="1428760" cy="1466"/>
          </a:xfrm>
          <a:prstGeom prst="straightConnector1">
            <a:avLst/>
          </a:prstGeom>
          <a:ln w="76200">
            <a:solidFill>
              <a:srgbClr val="000090"/>
            </a:solidFill>
            <a:tailEnd type="triangle" w="med" len="med"/>
          </a:ln>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sp>
        <p:nvSpPr>
          <p:cNvPr id="33" name="Flowchart: Document 32"/>
          <p:cNvSpPr/>
          <p:nvPr/>
        </p:nvSpPr>
        <p:spPr bwMode="auto">
          <a:xfrm>
            <a:off x="8925662" y="2963008"/>
            <a:ext cx="1409700" cy="961292"/>
          </a:xfrm>
          <a:prstGeom prst="flowChartDocumen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Build and Check Requirements</a:t>
            </a:r>
          </a:p>
        </p:txBody>
      </p:sp>
      <p:sp>
        <p:nvSpPr>
          <p:cNvPr id="22579" name="TextBox 46"/>
          <p:cNvSpPr txBox="1">
            <a:spLocks noChangeArrowheads="1"/>
          </p:cNvSpPr>
          <p:nvPr/>
        </p:nvSpPr>
        <p:spPr bwMode="gray">
          <a:xfrm>
            <a:off x="6781803" y="1940177"/>
            <a:ext cx="1928646" cy="369127"/>
          </a:xfrm>
          <a:prstGeom prst="rect">
            <a:avLst/>
          </a:prstGeom>
          <a:noFill/>
          <a:ln w="9525">
            <a:noFill/>
            <a:miter lim="800000"/>
            <a:headEnd/>
            <a:tailEnd/>
          </a:ln>
        </p:spPr>
        <p:txBody>
          <a:bodyPr wrap="square" lIns="84253" tIns="42126" rIns="84253" bIns="42126">
            <a:spAutoFit/>
          </a:bodyPr>
          <a:lstStyle/>
          <a:p>
            <a:r>
              <a:rPr lang="en-GB" sz="1846" b="1" dirty="0">
                <a:solidFill>
                  <a:schemeClr val="bg1"/>
                </a:solidFill>
              </a:rPr>
              <a:t>Design System</a:t>
            </a:r>
          </a:p>
        </p:txBody>
      </p:sp>
      <p:sp>
        <p:nvSpPr>
          <p:cNvPr id="22580" name="Title 33"/>
          <p:cNvSpPr>
            <a:spLocks noGrp="1"/>
          </p:cNvSpPr>
          <p:nvPr>
            <p:ph type="title"/>
          </p:nvPr>
        </p:nvSpPr>
        <p:spPr>
          <a:xfrm>
            <a:off x="60135" y="100189"/>
            <a:ext cx="10492786" cy="663539"/>
          </a:xfrm>
        </p:spPr>
        <p:txBody>
          <a:bodyPr/>
          <a:lstStyle/>
          <a:p>
            <a:r>
              <a:rPr lang="en-GB" sz="2800" dirty="0"/>
              <a:t>Where are we? BAE Systems’ Design System Process (RFCD)</a:t>
            </a:r>
          </a:p>
        </p:txBody>
      </p:sp>
      <p:sp>
        <p:nvSpPr>
          <p:cNvPr id="40" name="Line 3"/>
          <p:cNvSpPr>
            <a:spLocks noChangeShapeType="1"/>
          </p:cNvSpPr>
          <p:nvPr/>
        </p:nvSpPr>
        <p:spPr bwMode="gray">
          <a:xfrm>
            <a:off x="2347167" y="1115083"/>
            <a:ext cx="517455" cy="709053"/>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41" name="Line 4"/>
          <p:cNvSpPr>
            <a:spLocks noChangeShapeType="1"/>
          </p:cNvSpPr>
          <p:nvPr/>
        </p:nvSpPr>
        <p:spPr bwMode="gray">
          <a:xfrm>
            <a:off x="7886365" y="4948581"/>
            <a:ext cx="1219547" cy="1316289"/>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23" name="Flowchart: Document 28">
            <a:extLst>
              <a:ext uri="{FF2B5EF4-FFF2-40B4-BE49-F238E27FC236}">
                <a16:creationId xmlns:a16="http://schemas.microsoft.com/office/drawing/2014/main" id="{E3214D6F-80FD-884F-A69A-42815FDF7B5A}"/>
              </a:ext>
            </a:extLst>
          </p:cNvPr>
          <p:cNvSpPr/>
          <p:nvPr/>
        </p:nvSpPr>
        <p:spPr bwMode="auto">
          <a:xfrm>
            <a:off x="7102244" y="3052067"/>
            <a:ext cx="1349620" cy="1597269"/>
          </a:xfrm>
          <a:prstGeom prst="flowChartDocumen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System Requirements</a:t>
            </a:r>
          </a:p>
        </p:txBody>
      </p:sp>
      <p:sp>
        <p:nvSpPr>
          <p:cNvPr id="30" name="Flowchart: Document 29"/>
          <p:cNvSpPr/>
          <p:nvPr/>
        </p:nvSpPr>
        <p:spPr bwMode="auto">
          <a:xfrm>
            <a:off x="7175990" y="3471531"/>
            <a:ext cx="1463529" cy="1597269"/>
          </a:xfrm>
          <a:prstGeom prst="flowChartDocumen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r>
              <a:rPr lang="en-GB" sz="1600" dirty="0">
                <a:solidFill>
                  <a:srgbClr val="000000"/>
                </a:solidFill>
              </a:rPr>
              <a:t>Manufacturing System</a:t>
            </a:r>
          </a:p>
          <a:p>
            <a:pPr algn="ctr">
              <a:defRPr/>
            </a:pPr>
            <a:r>
              <a:rPr lang="en-GB" sz="1600" dirty="0">
                <a:solidFill>
                  <a:srgbClr val="000000"/>
                </a:solidFill>
              </a:rPr>
              <a:t>Design</a:t>
            </a:r>
          </a:p>
          <a:p>
            <a:pPr algn="ctr">
              <a:defRPr/>
            </a:pPr>
            <a:r>
              <a:rPr lang="en-GB" sz="1600" dirty="0">
                <a:solidFill>
                  <a:srgbClr val="000000"/>
                </a:solidFill>
              </a:rPr>
              <a:t>Definition</a:t>
            </a:r>
          </a:p>
        </p:txBody>
      </p:sp>
      <p:pic>
        <p:nvPicPr>
          <p:cNvPr id="2" name="Picture 1">
            <a:extLst>
              <a:ext uri="{FF2B5EF4-FFF2-40B4-BE49-F238E27FC236}">
                <a16:creationId xmlns:a16="http://schemas.microsoft.com/office/drawing/2014/main" id="{DEC46B68-B0AC-B74E-84A7-C64EA71F2F2E}"/>
              </a:ext>
            </a:extLst>
          </p:cNvPr>
          <p:cNvPicPr>
            <a:picLocks noChangeAspect="1"/>
          </p:cNvPicPr>
          <p:nvPr/>
        </p:nvPicPr>
        <p:blipFill>
          <a:blip r:embed="rId3"/>
          <a:stretch>
            <a:fillRect/>
          </a:stretch>
        </p:blipFill>
        <p:spPr>
          <a:xfrm>
            <a:off x="2475015" y="1903360"/>
            <a:ext cx="4737100" cy="3810000"/>
          </a:xfrm>
          <a:prstGeom prst="rect">
            <a:avLst/>
          </a:prstGeom>
        </p:spPr>
      </p:pic>
    </p:spTree>
    <p:extLst>
      <p:ext uri="{BB962C8B-B14F-4D97-AF65-F5344CB8AC3E}">
        <p14:creationId xmlns:p14="http://schemas.microsoft.com/office/powerpoint/2010/main" val="1063697760"/>
      </p:ext>
    </p:extLst>
  </p:cSld>
  <p:clrMapOvr>
    <a:masterClrMapping/>
  </p:clrMapOvr>
  <p:transition>
    <p:wipe dir="r"/>
  </p:transition>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13C15FA-51BA-4826-BE6A-05C5B2FAE928}"/>
              </a:ext>
            </a:extLst>
          </p:cNvPr>
          <p:cNvSpPr/>
          <p:nvPr/>
        </p:nvSpPr>
        <p:spPr>
          <a:xfrm>
            <a:off x="1681163" y="1875692"/>
            <a:ext cx="4568246" cy="3241315"/>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7042" name="Rectangle 2"/>
          <p:cNvSpPr>
            <a:spLocks noGrp="1" noChangeArrowheads="1"/>
          </p:cNvSpPr>
          <p:nvPr>
            <p:ph type="title"/>
          </p:nvPr>
        </p:nvSpPr>
        <p:spPr>
          <a:xfrm>
            <a:off x="191761" y="141159"/>
            <a:ext cx="9144000" cy="416253"/>
          </a:xfrm>
        </p:spPr>
        <p:txBody>
          <a:bodyPr/>
          <a:lstStyle/>
          <a:p>
            <a:r>
              <a:rPr lang="en-GB" dirty="0"/>
              <a:t>Function Means Analysis</a:t>
            </a:r>
          </a:p>
        </p:txBody>
      </p:sp>
      <p:sp>
        <p:nvSpPr>
          <p:cNvPr id="87043" name="Rectangle 3"/>
          <p:cNvSpPr>
            <a:spLocks noGrp="1" noChangeArrowheads="1"/>
          </p:cNvSpPr>
          <p:nvPr>
            <p:ph type="body" sz="half" idx="2"/>
          </p:nvPr>
        </p:nvSpPr>
        <p:spPr>
          <a:xfrm>
            <a:off x="7382334" y="1207030"/>
            <a:ext cx="4224337" cy="4958280"/>
          </a:xfrm>
        </p:spPr>
        <p:txBody>
          <a:bodyPr>
            <a:normAutofit fontScale="85000" lnSpcReduction="20000"/>
          </a:bodyPr>
          <a:lstStyle/>
          <a:p>
            <a:pPr marL="0" indent="0">
              <a:buNone/>
            </a:pPr>
            <a:r>
              <a:rPr lang="en-GB" sz="1800" b="1" dirty="0"/>
              <a:t>What is it?</a:t>
            </a:r>
          </a:p>
          <a:p>
            <a:r>
              <a:rPr lang="en-GB" dirty="0"/>
              <a:t>Function Means Analysis is a structured approach to generating, selecting and documenting system design concepts.</a:t>
            </a:r>
            <a:r>
              <a:rPr lang="en-US" dirty="0"/>
              <a:t> </a:t>
            </a:r>
            <a:endParaRPr lang="en-GB" dirty="0"/>
          </a:p>
          <a:p>
            <a:pPr marL="0" indent="0">
              <a:buNone/>
            </a:pPr>
            <a:r>
              <a:rPr lang="en-GB" sz="1800" b="1" dirty="0"/>
              <a:t>How to do it</a:t>
            </a:r>
          </a:p>
          <a:p>
            <a:r>
              <a:rPr lang="en-GB" dirty="0"/>
              <a:t>FMA has a number of steps that fall into two stages:</a:t>
            </a:r>
          </a:p>
          <a:p>
            <a:pPr lvl="1"/>
            <a:r>
              <a:rPr lang="en-GB" dirty="0"/>
              <a:t>Stage 1: Concept Generation: a divergent thinking activity where the functions of the system are considered in turn and the means of achieving that function identified</a:t>
            </a:r>
          </a:p>
          <a:p>
            <a:pPr lvl="1"/>
            <a:r>
              <a:rPr lang="en-GB" dirty="0"/>
              <a:t>Stage 2: Concept Integration and Selection: a convergent thinking activity that identifies whole system concepts and down-selects these to a small number of high potential solutions</a:t>
            </a:r>
          </a:p>
          <a:p>
            <a:pPr lvl="1"/>
            <a:endParaRPr lang="en-GB" dirty="0"/>
          </a:p>
        </p:txBody>
      </p:sp>
      <p:pic>
        <p:nvPicPr>
          <p:cNvPr id="87044"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81163" y="1875692"/>
            <a:ext cx="4483100" cy="33528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rnd">
                <a:solidFill>
                  <a:srgbClr val="000000"/>
                </a:solidFill>
                <a:miter lim="800000"/>
                <a:headEnd/>
                <a:tailEnd/>
              </a14:hiddenLine>
            </a:ext>
          </a:extLst>
        </p:spPr>
      </p:pic>
    </p:spTree>
    <p:extLst>
      <p:ext uri="{BB962C8B-B14F-4D97-AF65-F5344CB8AC3E}">
        <p14:creationId xmlns:p14="http://schemas.microsoft.com/office/powerpoint/2010/main" val="3015891529"/>
      </p:ext>
    </p:extLst>
  </p:cSld>
  <p:clrMapOvr>
    <a:masterClrMapping/>
  </p:clrMapOvr>
  <p:transition/>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04E075D-609E-47F0-B710-811ACCB9ED90}"/>
              </a:ext>
            </a:extLst>
          </p:cNvPr>
          <p:cNvSpPr/>
          <p:nvPr/>
        </p:nvSpPr>
        <p:spPr>
          <a:xfrm>
            <a:off x="1312863" y="2052638"/>
            <a:ext cx="8696258" cy="4309834"/>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9393" name="Rectangle 6"/>
          <p:cNvSpPr>
            <a:spLocks noGrp="1" noChangeArrowheads="1"/>
          </p:cNvSpPr>
          <p:nvPr>
            <p:ph type="title"/>
          </p:nvPr>
        </p:nvSpPr>
        <p:spPr>
          <a:xfrm>
            <a:off x="125944" y="87245"/>
            <a:ext cx="9404723" cy="1400530"/>
          </a:xfrm>
        </p:spPr>
        <p:txBody>
          <a:bodyPr/>
          <a:lstStyle/>
          <a:p>
            <a:pPr eaLnBrk="1" hangingPunct="1"/>
            <a:r>
              <a:rPr lang="en-GB" sz="3200" dirty="0">
                <a:latin typeface="Arial" charset="0"/>
              </a:rPr>
              <a:t>Functions to Solutions using Function Means Analysis</a:t>
            </a:r>
            <a:endParaRPr lang="en-US" sz="3200" dirty="0">
              <a:latin typeface="Arial" charset="0"/>
            </a:endParaRPr>
          </a:p>
        </p:txBody>
      </p:sp>
      <p:graphicFrame>
        <p:nvGraphicFramePr>
          <p:cNvPr id="59394" name="Object 5"/>
          <p:cNvGraphicFramePr>
            <a:graphicFrameLocks noGrp="1" noChangeAspect="1"/>
          </p:cNvGraphicFramePr>
          <p:nvPr>
            <p:ph idx="1"/>
          </p:nvPr>
        </p:nvGraphicFramePr>
        <p:xfrm>
          <a:off x="1312863" y="2052638"/>
          <a:ext cx="8528050" cy="4195762"/>
        </p:xfrm>
        <a:graphic>
          <a:graphicData uri="http://schemas.openxmlformats.org/presentationml/2006/ole">
            <mc:AlternateContent xmlns:mc="http://schemas.openxmlformats.org/markup-compatibility/2006">
              <mc:Choice xmlns:v="urn:schemas-microsoft-com:vml" Requires="v">
                <p:oleObj spid="_x0000_s6150" name="Worksheet" r:id="rId3" imgW="17390424" imgH="8555814" progId="Excel.Sheet.8">
                  <p:embed/>
                </p:oleObj>
              </mc:Choice>
              <mc:Fallback>
                <p:oleObj name="Worksheet" r:id="rId3" imgW="17390424" imgH="8555814" progId="Excel.Sheet.8">
                  <p:embed/>
                  <p:pic>
                    <p:nvPicPr>
                      <p:cNvPr id="59394" name="Object 5"/>
                      <p:cNvPicPr>
                        <a:picLocks noChangeAspect="1" noChangeArrowheads="1"/>
                      </p:cNvPicPr>
                      <p:nvPr/>
                    </p:nvPicPr>
                    <p:blipFill>
                      <a:blip r:embed="rId4">
                        <a:extLst>
                          <a:ext uri="{28A0092B-C50C-407E-A947-70E740481C1C}">
                            <a14:useLocalDpi xmlns:a14="http://schemas.microsoft.com/office/drawing/2010/main" val="0"/>
                          </a:ext>
                        </a:extLst>
                      </a:blip>
                      <a:srcRect r="31052"/>
                      <a:stretch>
                        <a:fillRect/>
                      </a:stretch>
                    </p:blipFill>
                    <p:spPr bwMode="auto">
                      <a:xfrm>
                        <a:off x="1312863" y="2052638"/>
                        <a:ext cx="8528050" cy="4195762"/>
                      </a:xfrm>
                      <a:prstGeom prst="rect">
                        <a:avLst/>
                      </a:prstGeom>
                      <a:noFill/>
                      <a:ln>
                        <a:noFill/>
                      </a:ln>
                      <a:effectLst/>
                    </p:spPr>
                  </p:pic>
                </p:oleObj>
              </mc:Fallback>
            </mc:AlternateContent>
          </a:graphicData>
        </a:graphic>
      </p:graphicFrame>
      <p:sp>
        <p:nvSpPr>
          <p:cNvPr id="2" name="Rounded Rectangular Callout 1"/>
          <p:cNvSpPr/>
          <p:nvPr/>
        </p:nvSpPr>
        <p:spPr>
          <a:xfrm>
            <a:off x="7577111" y="2348968"/>
            <a:ext cx="3740061" cy="1030753"/>
          </a:xfrm>
          <a:prstGeom prst="wedgeRoundRectCallout">
            <a:avLst>
              <a:gd name="adj1" fmla="val -63395"/>
              <a:gd name="adj2" fmla="val 84649"/>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662" dirty="0"/>
              <a:t>For each function determine and record all possible solutions</a:t>
            </a:r>
          </a:p>
        </p:txBody>
      </p:sp>
      <p:sp>
        <p:nvSpPr>
          <p:cNvPr id="3" name="Rectangle 2">
            <a:extLst>
              <a:ext uri="{FF2B5EF4-FFF2-40B4-BE49-F238E27FC236}">
                <a16:creationId xmlns:a16="http://schemas.microsoft.com/office/drawing/2014/main" id="{7B2C363D-B27C-496F-907F-8FCBE214DEE0}"/>
              </a:ext>
            </a:extLst>
          </p:cNvPr>
          <p:cNvSpPr/>
          <p:nvPr/>
        </p:nvSpPr>
        <p:spPr>
          <a:xfrm>
            <a:off x="8733341" y="5791200"/>
            <a:ext cx="2583831"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hlinkClick r:id="rId5" action="ppaction://hlinkfile"/>
              </a:rPr>
              <a:t>Link to spreadsheet</a:t>
            </a:r>
            <a:endParaRPr lang="en-GB" dirty="0"/>
          </a:p>
        </p:txBody>
      </p:sp>
    </p:spTree>
    <p:extLst>
      <p:ext uri="{BB962C8B-B14F-4D97-AF65-F5344CB8AC3E}">
        <p14:creationId xmlns:p14="http://schemas.microsoft.com/office/powerpoint/2010/main" val="1621993746"/>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Title 1"/>
          <p:cNvSpPr>
            <a:spLocks noGrp="1"/>
          </p:cNvSpPr>
          <p:nvPr>
            <p:ph type="title"/>
          </p:nvPr>
        </p:nvSpPr>
        <p:spPr>
          <a:xfrm>
            <a:off x="0" y="-8315"/>
            <a:ext cx="9144000" cy="395233"/>
          </a:xfrm>
        </p:spPr>
        <p:txBody>
          <a:bodyPr/>
          <a:lstStyle/>
          <a:p>
            <a:pPr eaLnBrk="1" hangingPunct="1"/>
            <a:r>
              <a:rPr lang="en-GB" dirty="0">
                <a:latin typeface="Arial" charset="0"/>
              </a:rPr>
              <a:t>Exercise: Function Means Analysis</a:t>
            </a:r>
          </a:p>
        </p:txBody>
      </p:sp>
      <p:sp>
        <p:nvSpPr>
          <p:cNvPr id="8" name="Text Placeholder 7">
            <a:extLst>
              <a:ext uri="{FF2B5EF4-FFF2-40B4-BE49-F238E27FC236}">
                <a16:creationId xmlns:a16="http://schemas.microsoft.com/office/drawing/2014/main" id="{DC704001-7B08-3D4E-A705-D3D3381B846D}"/>
              </a:ext>
            </a:extLst>
          </p:cNvPr>
          <p:cNvSpPr>
            <a:spLocks noGrp="1"/>
          </p:cNvSpPr>
          <p:nvPr>
            <p:ph type="body" sz="half" idx="2"/>
          </p:nvPr>
        </p:nvSpPr>
        <p:spPr>
          <a:xfrm>
            <a:off x="6491933" y="2091558"/>
            <a:ext cx="3844264" cy="2247184"/>
          </a:xfrm>
        </p:spPr>
        <p:txBody>
          <a:bodyPr>
            <a:normAutofit fontScale="85000" lnSpcReduction="20000"/>
          </a:bodyPr>
          <a:lstStyle/>
          <a:p>
            <a:pPr marL="0" indent="0">
              <a:spcBef>
                <a:spcPct val="20000"/>
              </a:spcBef>
              <a:buNone/>
              <a:defRPr/>
            </a:pPr>
            <a:r>
              <a:rPr lang="en-GB" sz="2215" kern="0" dirty="0"/>
              <a:t>In small teams</a:t>
            </a:r>
          </a:p>
          <a:p>
            <a:pPr marL="0" indent="0">
              <a:spcBef>
                <a:spcPct val="20000"/>
              </a:spcBef>
              <a:buNone/>
              <a:defRPr/>
            </a:pPr>
            <a:endParaRPr lang="en-GB" sz="2215" kern="0" dirty="0"/>
          </a:p>
          <a:p>
            <a:pPr>
              <a:spcBef>
                <a:spcPct val="20000"/>
              </a:spcBef>
              <a:defRPr/>
            </a:pPr>
            <a:r>
              <a:rPr lang="en-GB" sz="2215" kern="0" dirty="0"/>
              <a:t>Use a Function Means Table to generate two or three solutions for the Manufacturing System</a:t>
            </a:r>
          </a:p>
          <a:p>
            <a:pPr>
              <a:spcBef>
                <a:spcPct val="20000"/>
              </a:spcBef>
              <a:defRPr/>
            </a:pPr>
            <a:endParaRPr lang="en-GB" sz="2215" kern="0" dirty="0"/>
          </a:p>
          <a:p>
            <a:pPr marL="0" indent="0">
              <a:spcBef>
                <a:spcPct val="20000"/>
              </a:spcBef>
              <a:buNone/>
              <a:defRPr/>
            </a:pPr>
            <a:r>
              <a:rPr lang="en-GB" sz="2215" kern="0" dirty="0"/>
              <a:t>Time 30 minutes</a:t>
            </a:r>
          </a:p>
          <a:p>
            <a:endParaRPr lang="en-US" dirty="0"/>
          </a:p>
        </p:txBody>
      </p:sp>
      <p:sp>
        <p:nvSpPr>
          <p:cNvPr id="60420" name="Slide Number Placeholder 4"/>
          <p:cNvSpPr>
            <a:spLocks noGrp="1"/>
          </p:cNvSpPr>
          <p:nvPr>
            <p:ph type="sldNum" sz="quarter" idx="4294967295"/>
          </p:nvPr>
        </p:nvSpPr>
        <p:spPr>
          <a:xfrm>
            <a:off x="10058400" y="6381750"/>
            <a:ext cx="2133600" cy="157163"/>
          </a:xfrm>
          <a:prstGeom prst="rect">
            <a:avLst/>
          </a:prstGeo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215">
                <a:solidFill>
                  <a:schemeClr val="tx1"/>
                </a:solidFill>
                <a:latin typeface="Arial" charset="0"/>
                <a:ea typeface="ＭＳ Ｐゴシック" charset="0"/>
                <a:cs typeface="ＭＳ Ｐゴシック" charset="0"/>
              </a:defRPr>
            </a:lvl1pPr>
            <a:lvl2pPr marL="685817" indent="-263776" eaLnBrk="0" hangingPunct="0">
              <a:defRPr sz="2215">
                <a:solidFill>
                  <a:schemeClr val="tx1"/>
                </a:solidFill>
                <a:latin typeface="Arial" charset="0"/>
                <a:ea typeface="ＭＳ Ｐゴシック" charset="0"/>
              </a:defRPr>
            </a:lvl2pPr>
            <a:lvl3pPr marL="1055103" indent="-211021" eaLnBrk="0" hangingPunct="0">
              <a:defRPr sz="2215">
                <a:solidFill>
                  <a:schemeClr val="tx1"/>
                </a:solidFill>
                <a:latin typeface="Arial" charset="0"/>
                <a:ea typeface="ＭＳ Ｐゴシック" charset="0"/>
              </a:defRPr>
            </a:lvl3pPr>
            <a:lvl4pPr marL="1477145" indent="-211021" eaLnBrk="0" hangingPunct="0">
              <a:defRPr sz="2215">
                <a:solidFill>
                  <a:schemeClr val="tx1"/>
                </a:solidFill>
                <a:latin typeface="Arial" charset="0"/>
                <a:ea typeface="ＭＳ Ｐゴシック" charset="0"/>
              </a:defRPr>
            </a:lvl4pPr>
            <a:lvl5pPr marL="1899186" indent="-211021" eaLnBrk="0" hangingPunct="0">
              <a:defRPr sz="2215">
                <a:solidFill>
                  <a:schemeClr val="tx1"/>
                </a:solidFill>
                <a:latin typeface="Arial" charset="0"/>
                <a:ea typeface="ＭＳ Ｐゴシック" charset="0"/>
              </a:defRPr>
            </a:lvl5pPr>
            <a:lvl6pPr marL="2321227" indent="-211021" eaLnBrk="0" fontAlgn="base" hangingPunct="0">
              <a:spcBef>
                <a:spcPct val="0"/>
              </a:spcBef>
              <a:spcAft>
                <a:spcPct val="0"/>
              </a:spcAft>
              <a:defRPr sz="2215">
                <a:solidFill>
                  <a:schemeClr val="tx1"/>
                </a:solidFill>
                <a:latin typeface="Arial" charset="0"/>
                <a:ea typeface="ＭＳ Ｐゴシック" charset="0"/>
              </a:defRPr>
            </a:lvl6pPr>
            <a:lvl7pPr marL="2743269" indent="-211021" eaLnBrk="0" fontAlgn="base" hangingPunct="0">
              <a:spcBef>
                <a:spcPct val="0"/>
              </a:spcBef>
              <a:spcAft>
                <a:spcPct val="0"/>
              </a:spcAft>
              <a:defRPr sz="2215">
                <a:solidFill>
                  <a:schemeClr val="tx1"/>
                </a:solidFill>
                <a:latin typeface="Arial" charset="0"/>
                <a:ea typeface="ＭＳ Ｐゴシック" charset="0"/>
              </a:defRPr>
            </a:lvl7pPr>
            <a:lvl8pPr marL="3165310" indent="-211021" eaLnBrk="0" fontAlgn="base" hangingPunct="0">
              <a:spcBef>
                <a:spcPct val="0"/>
              </a:spcBef>
              <a:spcAft>
                <a:spcPct val="0"/>
              </a:spcAft>
              <a:defRPr sz="2215">
                <a:solidFill>
                  <a:schemeClr val="tx1"/>
                </a:solidFill>
                <a:latin typeface="Arial" charset="0"/>
                <a:ea typeface="ＭＳ Ｐゴシック" charset="0"/>
              </a:defRPr>
            </a:lvl8pPr>
            <a:lvl9pPr marL="3587351" indent="-211021" eaLnBrk="0" fontAlgn="base" hangingPunct="0">
              <a:spcBef>
                <a:spcPct val="0"/>
              </a:spcBef>
              <a:spcAft>
                <a:spcPct val="0"/>
              </a:spcAft>
              <a:defRPr sz="2215">
                <a:solidFill>
                  <a:schemeClr val="tx1"/>
                </a:solidFill>
                <a:latin typeface="Arial" charset="0"/>
                <a:ea typeface="ＭＳ Ｐゴシック" charset="0"/>
              </a:defRPr>
            </a:lvl9pPr>
          </a:lstStyle>
          <a:p>
            <a:pPr eaLnBrk="1" hangingPunct="1"/>
            <a:fld id="{FDA12795-09B9-4543-8CA1-90F316B55F8C}" type="slidenum">
              <a:rPr lang="en-US" sz="1015"/>
              <a:pPr eaLnBrk="1" hangingPunct="1"/>
              <a:t>96</a:t>
            </a:fld>
            <a:endParaRPr lang="en-US" sz="1015" dirty="0"/>
          </a:p>
        </p:txBody>
      </p:sp>
      <p:sp>
        <p:nvSpPr>
          <p:cNvPr id="3" name="Content Placeholder 4"/>
          <p:cNvSpPr txBox="1">
            <a:spLocks/>
          </p:cNvSpPr>
          <p:nvPr/>
        </p:nvSpPr>
        <p:spPr>
          <a:xfrm>
            <a:off x="6563391" y="1853968"/>
            <a:ext cx="3772806" cy="4149440"/>
          </a:xfrm>
          <a:prstGeom prst="rect">
            <a:avLst/>
          </a:prstGeom>
        </p:spPr>
        <p:txBody>
          <a:bodyPr/>
          <a:lstStyle/>
          <a:p>
            <a:pPr marL="685817" lvl="1" indent="-263776">
              <a:spcBef>
                <a:spcPct val="20000"/>
              </a:spcBef>
              <a:buFont typeface="Arial" pitchFamily="34" charset="0"/>
              <a:buChar char="•"/>
              <a:defRPr/>
            </a:pPr>
            <a:endParaRPr lang="en-GB" sz="2215" kern="0" dirty="0"/>
          </a:p>
        </p:txBody>
      </p:sp>
      <p:pic>
        <p:nvPicPr>
          <p:cNvPr id="9" name="Picture 8" descr="A picture containing text, weapon, knife&#10;&#10;Description automatically generated">
            <a:extLst>
              <a:ext uri="{FF2B5EF4-FFF2-40B4-BE49-F238E27FC236}">
                <a16:creationId xmlns:a16="http://schemas.microsoft.com/office/drawing/2014/main" id="{5D5ECDDE-66B0-46A2-B9C2-1FBE132BDA2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15143" y="1975690"/>
            <a:ext cx="5780857" cy="2363052"/>
          </a:xfrm>
          <a:prstGeom prst="rect">
            <a:avLst/>
          </a:prstGeom>
        </p:spPr>
      </p:pic>
    </p:spTree>
    <p:extLst>
      <p:ext uri="{BB962C8B-B14F-4D97-AF65-F5344CB8AC3E}">
        <p14:creationId xmlns:p14="http://schemas.microsoft.com/office/powerpoint/2010/main" val="1973555330"/>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68F87F6-DEEA-4FD9-8D54-1C61BD4736AC}"/>
              </a:ext>
            </a:extLst>
          </p:cNvPr>
          <p:cNvSpPr/>
          <p:nvPr/>
        </p:nvSpPr>
        <p:spPr>
          <a:xfrm>
            <a:off x="2068214" y="1866296"/>
            <a:ext cx="3626253" cy="33147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249" name="Rectangle 2"/>
          <p:cNvSpPr>
            <a:spLocks noGrp="1" noChangeArrowheads="1"/>
          </p:cNvSpPr>
          <p:nvPr>
            <p:ph type="title"/>
          </p:nvPr>
        </p:nvSpPr>
        <p:spPr>
          <a:xfrm>
            <a:off x="0" y="61795"/>
            <a:ext cx="9144000" cy="342681"/>
          </a:xfrm>
        </p:spPr>
        <p:txBody>
          <a:bodyPr/>
          <a:lstStyle/>
          <a:p>
            <a:r>
              <a:rPr lang="en-GB" dirty="0"/>
              <a:t>Concept Selection Using Pugh</a:t>
            </a:r>
          </a:p>
        </p:txBody>
      </p:sp>
      <p:sp>
        <p:nvSpPr>
          <p:cNvPr id="53250" name="Rectangle 3"/>
          <p:cNvSpPr>
            <a:spLocks noGrp="1" noChangeArrowheads="1"/>
          </p:cNvSpPr>
          <p:nvPr>
            <p:ph type="body" sz="half" idx="2"/>
          </p:nvPr>
        </p:nvSpPr>
        <p:spPr>
          <a:xfrm>
            <a:off x="6188353" y="920750"/>
            <a:ext cx="4224337" cy="5875455"/>
          </a:xfrm>
        </p:spPr>
        <p:txBody>
          <a:bodyPr>
            <a:normAutofit fontScale="70000" lnSpcReduction="20000"/>
          </a:bodyPr>
          <a:lstStyle/>
          <a:p>
            <a:pPr marL="0" indent="0">
              <a:buNone/>
            </a:pPr>
            <a:r>
              <a:rPr lang="en-GB" sz="1800" dirty="0"/>
              <a:t>Remember</a:t>
            </a:r>
          </a:p>
          <a:p>
            <a:r>
              <a:rPr lang="en-GB" dirty="0"/>
              <a:t>Determine suitable evaluation criteria. The customer facing requirements particularly the key Non-Functional System Requirements are sensible. </a:t>
            </a:r>
          </a:p>
          <a:p>
            <a:r>
              <a:rPr lang="en-GB" dirty="0"/>
              <a:t>Use one concept solution as the baseline (score all criteria as ‘S’ for the baseline). If appropriate, a good choice is to, use the previous design for the baseline (because it exists and therefore its performance should be reasonably well known)</a:t>
            </a:r>
          </a:p>
          <a:p>
            <a:r>
              <a:rPr lang="en-GB" dirty="0"/>
              <a:t>Compare each design concept against the baseline “requirement by requirement” and decide a “pair-wise score with </a:t>
            </a:r>
          </a:p>
          <a:p>
            <a:pPr lvl="1"/>
            <a:r>
              <a:rPr lang="en-GB" dirty="0"/>
              <a:t>S = same</a:t>
            </a:r>
          </a:p>
          <a:p>
            <a:pPr lvl="1"/>
            <a:r>
              <a:rPr lang="en-GB" dirty="0"/>
              <a:t>+ = better</a:t>
            </a:r>
          </a:p>
          <a:p>
            <a:pPr lvl="1"/>
            <a:r>
              <a:rPr lang="en-GB" dirty="0"/>
              <a:t> - = worse</a:t>
            </a:r>
          </a:p>
          <a:p>
            <a:r>
              <a:rPr lang="en-GB" dirty="0"/>
              <a:t>Can use ++, -- for much better, much worse</a:t>
            </a:r>
          </a:p>
          <a:p>
            <a:r>
              <a:rPr lang="en-GB" dirty="0"/>
              <a:t>Consider hybrid concepts by combining the best from each concept - a type of qualitative optimisation </a:t>
            </a:r>
          </a:p>
        </p:txBody>
      </p:sp>
      <p:graphicFrame>
        <p:nvGraphicFramePr>
          <p:cNvPr id="53252" name="Object 7"/>
          <p:cNvGraphicFramePr>
            <a:graphicFrameLocks noChangeAspect="1"/>
          </p:cNvGraphicFramePr>
          <p:nvPr/>
        </p:nvGraphicFramePr>
        <p:xfrm>
          <a:off x="2068214" y="1866296"/>
          <a:ext cx="3581400" cy="3314700"/>
        </p:xfrm>
        <a:graphic>
          <a:graphicData uri="http://schemas.openxmlformats.org/presentationml/2006/ole">
            <mc:AlternateContent xmlns:mc="http://schemas.openxmlformats.org/markup-compatibility/2006">
              <mc:Choice xmlns:v="urn:schemas-microsoft-com:vml" Requires="v">
                <p:oleObj spid="_x0000_s7174" name="Worksheet" r:id="rId4" imgW="2565400" imgH="3175000" progId="Excel.Sheet.8">
                  <p:embed/>
                </p:oleObj>
              </mc:Choice>
              <mc:Fallback>
                <p:oleObj name="Worksheet" r:id="rId4" imgW="2565400" imgH="3175000" progId="Excel.Sheet.8">
                  <p:embed/>
                  <p:pic>
                    <p:nvPicPr>
                      <p:cNvPr id="53252" name="Object 7"/>
                      <p:cNvPicPr>
                        <a:picLocks noChangeAspect="1" noChangeArrowheads="1"/>
                      </p:cNvPicPr>
                      <p:nvPr/>
                    </p:nvPicPr>
                    <p:blipFill>
                      <a:blip r:embed="rId5"/>
                      <a:srcRect/>
                      <a:stretch>
                        <a:fillRect/>
                      </a:stretch>
                    </p:blipFill>
                    <p:spPr bwMode="auto">
                      <a:xfrm>
                        <a:off x="2068214" y="1866296"/>
                        <a:ext cx="3581400" cy="33147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pic>
                </p:oleObj>
              </mc:Fallback>
            </mc:AlternateContent>
          </a:graphicData>
        </a:graphic>
      </p:graphicFrame>
      <p:sp>
        <p:nvSpPr>
          <p:cNvPr id="5" name="Rectangle 4">
            <a:extLst>
              <a:ext uri="{FF2B5EF4-FFF2-40B4-BE49-F238E27FC236}">
                <a16:creationId xmlns:a16="http://schemas.microsoft.com/office/drawing/2014/main" id="{9DBB5D9B-B63D-483C-BB6D-CD1055DECD37}"/>
              </a:ext>
            </a:extLst>
          </p:cNvPr>
          <p:cNvSpPr/>
          <p:nvPr/>
        </p:nvSpPr>
        <p:spPr>
          <a:xfrm>
            <a:off x="8733341" y="5791200"/>
            <a:ext cx="2583831"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hlinkClick r:id="rId6" action="ppaction://hlinkfile"/>
              </a:rPr>
              <a:t>Link to spreadsheet</a:t>
            </a:r>
            <a:endParaRPr lang="en-GB" dirty="0"/>
          </a:p>
        </p:txBody>
      </p:sp>
    </p:spTree>
    <p:extLst>
      <p:ext uri="{BB962C8B-B14F-4D97-AF65-F5344CB8AC3E}">
        <p14:creationId xmlns:p14="http://schemas.microsoft.com/office/powerpoint/2010/main" val="515901739"/>
      </p:ext>
    </p:extLst>
  </p:cSld>
  <p:clrMapOvr>
    <a:masterClrMapping/>
  </p:clrMapOvr>
  <p:transition/>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Title 1"/>
          <p:cNvSpPr>
            <a:spLocks noGrp="1"/>
          </p:cNvSpPr>
          <p:nvPr>
            <p:ph type="title"/>
          </p:nvPr>
        </p:nvSpPr>
        <p:spPr>
          <a:xfrm>
            <a:off x="1524000" y="515937"/>
            <a:ext cx="9144000" cy="404813"/>
          </a:xfrm>
        </p:spPr>
        <p:txBody>
          <a:bodyPr/>
          <a:lstStyle/>
          <a:p>
            <a:r>
              <a:rPr lang="en-GB" dirty="0"/>
              <a:t>Exercise: Pugh Matrix </a:t>
            </a:r>
          </a:p>
        </p:txBody>
      </p:sp>
      <p:sp>
        <p:nvSpPr>
          <p:cNvPr id="6" name="Text Placeholder 5">
            <a:extLst>
              <a:ext uri="{FF2B5EF4-FFF2-40B4-BE49-F238E27FC236}">
                <a16:creationId xmlns:a16="http://schemas.microsoft.com/office/drawing/2014/main" id="{EAF3C1BB-CD9E-8241-9E3B-FE9A9B90E7C9}"/>
              </a:ext>
            </a:extLst>
          </p:cNvPr>
          <p:cNvSpPr>
            <a:spLocks noGrp="1"/>
          </p:cNvSpPr>
          <p:nvPr>
            <p:ph type="body" sz="half" idx="2"/>
          </p:nvPr>
        </p:nvSpPr>
        <p:spPr>
          <a:xfrm>
            <a:off x="6422232" y="2329687"/>
            <a:ext cx="4224337" cy="2366802"/>
          </a:xfrm>
        </p:spPr>
        <p:txBody>
          <a:bodyPr>
            <a:normAutofit lnSpcReduction="10000"/>
          </a:bodyPr>
          <a:lstStyle/>
          <a:p>
            <a:pPr marL="0" indent="0">
              <a:buNone/>
            </a:pPr>
            <a:r>
              <a:rPr lang="en-GB" sz="1800" b="1" dirty="0"/>
              <a:t>In small teams</a:t>
            </a:r>
          </a:p>
          <a:p>
            <a:pPr lvl="1"/>
            <a:endParaRPr lang="en-GB" dirty="0"/>
          </a:p>
          <a:p>
            <a:pPr lvl="1"/>
            <a:r>
              <a:rPr lang="en-GB" dirty="0"/>
              <a:t>Use a Pugh Matrix to select one concept</a:t>
            </a:r>
          </a:p>
          <a:p>
            <a:pPr lvl="1"/>
            <a:r>
              <a:rPr lang="en-GB" dirty="0"/>
              <a:t>How would you verify the selected concept solution?</a:t>
            </a:r>
          </a:p>
          <a:p>
            <a:pPr marL="0" indent="0">
              <a:buNone/>
            </a:pPr>
            <a:r>
              <a:rPr lang="en-GB" sz="1800" b="1" dirty="0"/>
              <a:t>Time 20 minutes</a:t>
            </a:r>
          </a:p>
          <a:p>
            <a:endParaRPr lang="en-US" dirty="0"/>
          </a:p>
        </p:txBody>
      </p:sp>
      <p:sp>
        <p:nvSpPr>
          <p:cNvPr id="60420" name="Slide Number Placeholder 4"/>
          <p:cNvSpPr>
            <a:spLocks noGrp="1"/>
          </p:cNvSpPr>
          <p:nvPr>
            <p:ph type="sldNum" sz="quarter" idx="4294967295"/>
          </p:nvPr>
        </p:nvSpPr>
        <p:spPr>
          <a:xfrm>
            <a:off x="10058400" y="6381750"/>
            <a:ext cx="2133600" cy="157163"/>
          </a:xfrm>
          <a:prstGeom prst="rect">
            <a:avLst/>
          </a:prstGeo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215">
                <a:solidFill>
                  <a:schemeClr val="tx1"/>
                </a:solidFill>
                <a:latin typeface="Arial" charset="0"/>
                <a:ea typeface="ＭＳ Ｐゴシック" charset="0"/>
                <a:cs typeface="ＭＳ Ｐゴシック" charset="0"/>
              </a:defRPr>
            </a:lvl1pPr>
            <a:lvl2pPr marL="685817" indent="-263776" eaLnBrk="0" hangingPunct="0">
              <a:defRPr sz="2215">
                <a:solidFill>
                  <a:schemeClr val="tx1"/>
                </a:solidFill>
                <a:latin typeface="Arial" charset="0"/>
                <a:ea typeface="ＭＳ Ｐゴシック" charset="0"/>
              </a:defRPr>
            </a:lvl2pPr>
            <a:lvl3pPr marL="1055103" indent="-211021" eaLnBrk="0" hangingPunct="0">
              <a:defRPr sz="2215">
                <a:solidFill>
                  <a:schemeClr val="tx1"/>
                </a:solidFill>
                <a:latin typeface="Arial" charset="0"/>
                <a:ea typeface="ＭＳ Ｐゴシック" charset="0"/>
              </a:defRPr>
            </a:lvl3pPr>
            <a:lvl4pPr marL="1477145" indent="-211021" eaLnBrk="0" hangingPunct="0">
              <a:defRPr sz="2215">
                <a:solidFill>
                  <a:schemeClr val="tx1"/>
                </a:solidFill>
                <a:latin typeface="Arial" charset="0"/>
                <a:ea typeface="ＭＳ Ｐゴシック" charset="0"/>
              </a:defRPr>
            </a:lvl4pPr>
            <a:lvl5pPr marL="1899186" indent="-211021" eaLnBrk="0" hangingPunct="0">
              <a:defRPr sz="2215">
                <a:solidFill>
                  <a:schemeClr val="tx1"/>
                </a:solidFill>
                <a:latin typeface="Arial" charset="0"/>
                <a:ea typeface="ＭＳ Ｐゴシック" charset="0"/>
              </a:defRPr>
            </a:lvl5pPr>
            <a:lvl6pPr marL="2321227" indent="-211021" eaLnBrk="0" fontAlgn="base" hangingPunct="0">
              <a:spcBef>
                <a:spcPct val="0"/>
              </a:spcBef>
              <a:spcAft>
                <a:spcPct val="0"/>
              </a:spcAft>
              <a:defRPr sz="2215">
                <a:solidFill>
                  <a:schemeClr val="tx1"/>
                </a:solidFill>
                <a:latin typeface="Arial" charset="0"/>
                <a:ea typeface="ＭＳ Ｐゴシック" charset="0"/>
              </a:defRPr>
            </a:lvl6pPr>
            <a:lvl7pPr marL="2743269" indent="-211021" eaLnBrk="0" fontAlgn="base" hangingPunct="0">
              <a:spcBef>
                <a:spcPct val="0"/>
              </a:spcBef>
              <a:spcAft>
                <a:spcPct val="0"/>
              </a:spcAft>
              <a:defRPr sz="2215">
                <a:solidFill>
                  <a:schemeClr val="tx1"/>
                </a:solidFill>
                <a:latin typeface="Arial" charset="0"/>
                <a:ea typeface="ＭＳ Ｐゴシック" charset="0"/>
              </a:defRPr>
            </a:lvl7pPr>
            <a:lvl8pPr marL="3165310" indent="-211021" eaLnBrk="0" fontAlgn="base" hangingPunct="0">
              <a:spcBef>
                <a:spcPct val="0"/>
              </a:spcBef>
              <a:spcAft>
                <a:spcPct val="0"/>
              </a:spcAft>
              <a:defRPr sz="2215">
                <a:solidFill>
                  <a:schemeClr val="tx1"/>
                </a:solidFill>
                <a:latin typeface="Arial" charset="0"/>
                <a:ea typeface="ＭＳ Ｐゴシック" charset="0"/>
              </a:defRPr>
            </a:lvl8pPr>
            <a:lvl9pPr marL="3587351" indent="-211021" eaLnBrk="0" fontAlgn="base" hangingPunct="0">
              <a:spcBef>
                <a:spcPct val="0"/>
              </a:spcBef>
              <a:spcAft>
                <a:spcPct val="0"/>
              </a:spcAft>
              <a:defRPr sz="2215">
                <a:solidFill>
                  <a:schemeClr val="tx1"/>
                </a:solidFill>
                <a:latin typeface="Arial" charset="0"/>
                <a:ea typeface="ＭＳ Ｐゴシック" charset="0"/>
              </a:defRPr>
            </a:lvl9pPr>
          </a:lstStyle>
          <a:p>
            <a:pPr eaLnBrk="1" hangingPunct="1"/>
            <a:fld id="{FDA12795-09B9-4543-8CA1-90F316B55F8C}" type="slidenum">
              <a:rPr lang="en-US" sz="1015"/>
              <a:pPr eaLnBrk="1" hangingPunct="1"/>
              <a:t>98</a:t>
            </a:fld>
            <a:endParaRPr lang="en-US" sz="1015" dirty="0"/>
          </a:p>
        </p:txBody>
      </p:sp>
      <p:sp>
        <p:nvSpPr>
          <p:cNvPr id="3" name="Content Placeholder 4"/>
          <p:cNvSpPr txBox="1">
            <a:spLocks/>
          </p:cNvSpPr>
          <p:nvPr/>
        </p:nvSpPr>
        <p:spPr>
          <a:xfrm>
            <a:off x="6091796" y="1395774"/>
            <a:ext cx="4334911" cy="4319226"/>
          </a:xfrm>
          <a:prstGeom prst="rect">
            <a:avLst/>
          </a:prstGeom>
        </p:spPr>
        <p:txBody>
          <a:bodyPr/>
          <a:lstStyle/>
          <a:p>
            <a:pPr marL="685817" lvl="1" indent="-263776">
              <a:spcBef>
                <a:spcPct val="20000"/>
              </a:spcBef>
              <a:buFont typeface="Arial" pitchFamily="34" charset="0"/>
              <a:buChar char="•"/>
              <a:defRPr/>
            </a:pPr>
            <a:endParaRPr lang="en-GB" sz="2215" kern="0" dirty="0"/>
          </a:p>
        </p:txBody>
      </p:sp>
      <p:pic>
        <p:nvPicPr>
          <p:cNvPr id="7" name="Picture 6" descr="A picture containing text, weapon, knife&#10;&#10;Description automatically generated">
            <a:extLst>
              <a:ext uri="{FF2B5EF4-FFF2-40B4-BE49-F238E27FC236}">
                <a16:creationId xmlns:a16="http://schemas.microsoft.com/office/drawing/2014/main" id="{F54C05C1-9C06-4689-A8F5-1CAE3CD7159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60254" y="2711566"/>
            <a:ext cx="5780857" cy="2363052"/>
          </a:xfrm>
          <a:prstGeom prst="rect">
            <a:avLst/>
          </a:prstGeom>
        </p:spPr>
      </p:pic>
    </p:spTree>
    <p:extLst>
      <p:ext uri="{BB962C8B-B14F-4D97-AF65-F5344CB8AC3E}">
        <p14:creationId xmlns:p14="http://schemas.microsoft.com/office/powerpoint/2010/main" val="1804863108"/>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286" y="16713"/>
            <a:ext cx="9404723" cy="1400530"/>
          </a:xfrm>
        </p:spPr>
        <p:txBody>
          <a:bodyPr/>
          <a:lstStyle/>
          <a:p>
            <a:endParaRPr lang="en-US" dirty="0"/>
          </a:p>
        </p:txBody>
      </p:sp>
      <p:sp>
        <p:nvSpPr>
          <p:cNvPr id="4" name="TextBox 3"/>
          <p:cNvSpPr txBox="1"/>
          <p:nvPr/>
        </p:nvSpPr>
        <p:spPr>
          <a:xfrm>
            <a:off x="3359978" y="2046021"/>
            <a:ext cx="5082482" cy="2649123"/>
          </a:xfrm>
          <a:prstGeom prst="rect">
            <a:avLst/>
          </a:prstGeom>
          <a:noFill/>
        </p:spPr>
        <p:txBody>
          <a:bodyPr wrap="square" rtlCol="0">
            <a:spAutoFit/>
          </a:bodyPr>
          <a:lstStyle/>
          <a:p>
            <a:pPr algn="ctr"/>
            <a:r>
              <a:rPr lang="en-US" sz="3323" b="1" dirty="0">
                <a:latin typeface="Arial Black"/>
                <a:cs typeface="Arial Black"/>
              </a:rPr>
              <a:t>Where are we?</a:t>
            </a:r>
          </a:p>
          <a:p>
            <a:pPr algn="ctr"/>
            <a:endParaRPr lang="en-US" sz="3323" b="1" dirty="0">
              <a:latin typeface="Arial Black"/>
              <a:cs typeface="Arial Black"/>
            </a:endParaRPr>
          </a:p>
          <a:p>
            <a:pPr algn="ctr"/>
            <a:r>
              <a:rPr lang="en-US" sz="3323" b="1" dirty="0">
                <a:latin typeface="Arial Black"/>
                <a:cs typeface="Arial Black"/>
              </a:rPr>
              <a:t>and</a:t>
            </a:r>
          </a:p>
          <a:p>
            <a:pPr algn="ctr"/>
            <a:endParaRPr lang="en-US" sz="3323" b="1" dirty="0">
              <a:latin typeface="Arial Black"/>
              <a:cs typeface="Arial Black"/>
            </a:endParaRPr>
          </a:p>
          <a:p>
            <a:pPr algn="ctr"/>
            <a:r>
              <a:rPr lang="en-US" sz="3323" b="1" dirty="0">
                <a:latin typeface="Arial Black"/>
                <a:cs typeface="Arial Black"/>
              </a:rPr>
              <a:t>Where are we going?</a:t>
            </a:r>
          </a:p>
        </p:txBody>
      </p:sp>
    </p:spTree>
    <p:extLst>
      <p:ext uri="{BB962C8B-B14F-4D97-AF65-F5344CB8AC3E}">
        <p14:creationId xmlns:p14="http://schemas.microsoft.com/office/powerpoint/2010/main" val="3272970762"/>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0" y="62851"/>
            <a:ext cx="6489700" cy="524020"/>
          </a:xfrm>
        </p:spPr>
        <p:txBody>
          <a:bodyPr/>
          <a:lstStyle/>
          <a:p>
            <a:r>
              <a:rPr lang="en-US" sz="3600" dirty="0"/>
              <a:t>Concurrent Engineering</a:t>
            </a:r>
          </a:p>
        </p:txBody>
      </p:sp>
      <p:sp>
        <p:nvSpPr>
          <p:cNvPr id="9" name="Content Placeholder 8"/>
          <p:cNvSpPr>
            <a:spLocks noGrp="1"/>
          </p:cNvSpPr>
          <p:nvPr>
            <p:ph sz="half" idx="4294967295"/>
          </p:nvPr>
        </p:nvSpPr>
        <p:spPr>
          <a:xfrm>
            <a:off x="826793" y="2274974"/>
            <a:ext cx="3325813" cy="1416050"/>
          </a:xfrm>
        </p:spPr>
        <p:style>
          <a:lnRef idx="1">
            <a:schemeClr val="accent3"/>
          </a:lnRef>
          <a:fillRef idx="2">
            <a:schemeClr val="accent3"/>
          </a:fillRef>
          <a:effectRef idx="1">
            <a:schemeClr val="accent3"/>
          </a:effectRef>
          <a:fontRef idx="minor">
            <a:schemeClr val="dk1"/>
          </a:fontRef>
        </p:style>
        <p:txBody>
          <a:bodyPr lIns="72000">
            <a:normAutofit fontScale="70000" lnSpcReduction="20000"/>
          </a:bodyPr>
          <a:lstStyle/>
          <a:p>
            <a:pPr marL="0" indent="0">
              <a:buNone/>
            </a:pPr>
            <a:r>
              <a:rPr lang="en-US" dirty="0"/>
              <a:t>Product</a:t>
            </a:r>
          </a:p>
          <a:p>
            <a:r>
              <a:rPr lang="en-US" dirty="0"/>
              <a:t>Have a technological solution that meets its requirements</a:t>
            </a:r>
          </a:p>
          <a:p>
            <a:r>
              <a:rPr lang="en-US" dirty="0"/>
              <a:t>Have identified the critical design parameters</a:t>
            </a:r>
          </a:p>
        </p:txBody>
      </p:sp>
      <p:sp>
        <p:nvSpPr>
          <p:cNvPr id="11" name="Content Placeholder 10"/>
          <p:cNvSpPr>
            <a:spLocks noGrp="1"/>
          </p:cNvSpPr>
          <p:nvPr>
            <p:ph sz="quarter" idx="4294967295"/>
          </p:nvPr>
        </p:nvSpPr>
        <p:spPr>
          <a:xfrm>
            <a:off x="7765622" y="2283749"/>
            <a:ext cx="3325812" cy="1455737"/>
          </a:xfrm>
        </p:spPr>
        <p:style>
          <a:lnRef idx="1">
            <a:schemeClr val="accent5"/>
          </a:lnRef>
          <a:fillRef idx="2">
            <a:schemeClr val="accent5"/>
          </a:fillRef>
          <a:effectRef idx="1">
            <a:schemeClr val="accent5"/>
          </a:effectRef>
          <a:fontRef idx="minor">
            <a:schemeClr val="dk1"/>
          </a:fontRef>
        </p:style>
        <p:txBody>
          <a:bodyPr lIns="72000"/>
          <a:lstStyle/>
          <a:p>
            <a:pPr marL="0" indent="0">
              <a:buNone/>
            </a:pPr>
            <a:r>
              <a:rPr lang="en-US" dirty="0"/>
              <a:t>Manufacturing System</a:t>
            </a:r>
          </a:p>
          <a:p>
            <a:r>
              <a:rPr lang="en-US" dirty="0"/>
              <a:t>Have the basic Manufacturing Process Steps</a:t>
            </a:r>
          </a:p>
        </p:txBody>
      </p:sp>
      <p:sp>
        <p:nvSpPr>
          <p:cNvPr id="2" name="TextBox 1"/>
          <p:cNvSpPr txBox="1"/>
          <p:nvPr/>
        </p:nvSpPr>
        <p:spPr>
          <a:xfrm>
            <a:off x="4803972" y="4976757"/>
            <a:ext cx="2296539" cy="1015663"/>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pPr algn="ctr"/>
            <a:r>
              <a:rPr lang="en-US" sz="2000" dirty="0"/>
              <a:t>Time to bring the two streams of work together</a:t>
            </a:r>
          </a:p>
        </p:txBody>
      </p:sp>
      <p:sp>
        <p:nvSpPr>
          <p:cNvPr id="4" name="Down Arrow 3"/>
          <p:cNvSpPr/>
          <p:nvPr/>
        </p:nvSpPr>
        <p:spPr>
          <a:xfrm rot="19111760">
            <a:off x="4313901" y="3850979"/>
            <a:ext cx="512693" cy="817354"/>
          </a:xfrm>
          <a:prstGeom prst="down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sz="1662"/>
          </a:p>
        </p:txBody>
      </p:sp>
      <p:sp>
        <p:nvSpPr>
          <p:cNvPr id="12" name="Down Arrow 11"/>
          <p:cNvSpPr/>
          <p:nvPr/>
        </p:nvSpPr>
        <p:spPr>
          <a:xfrm rot="2488240" flipH="1">
            <a:off x="7095786" y="3850978"/>
            <a:ext cx="512693" cy="817354"/>
          </a:xfrm>
          <a:prstGeom prst="down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sz="1662"/>
          </a:p>
        </p:txBody>
      </p:sp>
    </p:spTree>
    <p:extLst>
      <p:ext uri="{BB962C8B-B14F-4D97-AF65-F5344CB8AC3E}">
        <p14:creationId xmlns:p14="http://schemas.microsoft.com/office/powerpoint/2010/main" val="1841809754"/>
      </p:ext>
    </p:extLst>
  </p:cSld>
  <p:clrMapOvr>
    <a:masterClrMapping/>
  </p:clrMapOvr>
  <p:transition>
    <p:wipe dir="r"/>
  </p:transition>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907" name="Rectangle 19"/>
          <p:cNvSpPr>
            <a:spLocks noGrp="1" noChangeArrowheads="1"/>
          </p:cNvSpPr>
          <p:nvPr>
            <p:ph type="title"/>
          </p:nvPr>
        </p:nvSpPr>
        <p:spPr>
          <a:xfrm>
            <a:off x="1665767" y="588579"/>
            <a:ext cx="6489700" cy="447279"/>
          </a:xfrm>
        </p:spPr>
        <p:txBody>
          <a:bodyPr/>
          <a:lstStyle/>
          <a:p>
            <a:pPr eaLnBrk="1" hangingPunct="1"/>
            <a:r>
              <a:rPr lang="en-GB" sz="2585" dirty="0">
                <a:latin typeface="Arial" charset="0"/>
              </a:rPr>
              <a:t>Simultaneous-Concurrent Engineering</a:t>
            </a:r>
          </a:p>
        </p:txBody>
      </p:sp>
      <p:sp>
        <p:nvSpPr>
          <p:cNvPr id="37916" name="Slide Number Placeholder 37"/>
          <p:cNvSpPr>
            <a:spLocks noGrp="1"/>
          </p:cNvSpPr>
          <p:nvPr>
            <p:ph type="sldNum" sz="quarter" idx="4294967295"/>
          </p:nvPr>
        </p:nvSpPr>
        <p:spPr>
          <a:xfrm>
            <a:off x="115923" y="6504790"/>
            <a:ext cx="536165" cy="301756"/>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477">
                <a:solidFill>
                  <a:schemeClr val="tx1"/>
                </a:solidFill>
                <a:latin typeface="Arial" charset="0"/>
                <a:ea typeface="ＭＳ Ｐゴシック" charset="0"/>
                <a:cs typeface="ＭＳ Ｐゴシック" charset="0"/>
              </a:defRPr>
            </a:lvl1pPr>
            <a:lvl2pPr marL="685817" indent="-263776" eaLnBrk="0" hangingPunct="0">
              <a:defRPr sz="1477">
                <a:solidFill>
                  <a:schemeClr val="tx1"/>
                </a:solidFill>
                <a:latin typeface="Arial" charset="0"/>
                <a:ea typeface="ＭＳ Ｐゴシック" charset="0"/>
              </a:defRPr>
            </a:lvl2pPr>
            <a:lvl3pPr marL="1055103" indent="-211021" eaLnBrk="0" hangingPunct="0">
              <a:defRPr sz="1477">
                <a:solidFill>
                  <a:schemeClr val="tx1"/>
                </a:solidFill>
                <a:latin typeface="Arial" charset="0"/>
                <a:ea typeface="ＭＳ Ｐゴシック" charset="0"/>
              </a:defRPr>
            </a:lvl3pPr>
            <a:lvl4pPr marL="1477145" indent="-211021" eaLnBrk="0" hangingPunct="0">
              <a:defRPr sz="1477">
                <a:solidFill>
                  <a:schemeClr val="tx1"/>
                </a:solidFill>
                <a:latin typeface="Arial" charset="0"/>
                <a:ea typeface="ＭＳ Ｐゴシック" charset="0"/>
              </a:defRPr>
            </a:lvl4pPr>
            <a:lvl5pPr marL="1899186" indent="-211021" eaLnBrk="0" hangingPunct="0">
              <a:defRPr sz="1477">
                <a:solidFill>
                  <a:schemeClr val="tx1"/>
                </a:solidFill>
                <a:latin typeface="Arial" charset="0"/>
                <a:ea typeface="ＭＳ Ｐゴシック" charset="0"/>
              </a:defRPr>
            </a:lvl5pPr>
            <a:lvl6pPr marL="2321227" indent="-211021" eaLnBrk="0" fontAlgn="base" hangingPunct="0">
              <a:spcBef>
                <a:spcPct val="0"/>
              </a:spcBef>
              <a:spcAft>
                <a:spcPct val="0"/>
              </a:spcAft>
              <a:defRPr sz="1477">
                <a:solidFill>
                  <a:schemeClr val="tx1"/>
                </a:solidFill>
                <a:latin typeface="Arial" charset="0"/>
                <a:ea typeface="ＭＳ Ｐゴシック" charset="0"/>
              </a:defRPr>
            </a:lvl6pPr>
            <a:lvl7pPr marL="2743269" indent="-211021" eaLnBrk="0" fontAlgn="base" hangingPunct="0">
              <a:spcBef>
                <a:spcPct val="0"/>
              </a:spcBef>
              <a:spcAft>
                <a:spcPct val="0"/>
              </a:spcAft>
              <a:defRPr sz="1477">
                <a:solidFill>
                  <a:schemeClr val="tx1"/>
                </a:solidFill>
                <a:latin typeface="Arial" charset="0"/>
                <a:ea typeface="ＭＳ Ｐゴシック" charset="0"/>
              </a:defRPr>
            </a:lvl7pPr>
            <a:lvl8pPr marL="3165310" indent="-211021" eaLnBrk="0" fontAlgn="base" hangingPunct="0">
              <a:spcBef>
                <a:spcPct val="0"/>
              </a:spcBef>
              <a:spcAft>
                <a:spcPct val="0"/>
              </a:spcAft>
              <a:defRPr sz="1477">
                <a:solidFill>
                  <a:schemeClr val="tx1"/>
                </a:solidFill>
                <a:latin typeface="Arial" charset="0"/>
                <a:ea typeface="ＭＳ Ｐゴシック" charset="0"/>
              </a:defRPr>
            </a:lvl8pPr>
            <a:lvl9pPr marL="3587351" indent="-211021" eaLnBrk="0" fontAlgn="base" hangingPunct="0">
              <a:spcBef>
                <a:spcPct val="0"/>
              </a:spcBef>
              <a:spcAft>
                <a:spcPct val="0"/>
              </a:spcAft>
              <a:defRPr sz="1477">
                <a:solidFill>
                  <a:schemeClr val="tx1"/>
                </a:solidFill>
                <a:latin typeface="Arial" charset="0"/>
                <a:ea typeface="ＭＳ Ｐゴシック" charset="0"/>
              </a:defRPr>
            </a:lvl9pPr>
          </a:lstStyle>
          <a:p>
            <a:pPr eaLnBrk="1" hangingPunct="1"/>
            <a:fld id="{A61C5FF0-000B-C449-A1D5-7B6DDE8F9C75}" type="slidenum">
              <a:rPr lang="en-GB" sz="923">
                <a:solidFill>
                  <a:srgbClr val="000000"/>
                </a:solidFill>
              </a:rPr>
              <a:pPr eaLnBrk="1" hangingPunct="1"/>
              <a:t>101</a:t>
            </a:fld>
            <a:endParaRPr lang="en-GB" sz="923">
              <a:solidFill>
                <a:srgbClr val="000000"/>
              </a:solidFill>
            </a:endParaRPr>
          </a:p>
        </p:txBody>
      </p:sp>
      <p:pic>
        <p:nvPicPr>
          <p:cNvPr id="2" name="Picture 1"/>
          <p:cNvPicPr>
            <a:picLocks noChangeAspect="1"/>
          </p:cNvPicPr>
          <p:nvPr/>
        </p:nvPicPr>
        <p:blipFill>
          <a:blip r:embed="rId3"/>
          <a:stretch>
            <a:fillRect/>
          </a:stretch>
        </p:blipFill>
        <p:spPr>
          <a:xfrm>
            <a:off x="3623587" y="3482599"/>
            <a:ext cx="6527496" cy="2427745"/>
          </a:xfrm>
          <a:prstGeom prst="rect">
            <a:avLst/>
          </a:prstGeom>
        </p:spPr>
      </p:pic>
      <p:pic>
        <p:nvPicPr>
          <p:cNvPr id="3" name="Picture 2"/>
          <p:cNvPicPr>
            <a:picLocks noChangeAspect="1"/>
          </p:cNvPicPr>
          <p:nvPr/>
        </p:nvPicPr>
        <p:blipFill>
          <a:blip r:embed="rId4"/>
          <a:stretch>
            <a:fillRect/>
          </a:stretch>
        </p:blipFill>
        <p:spPr>
          <a:xfrm>
            <a:off x="3612723" y="1288484"/>
            <a:ext cx="3644425" cy="2022030"/>
          </a:xfrm>
          <a:prstGeom prst="rect">
            <a:avLst/>
          </a:prstGeom>
        </p:spPr>
      </p:pic>
      <p:sp>
        <p:nvSpPr>
          <p:cNvPr id="4" name="TextBox 3"/>
          <p:cNvSpPr txBox="1"/>
          <p:nvPr/>
        </p:nvSpPr>
        <p:spPr>
          <a:xfrm>
            <a:off x="1880941" y="1944685"/>
            <a:ext cx="1522148" cy="523220"/>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400" dirty="0">
                <a:solidFill>
                  <a:schemeClr val="bg1"/>
                </a:solidFill>
              </a:rPr>
              <a:t>Manufacturing</a:t>
            </a:r>
          </a:p>
          <a:p>
            <a:pPr algn="ctr"/>
            <a:r>
              <a:rPr lang="en-US" sz="1400" dirty="0">
                <a:solidFill>
                  <a:schemeClr val="bg1"/>
                </a:solidFill>
              </a:rPr>
              <a:t>System</a:t>
            </a:r>
          </a:p>
        </p:txBody>
      </p:sp>
      <p:sp>
        <p:nvSpPr>
          <p:cNvPr id="63" name="TextBox 62"/>
          <p:cNvSpPr txBox="1"/>
          <p:nvPr/>
        </p:nvSpPr>
        <p:spPr>
          <a:xfrm>
            <a:off x="1905233" y="4236294"/>
            <a:ext cx="1497857" cy="603883"/>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US" sz="1662" dirty="0">
                <a:solidFill>
                  <a:schemeClr val="bg1"/>
                </a:solidFill>
              </a:rPr>
              <a:t>Product</a:t>
            </a:r>
          </a:p>
          <a:p>
            <a:pPr algn="ctr"/>
            <a:r>
              <a:rPr lang="en-US" sz="1662" dirty="0">
                <a:solidFill>
                  <a:schemeClr val="bg1"/>
                </a:solidFill>
              </a:rPr>
              <a:t>System</a:t>
            </a:r>
          </a:p>
        </p:txBody>
      </p:sp>
      <p:sp>
        <p:nvSpPr>
          <p:cNvPr id="5" name="Bent Arrow 4"/>
          <p:cNvSpPr/>
          <p:nvPr/>
        </p:nvSpPr>
        <p:spPr>
          <a:xfrm rot="5400000">
            <a:off x="7364700" y="2702441"/>
            <a:ext cx="1118603" cy="431083"/>
          </a:xfrm>
          <a:prstGeom prst="bentArrow">
            <a:avLst>
              <a:gd name="adj1" fmla="val 14189"/>
              <a:gd name="adj2" fmla="val 25000"/>
              <a:gd name="adj3" fmla="val 25000"/>
              <a:gd name="adj4" fmla="val 43750"/>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662">
              <a:solidFill>
                <a:schemeClr val="tx1"/>
              </a:solidFill>
            </a:endParaRPr>
          </a:p>
        </p:txBody>
      </p:sp>
      <p:sp>
        <p:nvSpPr>
          <p:cNvPr id="6" name="Right Brace 5"/>
          <p:cNvSpPr/>
          <p:nvPr/>
        </p:nvSpPr>
        <p:spPr>
          <a:xfrm>
            <a:off x="7353048" y="1622042"/>
            <a:ext cx="361216" cy="1516408"/>
          </a:xfrm>
          <a:prstGeom prst="rightBrace">
            <a:avLst>
              <a:gd name="adj1" fmla="val 37362"/>
              <a:gd name="adj2" fmla="val 50000"/>
            </a:avLst>
          </a:prstGeom>
          <a:ln w="76200" cmpd="sng"/>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662"/>
          </a:p>
        </p:txBody>
      </p:sp>
    </p:spTree>
    <p:extLst>
      <p:ext uri="{BB962C8B-B14F-4D97-AF65-F5344CB8AC3E}">
        <p14:creationId xmlns:p14="http://schemas.microsoft.com/office/powerpoint/2010/main" val="875458689"/>
      </p:ext>
    </p:extLst>
  </p:cSld>
  <p:clrMapOvr>
    <a:masterClrMapping/>
  </p:clrMapOvr>
  <p:transition/>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96C8E9F-4705-4CBC-88D4-203F205E8EEC}"/>
              </a:ext>
            </a:extLst>
          </p:cNvPr>
          <p:cNvSpPr/>
          <p:nvPr/>
        </p:nvSpPr>
        <p:spPr>
          <a:xfrm>
            <a:off x="6367947" y="1604307"/>
            <a:ext cx="4106586" cy="3980651"/>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2465" name="Rectangle 2"/>
          <p:cNvSpPr>
            <a:spLocks noGrp="1" noChangeArrowheads="1"/>
          </p:cNvSpPr>
          <p:nvPr>
            <p:ph type="title"/>
          </p:nvPr>
        </p:nvSpPr>
        <p:spPr>
          <a:xfrm>
            <a:off x="138710" y="94808"/>
            <a:ext cx="10335823" cy="453611"/>
          </a:xfrm>
        </p:spPr>
        <p:txBody>
          <a:bodyPr/>
          <a:lstStyle/>
          <a:p>
            <a:r>
              <a:rPr lang="en-GB" sz="3600" dirty="0"/>
              <a:t>Quality Function Deployment Phase 3</a:t>
            </a:r>
          </a:p>
        </p:txBody>
      </p:sp>
      <p:sp>
        <p:nvSpPr>
          <p:cNvPr id="62466" name="Rectangle 3"/>
          <p:cNvSpPr>
            <a:spLocks noGrp="1" noChangeArrowheads="1"/>
          </p:cNvSpPr>
          <p:nvPr>
            <p:ph sz="half" idx="1"/>
          </p:nvPr>
        </p:nvSpPr>
        <p:spPr>
          <a:xfrm>
            <a:off x="825851" y="1695909"/>
            <a:ext cx="4224338" cy="3942618"/>
          </a:xfrm>
        </p:spPr>
        <p:txBody>
          <a:bodyPr>
            <a:normAutofit fontScale="77500" lnSpcReduction="20000"/>
          </a:bodyPr>
          <a:lstStyle/>
          <a:p>
            <a:pPr marL="0" indent="0">
              <a:buNone/>
            </a:pPr>
            <a:r>
              <a:rPr lang="en-GB" sz="2300" b="1" dirty="0"/>
              <a:t>What is it?</a:t>
            </a:r>
          </a:p>
          <a:p>
            <a:pPr marL="0" indent="0">
              <a:buNone/>
            </a:pPr>
            <a:endParaRPr lang="en-GB" sz="2300" b="1" dirty="0"/>
          </a:p>
          <a:p>
            <a:pPr>
              <a:lnSpc>
                <a:spcPct val="100000"/>
              </a:lnSpc>
              <a:spcBef>
                <a:spcPts val="0"/>
              </a:spcBef>
            </a:pPr>
            <a:r>
              <a:rPr lang="en-GB" dirty="0"/>
              <a:t>QFD 3 is part of the QFD methodology that can help an organization manage the translation of solution requirements into manufacturing requirements.</a:t>
            </a:r>
          </a:p>
          <a:p>
            <a:pPr>
              <a:lnSpc>
                <a:spcPct val="100000"/>
              </a:lnSpc>
              <a:spcBef>
                <a:spcPts val="0"/>
              </a:spcBef>
            </a:pPr>
            <a:r>
              <a:rPr lang="en-GB" dirty="0"/>
              <a:t>The QFD 3 chart is a type of matrix diagram that allows a New Product Introduction team to assess the relationships between component requirements and the manufacturing system process requirements thereby helping assure requirements flow-down and assess the impact of manufacturing process selection on achievement of the design (and thereby customer) requirements.</a:t>
            </a:r>
          </a:p>
        </p:txBody>
      </p:sp>
      <p:pic>
        <p:nvPicPr>
          <p:cNvPr id="33" name="Picture 32">
            <a:extLst>
              <a:ext uri="{FF2B5EF4-FFF2-40B4-BE49-F238E27FC236}">
                <a16:creationId xmlns:a16="http://schemas.microsoft.com/office/drawing/2014/main" id="{E1D50D46-238D-F347-847C-054E753A0A7B}"/>
              </a:ext>
            </a:extLst>
          </p:cNvPr>
          <p:cNvPicPr>
            <a:picLocks noChangeAspect="1"/>
          </p:cNvPicPr>
          <p:nvPr/>
        </p:nvPicPr>
        <p:blipFill>
          <a:blip r:embed="rId3"/>
          <a:stretch>
            <a:fillRect/>
          </a:stretch>
        </p:blipFill>
        <p:spPr>
          <a:xfrm>
            <a:off x="6300856" y="1551333"/>
            <a:ext cx="4241800" cy="4152900"/>
          </a:xfrm>
          <a:prstGeom prst="rect">
            <a:avLst/>
          </a:prstGeom>
        </p:spPr>
      </p:pic>
    </p:spTree>
    <p:extLst>
      <p:ext uri="{BB962C8B-B14F-4D97-AF65-F5344CB8AC3E}">
        <p14:creationId xmlns:p14="http://schemas.microsoft.com/office/powerpoint/2010/main" val="2315638564"/>
      </p:ext>
    </p:extLst>
  </p:cSld>
  <p:clrMapOvr>
    <a:masterClrMapping/>
  </p:clrMapOvr>
  <p:transition/>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A008379-2283-4ABD-93B5-A4A2292D4395}"/>
              </a:ext>
            </a:extLst>
          </p:cNvPr>
          <p:cNvSpPr/>
          <p:nvPr/>
        </p:nvSpPr>
        <p:spPr>
          <a:xfrm>
            <a:off x="3952142" y="2012924"/>
            <a:ext cx="4241800" cy="415290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8" name="Picture 27">
            <a:extLst>
              <a:ext uri="{FF2B5EF4-FFF2-40B4-BE49-F238E27FC236}">
                <a16:creationId xmlns:a16="http://schemas.microsoft.com/office/drawing/2014/main" id="{95DC8A49-0421-2044-93C6-86FEF7EE8B15}"/>
              </a:ext>
            </a:extLst>
          </p:cNvPr>
          <p:cNvPicPr>
            <a:picLocks noChangeAspect="1"/>
          </p:cNvPicPr>
          <p:nvPr/>
        </p:nvPicPr>
        <p:blipFill>
          <a:blip r:embed="rId3"/>
          <a:stretch>
            <a:fillRect/>
          </a:stretch>
        </p:blipFill>
        <p:spPr>
          <a:xfrm>
            <a:off x="3952142" y="2012924"/>
            <a:ext cx="4241800" cy="4152900"/>
          </a:xfrm>
          <a:prstGeom prst="rect">
            <a:avLst/>
          </a:prstGeom>
        </p:spPr>
      </p:pic>
      <p:sp>
        <p:nvSpPr>
          <p:cNvPr id="288772" name="AutoShape 4"/>
          <p:cNvSpPr>
            <a:spLocks noChangeArrowheads="1"/>
          </p:cNvSpPr>
          <p:nvPr/>
        </p:nvSpPr>
        <p:spPr bwMode="gray">
          <a:xfrm>
            <a:off x="8193942" y="2722964"/>
            <a:ext cx="1913792" cy="1063869"/>
          </a:xfrm>
          <a:prstGeom prst="wedgeRoundRectCallout">
            <a:avLst>
              <a:gd name="adj1" fmla="val -67495"/>
              <a:gd name="adj2" fmla="val 40773"/>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lIns="88414" tIns="44207" rIns="88414" bIns="44207" anchor="ctr"/>
          <a:lstStyle/>
          <a:p>
            <a:pPr algn="ctr" defTabSz="883649" eaLnBrk="0" hangingPunct="0">
              <a:defRPr/>
            </a:pPr>
            <a:r>
              <a:rPr lang="en-GB" sz="1600" dirty="0">
                <a:solidFill>
                  <a:schemeClr val="bg1"/>
                </a:solidFill>
              </a:rPr>
              <a:t>Target Values of Critical Product Parameters</a:t>
            </a:r>
          </a:p>
          <a:p>
            <a:pPr algn="ctr" defTabSz="883649" eaLnBrk="0" hangingPunct="0">
              <a:defRPr/>
            </a:pPr>
            <a:r>
              <a:rPr lang="en-GB" sz="1600" dirty="0">
                <a:solidFill>
                  <a:schemeClr val="bg1"/>
                </a:solidFill>
              </a:rPr>
              <a:t>from QFD 2</a:t>
            </a:r>
          </a:p>
        </p:txBody>
      </p:sp>
      <p:sp>
        <p:nvSpPr>
          <p:cNvPr id="288773" name="AutoShape 5"/>
          <p:cNvSpPr>
            <a:spLocks noChangeArrowheads="1"/>
          </p:cNvSpPr>
          <p:nvPr/>
        </p:nvSpPr>
        <p:spPr bwMode="gray">
          <a:xfrm>
            <a:off x="8875525" y="752366"/>
            <a:ext cx="1581150" cy="993531"/>
          </a:xfrm>
          <a:prstGeom prst="wedgeRoundRectCallout">
            <a:avLst>
              <a:gd name="adj1" fmla="val -175800"/>
              <a:gd name="adj2" fmla="val 120039"/>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lIns="88414" tIns="44207" rIns="88414" bIns="44207" anchor="ctr"/>
          <a:lstStyle/>
          <a:p>
            <a:pPr algn="ctr" defTabSz="883649" eaLnBrk="0" hangingPunct="0">
              <a:defRPr/>
            </a:pPr>
            <a:r>
              <a:rPr lang="en-GB" sz="1400" dirty="0">
                <a:solidFill>
                  <a:schemeClr val="bg1"/>
                </a:solidFill>
              </a:rPr>
              <a:t>Manufacturing process steps</a:t>
            </a:r>
          </a:p>
        </p:txBody>
      </p:sp>
      <p:sp>
        <p:nvSpPr>
          <p:cNvPr id="288775" name="AutoShape 7"/>
          <p:cNvSpPr>
            <a:spLocks noChangeArrowheads="1"/>
          </p:cNvSpPr>
          <p:nvPr/>
        </p:nvSpPr>
        <p:spPr bwMode="gray">
          <a:xfrm>
            <a:off x="1739209" y="3849825"/>
            <a:ext cx="1746738" cy="817685"/>
          </a:xfrm>
          <a:prstGeom prst="wedgeRoundRectCallout">
            <a:avLst>
              <a:gd name="adj1" fmla="val 202996"/>
              <a:gd name="adj2" fmla="val 94862"/>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lIns="88414" tIns="44207" rIns="88414" bIns="44207" anchor="ctr"/>
          <a:lstStyle/>
          <a:p>
            <a:pPr algn="ctr" defTabSz="883649" eaLnBrk="0" hangingPunct="0">
              <a:defRPr/>
            </a:pPr>
            <a:r>
              <a:rPr lang="en-GB" sz="1662">
                <a:solidFill>
                  <a:schemeClr val="bg1"/>
                </a:solidFill>
              </a:rPr>
              <a:t>Process Parameter Settings</a:t>
            </a:r>
          </a:p>
        </p:txBody>
      </p:sp>
      <p:sp>
        <p:nvSpPr>
          <p:cNvPr id="288776" name="AutoShape 8"/>
          <p:cNvSpPr>
            <a:spLocks noChangeArrowheads="1"/>
          </p:cNvSpPr>
          <p:nvPr/>
        </p:nvSpPr>
        <p:spPr bwMode="gray">
          <a:xfrm>
            <a:off x="1703374" y="2012925"/>
            <a:ext cx="1891323" cy="1643679"/>
          </a:xfrm>
          <a:prstGeom prst="wedgeRoundRectCallout">
            <a:avLst>
              <a:gd name="adj1" fmla="val 101056"/>
              <a:gd name="adj2" fmla="val 58972"/>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lIns="88414" tIns="44207" rIns="88414" bIns="44207" anchor="ctr"/>
          <a:lstStyle/>
          <a:p>
            <a:pPr algn="ctr" defTabSz="883649" eaLnBrk="0" hangingPunct="0">
              <a:defRPr/>
            </a:pPr>
            <a:r>
              <a:rPr lang="en-GB" sz="1600" dirty="0">
                <a:solidFill>
                  <a:schemeClr val="bg1"/>
                </a:solidFill>
              </a:rPr>
              <a:t>Critical Product Parameters</a:t>
            </a:r>
          </a:p>
          <a:p>
            <a:pPr algn="ctr" defTabSz="883649" eaLnBrk="0" hangingPunct="0">
              <a:defRPr/>
            </a:pPr>
            <a:r>
              <a:rPr lang="en-GB" sz="1600" dirty="0">
                <a:solidFill>
                  <a:schemeClr val="bg1"/>
                </a:solidFill>
              </a:rPr>
              <a:t>from QFD 2, P-Diagram and What Why Table</a:t>
            </a:r>
          </a:p>
        </p:txBody>
      </p:sp>
      <p:sp>
        <p:nvSpPr>
          <p:cNvPr id="288777" name="AutoShape 9"/>
          <p:cNvSpPr>
            <a:spLocks noChangeArrowheads="1"/>
          </p:cNvSpPr>
          <p:nvPr/>
        </p:nvSpPr>
        <p:spPr bwMode="gray">
          <a:xfrm>
            <a:off x="1850899" y="755835"/>
            <a:ext cx="2765181" cy="1063869"/>
          </a:xfrm>
          <a:prstGeom prst="wedgeRoundRectCallout">
            <a:avLst>
              <a:gd name="adj1" fmla="val 90617"/>
              <a:gd name="adj2" fmla="val 85040"/>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lIns="88414" tIns="44207" rIns="88414" bIns="44207" anchor="ctr"/>
          <a:lstStyle/>
          <a:p>
            <a:pPr algn="ctr" defTabSz="883649" eaLnBrk="0" hangingPunct="0">
              <a:defRPr/>
            </a:pPr>
            <a:r>
              <a:rPr lang="en-GB" sz="1477" dirty="0">
                <a:solidFill>
                  <a:schemeClr val="bg1"/>
                </a:solidFill>
              </a:rPr>
              <a:t>Importance of Critical Product Parameters: 1 to 5 from QFD 2 or decided here</a:t>
            </a:r>
          </a:p>
        </p:txBody>
      </p:sp>
      <p:sp>
        <p:nvSpPr>
          <p:cNvPr id="288778" name="AutoShape 10"/>
          <p:cNvSpPr>
            <a:spLocks noChangeArrowheads="1"/>
          </p:cNvSpPr>
          <p:nvPr/>
        </p:nvSpPr>
        <p:spPr bwMode="gray">
          <a:xfrm>
            <a:off x="1808572" y="5301783"/>
            <a:ext cx="1749669" cy="1366633"/>
          </a:xfrm>
          <a:prstGeom prst="wedgeRoundRectCallout">
            <a:avLst>
              <a:gd name="adj1" fmla="val 192417"/>
              <a:gd name="adj2" fmla="val -22034"/>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lIns="88414" tIns="44207" rIns="88414" bIns="44207" anchor="ctr"/>
          <a:lstStyle/>
          <a:p>
            <a:pPr algn="ctr" defTabSz="883649" eaLnBrk="0" hangingPunct="0">
              <a:defRPr/>
            </a:pPr>
            <a:r>
              <a:rPr lang="en-GB" sz="1477" dirty="0">
                <a:solidFill>
                  <a:schemeClr val="bg2"/>
                </a:solidFill>
              </a:rPr>
              <a:t>Importance of Process Steps/ Parameter in meeting Product Requirements</a:t>
            </a:r>
          </a:p>
        </p:txBody>
      </p:sp>
      <p:sp>
        <p:nvSpPr>
          <p:cNvPr id="288774" name="AutoShape 6"/>
          <p:cNvSpPr>
            <a:spLocks noChangeArrowheads="1"/>
          </p:cNvSpPr>
          <p:nvPr/>
        </p:nvSpPr>
        <p:spPr bwMode="gray">
          <a:xfrm>
            <a:off x="7808546" y="4693445"/>
            <a:ext cx="2299189" cy="773723"/>
          </a:xfrm>
          <a:prstGeom prst="wedgeRoundRectCallout">
            <a:avLst>
              <a:gd name="adj1" fmla="val -95995"/>
              <a:gd name="adj2" fmla="val -113069"/>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lIns="88414" tIns="44207" rIns="88414" bIns="44207" anchor="ctr"/>
          <a:lstStyle/>
          <a:p>
            <a:pPr algn="ctr" defTabSz="883649" eaLnBrk="0" hangingPunct="0">
              <a:defRPr/>
            </a:pPr>
            <a:r>
              <a:rPr lang="en-GB" sz="1292" dirty="0">
                <a:solidFill>
                  <a:schemeClr val="bg1"/>
                </a:solidFill>
              </a:rPr>
              <a:t>Relationships between design characteristics and process parameters</a:t>
            </a:r>
          </a:p>
        </p:txBody>
      </p:sp>
      <p:sp>
        <p:nvSpPr>
          <p:cNvPr id="4" name="Title 3">
            <a:extLst>
              <a:ext uri="{FF2B5EF4-FFF2-40B4-BE49-F238E27FC236}">
                <a16:creationId xmlns:a16="http://schemas.microsoft.com/office/drawing/2014/main" id="{2FB2CD68-E9BD-C446-98D3-EE6BCE9F96E6}"/>
              </a:ext>
            </a:extLst>
          </p:cNvPr>
          <p:cNvSpPr>
            <a:spLocks noGrp="1"/>
          </p:cNvSpPr>
          <p:nvPr>
            <p:ph type="title"/>
          </p:nvPr>
        </p:nvSpPr>
        <p:spPr>
          <a:xfrm>
            <a:off x="-11361" y="0"/>
            <a:ext cx="6489700" cy="777441"/>
          </a:xfrm>
        </p:spPr>
        <p:txBody>
          <a:bodyPr/>
          <a:lstStyle/>
          <a:p>
            <a:r>
              <a:rPr lang="en-US" sz="2800" dirty="0"/>
              <a:t>QFD 3 Rooms</a:t>
            </a:r>
          </a:p>
        </p:txBody>
      </p:sp>
    </p:spTree>
    <p:extLst>
      <p:ext uri="{BB962C8B-B14F-4D97-AF65-F5344CB8AC3E}">
        <p14:creationId xmlns:p14="http://schemas.microsoft.com/office/powerpoint/2010/main" val="21473321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877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8877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8877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8877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8877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8877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8877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8772" grpId="0" animBg="1"/>
      <p:bldP spid="288773" grpId="0" animBg="1"/>
      <p:bldP spid="288775" grpId="0" animBg="1"/>
      <p:bldP spid="288776" grpId="0" animBg="1"/>
      <p:bldP spid="288777" grpId="0" animBg="1"/>
      <p:bldP spid="288778" grpId="0" animBg="1"/>
      <p:bldP spid="288774" grpId="0" animBg="1"/>
    </p:bld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7" name="Rectangle 3"/>
          <p:cNvSpPr>
            <a:spLocks noGrp="1" noChangeArrowheads="1"/>
          </p:cNvSpPr>
          <p:nvPr>
            <p:ph type="body" sz="quarter" idx="15"/>
          </p:nvPr>
        </p:nvSpPr>
        <p:spPr>
          <a:xfrm>
            <a:off x="1956000" y="1703545"/>
            <a:ext cx="8257950" cy="4359060"/>
          </a:xfrm>
        </p:spPr>
        <p:txBody>
          <a:bodyPr/>
          <a:lstStyle/>
          <a:p>
            <a:r>
              <a:rPr lang="en-GB" sz="2000" dirty="0"/>
              <a:t>The HOWs and HOW MUCHs of QFD 2 form the WHATs for QFD 3 – </a:t>
            </a:r>
            <a:r>
              <a:rPr lang="en-GB" sz="2000" b="1" dirty="0"/>
              <a:t>but they need filtering</a:t>
            </a:r>
            <a:r>
              <a:rPr lang="en-GB" sz="2000" dirty="0"/>
              <a:t>.</a:t>
            </a:r>
          </a:p>
        </p:txBody>
      </p:sp>
      <p:sp>
        <p:nvSpPr>
          <p:cNvPr id="41986" name="Rectangle 2"/>
          <p:cNvSpPr>
            <a:spLocks noGrp="1" noChangeArrowheads="1"/>
          </p:cNvSpPr>
          <p:nvPr>
            <p:ph type="title"/>
          </p:nvPr>
        </p:nvSpPr>
        <p:spPr>
          <a:xfrm>
            <a:off x="222612" y="140851"/>
            <a:ext cx="11010600" cy="664797"/>
          </a:xfrm>
        </p:spPr>
        <p:txBody>
          <a:bodyPr/>
          <a:lstStyle/>
          <a:p>
            <a:r>
              <a:rPr lang="en-GB" sz="2800" dirty="0"/>
              <a:t>Transfer KEY Solution Requirements from QFD 2 </a:t>
            </a:r>
          </a:p>
        </p:txBody>
      </p:sp>
      <p:sp>
        <p:nvSpPr>
          <p:cNvPr id="5" name="Rectangle 4"/>
          <p:cNvSpPr>
            <a:spLocks noChangeArrowheads="1"/>
          </p:cNvSpPr>
          <p:nvPr/>
        </p:nvSpPr>
        <p:spPr bwMode="auto">
          <a:xfrm>
            <a:off x="3742593" y="3226788"/>
            <a:ext cx="169985" cy="1950427"/>
          </a:xfrm>
          <a:prstGeom prst="rect">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lgn="ctr" eaLnBrk="0" hangingPunct="0"/>
            <a:endParaRPr lang="en-US" sz="1108">
              <a:latin typeface="Times New Roman" charset="0"/>
            </a:endParaRPr>
          </a:p>
        </p:txBody>
      </p:sp>
      <p:sp>
        <p:nvSpPr>
          <p:cNvPr id="6" name="Rectangle 5"/>
          <p:cNvSpPr>
            <a:spLocks noChangeArrowheads="1"/>
          </p:cNvSpPr>
          <p:nvPr/>
        </p:nvSpPr>
        <p:spPr bwMode="auto">
          <a:xfrm>
            <a:off x="3912577" y="3226788"/>
            <a:ext cx="168520" cy="1950427"/>
          </a:xfrm>
          <a:prstGeom prst="rect">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7" name="Rectangle 6"/>
          <p:cNvSpPr>
            <a:spLocks noChangeArrowheads="1"/>
          </p:cNvSpPr>
          <p:nvPr/>
        </p:nvSpPr>
        <p:spPr bwMode="auto">
          <a:xfrm>
            <a:off x="4081098" y="3226788"/>
            <a:ext cx="168519" cy="1950427"/>
          </a:xfrm>
          <a:prstGeom prst="rect">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8" name="Rectangle 7"/>
          <p:cNvSpPr>
            <a:spLocks noChangeArrowheads="1"/>
          </p:cNvSpPr>
          <p:nvPr/>
        </p:nvSpPr>
        <p:spPr bwMode="auto">
          <a:xfrm>
            <a:off x="4249616" y="3226788"/>
            <a:ext cx="169985" cy="1950427"/>
          </a:xfrm>
          <a:prstGeom prst="rect">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9" name="Rectangle 8"/>
          <p:cNvSpPr>
            <a:spLocks noChangeArrowheads="1"/>
          </p:cNvSpPr>
          <p:nvPr/>
        </p:nvSpPr>
        <p:spPr bwMode="auto">
          <a:xfrm>
            <a:off x="4419600" y="3226788"/>
            <a:ext cx="168520" cy="1950427"/>
          </a:xfrm>
          <a:prstGeom prst="rect">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10" name="Rectangle 9"/>
          <p:cNvSpPr>
            <a:spLocks noChangeArrowheads="1"/>
          </p:cNvSpPr>
          <p:nvPr/>
        </p:nvSpPr>
        <p:spPr bwMode="auto">
          <a:xfrm>
            <a:off x="4756639" y="3226788"/>
            <a:ext cx="169985" cy="1950427"/>
          </a:xfrm>
          <a:prstGeom prst="rect">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11" name="Rectangle 10"/>
          <p:cNvSpPr>
            <a:spLocks noChangeArrowheads="1"/>
          </p:cNvSpPr>
          <p:nvPr/>
        </p:nvSpPr>
        <p:spPr bwMode="auto">
          <a:xfrm>
            <a:off x="4588122" y="3226788"/>
            <a:ext cx="168519" cy="1950427"/>
          </a:xfrm>
          <a:prstGeom prst="rect">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12" name="Rectangle 11"/>
          <p:cNvSpPr>
            <a:spLocks noChangeArrowheads="1"/>
          </p:cNvSpPr>
          <p:nvPr/>
        </p:nvSpPr>
        <p:spPr bwMode="auto">
          <a:xfrm rot="16200000">
            <a:off x="3788754" y="2739542"/>
            <a:ext cx="162657" cy="2113085"/>
          </a:xfrm>
          <a:prstGeom prst="rect">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13" name="Rectangle 12"/>
          <p:cNvSpPr>
            <a:spLocks noChangeArrowheads="1"/>
          </p:cNvSpPr>
          <p:nvPr/>
        </p:nvSpPr>
        <p:spPr bwMode="auto">
          <a:xfrm rot="16200000">
            <a:off x="3788758" y="2902201"/>
            <a:ext cx="162658" cy="2113085"/>
          </a:xfrm>
          <a:prstGeom prst="rect">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eaVert" wrap="none" anchor="ctr"/>
          <a:lstStyle/>
          <a:p>
            <a:pPr algn="ctr" eaLnBrk="0" hangingPunct="0"/>
            <a:endParaRPr lang="en-US" sz="1108">
              <a:latin typeface="Times New Roman" charset="0"/>
            </a:endParaRPr>
          </a:p>
        </p:txBody>
      </p:sp>
      <p:sp>
        <p:nvSpPr>
          <p:cNvPr id="14" name="Rectangle 13"/>
          <p:cNvSpPr>
            <a:spLocks noChangeArrowheads="1"/>
          </p:cNvSpPr>
          <p:nvPr/>
        </p:nvSpPr>
        <p:spPr bwMode="auto">
          <a:xfrm rot="16200000">
            <a:off x="3788754" y="3064860"/>
            <a:ext cx="162657" cy="2113085"/>
          </a:xfrm>
          <a:prstGeom prst="rect">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15" name="Rectangle 14"/>
          <p:cNvSpPr>
            <a:spLocks noChangeArrowheads="1"/>
          </p:cNvSpPr>
          <p:nvPr/>
        </p:nvSpPr>
        <p:spPr bwMode="auto">
          <a:xfrm rot="16200000">
            <a:off x="3788758" y="3227520"/>
            <a:ext cx="162658" cy="2113085"/>
          </a:xfrm>
          <a:prstGeom prst="rect">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16" name="Rectangle 15"/>
          <p:cNvSpPr>
            <a:spLocks noChangeArrowheads="1"/>
          </p:cNvSpPr>
          <p:nvPr/>
        </p:nvSpPr>
        <p:spPr bwMode="auto">
          <a:xfrm rot="16200000">
            <a:off x="3789491" y="3552103"/>
            <a:ext cx="161192" cy="2113085"/>
          </a:xfrm>
          <a:prstGeom prst="rect">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17" name="Text Box 16"/>
          <p:cNvSpPr txBox="1">
            <a:spLocks noChangeArrowheads="1"/>
          </p:cNvSpPr>
          <p:nvPr/>
        </p:nvSpPr>
        <p:spPr bwMode="auto">
          <a:xfrm rot="19017623">
            <a:off x="3837873" y="4101359"/>
            <a:ext cx="1225015" cy="26282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square">
            <a:spAutoFit/>
          </a:bodyPr>
          <a:lstStyle/>
          <a:p>
            <a:pPr eaLnBrk="0" hangingPunct="0"/>
            <a:r>
              <a:rPr lang="en-GB" sz="1108"/>
              <a:t>RELATIONSHIPS</a:t>
            </a:r>
          </a:p>
        </p:txBody>
      </p:sp>
      <p:sp>
        <p:nvSpPr>
          <p:cNvPr id="18" name="Text Box 17"/>
          <p:cNvSpPr txBox="1">
            <a:spLocks noChangeArrowheads="1"/>
          </p:cNvSpPr>
          <p:nvPr/>
        </p:nvSpPr>
        <p:spPr bwMode="auto">
          <a:xfrm>
            <a:off x="2842854" y="3354268"/>
            <a:ext cx="843501" cy="34810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square">
            <a:spAutoFit/>
          </a:bodyPr>
          <a:lstStyle/>
          <a:p>
            <a:pPr eaLnBrk="0" hangingPunct="0"/>
            <a:r>
              <a:rPr lang="en-GB" sz="1662" b="1" dirty="0">
                <a:solidFill>
                  <a:srgbClr val="FFFF00"/>
                </a:solidFill>
              </a:rPr>
              <a:t>WHAT</a:t>
            </a:r>
          </a:p>
        </p:txBody>
      </p:sp>
      <p:sp>
        <p:nvSpPr>
          <p:cNvPr id="19" name="Text Box 18"/>
          <p:cNvSpPr txBox="1">
            <a:spLocks noChangeArrowheads="1"/>
          </p:cNvSpPr>
          <p:nvPr/>
        </p:nvSpPr>
        <p:spPr bwMode="auto">
          <a:xfrm>
            <a:off x="3661580" y="2486898"/>
            <a:ext cx="1348447" cy="74578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square">
            <a:spAutoFit/>
          </a:bodyPr>
          <a:lstStyle/>
          <a:p>
            <a:pPr algn="ctr" eaLnBrk="0" hangingPunct="0"/>
            <a:r>
              <a:rPr lang="en-GB" sz="1662" b="1" dirty="0">
                <a:solidFill>
                  <a:srgbClr val="FFFF00"/>
                </a:solidFill>
              </a:rPr>
              <a:t>HOW</a:t>
            </a:r>
          </a:p>
          <a:p>
            <a:pPr algn="ctr" eaLnBrk="0" hangingPunct="0"/>
            <a:r>
              <a:rPr lang="en-GB" sz="1292" b="1" dirty="0"/>
              <a:t>Component </a:t>
            </a:r>
          </a:p>
          <a:p>
            <a:pPr algn="ctr" eaLnBrk="0" hangingPunct="0"/>
            <a:r>
              <a:rPr lang="en-GB" sz="1292" b="1" dirty="0"/>
              <a:t>Requirements</a:t>
            </a:r>
          </a:p>
        </p:txBody>
      </p:sp>
      <p:sp>
        <p:nvSpPr>
          <p:cNvPr id="20" name="Rectangle 19"/>
          <p:cNvSpPr>
            <a:spLocks noChangeArrowheads="1"/>
          </p:cNvSpPr>
          <p:nvPr/>
        </p:nvSpPr>
        <p:spPr bwMode="auto">
          <a:xfrm rot="16200000">
            <a:off x="3788754" y="3390178"/>
            <a:ext cx="162657" cy="2113085"/>
          </a:xfrm>
          <a:prstGeom prst="rect">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grpSp>
        <p:nvGrpSpPr>
          <p:cNvPr id="21" name="Group 20"/>
          <p:cNvGrpSpPr>
            <a:grpSpLocks/>
          </p:cNvGrpSpPr>
          <p:nvPr/>
        </p:nvGrpSpPr>
        <p:grpSpPr bwMode="auto">
          <a:xfrm>
            <a:off x="3785090" y="3755781"/>
            <a:ext cx="84992" cy="80596"/>
            <a:chOff x="3648" y="2400"/>
            <a:chExt cx="96" cy="96"/>
          </a:xfrm>
        </p:grpSpPr>
        <p:sp>
          <p:nvSpPr>
            <p:cNvPr id="22" name="Oval 21"/>
            <p:cNvSpPr>
              <a:spLocks noChangeArrowheads="1"/>
            </p:cNvSpPr>
            <p:nvPr/>
          </p:nvSpPr>
          <p:spPr bwMode="auto">
            <a:xfrm>
              <a:off x="3648" y="2400"/>
              <a:ext cx="96" cy="96"/>
            </a:xfrm>
            <a:prstGeom prst="ellipse">
              <a:avLst/>
            </a:prstGeom>
            <a:noFill/>
            <a:ln w="12700">
              <a:solidFill>
                <a:schemeClr val="tx1"/>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23" name="Oval 22"/>
            <p:cNvSpPr>
              <a:spLocks noChangeArrowheads="1"/>
            </p:cNvSpPr>
            <p:nvPr/>
          </p:nvSpPr>
          <p:spPr bwMode="auto">
            <a:xfrm>
              <a:off x="3672" y="2424"/>
              <a:ext cx="48" cy="48"/>
            </a:xfrm>
            <a:prstGeom prst="ellipse">
              <a:avLst/>
            </a:prstGeom>
            <a:noFill/>
            <a:ln w="12700">
              <a:solidFill>
                <a:schemeClr val="tx1"/>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grpSp>
      <p:grpSp>
        <p:nvGrpSpPr>
          <p:cNvPr id="24" name="Group 23"/>
          <p:cNvGrpSpPr>
            <a:grpSpLocks/>
          </p:cNvGrpSpPr>
          <p:nvPr/>
        </p:nvGrpSpPr>
        <p:grpSpPr bwMode="auto">
          <a:xfrm>
            <a:off x="4292114" y="4404946"/>
            <a:ext cx="84992" cy="82062"/>
            <a:chOff x="3648" y="2400"/>
            <a:chExt cx="96" cy="96"/>
          </a:xfrm>
        </p:grpSpPr>
        <p:sp>
          <p:nvSpPr>
            <p:cNvPr id="25" name="Oval 24"/>
            <p:cNvSpPr>
              <a:spLocks noChangeArrowheads="1"/>
            </p:cNvSpPr>
            <p:nvPr/>
          </p:nvSpPr>
          <p:spPr bwMode="auto">
            <a:xfrm>
              <a:off x="3648" y="2400"/>
              <a:ext cx="96" cy="96"/>
            </a:xfrm>
            <a:prstGeom prst="ellipse">
              <a:avLst/>
            </a:prstGeom>
            <a:noFill/>
            <a:ln w="12700">
              <a:solidFill>
                <a:schemeClr val="tx1"/>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26" name="Oval 25"/>
            <p:cNvSpPr>
              <a:spLocks noChangeArrowheads="1"/>
            </p:cNvSpPr>
            <p:nvPr/>
          </p:nvSpPr>
          <p:spPr bwMode="auto">
            <a:xfrm>
              <a:off x="3672" y="2424"/>
              <a:ext cx="48" cy="48"/>
            </a:xfrm>
            <a:prstGeom prst="ellipse">
              <a:avLst/>
            </a:prstGeom>
            <a:noFill/>
            <a:ln w="12700">
              <a:solidFill>
                <a:schemeClr val="tx1"/>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grpSp>
      <p:grpSp>
        <p:nvGrpSpPr>
          <p:cNvPr id="27" name="Group 26"/>
          <p:cNvGrpSpPr>
            <a:grpSpLocks/>
          </p:cNvGrpSpPr>
          <p:nvPr/>
        </p:nvGrpSpPr>
        <p:grpSpPr bwMode="auto">
          <a:xfrm>
            <a:off x="3953608" y="3916973"/>
            <a:ext cx="84992" cy="82062"/>
            <a:chOff x="3648" y="2400"/>
            <a:chExt cx="96" cy="96"/>
          </a:xfrm>
        </p:grpSpPr>
        <p:sp>
          <p:nvSpPr>
            <p:cNvPr id="28" name="Oval 27"/>
            <p:cNvSpPr>
              <a:spLocks noChangeArrowheads="1"/>
            </p:cNvSpPr>
            <p:nvPr/>
          </p:nvSpPr>
          <p:spPr bwMode="auto">
            <a:xfrm>
              <a:off x="3648" y="2400"/>
              <a:ext cx="96" cy="96"/>
            </a:xfrm>
            <a:prstGeom prst="ellipse">
              <a:avLst/>
            </a:prstGeom>
            <a:noFill/>
            <a:ln w="12700">
              <a:solidFill>
                <a:schemeClr val="tx1"/>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29" name="Oval 28"/>
            <p:cNvSpPr>
              <a:spLocks noChangeArrowheads="1"/>
            </p:cNvSpPr>
            <p:nvPr/>
          </p:nvSpPr>
          <p:spPr bwMode="auto">
            <a:xfrm>
              <a:off x="3672" y="2424"/>
              <a:ext cx="48" cy="48"/>
            </a:xfrm>
            <a:prstGeom prst="ellipse">
              <a:avLst/>
            </a:prstGeom>
            <a:noFill/>
            <a:ln w="12700">
              <a:solidFill>
                <a:schemeClr val="tx1"/>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grpSp>
      <p:sp>
        <p:nvSpPr>
          <p:cNvPr id="30" name="Oval 29"/>
          <p:cNvSpPr>
            <a:spLocks noChangeArrowheads="1"/>
          </p:cNvSpPr>
          <p:nvPr/>
        </p:nvSpPr>
        <p:spPr bwMode="auto">
          <a:xfrm>
            <a:off x="3785090" y="4079631"/>
            <a:ext cx="84992" cy="82062"/>
          </a:xfrm>
          <a:prstGeom prst="ellipse">
            <a:avLst/>
          </a:prstGeom>
          <a:noFill/>
          <a:ln w="12700">
            <a:solidFill>
              <a:schemeClr val="tx1"/>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31" name="Oval 30"/>
          <p:cNvSpPr>
            <a:spLocks noChangeArrowheads="1"/>
          </p:cNvSpPr>
          <p:nvPr/>
        </p:nvSpPr>
        <p:spPr bwMode="auto">
          <a:xfrm>
            <a:off x="4292114" y="3755781"/>
            <a:ext cx="84992" cy="80596"/>
          </a:xfrm>
          <a:prstGeom prst="ellipse">
            <a:avLst/>
          </a:prstGeom>
          <a:noFill/>
          <a:ln w="12700">
            <a:solidFill>
              <a:schemeClr val="tx1"/>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32" name="Oval 31"/>
          <p:cNvSpPr>
            <a:spLocks noChangeArrowheads="1"/>
          </p:cNvSpPr>
          <p:nvPr/>
        </p:nvSpPr>
        <p:spPr bwMode="auto">
          <a:xfrm>
            <a:off x="3785090" y="4404946"/>
            <a:ext cx="84992" cy="82062"/>
          </a:xfrm>
          <a:prstGeom prst="ellipse">
            <a:avLst/>
          </a:prstGeom>
          <a:noFill/>
          <a:ln w="12700">
            <a:solidFill>
              <a:schemeClr val="tx1"/>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33" name="Oval 32"/>
          <p:cNvSpPr>
            <a:spLocks noChangeArrowheads="1"/>
          </p:cNvSpPr>
          <p:nvPr/>
        </p:nvSpPr>
        <p:spPr bwMode="auto">
          <a:xfrm>
            <a:off x="3953608" y="4242289"/>
            <a:ext cx="84992" cy="82062"/>
          </a:xfrm>
          <a:prstGeom prst="ellipse">
            <a:avLst/>
          </a:prstGeom>
          <a:noFill/>
          <a:ln w="12700">
            <a:solidFill>
              <a:schemeClr val="tx1"/>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34" name="AutoShape 33"/>
          <p:cNvSpPr>
            <a:spLocks noChangeArrowheads="1"/>
          </p:cNvSpPr>
          <p:nvPr/>
        </p:nvSpPr>
        <p:spPr bwMode="auto">
          <a:xfrm>
            <a:off x="3953608" y="4567604"/>
            <a:ext cx="84992" cy="82062"/>
          </a:xfrm>
          <a:prstGeom prst="triangle">
            <a:avLst>
              <a:gd name="adj" fmla="val 50000"/>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35" name="AutoShape 34"/>
          <p:cNvSpPr>
            <a:spLocks noChangeArrowheads="1"/>
          </p:cNvSpPr>
          <p:nvPr/>
        </p:nvSpPr>
        <p:spPr bwMode="auto">
          <a:xfrm>
            <a:off x="4630618" y="4404946"/>
            <a:ext cx="83527" cy="82062"/>
          </a:xfrm>
          <a:prstGeom prst="triangle">
            <a:avLst>
              <a:gd name="adj" fmla="val 50000"/>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36" name="AutoShape 35"/>
          <p:cNvSpPr>
            <a:spLocks noChangeArrowheads="1"/>
          </p:cNvSpPr>
          <p:nvPr/>
        </p:nvSpPr>
        <p:spPr bwMode="auto">
          <a:xfrm>
            <a:off x="4799138" y="3755781"/>
            <a:ext cx="84992" cy="80596"/>
          </a:xfrm>
          <a:prstGeom prst="triangle">
            <a:avLst>
              <a:gd name="adj" fmla="val 50000"/>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37" name="AutoShape 36"/>
          <p:cNvSpPr>
            <a:spLocks noChangeArrowheads="1"/>
          </p:cNvSpPr>
          <p:nvPr/>
        </p:nvSpPr>
        <p:spPr bwMode="auto">
          <a:xfrm>
            <a:off x="3785090" y="3916973"/>
            <a:ext cx="84992" cy="82062"/>
          </a:xfrm>
          <a:prstGeom prst="triangle">
            <a:avLst>
              <a:gd name="adj" fmla="val 50000"/>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38" name="Oval 37"/>
          <p:cNvSpPr>
            <a:spLocks noChangeArrowheads="1"/>
          </p:cNvSpPr>
          <p:nvPr/>
        </p:nvSpPr>
        <p:spPr bwMode="auto">
          <a:xfrm>
            <a:off x="4630618" y="4079631"/>
            <a:ext cx="83527" cy="82062"/>
          </a:xfrm>
          <a:prstGeom prst="ellipse">
            <a:avLst/>
          </a:prstGeom>
          <a:noFill/>
          <a:ln w="12700">
            <a:solidFill>
              <a:schemeClr val="tx1"/>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39" name="Text Box 38"/>
          <p:cNvSpPr txBox="1">
            <a:spLocks noChangeArrowheads="1"/>
          </p:cNvSpPr>
          <p:nvPr/>
        </p:nvSpPr>
        <p:spPr bwMode="auto">
          <a:xfrm>
            <a:off x="3602606" y="5652088"/>
            <a:ext cx="1447832" cy="34810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square">
            <a:spAutoFit/>
          </a:bodyPr>
          <a:lstStyle/>
          <a:p>
            <a:pPr eaLnBrk="0" hangingPunct="0"/>
            <a:r>
              <a:rPr lang="en-GB" sz="1662" b="1" dirty="0">
                <a:solidFill>
                  <a:srgbClr val="FFFF00"/>
                </a:solidFill>
              </a:rPr>
              <a:t>HOW MUCH</a:t>
            </a:r>
          </a:p>
        </p:txBody>
      </p:sp>
      <p:sp>
        <p:nvSpPr>
          <p:cNvPr id="40" name="Rectangle 39"/>
          <p:cNvSpPr>
            <a:spLocks noChangeArrowheads="1"/>
          </p:cNvSpPr>
          <p:nvPr/>
        </p:nvSpPr>
        <p:spPr bwMode="auto">
          <a:xfrm>
            <a:off x="6981094" y="3323492"/>
            <a:ext cx="168520" cy="2256692"/>
          </a:xfrm>
          <a:prstGeom prst="rect">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lgn="ctr" eaLnBrk="0" hangingPunct="0"/>
            <a:endParaRPr lang="en-US" sz="1108">
              <a:latin typeface="Times New Roman" charset="0"/>
            </a:endParaRPr>
          </a:p>
        </p:txBody>
      </p:sp>
      <p:sp>
        <p:nvSpPr>
          <p:cNvPr id="41" name="Rectangle 40"/>
          <p:cNvSpPr>
            <a:spLocks noChangeArrowheads="1"/>
          </p:cNvSpPr>
          <p:nvPr/>
        </p:nvSpPr>
        <p:spPr bwMode="auto">
          <a:xfrm>
            <a:off x="7149617" y="3323492"/>
            <a:ext cx="169985" cy="2256692"/>
          </a:xfrm>
          <a:prstGeom prst="rect">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42" name="Rectangle 41"/>
          <p:cNvSpPr>
            <a:spLocks noChangeArrowheads="1"/>
          </p:cNvSpPr>
          <p:nvPr/>
        </p:nvSpPr>
        <p:spPr bwMode="auto">
          <a:xfrm>
            <a:off x="7319598" y="3323492"/>
            <a:ext cx="168519" cy="2256692"/>
          </a:xfrm>
          <a:prstGeom prst="rect">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43" name="Rectangle 42"/>
          <p:cNvSpPr>
            <a:spLocks noChangeArrowheads="1"/>
          </p:cNvSpPr>
          <p:nvPr/>
        </p:nvSpPr>
        <p:spPr bwMode="auto">
          <a:xfrm>
            <a:off x="7488118" y="3323492"/>
            <a:ext cx="168520" cy="2256692"/>
          </a:xfrm>
          <a:prstGeom prst="rect">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44" name="Rectangle 43"/>
          <p:cNvSpPr>
            <a:spLocks noChangeArrowheads="1"/>
          </p:cNvSpPr>
          <p:nvPr/>
        </p:nvSpPr>
        <p:spPr bwMode="auto">
          <a:xfrm>
            <a:off x="7656641" y="3323492"/>
            <a:ext cx="169985" cy="2256692"/>
          </a:xfrm>
          <a:prstGeom prst="rect">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45" name="Rectangle 44"/>
          <p:cNvSpPr>
            <a:spLocks noChangeArrowheads="1"/>
          </p:cNvSpPr>
          <p:nvPr/>
        </p:nvSpPr>
        <p:spPr bwMode="auto">
          <a:xfrm>
            <a:off x="7995142" y="3323492"/>
            <a:ext cx="168520" cy="2256692"/>
          </a:xfrm>
          <a:prstGeom prst="rect">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46" name="Rectangle 45"/>
          <p:cNvSpPr>
            <a:spLocks noChangeArrowheads="1"/>
          </p:cNvSpPr>
          <p:nvPr/>
        </p:nvSpPr>
        <p:spPr bwMode="auto">
          <a:xfrm>
            <a:off x="7826622" y="3323492"/>
            <a:ext cx="168519" cy="2256692"/>
          </a:xfrm>
          <a:prstGeom prst="rect">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47" name="Rectangle 46"/>
          <p:cNvSpPr>
            <a:spLocks noChangeArrowheads="1"/>
          </p:cNvSpPr>
          <p:nvPr/>
        </p:nvSpPr>
        <p:spPr bwMode="auto">
          <a:xfrm rot="16200000">
            <a:off x="7340113" y="2661138"/>
            <a:ext cx="162657" cy="2768112"/>
          </a:xfrm>
          <a:prstGeom prst="rect">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48" name="Rectangle 47"/>
          <p:cNvSpPr>
            <a:spLocks noChangeArrowheads="1"/>
          </p:cNvSpPr>
          <p:nvPr/>
        </p:nvSpPr>
        <p:spPr bwMode="auto">
          <a:xfrm rot="16200000">
            <a:off x="7343048" y="2823797"/>
            <a:ext cx="162658" cy="2768112"/>
          </a:xfrm>
          <a:prstGeom prst="rect">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eaVert" wrap="none" anchor="ctr"/>
          <a:lstStyle/>
          <a:p>
            <a:pPr algn="ctr" eaLnBrk="0" hangingPunct="0"/>
            <a:endParaRPr lang="en-US" sz="1108">
              <a:latin typeface="Times New Roman" charset="0"/>
            </a:endParaRPr>
          </a:p>
        </p:txBody>
      </p:sp>
      <p:sp>
        <p:nvSpPr>
          <p:cNvPr id="49" name="Rectangle 48"/>
          <p:cNvSpPr>
            <a:spLocks noChangeArrowheads="1"/>
          </p:cNvSpPr>
          <p:nvPr/>
        </p:nvSpPr>
        <p:spPr bwMode="auto">
          <a:xfrm rot="16200000">
            <a:off x="7343044" y="2986454"/>
            <a:ext cx="162657" cy="2768112"/>
          </a:xfrm>
          <a:prstGeom prst="rect">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50" name="Rectangle 49"/>
          <p:cNvSpPr>
            <a:spLocks noChangeArrowheads="1"/>
          </p:cNvSpPr>
          <p:nvPr/>
        </p:nvSpPr>
        <p:spPr bwMode="auto">
          <a:xfrm rot="16200000">
            <a:off x="7343048" y="3149112"/>
            <a:ext cx="162658" cy="2768112"/>
          </a:xfrm>
          <a:prstGeom prst="rect">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51" name="Rectangle 50"/>
          <p:cNvSpPr>
            <a:spLocks noChangeArrowheads="1"/>
          </p:cNvSpPr>
          <p:nvPr/>
        </p:nvSpPr>
        <p:spPr bwMode="auto">
          <a:xfrm rot="16200000">
            <a:off x="7343048" y="3474427"/>
            <a:ext cx="162658" cy="2768112"/>
          </a:xfrm>
          <a:prstGeom prst="rect">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52" name="Text Box 51"/>
          <p:cNvSpPr txBox="1">
            <a:spLocks noChangeArrowheads="1"/>
          </p:cNvSpPr>
          <p:nvPr/>
        </p:nvSpPr>
        <p:spPr bwMode="auto">
          <a:xfrm rot="19017623">
            <a:off x="6925437" y="4290395"/>
            <a:ext cx="1225015" cy="26282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square">
            <a:spAutoFit/>
          </a:bodyPr>
          <a:lstStyle/>
          <a:p>
            <a:pPr eaLnBrk="0" hangingPunct="0"/>
            <a:r>
              <a:rPr lang="en-GB" sz="1108"/>
              <a:t>RELATIONSHIPS</a:t>
            </a:r>
          </a:p>
        </p:txBody>
      </p:sp>
      <p:sp>
        <p:nvSpPr>
          <p:cNvPr id="53" name="Text Box 52"/>
          <p:cNvSpPr txBox="1">
            <a:spLocks noChangeArrowheads="1"/>
          </p:cNvSpPr>
          <p:nvPr/>
        </p:nvSpPr>
        <p:spPr bwMode="auto">
          <a:xfrm>
            <a:off x="5754572" y="3385041"/>
            <a:ext cx="1305165" cy="54694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square">
            <a:spAutoFit/>
          </a:bodyPr>
          <a:lstStyle/>
          <a:p>
            <a:pPr eaLnBrk="0" hangingPunct="0"/>
            <a:r>
              <a:rPr lang="en-GB" sz="1477" b="1" dirty="0">
                <a:solidFill>
                  <a:srgbClr val="FFFF00"/>
                </a:solidFill>
              </a:rPr>
              <a:t>WHAT and</a:t>
            </a:r>
          </a:p>
          <a:p>
            <a:pPr eaLnBrk="0" hangingPunct="0"/>
            <a:r>
              <a:rPr lang="en-GB" sz="1477" b="1" dirty="0">
                <a:solidFill>
                  <a:srgbClr val="FFFF00"/>
                </a:solidFill>
              </a:rPr>
              <a:t>HOW MUCH</a:t>
            </a:r>
          </a:p>
        </p:txBody>
      </p:sp>
      <p:sp>
        <p:nvSpPr>
          <p:cNvPr id="54" name="Text Box 53"/>
          <p:cNvSpPr txBox="1">
            <a:spLocks noChangeArrowheads="1"/>
          </p:cNvSpPr>
          <p:nvPr/>
        </p:nvSpPr>
        <p:spPr bwMode="auto">
          <a:xfrm>
            <a:off x="6917439" y="2603900"/>
            <a:ext cx="1497526" cy="74578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square">
            <a:spAutoFit/>
          </a:bodyPr>
          <a:lstStyle/>
          <a:p>
            <a:pPr algn="ctr" eaLnBrk="0" hangingPunct="0"/>
            <a:r>
              <a:rPr lang="en-GB" sz="1662" b="1" dirty="0">
                <a:solidFill>
                  <a:srgbClr val="FFFF00"/>
                </a:solidFill>
              </a:rPr>
              <a:t>HOW </a:t>
            </a:r>
          </a:p>
          <a:p>
            <a:pPr algn="ctr" eaLnBrk="0" hangingPunct="0"/>
            <a:r>
              <a:rPr lang="en-GB" sz="1292" b="1" dirty="0"/>
              <a:t>Process Steps</a:t>
            </a:r>
          </a:p>
          <a:p>
            <a:pPr algn="ctr" eaLnBrk="0" hangingPunct="0"/>
            <a:r>
              <a:rPr lang="en-GB" sz="1292" b="1" dirty="0"/>
              <a:t>and parameters</a:t>
            </a:r>
          </a:p>
        </p:txBody>
      </p:sp>
      <p:sp>
        <p:nvSpPr>
          <p:cNvPr id="55" name="Rectangle 54"/>
          <p:cNvSpPr>
            <a:spLocks noChangeArrowheads="1"/>
          </p:cNvSpPr>
          <p:nvPr/>
        </p:nvSpPr>
        <p:spPr bwMode="auto">
          <a:xfrm rot="16200000">
            <a:off x="7343044" y="3311769"/>
            <a:ext cx="162657" cy="2768112"/>
          </a:xfrm>
          <a:prstGeom prst="rect">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grpSp>
        <p:nvGrpSpPr>
          <p:cNvPr id="56" name="Group 55"/>
          <p:cNvGrpSpPr>
            <a:grpSpLocks/>
          </p:cNvGrpSpPr>
          <p:nvPr/>
        </p:nvGrpSpPr>
        <p:grpSpPr bwMode="auto">
          <a:xfrm>
            <a:off x="7023590" y="4004896"/>
            <a:ext cx="84992" cy="82062"/>
            <a:chOff x="3648" y="2400"/>
            <a:chExt cx="96" cy="96"/>
          </a:xfrm>
        </p:grpSpPr>
        <p:sp>
          <p:nvSpPr>
            <p:cNvPr id="57" name="Oval 56"/>
            <p:cNvSpPr>
              <a:spLocks noChangeArrowheads="1"/>
            </p:cNvSpPr>
            <p:nvPr/>
          </p:nvSpPr>
          <p:spPr bwMode="auto">
            <a:xfrm>
              <a:off x="3648" y="2400"/>
              <a:ext cx="96" cy="96"/>
            </a:xfrm>
            <a:prstGeom prst="ellipse">
              <a:avLst/>
            </a:prstGeom>
            <a:noFill/>
            <a:ln w="12700">
              <a:solidFill>
                <a:schemeClr val="tx1"/>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58" name="Oval 57"/>
            <p:cNvSpPr>
              <a:spLocks noChangeArrowheads="1"/>
            </p:cNvSpPr>
            <p:nvPr/>
          </p:nvSpPr>
          <p:spPr bwMode="auto">
            <a:xfrm>
              <a:off x="3672" y="2424"/>
              <a:ext cx="48" cy="48"/>
            </a:xfrm>
            <a:prstGeom prst="ellipse">
              <a:avLst/>
            </a:prstGeom>
            <a:noFill/>
            <a:ln w="12700">
              <a:solidFill>
                <a:schemeClr val="tx1"/>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grpSp>
      <p:grpSp>
        <p:nvGrpSpPr>
          <p:cNvPr id="59" name="Group 58"/>
          <p:cNvGrpSpPr>
            <a:grpSpLocks/>
          </p:cNvGrpSpPr>
          <p:nvPr/>
        </p:nvGrpSpPr>
        <p:grpSpPr bwMode="auto">
          <a:xfrm>
            <a:off x="7530614" y="4655527"/>
            <a:ext cx="84992" cy="82062"/>
            <a:chOff x="3648" y="2400"/>
            <a:chExt cx="96" cy="96"/>
          </a:xfrm>
        </p:grpSpPr>
        <p:sp>
          <p:nvSpPr>
            <p:cNvPr id="60" name="Oval 59"/>
            <p:cNvSpPr>
              <a:spLocks noChangeArrowheads="1"/>
            </p:cNvSpPr>
            <p:nvPr/>
          </p:nvSpPr>
          <p:spPr bwMode="auto">
            <a:xfrm>
              <a:off x="3648" y="2400"/>
              <a:ext cx="96" cy="96"/>
            </a:xfrm>
            <a:prstGeom prst="ellipse">
              <a:avLst/>
            </a:prstGeom>
            <a:noFill/>
            <a:ln w="12700">
              <a:solidFill>
                <a:schemeClr val="tx1"/>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61" name="Oval 60"/>
            <p:cNvSpPr>
              <a:spLocks noChangeArrowheads="1"/>
            </p:cNvSpPr>
            <p:nvPr/>
          </p:nvSpPr>
          <p:spPr bwMode="auto">
            <a:xfrm>
              <a:off x="3672" y="2424"/>
              <a:ext cx="48" cy="48"/>
            </a:xfrm>
            <a:prstGeom prst="ellipse">
              <a:avLst/>
            </a:prstGeom>
            <a:noFill/>
            <a:ln w="12700">
              <a:solidFill>
                <a:schemeClr val="tx1"/>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grpSp>
      <p:grpSp>
        <p:nvGrpSpPr>
          <p:cNvPr id="62" name="Group 61"/>
          <p:cNvGrpSpPr>
            <a:grpSpLocks/>
          </p:cNvGrpSpPr>
          <p:nvPr/>
        </p:nvGrpSpPr>
        <p:grpSpPr bwMode="auto">
          <a:xfrm>
            <a:off x="7192108" y="4167554"/>
            <a:ext cx="84992" cy="82062"/>
            <a:chOff x="3648" y="2400"/>
            <a:chExt cx="96" cy="96"/>
          </a:xfrm>
        </p:grpSpPr>
        <p:sp>
          <p:nvSpPr>
            <p:cNvPr id="63" name="Oval 62"/>
            <p:cNvSpPr>
              <a:spLocks noChangeArrowheads="1"/>
            </p:cNvSpPr>
            <p:nvPr/>
          </p:nvSpPr>
          <p:spPr bwMode="auto">
            <a:xfrm>
              <a:off x="3648" y="2400"/>
              <a:ext cx="96" cy="96"/>
            </a:xfrm>
            <a:prstGeom prst="ellipse">
              <a:avLst/>
            </a:prstGeom>
            <a:noFill/>
            <a:ln w="12700">
              <a:solidFill>
                <a:schemeClr val="tx1"/>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64" name="Oval 63"/>
            <p:cNvSpPr>
              <a:spLocks noChangeArrowheads="1"/>
            </p:cNvSpPr>
            <p:nvPr/>
          </p:nvSpPr>
          <p:spPr bwMode="auto">
            <a:xfrm>
              <a:off x="3672" y="2424"/>
              <a:ext cx="48" cy="48"/>
            </a:xfrm>
            <a:prstGeom prst="ellipse">
              <a:avLst/>
            </a:prstGeom>
            <a:noFill/>
            <a:ln w="12700">
              <a:solidFill>
                <a:schemeClr val="tx1"/>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grpSp>
      <p:sp>
        <p:nvSpPr>
          <p:cNvPr id="65" name="Oval 64"/>
          <p:cNvSpPr>
            <a:spLocks noChangeArrowheads="1"/>
          </p:cNvSpPr>
          <p:nvPr/>
        </p:nvSpPr>
        <p:spPr bwMode="auto">
          <a:xfrm>
            <a:off x="7023590" y="4330212"/>
            <a:ext cx="84992" cy="82062"/>
          </a:xfrm>
          <a:prstGeom prst="ellipse">
            <a:avLst/>
          </a:prstGeom>
          <a:noFill/>
          <a:ln w="12700">
            <a:solidFill>
              <a:schemeClr val="tx1"/>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66" name="Oval 65"/>
          <p:cNvSpPr>
            <a:spLocks noChangeArrowheads="1"/>
          </p:cNvSpPr>
          <p:nvPr/>
        </p:nvSpPr>
        <p:spPr bwMode="auto">
          <a:xfrm>
            <a:off x="7530614" y="4004896"/>
            <a:ext cx="84992" cy="82062"/>
          </a:xfrm>
          <a:prstGeom prst="ellipse">
            <a:avLst/>
          </a:prstGeom>
          <a:noFill/>
          <a:ln w="12700">
            <a:solidFill>
              <a:schemeClr val="tx1"/>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67" name="Oval 66"/>
          <p:cNvSpPr>
            <a:spLocks noChangeArrowheads="1"/>
          </p:cNvSpPr>
          <p:nvPr/>
        </p:nvSpPr>
        <p:spPr bwMode="auto">
          <a:xfrm>
            <a:off x="7023590" y="4655527"/>
            <a:ext cx="84992" cy="82062"/>
          </a:xfrm>
          <a:prstGeom prst="ellipse">
            <a:avLst/>
          </a:prstGeom>
          <a:noFill/>
          <a:ln w="12700">
            <a:solidFill>
              <a:schemeClr val="tx1"/>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68" name="Oval 67"/>
          <p:cNvSpPr>
            <a:spLocks noChangeArrowheads="1"/>
          </p:cNvSpPr>
          <p:nvPr/>
        </p:nvSpPr>
        <p:spPr bwMode="auto">
          <a:xfrm>
            <a:off x="7192108" y="4492869"/>
            <a:ext cx="84992" cy="82062"/>
          </a:xfrm>
          <a:prstGeom prst="ellipse">
            <a:avLst/>
          </a:prstGeom>
          <a:noFill/>
          <a:ln w="12700">
            <a:solidFill>
              <a:schemeClr val="tx1"/>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69" name="AutoShape 68"/>
          <p:cNvSpPr>
            <a:spLocks noChangeArrowheads="1"/>
          </p:cNvSpPr>
          <p:nvPr/>
        </p:nvSpPr>
        <p:spPr bwMode="auto">
          <a:xfrm>
            <a:off x="7192108" y="4818184"/>
            <a:ext cx="84992" cy="82062"/>
          </a:xfrm>
          <a:prstGeom prst="triangle">
            <a:avLst>
              <a:gd name="adj" fmla="val 50000"/>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70" name="AutoShape 69"/>
          <p:cNvSpPr>
            <a:spLocks noChangeArrowheads="1"/>
          </p:cNvSpPr>
          <p:nvPr/>
        </p:nvSpPr>
        <p:spPr bwMode="auto">
          <a:xfrm>
            <a:off x="7869118" y="4655527"/>
            <a:ext cx="83527" cy="82062"/>
          </a:xfrm>
          <a:prstGeom prst="triangle">
            <a:avLst>
              <a:gd name="adj" fmla="val 50000"/>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71" name="AutoShape 70"/>
          <p:cNvSpPr>
            <a:spLocks noChangeArrowheads="1"/>
          </p:cNvSpPr>
          <p:nvPr/>
        </p:nvSpPr>
        <p:spPr bwMode="auto">
          <a:xfrm>
            <a:off x="8037639" y="4004896"/>
            <a:ext cx="83526" cy="82062"/>
          </a:xfrm>
          <a:prstGeom prst="triangle">
            <a:avLst>
              <a:gd name="adj" fmla="val 50000"/>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72" name="AutoShape 71"/>
          <p:cNvSpPr>
            <a:spLocks noChangeArrowheads="1"/>
          </p:cNvSpPr>
          <p:nvPr/>
        </p:nvSpPr>
        <p:spPr bwMode="auto">
          <a:xfrm>
            <a:off x="7023590" y="4167554"/>
            <a:ext cx="84992" cy="82062"/>
          </a:xfrm>
          <a:prstGeom prst="triangle">
            <a:avLst>
              <a:gd name="adj" fmla="val 50000"/>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73" name="Oval 72"/>
          <p:cNvSpPr>
            <a:spLocks noChangeArrowheads="1"/>
          </p:cNvSpPr>
          <p:nvPr/>
        </p:nvSpPr>
        <p:spPr bwMode="auto">
          <a:xfrm>
            <a:off x="7869118" y="4330212"/>
            <a:ext cx="83527" cy="82062"/>
          </a:xfrm>
          <a:prstGeom prst="ellipse">
            <a:avLst/>
          </a:prstGeom>
          <a:noFill/>
          <a:ln w="12700">
            <a:solidFill>
              <a:schemeClr val="tx1"/>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74" name="Text Box 73"/>
          <p:cNvSpPr txBox="1">
            <a:spLocks noChangeArrowheads="1"/>
          </p:cNvSpPr>
          <p:nvPr/>
        </p:nvSpPr>
        <p:spPr bwMode="auto">
          <a:xfrm>
            <a:off x="6860431" y="5677626"/>
            <a:ext cx="1510350" cy="94461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square">
            <a:spAutoFit/>
          </a:bodyPr>
          <a:lstStyle/>
          <a:p>
            <a:pPr algn="ctr" eaLnBrk="0" hangingPunct="0"/>
            <a:r>
              <a:rPr lang="en-GB" sz="1292" b="1" dirty="0"/>
              <a:t>Process </a:t>
            </a:r>
          </a:p>
          <a:p>
            <a:pPr algn="ctr" eaLnBrk="0" hangingPunct="0"/>
            <a:r>
              <a:rPr lang="en-GB" sz="1292" b="1" dirty="0"/>
              <a:t>Parameter</a:t>
            </a:r>
          </a:p>
          <a:p>
            <a:pPr algn="ctr" eaLnBrk="0" hangingPunct="0"/>
            <a:r>
              <a:rPr lang="en-GB" sz="1292" b="1" dirty="0"/>
              <a:t>Targets</a:t>
            </a:r>
          </a:p>
          <a:p>
            <a:pPr algn="ctr" eaLnBrk="0" hangingPunct="0"/>
            <a:r>
              <a:rPr lang="en-GB" sz="1662" b="1" dirty="0">
                <a:solidFill>
                  <a:srgbClr val="990000"/>
                </a:solidFill>
              </a:rPr>
              <a:t> </a:t>
            </a:r>
            <a:r>
              <a:rPr lang="en-GB" sz="1662" b="1" dirty="0">
                <a:solidFill>
                  <a:srgbClr val="FFFF00"/>
                </a:solidFill>
              </a:rPr>
              <a:t>HOW MUCH</a:t>
            </a:r>
          </a:p>
        </p:txBody>
      </p:sp>
      <p:sp>
        <p:nvSpPr>
          <p:cNvPr id="75" name="AutoShape 74"/>
          <p:cNvSpPr>
            <a:spLocks/>
          </p:cNvSpPr>
          <p:nvPr/>
        </p:nvSpPr>
        <p:spPr bwMode="auto">
          <a:xfrm>
            <a:off x="5070231" y="3253155"/>
            <a:ext cx="130420" cy="492369"/>
          </a:xfrm>
          <a:prstGeom prst="rightBrace">
            <a:avLst>
              <a:gd name="adj1" fmla="val 31461"/>
              <a:gd name="adj2" fmla="val 50000"/>
            </a:avLst>
          </a:prstGeom>
          <a:noFill/>
          <a:ln w="38100">
            <a:solidFill>
              <a:schemeClr val="tx1"/>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76" name="AutoShape 75"/>
          <p:cNvSpPr>
            <a:spLocks/>
          </p:cNvSpPr>
          <p:nvPr/>
        </p:nvSpPr>
        <p:spPr bwMode="auto">
          <a:xfrm>
            <a:off x="5889388" y="3978521"/>
            <a:ext cx="101111" cy="931985"/>
          </a:xfrm>
          <a:prstGeom prst="leftBrace">
            <a:avLst>
              <a:gd name="adj1" fmla="val 76812"/>
              <a:gd name="adj2" fmla="val 50000"/>
            </a:avLst>
          </a:prstGeom>
          <a:noFill/>
          <a:ln w="28575">
            <a:solidFill>
              <a:schemeClr val="tx1"/>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cxnSp>
        <p:nvCxnSpPr>
          <p:cNvPr id="77" name="AutoShape 76"/>
          <p:cNvCxnSpPr>
            <a:cxnSpLocks noChangeShapeType="1"/>
            <a:stCxn id="75" idx="1"/>
            <a:endCxn id="76" idx="1"/>
          </p:cNvCxnSpPr>
          <p:nvPr/>
        </p:nvCxnSpPr>
        <p:spPr bwMode="auto">
          <a:xfrm>
            <a:off x="5218242" y="3499338"/>
            <a:ext cx="657957" cy="945174"/>
          </a:xfrm>
          <a:prstGeom prst="bentConnector3">
            <a:avLst>
              <a:gd name="adj1" fmla="val 49667"/>
            </a:avLst>
          </a:prstGeom>
          <a:noFill/>
          <a:ln w="28575">
            <a:solidFill>
              <a:schemeClr val="tx1"/>
            </a:solidFill>
            <a:miter lim="800000"/>
            <a:headEnd/>
            <a:tailEnd type="triangle" w="med" len="me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cxnSp>
      <p:sp>
        <p:nvSpPr>
          <p:cNvPr id="78" name="AutoShape 77"/>
          <p:cNvSpPr>
            <a:spLocks/>
          </p:cNvSpPr>
          <p:nvPr/>
        </p:nvSpPr>
        <p:spPr bwMode="auto">
          <a:xfrm flipH="1">
            <a:off x="8861188" y="3960936"/>
            <a:ext cx="101111" cy="931985"/>
          </a:xfrm>
          <a:prstGeom prst="leftBrace">
            <a:avLst>
              <a:gd name="adj1" fmla="val 76812"/>
              <a:gd name="adj2" fmla="val 50000"/>
            </a:avLst>
          </a:prstGeom>
          <a:noFill/>
          <a:ln w="28575">
            <a:solidFill>
              <a:schemeClr val="tx1"/>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cxnSp>
        <p:nvCxnSpPr>
          <p:cNvPr id="79" name="AutoShape 78"/>
          <p:cNvCxnSpPr>
            <a:cxnSpLocks noChangeShapeType="1"/>
            <a:endCxn id="78" idx="1"/>
          </p:cNvCxnSpPr>
          <p:nvPr/>
        </p:nvCxnSpPr>
        <p:spPr bwMode="auto">
          <a:xfrm flipV="1">
            <a:off x="5822326" y="4426937"/>
            <a:ext cx="3139966" cy="1503510"/>
          </a:xfrm>
          <a:prstGeom prst="bentConnector3">
            <a:avLst>
              <a:gd name="adj1" fmla="val 106720"/>
            </a:avLst>
          </a:prstGeom>
          <a:noFill/>
          <a:ln w="12700">
            <a:solidFill>
              <a:schemeClr val="tx1"/>
            </a:solidFill>
            <a:miter lim="800000"/>
            <a:headEnd/>
            <a:tailEnd type="triangle" w="med" len="me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cxnSp>
      <p:sp>
        <p:nvSpPr>
          <p:cNvPr id="80" name="AutoShape 79"/>
          <p:cNvSpPr>
            <a:spLocks/>
          </p:cNvSpPr>
          <p:nvPr/>
        </p:nvSpPr>
        <p:spPr bwMode="auto">
          <a:xfrm>
            <a:off x="5029200" y="4711213"/>
            <a:ext cx="68874" cy="492369"/>
          </a:xfrm>
          <a:prstGeom prst="rightBrace">
            <a:avLst>
              <a:gd name="adj1" fmla="val 59574"/>
              <a:gd name="adj2" fmla="val 50000"/>
            </a:avLst>
          </a:prstGeom>
          <a:noFill/>
          <a:ln w="38100">
            <a:solidFill>
              <a:schemeClr val="tx1"/>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cxnSp>
        <p:nvCxnSpPr>
          <p:cNvPr id="81" name="AutoShape 80"/>
          <p:cNvCxnSpPr>
            <a:cxnSpLocks noChangeShapeType="1"/>
            <a:stCxn id="80" idx="1"/>
          </p:cNvCxnSpPr>
          <p:nvPr/>
        </p:nvCxnSpPr>
        <p:spPr bwMode="auto">
          <a:xfrm>
            <a:off x="5115661" y="4957406"/>
            <a:ext cx="722434" cy="956896"/>
          </a:xfrm>
          <a:prstGeom prst="bentConnector2">
            <a:avLst/>
          </a:prstGeom>
          <a:noFill/>
          <a:ln w="12700">
            <a:solidFill>
              <a:schemeClr val="tx1"/>
            </a:solidFill>
            <a:miter lim="800000"/>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cxnSp>
      <p:sp>
        <p:nvSpPr>
          <p:cNvPr id="83" name="Text Box 89"/>
          <p:cNvSpPr txBox="1">
            <a:spLocks noChangeArrowheads="1"/>
          </p:cNvSpPr>
          <p:nvPr/>
        </p:nvSpPr>
        <p:spPr bwMode="auto">
          <a:xfrm>
            <a:off x="3736735" y="5176616"/>
            <a:ext cx="1326004" cy="49000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square">
            <a:spAutoFit/>
          </a:bodyPr>
          <a:lstStyle/>
          <a:p>
            <a:r>
              <a:rPr lang="en-GB" sz="1292" b="1" dirty="0"/>
              <a:t>Component</a:t>
            </a:r>
          </a:p>
          <a:p>
            <a:r>
              <a:rPr lang="en-GB" sz="1292" b="1" dirty="0"/>
              <a:t>Target Values</a:t>
            </a:r>
            <a:endParaRPr lang="en-US" sz="1292" b="1" dirty="0"/>
          </a:p>
        </p:txBody>
      </p:sp>
      <p:sp>
        <p:nvSpPr>
          <p:cNvPr id="84" name="Rectangle 90"/>
          <p:cNvSpPr>
            <a:spLocks noChangeArrowheads="1"/>
          </p:cNvSpPr>
          <p:nvPr/>
        </p:nvSpPr>
        <p:spPr bwMode="auto">
          <a:xfrm>
            <a:off x="8168054" y="3329354"/>
            <a:ext cx="168520" cy="2256692"/>
          </a:xfrm>
          <a:prstGeom prst="rect">
            <a:avLst/>
          </a:prstGeom>
          <a:noFill/>
          <a:ln w="127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US" sz="1662"/>
          </a:p>
        </p:txBody>
      </p:sp>
    </p:spTree>
    <p:extLst>
      <p:ext uri="{BB962C8B-B14F-4D97-AF65-F5344CB8AC3E}">
        <p14:creationId xmlns:p14="http://schemas.microsoft.com/office/powerpoint/2010/main" val="1542632374"/>
      </p:ext>
    </p:extLst>
  </p:cSld>
  <p:clrMapOvr>
    <a:masterClrMapping/>
  </p:clrMapOvr>
  <p:transition/>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294787" y="98710"/>
            <a:ext cx="6489700" cy="559066"/>
          </a:xfrm>
        </p:spPr>
        <p:txBody>
          <a:bodyPr/>
          <a:lstStyle/>
          <a:p>
            <a:r>
              <a:rPr lang="en-GB" sz="2215" dirty="0">
                <a:latin typeface="Arial" charset="0"/>
              </a:rPr>
              <a:t>QFD 2 to QFD 3 Filter</a:t>
            </a:r>
          </a:p>
        </p:txBody>
      </p:sp>
      <p:sp>
        <p:nvSpPr>
          <p:cNvPr id="43012" name="Rectangle 4"/>
          <p:cNvSpPr>
            <a:spLocks noChangeArrowheads="1"/>
          </p:cNvSpPr>
          <p:nvPr/>
        </p:nvSpPr>
        <p:spPr bwMode="auto">
          <a:xfrm>
            <a:off x="2898531" y="2740273"/>
            <a:ext cx="184638" cy="1950427"/>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algn="ctr" eaLnBrk="0" hangingPunct="0"/>
            <a:endParaRPr lang="en-US" sz="1108">
              <a:latin typeface="Times New Roman" charset="0"/>
            </a:endParaRPr>
          </a:p>
        </p:txBody>
      </p:sp>
      <p:sp>
        <p:nvSpPr>
          <p:cNvPr id="43013" name="Rectangle 5"/>
          <p:cNvSpPr>
            <a:spLocks noChangeArrowheads="1"/>
          </p:cNvSpPr>
          <p:nvPr/>
        </p:nvSpPr>
        <p:spPr bwMode="auto">
          <a:xfrm>
            <a:off x="3083169" y="2740273"/>
            <a:ext cx="181708" cy="1950427"/>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14" name="Rectangle 6"/>
          <p:cNvSpPr>
            <a:spLocks noChangeArrowheads="1"/>
          </p:cNvSpPr>
          <p:nvPr/>
        </p:nvSpPr>
        <p:spPr bwMode="auto">
          <a:xfrm>
            <a:off x="3264879" y="2740273"/>
            <a:ext cx="183174" cy="1950427"/>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15" name="Rectangle 7"/>
          <p:cNvSpPr>
            <a:spLocks noChangeArrowheads="1"/>
          </p:cNvSpPr>
          <p:nvPr/>
        </p:nvSpPr>
        <p:spPr bwMode="auto">
          <a:xfrm>
            <a:off x="3448051" y="2740273"/>
            <a:ext cx="184638" cy="1950427"/>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16" name="Rectangle 8"/>
          <p:cNvSpPr>
            <a:spLocks noChangeArrowheads="1"/>
          </p:cNvSpPr>
          <p:nvPr/>
        </p:nvSpPr>
        <p:spPr bwMode="auto">
          <a:xfrm>
            <a:off x="3632689" y="2740273"/>
            <a:ext cx="181708" cy="1950427"/>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17" name="Rectangle 9"/>
          <p:cNvSpPr>
            <a:spLocks noChangeArrowheads="1"/>
          </p:cNvSpPr>
          <p:nvPr/>
        </p:nvSpPr>
        <p:spPr bwMode="auto">
          <a:xfrm>
            <a:off x="3997575" y="2740273"/>
            <a:ext cx="184638" cy="1950427"/>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18" name="Rectangle 10"/>
          <p:cNvSpPr>
            <a:spLocks noChangeArrowheads="1"/>
          </p:cNvSpPr>
          <p:nvPr/>
        </p:nvSpPr>
        <p:spPr bwMode="auto">
          <a:xfrm>
            <a:off x="3814404" y="2740273"/>
            <a:ext cx="183173" cy="1950427"/>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19" name="Rectangle 11"/>
          <p:cNvSpPr>
            <a:spLocks noChangeArrowheads="1"/>
          </p:cNvSpPr>
          <p:nvPr/>
        </p:nvSpPr>
        <p:spPr bwMode="auto">
          <a:xfrm rot="-5400000">
            <a:off x="2955682" y="2164373"/>
            <a:ext cx="162657" cy="2290396"/>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20" name="Rectangle 12"/>
          <p:cNvSpPr>
            <a:spLocks noChangeArrowheads="1"/>
          </p:cNvSpPr>
          <p:nvPr/>
        </p:nvSpPr>
        <p:spPr bwMode="auto">
          <a:xfrm rot="-5400000">
            <a:off x="2955686" y="2327032"/>
            <a:ext cx="162658" cy="2290396"/>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eaVert" wrap="none" anchor="ctr"/>
          <a:lstStyle/>
          <a:p>
            <a:pPr algn="ctr" eaLnBrk="0" hangingPunct="0"/>
            <a:endParaRPr lang="en-US" sz="1108">
              <a:latin typeface="Times New Roman" charset="0"/>
            </a:endParaRPr>
          </a:p>
        </p:txBody>
      </p:sp>
      <p:sp>
        <p:nvSpPr>
          <p:cNvPr id="43021" name="Rectangle 13"/>
          <p:cNvSpPr>
            <a:spLocks noChangeArrowheads="1"/>
          </p:cNvSpPr>
          <p:nvPr/>
        </p:nvSpPr>
        <p:spPr bwMode="auto">
          <a:xfrm rot="-5400000">
            <a:off x="2955682" y="2489689"/>
            <a:ext cx="162657" cy="2290396"/>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22" name="Rectangle 14"/>
          <p:cNvSpPr>
            <a:spLocks noChangeArrowheads="1"/>
          </p:cNvSpPr>
          <p:nvPr/>
        </p:nvSpPr>
        <p:spPr bwMode="auto">
          <a:xfrm rot="-5400000">
            <a:off x="2955686" y="2652347"/>
            <a:ext cx="162658" cy="2290396"/>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23" name="Rectangle 15"/>
          <p:cNvSpPr>
            <a:spLocks noChangeArrowheads="1"/>
          </p:cNvSpPr>
          <p:nvPr/>
        </p:nvSpPr>
        <p:spPr bwMode="auto">
          <a:xfrm rot="-5400000">
            <a:off x="2956419" y="2976929"/>
            <a:ext cx="161192" cy="2290396"/>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24" name="Text Box 16"/>
          <p:cNvSpPr txBox="1">
            <a:spLocks noChangeArrowheads="1"/>
          </p:cNvSpPr>
          <p:nvPr/>
        </p:nvSpPr>
        <p:spPr bwMode="auto">
          <a:xfrm rot="-2582377">
            <a:off x="3005068" y="3614843"/>
            <a:ext cx="1321196" cy="26282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1108" dirty="0"/>
              <a:t>RELATIONSHIPS</a:t>
            </a:r>
          </a:p>
        </p:txBody>
      </p:sp>
      <p:sp>
        <p:nvSpPr>
          <p:cNvPr id="43025" name="Rectangle 17"/>
          <p:cNvSpPr>
            <a:spLocks noChangeArrowheads="1"/>
          </p:cNvSpPr>
          <p:nvPr/>
        </p:nvSpPr>
        <p:spPr bwMode="auto">
          <a:xfrm rot="-5400000">
            <a:off x="2955682" y="2815004"/>
            <a:ext cx="162657" cy="2290396"/>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grpSp>
        <p:nvGrpSpPr>
          <p:cNvPr id="43026" name="Group 18"/>
          <p:cNvGrpSpPr>
            <a:grpSpLocks/>
          </p:cNvGrpSpPr>
          <p:nvPr/>
        </p:nvGrpSpPr>
        <p:grpSpPr bwMode="auto">
          <a:xfrm>
            <a:off x="2934083" y="3279741"/>
            <a:ext cx="90854" cy="80596"/>
            <a:chOff x="3648" y="2400"/>
            <a:chExt cx="96" cy="96"/>
          </a:xfrm>
        </p:grpSpPr>
        <p:sp>
          <p:nvSpPr>
            <p:cNvPr id="43091" name="Oval 19"/>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92" name="Oval 20"/>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grpSp>
      <p:grpSp>
        <p:nvGrpSpPr>
          <p:cNvPr id="43027" name="Group 21"/>
          <p:cNvGrpSpPr>
            <a:grpSpLocks/>
          </p:cNvGrpSpPr>
          <p:nvPr/>
        </p:nvGrpSpPr>
        <p:grpSpPr bwMode="auto">
          <a:xfrm>
            <a:off x="3493477" y="3918438"/>
            <a:ext cx="92320" cy="82062"/>
            <a:chOff x="3648" y="2400"/>
            <a:chExt cx="96" cy="96"/>
          </a:xfrm>
        </p:grpSpPr>
        <p:sp>
          <p:nvSpPr>
            <p:cNvPr id="43089" name="Oval 2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90" name="Oval 2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grpSp>
      <p:grpSp>
        <p:nvGrpSpPr>
          <p:cNvPr id="43028" name="Group 24"/>
          <p:cNvGrpSpPr>
            <a:grpSpLocks/>
          </p:cNvGrpSpPr>
          <p:nvPr/>
        </p:nvGrpSpPr>
        <p:grpSpPr bwMode="auto">
          <a:xfrm>
            <a:off x="3127131" y="3430466"/>
            <a:ext cx="92320" cy="82062"/>
            <a:chOff x="3648" y="2400"/>
            <a:chExt cx="96" cy="96"/>
          </a:xfrm>
        </p:grpSpPr>
        <p:sp>
          <p:nvSpPr>
            <p:cNvPr id="43087" name="Oval 25"/>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88" name="Oval 26"/>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grpSp>
      <p:sp>
        <p:nvSpPr>
          <p:cNvPr id="43029" name="Oval 27"/>
          <p:cNvSpPr>
            <a:spLocks noChangeArrowheads="1"/>
          </p:cNvSpPr>
          <p:nvPr/>
        </p:nvSpPr>
        <p:spPr bwMode="auto">
          <a:xfrm>
            <a:off x="2945423" y="3593123"/>
            <a:ext cx="90854" cy="82062"/>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30" name="Oval 28"/>
          <p:cNvSpPr>
            <a:spLocks noChangeArrowheads="1"/>
          </p:cNvSpPr>
          <p:nvPr/>
        </p:nvSpPr>
        <p:spPr bwMode="auto">
          <a:xfrm>
            <a:off x="3493477" y="3269273"/>
            <a:ext cx="92320" cy="805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31" name="Oval 29"/>
          <p:cNvSpPr>
            <a:spLocks noChangeArrowheads="1"/>
          </p:cNvSpPr>
          <p:nvPr/>
        </p:nvSpPr>
        <p:spPr bwMode="auto">
          <a:xfrm>
            <a:off x="2945423" y="3918438"/>
            <a:ext cx="90854" cy="82062"/>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32" name="Oval 30"/>
          <p:cNvSpPr>
            <a:spLocks noChangeArrowheads="1"/>
          </p:cNvSpPr>
          <p:nvPr/>
        </p:nvSpPr>
        <p:spPr bwMode="auto">
          <a:xfrm>
            <a:off x="3127131" y="3755781"/>
            <a:ext cx="92320" cy="82062"/>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33" name="AutoShape 31"/>
          <p:cNvSpPr>
            <a:spLocks noChangeArrowheads="1"/>
          </p:cNvSpPr>
          <p:nvPr/>
        </p:nvSpPr>
        <p:spPr bwMode="auto">
          <a:xfrm>
            <a:off x="3127131" y="4081096"/>
            <a:ext cx="92320" cy="82062"/>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34" name="AutoShape 32"/>
          <p:cNvSpPr>
            <a:spLocks noChangeArrowheads="1"/>
          </p:cNvSpPr>
          <p:nvPr/>
        </p:nvSpPr>
        <p:spPr bwMode="auto">
          <a:xfrm>
            <a:off x="3861289" y="3918438"/>
            <a:ext cx="89388" cy="82062"/>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35" name="AutoShape 33"/>
          <p:cNvSpPr>
            <a:spLocks noChangeArrowheads="1"/>
          </p:cNvSpPr>
          <p:nvPr/>
        </p:nvSpPr>
        <p:spPr bwMode="auto">
          <a:xfrm>
            <a:off x="4042998" y="3269273"/>
            <a:ext cx="92319" cy="80596"/>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36" name="AutoShape 34"/>
          <p:cNvSpPr>
            <a:spLocks noChangeArrowheads="1"/>
          </p:cNvSpPr>
          <p:nvPr/>
        </p:nvSpPr>
        <p:spPr bwMode="auto">
          <a:xfrm>
            <a:off x="2945423" y="3430466"/>
            <a:ext cx="90854" cy="82062"/>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37" name="Oval 35"/>
          <p:cNvSpPr>
            <a:spLocks noChangeArrowheads="1"/>
          </p:cNvSpPr>
          <p:nvPr/>
        </p:nvSpPr>
        <p:spPr bwMode="auto">
          <a:xfrm>
            <a:off x="3861289" y="3593123"/>
            <a:ext cx="89388" cy="82062"/>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38" name="AutoShape 36"/>
          <p:cNvSpPr>
            <a:spLocks/>
          </p:cNvSpPr>
          <p:nvPr/>
        </p:nvSpPr>
        <p:spPr bwMode="auto">
          <a:xfrm>
            <a:off x="4292112" y="4224705"/>
            <a:ext cx="227134" cy="492369"/>
          </a:xfrm>
          <a:prstGeom prst="rightBrace">
            <a:avLst>
              <a:gd name="adj1" fmla="val 18065"/>
              <a:gd name="adj2" fmla="val 50000"/>
            </a:avLst>
          </a:prstGeom>
          <a:noFill/>
          <a:ln w="381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39" name="AutoShape 37"/>
          <p:cNvSpPr>
            <a:spLocks/>
          </p:cNvSpPr>
          <p:nvPr/>
        </p:nvSpPr>
        <p:spPr bwMode="auto">
          <a:xfrm>
            <a:off x="4292112" y="2747598"/>
            <a:ext cx="227134" cy="492369"/>
          </a:xfrm>
          <a:prstGeom prst="rightBrace">
            <a:avLst>
              <a:gd name="adj1" fmla="val 18065"/>
              <a:gd name="adj2" fmla="val 50000"/>
            </a:avLst>
          </a:prstGeom>
          <a:noFill/>
          <a:ln w="381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294950" name="Rectangle 38"/>
          <p:cNvSpPr>
            <a:spLocks noChangeArrowheads="1"/>
          </p:cNvSpPr>
          <p:nvPr/>
        </p:nvSpPr>
        <p:spPr bwMode="gray">
          <a:xfrm>
            <a:off x="5092220" y="2590800"/>
            <a:ext cx="1931377" cy="2133600"/>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marL="249122" indent="-162662" algn="ctr" eaLnBrk="0" hangingPunct="0">
              <a:defRPr/>
            </a:pPr>
            <a:r>
              <a:rPr lang="en-GB" sz="2215" dirty="0">
                <a:solidFill>
                  <a:schemeClr val="bg1"/>
                </a:solidFill>
              </a:rPr>
              <a:t>FILTER</a:t>
            </a:r>
          </a:p>
          <a:p>
            <a:pPr marL="249122" indent="-162662" eaLnBrk="0" hangingPunct="0">
              <a:defRPr/>
            </a:pPr>
            <a:endParaRPr lang="en-GB" sz="2215" dirty="0">
              <a:solidFill>
                <a:schemeClr val="bg1"/>
              </a:solidFill>
            </a:endParaRPr>
          </a:p>
          <a:p>
            <a:pPr marL="249122" indent="-162662" eaLnBrk="0" hangingPunct="0">
              <a:buFontTx/>
              <a:buChar char="•"/>
              <a:defRPr/>
            </a:pPr>
            <a:r>
              <a:rPr lang="en-GB" sz="2215" dirty="0">
                <a:solidFill>
                  <a:schemeClr val="bg1"/>
                </a:solidFill>
              </a:rPr>
              <a:t>New?</a:t>
            </a:r>
          </a:p>
          <a:p>
            <a:pPr marL="249122" indent="-162662" eaLnBrk="0" hangingPunct="0">
              <a:buFontTx/>
              <a:buChar char="•"/>
              <a:defRPr/>
            </a:pPr>
            <a:r>
              <a:rPr lang="en-GB" sz="2215" dirty="0">
                <a:solidFill>
                  <a:schemeClr val="bg1"/>
                </a:solidFill>
              </a:rPr>
              <a:t>Important?</a:t>
            </a:r>
          </a:p>
          <a:p>
            <a:pPr marL="249122" indent="-162662" eaLnBrk="0" hangingPunct="0">
              <a:buFontTx/>
              <a:buChar char="•"/>
              <a:defRPr/>
            </a:pPr>
            <a:r>
              <a:rPr lang="en-GB" sz="2215" dirty="0">
                <a:solidFill>
                  <a:schemeClr val="bg1"/>
                </a:solidFill>
              </a:rPr>
              <a:t>Difficult?</a:t>
            </a:r>
          </a:p>
        </p:txBody>
      </p:sp>
      <p:cxnSp>
        <p:nvCxnSpPr>
          <p:cNvPr id="43043" name="AutoShape 39"/>
          <p:cNvCxnSpPr>
            <a:cxnSpLocks noChangeShapeType="1"/>
            <a:stCxn id="43039" idx="1"/>
          </p:cNvCxnSpPr>
          <p:nvPr/>
        </p:nvCxnSpPr>
        <p:spPr bwMode="auto">
          <a:xfrm>
            <a:off x="4536838" y="2993794"/>
            <a:ext cx="555381" cy="663819"/>
          </a:xfrm>
          <a:prstGeom prst="bentConnector3">
            <a:avLst>
              <a:gd name="adj1" fmla="val 48287"/>
            </a:avLst>
          </a:prstGeom>
          <a:noFill/>
          <a:ln w="38100">
            <a:solidFill>
              <a:schemeClr val="tx1"/>
            </a:solidFill>
            <a:miter lim="800000"/>
            <a:headEnd/>
            <a:tailEnd type="triangle" w="med" len="med"/>
          </a:ln>
          <a:extLst>
            <a:ext uri="{909E8E84-426E-40dd-AFC4-6F175D3DCCD1}">
              <a14:hiddenFill xmlns:a14="http://schemas.microsoft.com/office/drawing/2010/main" xmlns="">
                <a:noFill/>
              </a14:hiddenFill>
            </a:ext>
          </a:extLst>
        </p:spPr>
      </p:cxnSp>
      <p:cxnSp>
        <p:nvCxnSpPr>
          <p:cNvPr id="43044" name="AutoShape 40"/>
          <p:cNvCxnSpPr>
            <a:cxnSpLocks noChangeShapeType="1"/>
            <a:stCxn id="43038" idx="1"/>
          </p:cNvCxnSpPr>
          <p:nvPr/>
        </p:nvCxnSpPr>
        <p:spPr bwMode="auto">
          <a:xfrm flipV="1">
            <a:off x="4536838" y="3657602"/>
            <a:ext cx="555381" cy="813289"/>
          </a:xfrm>
          <a:prstGeom prst="bentConnector3">
            <a:avLst>
              <a:gd name="adj1" fmla="val 48287"/>
            </a:avLst>
          </a:prstGeom>
          <a:noFill/>
          <a:ln w="38100">
            <a:solidFill>
              <a:schemeClr val="tx1"/>
            </a:solidFill>
            <a:miter lim="800000"/>
            <a:headEnd/>
            <a:tailEnd type="triangle" w="med" len="med"/>
          </a:ln>
          <a:extLst>
            <a:ext uri="{909E8E84-426E-40dd-AFC4-6F175D3DCCD1}">
              <a14:hiddenFill xmlns:a14="http://schemas.microsoft.com/office/drawing/2010/main" xmlns="">
                <a:noFill/>
              </a14:hiddenFill>
            </a:ext>
          </a:extLst>
        </p:spPr>
      </p:cxnSp>
      <p:sp>
        <p:nvSpPr>
          <p:cNvPr id="43045" name="Line 41"/>
          <p:cNvSpPr>
            <a:spLocks noChangeShapeType="1"/>
          </p:cNvSpPr>
          <p:nvPr/>
        </p:nvSpPr>
        <p:spPr bwMode="auto">
          <a:xfrm>
            <a:off x="7023589" y="3669323"/>
            <a:ext cx="342900" cy="0"/>
          </a:xfrm>
          <a:prstGeom prst="line">
            <a:avLst/>
          </a:prstGeom>
          <a:noFill/>
          <a:ln w="38100">
            <a:solidFill>
              <a:schemeClr val="tx1"/>
            </a:solidFill>
            <a:round/>
            <a:headEnd/>
            <a:tailEnd type="triangle" w="med" len="med"/>
          </a:ln>
          <a:extLst>
            <a:ext uri="{909E8E84-426E-40dd-AFC4-6F175D3DCCD1}">
              <a14:hiddenFill xmlns:a14="http://schemas.microsoft.com/office/drawing/2010/main" xmlns="">
                <a:noFill/>
              </a14:hiddenFill>
            </a:ext>
          </a:extLst>
        </p:spPr>
        <p:txBody>
          <a:bodyPr wrap="none" anchor="ctr"/>
          <a:lstStyle/>
          <a:p>
            <a:endParaRPr lang="en-US" sz="1662"/>
          </a:p>
        </p:txBody>
      </p:sp>
      <p:sp>
        <p:nvSpPr>
          <p:cNvPr id="43046" name="Text Box 42"/>
          <p:cNvSpPr txBox="1">
            <a:spLocks noChangeArrowheads="1"/>
          </p:cNvSpPr>
          <p:nvPr/>
        </p:nvSpPr>
        <p:spPr bwMode="auto">
          <a:xfrm>
            <a:off x="3690113" y="5376176"/>
            <a:ext cx="4633000" cy="348109"/>
          </a:xfrm>
          <a:prstGeom prst="rect">
            <a:avLst/>
          </a:prstGeom>
          <a:ln/>
        </p:spPr>
        <p:style>
          <a:lnRef idx="0">
            <a:schemeClr val="accent2"/>
          </a:lnRef>
          <a:fillRef idx="3">
            <a:schemeClr val="accent2"/>
          </a:fillRef>
          <a:effectRef idx="3">
            <a:schemeClr val="accent2"/>
          </a:effectRef>
          <a:fontRef idx="minor">
            <a:schemeClr val="lt1"/>
          </a:fontRef>
        </p:style>
        <p:txBody>
          <a:bodyPr wrap="square"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b="1" dirty="0">
                <a:solidFill>
                  <a:schemeClr val="bg2"/>
                </a:solidFill>
              </a:rPr>
              <a:t>The filter requires input from manufacturing</a:t>
            </a:r>
          </a:p>
        </p:txBody>
      </p:sp>
      <p:sp>
        <p:nvSpPr>
          <p:cNvPr id="43047" name="Text Box 43"/>
          <p:cNvSpPr txBox="1">
            <a:spLocks noChangeArrowheads="1"/>
          </p:cNvSpPr>
          <p:nvPr/>
        </p:nvSpPr>
        <p:spPr bwMode="auto">
          <a:xfrm>
            <a:off x="1916730" y="2872156"/>
            <a:ext cx="806824" cy="34810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1662" b="1">
                <a:solidFill>
                  <a:srgbClr val="990000"/>
                </a:solidFill>
              </a:rPr>
              <a:t>WHAT</a:t>
            </a:r>
          </a:p>
        </p:txBody>
      </p:sp>
      <p:sp>
        <p:nvSpPr>
          <p:cNvPr id="43048" name="Text Box 44"/>
          <p:cNvSpPr txBox="1">
            <a:spLocks noChangeArrowheads="1"/>
          </p:cNvSpPr>
          <p:nvPr/>
        </p:nvSpPr>
        <p:spPr bwMode="auto">
          <a:xfrm>
            <a:off x="2875085" y="2453064"/>
            <a:ext cx="1285929" cy="74578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1662" b="1" dirty="0">
                <a:solidFill>
                  <a:srgbClr val="990000"/>
                </a:solidFill>
              </a:rPr>
              <a:t>HOW</a:t>
            </a:r>
          </a:p>
          <a:p>
            <a:r>
              <a:rPr lang="en-GB" sz="1292" b="1" dirty="0"/>
              <a:t>Solution </a:t>
            </a:r>
          </a:p>
          <a:p>
            <a:r>
              <a:rPr lang="en-GB" sz="1292" b="1" dirty="0"/>
              <a:t>Requirements</a:t>
            </a:r>
          </a:p>
        </p:txBody>
      </p:sp>
      <p:sp>
        <p:nvSpPr>
          <p:cNvPr id="43049" name="Text Box 45"/>
          <p:cNvSpPr txBox="1">
            <a:spLocks noChangeArrowheads="1"/>
          </p:cNvSpPr>
          <p:nvPr/>
        </p:nvSpPr>
        <p:spPr bwMode="auto">
          <a:xfrm>
            <a:off x="2776904" y="4651132"/>
            <a:ext cx="1402948" cy="34810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1662" b="1">
                <a:solidFill>
                  <a:srgbClr val="990000"/>
                </a:solidFill>
              </a:rPr>
              <a:t>HOW MUCH</a:t>
            </a:r>
          </a:p>
        </p:txBody>
      </p:sp>
      <p:sp>
        <p:nvSpPr>
          <p:cNvPr id="43050" name="Text Box 46"/>
          <p:cNvSpPr txBox="1">
            <a:spLocks noChangeArrowheads="1"/>
          </p:cNvSpPr>
          <p:nvPr/>
        </p:nvSpPr>
        <p:spPr bwMode="auto">
          <a:xfrm>
            <a:off x="2854577" y="4198328"/>
            <a:ext cx="1245213" cy="49000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292" b="1" dirty="0"/>
              <a:t>Solution</a:t>
            </a:r>
          </a:p>
          <a:p>
            <a:pPr eaLnBrk="1" hangingPunct="1"/>
            <a:r>
              <a:rPr lang="en-GB" sz="1292" b="1" dirty="0"/>
              <a:t>Target Values</a:t>
            </a:r>
            <a:endParaRPr lang="en-US" sz="1292" b="1" dirty="0"/>
          </a:p>
        </p:txBody>
      </p:sp>
      <p:sp>
        <p:nvSpPr>
          <p:cNvPr id="43051" name="Rectangle 47"/>
          <p:cNvSpPr>
            <a:spLocks noChangeArrowheads="1"/>
          </p:cNvSpPr>
          <p:nvPr/>
        </p:nvSpPr>
        <p:spPr bwMode="auto">
          <a:xfrm>
            <a:off x="8414238" y="2546839"/>
            <a:ext cx="181708" cy="225669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algn="ctr" eaLnBrk="0" hangingPunct="0"/>
            <a:endParaRPr lang="en-US" sz="1108">
              <a:latin typeface="Times New Roman" charset="0"/>
            </a:endParaRPr>
          </a:p>
        </p:txBody>
      </p:sp>
      <p:sp>
        <p:nvSpPr>
          <p:cNvPr id="43052" name="Rectangle 48"/>
          <p:cNvSpPr>
            <a:spLocks noChangeArrowheads="1"/>
          </p:cNvSpPr>
          <p:nvPr/>
        </p:nvSpPr>
        <p:spPr bwMode="auto">
          <a:xfrm>
            <a:off x="8595951" y="2546839"/>
            <a:ext cx="184638" cy="225669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53" name="Rectangle 49"/>
          <p:cNvSpPr>
            <a:spLocks noChangeArrowheads="1"/>
          </p:cNvSpPr>
          <p:nvPr/>
        </p:nvSpPr>
        <p:spPr bwMode="auto">
          <a:xfrm>
            <a:off x="8780584" y="2546839"/>
            <a:ext cx="183174" cy="225669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54" name="Rectangle 50"/>
          <p:cNvSpPr>
            <a:spLocks noChangeArrowheads="1"/>
          </p:cNvSpPr>
          <p:nvPr/>
        </p:nvSpPr>
        <p:spPr bwMode="auto">
          <a:xfrm>
            <a:off x="8963758" y="2546839"/>
            <a:ext cx="181708" cy="225669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55" name="Rectangle 51"/>
          <p:cNvSpPr>
            <a:spLocks noChangeArrowheads="1"/>
          </p:cNvSpPr>
          <p:nvPr/>
        </p:nvSpPr>
        <p:spPr bwMode="auto">
          <a:xfrm>
            <a:off x="9145467" y="2546839"/>
            <a:ext cx="184638" cy="225669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56" name="Rectangle 52"/>
          <p:cNvSpPr>
            <a:spLocks noChangeArrowheads="1"/>
          </p:cNvSpPr>
          <p:nvPr/>
        </p:nvSpPr>
        <p:spPr bwMode="auto">
          <a:xfrm>
            <a:off x="9511819" y="2546839"/>
            <a:ext cx="183173" cy="225669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57" name="Rectangle 53"/>
          <p:cNvSpPr>
            <a:spLocks noChangeArrowheads="1"/>
          </p:cNvSpPr>
          <p:nvPr/>
        </p:nvSpPr>
        <p:spPr bwMode="auto">
          <a:xfrm>
            <a:off x="9330104" y="2546839"/>
            <a:ext cx="181708" cy="225669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58" name="Rectangle 54"/>
          <p:cNvSpPr>
            <a:spLocks noChangeArrowheads="1"/>
          </p:cNvSpPr>
          <p:nvPr/>
        </p:nvSpPr>
        <p:spPr bwMode="auto">
          <a:xfrm rot="-5400000">
            <a:off x="8809161" y="1769464"/>
            <a:ext cx="162657" cy="2998177"/>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59" name="Rectangle 55"/>
          <p:cNvSpPr>
            <a:spLocks noChangeArrowheads="1"/>
          </p:cNvSpPr>
          <p:nvPr/>
        </p:nvSpPr>
        <p:spPr bwMode="auto">
          <a:xfrm rot="-5400000">
            <a:off x="8812829" y="1931381"/>
            <a:ext cx="162658" cy="2999643"/>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eaVert" wrap="none" anchor="ctr"/>
          <a:lstStyle/>
          <a:p>
            <a:pPr algn="ctr" eaLnBrk="0" hangingPunct="0"/>
            <a:endParaRPr lang="en-US" sz="1108">
              <a:latin typeface="Times New Roman" charset="0"/>
            </a:endParaRPr>
          </a:p>
        </p:txBody>
      </p:sp>
      <p:sp>
        <p:nvSpPr>
          <p:cNvPr id="43060" name="Rectangle 56"/>
          <p:cNvSpPr>
            <a:spLocks noChangeArrowheads="1"/>
          </p:cNvSpPr>
          <p:nvPr/>
        </p:nvSpPr>
        <p:spPr bwMode="auto">
          <a:xfrm rot="-5400000">
            <a:off x="8812825" y="2094040"/>
            <a:ext cx="162657" cy="2999643"/>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61" name="Rectangle 57"/>
          <p:cNvSpPr>
            <a:spLocks noChangeArrowheads="1"/>
          </p:cNvSpPr>
          <p:nvPr/>
        </p:nvSpPr>
        <p:spPr bwMode="auto">
          <a:xfrm rot="-5400000">
            <a:off x="8812829" y="2256699"/>
            <a:ext cx="162658" cy="2999643"/>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62" name="Rectangle 58"/>
          <p:cNvSpPr>
            <a:spLocks noChangeArrowheads="1"/>
          </p:cNvSpPr>
          <p:nvPr/>
        </p:nvSpPr>
        <p:spPr bwMode="auto">
          <a:xfrm rot="-5400000">
            <a:off x="8812829" y="2582009"/>
            <a:ext cx="162658" cy="2999643"/>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63" name="Text Box 59"/>
          <p:cNvSpPr txBox="1">
            <a:spLocks noChangeArrowheads="1"/>
          </p:cNvSpPr>
          <p:nvPr/>
        </p:nvSpPr>
        <p:spPr bwMode="auto">
          <a:xfrm rot="-2582377">
            <a:off x="8356652" y="3513736"/>
            <a:ext cx="1321196" cy="26282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1108"/>
              <a:t>RELATIONSHIPS</a:t>
            </a:r>
          </a:p>
        </p:txBody>
      </p:sp>
      <p:sp>
        <p:nvSpPr>
          <p:cNvPr id="43064" name="Text Box 60"/>
          <p:cNvSpPr txBox="1">
            <a:spLocks noChangeArrowheads="1"/>
          </p:cNvSpPr>
          <p:nvPr/>
        </p:nvSpPr>
        <p:spPr bwMode="auto">
          <a:xfrm>
            <a:off x="7085138" y="2608386"/>
            <a:ext cx="1266693" cy="54694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1477" b="1">
                <a:solidFill>
                  <a:srgbClr val="990000"/>
                </a:solidFill>
              </a:rPr>
              <a:t>WHAT and</a:t>
            </a:r>
          </a:p>
          <a:p>
            <a:r>
              <a:rPr lang="en-GB" sz="1477" b="1">
                <a:solidFill>
                  <a:srgbClr val="990000"/>
                </a:solidFill>
              </a:rPr>
              <a:t>HOW MUCH</a:t>
            </a:r>
          </a:p>
        </p:txBody>
      </p:sp>
      <p:sp>
        <p:nvSpPr>
          <p:cNvPr id="43065" name="Text Box 61"/>
          <p:cNvSpPr txBox="1">
            <a:spLocks noChangeArrowheads="1"/>
          </p:cNvSpPr>
          <p:nvPr/>
        </p:nvSpPr>
        <p:spPr bwMode="auto">
          <a:xfrm>
            <a:off x="8457027" y="2264020"/>
            <a:ext cx="1321196" cy="80272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b="1">
                <a:solidFill>
                  <a:srgbClr val="990000"/>
                </a:solidFill>
              </a:rPr>
              <a:t>HOW</a:t>
            </a:r>
          </a:p>
          <a:p>
            <a:pPr algn="ctr"/>
            <a:r>
              <a:rPr lang="en-GB" sz="1662" b="1">
                <a:solidFill>
                  <a:srgbClr val="990000"/>
                </a:solidFill>
              </a:rPr>
              <a:t> </a:t>
            </a:r>
          </a:p>
          <a:p>
            <a:pPr algn="ctr"/>
            <a:r>
              <a:rPr lang="en-GB" sz="1292" b="1"/>
              <a:t>Process Steps</a:t>
            </a:r>
          </a:p>
        </p:txBody>
      </p:sp>
      <p:sp>
        <p:nvSpPr>
          <p:cNvPr id="43066" name="Rectangle 62"/>
          <p:cNvSpPr>
            <a:spLocks noChangeArrowheads="1"/>
          </p:cNvSpPr>
          <p:nvPr/>
        </p:nvSpPr>
        <p:spPr bwMode="auto">
          <a:xfrm rot="-5400000">
            <a:off x="8812825" y="2419358"/>
            <a:ext cx="162657" cy="2999643"/>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grpSp>
        <p:nvGrpSpPr>
          <p:cNvPr id="43067" name="Group 63"/>
          <p:cNvGrpSpPr>
            <a:grpSpLocks/>
          </p:cNvGrpSpPr>
          <p:nvPr/>
        </p:nvGrpSpPr>
        <p:grpSpPr bwMode="auto">
          <a:xfrm>
            <a:off x="8459670" y="3228243"/>
            <a:ext cx="92319" cy="82062"/>
            <a:chOff x="3648" y="2400"/>
            <a:chExt cx="96" cy="96"/>
          </a:xfrm>
        </p:grpSpPr>
        <p:sp>
          <p:nvSpPr>
            <p:cNvPr id="43085" name="Oval 64"/>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86" name="Oval 65"/>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grpSp>
      <p:grpSp>
        <p:nvGrpSpPr>
          <p:cNvPr id="43068" name="Group 66"/>
          <p:cNvGrpSpPr>
            <a:grpSpLocks/>
          </p:cNvGrpSpPr>
          <p:nvPr/>
        </p:nvGrpSpPr>
        <p:grpSpPr bwMode="auto">
          <a:xfrm>
            <a:off x="9009190" y="3878873"/>
            <a:ext cx="92320" cy="82062"/>
            <a:chOff x="3648" y="2400"/>
            <a:chExt cx="96" cy="96"/>
          </a:xfrm>
        </p:grpSpPr>
        <p:sp>
          <p:nvSpPr>
            <p:cNvPr id="43083" name="Oval 67"/>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84" name="Oval 68"/>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grpSp>
      <p:grpSp>
        <p:nvGrpSpPr>
          <p:cNvPr id="43069" name="Group 69"/>
          <p:cNvGrpSpPr>
            <a:grpSpLocks/>
          </p:cNvGrpSpPr>
          <p:nvPr/>
        </p:nvGrpSpPr>
        <p:grpSpPr bwMode="auto">
          <a:xfrm>
            <a:off x="8642842" y="3390900"/>
            <a:ext cx="92320" cy="82062"/>
            <a:chOff x="3648" y="2400"/>
            <a:chExt cx="96" cy="96"/>
          </a:xfrm>
        </p:grpSpPr>
        <p:sp>
          <p:nvSpPr>
            <p:cNvPr id="43081" name="Oval 70"/>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82" name="Oval 71"/>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grpSp>
      <p:sp>
        <p:nvSpPr>
          <p:cNvPr id="43070" name="Oval 72"/>
          <p:cNvSpPr>
            <a:spLocks noChangeArrowheads="1"/>
          </p:cNvSpPr>
          <p:nvPr/>
        </p:nvSpPr>
        <p:spPr bwMode="auto">
          <a:xfrm>
            <a:off x="8459670" y="3553558"/>
            <a:ext cx="92319" cy="82062"/>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71" name="Oval 73"/>
          <p:cNvSpPr>
            <a:spLocks noChangeArrowheads="1"/>
          </p:cNvSpPr>
          <p:nvPr/>
        </p:nvSpPr>
        <p:spPr bwMode="auto">
          <a:xfrm>
            <a:off x="9009190" y="3228243"/>
            <a:ext cx="92320" cy="82062"/>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72" name="Oval 74"/>
          <p:cNvSpPr>
            <a:spLocks noChangeArrowheads="1"/>
          </p:cNvSpPr>
          <p:nvPr/>
        </p:nvSpPr>
        <p:spPr bwMode="auto">
          <a:xfrm>
            <a:off x="8459670" y="3878873"/>
            <a:ext cx="92319" cy="82062"/>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73" name="Oval 75"/>
          <p:cNvSpPr>
            <a:spLocks noChangeArrowheads="1"/>
          </p:cNvSpPr>
          <p:nvPr/>
        </p:nvSpPr>
        <p:spPr bwMode="auto">
          <a:xfrm>
            <a:off x="8642842" y="3716215"/>
            <a:ext cx="92320" cy="82062"/>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74" name="AutoShape 76"/>
          <p:cNvSpPr>
            <a:spLocks noChangeArrowheads="1"/>
          </p:cNvSpPr>
          <p:nvPr/>
        </p:nvSpPr>
        <p:spPr bwMode="auto">
          <a:xfrm>
            <a:off x="8642842" y="4041531"/>
            <a:ext cx="92320" cy="82062"/>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75" name="AutoShape 77"/>
          <p:cNvSpPr>
            <a:spLocks noChangeArrowheads="1"/>
          </p:cNvSpPr>
          <p:nvPr/>
        </p:nvSpPr>
        <p:spPr bwMode="auto">
          <a:xfrm>
            <a:off x="9375531" y="3878873"/>
            <a:ext cx="90854" cy="82062"/>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76" name="AutoShape 78"/>
          <p:cNvSpPr>
            <a:spLocks noChangeArrowheads="1"/>
          </p:cNvSpPr>
          <p:nvPr/>
        </p:nvSpPr>
        <p:spPr bwMode="auto">
          <a:xfrm>
            <a:off x="9558707" y="3228243"/>
            <a:ext cx="90854" cy="82062"/>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77" name="AutoShape 79"/>
          <p:cNvSpPr>
            <a:spLocks noChangeArrowheads="1"/>
          </p:cNvSpPr>
          <p:nvPr/>
        </p:nvSpPr>
        <p:spPr bwMode="auto">
          <a:xfrm>
            <a:off x="8459670" y="3390900"/>
            <a:ext cx="92319" cy="82062"/>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78" name="Oval 80"/>
          <p:cNvSpPr>
            <a:spLocks noChangeArrowheads="1"/>
          </p:cNvSpPr>
          <p:nvPr/>
        </p:nvSpPr>
        <p:spPr bwMode="auto">
          <a:xfrm>
            <a:off x="9375531" y="3553558"/>
            <a:ext cx="90854" cy="82062"/>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43079" name="Text Box 81"/>
          <p:cNvSpPr txBox="1">
            <a:spLocks noChangeArrowheads="1"/>
          </p:cNvSpPr>
          <p:nvPr/>
        </p:nvSpPr>
        <p:spPr bwMode="auto">
          <a:xfrm>
            <a:off x="8308101" y="4149979"/>
            <a:ext cx="1462260" cy="94461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292" b="1"/>
              <a:t>Process </a:t>
            </a:r>
          </a:p>
          <a:p>
            <a:pPr algn="ctr"/>
            <a:r>
              <a:rPr lang="en-GB" sz="1292" b="1"/>
              <a:t>Parameter</a:t>
            </a:r>
          </a:p>
          <a:p>
            <a:pPr algn="ctr"/>
            <a:r>
              <a:rPr lang="en-GB" sz="1292" b="1"/>
              <a:t>Targets</a:t>
            </a:r>
          </a:p>
          <a:p>
            <a:pPr algn="ctr"/>
            <a:r>
              <a:rPr lang="en-GB" sz="1662" b="1">
                <a:solidFill>
                  <a:srgbClr val="990000"/>
                </a:solidFill>
              </a:rPr>
              <a:t> HOW MUCH</a:t>
            </a:r>
          </a:p>
        </p:txBody>
      </p:sp>
      <p:sp>
        <p:nvSpPr>
          <p:cNvPr id="43080" name="Rectangle 82"/>
          <p:cNvSpPr>
            <a:spLocks noChangeArrowheads="1"/>
          </p:cNvSpPr>
          <p:nvPr/>
        </p:nvSpPr>
        <p:spPr bwMode="auto">
          <a:xfrm>
            <a:off x="9689450" y="2542761"/>
            <a:ext cx="183173" cy="225669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3" name="Rectangle 2"/>
          <p:cNvSpPr/>
          <p:nvPr/>
        </p:nvSpPr>
        <p:spPr>
          <a:xfrm>
            <a:off x="2254238" y="1391390"/>
            <a:ext cx="7536736" cy="660437"/>
          </a:xfrm>
          <a:prstGeom prst="rect">
            <a:avLst/>
          </a:prstGeom>
        </p:spPr>
        <p:style>
          <a:lnRef idx="0">
            <a:schemeClr val="accent4"/>
          </a:lnRef>
          <a:fillRef idx="3">
            <a:schemeClr val="accent4"/>
          </a:fillRef>
          <a:effectRef idx="3">
            <a:schemeClr val="accent4"/>
          </a:effectRef>
          <a:fontRef idx="minor">
            <a:schemeClr val="lt1"/>
          </a:fontRef>
        </p:style>
        <p:txBody>
          <a:bodyPr wrap="square">
            <a:spAutoFit/>
          </a:bodyPr>
          <a:lstStyle/>
          <a:p>
            <a:r>
              <a:rPr lang="en-US" sz="1846" dirty="0"/>
              <a:t>The HOWs and HOW MUCHs of QFD 2 form the WHATs for QFD 3 – but they need filtering.</a:t>
            </a:r>
          </a:p>
        </p:txBody>
      </p:sp>
    </p:spTree>
    <p:extLst>
      <p:ext uri="{BB962C8B-B14F-4D97-AF65-F5344CB8AC3E}">
        <p14:creationId xmlns:p14="http://schemas.microsoft.com/office/powerpoint/2010/main" val="2135889851"/>
      </p:ext>
    </p:extLst>
  </p:cSld>
  <p:clrMapOvr>
    <a:masterClrMapping/>
  </p:clrMapOvr>
  <p:transition/>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5" name="Rectangle 3"/>
          <p:cNvSpPr>
            <a:spLocks noGrp="1" noChangeArrowheads="1"/>
          </p:cNvSpPr>
          <p:nvPr>
            <p:ph type="body" sz="quarter" idx="15"/>
          </p:nvPr>
        </p:nvSpPr>
        <p:spPr/>
        <p:txBody>
          <a:bodyPr/>
          <a:lstStyle/>
          <a:p>
            <a:r>
              <a:rPr lang="en-GB" sz="1800" dirty="0"/>
              <a:t>When filtering requirements from QFD 2 to QFD 3 care must be exercised to ensure that the critical characteristics are transferred</a:t>
            </a:r>
          </a:p>
          <a:p>
            <a:r>
              <a:rPr lang="en-GB" sz="1800" dirty="0"/>
              <a:t>The filter criteria are:</a:t>
            </a:r>
          </a:p>
          <a:p>
            <a:pPr lvl="1"/>
            <a:r>
              <a:rPr lang="en-GB" sz="1800" dirty="0"/>
              <a:t>New design aspects/features </a:t>
            </a:r>
          </a:p>
          <a:p>
            <a:pPr lvl="1"/>
            <a:r>
              <a:rPr lang="en-GB" sz="1800" dirty="0"/>
              <a:t>Important aspects/features: those items that are known to be sensitive to variation – </a:t>
            </a:r>
            <a:r>
              <a:rPr lang="en-GB" sz="1800" b="1" dirty="0"/>
              <a:t>these are obtained from the “product” P-Diagram and What-Why Table</a:t>
            </a:r>
          </a:p>
          <a:p>
            <a:pPr lvl="1"/>
            <a:r>
              <a:rPr lang="en-GB" sz="1800" dirty="0"/>
              <a:t>Difficult aspects/features: those aspects/features that in previous designs have proven difficult to control during manufacture or existing design features for which new manufacturing processes are to be attempted</a:t>
            </a:r>
          </a:p>
          <a:p>
            <a:pPr marL="457200" lvl="1" indent="0">
              <a:buNone/>
            </a:pPr>
            <a:endParaRPr lang="en-GB" sz="1800" dirty="0"/>
          </a:p>
          <a:p>
            <a:r>
              <a:rPr lang="en-GB" sz="1800" dirty="0"/>
              <a:t>The filter is a meeting between design and manufacture (production planning, production, quality, test etc.)</a:t>
            </a:r>
          </a:p>
        </p:txBody>
      </p:sp>
      <p:sp>
        <p:nvSpPr>
          <p:cNvPr id="44034" name="Rectangle 2"/>
          <p:cNvSpPr>
            <a:spLocks noGrp="1" noChangeArrowheads="1"/>
          </p:cNvSpPr>
          <p:nvPr>
            <p:ph type="title"/>
          </p:nvPr>
        </p:nvSpPr>
        <p:spPr>
          <a:xfrm>
            <a:off x="467914" y="140537"/>
            <a:ext cx="11010600" cy="664797"/>
          </a:xfrm>
        </p:spPr>
        <p:txBody>
          <a:bodyPr/>
          <a:lstStyle/>
          <a:p>
            <a:r>
              <a:rPr lang="en-GB" sz="3600" dirty="0"/>
              <a:t>QFD 2 to 3 Filter</a:t>
            </a:r>
          </a:p>
        </p:txBody>
      </p:sp>
    </p:spTree>
    <p:extLst>
      <p:ext uri="{BB962C8B-B14F-4D97-AF65-F5344CB8AC3E}">
        <p14:creationId xmlns:p14="http://schemas.microsoft.com/office/powerpoint/2010/main" val="2071938515"/>
      </p:ext>
    </p:extLst>
  </p:cSld>
  <p:clrMapOvr>
    <a:masterClrMapping/>
  </p:clrMapOvr>
  <p:transition/>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88837" y="0"/>
            <a:ext cx="9219426" cy="439510"/>
          </a:xfrm>
        </p:spPr>
        <p:txBody>
          <a:bodyPr/>
          <a:lstStyle/>
          <a:p>
            <a:r>
              <a:rPr lang="en-GB" sz="3200" dirty="0">
                <a:latin typeface="Arial" charset="0"/>
              </a:rPr>
              <a:t>Determining Critical Process Steps</a:t>
            </a:r>
          </a:p>
        </p:txBody>
      </p:sp>
      <p:sp>
        <p:nvSpPr>
          <p:cNvPr id="51203" name="Rectangle 5"/>
          <p:cNvSpPr>
            <a:spLocks noChangeArrowheads="1"/>
          </p:cNvSpPr>
          <p:nvPr/>
        </p:nvSpPr>
        <p:spPr bwMode="auto">
          <a:xfrm>
            <a:off x="3788132" y="3482221"/>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algn="ctr" eaLnBrk="0" hangingPunct="0"/>
            <a:endParaRPr lang="en-US" sz="1292">
              <a:latin typeface="Times New Roman" charset="0"/>
            </a:endParaRPr>
          </a:p>
        </p:txBody>
      </p:sp>
      <p:sp>
        <p:nvSpPr>
          <p:cNvPr id="51204" name="Rectangle 6"/>
          <p:cNvSpPr>
            <a:spLocks noChangeArrowheads="1"/>
          </p:cNvSpPr>
          <p:nvPr/>
        </p:nvSpPr>
        <p:spPr bwMode="auto">
          <a:xfrm>
            <a:off x="4092932" y="3482221"/>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51205" name="Rectangle 7"/>
          <p:cNvSpPr>
            <a:spLocks noChangeArrowheads="1"/>
          </p:cNvSpPr>
          <p:nvPr/>
        </p:nvSpPr>
        <p:spPr bwMode="auto">
          <a:xfrm>
            <a:off x="4397732" y="3482221"/>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51206" name="Rectangle 8"/>
          <p:cNvSpPr>
            <a:spLocks noChangeArrowheads="1"/>
          </p:cNvSpPr>
          <p:nvPr/>
        </p:nvSpPr>
        <p:spPr bwMode="auto">
          <a:xfrm>
            <a:off x="4702532" y="3482221"/>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51207" name="Rectangle 9"/>
          <p:cNvSpPr>
            <a:spLocks noChangeArrowheads="1"/>
          </p:cNvSpPr>
          <p:nvPr/>
        </p:nvSpPr>
        <p:spPr bwMode="auto">
          <a:xfrm>
            <a:off x="5007332" y="3482221"/>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51208" name="Rectangle 10"/>
          <p:cNvSpPr>
            <a:spLocks noChangeArrowheads="1"/>
          </p:cNvSpPr>
          <p:nvPr/>
        </p:nvSpPr>
        <p:spPr bwMode="auto">
          <a:xfrm>
            <a:off x="5616932" y="3482221"/>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51209" name="Rectangle 11"/>
          <p:cNvSpPr>
            <a:spLocks noChangeArrowheads="1"/>
          </p:cNvSpPr>
          <p:nvPr/>
        </p:nvSpPr>
        <p:spPr bwMode="auto">
          <a:xfrm>
            <a:off x="5312132" y="3482221"/>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51210" name="Rectangle 12"/>
          <p:cNvSpPr>
            <a:spLocks noChangeArrowheads="1"/>
          </p:cNvSpPr>
          <p:nvPr/>
        </p:nvSpPr>
        <p:spPr bwMode="auto">
          <a:xfrm rot="-5400000">
            <a:off x="3876055" y="2561958"/>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51211" name="Rectangle 13"/>
          <p:cNvSpPr>
            <a:spLocks noChangeArrowheads="1"/>
          </p:cNvSpPr>
          <p:nvPr/>
        </p:nvSpPr>
        <p:spPr bwMode="auto">
          <a:xfrm rot="-5400000">
            <a:off x="3876055" y="2843312"/>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eaVert" wrap="none" anchor="ctr"/>
          <a:lstStyle/>
          <a:p>
            <a:pPr algn="ctr" eaLnBrk="0" hangingPunct="0"/>
            <a:endParaRPr lang="en-US" sz="1846">
              <a:latin typeface="Times New Roman" charset="0"/>
            </a:endParaRPr>
          </a:p>
        </p:txBody>
      </p:sp>
      <p:sp>
        <p:nvSpPr>
          <p:cNvPr id="51212" name="Rectangle 14"/>
          <p:cNvSpPr>
            <a:spLocks noChangeArrowheads="1"/>
          </p:cNvSpPr>
          <p:nvPr/>
        </p:nvSpPr>
        <p:spPr bwMode="auto">
          <a:xfrm rot="-5400000">
            <a:off x="3876055" y="3124666"/>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51213" name="Rectangle 15"/>
          <p:cNvSpPr>
            <a:spLocks noChangeArrowheads="1"/>
          </p:cNvSpPr>
          <p:nvPr/>
        </p:nvSpPr>
        <p:spPr bwMode="auto">
          <a:xfrm rot="-5400000">
            <a:off x="3876055" y="3406020"/>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51214" name="Rectangle 16"/>
          <p:cNvSpPr>
            <a:spLocks noChangeArrowheads="1"/>
          </p:cNvSpPr>
          <p:nvPr/>
        </p:nvSpPr>
        <p:spPr bwMode="auto">
          <a:xfrm rot="-5400000">
            <a:off x="3876055" y="3687374"/>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51215" name="Rectangle 17"/>
          <p:cNvSpPr>
            <a:spLocks noChangeArrowheads="1"/>
          </p:cNvSpPr>
          <p:nvPr/>
        </p:nvSpPr>
        <p:spPr bwMode="auto">
          <a:xfrm rot="-5400000">
            <a:off x="3876055" y="3968728"/>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51216" name="Text Box 18"/>
          <p:cNvSpPr txBox="1">
            <a:spLocks noChangeArrowheads="1"/>
          </p:cNvSpPr>
          <p:nvPr/>
        </p:nvSpPr>
        <p:spPr bwMode="auto">
          <a:xfrm rot="-2582377">
            <a:off x="3714636" y="5012925"/>
            <a:ext cx="2066656" cy="37638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1846">
                <a:solidFill>
                  <a:srgbClr val="CC0000"/>
                </a:solidFill>
              </a:rPr>
              <a:t>RELATIONSHIPS</a:t>
            </a:r>
          </a:p>
        </p:txBody>
      </p:sp>
      <p:sp>
        <p:nvSpPr>
          <p:cNvPr id="51217" name="Text Box 19"/>
          <p:cNvSpPr txBox="1">
            <a:spLocks noChangeArrowheads="1"/>
          </p:cNvSpPr>
          <p:nvPr/>
        </p:nvSpPr>
        <p:spPr bwMode="auto">
          <a:xfrm>
            <a:off x="2066990" y="3754437"/>
            <a:ext cx="1749197" cy="60388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1662" b="1" dirty="0"/>
              <a:t>WHAT – design</a:t>
            </a:r>
          </a:p>
          <a:p>
            <a:r>
              <a:rPr lang="en-GB" sz="1662" b="1" dirty="0"/>
              <a:t>characteristics </a:t>
            </a:r>
          </a:p>
        </p:txBody>
      </p:sp>
      <p:sp>
        <p:nvSpPr>
          <p:cNvPr id="51218" name="Text Box 20"/>
          <p:cNvSpPr txBox="1">
            <a:spLocks noChangeArrowheads="1"/>
          </p:cNvSpPr>
          <p:nvPr/>
        </p:nvSpPr>
        <p:spPr bwMode="auto">
          <a:xfrm>
            <a:off x="3954110" y="2906334"/>
            <a:ext cx="1830950" cy="50154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lnSpc>
                <a:spcPct val="80000"/>
              </a:lnSpc>
            </a:pPr>
            <a:r>
              <a:rPr lang="en-GB" sz="1662" b="1" dirty="0"/>
              <a:t>HOW </a:t>
            </a:r>
            <a:r>
              <a:rPr lang="en-GB" sz="1662" b="1" dirty="0">
                <a:cs typeface="Arial" charset="0"/>
              </a:rPr>
              <a:t>–</a:t>
            </a:r>
            <a:r>
              <a:rPr lang="en-GB" sz="1662" b="1" dirty="0"/>
              <a:t> Process </a:t>
            </a:r>
          </a:p>
          <a:p>
            <a:pPr algn="ctr">
              <a:lnSpc>
                <a:spcPct val="80000"/>
              </a:lnSpc>
            </a:pPr>
            <a:r>
              <a:rPr lang="en-GB" sz="1662" b="1" dirty="0"/>
              <a:t>Steps</a:t>
            </a:r>
          </a:p>
        </p:txBody>
      </p:sp>
      <p:grpSp>
        <p:nvGrpSpPr>
          <p:cNvPr id="51219" name="Group 21"/>
          <p:cNvGrpSpPr>
            <a:grpSpLocks/>
          </p:cNvGrpSpPr>
          <p:nvPr/>
        </p:nvGrpSpPr>
        <p:grpSpPr bwMode="auto">
          <a:xfrm>
            <a:off x="3864332" y="4396621"/>
            <a:ext cx="152400" cy="140677"/>
            <a:chOff x="3648" y="2400"/>
            <a:chExt cx="96" cy="96"/>
          </a:xfrm>
        </p:grpSpPr>
        <p:sp>
          <p:nvSpPr>
            <p:cNvPr id="51249" name="Oval 2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51250" name="Oval 2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grpSp>
      <p:grpSp>
        <p:nvGrpSpPr>
          <p:cNvPr id="51220" name="Group 24"/>
          <p:cNvGrpSpPr>
            <a:grpSpLocks/>
          </p:cNvGrpSpPr>
          <p:nvPr/>
        </p:nvGrpSpPr>
        <p:grpSpPr bwMode="auto">
          <a:xfrm>
            <a:off x="4778732" y="5522036"/>
            <a:ext cx="152400" cy="140677"/>
            <a:chOff x="3648" y="2400"/>
            <a:chExt cx="96" cy="96"/>
          </a:xfrm>
        </p:grpSpPr>
        <p:sp>
          <p:nvSpPr>
            <p:cNvPr id="51247" name="Oval 25"/>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51248" name="Oval 26"/>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grpSp>
      <p:grpSp>
        <p:nvGrpSpPr>
          <p:cNvPr id="51221" name="Group 27"/>
          <p:cNvGrpSpPr>
            <a:grpSpLocks/>
          </p:cNvGrpSpPr>
          <p:nvPr/>
        </p:nvGrpSpPr>
        <p:grpSpPr bwMode="auto">
          <a:xfrm>
            <a:off x="4169132" y="4677975"/>
            <a:ext cx="152400" cy="140677"/>
            <a:chOff x="3648" y="2400"/>
            <a:chExt cx="96" cy="96"/>
          </a:xfrm>
        </p:grpSpPr>
        <p:sp>
          <p:nvSpPr>
            <p:cNvPr id="51245" name="Oval 28"/>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51246" name="Oval 29"/>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grpSp>
      <p:sp>
        <p:nvSpPr>
          <p:cNvPr id="51222" name="Oval 30"/>
          <p:cNvSpPr>
            <a:spLocks noChangeArrowheads="1"/>
          </p:cNvSpPr>
          <p:nvPr/>
        </p:nvSpPr>
        <p:spPr bwMode="auto">
          <a:xfrm>
            <a:off x="3864332" y="4959329"/>
            <a:ext cx="152400" cy="140677"/>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51223" name="Oval 31"/>
          <p:cNvSpPr>
            <a:spLocks noChangeArrowheads="1"/>
          </p:cNvSpPr>
          <p:nvPr/>
        </p:nvSpPr>
        <p:spPr bwMode="auto">
          <a:xfrm>
            <a:off x="4778732" y="4396621"/>
            <a:ext cx="152400" cy="140677"/>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51224" name="Oval 32"/>
          <p:cNvSpPr>
            <a:spLocks noChangeArrowheads="1"/>
          </p:cNvSpPr>
          <p:nvPr/>
        </p:nvSpPr>
        <p:spPr bwMode="auto">
          <a:xfrm>
            <a:off x="3864332" y="5522036"/>
            <a:ext cx="152400" cy="140677"/>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51225" name="Oval 33"/>
          <p:cNvSpPr>
            <a:spLocks noChangeArrowheads="1"/>
          </p:cNvSpPr>
          <p:nvPr/>
        </p:nvSpPr>
        <p:spPr bwMode="auto">
          <a:xfrm>
            <a:off x="4321532" y="5381359"/>
            <a:ext cx="152400" cy="140677"/>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51226" name="AutoShape 34"/>
          <p:cNvSpPr>
            <a:spLocks noChangeArrowheads="1"/>
          </p:cNvSpPr>
          <p:nvPr/>
        </p:nvSpPr>
        <p:spPr bwMode="auto">
          <a:xfrm>
            <a:off x="4169132" y="5803390"/>
            <a:ext cx="152400" cy="140677"/>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51227" name="AutoShape 35"/>
          <p:cNvSpPr>
            <a:spLocks noChangeArrowheads="1"/>
          </p:cNvSpPr>
          <p:nvPr/>
        </p:nvSpPr>
        <p:spPr bwMode="auto">
          <a:xfrm>
            <a:off x="5388332" y="5522036"/>
            <a:ext cx="152400" cy="140677"/>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51228" name="AutoShape 36"/>
          <p:cNvSpPr>
            <a:spLocks noChangeArrowheads="1"/>
          </p:cNvSpPr>
          <p:nvPr/>
        </p:nvSpPr>
        <p:spPr bwMode="auto">
          <a:xfrm>
            <a:off x="5693132" y="4396621"/>
            <a:ext cx="152400" cy="140677"/>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51229" name="AutoShape 37"/>
          <p:cNvSpPr>
            <a:spLocks noChangeArrowheads="1"/>
          </p:cNvSpPr>
          <p:nvPr/>
        </p:nvSpPr>
        <p:spPr bwMode="auto">
          <a:xfrm>
            <a:off x="3864332" y="4677975"/>
            <a:ext cx="152400" cy="140677"/>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51230" name="Oval 38"/>
          <p:cNvSpPr>
            <a:spLocks noChangeArrowheads="1"/>
          </p:cNvSpPr>
          <p:nvPr/>
        </p:nvSpPr>
        <p:spPr bwMode="auto">
          <a:xfrm>
            <a:off x="5388332" y="4959329"/>
            <a:ext cx="152400" cy="140677"/>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51231" name="Text Box 39"/>
          <p:cNvSpPr txBox="1">
            <a:spLocks noChangeArrowheads="1"/>
          </p:cNvSpPr>
          <p:nvPr/>
        </p:nvSpPr>
        <p:spPr bwMode="auto">
          <a:xfrm rot="-5400000">
            <a:off x="4614693" y="3764051"/>
            <a:ext cx="1035861" cy="26282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1108"/>
              <a:t>Blank column</a:t>
            </a:r>
            <a:endParaRPr lang="en-GB" sz="1846"/>
          </a:p>
        </p:txBody>
      </p:sp>
      <p:sp>
        <p:nvSpPr>
          <p:cNvPr id="51232" name="Text Box 40"/>
          <p:cNvSpPr txBox="1">
            <a:spLocks noChangeArrowheads="1"/>
          </p:cNvSpPr>
          <p:nvPr/>
        </p:nvSpPr>
        <p:spPr bwMode="auto">
          <a:xfrm>
            <a:off x="2249486" y="5198198"/>
            <a:ext cx="808235" cy="26282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1108"/>
              <a:t>Blank row</a:t>
            </a:r>
          </a:p>
        </p:txBody>
      </p:sp>
      <p:grpSp>
        <p:nvGrpSpPr>
          <p:cNvPr id="51233" name="Group 41"/>
          <p:cNvGrpSpPr>
            <a:grpSpLocks/>
          </p:cNvGrpSpPr>
          <p:nvPr/>
        </p:nvGrpSpPr>
        <p:grpSpPr bwMode="auto">
          <a:xfrm>
            <a:off x="4790455" y="4697024"/>
            <a:ext cx="152400" cy="140677"/>
            <a:chOff x="3648" y="2400"/>
            <a:chExt cx="96" cy="96"/>
          </a:xfrm>
        </p:grpSpPr>
        <p:sp>
          <p:nvSpPr>
            <p:cNvPr id="51243" name="Oval 4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51244" name="Oval 4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grpSp>
      <p:sp>
        <p:nvSpPr>
          <p:cNvPr id="51234" name="Oval 44"/>
          <p:cNvSpPr>
            <a:spLocks noChangeArrowheads="1"/>
          </p:cNvSpPr>
          <p:nvPr/>
        </p:nvSpPr>
        <p:spPr bwMode="auto">
          <a:xfrm>
            <a:off x="4775801" y="5772617"/>
            <a:ext cx="152400" cy="140677"/>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51235" name="AutoShape 45"/>
          <p:cNvSpPr>
            <a:spLocks noChangeArrowheads="1"/>
          </p:cNvSpPr>
          <p:nvPr/>
        </p:nvSpPr>
        <p:spPr bwMode="auto">
          <a:xfrm>
            <a:off x="4775801" y="5215771"/>
            <a:ext cx="152400" cy="140677"/>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662"/>
          </a:p>
        </p:txBody>
      </p:sp>
      <p:sp>
        <p:nvSpPr>
          <p:cNvPr id="356398" name="AutoShape 46"/>
          <p:cNvSpPr>
            <a:spLocks noChangeArrowheads="1"/>
          </p:cNvSpPr>
          <p:nvPr/>
        </p:nvSpPr>
        <p:spPr bwMode="gray">
          <a:xfrm>
            <a:off x="7629011" y="1518710"/>
            <a:ext cx="2350477" cy="1246554"/>
          </a:xfrm>
          <a:prstGeom prst="wedgeRoundRectCallout">
            <a:avLst>
              <a:gd name="adj1" fmla="val -165448"/>
              <a:gd name="adj2" fmla="val 182150"/>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lIns="83077" tIns="43200" rIns="83077" bIns="43200"/>
          <a:lstStyle/>
          <a:p>
            <a:pPr algn="ctr">
              <a:defRPr/>
            </a:pPr>
            <a:r>
              <a:rPr lang="en-GB" sz="1662">
                <a:solidFill>
                  <a:schemeClr val="bg2"/>
                </a:solidFill>
              </a:rPr>
              <a:t>Look for heavily populated columns to identify critical process steps</a:t>
            </a:r>
          </a:p>
        </p:txBody>
      </p:sp>
      <p:sp>
        <p:nvSpPr>
          <p:cNvPr id="356399" name="AutoShape 47"/>
          <p:cNvSpPr>
            <a:spLocks noChangeArrowheads="1"/>
          </p:cNvSpPr>
          <p:nvPr/>
        </p:nvSpPr>
        <p:spPr bwMode="gray">
          <a:xfrm>
            <a:off x="6830009" y="4367537"/>
            <a:ext cx="3739089" cy="1405756"/>
          </a:xfrm>
          <a:prstGeom prst="roundRect">
            <a:avLst>
              <a:gd name="adj" fmla="val 5231"/>
            </a:avLst>
          </a:prstGeom>
          <a:ln>
            <a:headEnd/>
            <a:tailEnd/>
          </a:ln>
        </p:spPr>
        <p:style>
          <a:lnRef idx="0">
            <a:schemeClr val="accent2"/>
          </a:lnRef>
          <a:fillRef idx="3">
            <a:schemeClr val="accent2"/>
          </a:fillRef>
          <a:effectRef idx="3">
            <a:schemeClr val="accent2"/>
          </a:effectRef>
          <a:fontRef idx="minor">
            <a:schemeClr val="lt1"/>
          </a:fontRef>
        </p:style>
        <p:txBody>
          <a:bodyPr wrap="square" lIns="83077" tIns="43200" rIns="83077" bIns="43200" anchor="ctr">
            <a:spAutoFit/>
          </a:bodyPr>
          <a:lstStyle/>
          <a:p>
            <a:pPr algn="ctr">
              <a:defRPr/>
            </a:pPr>
            <a:r>
              <a:rPr lang="en-GB" sz="1662" dirty="0">
                <a:solidFill>
                  <a:schemeClr val="bg1"/>
                </a:solidFill>
              </a:rPr>
              <a:t>If importance numbers have been flowed down then these can be used to calculate the process step importance and thereby the critical process steps </a:t>
            </a:r>
          </a:p>
        </p:txBody>
      </p:sp>
      <p:sp>
        <p:nvSpPr>
          <p:cNvPr id="51242" name="Rectangle 48"/>
          <p:cNvSpPr>
            <a:spLocks noChangeArrowheads="1"/>
          </p:cNvSpPr>
          <p:nvPr/>
        </p:nvSpPr>
        <p:spPr bwMode="auto">
          <a:xfrm>
            <a:off x="1781577" y="1442551"/>
            <a:ext cx="5294539" cy="1366120"/>
          </a:xfrm>
          <a:prstGeom prst="rect">
            <a:avLst/>
          </a:prstGeom>
          <a:ln/>
        </p:spPr>
        <p:style>
          <a:lnRef idx="0">
            <a:schemeClr val="accent4"/>
          </a:lnRef>
          <a:fillRef idx="3">
            <a:schemeClr val="accent4"/>
          </a:fillRef>
          <a:effectRef idx="3">
            <a:schemeClr val="accent4"/>
          </a:effectRef>
          <a:fontRef idx="minor">
            <a:schemeClr val="lt1"/>
          </a:fontRef>
        </p:style>
        <p:txBody>
          <a:bodyPr wrap="square" lIns="83077" tIns="43200" rIns="83077" bIns="43200">
            <a:spAutoFit/>
          </a:bodyPr>
          <a:lstStyle/>
          <a:p>
            <a:r>
              <a:rPr lang="en-GB" sz="1662" b="1" dirty="0"/>
              <a:t>Not all the process parameters need to be included in the QFD 3 – only those which affect the key design characteristics (WHATS). We find the Critical Process Parameters by first identifying the Critical Process Steps</a:t>
            </a:r>
          </a:p>
        </p:txBody>
      </p:sp>
    </p:spTree>
    <p:extLst>
      <p:ext uri="{BB962C8B-B14F-4D97-AF65-F5344CB8AC3E}">
        <p14:creationId xmlns:p14="http://schemas.microsoft.com/office/powerpoint/2010/main" val="2424866698"/>
      </p:ext>
    </p:extLst>
  </p:cSld>
  <p:clrMapOvr>
    <a:masterClrMapping/>
  </p:clrMapOvr>
  <p:transition/>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73DA85B-3742-4F24-879C-1EABEC10C523}"/>
              </a:ext>
            </a:extLst>
          </p:cNvPr>
          <p:cNvSpPr/>
          <p:nvPr/>
        </p:nvSpPr>
        <p:spPr>
          <a:xfrm>
            <a:off x="4454031" y="728308"/>
            <a:ext cx="5766294" cy="5355931"/>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a:extLst>
              <a:ext uri="{FF2B5EF4-FFF2-40B4-BE49-F238E27FC236}">
                <a16:creationId xmlns:a16="http://schemas.microsoft.com/office/drawing/2014/main" id="{DE7C30CB-0D4A-004B-8164-631DF4349ABF}"/>
              </a:ext>
            </a:extLst>
          </p:cNvPr>
          <p:cNvPicPr>
            <a:picLocks noChangeAspect="1"/>
          </p:cNvPicPr>
          <p:nvPr/>
        </p:nvPicPr>
        <p:blipFill>
          <a:blip r:embed="rId2"/>
          <a:stretch>
            <a:fillRect/>
          </a:stretch>
        </p:blipFill>
        <p:spPr>
          <a:xfrm>
            <a:off x="4454031" y="773761"/>
            <a:ext cx="5620042" cy="5246046"/>
          </a:xfrm>
          <a:prstGeom prst="rect">
            <a:avLst/>
          </a:prstGeom>
        </p:spPr>
      </p:pic>
      <p:sp>
        <p:nvSpPr>
          <p:cNvPr id="64516" name="AutoShape 12"/>
          <p:cNvSpPr>
            <a:spLocks noChangeArrowheads="1"/>
          </p:cNvSpPr>
          <p:nvPr/>
        </p:nvSpPr>
        <p:spPr bwMode="auto">
          <a:xfrm>
            <a:off x="1708153" y="728308"/>
            <a:ext cx="2051050" cy="1197219"/>
          </a:xfrm>
          <a:prstGeom prst="wedgeRoundRectCallout">
            <a:avLst>
              <a:gd name="adj1" fmla="val 210588"/>
              <a:gd name="adj2" fmla="val 53683"/>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a:lstStyle/>
          <a:p>
            <a:pPr algn="ctr"/>
            <a:r>
              <a:rPr lang="en-GB" sz="1662">
                <a:solidFill>
                  <a:srgbClr val="FF0000"/>
                </a:solidFill>
              </a:rPr>
              <a:t>Manufacturing Process Steps from Function Means Table</a:t>
            </a:r>
            <a:endParaRPr lang="en-US" sz="1662">
              <a:solidFill>
                <a:srgbClr val="FF0000"/>
              </a:solidFill>
            </a:endParaRPr>
          </a:p>
        </p:txBody>
      </p:sp>
      <p:sp>
        <p:nvSpPr>
          <p:cNvPr id="64517" name="AutoShape 13"/>
          <p:cNvSpPr>
            <a:spLocks noChangeArrowheads="1"/>
          </p:cNvSpPr>
          <p:nvPr/>
        </p:nvSpPr>
        <p:spPr bwMode="auto">
          <a:xfrm>
            <a:off x="1524001" y="3836388"/>
            <a:ext cx="2051050" cy="1198685"/>
          </a:xfrm>
          <a:prstGeom prst="wedgeRoundRectCallout">
            <a:avLst>
              <a:gd name="adj1" fmla="val 234683"/>
              <a:gd name="adj2" fmla="val -11931"/>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a:lstStyle/>
          <a:p>
            <a:pPr algn="ctr"/>
            <a:r>
              <a:rPr lang="en-GB" sz="1662">
                <a:solidFill>
                  <a:srgbClr val="FF0000"/>
                </a:solidFill>
              </a:rPr>
              <a:t>Relationships between Critical design and Process Steps</a:t>
            </a:r>
            <a:endParaRPr lang="en-US" sz="1662">
              <a:solidFill>
                <a:srgbClr val="FF0000"/>
              </a:solidFill>
            </a:endParaRPr>
          </a:p>
        </p:txBody>
      </p:sp>
      <p:sp>
        <p:nvSpPr>
          <p:cNvPr id="64518" name="AutoShape 14"/>
          <p:cNvSpPr>
            <a:spLocks noChangeArrowheads="1"/>
          </p:cNvSpPr>
          <p:nvPr/>
        </p:nvSpPr>
        <p:spPr bwMode="auto">
          <a:xfrm>
            <a:off x="1647828" y="6019808"/>
            <a:ext cx="2171700" cy="574431"/>
          </a:xfrm>
          <a:prstGeom prst="wedgeRoundRectCallout">
            <a:avLst>
              <a:gd name="adj1" fmla="val 194654"/>
              <a:gd name="adj2" fmla="val -81556"/>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r>
              <a:rPr lang="en-GB" sz="1477" dirty="0">
                <a:solidFill>
                  <a:schemeClr val="bg1"/>
                </a:solidFill>
              </a:rPr>
              <a:t>Importance of Process Steps</a:t>
            </a:r>
            <a:endParaRPr lang="en-US" sz="1477" dirty="0">
              <a:solidFill>
                <a:schemeClr val="bg1"/>
              </a:solidFill>
            </a:endParaRPr>
          </a:p>
        </p:txBody>
      </p:sp>
      <p:sp>
        <p:nvSpPr>
          <p:cNvPr id="64514" name="AutoShape 8"/>
          <p:cNvSpPr>
            <a:spLocks noChangeArrowheads="1"/>
          </p:cNvSpPr>
          <p:nvPr/>
        </p:nvSpPr>
        <p:spPr bwMode="auto">
          <a:xfrm>
            <a:off x="1624013" y="2149728"/>
            <a:ext cx="2051050" cy="1218018"/>
          </a:xfrm>
          <a:prstGeom prst="wedgeRoundRectCallout">
            <a:avLst>
              <a:gd name="adj1" fmla="val 96225"/>
              <a:gd name="adj2" fmla="val 43835"/>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a:lstStyle/>
          <a:p>
            <a:pPr algn="ctr"/>
            <a:r>
              <a:rPr lang="en-GB" sz="1662" dirty="0">
                <a:solidFill>
                  <a:srgbClr val="FF0000"/>
                </a:solidFill>
              </a:rPr>
              <a:t>Critical Design Parameters From</a:t>
            </a:r>
          </a:p>
          <a:p>
            <a:pPr algn="ctr"/>
            <a:r>
              <a:rPr lang="en-GB" sz="1662" dirty="0">
                <a:solidFill>
                  <a:srgbClr val="FF0000"/>
                </a:solidFill>
              </a:rPr>
              <a:t>QFD 2 and  What-Why Table </a:t>
            </a:r>
            <a:endParaRPr lang="en-US" sz="1662" dirty="0">
              <a:solidFill>
                <a:srgbClr val="FF0000"/>
              </a:solidFill>
            </a:endParaRPr>
          </a:p>
        </p:txBody>
      </p:sp>
    </p:spTree>
    <p:extLst>
      <p:ext uri="{BB962C8B-B14F-4D97-AF65-F5344CB8AC3E}">
        <p14:creationId xmlns:p14="http://schemas.microsoft.com/office/powerpoint/2010/main" val="3533007771"/>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50D92DB-F467-4822-AFB0-6720B1224B15}"/>
              </a:ext>
            </a:extLst>
          </p:cNvPr>
          <p:cNvSpPr/>
          <p:nvPr/>
        </p:nvSpPr>
        <p:spPr>
          <a:xfrm>
            <a:off x="1333500" y="1362075"/>
            <a:ext cx="4657725" cy="441960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5537" name="Rectangle 2"/>
          <p:cNvSpPr>
            <a:spLocks noGrp="1" noChangeArrowheads="1"/>
          </p:cNvSpPr>
          <p:nvPr>
            <p:ph type="title"/>
          </p:nvPr>
        </p:nvSpPr>
        <p:spPr>
          <a:xfrm>
            <a:off x="647700" y="189510"/>
            <a:ext cx="9144000" cy="523185"/>
          </a:xfrm>
        </p:spPr>
        <p:txBody>
          <a:bodyPr/>
          <a:lstStyle/>
          <a:p>
            <a:r>
              <a:rPr lang="en-GB" dirty="0"/>
              <a:t>Exercise: QFD 3 </a:t>
            </a:r>
          </a:p>
        </p:txBody>
      </p:sp>
      <p:sp>
        <p:nvSpPr>
          <p:cNvPr id="65538" name="Rectangle 3"/>
          <p:cNvSpPr>
            <a:spLocks noGrp="1" noChangeArrowheads="1"/>
          </p:cNvSpPr>
          <p:nvPr>
            <p:ph type="body" sz="half" idx="2"/>
          </p:nvPr>
        </p:nvSpPr>
        <p:spPr>
          <a:xfrm>
            <a:off x="6414053" y="1539322"/>
            <a:ext cx="4224337" cy="3779356"/>
          </a:xfrm>
        </p:spPr>
        <p:txBody>
          <a:bodyPr>
            <a:normAutofit fontScale="62500" lnSpcReduction="20000"/>
          </a:bodyPr>
          <a:lstStyle/>
          <a:p>
            <a:pPr marL="0" indent="0">
              <a:buNone/>
            </a:pPr>
            <a:r>
              <a:rPr lang="en-GB" sz="2900" b="1" dirty="0"/>
              <a:t>In small teams</a:t>
            </a:r>
          </a:p>
          <a:p>
            <a:r>
              <a:rPr lang="en-GB" sz="3300" dirty="0"/>
              <a:t>Consider the part you’ve selected and it’s associated Manufacturing System</a:t>
            </a:r>
          </a:p>
          <a:p>
            <a:r>
              <a:rPr lang="en-GB" sz="3300" dirty="0"/>
              <a:t>Use the What-Why table plus other critical design parameters </a:t>
            </a:r>
          </a:p>
          <a:p>
            <a:r>
              <a:rPr lang="en-GB" sz="3300" dirty="0"/>
              <a:t>Construct a QFD 3 chart</a:t>
            </a:r>
          </a:p>
          <a:p>
            <a:r>
              <a:rPr lang="en-GB" sz="3300" dirty="0"/>
              <a:t>Identify any critical process steps</a:t>
            </a:r>
          </a:p>
          <a:p>
            <a:pPr marL="0" indent="0">
              <a:buNone/>
            </a:pPr>
            <a:r>
              <a:rPr lang="en-GB" sz="2900" b="1" dirty="0"/>
              <a:t>Time: 30 Minutes</a:t>
            </a:r>
          </a:p>
          <a:p>
            <a:pPr lvl="1"/>
            <a:endParaRPr lang="en-GB" dirty="0"/>
          </a:p>
          <a:p>
            <a:endParaRPr lang="en-GB" dirty="0"/>
          </a:p>
          <a:p>
            <a:endParaRPr lang="en-GB" dirty="0"/>
          </a:p>
        </p:txBody>
      </p:sp>
      <p:sp>
        <p:nvSpPr>
          <p:cNvPr id="2" name="Slide Number Placeholder 1"/>
          <p:cNvSpPr>
            <a:spLocks noGrp="1"/>
          </p:cNvSpPr>
          <p:nvPr>
            <p:ph type="sldNum" sz="quarter" idx="4294967295"/>
          </p:nvPr>
        </p:nvSpPr>
        <p:spPr>
          <a:xfrm>
            <a:off x="10058400" y="6396038"/>
            <a:ext cx="2133600" cy="157162"/>
          </a:xfrm>
          <a:prstGeom prst="rect">
            <a:avLst/>
          </a:prstGeom>
        </p:spPr>
        <p:txBody>
          <a:bodyPr/>
          <a:lstStyle/>
          <a:p>
            <a:pPr algn="r"/>
            <a:fld id="{839138C9-5F67-814B-9A59-437F5CC6A65C}" type="slidenum">
              <a:rPr lang="en-GB" sz="1015"/>
              <a:pPr algn="r"/>
              <a:t>109</a:t>
            </a:fld>
            <a:endParaRPr lang="en-GB" sz="1015" dirty="0"/>
          </a:p>
        </p:txBody>
      </p:sp>
      <p:pic>
        <p:nvPicPr>
          <p:cNvPr id="7" name="Picture 6">
            <a:extLst>
              <a:ext uri="{FF2B5EF4-FFF2-40B4-BE49-F238E27FC236}">
                <a16:creationId xmlns:a16="http://schemas.microsoft.com/office/drawing/2014/main" id="{32A43ACE-9DF7-0642-8687-4D52FD9A66C2}"/>
              </a:ext>
            </a:extLst>
          </p:cNvPr>
          <p:cNvPicPr>
            <a:picLocks noChangeAspect="1"/>
          </p:cNvPicPr>
          <p:nvPr/>
        </p:nvPicPr>
        <p:blipFill>
          <a:blip r:embed="rId3"/>
          <a:stretch>
            <a:fillRect/>
          </a:stretch>
        </p:blipFill>
        <p:spPr>
          <a:xfrm>
            <a:off x="1418539" y="1466850"/>
            <a:ext cx="4510188" cy="4210050"/>
          </a:xfrm>
          <a:prstGeom prst="rect">
            <a:avLst/>
          </a:prstGeom>
        </p:spPr>
      </p:pic>
    </p:spTree>
    <p:extLst>
      <p:ext uri="{BB962C8B-B14F-4D97-AF65-F5344CB8AC3E}">
        <p14:creationId xmlns:p14="http://schemas.microsoft.com/office/powerpoint/2010/main" val="114328626"/>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25B45B1-666D-7641-BDF9-78F687DB9A0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12939" y="1591837"/>
            <a:ext cx="7521597" cy="4594728"/>
          </a:xfrm>
          <a:prstGeom prst="rect">
            <a:avLst/>
          </a:prstGeom>
        </p:spPr>
      </p:pic>
      <p:sp>
        <p:nvSpPr>
          <p:cNvPr id="5" name="Title 4">
            <a:extLst>
              <a:ext uri="{FF2B5EF4-FFF2-40B4-BE49-F238E27FC236}">
                <a16:creationId xmlns:a16="http://schemas.microsoft.com/office/drawing/2014/main" id="{4104323D-D04D-104A-A528-5A406DBBE188}"/>
              </a:ext>
            </a:extLst>
          </p:cNvPr>
          <p:cNvSpPr>
            <a:spLocks noGrp="1"/>
          </p:cNvSpPr>
          <p:nvPr>
            <p:ph type="title"/>
          </p:nvPr>
        </p:nvSpPr>
        <p:spPr>
          <a:xfrm>
            <a:off x="0" y="51454"/>
            <a:ext cx="6489700" cy="510564"/>
          </a:xfrm>
        </p:spPr>
        <p:txBody>
          <a:bodyPr/>
          <a:lstStyle/>
          <a:p>
            <a:r>
              <a:rPr lang="en-US" sz="3600" dirty="0"/>
              <a:t>Critical Process Steps</a:t>
            </a:r>
          </a:p>
        </p:txBody>
      </p:sp>
      <p:sp>
        <p:nvSpPr>
          <p:cNvPr id="6" name="Rounded Rectangular Callout 5">
            <a:extLst>
              <a:ext uri="{FF2B5EF4-FFF2-40B4-BE49-F238E27FC236}">
                <a16:creationId xmlns:a16="http://schemas.microsoft.com/office/drawing/2014/main" id="{630D30E5-10F8-764B-850B-AAF89E3A73FF}"/>
              </a:ext>
            </a:extLst>
          </p:cNvPr>
          <p:cNvSpPr/>
          <p:nvPr/>
        </p:nvSpPr>
        <p:spPr>
          <a:xfrm>
            <a:off x="1571454" y="2325757"/>
            <a:ext cx="1839712" cy="1461053"/>
          </a:xfrm>
          <a:prstGeom prst="wedgeRoundRectCallout">
            <a:avLst>
              <a:gd name="adj1" fmla="val 142723"/>
              <a:gd name="adj2" fmla="val 40678"/>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600" dirty="0"/>
              <a:t>The QFD 3 will indicate which Process steps are critical</a:t>
            </a:r>
          </a:p>
        </p:txBody>
      </p:sp>
      <p:sp>
        <p:nvSpPr>
          <p:cNvPr id="7" name="Rectangle 6">
            <a:extLst>
              <a:ext uri="{FF2B5EF4-FFF2-40B4-BE49-F238E27FC236}">
                <a16:creationId xmlns:a16="http://schemas.microsoft.com/office/drawing/2014/main" id="{3F9CFE12-F3AF-4ABB-A5AE-305059F34A66}"/>
              </a:ext>
            </a:extLst>
          </p:cNvPr>
          <p:cNvSpPr/>
          <p:nvPr/>
        </p:nvSpPr>
        <p:spPr>
          <a:xfrm>
            <a:off x="8733341" y="5791200"/>
            <a:ext cx="2583831"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hlinkClick r:id="rId3" action="ppaction://hlinkfile"/>
              </a:rPr>
              <a:t>Link to spreadsheet</a:t>
            </a:r>
            <a:endParaRPr lang="en-GB" dirty="0"/>
          </a:p>
        </p:txBody>
      </p:sp>
    </p:spTree>
    <p:extLst>
      <p:ext uri="{BB962C8B-B14F-4D97-AF65-F5344CB8AC3E}">
        <p14:creationId xmlns:p14="http://schemas.microsoft.com/office/powerpoint/2010/main" val="3367006981"/>
      </p:ext>
    </p:extLst>
  </p:cSld>
  <p:clrMapOvr>
    <a:masterClrMapping/>
  </p:clrMapOvr>
  <p:transition>
    <p:wipe dir="r"/>
  </p:transition>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Title 1"/>
          <p:cNvSpPr>
            <a:spLocks noGrp="1"/>
          </p:cNvSpPr>
          <p:nvPr>
            <p:ph type="title"/>
          </p:nvPr>
        </p:nvSpPr>
        <p:spPr>
          <a:xfrm>
            <a:off x="0" y="0"/>
            <a:ext cx="9404723" cy="1400530"/>
          </a:xfrm>
        </p:spPr>
        <p:txBody>
          <a:bodyPr/>
          <a:lstStyle/>
          <a:p>
            <a:r>
              <a:rPr lang="en-GB" sz="3600" dirty="0"/>
              <a:t>What Now</a:t>
            </a:r>
          </a:p>
        </p:txBody>
      </p:sp>
      <p:sp>
        <p:nvSpPr>
          <p:cNvPr id="67586" name="Content Placeholder 2"/>
          <p:cNvSpPr>
            <a:spLocks noGrp="1"/>
          </p:cNvSpPr>
          <p:nvPr>
            <p:ph idx="4294967295"/>
          </p:nvPr>
        </p:nvSpPr>
        <p:spPr>
          <a:xfrm>
            <a:off x="334002" y="1907054"/>
            <a:ext cx="11208244" cy="5038725"/>
          </a:xfrm>
        </p:spPr>
        <p:txBody>
          <a:bodyPr>
            <a:normAutofit/>
          </a:bodyPr>
          <a:lstStyle/>
          <a:p>
            <a:r>
              <a:rPr lang="en-GB" dirty="0"/>
              <a:t>We need to investigate any critical process steps and identify those process parameters that will need to be controlled during manufacture – failure to do so will cause the associated design parameters to vary which will ultimately result in an inferior product in the hands of the customer/user</a:t>
            </a:r>
          </a:p>
          <a:p>
            <a:r>
              <a:rPr lang="en-GB" dirty="0"/>
              <a:t>Time to return to our old friends the P-Diagram and What Why table</a:t>
            </a:r>
          </a:p>
          <a:p>
            <a:pPr lvl="1"/>
            <a:r>
              <a:rPr lang="en-GB" sz="2000" dirty="0"/>
              <a:t>We start by identifying the process parameters of the Critical Process Step using a P-Diagram</a:t>
            </a:r>
          </a:p>
          <a:p>
            <a:pPr lvl="1"/>
            <a:r>
              <a:rPr lang="en-GB" sz="2000" dirty="0"/>
              <a:t>Once we have completed the P-Diagram we can use a What-Why Table to determine the Critical Process Parameters</a:t>
            </a:r>
          </a:p>
          <a:p>
            <a:pPr marL="536542" lvl="1" indent="0">
              <a:buNone/>
            </a:pPr>
            <a:endParaRPr lang="en-GB" sz="2000" dirty="0"/>
          </a:p>
        </p:txBody>
      </p:sp>
    </p:spTree>
    <p:extLst>
      <p:ext uri="{BB962C8B-B14F-4D97-AF65-F5344CB8AC3E}">
        <p14:creationId xmlns:p14="http://schemas.microsoft.com/office/powerpoint/2010/main" val="678285614"/>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AB07E03-FD3D-334F-9411-94563B0B63DB}"/>
              </a:ext>
            </a:extLst>
          </p:cNvPr>
          <p:cNvPicPr>
            <a:picLocks noChangeAspect="1"/>
          </p:cNvPicPr>
          <p:nvPr/>
        </p:nvPicPr>
        <p:blipFill rotWithShape="1">
          <a:blip r:embed="rId2">
            <a:extLst>
              <a:ext uri="{28A0092B-C50C-407E-A947-70E740481C1C}">
                <a14:useLocalDpi xmlns:a14="http://schemas.microsoft.com/office/drawing/2010/main" val="0"/>
              </a:ext>
            </a:extLst>
          </a:blip>
          <a:srcRect l="265" r="-1"/>
          <a:stretch/>
        </p:blipFill>
        <p:spPr>
          <a:xfrm>
            <a:off x="2612473" y="1035858"/>
            <a:ext cx="7966075" cy="4242915"/>
          </a:xfrm>
          <a:prstGeom prst="rect">
            <a:avLst/>
          </a:prstGeom>
        </p:spPr>
      </p:pic>
      <p:sp>
        <p:nvSpPr>
          <p:cNvPr id="68609" name="Rectangle 2"/>
          <p:cNvSpPr>
            <a:spLocks noGrp="1" noChangeArrowheads="1"/>
          </p:cNvSpPr>
          <p:nvPr>
            <p:ph type="title"/>
          </p:nvPr>
        </p:nvSpPr>
        <p:spPr>
          <a:xfrm>
            <a:off x="115922" y="0"/>
            <a:ext cx="10205299" cy="458915"/>
          </a:xfrm>
        </p:spPr>
        <p:txBody>
          <a:bodyPr/>
          <a:lstStyle/>
          <a:p>
            <a:pPr eaLnBrk="1" hangingPunct="1"/>
            <a:r>
              <a:rPr lang="en-GB" sz="3200" dirty="0">
                <a:latin typeface="Arial" charset="0"/>
              </a:rPr>
              <a:t>Robust to Variation: Critical Process Steps P-Diagram</a:t>
            </a:r>
            <a:endParaRPr lang="en-US" sz="3200" dirty="0">
              <a:latin typeface="Arial" charset="0"/>
            </a:endParaRPr>
          </a:p>
        </p:txBody>
      </p:sp>
      <p:sp>
        <p:nvSpPr>
          <p:cNvPr id="68611" name="Text Box 4"/>
          <p:cNvSpPr txBox="1">
            <a:spLocks noChangeArrowheads="1"/>
          </p:cNvSpPr>
          <p:nvPr/>
        </p:nvSpPr>
        <p:spPr bwMode="auto">
          <a:xfrm>
            <a:off x="1723176" y="4343122"/>
            <a:ext cx="3930876" cy="1512594"/>
          </a:xfrm>
          <a:prstGeom prst="rect">
            <a:avLst/>
          </a:prstGeom>
          <a:ln/>
        </p:spPr>
        <p:style>
          <a:lnRef idx="0">
            <a:schemeClr val="accent2"/>
          </a:lnRef>
          <a:fillRef idx="3">
            <a:schemeClr val="accent2"/>
          </a:fillRef>
          <a:effectRef idx="3">
            <a:schemeClr val="accent2"/>
          </a:effectRef>
          <a:fontRef idx="minor">
            <a:schemeClr val="lt1"/>
          </a:fontRef>
        </p:style>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846" b="1" dirty="0">
                <a:solidFill>
                  <a:srgbClr val="FFFFFF"/>
                </a:solidFill>
              </a:rPr>
              <a:t>The “Degreasing” is a critical process step and therefore we need to be confident we understand those factors that might affect its performance</a:t>
            </a:r>
            <a:endParaRPr lang="en-US" sz="1846" b="1" dirty="0">
              <a:solidFill>
                <a:srgbClr val="FFFFFF"/>
              </a:solidFill>
            </a:endParaRPr>
          </a:p>
        </p:txBody>
      </p:sp>
    </p:spTree>
    <p:extLst>
      <p:ext uri="{BB962C8B-B14F-4D97-AF65-F5344CB8AC3E}">
        <p14:creationId xmlns:p14="http://schemas.microsoft.com/office/powerpoint/2010/main" val="2517866654"/>
      </p:ext>
    </p:extLst>
  </p:cSld>
  <p:clrMapOvr>
    <a:masterClrMapping/>
  </p:clrMapOvr>
  <p:transition>
    <p:wipe dir="r"/>
  </p:transition>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Rectangle 2"/>
          <p:cNvSpPr>
            <a:spLocks noGrp="1" noChangeArrowheads="1"/>
          </p:cNvSpPr>
          <p:nvPr>
            <p:ph type="title"/>
          </p:nvPr>
        </p:nvSpPr>
        <p:spPr>
          <a:xfrm>
            <a:off x="1524000" y="500744"/>
            <a:ext cx="9144000" cy="420006"/>
          </a:xfrm>
        </p:spPr>
        <p:txBody>
          <a:bodyPr/>
          <a:lstStyle/>
          <a:p>
            <a:pPr defTabSz="703402"/>
            <a:r>
              <a:rPr lang="en-GB" sz="2585" dirty="0">
                <a:latin typeface="Arial" charset="0"/>
              </a:rPr>
              <a:t>Exercise: Manufacturing System P-Diagram</a:t>
            </a:r>
            <a:r>
              <a:rPr lang="en-GB" sz="2585" dirty="0">
                <a:latin typeface="Symbol" charset="0"/>
              </a:rPr>
              <a:t> </a:t>
            </a:r>
            <a:endParaRPr lang="en-GB" sz="2585" dirty="0">
              <a:latin typeface="Arial" charset="0"/>
            </a:endParaRPr>
          </a:p>
        </p:txBody>
      </p:sp>
      <p:sp>
        <p:nvSpPr>
          <p:cNvPr id="69634" name="Rectangle 3"/>
          <p:cNvSpPr>
            <a:spLocks noGrp="1" noChangeArrowheads="1"/>
          </p:cNvSpPr>
          <p:nvPr>
            <p:ph type="body" sz="half" idx="2"/>
          </p:nvPr>
        </p:nvSpPr>
        <p:spPr>
          <a:xfrm>
            <a:off x="6281291" y="2273757"/>
            <a:ext cx="4224337" cy="3177986"/>
          </a:xfrm>
        </p:spPr>
        <p:txBody>
          <a:bodyPr/>
          <a:lstStyle/>
          <a:p>
            <a:pPr defTabSz="703402">
              <a:buNone/>
            </a:pPr>
            <a:r>
              <a:rPr lang="en-GB" sz="2000" b="1" dirty="0">
                <a:latin typeface="Arial" charset="0"/>
              </a:rPr>
              <a:t>In small teams</a:t>
            </a:r>
          </a:p>
          <a:p>
            <a:pPr defTabSz="703402">
              <a:buNone/>
            </a:pPr>
            <a:endParaRPr lang="en-GB" sz="2000" b="1" dirty="0">
              <a:latin typeface="Arial" charset="0"/>
            </a:endParaRPr>
          </a:p>
          <a:p>
            <a:pPr defTabSz="703402"/>
            <a:r>
              <a:rPr lang="en-GB" sz="1846" dirty="0">
                <a:latin typeface="Arial" charset="0"/>
              </a:rPr>
              <a:t>Construct a P-Diagram for a critical process step</a:t>
            </a:r>
          </a:p>
          <a:p>
            <a:pPr defTabSz="703402"/>
            <a:endParaRPr lang="en-GB" sz="1477" dirty="0">
              <a:latin typeface="Arial" charset="0"/>
            </a:endParaRPr>
          </a:p>
          <a:p>
            <a:pPr defTabSz="703402">
              <a:buNone/>
            </a:pPr>
            <a:r>
              <a:rPr lang="en-GB" sz="2000" b="1" dirty="0">
                <a:latin typeface="Arial" charset="0"/>
              </a:rPr>
              <a:t>Time: 30 Minutes</a:t>
            </a:r>
          </a:p>
          <a:p>
            <a:pPr lvl="1" defTabSz="703402"/>
            <a:endParaRPr lang="en-GB" dirty="0">
              <a:latin typeface="Arial" charset="0"/>
            </a:endParaRPr>
          </a:p>
          <a:p>
            <a:pPr defTabSz="703402"/>
            <a:endParaRPr lang="en-GB" sz="1477" dirty="0">
              <a:latin typeface="Arial" charset="0"/>
            </a:endParaRPr>
          </a:p>
          <a:p>
            <a:pPr defTabSz="703402"/>
            <a:endParaRPr lang="en-GB" sz="1477" dirty="0">
              <a:latin typeface="Arial" charset="0"/>
            </a:endParaRPr>
          </a:p>
        </p:txBody>
      </p:sp>
      <p:sp>
        <p:nvSpPr>
          <p:cNvPr id="2" name="Slide Number Placeholder 1"/>
          <p:cNvSpPr>
            <a:spLocks noGrp="1"/>
          </p:cNvSpPr>
          <p:nvPr>
            <p:ph type="sldNum" sz="quarter" idx="4294967295"/>
          </p:nvPr>
        </p:nvSpPr>
        <p:spPr>
          <a:xfrm>
            <a:off x="10058400" y="6396038"/>
            <a:ext cx="2133600" cy="157162"/>
          </a:xfrm>
          <a:prstGeom prst="rect">
            <a:avLst/>
          </a:prstGeom>
        </p:spPr>
        <p:txBody>
          <a:bodyPr/>
          <a:lstStyle/>
          <a:p>
            <a:pPr algn="r"/>
            <a:fld id="{839138C9-5F67-814B-9A59-437F5CC6A65C}" type="slidenum">
              <a:rPr lang="en-GB" sz="1015"/>
              <a:pPr algn="r"/>
              <a:t>113</a:t>
            </a:fld>
            <a:endParaRPr lang="en-GB" sz="1015" dirty="0"/>
          </a:p>
        </p:txBody>
      </p:sp>
      <p:pic>
        <p:nvPicPr>
          <p:cNvPr id="17" name="Picture 16">
            <a:extLst>
              <a:ext uri="{FF2B5EF4-FFF2-40B4-BE49-F238E27FC236}">
                <a16:creationId xmlns:a16="http://schemas.microsoft.com/office/drawing/2014/main" id="{50CA39B4-AD26-AD46-8F63-24C43195B0A2}"/>
              </a:ext>
            </a:extLst>
          </p:cNvPr>
          <p:cNvPicPr>
            <a:picLocks noChangeAspect="1"/>
          </p:cNvPicPr>
          <p:nvPr/>
        </p:nvPicPr>
        <p:blipFill rotWithShape="1">
          <a:blip r:embed="rId3">
            <a:extLst>
              <a:ext uri="{28A0092B-C50C-407E-A947-70E740481C1C}">
                <a14:useLocalDpi xmlns:a14="http://schemas.microsoft.com/office/drawing/2010/main" val="0"/>
              </a:ext>
            </a:extLst>
          </a:blip>
          <a:srcRect l="265" r="-1"/>
          <a:stretch/>
        </p:blipFill>
        <p:spPr>
          <a:xfrm>
            <a:off x="1658984" y="2273758"/>
            <a:ext cx="4524335" cy="2409765"/>
          </a:xfrm>
          <a:prstGeom prst="rect">
            <a:avLst/>
          </a:prstGeom>
        </p:spPr>
      </p:pic>
    </p:spTree>
    <p:extLst>
      <p:ext uri="{BB962C8B-B14F-4D97-AF65-F5344CB8AC3E}">
        <p14:creationId xmlns:p14="http://schemas.microsoft.com/office/powerpoint/2010/main" val="4241909855"/>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1FFEC70-37FA-4E31-9AE3-8880AF4259AE}"/>
              </a:ext>
            </a:extLst>
          </p:cNvPr>
          <p:cNvSpPr/>
          <p:nvPr/>
        </p:nvSpPr>
        <p:spPr>
          <a:xfrm>
            <a:off x="2324278" y="2273230"/>
            <a:ext cx="7616476" cy="3647692"/>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a:extLst>
              <a:ext uri="{FF2B5EF4-FFF2-40B4-BE49-F238E27FC236}">
                <a16:creationId xmlns:a16="http://schemas.microsoft.com/office/drawing/2014/main" id="{ED54753B-2C0B-6940-AD94-FA26BFA91E1A}"/>
              </a:ext>
            </a:extLst>
          </p:cNvPr>
          <p:cNvPicPr>
            <a:picLocks noChangeAspect="1"/>
          </p:cNvPicPr>
          <p:nvPr/>
        </p:nvPicPr>
        <p:blipFill>
          <a:blip r:embed="rId2"/>
          <a:stretch>
            <a:fillRect/>
          </a:stretch>
        </p:blipFill>
        <p:spPr>
          <a:xfrm>
            <a:off x="2324278" y="2166887"/>
            <a:ext cx="7616476" cy="3674444"/>
          </a:xfrm>
          <a:prstGeom prst="rect">
            <a:avLst/>
          </a:prstGeom>
        </p:spPr>
      </p:pic>
      <p:sp>
        <p:nvSpPr>
          <p:cNvPr id="71682" name="Rectangle 2"/>
          <p:cNvSpPr>
            <a:spLocks noGrp="1" noChangeArrowheads="1"/>
          </p:cNvSpPr>
          <p:nvPr>
            <p:ph type="title"/>
          </p:nvPr>
        </p:nvSpPr>
        <p:spPr>
          <a:xfrm>
            <a:off x="0" y="39512"/>
            <a:ext cx="9404723" cy="1400530"/>
          </a:xfrm>
        </p:spPr>
        <p:txBody>
          <a:bodyPr/>
          <a:lstStyle/>
          <a:p>
            <a:pPr eaLnBrk="1" hangingPunct="1"/>
            <a:r>
              <a:rPr lang="en-GB" sz="2215" dirty="0">
                <a:latin typeface="Arial" charset="0"/>
              </a:rPr>
              <a:t>What-Why Table to determine Critical Process Parameters</a:t>
            </a:r>
            <a:endParaRPr lang="en-US" sz="2215" dirty="0">
              <a:latin typeface="Arial" charset="0"/>
            </a:endParaRPr>
          </a:p>
        </p:txBody>
      </p:sp>
      <p:sp>
        <p:nvSpPr>
          <p:cNvPr id="71683" name="AutoShape 4"/>
          <p:cNvSpPr>
            <a:spLocks noChangeArrowheads="1"/>
          </p:cNvSpPr>
          <p:nvPr/>
        </p:nvSpPr>
        <p:spPr bwMode="auto">
          <a:xfrm>
            <a:off x="2127181" y="1668723"/>
            <a:ext cx="1790700" cy="693724"/>
          </a:xfrm>
          <a:prstGeom prst="wedgeRoundRectCallout">
            <a:avLst>
              <a:gd name="adj1" fmla="val 24070"/>
              <a:gd name="adj2" fmla="val 346974"/>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anchor="ctr"/>
          <a:lstStyle/>
          <a:p>
            <a:pPr algn="ctr"/>
            <a:r>
              <a:rPr lang="en-GB" sz="1662" dirty="0">
                <a:ln w="0"/>
                <a:solidFill>
                  <a:schemeClr val="accent1"/>
                </a:solidFill>
                <a:effectLst>
                  <a:outerShdw blurRad="38100" dist="25400" dir="5400000" algn="ctr" rotWithShape="0">
                    <a:srgbClr val="6E747A">
                      <a:alpha val="43000"/>
                    </a:srgbClr>
                  </a:outerShdw>
                </a:effectLst>
              </a:rPr>
              <a:t>Process Parameters</a:t>
            </a:r>
            <a:endParaRPr lang="en-US" sz="1662" dirty="0">
              <a:ln w="0"/>
              <a:solidFill>
                <a:schemeClr val="accent1"/>
              </a:solidFill>
              <a:effectLst>
                <a:outerShdw blurRad="38100" dist="25400" dir="5400000" algn="ctr" rotWithShape="0">
                  <a:srgbClr val="6E747A">
                    <a:alpha val="43000"/>
                  </a:srgbClr>
                </a:outerShdw>
              </a:effectLst>
            </a:endParaRPr>
          </a:p>
        </p:txBody>
      </p:sp>
      <p:sp>
        <p:nvSpPr>
          <p:cNvPr id="71684" name="AutoShape 5"/>
          <p:cNvSpPr>
            <a:spLocks noChangeArrowheads="1"/>
          </p:cNvSpPr>
          <p:nvPr/>
        </p:nvSpPr>
        <p:spPr bwMode="auto">
          <a:xfrm>
            <a:off x="4303716" y="1511401"/>
            <a:ext cx="1828800" cy="575896"/>
          </a:xfrm>
          <a:prstGeom prst="wedgeRoundRectCallout">
            <a:avLst>
              <a:gd name="adj1" fmla="val 71269"/>
              <a:gd name="adj2" fmla="val 167810"/>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anchor="ctr"/>
          <a:lstStyle/>
          <a:p>
            <a:pPr algn="ctr"/>
            <a:r>
              <a:rPr lang="en-GB" sz="1662">
                <a:ln w="0"/>
                <a:solidFill>
                  <a:schemeClr val="accent1"/>
                </a:solidFill>
                <a:effectLst>
                  <a:outerShdw blurRad="38100" dist="25400" dir="5400000" algn="ctr" rotWithShape="0">
                    <a:srgbClr val="6E747A">
                      <a:alpha val="43000"/>
                    </a:srgbClr>
                  </a:outerShdw>
                </a:effectLst>
              </a:rPr>
              <a:t>Noise</a:t>
            </a:r>
          </a:p>
          <a:p>
            <a:pPr algn="ctr"/>
            <a:r>
              <a:rPr lang="en-GB" sz="1662">
                <a:ln w="0"/>
                <a:solidFill>
                  <a:schemeClr val="accent1"/>
                </a:solidFill>
                <a:effectLst>
                  <a:outerShdw blurRad="38100" dist="25400" dir="5400000" algn="ctr" rotWithShape="0">
                    <a:srgbClr val="6E747A">
                      <a:alpha val="43000"/>
                    </a:srgbClr>
                  </a:outerShdw>
                </a:effectLst>
              </a:rPr>
              <a:t>Factors</a:t>
            </a:r>
            <a:endParaRPr lang="en-US" sz="1662">
              <a:ln w="0"/>
              <a:solidFill>
                <a:schemeClr val="accent1"/>
              </a:solidFill>
              <a:effectLst>
                <a:outerShdw blurRad="38100" dist="25400" dir="5400000" algn="ctr" rotWithShape="0">
                  <a:srgbClr val="6E747A">
                    <a:alpha val="43000"/>
                  </a:srgbClr>
                </a:outerShdw>
              </a:effectLst>
            </a:endParaRPr>
          </a:p>
        </p:txBody>
      </p:sp>
      <p:sp>
        <p:nvSpPr>
          <p:cNvPr id="71685" name="AutoShape 6"/>
          <p:cNvSpPr>
            <a:spLocks noChangeArrowheads="1"/>
          </p:cNvSpPr>
          <p:nvPr/>
        </p:nvSpPr>
        <p:spPr bwMode="auto">
          <a:xfrm>
            <a:off x="2425845" y="6143936"/>
            <a:ext cx="2917825" cy="575896"/>
          </a:xfrm>
          <a:prstGeom prst="wedgeRoundRectCallout">
            <a:avLst>
              <a:gd name="adj1" fmla="val 41870"/>
              <a:gd name="adj2" fmla="val -118827"/>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anchor="ctr"/>
          <a:lstStyle/>
          <a:p>
            <a:pPr algn="ctr"/>
            <a:r>
              <a:rPr lang="en-GB" sz="1662">
                <a:ln w="0"/>
                <a:solidFill>
                  <a:schemeClr val="accent1"/>
                </a:solidFill>
                <a:effectLst>
                  <a:outerShdw blurRad="38100" dist="25400" dir="5400000" algn="ctr" rotWithShape="0">
                    <a:srgbClr val="6E747A">
                      <a:alpha val="43000"/>
                    </a:srgbClr>
                  </a:outerShdw>
                </a:effectLst>
              </a:rPr>
              <a:t>Critical Noise Parameters</a:t>
            </a:r>
            <a:endParaRPr lang="en-US" sz="1662">
              <a:ln w="0"/>
              <a:solidFill>
                <a:schemeClr val="accent1"/>
              </a:solidFill>
              <a:effectLst>
                <a:outerShdw blurRad="38100" dist="25400" dir="5400000" algn="ctr" rotWithShape="0">
                  <a:srgbClr val="6E747A">
                    <a:alpha val="43000"/>
                  </a:srgbClr>
                </a:outerShdw>
              </a:effectLst>
            </a:endParaRPr>
          </a:p>
        </p:txBody>
      </p:sp>
      <p:sp>
        <p:nvSpPr>
          <p:cNvPr id="71686" name="AutoShape 7"/>
          <p:cNvSpPr>
            <a:spLocks noChangeArrowheads="1"/>
          </p:cNvSpPr>
          <p:nvPr/>
        </p:nvSpPr>
        <p:spPr bwMode="auto">
          <a:xfrm>
            <a:off x="8687047" y="1096066"/>
            <a:ext cx="1828800" cy="1097573"/>
          </a:xfrm>
          <a:prstGeom prst="wedgeRoundRectCallout">
            <a:avLst>
              <a:gd name="adj1" fmla="val 6951"/>
              <a:gd name="adj2" fmla="val 186198"/>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anchor="ctr"/>
          <a:lstStyle/>
          <a:p>
            <a:pPr algn="ctr"/>
            <a:r>
              <a:rPr lang="en-GB" sz="1662">
                <a:ln w="0"/>
                <a:solidFill>
                  <a:schemeClr val="accent1"/>
                </a:solidFill>
                <a:effectLst>
                  <a:outerShdw blurRad="38100" dist="25400" dir="5400000" algn="ctr" rotWithShape="0">
                    <a:srgbClr val="6E747A">
                      <a:alpha val="43000"/>
                    </a:srgbClr>
                  </a:outerShdw>
                </a:effectLst>
              </a:rPr>
              <a:t>Critical</a:t>
            </a:r>
          </a:p>
          <a:p>
            <a:pPr algn="ctr"/>
            <a:r>
              <a:rPr lang="en-GB" sz="1662">
                <a:ln w="0"/>
                <a:solidFill>
                  <a:schemeClr val="accent1"/>
                </a:solidFill>
                <a:effectLst>
                  <a:outerShdw blurRad="38100" dist="25400" dir="5400000" algn="ctr" rotWithShape="0">
                    <a:srgbClr val="6E747A">
                      <a:alpha val="43000"/>
                    </a:srgbClr>
                  </a:outerShdw>
                </a:effectLst>
              </a:rPr>
              <a:t>Control </a:t>
            </a:r>
          </a:p>
          <a:p>
            <a:pPr algn="ctr"/>
            <a:r>
              <a:rPr lang="en-GB" sz="1662">
                <a:ln w="0"/>
                <a:solidFill>
                  <a:schemeClr val="accent1"/>
                </a:solidFill>
                <a:effectLst>
                  <a:outerShdw blurRad="38100" dist="25400" dir="5400000" algn="ctr" rotWithShape="0">
                    <a:srgbClr val="6E747A">
                      <a:alpha val="43000"/>
                    </a:srgbClr>
                  </a:outerShdw>
                </a:effectLst>
              </a:rPr>
              <a:t>Factors</a:t>
            </a:r>
            <a:endParaRPr lang="en-US" sz="1662">
              <a:ln w="0"/>
              <a:solidFill>
                <a:schemeClr val="accent1"/>
              </a:solidFill>
              <a:effectLst>
                <a:outerShdw blurRad="38100" dist="25400" dir="5400000" algn="ctr" rotWithShape="0">
                  <a:srgbClr val="6E747A">
                    <a:alpha val="43000"/>
                  </a:srgbClr>
                </a:outerShdw>
              </a:effectLst>
            </a:endParaRPr>
          </a:p>
        </p:txBody>
      </p:sp>
    </p:spTree>
    <p:extLst>
      <p:ext uri="{BB962C8B-B14F-4D97-AF65-F5344CB8AC3E}">
        <p14:creationId xmlns:p14="http://schemas.microsoft.com/office/powerpoint/2010/main" val="1926803232"/>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69412D3-3858-4624-8DFF-4403952D5DD4}"/>
              </a:ext>
            </a:extLst>
          </p:cNvPr>
          <p:cNvSpPr/>
          <p:nvPr/>
        </p:nvSpPr>
        <p:spPr>
          <a:xfrm>
            <a:off x="1676401" y="2195655"/>
            <a:ext cx="4905089" cy="2469428"/>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2705" name="Rectangle 2"/>
          <p:cNvSpPr>
            <a:spLocks noGrp="1" noChangeArrowheads="1"/>
          </p:cNvSpPr>
          <p:nvPr>
            <p:ph type="title"/>
          </p:nvPr>
        </p:nvSpPr>
        <p:spPr>
          <a:xfrm>
            <a:off x="0" y="61179"/>
            <a:ext cx="9144000" cy="703385"/>
          </a:xfrm>
        </p:spPr>
        <p:txBody>
          <a:bodyPr/>
          <a:lstStyle/>
          <a:p>
            <a:pPr defTabSz="703402"/>
            <a:r>
              <a:rPr lang="en-GB" sz="2585" dirty="0">
                <a:latin typeface="Arial" charset="0"/>
              </a:rPr>
              <a:t>Exercise: Manufacturing System What-Why Table</a:t>
            </a:r>
            <a:r>
              <a:rPr lang="en-GB" sz="2585" dirty="0">
                <a:latin typeface="Symbol" charset="0"/>
              </a:rPr>
              <a:t> </a:t>
            </a:r>
            <a:endParaRPr lang="en-GB" sz="2585" dirty="0">
              <a:latin typeface="Arial" charset="0"/>
            </a:endParaRPr>
          </a:p>
        </p:txBody>
      </p:sp>
      <p:sp>
        <p:nvSpPr>
          <p:cNvPr id="72706" name="Rectangle 3"/>
          <p:cNvSpPr>
            <a:spLocks noGrp="1" noChangeArrowheads="1"/>
          </p:cNvSpPr>
          <p:nvPr>
            <p:ph type="body" sz="half" idx="2"/>
          </p:nvPr>
        </p:nvSpPr>
        <p:spPr>
          <a:xfrm>
            <a:off x="7043144" y="1780668"/>
            <a:ext cx="3624856" cy="3617209"/>
          </a:xfrm>
        </p:spPr>
        <p:txBody>
          <a:bodyPr/>
          <a:lstStyle/>
          <a:p>
            <a:pPr defTabSz="703402">
              <a:buNone/>
            </a:pPr>
            <a:r>
              <a:rPr lang="en-GB" sz="2000" b="1" dirty="0">
                <a:latin typeface="Arial" charset="0"/>
              </a:rPr>
              <a:t>In small teams</a:t>
            </a:r>
          </a:p>
          <a:p>
            <a:pPr defTabSz="703402">
              <a:buNone/>
            </a:pPr>
            <a:endParaRPr lang="en-GB" sz="2000" b="1" dirty="0">
              <a:latin typeface="Arial" charset="0"/>
            </a:endParaRPr>
          </a:p>
          <a:p>
            <a:pPr defTabSz="703402"/>
            <a:r>
              <a:rPr lang="en-GB" sz="1846" dirty="0">
                <a:latin typeface="Arial" charset="0"/>
              </a:rPr>
              <a:t>Use the P-Diagram and</a:t>
            </a:r>
          </a:p>
          <a:p>
            <a:pPr defTabSz="703402"/>
            <a:r>
              <a:rPr lang="en-GB" sz="1846" dirty="0">
                <a:latin typeface="Arial" charset="0"/>
              </a:rPr>
              <a:t>Construct a What Why Table for your critical process step</a:t>
            </a:r>
            <a:endParaRPr lang="en-GB" sz="1477" dirty="0">
              <a:latin typeface="Arial" charset="0"/>
            </a:endParaRPr>
          </a:p>
          <a:p>
            <a:pPr defTabSz="703402">
              <a:buNone/>
            </a:pPr>
            <a:endParaRPr lang="en-GB" sz="1846" dirty="0">
              <a:latin typeface="Arial" charset="0"/>
            </a:endParaRPr>
          </a:p>
          <a:p>
            <a:pPr defTabSz="703402">
              <a:buNone/>
            </a:pPr>
            <a:r>
              <a:rPr lang="en-GB" sz="1846" b="1" dirty="0">
                <a:solidFill>
                  <a:schemeClr val="tx1"/>
                </a:solidFill>
                <a:latin typeface="Arial" charset="0"/>
              </a:rPr>
              <a:t>Time: 30 Minutes</a:t>
            </a:r>
          </a:p>
          <a:p>
            <a:pPr lvl="1" defTabSz="703402"/>
            <a:endParaRPr lang="en-GB" dirty="0">
              <a:latin typeface="Arial" charset="0"/>
            </a:endParaRPr>
          </a:p>
          <a:p>
            <a:pPr defTabSz="703402"/>
            <a:endParaRPr lang="en-GB" sz="1477" dirty="0">
              <a:latin typeface="Arial" charset="0"/>
            </a:endParaRPr>
          </a:p>
          <a:p>
            <a:pPr defTabSz="703402"/>
            <a:endParaRPr lang="en-GB" sz="1477" dirty="0">
              <a:latin typeface="Arial" charset="0"/>
            </a:endParaRPr>
          </a:p>
        </p:txBody>
      </p:sp>
      <p:sp>
        <p:nvSpPr>
          <p:cNvPr id="2" name="Slide Number Placeholder 1"/>
          <p:cNvSpPr>
            <a:spLocks noGrp="1"/>
          </p:cNvSpPr>
          <p:nvPr>
            <p:ph type="sldNum" sz="quarter" idx="4294967295"/>
          </p:nvPr>
        </p:nvSpPr>
        <p:spPr>
          <a:xfrm>
            <a:off x="10058400" y="6373813"/>
            <a:ext cx="2133600" cy="155575"/>
          </a:xfrm>
          <a:prstGeom prst="rect">
            <a:avLst/>
          </a:prstGeom>
        </p:spPr>
        <p:txBody>
          <a:bodyPr/>
          <a:lstStyle/>
          <a:p>
            <a:pPr algn="r"/>
            <a:fld id="{839138C9-5F67-814B-9A59-437F5CC6A65C}" type="slidenum">
              <a:rPr lang="en-GB" sz="1015"/>
              <a:pPr algn="r"/>
              <a:t>115</a:t>
            </a:fld>
            <a:endParaRPr lang="en-GB" sz="1015" dirty="0"/>
          </a:p>
        </p:txBody>
      </p:sp>
      <p:pic>
        <p:nvPicPr>
          <p:cNvPr id="7" name="Picture 6">
            <a:extLst>
              <a:ext uri="{FF2B5EF4-FFF2-40B4-BE49-F238E27FC236}">
                <a16:creationId xmlns:a16="http://schemas.microsoft.com/office/drawing/2014/main" id="{C565679A-4724-A64F-8F37-AEBDF7EEE364}"/>
              </a:ext>
            </a:extLst>
          </p:cNvPr>
          <p:cNvPicPr>
            <a:picLocks noChangeAspect="1"/>
          </p:cNvPicPr>
          <p:nvPr/>
        </p:nvPicPr>
        <p:blipFill>
          <a:blip r:embed="rId3"/>
          <a:stretch>
            <a:fillRect/>
          </a:stretch>
        </p:blipFill>
        <p:spPr>
          <a:xfrm>
            <a:off x="1676401" y="2242459"/>
            <a:ext cx="4761039" cy="2296885"/>
          </a:xfrm>
          <a:prstGeom prst="rect">
            <a:avLst/>
          </a:prstGeom>
        </p:spPr>
      </p:pic>
    </p:spTree>
    <p:extLst>
      <p:ext uri="{BB962C8B-B14F-4D97-AF65-F5344CB8AC3E}">
        <p14:creationId xmlns:p14="http://schemas.microsoft.com/office/powerpoint/2010/main" val="1812405299"/>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8C03D-F974-0642-971C-E0E939D6F2BD}"/>
              </a:ext>
            </a:extLst>
          </p:cNvPr>
          <p:cNvSpPr>
            <a:spLocks noGrp="1"/>
          </p:cNvSpPr>
          <p:nvPr>
            <p:ph type="title"/>
          </p:nvPr>
        </p:nvSpPr>
        <p:spPr>
          <a:xfrm>
            <a:off x="94313" y="40471"/>
            <a:ext cx="6489700" cy="519023"/>
          </a:xfrm>
        </p:spPr>
        <p:txBody>
          <a:bodyPr/>
          <a:lstStyle/>
          <a:p>
            <a:r>
              <a:rPr lang="en-US" dirty="0"/>
              <a:t>We Understand</a:t>
            </a:r>
          </a:p>
        </p:txBody>
      </p:sp>
      <p:pic>
        <p:nvPicPr>
          <p:cNvPr id="7" name="Picture 6">
            <a:extLst>
              <a:ext uri="{FF2B5EF4-FFF2-40B4-BE49-F238E27FC236}">
                <a16:creationId xmlns:a16="http://schemas.microsoft.com/office/drawing/2014/main" id="{7C6765E9-7A40-DC4E-B67F-CDC59161C3A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37892" y="2805616"/>
            <a:ext cx="4730109" cy="3055690"/>
          </a:xfrm>
          <a:prstGeom prst="rect">
            <a:avLst/>
          </a:prstGeom>
        </p:spPr>
      </p:pic>
      <p:pic>
        <p:nvPicPr>
          <p:cNvPr id="9" name="Picture 8">
            <a:extLst>
              <a:ext uri="{FF2B5EF4-FFF2-40B4-BE49-F238E27FC236}">
                <a16:creationId xmlns:a16="http://schemas.microsoft.com/office/drawing/2014/main" id="{7D35C64C-DB77-974A-B30B-7AD82A0439F3}"/>
              </a:ext>
            </a:extLst>
          </p:cNvPr>
          <p:cNvPicPr>
            <a:picLocks noChangeAspect="1"/>
          </p:cNvPicPr>
          <p:nvPr/>
        </p:nvPicPr>
        <p:blipFill rotWithShape="1">
          <a:blip r:embed="rId3">
            <a:extLst>
              <a:ext uri="{28A0092B-C50C-407E-A947-70E740481C1C}">
                <a14:useLocalDpi xmlns:a14="http://schemas.microsoft.com/office/drawing/2010/main" val="0"/>
              </a:ext>
            </a:extLst>
          </a:blip>
          <a:srcRect l="4550"/>
          <a:stretch/>
        </p:blipFill>
        <p:spPr>
          <a:xfrm>
            <a:off x="1792358" y="2633872"/>
            <a:ext cx="4024319" cy="2743199"/>
          </a:xfrm>
          <a:prstGeom prst="rect">
            <a:avLst/>
          </a:prstGeom>
        </p:spPr>
      </p:pic>
      <p:sp>
        <p:nvSpPr>
          <p:cNvPr id="10" name="TextBox 9">
            <a:extLst>
              <a:ext uri="{FF2B5EF4-FFF2-40B4-BE49-F238E27FC236}">
                <a16:creationId xmlns:a16="http://schemas.microsoft.com/office/drawing/2014/main" id="{1B720E1C-3C4D-7349-B65C-278FE9EECA26}"/>
              </a:ext>
            </a:extLst>
          </p:cNvPr>
          <p:cNvSpPr txBox="1"/>
          <p:nvPr/>
        </p:nvSpPr>
        <p:spPr>
          <a:xfrm>
            <a:off x="2063333" y="1337022"/>
            <a:ext cx="8246859" cy="923330"/>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US" sz="1800" dirty="0"/>
              <a:t>The P-Diagram and What Why Table provides a qualitative assessment of what Manufacturing process parameters require control and what Noises (that can be minimized) affect them.</a:t>
            </a:r>
          </a:p>
        </p:txBody>
      </p:sp>
      <p:sp>
        <p:nvSpPr>
          <p:cNvPr id="8" name="Rectangle 7">
            <a:extLst>
              <a:ext uri="{FF2B5EF4-FFF2-40B4-BE49-F238E27FC236}">
                <a16:creationId xmlns:a16="http://schemas.microsoft.com/office/drawing/2014/main" id="{BE58B34E-E064-407E-84F1-1F7A96B93A67}"/>
              </a:ext>
            </a:extLst>
          </p:cNvPr>
          <p:cNvSpPr/>
          <p:nvPr/>
        </p:nvSpPr>
        <p:spPr>
          <a:xfrm>
            <a:off x="8733341" y="5791200"/>
            <a:ext cx="2583831"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hlinkClick r:id="rId4" action="ppaction://hlinkfile"/>
              </a:rPr>
              <a:t>Link to spreadsheet</a:t>
            </a:r>
            <a:endParaRPr lang="en-GB" dirty="0"/>
          </a:p>
        </p:txBody>
      </p:sp>
    </p:spTree>
    <p:extLst>
      <p:ext uri="{BB962C8B-B14F-4D97-AF65-F5344CB8AC3E}">
        <p14:creationId xmlns:p14="http://schemas.microsoft.com/office/powerpoint/2010/main" val="3447367872"/>
      </p:ext>
    </p:extLst>
  </p:cSld>
  <p:clrMapOvr>
    <a:masterClrMapping/>
  </p:clrMapOvr>
  <p:transition>
    <p:wipe dir="r"/>
  </p:transition>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2865CB8-B241-402A-B531-C7A9C2091F91}"/>
              </a:ext>
            </a:extLst>
          </p:cNvPr>
          <p:cNvSpPr/>
          <p:nvPr/>
        </p:nvSpPr>
        <p:spPr>
          <a:xfrm>
            <a:off x="1677409" y="2821923"/>
            <a:ext cx="6207020" cy="3263984"/>
          </a:xfrm>
          <a:prstGeom prst="rect">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6323" name="Rectangle 3"/>
          <p:cNvSpPr>
            <a:spLocks noGrp="1" noChangeArrowheads="1"/>
          </p:cNvSpPr>
          <p:nvPr>
            <p:ph type="body" sz="quarter" idx="15"/>
          </p:nvPr>
        </p:nvSpPr>
        <p:spPr>
          <a:xfrm>
            <a:off x="1956000" y="1395432"/>
            <a:ext cx="8257950" cy="4359060"/>
          </a:xfrm>
        </p:spPr>
        <p:txBody>
          <a:bodyPr/>
          <a:lstStyle/>
          <a:p>
            <a:pPr marL="498243" indent="-498243">
              <a:spcBef>
                <a:spcPct val="25000"/>
              </a:spcBef>
            </a:pPr>
            <a:r>
              <a:rPr lang="en-GB" sz="1846" dirty="0">
                <a:latin typeface="Arial" charset="0"/>
              </a:rPr>
              <a:t>QFD Phase 3 assists Design and Manufacturing agree a set of critical design characteristics and the allowable ranges of manufacturing variation.</a:t>
            </a:r>
          </a:p>
          <a:p>
            <a:pPr marL="498243" indent="-498243">
              <a:spcBef>
                <a:spcPct val="25000"/>
              </a:spcBef>
            </a:pPr>
            <a:r>
              <a:rPr lang="en-GB" sz="1846" dirty="0">
                <a:latin typeface="Arial" charset="0"/>
              </a:rPr>
              <a:t>QFD phase 4 is used to plan how Manufacturing/Production and Quality Control intend to keep the promises of QFD 3.</a:t>
            </a:r>
          </a:p>
        </p:txBody>
      </p:sp>
      <p:sp>
        <p:nvSpPr>
          <p:cNvPr id="56322" name="Rectangle 2"/>
          <p:cNvSpPr>
            <a:spLocks noGrp="1" noChangeArrowheads="1"/>
          </p:cNvSpPr>
          <p:nvPr>
            <p:ph type="title"/>
          </p:nvPr>
        </p:nvSpPr>
        <p:spPr>
          <a:xfrm>
            <a:off x="139994" y="55445"/>
            <a:ext cx="11010600" cy="664797"/>
          </a:xfrm>
        </p:spPr>
        <p:txBody>
          <a:bodyPr/>
          <a:lstStyle/>
          <a:p>
            <a:r>
              <a:rPr lang="en-GB" dirty="0">
                <a:latin typeface="Arial" charset="0"/>
              </a:rPr>
              <a:t>Achieving Manufacturability</a:t>
            </a:r>
          </a:p>
        </p:txBody>
      </p:sp>
      <p:sp>
        <p:nvSpPr>
          <p:cNvPr id="3" name="Slide Number Placeholder 2"/>
          <p:cNvSpPr>
            <a:spLocks noGrp="1"/>
          </p:cNvSpPr>
          <p:nvPr>
            <p:ph type="sldNum" sz="quarter" idx="4"/>
          </p:nvPr>
        </p:nvSpPr>
        <p:spPr/>
        <p:txBody>
          <a:bodyPr/>
          <a:lstStyle/>
          <a:p>
            <a:fld id="{6B072E12-CA90-3E41-83DB-DAC24E0F4B9D}" type="slidenum">
              <a:rPr lang="en-US" smtClean="0"/>
              <a:pPr/>
              <a:t>117</a:t>
            </a:fld>
            <a:endParaRPr lang="en-US"/>
          </a:p>
        </p:txBody>
      </p:sp>
      <p:pic>
        <p:nvPicPr>
          <p:cNvPr id="5632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6244" y="3002293"/>
            <a:ext cx="5836626" cy="29981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TextBox 1"/>
          <p:cNvSpPr txBox="1"/>
          <p:nvPr/>
        </p:nvSpPr>
        <p:spPr>
          <a:xfrm>
            <a:off x="7970759" y="4030996"/>
            <a:ext cx="3704494" cy="1115434"/>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GB" sz="1662" b="1" dirty="0">
                <a:solidFill>
                  <a:srgbClr val="990033"/>
                </a:solidFill>
              </a:rPr>
              <a:t>Manufacturability</a:t>
            </a:r>
            <a:r>
              <a:rPr lang="en-GB" sz="1662" dirty="0"/>
              <a:t> is about ensuring the product is produced consistently within specification – it is about PROCESS CONTROL</a:t>
            </a:r>
            <a:endParaRPr lang="en-US" sz="1662" dirty="0"/>
          </a:p>
        </p:txBody>
      </p:sp>
    </p:spTree>
    <p:extLst>
      <p:ext uri="{BB962C8B-B14F-4D97-AF65-F5344CB8AC3E}">
        <p14:creationId xmlns:p14="http://schemas.microsoft.com/office/powerpoint/2010/main" val="179629384"/>
      </p:ext>
    </p:extLst>
  </p:cSld>
  <p:clrMapOvr>
    <a:masterClrMapping/>
  </p:clrMapOvr>
  <p:transition/>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3"/>
          <p:cNvSpPr>
            <a:spLocks noGrp="1" noChangeArrowheads="1"/>
          </p:cNvSpPr>
          <p:nvPr>
            <p:ph type="title"/>
          </p:nvPr>
        </p:nvSpPr>
        <p:spPr>
          <a:xfrm>
            <a:off x="194652" y="33408"/>
            <a:ext cx="8530831" cy="668337"/>
          </a:xfrm>
        </p:spPr>
        <p:txBody>
          <a:bodyPr/>
          <a:lstStyle/>
          <a:p>
            <a:pPr>
              <a:spcBef>
                <a:spcPts val="0"/>
              </a:spcBef>
            </a:pPr>
            <a:r>
              <a:rPr lang="en-GB" sz="2400" dirty="0"/>
              <a:t>Does the Voice of The Process Match the Voice of The Designer (Customer)?</a:t>
            </a:r>
          </a:p>
        </p:txBody>
      </p:sp>
      <p:sp>
        <p:nvSpPr>
          <p:cNvPr id="21507" name="Line 3"/>
          <p:cNvSpPr>
            <a:spLocks noChangeShapeType="1"/>
          </p:cNvSpPr>
          <p:nvPr/>
        </p:nvSpPr>
        <p:spPr bwMode="auto">
          <a:xfrm>
            <a:off x="2168770" y="3216275"/>
            <a:ext cx="2349012"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1508" name="Line 4"/>
          <p:cNvSpPr>
            <a:spLocks noChangeShapeType="1"/>
          </p:cNvSpPr>
          <p:nvPr/>
        </p:nvSpPr>
        <p:spPr bwMode="auto">
          <a:xfrm>
            <a:off x="3324958" y="1997075"/>
            <a:ext cx="0" cy="14478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1509" name="Line 5"/>
          <p:cNvSpPr>
            <a:spLocks noChangeShapeType="1"/>
          </p:cNvSpPr>
          <p:nvPr/>
        </p:nvSpPr>
        <p:spPr bwMode="auto">
          <a:xfrm>
            <a:off x="2269881" y="1984375"/>
            <a:ext cx="0" cy="14478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1510" name="Line 6"/>
          <p:cNvSpPr>
            <a:spLocks noChangeShapeType="1"/>
          </p:cNvSpPr>
          <p:nvPr/>
        </p:nvSpPr>
        <p:spPr bwMode="auto">
          <a:xfrm>
            <a:off x="4353658" y="1984375"/>
            <a:ext cx="0" cy="14478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1511" name="Text Box 7"/>
          <p:cNvSpPr txBox="1">
            <a:spLocks noChangeArrowheads="1"/>
          </p:cNvSpPr>
          <p:nvPr/>
        </p:nvSpPr>
        <p:spPr bwMode="auto">
          <a:xfrm>
            <a:off x="2912282" y="3466892"/>
            <a:ext cx="755015"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1600" dirty="0"/>
              <a:t>Target</a:t>
            </a:r>
          </a:p>
        </p:txBody>
      </p:sp>
      <p:sp>
        <p:nvSpPr>
          <p:cNvPr id="21512" name="Text Box 8"/>
          <p:cNvSpPr txBox="1">
            <a:spLocks noChangeArrowheads="1"/>
          </p:cNvSpPr>
          <p:nvPr/>
        </p:nvSpPr>
        <p:spPr bwMode="auto">
          <a:xfrm>
            <a:off x="3984601" y="3482689"/>
            <a:ext cx="742511"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1600" dirty="0"/>
              <a:t>Upper</a:t>
            </a:r>
          </a:p>
          <a:p>
            <a:pPr algn="ctr">
              <a:spcBef>
                <a:spcPts val="0"/>
              </a:spcBef>
            </a:pPr>
            <a:r>
              <a:rPr lang="en-GB" sz="1600" dirty="0"/>
              <a:t>Limit</a:t>
            </a:r>
          </a:p>
        </p:txBody>
      </p:sp>
      <p:sp>
        <p:nvSpPr>
          <p:cNvPr id="21513" name="Text Box 9"/>
          <p:cNvSpPr txBox="1">
            <a:spLocks noChangeArrowheads="1"/>
          </p:cNvSpPr>
          <p:nvPr/>
        </p:nvSpPr>
        <p:spPr bwMode="auto">
          <a:xfrm>
            <a:off x="1977757" y="3482689"/>
            <a:ext cx="742511"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1600" dirty="0"/>
              <a:t>Lower</a:t>
            </a:r>
          </a:p>
          <a:p>
            <a:pPr algn="ctr">
              <a:spcBef>
                <a:spcPts val="0"/>
              </a:spcBef>
            </a:pPr>
            <a:r>
              <a:rPr lang="en-GB" sz="1600" dirty="0"/>
              <a:t>Limit</a:t>
            </a:r>
          </a:p>
        </p:txBody>
      </p:sp>
      <p:sp>
        <p:nvSpPr>
          <p:cNvPr id="21514" name="Rectangle 10"/>
          <p:cNvSpPr>
            <a:spLocks noChangeArrowheads="1"/>
          </p:cNvSpPr>
          <p:nvPr/>
        </p:nvSpPr>
        <p:spPr bwMode="gray">
          <a:xfrm>
            <a:off x="1853712" y="4181475"/>
            <a:ext cx="2870688" cy="1451481"/>
          </a:xfrm>
          <a:prstGeom prst="rect">
            <a:avLst/>
          </a:prstGeom>
          <a:ln/>
          <a:extLst>
            <a:ext uri="{91240B29-F687-4F45-9708-019B960494DF}">
              <a14:hiddenLine xmlns:a14="http://schemas.microsoft.com/office/drawing/2010/main" w="12700">
                <a:solidFill>
                  <a:srgbClr val="000000"/>
                </a:solidFill>
                <a:miter lim="800000"/>
                <a:headEnd/>
                <a:tailEnd/>
              </a14:hiddenLine>
            </a:ext>
          </a:extLst>
        </p:spPr>
        <p:style>
          <a:lnRef idx="0">
            <a:schemeClr val="accent4"/>
          </a:lnRef>
          <a:fillRef idx="3">
            <a:schemeClr val="accent4"/>
          </a:fillRef>
          <a:effectRef idx="3">
            <a:schemeClr val="accent4"/>
          </a:effectRef>
          <a:fontRef idx="minor">
            <a:schemeClr val="lt1"/>
          </a:fontRef>
        </p:style>
        <p:txBody>
          <a:bodyPr wrap="none" anchor="ctr"/>
          <a:lstStyle/>
          <a:p>
            <a:pPr algn="ctr">
              <a:spcBef>
                <a:spcPts val="0"/>
              </a:spcBef>
            </a:pPr>
            <a:r>
              <a:rPr lang="en-GB" sz="2000" dirty="0">
                <a:solidFill>
                  <a:srgbClr val="FFFFFF"/>
                </a:solidFill>
              </a:rPr>
              <a:t>Voice of the Designer </a:t>
            </a:r>
          </a:p>
          <a:p>
            <a:pPr algn="ctr">
              <a:spcBef>
                <a:spcPts val="0"/>
              </a:spcBef>
            </a:pPr>
            <a:r>
              <a:rPr lang="en-GB" sz="2000" dirty="0">
                <a:solidFill>
                  <a:srgbClr val="FFFFFF"/>
                </a:solidFill>
              </a:rPr>
              <a:t>(Customer)</a:t>
            </a:r>
          </a:p>
          <a:p>
            <a:pPr algn="ctr">
              <a:spcBef>
                <a:spcPts val="0"/>
              </a:spcBef>
            </a:pPr>
            <a:r>
              <a:rPr lang="en-GB" sz="1600" dirty="0">
                <a:solidFill>
                  <a:srgbClr val="FFFFFF"/>
                </a:solidFill>
              </a:rPr>
              <a:t>Required or tolerable</a:t>
            </a:r>
          </a:p>
          <a:p>
            <a:pPr algn="ctr">
              <a:spcBef>
                <a:spcPts val="0"/>
              </a:spcBef>
            </a:pPr>
            <a:r>
              <a:rPr lang="en-GB" sz="1600" dirty="0">
                <a:solidFill>
                  <a:srgbClr val="FFFFFF"/>
                </a:solidFill>
              </a:rPr>
              <a:t>level of variation</a:t>
            </a:r>
          </a:p>
        </p:txBody>
      </p:sp>
      <p:sp>
        <p:nvSpPr>
          <p:cNvPr id="21515" name="Rectangle 11"/>
          <p:cNvSpPr>
            <a:spLocks noChangeArrowheads="1"/>
          </p:cNvSpPr>
          <p:nvPr/>
        </p:nvSpPr>
        <p:spPr bwMode="auto">
          <a:xfrm>
            <a:off x="6629400" y="3114675"/>
            <a:ext cx="266700" cy="1270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1516" name="Rectangle 12"/>
          <p:cNvSpPr>
            <a:spLocks noChangeArrowheads="1"/>
          </p:cNvSpPr>
          <p:nvPr/>
        </p:nvSpPr>
        <p:spPr bwMode="auto">
          <a:xfrm>
            <a:off x="6896100" y="2873375"/>
            <a:ext cx="228600" cy="3683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1517" name="Rectangle 13"/>
          <p:cNvSpPr>
            <a:spLocks noChangeArrowheads="1"/>
          </p:cNvSpPr>
          <p:nvPr/>
        </p:nvSpPr>
        <p:spPr bwMode="auto">
          <a:xfrm>
            <a:off x="7124700" y="2644775"/>
            <a:ext cx="266700" cy="5969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1518" name="Rectangle 14"/>
          <p:cNvSpPr>
            <a:spLocks noChangeArrowheads="1"/>
          </p:cNvSpPr>
          <p:nvPr/>
        </p:nvSpPr>
        <p:spPr bwMode="auto">
          <a:xfrm>
            <a:off x="7391401" y="2047875"/>
            <a:ext cx="317989" cy="11938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1519" name="Rectangle 15"/>
          <p:cNvSpPr>
            <a:spLocks noChangeArrowheads="1"/>
          </p:cNvSpPr>
          <p:nvPr/>
        </p:nvSpPr>
        <p:spPr bwMode="auto">
          <a:xfrm>
            <a:off x="7709390" y="1831975"/>
            <a:ext cx="316523" cy="14097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1520" name="Rectangle 16"/>
          <p:cNvSpPr>
            <a:spLocks noChangeArrowheads="1"/>
          </p:cNvSpPr>
          <p:nvPr/>
        </p:nvSpPr>
        <p:spPr bwMode="auto">
          <a:xfrm>
            <a:off x="8014190" y="2009775"/>
            <a:ext cx="316523" cy="12319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1521" name="Rectangle 17"/>
          <p:cNvSpPr>
            <a:spLocks noChangeArrowheads="1"/>
          </p:cNvSpPr>
          <p:nvPr/>
        </p:nvSpPr>
        <p:spPr bwMode="auto">
          <a:xfrm>
            <a:off x="8330712" y="2454275"/>
            <a:ext cx="317988" cy="7874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1522" name="Rectangle 18"/>
          <p:cNvSpPr>
            <a:spLocks noChangeArrowheads="1"/>
          </p:cNvSpPr>
          <p:nvPr/>
        </p:nvSpPr>
        <p:spPr bwMode="auto">
          <a:xfrm>
            <a:off x="8648701" y="2759075"/>
            <a:ext cx="317989" cy="4826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1523" name="Rectangle 19"/>
          <p:cNvSpPr>
            <a:spLocks noChangeArrowheads="1"/>
          </p:cNvSpPr>
          <p:nvPr/>
        </p:nvSpPr>
        <p:spPr bwMode="auto">
          <a:xfrm>
            <a:off x="8966690" y="3038475"/>
            <a:ext cx="316523" cy="2032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1524" name="Freeform 20"/>
          <p:cNvSpPr>
            <a:spLocks/>
          </p:cNvSpPr>
          <p:nvPr/>
        </p:nvSpPr>
        <p:spPr bwMode="auto">
          <a:xfrm>
            <a:off x="5736981" y="1782763"/>
            <a:ext cx="4423996" cy="1466850"/>
          </a:xfrm>
          <a:custGeom>
            <a:avLst/>
            <a:gdLst>
              <a:gd name="T0" fmla="*/ 0 w 2195"/>
              <a:gd name="T1" fmla="*/ 2147483647 h 1153"/>
              <a:gd name="T2" fmla="*/ 2147483647 w 2195"/>
              <a:gd name="T3" fmla="*/ 2147483647 h 1153"/>
              <a:gd name="T4" fmla="*/ 2147483647 w 2195"/>
              <a:gd name="T5" fmla="*/ 2147483647 h 1153"/>
              <a:gd name="T6" fmla="*/ 2147483647 w 2195"/>
              <a:gd name="T7" fmla="*/ 2147483647 h 1153"/>
              <a:gd name="T8" fmla="*/ 2147483647 w 2195"/>
              <a:gd name="T9" fmla="*/ 2147483647 h 1153"/>
              <a:gd name="T10" fmla="*/ 2147483647 w 2195"/>
              <a:gd name="T11" fmla="*/ 2147483647 h 1153"/>
              <a:gd name="T12" fmla="*/ 2147483647 w 2195"/>
              <a:gd name="T13" fmla="*/ 2147483647 h 1153"/>
              <a:gd name="T14" fmla="*/ 2147483647 w 2195"/>
              <a:gd name="T15" fmla="*/ 2147483647 h 1153"/>
              <a:gd name="T16" fmla="*/ 2147483647 w 2195"/>
              <a:gd name="T17" fmla="*/ 2147483647 h 1153"/>
              <a:gd name="T18" fmla="*/ 2147483647 w 2195"/>
              <a:gd name="T19" fmla="*/ 2147483647 h 1153"/>
              <a:gd name="T20" fmla="*/ 2147483647 w 2195"/>
              <a:gd name="T21" fmla="*/ 2147483647 h 1153"/>
              <a:gd name="T22" fmla="*/ 2147483647 w 2195"/>
              <a:gd name="T23" fmla="*/ 2147483647 h 1153"/>
              <a:gd name="T24" fmla="*/ 2147483647 w 2195"/>
              <a:gd name="T25" fmla="*/ 2147483647 h 1153"/>
              <a:gd name="T26" fmla="*/ 2147483647 w 2195"/>
              <a:gd name="T27" fmla="*/ 2147483647 h 1153"/>
              <a:gd name="T28" fmla="*/ 2147483647 w 2195"/>
              <a:gd name="T29" fmla="*/ 2147483647 h 1153"/>
              <a:gd name="T30" fmla="*/ 2147483647 w 2195"/>
              <a:gd name="T31" fmla="*/ 2147483647 h 1153"/>
              <a:gd name="T32" fmla="*/ 2147483647 w 2195"/>
              <a:gd name="T33" fmla="*/ 2147483647 h 1153"/>
              <a:gd name="T34" fmla="*/ 2147483647 w 2195"/>
              <a:gd name="T35" fmla="*/ 2147483647 h 1153"/>
              <a:gd name="T36" fmla="*/ 2147483647 w 2195"/>
              <a:gd name="T37" fmla="*/ 2147483647 h 1153"/>
              <a:gd name="T38" fmla="*/ 2147483647 w 2195"/>
              <a:gd name="T39" fmla="*/ 2147483647 h 1153"/>
              <a:gd name="T40" fmla="*/ 2147483647 w 2195"/>
              <a:gd name="T41" fmla="*/ 0 h 1153"/>
              <a:gd name="T42" fmla="*/ 2147483647 w 2195"/>
              <a:gd name="T43" fmla="*/ 2147483647 h 1153"/>
              <a:gd name="T44" fmla="*/ 2147483647 w 2195"/>
              <a:gd name="T45" fmla="*/ 2147483647 h 1153"/>
              <a:gd name="T46" fmla="*/ 2147483647 w 2195"/>
              <a:gd name="T47" fmla="*/ 2147483647 h 1153"/>
              <a:gd name="T48" fmla="*/ 2147483647 w 2195"/>
              <a:gd name="T49" fmla="*/ 2147483647 h 1153"/>
              <a:gd name="T50" fmla="*/ 2147483647 w 2195"/>
              <a:gd name="T51" fmla="*/ 2147483647 h 1153"/>
              <a:gd name="T52" fmla="*/ 2147483647 w 2195"/>
              <a:gd name="T53" fmla="*/ 2147483647 h 1153"/>
              <a:gd name="T54" fmla="*/ 2147483647 w 2195"/>
              <a:gd name="T55" fmla="*/ 2147483647 h 1153"/>
              <a:gd name="T56" fmla="*/ 2147483647 w 2195"/>
              <a:gd name="T57" fmla="*/ 2147483647 h 1153"/>
              <a:gd name="T58" fmla="*/ 2147483647 w 2195"/>
              <a:gd name="T59" fmla="*/ 2147483647 h 1153"/>
              <a:gd name="T60" fmla="*/ 2147483647 w 2195"/>
              <a:gd name="T61" fmla="*/ 2147483647 h 1153"/>
              <a:gd name="T62" fmla="*/ 2147483647 w 2195"/>
              <a:gd name="T63" fmla="*/ 2147483647 h 1153"/>
              <a:gd name="T64" fmla="*/ 2147483647 w 2195"/>
              <a:gd name="T65" fmla="*/ 2147483647 h 1153"/>
              <a:gd name="T66" fmla="*/ 2147483647 w 2195"/>
              <a:gd name="T67" fmla="*/ 2147483647 h 1153"/>
              <a:gd name="T68" fmla="*/ 2147483647 w 2195"/>
              <a:gd name="T69" fmla="*/ 2147483647 h 1153"/>
              <a:gd name="T70" fmla="*/ 2147483647 w 2195"/>
              <a:gd name="T71" fmla="*/ 2147483647 h 1153"/>
              <a:gd name="T72" fmla="*/ 2147483647 w 2195"/>
              <a:gd name="T73" fmla="*/ 2147483647 h 1153"/>
              <a:gd name="T74" fmla="*/ 2147483647 w 2195"/>
              <a:gd name="T75" fmla="*/ 2147483647 h 1153"/>
              <a:gd name="T76" fmla="*/ 2147483647 w 2195"/>
              <a:gd name="T77" fmla="*/ 2147483647 h 1153"/>
              <a:gd name="T78" fmla="*/ 2147483647 w 2195"/>
              <a:gd name="T79" fmla="*/ 2147483647 h 1153"/>
              <a:gd name="T80" fmla="*/ 2147483647 w 2195"/>
              <a:gd name="T81" fmla="*/ 2147483647 h 115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5"/>
              <a:gd name="T124" fmla="*/ 0 h 1153"/>
              <a:gd name="T125" fmla="*/ 2195 w 2195"/>
              <a:gd name="T126" fmla="*/ 1153 h 115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a:solidFill>
              <a:srgbClr val="FF33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a:spcBef>
                <a:spcPts val="0"/>
              </a:spcBef>
            </a:pPr>
            <a:endParaRPr lang="en-GB" sz="1800" dirty="0"/>
          </a:p>
        </p:txBody>
      </p:sp>
      <p:sp>
        <p:nvSpPr>
          <p:cNvPr id="21525" name="Rectangle 21"/>
          <p:cNvSpPr>
            <a:spLocks noChangeArrowheads="1"/>
          </p:cNvSpPr>
          <p:nvPr/>
        </p:nvSpPr>
        <p:spPr bwMode="gray">
          <a:xfrm>
            <a:off x="6730512" y="4168775"/>
            <a:ext cx="2680188" cy="1464180"/>
          </a:xfrm>
          <a:prstGeom prst="rect">
            <a:avLst/>
          </a:prstGeom>
          <a:ln/>
          <a:extLst>
            <a:ext uri="{91240B29-F687-4F45-9708-019B960494DF}">
              <a14:hiddenLine xmlns:a14="http://schemas.microsoft.com/office/drawing/2010/main" w="12700">
                <a:solidFill>
                  <a:srgbClr val="000000"/>
                </a:solidFill>
                <a:miter lim="800000"/>
                <a:headEnd/>
                <a:tailEnd/>
              </a14:hiddenLine>
            </a:ext>
          </a:extLst>
        </p:spPr>
        <p:style>
          <a:lnRef idx="0">
            <a:schemeClr val="accent4"/>
          </a:lnRef>
          <a:fillRef idx="3">
            <a:schemeClr val="accent4"/>
          </a:fillRef>
          <a:effectRef idx="3">
            <a:schemeClr val="accent4"/>
          </a:effectRef>
          <a:fontRef idx="minor">
            <a:schemeClr val="lt1"/>
          </a:fontRef>
        </p:style>
        <p:txBody>
          <a:bodyPr wrap="none" anchor="ctr"/>
          <a:lstStyle/>
          <a:p>
            <a:pPr algn="ctr">
              <a:spcBef>
                <a:spcPts val="0"/>
              </a:spcBef>
            </a:pPr>
            <a:r>
              <a:rPr lang="en-GB" sz="2000" dirty="0">
                <a:solidFill>
                  <a:srgbClr val="FFFFFF"/>
                </a:solidFill>
              </a:rPr>
              <a:t>Voice of the Process</a:t>
            </a:r>
          </a:p>
          <a:p>
            <a:pPr algn="ctr">
              <a:spcBef>
                <a:spcPts val="0"/>
              </a:spcBef>
            </a:pPr>
            <a:r>
              <a:rPr lang="en-GB" sz="1600" dirty="0">
                <a:solidFill>
                  <a:srgbClr val="FFFFFF"/>
                </a:solidFill>
              </a:rPr>
              <a:t>Actual variation from</a:t>
            </a:r>
          </a:p>
          <a:p>
            <a:pPr algn="ctr">
              <a:spcBef>
                <a:spcPts val="0"/>
              </a:spcBef>
            </a:pPr>
            <a:r>
              <a:rPr lang="en-GB" sz="1600" dirty="0">
                <a:solidFill>
                  <a:srgbClr val="FFFFFF"/>
                </a:solidFill>
              </a:rPr>
              <a:t>from the manufacturing</a:t>
            </a:r>
          </a:p>
          <a:p>
            <a:pPr algn="ctr">
              <a:spcBef>
                <a:spcPts val="0"/>
              </a:spcBef>
            </a:pPr>
            <a:r>
              <a:rPr lang="en-GB" sz="1600" dirty="0">
                <a:solidFill>
                  <a:srgbClr val="FFFFFF"/>
                </a:solidFill>
              </a:rPr>
              <a:t> process</a:t>
            </a:r>
          </a:p>
        </p:txBody>
      </p:sp>
      <p:sp>
        <p:nvSpPr>
          <p:cNvPr id="21526" name="Text Box 22"/>
          <p:cNvSpPr txBox="1">
            <a:spLocks noChangeArrowheads="1"/>
          </p:cNvSpPr>
          <p:nvPr/>
        </p:nvSpPr>
        <p:spPr bwMode="auto">
          <a:xfrm>
            <a:off x="2720268" y="5782537"/>
            <a:ext cx="6192721"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2000" b="1" dirty="0"/>
              <a:t>Process capability compares the actual variation </a:t>
            </a:r>
          </a:p>
          <a:p>
            <a:pPr algn="ctr">
              <a:spcBef>
                <a:spcPts val="0"/>
              </a:spcBef>
            </a:pPr>
            <a:r>
              <a:rPr lang="en-GB" sz="2000" b="1" dirty="0"/>
              <a:t>to the requirements</a:t>
            </a:r>
          </a:p>
        </p:txBody>
      </p:sp>
    </p:spTree>
    <p:extLst>
      <p:ext uri="{BB962C8B-B14F-4D97-AF65-F5344CB8AC3E}">
        <p14:creationId xmlns:p14="http://schemas.microsoft.com/office/powerpoint/2010/main" val="680579443"/>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78944" y="49474"/>
            <a:ext cx="9404723" cy="1400530"/>
          </a:xfrm>
        </p:spPr>
        <p:txBody>
          <a:bodyPr/>
          <a:lstStyle/>
          <a:p>
            <a:r>
              <a:rPr lang="en-GB" sz="3200" dirty="0"/>
              <a:t>Process Capability</a:t>
            </a:r>
          </a:p>
        </p:txBody>
      </p:sp>
      <p:grpSp>
        <p:nvGrpSpPr>
          <p:cNvPr id="2" name="Group 3"/>
          <p:cNvGrpSpPr>
            <a:grpSpLocks/>
          </p:cNvGrpSpPr>
          <p:nvPr/>
        </p:nvGrpSpPr>
        <p:grpSpPr bwMode="auto">
          <a:xfrm>
            <a:off x="4409831" y="1851026"/>
            <a:ext cx="2749550" cy="2206625"/>
            <a:chOff x="286" y="744"/>
            <a:chExt cx="1732" cy="1390"/>
          </a:xfrm>
        </p:grpSpPr>
        <p:sp>
          <p:nvSpPr>
            <p:cNvPr id="22547" name="Line 4"/>
            <p:cNvSpPr>
              <a:spLocks noChangeShapeType="1"/>
            </p:cNvSpPr>
            <p:nvPr/>
          </p:nvSpPr>
          <p:spPr bwMode="auto">
            <a:xfrm>
              <a:off x="406" y="1520"/>
              <a:ext cx="148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2548" name="Line 5"/>
            <p:cNvSpPr>
              <a:spLocks noChangeShapeType="1"/>
            </p:cNvSpPr>
            <p:nvPr/>
          </p:nvSpPr>
          <p:spPr bwMode="auto">
            <a:xfrm>
              <a:off x="1134" y="752"/>
              <a:ext cx="0" cy="912"/>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2549" name="Line 6"/>
            <p:cNvSpPr>
              <a:spLocks noChangeShapeType="1"/>
            </p:cNvSpPr>
            <p:nvPr/>
          </p:nvSpPr>
          <p:spPr bwMode="auto">
            <a:xfrm>
              <a:off x="470" y="744"/>
              <a:ext cx="0" cy="912"/>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2550" name="Line 7"/>
            <p:cNvSpPr>
              <a:spLocks noChangeShapeType="1"/>
            </p:cNvSpPr>
            <p:nvPr/>
          </p:nvSpPr>
          <p:spPr bwMode="auto">
            <a:xfrm>
              <a:off x="1782" y="744"/>
              <a:ext cx="0" cy="912"/>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2551" name="Text Box 8"/>
            <p:cNvSpPr txBox="1">
              <a:spLocks noChangeArrowheads="1"/>
            </p:cNvSpPr>
            <p:nvPr/>
          </p:nvSpPr>
          <p:spPr bwMode="auto">
            <a:xfrm>
              <a:off x="897" y="1677"/>
              <a:ext cx="476" cy="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1600" dirty="0"/>
                <a:t>Target</a:t>
              </a:r>
            </a:p>
          </p:txBody>
        </p:sp>
        <p:sp>
          <p:nvSpPr>
            <p:cNvPr id="22552" name="Text Box 9"/>
            <p:cNvSpPr txBox="1">
              <a:spLocks noChangeArrowheads="1"/>
            </p:cNvSpPr>
            <p:nvPr/>
          </p:nvSpPr>
          <p:spPr bwMode="auto">
            <a:xfrm>
              <a:off x="1550" y="1611"/>
              <a:ext cx="468" cy="5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1600" dirty="0"/>
                <a:t>Upper</a:t>
              </a:r>
            </a:p>
            <a:p>
              <a:pPr algn="ctr">
                <a:spcBef>
                  <a:spcPts val="0"/>
                </a:spcBef>
              </a:pPr>
              <a:r>
                <a:rPr lang="en-GB" sz="1600" dirty="0"/>
                <a:t>Spec</a:t>
              </a:r>
            </a:p>
            <a:p>
              <a:pPr algn="ctr">
                <a:spcBef>
                  <a:spcPts val="0"/>
                </a:spcBef>
              </a:pPr>
              <a:r>
                <a:rPr lang="en-GB" sz="1600" dirty="0"/>
                <a:t>Limit</a:t>
              </a:r>
            </a:p>
          </p:txBody>
        </p:sp>
        <p:sp>
          <p:nvSpPr>
            <p:cNvPr id="22553" name="Text Box 10"/>
            <p:cNvSpPr txBox="1">
              <a:spLocks noChangeArrowheads="1"/>
            </p:cNvSpPr>
            <p:nvPr/>
          </p:nvSpPr>
          <p:spPr bwMode="auto">
            <a:xfrm>
              <a:off x="286" y="1611"/>
              <a:ext cx="468" cy="5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1600" dirty="0"/>
                <a:t>Lower</a:t>
              </a:r>
            </a:p>
            <a:p>
              <a:pPr algn="ctr">
                <a:spcBef>
                  <a:spcPts val="0"/>
                </a:spcBef>
              </a:pPr>
              <a:r>
                <a:rPr lang="en-GB" sz="1600" dirty="0"/>
                <a:t>Spec</a:t>
              </a:r>
            </a:p>
            <a:p>
              <a:pPr algn="ctr">
                <a:spcBef>
                  <a:spcPts val="0"/>
                </a:spcBef>
              </a:pPr>
              <a:r>
                <a:rPr lang="en-GB" sz="1600" dirty="0"/>
                <a:t>Limit</a:t>
              </a:r>
            </a:p>
          </p:txBody>
        </p:sp>
      </p:grpSp>
      <p:sp>
        <p:nvSpPr>
          <p:cNvPr id="22532" name="Rectangle 11"/>
          <p:cNvSpPr>
            <a:spLocks noChangeArrowheads="1"/>
          </p:cNvSpPr>
          <p:nvPr/>
        </p:nvSpPr>
        <p:spPr bwMode="auto">
          <a:xfrm>
            <a:off x="4514851" y="2955925"/>
            <a:ext cx="266700" cy="1270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2533" name="Rectangle 12"/>
          <p:cNvSpPr>
            <a:spLocks noChangeArrowheads="1"/>
          </p:cNvSpPr>
          <p:nvPr/>
        </p:nvSpPr>
        <p:spPr bwMode="auto">
          <a:xfrm>
            <a:off x="4781550" y="2714625"/>
            <a:ext cx="228600" cy="3683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2534" name="Rectangle 13"/>
          <p:cNvSpPr>
            <a:spLocks noChangeArrowheads="1"/>
          </p:cNvSpPr>
          <p:nvPr/>
        </p:nvSpPr>
        <p:spPr bwMode="auto">
          <a:xfrm>
            <a:off x="5010151" y="2486025"/>
            <a:ext cx="266700" cy="5969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2535" name="Rectangle 14"/>
          <p:cNvSpPr>
            <a:spLocks noChangeArrowheads="1"/>
          </p:cNvSpPr>
          <p:nvPr/>
        </p:nvSpPr>
        <p:spPr bwMode="auto">
          <a:xfrm>
            <a:off x="5276852" y="1889125"/>
            <a:ext cx="316523" cy="11938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2536" name="Rectangle 15"/>
          <p:cNvSpPr>
            <a:spLocks noChangeArrowheads="1"/>
          </p:cNvSpPr>
          <p:nvPr/>
        </p:nvSpPr>
        <p:spPr bwMode="auto">
          <a:xfrm>
            <a:off x="5593374" y="1673225"/>
            <a:ext cx="317988" cy="14097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2537" name="Rectangle 16"/>
          <p:cNvSpPr>
            <a:spLocks noChangeArrowheads="1"/>
          </p:cNvSpPr>
          <p:nvPr/>
        </p:nvSpPr>
        <p:spPr bwMode="auto">
          <a:xfrm>
            <a:off x="5898174" y="1851025"/>
            <a:ext cx="317988" cy="12319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2538" name="Rectangle 17"/>
          <p:cNvSpPr>
            <a:spLocks noChangeArrowheads="1"/>
          </p:cNvSpPr>
          <p:nvPr/>
        </p:nvSpPr>
        <p:spPr bwMode="auto">
          <a:xfrm>
            <a:off x="6216163" y="2295525"/>
            <a:ext cx="317989" cy="7874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2539" name="Rectangle 18"/>
          <p:cNvSpPr>
            <a:spLocks noChangeArrowheads="1"/>
          </p:cNvSpPr>
          <p:nvPr/>
        </p:nvSpPr>
        <p:spPr bwMode="auto">
          <a:xfrm>
            <a:off x="6534152" y="2600325"/>
            <a:ext cx="316523" cy="4826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2540" name="Rectangle 19"/>
          <p:cNvSpPr>
            <a:spLocks noChangeArrowheads="1"/>
          </p:cNvSpPr>
          <p:nvPr/>
        </p:nvSpPr>
        <p:spPr bwMode="auto">
          <a:xfrm>
            <a:off x="6850674" y="2879725"/>
            <a:ext cx="317988" cy="2032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2541" name="Freeform 20"/>
          <p:cNvSpPr>
            <a:spLocks/>
          </p:cNvSpPr>
          <p:nvPr/>
        </p:nvSpPr>
        <p:spPr bwMode="auto">
          <a:xfrm>
            <a:off x="3622432" y="1624013"/>
            <a:ext cx="4423997" cy="1466850"/>
          </a:xfrm>
          <a:custGeom>
            <a:avLst/>
            <a:gdLst>
              <a:gd name="T0" fmla="*/ 0 w 2195"/>
              <a:gd name="T1" fmla="*/ 2147483647 h 1153"/>
              <a:gd name="T2" fmla="*/ 2147483647 w 2195"/>
              <a:gd name="T3" fmla="*/ 2147483647 h 1153"/>
              <a:gd name="T4" fmla="*/ 2147483647 w 2195"/>
              <a:gd name="T5" fmla="*/ 2147483647 h 1153"/>
              <a:gd name="T6" fmla="*/ 2147483647 w 2195"/>
              <a:gd name="T7" fmla="*/ 2147483647 h 1153"/>
              <a:gd name="T8" fmla="*/ 2147483647 w 2195"/>
              <a:gd name="T9" fmla="*/ 2147483647 h 1153"/>
              <a:gd name="T10" fmla="*/ 2147483647 w 2195"/>
              <a:gd name="T11" fmla="*/ 2147483647 h 1153"/>
              <a:gd name="T12" fmla="*/ 2147483647 w 2195"/>
              <a:gd name="T13" fmla="*/ 2147483647 h 1153"/>
              <a:gd name="T14" fmla="*/ 2147483647 w 2195"/>
              <a:gd name="T15" fmla="*/ 2147483647 h 1153"/>
              <a:gd name="T16" fmla="*/ 2147483647 w 2195"/>
              <a:gd name="T17" fmla="*/ 2147483647 h 1153"/>
              <a:gd name="T18" fmla="*/ 2147483647 w 2195"/>
              <a:gd name="T19" fmla="*/ 2147483647 h 1153"/>
              <a:gd name="T20" fmla="*/ 2147483647 w 2195"/>
              <a:gd name="T21" fmla="*/ 2147483647 h 1153"/>
              <a:gd name="T22" fmla="*/ 2147483647 w 2195"/>
              <a:gd name="T23" fmla="*/ 2147483647 h 1153"/>
              <a:gd name="T24" fmla="*/ 2147483647 w 2195"/>
              <a:gd name="T25" fmla="*/ 2147483647 h 1153"/>
              <a:gd name="T26" fmla="*/ 2147483647 w 2195"/>
              <a:gd name="T27" fmla="*/ 2147483647 h 1153"/>
              <a:gd name="T28" fmla="*/ 2147483647 w 2195"/>
              <a:gd name="T29" fmla="*/ 2147483647 h 1153"/>
              <a:gd name="T30" fmla="*/ 2147483647 w 2195"/>
              <a:gd name="T31" fmla="*/ 2147483647 h 1153"/>
              <a:gd name="T32" fmla="*/ 2147483647 w 2195"/>
              <a:gd name="T33" fmla="*/ 2147483647 h 1153"/>
              <a:gd name="T34" fmla="*/ 2147483647 w 2195"/>
              <a:gd name="T35" fmla="*/ 2147483647 h 1153"/>
              <a:gd name="T36" fmla="*/ 2147483647 w 2195"/>
              <a:gd name="T37" fmla="*/ 2147483647 h 1153"/>
              <a:gd name="T38" fmla="*/ 2147483647 w 2195"/>
              <a:gd name="T39" fmla="*/ 2147483647 h 1153"/>
              <a:gd name="T40" fmla="*/ 2147483647 w 2195"/>
              <a:gd name="T41" fmla="*/ 0 h 1153"/>
              <a:gd name="T42" fmla="*/ 2147483647 w 2195"/>
              <a:gd name="T43" fmla="*/ 2147483647 h 1153"/>
              <a:gd name="T44" fmla="*/ 2147483647 w 2195"/>
              <a:gd name="T45" fmla="*/ 2147483647 h 1153"/>
              <a:gd name="T46" fmla="*/ 2147483647 w 2195"/>
              <a:gd name="T47" fmla="*/ 2147483647 h 1153"/>
              <a:gd name="T48" fmla="*/ 2147483647 w 2195"/>
              <a:gd name="T49" fmla="*/ 2147483647 h 1153"/>
              <a:gd name="T50" fmla="*/ 2147483647 w 2195"/>
              <a:gd name="T51" fmla="*/ 2147483647 h 1153"/>
              <a:gd name="T52" fmla="*/ 2147483647 w 2195"/>
              <a:gd name="T53" fmla="*/ 2147483647 h 1153"/>
              <a:gd name="T54" fmla="*/ 2147483647 w 2195"/>
              <a:gd name="T55" fmla="*/ 2147483647 h 1153"/>
              <a:gd name="T56" fmla="*/ 2147483647 w 2195"/>
              <a:gd name="T57" fmla="*/ 2147483647 h 1153"/>
              <a:gd name="T58" fmla="*/ 2147483647 w 2195"/>
              <a:gd name="T59" fmla="*/ 2147483647 h 1153"/>
              <a:gd name="T60" fmla="*/ 2147483647 w 2195"/>
              <a:gd name="T61" fmla="*/ 2147483647 h 1153"/>
              <a:gd name="T62" fmla="*/ 2147483647 w 2195"/>
              <a:gd name="T63" fmla="*/ 2147483647 h 1153"/>
              <a:gd name="T64" fmla="*/ 2147483647 w 2195"/>
              <a:gd name="T65" fmla="*/ 2147483647 h 1153"/>
              <a:gd name="T66" fmla="*/ 2147483647 w 2195"/>
              <a:gd name="T67" fmla="*/ 2147483647 h 1153"/>
              <a:gd name="T68" fmla="*/ 2147483647 w 2195"/>
              <a:gd name="T69" fmla="*/ 2147483647 h 1153"/>
              <a:gd name="T70" fmla="*/ 2147483647 w 2195"/>
              <a:gd name="T71" fmla="*/ 2147483647 h 1153"/>
              <a:gd name="T72" fmla="*/ 2147483647 w 2195"/>
              <a:gd name="T73" fmla="*/ 2147483647 h 1153"/>
              <a:gd name="T74" fmla="*/ 2147483647 w 2195"/>
              <a:gd name="T75" fmla="*/ 2147483647 h 1153"/>
              <a:gd name="T76" fmla="*/ 2147483647 w 2195"/>
              <a:gd name="T77" fmla="*/ 2147483647 h 1153"/>
              <a:gd name="T78" fmla="*/ 2147483647 w 2195"/>
              <a:gd name="T79" fmla="*/ 2147483647 h 1153"/>
              <a:gd name="T80" fmla="*/ 2147483647 w 2195"/>
              <a:gd name="T81" fmla="*/ 2147483647 h 115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5"/>
              <a:gd name="T124" fmla="*/ 0 h 1153"/>
              <a:gd name="T125" fmla="*/ 2195 w 2195"/>
              <a:gd name="T126" fmla="*/ 1153 h 115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a:solidFill>
              <a:srgbClr val="FF33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a:spcBef>
                <a:spcPts val="0"/>
              </a:spcBef>
            </a:pPr>
            <a:endParaRPr lang="en-GB" sz="1800" dirty="0"/>
          </a:p>
        </p:txBody>
      </p:sp>
      <p:grpSp>
        <p:nvGrpSpPr>
          <p:cNvPr id="3" name="Group 21"/>
          <p:cNvGrpSpPr>
            <a:grpSpLocks/>
          </p:cNvGrpSpPr>
          <p:nvPr/>
        </p:nvGrpSpPr>
        <p:grpSpPr bwMode="auto">
          <a:xfrm>
            <a:off x="2681298" y="4457702"/>
            <a:ext cx="5687514" cy="995363"/>
            <a:chOff x="729" y="2808"/>
            <a:chExt cx="3583" cy="627"/>
          </a:xfrm>
        </p:grpSpPr>
        <p:sp>
          <p:nvSpPr>
            <p:cNvPr id="22543" name="Text Box 22"/>
            <p:cNvSpPr txBox="1">
              <a:spLocks noChangeArrowheads="1"/>
            </p:cNvSpPr>
            <p:nvPr/>
          </p:nvSpPr>
          <p:spPr bwMode="auto">
            <a:xfrm>
              <a:off x="729" y="2984"/>
              <a:ext cx="1944" cy="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2400" dirty="0"/>
                <a:t>Process Capability = </a:t>
              </a:r>
            </a:p>
          </p:txBody>
        </p:sp>
        <p:sp>
          <p:nvSpPr>
            <p:cNvPr id="22544" name="Text Box 23"/>
            <p:cNvSpPr txBox="1">
              <a:spLocks noChangeArrowheads="1"/>
            </p:cNvSpPr>
            <p:nvPr/>
          </p:nvSpPr>
          <p:spPr bwMode="auto">
            <a:xfrm>
              <a:off x="3137" y="2808"/>
              <a:ext cx="677" cy="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2400" dirty="0"/>
                <a:t> Limits</a:t>
              </a:r>
            </a:p>
          </p:txBody>
        </p:sp>
        <p:sp>
          <p:nvSpPr>
            <p:cNvPr id="22545" name="Text Box 24"/>
            <p:cNvSpPr txBox="1">
              <a:spLocks noChangeArrowheads="1"/>
            </p:cNvSpPr>
            <p:nvPr/>
          </p:nvSpPr>
          <p:spPr bwMode="auto">
            <a:xfrm>
              <a:off x="2747" y="3144"/>
              <a:ext cx="1461" cy="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2400" dirty="0"/>
                <a:t>Actual Variation</a:t>
              </a:r>
            </a:p>
          </p:txBody>
        </p:sp>
        <p:sp>
          <p:nvSpPr>
            <p:cNvPr id="22546" name="Line 25"/>
            <p:cNvSpPr>
              <a:spLocks noChangeShapeType="1"/>
            </p:cNvSpPr>
            <p:nvPr/>
          </p:nvSpPr>
          <p:spPr bwMode="auto">
            <a:xfrm>
              <a:off x="2768" y="3144"/>
              <a:ext cx="1544"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grpSp>
    </p:spTree>
    <p:extLst>
      <p:ext uri="{BB962C8B-B14F-4D97-AF65-F5344CB8AC3E}">
        <p14:creationId xmlns:p14="http://schemas.microsoft.com/office/powerpoint/2010/main" val="130894342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up)">
                                      <p:cBhvr>
                                        <p:cTn id="7" dur="500"/>
                                        <p:tgtEl>
                                          <p:spTgt spid="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 presetClass="entr" presetSubtype="0" fill="hold" nodeType="clickEffect">
                                  <p:stCondLst>
                                    <p:cond delay="0"/>
                                  </p:stCondLst>
                                  <p:childTnLst>
                                    <p:set>
                                      <p:cBhvr>
                                        <p:cTn id="11" dur="1" fill="hold">
                                          <p:stCondLst>
                                            <p:cond delay="499"/>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Line 3"/>
          <p:cNvSpPr>
            <a:spLocks noChangeShapeType="1"/>
          </p:cNvSpPr>
          <p:nvPr/>
        </p:nvSpPr>
        <p:spPr bwMode="auto">
          <a:xfrm>
            <a:off x="7067552" y="2316711"/>
            <a:ext cx="1811215"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3555" name="Line 4"/>
          <p:cNvSpPr>
            <a:spLocks noChangeShapeType="1"/>
          </p:cNvSpPr>
          <p:nvPr/>
        </p:nvSpPr>
        <p:spPr bwMode="auto">
          <a:xfrm>
            <a:off x="7958504" y="1343573"/>
            <a:ext cx="0" cy="11557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3556" name="Line 5"/>
          <p:cNvSpPr>
            <a:spLocks noChangeShapeType="1"/>
          </p:cNvSpPr>
          <p:nvPr/>
        </p:nvSpPr>
        <p:spPr bwMode="auto">
          <a:xfrm>
            <a:off x="7145215" y="1334048"/>
            <a:ext cx="0" cy="11557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3557" name="Line 6"/>
          <p:cNvSpPr>
            <a:spLocks noChangeShapeType="1"/>
          </p:cNvSpPr>
          <p:nvPr/>
        </p:nvSpPr>
        <p:spPr bwMode="auto">
          <a:xfrm>
            <a:off x="8751277" y="1334048"/>
            <a:ext cx="0" cy="11557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3558" name="Text Box 7"/>
          <p:cNvSpPr txBox="1">
            <a:spLocks noChangeArrowheads="1"/>
          </p:cNvSpPr>
          <p:nvPr/>
        </p:nvSpPr>
        <p:spPr bwMode="auto">
          <a:xfrm>
            <a:off x="7583929" y="2482396"/>
            <a:ext cx="755015"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1600" dirty="0"/>
              <a:t>Target</a:t>
            </a:r>
          </a:p>
        </p:txBody>
      </p:sp>
      <p:sp>
        <p:nvSpPr>
          <p:cNvPr id="23559" name="Text Box 8"/>
          <p:cNvSpPr txBox="1">
            <a:spLocks noChangeArrowheads="1"/>
          </p:cNvSpPr>
          <p:nvPr/>
        </p:nvSpPr>
        <p:spPr bwMode="auto">
          <a:xfrm>
            <a:off x="8381488" y="2391750"/>
            <a:ext cx="742511"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1600" dirty="0"/>
              <a:t>Upper</a:t>
            </a:r>
          </a:p>
          <a:p>
            <a:pPr algn="ctr">
              <a:spcBef>
                <a:spcPts val="0"/>
              </a:spcBef>
            </a:pPr>
            <a:r>
              <a:rPr lang="en-GB" sz="1600" dirty="0"/>
              <a:t>Spec</a:t>
            </a:r>
          </a:p>
          <a:p>
            <a:pPr algn="ctr">
              <a:spcBef>
                <a:spcPts val="0"/>
              </a:spcBef>
            </a:pPr>
            <a:r>
              <a:rPr lang="en-GB" sz="1600" dirty="0"/>
              <a:t>Limit</a:t>
            </a:r>
          </a:p>
        </p:txBody>
      </p:sp>
      <p:sp>
        <p:nvSpPr>
          <p:cNvPr id="23560" name="Text Box 9"/>
          <p:cNvSpPr txBox="1">
            <a:spLocks noChangeArrowheads="1"/>
          </p:cNvSpPr>
          <p:nvPr/>
        </p:nvSpPr>
        <p:spPr bwMode="auto">
          <a:xfrm>
            <a:off x="6836240" y="2391750"/>
            <a:ext cx="742511"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1600" dirty="0"/>
              <a:t>Lower</a:t>
            </a:r>
          </a:p>
          <a:p>
            <a:pPr algn="ctr">
              <a:spcBef>
                <a:spcPts val="0"/>
              </a:spcBef>
            </a:pPr>
            <a:r>
              <a:rPr lang="en-GB" sz="1600" dirty="0"/>
              <a:t>Spec</a:t>
            </a:r>
          </a:p>
          <a:p>
            <a:pPr algn="ctr">
              <a:spcBef>
                <a:spcPts val="0"/>
              </a:spcBef>
            </a:pPr>
            <a:r>
              <a:rPr lang="en-GB" sz="1600" dirty="0"/>
              <a:t>Limit</a:t>
            </a:r>
          </a:p>
        </p:txBody>
      </p:sp>
      <p:sp>
        <p:nvSpPr>
          <p:cNvPr id="23561" name="Rectangle 10"/>
          <p:cNvSpPr>
            <a:spLocks noChangeArrowheads="1"/>
          </p:cNvSpPr>
          <p:nvPr/>
        </p:nvSpPr>
        <p:spPr bwMode="auto">
          <a:xfrm>
            <a:off x="8005398" y="2218286"/>
            <a:ext cx="109903" cy="1016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562" name="Rectangle 11"/>
          <p:cNvSpPr>
            <a:spLocks noChangeArrowheads="1"/>
          </p:cNvSpPr>
          <p:nvPr/>
        </p:nvSpPr>
        <p:spPr bwMode="auto">
          <a:xfrm>
            <a:off x="8115300" y="2026198"/>
            <a:ext cx="95250" cy="293688"/>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563" name="Rectangle 12"/>
          <p:cNvSpPr>
            <a:spLocks noChangeArrowheads="1"/>
          </p:cNvSpPr>
          <p:nvPr/>
        </p:nvSpPr>
        <p:spPr bwMode="auto">
          <a:xfrm>
            <a:off x="8210551" y="1843636"/>
            <a:ext cx="108438" cy="47625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564" name="Rectangle 13"/>
          <p:cNvSpPr>
            <a:spLocks noChangeArrowheads="1"/>
          </p:cNvSpPr>
          <p:nvPr/>
        </p:nvSpPr>
        <p:spPr bwMode="auto">
          <a:xfrm>
            <a:off x="8318990" y="1367386"/>
            <a:ext cx="130419" cy="9525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565" name="Rectangle 14"/>
          <p:cNvSpPr>
            <a:spLocks noChangeArrowheads="1"/>
          </p:cNvSpPr>
          <p:nvPr/>
        </p:nvSpPr>
        <p:spPr bwMode="auto">
          <a:xfrm>
            <a:off x="8449408" y="1195936"/>
            <a:ext cx="130420" cy="112395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566" name="Rectangle 15"/>
          <p:cNvSpPr>
            <a:spLocks noChangeArrowheads="1"/>
          </p:cNvSpPr>
          <p:nvPr/>
        </p:nvSpPr>
        <p:spPr bwMode="auto">
          <a:xfrm>
            <a:off x="8575431" y="1337225"/>
            <a:ext cx="130420" cy="982663"/>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567" name="Rectangle 16"/>
          <p:cNvSpPr>
            <a:spLocks noChangeArrowheads="1"/>
          </p:cNvSpPr>
          <p:nvPr/>
        </p:nvSpPr>
        <p:spPr bwMode="auto">
          <a:xfrm>
            <a:off x="8705852" y="1691236"/>
            <a:ext cx="131885" cy="62865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568" name="Rectangle 17"/>
          <p:cNvSpPr>
            <a:spLocks noChangeArrowheads="1"/>
          </p:cNvSpPr>
          <p:nvPr/>
        </p:nvSpPr>
        <p:spPr bwMode="auto">
          <a:xfrm>
            <a:off x="8837735" y="1935713"/>
            <a:ext cx="128954" cy="384175"/>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569" name="Rectangle 18"/>
          <p:cNvSpPr>
            <a:spLocks noChangeArrowheads="1"/>
          </p:cNvSpPr>
          <p:nvPr/>
        </p:nvSpPr>
        <p:spPr bwMode="auto">
          <a:xfrm>
            <a:off x="8966690" y="2157963"/>
            <a:ext cx="130419" cy="161925"/>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570" name="Freeform 19"/>
          <p:cNvSpPr>
            <a:spLocks/>
          </p:cNvSpPr>
          <p:nvPr/>
        </p:nvSpPr>
        <p:spPr bwMode="auto">
          <a:xfrm>
            <a:off x="7639051" y="1127673"/>
            <a:ext cx="1820008" cy="1169988"/>
          </a:xfrm>
          <a:custGeom>
            <a:avLst/>
            <a:gdLst>
              <a:gd name="T0" fmla="*/ 0 w 2195"/>
              <a:gd name="T1" fmla="*/ 2147483647 h 1153"/>
              <a:gd name="T2" fmla="*/ 2147483647 w 2195"/>
              <a:gd name="T3" fmla="*/ 2147483647 h 1153"/>
              <a:gd name="T4" fmla="*/ 2147483647 w 2195"/>
              <a:gd name="T5" fmla="*/ 2147483647 h 1153"/>
              <a:gd name="T6" fmla="*/ 2147483647 w 2195"/>
              <a:gd name="T7" fmla="*/ 2147483647 h 1153"/>
              <a:gd name="T8" fmla="*/ 2147483647 w 2195"/>
              <a:gd name="T9" fmla="*/ 2147483647 h 1153"/>
              <a:gd name="T10" fmla="*/ 2147483647 w 2195"/>
              <a:gd name="T11" fmla="*/ 2147483647 h 1153"/>
              <a:gd name="T12" fmla="*/ 2147483647 w 2195"/>
              <a:gd name="T13" fmla="*/ 2147483647 h 1153"/>
              <a:gd name="T14" fmla="*/ 2147483647 w 2195"/>
              <a:gd name="T15" fmla="*/ 2147483647 h 1153"/>
              <a:gd name="T16" fmla="*/ 2147483647 w 2195"/>
              <a:gd name="T17" fmla="*/ 2147483647 h 1153"/>
              <a:gd name="T18" fmla="*/ 2147483647 w 2195"/>
              <a:gd name="T19" fmla="*/ 2147483647 h 1153"/>
              <a:gd name="T20" fmla="*/ 2147483647 w 2195"/>
              <a:gd name="T21" fmla="*/ 2147483647 h 1153"/>
              <a:gd name="T22" fmla="*/ 2147483647 w 2195"/>
              <a:gd name="T23" fmla="*/ 2147483647 h 1153"/>
              <a:gd name="T24" fmla="*/ 2147483647 w 2195"/>
              <a:gd name="T25" fmla="*/ 2147483647 h 1153"/>
              <a:gd name="T26" fmla="*/ 2147483647 w 2195"/>
              <a:gd name="T27" fmla="*/ 2147483647 h 1153"/>
              <a:gd name="T28" fmla="*/ 2147483647 w 2195"/>
              <a:gd name="T29" fmla="*/ 2147483647 h 1153"/>
              <a:gd name="T30" fmla="*/ 2147483647 w 2195"/>
              <a:gd name="T31" fmla="*/ 2147483647 h 1153"/>
              <a:gd name="T32" fmla="*/ 2147483647 w 2195"/>
              <a:gd name="T33" fmla="*/ 2147483647 h 1153"/>
              <a:gd name="T34" fmla="*/ 2147483647 w 2195"/>
              <a:gd name="T35" fmla="*/ 2147483647 h 1153"/>
              <a:gd name="T36" fmla="*/ 2147483647 w 2195"/>
              <a:gd name="T37" fmla="*/ 2147483647 h 1153"/>
              <a:gd name="T38" fmla="*/ 2147483647 w 2195"/>
              <a:gd name="T39" fmla="*/ 2147483647 h 1153"/>
              <a:gd name="T40" fmla="*/ 2147483647 w 2195"/>
              <a:gd name="T41" fmla="*/ 0 h 1153"/>
              <a:gd name="T42" fmla="*/ 2147483647 w 2195"/>
              <a:gd name="T43" fmla="*/ 2147483647 h 1153"/>
              <a:gd name="T44" fmla="*/ 2147483647 w 2195"/>
              <a:gd name="T45" fmla="*/ 2147483647 h 1153"/>
              <a:gd name="T46" fmla="*/ 2147483647 w 2195"/>
              <a:gd name="T47" fmla="*/ 2147483647 h 1153"/>
              <a:gd name="T48" fmla="*/ 2147483647 w 2195"/>
              <a:gd name="T49" fmla="*/ 2147483647 h 1153"/>
              <a:gd name="T50" fmla="*/ 2147483647 w 2195"/>
              <a:gd name="T51" fmla="*/ 2147483647 h 1153"/>
              <a:gd name="T52" fmla="*/ 2147483647 w 2195"/>
              <a:gd name="T53" fmla="*/ 2147483647 h 1153"/>
              <a:gd name="T54" fmla="*/ 2147483647 w 2195"/>
              <a:gd name="T55" fmla="*/ 2147483647 h 1153"/>
              <a:gd name="T56" fmla="*/ 2147483647 w 2195"/>
              <a:gd name="T57" fmla="*/ 2147483647 h 1153"/>
              <a:gd name="T58" fmla="*/ 2147483647 w 2195"/>
              <a:gd name="T59" fmla="*/ 2147483647 h 1153"/>
              <a:gd name="T60" fmla="*/ 2147483647 w 2195"/>
              <a:gd name="T61" fmla="*/ 2147483647 h 1153"/>
              <a:gd name="T62" fmla="*/ 2147483647 w 2195"/>
              <a:gd name="T63" fmla="*/ 2147483647 h 1153"/>
              <a:gd name="T64" fmla="*/ 2147483647 w 2195"/>
              <a:gd name="T65" fmla="*/ 2147483647 h 1153"/>
              <a:gd name="T66" fmla="*/ 2147483647 w 2195"/>
              <a:gd name="T67" fmla="*/ 2147483647 h 1153"/>
              <a:gd name="T68" fmla="*/ 2147483647 w 2195"/>
              <a:gd name="T69" fmla="*/ 2147483647 h 1153"/>
              <a:gd name="T70" fmla="*/ 2147483647 w 2195"/>
              <a:gd name="T71" fmla="*/ 2147483647 h 1153"/>
              <a:gd name="T72" fmla="*/ 2147483647 w 2195"/>
              <a:gd name="T73" fmla="*/ 2147483647 h 1153"/>
              <a:gd name="T74" fmla="*/ 2147483647 w 2195"/>
              <a:gd name="T75" fmla="*/ 2147483647 h 1153"/>
              <a:gd name="T76" fmla="*/ 2147483647 w 2195"/>
              <a:gd name="T77" fmla="*/ 2147483647 h 1153"/>
              <a:gd name="T78" fmla="*/ 2147483647 w 2195"/>
              <a:gd name="T79" fmla="*/ 2147483647 h 1153"/>
              <a:gd name="T80" fmla="*/ 2147483647 w 2195"/>
              <a:gd name="T81" fmla="*/ 2147483647 h 115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5"/>
              <a:gd name="T124" fmla="*/ 0 h 1153"/>
              <a:gd name="T125" fmla="*/ 2195 w 2195"/>
              <a:gd name="T126" fmla="*/ 1153 h 115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a:solidFill>
              <a:srgbClr val="FF33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a:spcBef>
                <a:spcPts val="0"/>
              </a:spcBef>
            </a:pPr>
            <a:endParaRPr lang="en-GB" sz="1800" dirty="0"/>
          </a:p>
        </p:txBody>
      </p:sp>
      <p:sp>
        <p:nvSpPr>
          <p:cNvPr id="23571" name="Text Box 20"/>
          <p:cNvSpPr txBox="1">
            <a:spLocks noChangeArrowheads="1"/>
          </p:cNvSpPr>
          <p:nvPr/>
        </p:nvSpPr>
        <p:spPr bwMode="auto">
          <a:xfrm>
            <a:off x="6914088" y="3278706"/>
            <a:ext cx="2888932"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2000" b="1" dirty="0"/>
              <a:t>Off target and capable</a:t>
            </a:r>
          </a:p>
        </p:txBody>
      </p:sp>
      <p:sp>
        <p:nvSpPr>
          <p:cNvPr id="23572" name="Text Box 21"/>
          <p:cNvSpPr txBox="1">
            <a:spLocks noChangeArrowheads="1"/>
          </p:cNvSpPr>
          <p:nvPr/>
        </p:nvSpPr>
        <p:spPr bwMode="auto">
          <a:xfrm>
            <a:off x="2129206" y="3278738"/>
            <a:ext cx="3348403"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2000" b="1" dirty="0"/>
              <a:t>On target and capable</a:t>
            </a:r>
          </a:p>
        </p:txBody>
      </p:sp>
      <p:sp>
        <p:nvSpPr>
          <p:cNvPr id="23573" name="Line 22"/>
          <p:cNvSpPr>
            <a:spLocks noChangeShapeType="1"/>
          </p:cNvSpPr>
          <p:nvPr/>
        </p:nvSpPr>
        <p:spPr bwMode="auto">
          <a:xfrm>
            <a:off x="2800352" y="2297661"/>
            <a:ext cx="1884485"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3574" name="Line 23"/>
          <p:cNvSpPr>
            <a:spLocks noChangeShapeType="1"/>
          </p:cNvSpPr>
          <p:nvPr/>
        </p:nvSpPr>
        <p:spPr bwMode="auto">
          <a:xfrm>
            <a:off x="3726474" y="1324523"/>
            <a:ext cx="0" cy="11557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3575" name="Line 24"/>
          <p:cNvSpPr>
            <a:spLocks noChangeShapeType="1"/>
          </p:cNvSpPr>
          <p:nvPr/>
        </p:nvSpPr>
        <p:spPr bwMode="auto">
          <a:xfrm>
            <a:off x="2880946" y="1314998"/>
            <a:ext cx="0" cy="11557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3576" name="Line 25"/>
          <p:cNvSpPr>
            <a:spLocks noChangeShapeType="1"/>
          </p:cNvSpPr>
          <p:nvPr/>
        </p:nvSpPr>
        <p:spPr bwMode="auto">
          <a:xfrm>
            <a:off x="4551485" y="1314998"/>
            <a:ext cx="0" cy="11557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3577" name="Text Box 26"/>
          <p:cNvSpPr txBox="1">
            <a:spLocks noChangeArrowheads="1"/>
          </p:cNvSpPr>
          <p:nvPr/>
        </p:nvSpPr>
        <p:spPr bwMode="auto">
          <a:xfrm>
            <a:off x="3352631" y="2463346"/>
            <a:ext cx="755015"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1600" dirty="0"/>
              <a:t>Target</a:t>
            </a:r>
          </a:p>
        </p:txBody>
      </p:sp>
      <p:sp>
        <p:nvSpPr>
          <p:cNvPr id="23578" name="Text Box 27"/>
          <p:cNvSpPr txBox="1">
            <a:spLocks noChangeArrowheads="1"/>
          </p:cNvSpPr>
          <p:nvPr/>
        </p:nvSpPr>
        <p:spPr bwMode="auto">
          <a:xfrm>
            <a:off x="4181695" y="2383813"/>
            <a:ext cx="742511"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1600" dirty="0"/>
              <a:t>Upper</a:t>
            </a:r>
          </a:p>
          <a:p>
            <a:pPr algn="ctr">
              <a:spcBef>
                <a:spcPts val="0"/>
              </a:spcBef>
            </a:pPr>
            <a:r>
              <a:rPr lang="en-GB" sz="1600" dirty="0"/>
              <a:t>Spec</a:t>
            </a:r>
          </a:p>
          <a:p>
            <a:pPr algn="ctr">
              <a:spcBef>
                <a:spcPts val="0"/>
              </a:spcBef>
            </a:pPr>
            <a:r>
              <a:rPr lang="en-GB" sz="1600" dirty="0"/>
              <a:t>Limit</a:t>
            </a:r>
          </a:p>
        </p:txBody>
      </p:sp>
      <p:sp>
        <p:nvSpPr>
          <p:cNvPr id="23579" name="Text Box 28"/>
          <p:cNvSpPr txBox="1">
            <a:spLocks noChangeArrowheads="1"/>
          </p:cNvSpPr>
          <p:nvPr/>
        </p:nvSpPr>
        <p:spPr bwMode="auto">
          <a:xfrm>
            <a:off x="2572703" y="2383813"/>
            <a:ext cx="742511"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1600" dirty="0"/>
              <a:t>Lower</a:t>
            </a:r>
          </a:p>
          <a:p>
            <a:pPr algn="ctr">
              <a:spcBef>
                <a:spcPts val="0"/>
              </a:spcBef>
            </a:pPr>
            <a:r>
              <a:rPr lang="en-GB" sz="1600" dirty="0"/>
              <a:t>Spec</a:t>
            </a:r>
          </a:p>
          <a:p>
            <a:pPr algn="ctr">
              <a:spcBef>
                <a:spcPts val="0"/>
              </a:spcBef>
            </a:pPr>
            <a:r>
              <a:rPr lang="en-GB" sz="1600" dirty="0"/>
              <a:t>Limit</a:t>
            </a:r>
          </a:p>
        </p:txBody>
      </p:sp>
      <p:sp>
        <p:nvSpPr>
          <p:cNvPr id="23580" name="Rectangle 29"/>
          <p:cNvSpPr>
            <a:spLocks noChangeArrowheads="1"/>
          </p:cNvSpPr>
          <p:nvPr/>
        </p:nvSpPr>
        <p:spPr bwMode="auto">
          <a:xfrm>
            <a:off x="3163767" y="2199236"/>
            <a:ext cx="108438" cy="1016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581" name="Rectangle 30"/>
          <p:cNvSpPr>
            <a:spLocks noChangeArrowheads="1"/>
          </p:cNvSpPr>
          <p:nvPr/>
        </p:nvSpPr>
        <p:spPr bwMode="auto">
          <a:xfrm>
            <a:off x="3272205" y="2007148"/>
            <a:ext cx="95250" cy="293688"/>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582" name="Rectangle 31"/>
          <p:cNvSpPr>
            <a:spLocks noChangeArrowheads="1"/>
          </p:cNvSpPr>
          <p:nvPr/>
        </p:nvSpPr>
        <p:spPr bwMode="auto">
          <a:xfrm>
            <a:off x="3367454" y="1824586"/>
            <a:ext cx="109904" cy="47625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583" name="Rectangle 32"/>
          <p:cNvSpPr>
            <a:spLocks noChangeArrowheads="1"/>
          </p:cNvSpPr>
          <p:nvPr/>
        </p:nvSpPr>
        <p:spPr bwMode="auto">
          <a:xfrm>
            <a:off x="3477360" y="1348336"/>
            <a:ext cx="130419" cy="9525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584" name="Rectangle 33"/>
          <p:cNvSpPr>
            <a:spLocks noChangeArrowheads="1"/>
          </p:cNvSpPr>
          <p:nvPr/>
        </p:nvSpPr>
        <p:spPr bwMode="auto">
          <a:xfrm>
            <a:off x="3607777" y="1176886"/>
            <a:ext cx="130420" cy="112395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585" name="Rectangle 34"/>
          <p:cNvSpPr>
            <a:spLocks noChangeArrowheads="1"/>
          </p:cNvSpPr>
          <p:nvPr/>
        </p:nvSpPr>
        <p:spPr bwMode="auto">
          <a:xfrm>
            <a:off x="3733800" y="1318175"/>
            <a:ext cx="128954" cy="982663"/>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586" name="Rectangle 35"/>
          <p:cNvSpPr>
            <a:spLocks noChangeArrowheads="1"/>
          </p:cNvSpPr>
          <p:nvPr/>
        </p:nvSpPr>
        <p:spPr bwMode="auto">
          <a:xfrm>
            <a:off x="3862755" y="1672186"/>
            <a:ext cx="131885" cy="62865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587" name="Rectangle 36"/>
          <p:cNvSpPr>
            <a:spLocks noChangeArrowheads="1"/>
          </p:cNvSpPr>
          <p:nvPr/>
        </p:nvSpPr>
        <p:spPr bwMode="auto">
          <a:xfrm>
            <a:off x="3994638" y="1916663"/>
            <a:ext cx="130420" cy="384175"/>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588" name="Rectangle 37"/>
          <p:cNvSpPr>
            <a:spLocks noChangeArrowheads="1"/>
          </p:cNvSpPr>
          <p:nvPr/>
        </p:nvSpPr>
        <p:spPr bwMode="auto">
          <a:xfrm>
            <a:off x="4125060" y="2138913"/>
            <a:ext cx="130419" cy="161925"/>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589" name="Freeform 38"/>
          <p:cNvSpPr>
            <a:spLocks/>
          </p:cNvSpPr>
          <p:nvPr/>
        </p:nvSpPr>
        <p:spPr bwMode="auto">
          <a:xfrm>
            <a:off x="2795954" y="1108623"/>
            <a:ext cx="1821474" cy="1169988"/>
          </a:xfrm>
          <a:custGeom>
            <a:avLst/>
            <a:gdLst>
              <a:gd name="T0" fmla="*/ 0 w 2195"/>
              <a:gd name="T1" fmla="*/ 2147483647 h 1153"/>
              <a:gd name="T2" fmla="*/ 2147483647 w 2195"/>
              <a:gd name="T3" fmla="*/ 2147483647 h 1153"/>
              <a:gd name="T4" fmla="*/ 2147483647 w 2195"/>
              <a:gd name="T5" fmla="*/ 2147483647 h 1153"/>
              <a:gd name="T6" fmla="*/ 2147483647 w 2195"/>
              <a:gd name="T7" fmla="*/ 2147483647 h 1153"/>
              <a:gd name="T8" fmla="*/ 2147483647 w 2195"/>
              <a:gd name="T9" fmla="*/ 2147483647 h 1153"/>
              <a:gd name="T10" fmla="*/ 2147483647 w 2195"/>
              <a:gd name="T11" fmla="*/ 2147483647 h 1153"/>
              <a:gd name="T12" fmla="*/ 2147483647 w 2195"/>
              <a:gd name="T13" fmla="*/ 2147483647 h 1153"/>
              <a:gd name="T14" fmla="*/ 2147483647 w 2195"/>
              <a:gd name="T15" fmla="*/ 2147483647 h 1153"/>
              <a:gd name="T16" fmla="*/ 2147483647 w 2195"/>
              <a:gd name="T17" fmla="*/ 2147483647 h 1153"/>
              <a:gd name="T18" fmla="*/ 2147483647 w 2195"/>
              <a:gd name="T19" fmla="*/ 2147483647 h 1153"/>
              <a:gd name="T20" fmla="*/ 2147483647 w 2195"/>
              <a:gd name="T21" fmla="*/ 2147483647 h 1153"/>
              <a:gd name="T22" fmla="*/ 2147483647 w 2195"/>
              <a:gd name="T23" fmla="*/ 2147483647 h 1153"/>
              <a:gd name="T24" fmla="*/ 2147483647 w 2195"/>
              <a:gd name="T25" fmla="*/ 2147483647 h 1153"/>
              <a:gd name="T26" fmla="*/ 2147483647 w 2195"/>
              <a:gd name="T27" fmla="*/ 2147483647 h 1153"/>
              <a:gd name="T28" fmla="*/ 2147483647 w 2195"/>
              <a:gd name="T29" fmla="*/ 2147483647 h 1153"/>
              <a:gd name="T30" fmla="*/ 2147483647 w 2195"/>
              <a:gd name="T31" fmla="*/ 2147483647 h 1153"/>
              <a:gd name="T32" fmla="*/ 2147483647 w 2195"/>
              <a:gd name="T33" fmla="*/ 2147483647 h 1153"/>
              <a:gd name="T34" fmla="*/ 2147483647 w 2195"/>
              <a:gd name="T35" fmla="*/ 2147483647 h 1153"/>
              <a:gd name="T36" fmla="*/ 2147483647 w 2195"/>
              <a:gd name="T37" fmla="*/ 2147483647 h 1153"/>
              <a:gd name="T38" fmla="*/ 2147483647 w 2195"/>
              <a:gd name="T39" fmla="*/ 2147483647 h 1153"/>
              <a:gd name="T40" fmla="*/ 2147483647 w 2195"/>
              <a:gd name="T41" fmla="*/ 0 h 1153"/>
              <a:gd name="T42" fmla="*/ 2147483647 w 2195"/>
              <a:gd name="T43" fmla="*/ 2147483647 h 1153"/>
              <a:gd name="T44" fmla="*/ 2147483647 w 2195"/>
              <a:gd name="T45" fmla="*/ 2147483647 h 1153"/>
              <a:gd name="T46" fmla="*/ 2147483647 w 2195"/>
              <a:gd name="T47" fmla="*/ 2147483647 h 1153"/>
              <a:gd name="T48" fmla="*/ 2147483647 w 2195"/>
              <a:gd name="T49" fmla="*/ 2147483647 h 1153"/>
              <a:gd name="T50" fmla="*/ 2147483647 w 2195"/>
              <a:gd name="T51" fmla="*/ 2147483647 h 1153"/>
              <a:gd name="T52" fmla="*/ 2147483647 w 2195"/>
              <a:gd name="T53" fmla="*/ 2147483647 h 1153"/>
              <a:gd name="T54" fmla="*/ 2147483647 w 2195"/>
              <a:gd name="T55" fmla="*/ 2147483647 h 1153"/>
              <a:gd name="T56" fmla="*/ 2147483647 w 2195"/>
              <a:gd name="T57" fmla="*/ 2147483647 h 1153"/>
              <a:gd name="T58" fmla="*/ 2147483647 w 2195"/>
              <a:gd name="T59" fmla="*/ 2147483647 h 1153"/>
              <a:gd name="T60" fmla="*/ 2147483647 w 2195"/>
              <a:gd name="T61" fmla="*/ 2147483647 h 1153"/>
              <a:gd name="T62" fmla="*/ 2147483647 w 2195"/>
              <a:gd name="T63" fmla="*/ 2147483647 h 1153"/>
              <a:gd name="T64" fmla="*/ 2147483647 w 2195"/>
              <a:gd name="T65" fmla="*/ 2147483647 h 1153"/>
              <a:gd name="T66" fmla="*/ 2147483647 w 2195"/>
              <a:gd name="T67" fmla="*/ 2147483647 h 1153"/>
              <a:gd name="T68" fmla="*/ 2147483647 w 2195"/>
              <a:gd name="T69" fmla="*/ 2147483647 h 1153"/>
              <a:gd name="T70" fmla="*/ 2147483647 w 2195"/>
              <a:gd name="T71" fmla="*/ 2147483647 h 1153"/>
              <a:gd name="T72" fmla="*/ 2147483647 w 2195"/>
              <a:gd name="T73" fmla="*/ 2147483647 h 1153"/>
              <a:gd name="T74" fmla="*/ 2147483647 w 2195"/>
              <a:gd name="T75" fmla="*/ 2147483647 h 1153"/>
              <a:gd name="T76" fmla="*/ 2147483647 w 2195"/>
              <a:gd name="T77" fmla="*/ 2147483647 h 1153"/>
              <a:gd name="T78" fmla="*/ 2147483647 w 2195"/>
              <a:gd name="T79" fmla="*/ 2147483647 h 1153"/>
              <a:gd name="T80" fmla="*/ 2147483647 w 2195"/>
              <a:gd name="T81" fmla="*/ 2147483647 h 115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5"/>
              <a:gd name="T124" fmla="*/ 0 h 1153"/>
              <a:gd name="T125" fmla="*/ 2195 w 2195"/>
              <a:gd name="T126" fmla="*/ 1153 h 115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a:solidFill>
              <a:srgbClr val="FF33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a:spcBef>
                <a:spcPts val="0"/>
              </a:spcBef>
            </a:pPr>
            <a:endParaRPr lang="en-GB" sz="1800" dirty="0"/>
          </a:p>
        </p:txBody>
      </p:sp>
      <p:sp>
        <p:nvSpPr>
          <p:cNvPr id="23590" name="Text Box 39"/>
          <p:cNvSpPr txBox="1">
            <a:spLocks noChangeArrowheads="1"/>
          </p:cNvSpPr>
          <p:nvPr/>
        </p:nvSpPr>
        <p:spPr bwMode="auto">
          <a:xfrm>
            <a:off x="2115860" y="6050481"/>
            <a:ext cx="3345789"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2000" b="1" dirty="0"/>
              <a:t>On target and not capable</a:t>
            </a:r>
          </a:p>
        </p:txBody>
      </p:sp>
      <p:sp>
        <p:nvSpPr>
          <p:cNvPr id="23591" name="Line 40"/>
          <p:cNvSpPr>
            <a:spLocks noChangeShapeType="1"/>
          </p:cNvSpPr>
          <p:nvPr/>
        </p:nvSpPr>
        <p:spPr bwMode="auto">
          <a:xfrm>
            <a:off x="2809144" y="5178973"/>
            <a:ext cx="1887415"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3592" name="Line 41"/>
          <p:cNvSpPr>
            <a:spLocks noChangeShapeType="1"/>
          </p:cNvSpPr>
          <p:nvPr/>
        </p:nvSpPr>
        <p:spPr bwMode="auto">
          <a:xfrm>
            <a:off x="3736731" y="4205836"/>
            <a:ext cx="0" cy="11557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3593" name="Line 42"/>
          <p:cNvSpPr>
            <a:spLocks noChangeShapeType="1"/>
          </p:cNvSpPr>
          <p:nvPr/>
        </p:nvSpPr>
        <p:spPr bwMode="auto">
          <a:xfrm>
            <a:off x="2891204" y="4196311"/>
            <a:ext cx="0" cy="11557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3594" name="Line 43"/>
          <p:cNvSpPr>
            <a:spLocks noChangeShapeType="1"/>
          </p:cNvSpPr>
          <p:nvPr/>
        </p:nvSpPr>
        <p:spPr bwMode="auto">
          <a:xfrm>
            <a:off x="4561743" y="4196311"/>
            <a:ext cx="0" cy="11557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3595" name="Text Box 44"/>
          <p:cNvSpPr txBox="1">
            <a:spLocks noChangeArrowheads="1"/>
          </p:cNvSpPr>
          <p:nvPr/>
        </p:nvSpPr>
        <p:spPr bwMode="auto">
          <a:xfrm>
            <a:off x="3362156" y="5344659"/>
            <a:ext cx="755015"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1600" dirty="0"/>
              <a:t>Target</a:t>
            </a:r>
          </a:p>
        </p:txBody>
      </p:sp>
      <p:sp>
        <p:nvSpPr>
          <p:cNvPr id="23596" name="Text Box 45"/>
          <p:cNvSpPr txBox="1">
            <a:spLocks noChangeArrowheads="1"/>
          </p:cNvSpPr>
          <p:nvPr/>
        </p:nvSpPr>
        <p:spPr bwMode="auto">
          <a:xfrm>
            <a:off x="4191953" y="5254013"/>
            <a:ext cx="742511"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1600" dirty="0"/>
              <a:t>Upper</a:t>
            </a:r>
          </a:p>
          <a:p>
            <a:pPr algn="ctr">
              <a:spcBef>
                <a:spcPts val="0"/>
              </a:spcBef>
            </a:pPr>
            <a:r>
              <a:rPr lang="en-GB" sz="1600" dirty="0"/>
              <a:t>Spec</a:t>
            </a:r>
          </a:p>
          <a:p>
            <a:pPr algn="ctr">
              <a:spcBef>
                <a:spcPts val="0"/>
              </a:spcBef>
            </a:pPr>
            <a:r>
              <a:rPr lang="en-GB" sz="1600" dirty="0"/>
              <a:t>Limit</a:t>
            </a:r>
          </a:p>
        </p:txBody>
      </p:sp>
      <p:sp>
        <p:nvSpPr>
          <p:cNvPr id="23597" name="Text Box 46"/>
          <p:cNvSpPr txBox="1">
            <a:spLocks noChangeArrowheads="1"/>
          </p:cNvSpPr>
          <p:nvPr/>
        </p:nvSpPr>
        <p:spPr bwMode="auto">
          <a:xfrm>
            <a:off x="2582960" y="5254013"/>
            <a:ext cx="742511"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1600" dirty="0"/>
              <a:t>Lower</a:t>
            </a:r>
          </a:p>
          <a:p>
            <a:pPr algn="ctr">
              <a:spcBef>
                <a:spcPts val="0"/>
              </a:spcBef>
            </a:pPr>
            <a:r>
              <a:rPr lang="en-GB" sz="1600" dirty="0"/>
              <a:t>Spec</a:t>
            </a:r>
          </a:p>
          <a:p>
            <a:pPr algn="ctr">
              <a:spcBef>
                <a:spcPts val="0"/>
              </a:spcBef>
            </a:pPr>
            <a:r>
              <a:rPr lang="en-GB" sz="1600" dirty="0"/>
              <a:t>Limit</a:t>
            </a:r>
          </a:p>
        </p:txBody>
      </p:sp>
      <p:sp>
        <p:nvSpPr>
          <p:cNvPr id="23598" name="Rectangle 47"/>
          <p:cNvSpPr>
            <a:spLocks noChangeArrowheads="1"/>
          </p:cNvSpPr>
          <p:nvPr/>
        </p:nvSpPr>
        <p:spPr bwMode="auto">
          <a:xfrm>
            <a:off x="2577613" y="5066261"/>
            <a:ext cx="240323" cy="1016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599" name="Rectangle 48"/>
          <p:cNvSpPr>
            <a:spLocks noChangeArrowheads="1"/>
          </p:cNvSpPr>
          <p:nvPr/>
        </p:nvSpPr>
        <p:spPr bwMode="auto">
          <a:xfrm>
            <a:off x="2817935" y="4874173"/>
            <a:ext cx="205154" cy="293688"/>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600" name="Rectangle 49"/>
          <p:cNvSpPr>
            <a:spLocks noChangeArrowheads="1"/>
          </p:cNvSpPr>
          <p:nvPr/>
        </p:nvSpPr>
        <p:spPr bwMode="auto">
          <a:xfrm>
            <a:off x="3023090" y="4691611"/>
            <a:ext cx="237392" cy="47625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601" name="Rectangle 50"/>
          <p:cNvSpPr>
            <a:spLocks noChangeArrowheads="1"/>
          </p:cNvSpPr>
          <p:nvPr/>
        </p:nvSpPr>
        <p:spPr bwMode="auto">
          <a:xfrm>
            <a:off x="3260481" y="4215361"/>
            <a:ext cx="285750" cy="9525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602" name="Rectangle 51"/>
          <p:cNvSpPr>
            <a:spLocks noChangeArrowheads="1"/>
          </p:cNvSpPr>
          <p:nvPr/>
        </p:nvSpPr>
        <p:spPr bwMode="auto">
          <a:xfrm>
            <a:off x="3546232" y="4043911"/>
            <a:ext cx="284285" cy="112395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603" name="Rectangle 52"/>
          <p:cNvSpPr>
            <a:spLocks noChangeArrowheads="1"/>
          </p:cNvSpPr>
          <p:nvPr/>
        </p:nvSpPr>
        <p:spPr bwMode="auto">
          <a:xfrm>
            <a:off x="3820259" y="4185200"/>
            <a:ext cx="282819" cy="982663"/>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604" name="Rectangle 53"/>
          <p:cNvSpPr>
            <a:spLocks noChangeArrowheads="1"/>
          </p:cNvSpPr>
          <p:nvPr/>
        </p:nvSpPr>
        <p:spPr bwMode="auto">
          <a:xfrm>
            <a:off x="4103078" y="4539211"/>
            <a:ext cx="284285" cy="62865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605" name="Rectangle 54"/>
          <p:cNvSpPr>
            <a:spLocks noChangeArrowheads="1"/>
          </p:cNvSpPr>
          <p:nvPr/>
        </p:nvSpPr>
        <p:spPr bwMode="auto">
          <a:xfrm>
            <a:off x="4387362" y="4783688"/>
            <a:ext cx="285750" cy="384175"/>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606" name="Rectangle 55"/>
          <p:cNvSpPr>
            <a:spLocks noChangeArrowheads="1"/>
          </p:cNvSpPr>
          <p:nvPr/>
        </p:nvSpPr>
        <p:spPr bwMode="auto">
          <a:xfrm>
            <a:off x="4673113" y="5005938"/>
            <a:ext cx="284285" cy="161925"/>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607" name="Freeform 56"/>
          <p:cNvSpPr>
            <a:spLocks/>
          </p:cNvSpPr>
          <p:nvPr/>
        </p:nvSpPr>
        <p:spPr bwMode="auto">
          <a:xfrm>
            <a:off x="1777512" y="4008988"/>
            <a:ext cx="3968262" cy="1169987"/>
          </a:xfrm>
          <a:custGeom>
            <a:avLst/>
            <a:gdLst>
              <a:gd name="T0" fmla="*/ 0 w 2195"/>
              <a:gd name="T1" fmla="*/ 2147483647 h 1153"/>
              <a:gd name="T2" fmla="*/ 2147483647 w 2195"/>
              <a:gd name="T3" fmla="*/ 2147483647 h 1153"/>
              <a:gd name="T4" fmla="*/ 2147483647 w 2195"/>
              <a:gd name="T5" fmla="*/ 2147483647 h 1153"/>
              <a:gd name="T6" fmla="*/ 2147483647 w 2195"/>
              <a:gd name="T7" fmla="*/ 2147483647 h 1153"/>
              <a:gd name="T8" fmla="*/ 2147483647 w 2195"/>
              <a:gd name="T9" fmla="*/ 2147483647 h 1153"/>
              <a:gd name="T10" fmla="*/ 2147483647 w 2195"/>
              <a:gd name="T11" fmla="*/ 2147483647 h 1153"/>
              <a:gd name="T12" fmla="*/ 2147483647 w 2195"/>
              <a:gd name="T13" fmla="*/ 2147483647 h 1153"/>
              <a:gd name="T14" fmla="*/ 2147483647 w 2195"/>
              <a:gd name="T15" fmla="*/ 2147483647 h 1153"/>
              <a:gd name="T16" fmla="*/ 2147483647 w 2195"/>
              <a:gd name="T17" fmla="*/ 2147483647 h 1153"/>
              <a:gd name="T18" fmla="*/ 2147483647 w 2195"/>
              <a:gd name="T19" fmla="*/ 2147483647 h 1153"/>
              <a:gd name="T20" fmla="*/ 2147483647 w 2195"/>
              <a:gd name="T21" fmla="*/ 2147483647 h 1153"/>
              <a:gd name="T22" fmla="*/ 2147483647 w 2195"/>
              <a:gd name="T23" fmla="*/ 2147483647 h 1153"/>
              <a:gd name="T24" fmla="*/ 2147483647 w 2195"/>
              <a:gd name="T25" fmla="*/ 2147483647 h 1153"/>
              <a:gd name="T26" fmla="*/ 2147483647 w 2195"/>
              <a:gd name="T27" fmla="*/ 2147483647 h 1153"/>
              <a:gd name="T28" fmla="*/ 2147483647 w 2195"/>
              <a:gd name="T29" fmla="*/ 2147483647 h 1153"/>
              <a:gd name="T30" fmla="*/ 2147483647 w 2195"/>
              <a:gd name="T31" fmla="*/ 2147483647 h 1153"/>
              <a:gd name="T32" fmla="*/ 2147483647 w 2195"/>
              <a:gd name="T33" fmla="*/ 2147483647 h 1153"/>
              <a:gd name="T34" fmla="*/ 2147483647 w 2195"/>
              <a:gd name="T35" fmla="*/ 2147483647 h 1153"/>
              <a:gd name="T36" fmla="*/ 2147483647 w 2195"/>
              <a:gd name="T37" fmla="*/ 2147483647 h 1153"/>
              <a:gd name="T38" fmla="*/ 2147483647 w 2195"/>
              <a:gd name="T39" fmla="*/ 2147483647 h 1153"/>
              <a:gd name="T40" fmla="*/ 2147483647 w 2195"/>
              <a:gd name="T41" fmla="*/ 0 h 1153"/>
              <a:gd name="T42" fmla="*/ 2147483647 w 2195"/>
              <a:gd name="T43" fmla="*/ 2147483647 h 1153"/>
              <a:gd name="T44" fmla="*/ 2147483647 w 2195"/>
              <a:gd name="T45" fmla="*/ 2147483647 h 1153"/>
              <a:gd name="T46" fmla="*/ 2147483647 w 2195"/>
              <a:gd name="T47" fmla="*/ 2147483647 h 1153"/>
              <a:gd name="T48" fmla="*/ 2147483647 w 2195"/>
              <a:gd name="T49" fmla="*/ 2147483647 h 1153"/>
              <a:gd name="T50" fmla="*/ 2147483647 w 2195"/>
              <a:gd name="T51" fmla="*/ 2147483647 h 1153"/>
              <a:gd name="T52" fmla="*/ 2147483647 w 2195"/>
              <a:gd name="T53" fmla="*/ 2147483647 h 1153"/>
              <a:gd name="T54" fmla="*/ 2147483647 w 2195"/>
              <a:gd name="T55" fmla="*/ 2147483647 h 1153"/>
              <a:gd name="T56" fmla="*/ 2147483647 w 2195"/>
              <a:gd name="T57" fmla="*/ 2147483647 h 1153"/>
              <a:gd name="T58" fmla="*/ 2147483647 w 2195"/>
              <a:gd name="T59" fmla="*/ 2147483647 h 1153"/>
              <a:gd name="T60" fmla="*/ 2147483647 w 2195"/>
              <a:gd name="T61" fmla="*/ 2147483647 h 1153"/>
              <a:gd name="T62" fmla="*/ 2147483647 w 2195"/>
              <a:gd name="T63" fmla="*/ 2147483647 h 1153"/>
              <a:gd name="T64" fmla="*/ 2147483647 w 2195"/>
              <a:gd name="T65" fmla="*/ 2147483647 h 1153"/>
              <a:gd name="T66" fmla="*/ 2147483647 w 2195"/>
              <a:gd name="T67" fmla="*/ 2147483647 h 1153"/>
              <a:gd name="T68" fmla="*/ 2147483647 w 2195"/>
              <a:gd name="T69" fmla="*/ 2147483647 h 1153"/>
              <a:gd name="T70" fmla="*/ 2147483647 w 2195"/>
              <a:gd name="T71" fmla="*/ 2147483647 h 1153"/>
              <a:gd name="T72" fmla="*/ 2147483647 w 2195"/>
              <a:gd name="T73" fmla="*/ 2147483647 h 1153"/>
              <a:gd name="T74" fmla="*/ 2147483647 w 2195"/>
              <a:gd name="T75" fmla="*/ 2147483647 h 1153"/>
              <a:gd name="T76" fmla="*/ 2147483647 w 2195"/>
              <a:gd name="T77" fmla="*/ 2147483647 h 1153"/>
              <a:gd name="T78" fmla="*/ 2147483647 w 2195"/>
              <a:gd name="T79" fmla="*/ 2147483647 h 1153"/>
              <a:gd name="T80" fmla="*/ 2147483647 w 2195"/>
              <a:gd name="T81" fmla="*/ 2147483647 h 115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5"/>
              <a:gd name="T124" fmla="*/ 0 h 1153"/>
              <a:gd name="T125" fmla="*/ 2195 w 2195"/>
              <a:gd name="T126" fmla="*/ 1153 h 115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a:solidFill>
              <a:srgbClr val="FF33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a:spcBef>
                <a:spcPts val="0"/>
              </a:spcBef>
            </a:pPr>
            <a:endParaRPr lang="en-GB" sz="1800" dirty="0"/>
          </a:p>
        </p:txBody>
      </p:sp>
      <p:sp>
        <p:nvSpPr>
          <p:cNvPr id="23608" name="Text Box 57"/>
          <p:cNvSpPr txBox="1">
            <a:spLocks noChangeArrowheads="1"/>
          </p:cNvSpPr>
          <p:nvPr/>
        </p:nvSpPr>
        <p:spPr bwMode="auto">
          <a:xfrm>
            <a:off x="6896859" y="6050481"/>
            <a:ext cx="3358613"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2000" b="1" dirty="0"/>
              <a:t>Off target and not capable</a:t>
            </a:r>
          </a:p>
        </p:txBody>
      </p:sp>
      <p:sp>
        <p:nvSpPr>
          <p:cNvPr id="23609" name="Line 58"/>
          <p:cNvSpPr>
            <a:spLocks noChangeShapeType="1"/>
          </p:cNvSpPr>
          <p:nvPr/>
        </p:nvSpPr>
        <p:spPr bwMode="auto">
          <a:xfrm>
            <a:off x="7186247" y="5183736"/>
            <a:ext cx="1884485"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3610" name="Line 59"/>
          <p:cNvSpPr>
            <a:spLocks noChangeShapeType="1"/>
          </p:cNvSpPr>
          <p:nvPr/>
        </p:nvSpPr>
        <p:spPr bwMode="auto">
          <a:xfrm>
            <a:off x="8113835" y="4210598"/>
            <a:ext cx="0" cy="11557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3611" name="Line 60"/>
          <p:cNvSpPr>
            <a:spLocks noChangeShapeType="1"/>
          </p:cNvSpPr>
          <p:nvPr/>
        </p:nvSpPr>
        <p:spPr bwMode="auto">
          <a:xfrm>
            <a:off x="7266843" y="4201073"/>
            <a:ext cx="0" cy="11557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3612" name="Line 61"/>
          <p:cNvSpPr>
            <a:spLocks noChangeShapeType="1"/>
          </p:cNvSpPr>
          <p:nvPr/>
        </p:nvSpPr>
        <p:spPr bwMode="auto">
          <a:xfrm>
            <a:off x="8938846" y="4201073"/>
            <a:ext cx="0" cy="11557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23613" name="Text Box 62"/>
          <p:cNvSpPr txBox="1">
            <a:spLocks noChangeArrowheads="1"/>
          </p:cNvSpPr>
          <p:nvPr/>
        </p:nvSpPr>
        <p:spPr bwMode="auto">
          <a:xfrm>
            <a:off x="7737794" y="5349421"/>
            <a:ext cx="755015"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1600" dirty="0"/>
              <a:t>Target</a:t>
            </a:r>
          </a:p>
        </p:txBody>
      </p:sp>
      <p:sp>
        <p:nvSpPr>
          <p:cNvPr id="23614" name="Text Box 63"/>
          <p:cNvSpPr txBox="1">
            <a:spLocks noChangeArrowheads="1"/>
          </p:cNvSpPr>
          <p:nvPr/>
        </p:nvSpPr>
        <p:spPr bwMode="auto">
          <a:xfrm>
            <a:off x="8569057" y="5258775"/>
            <a:ext cx="742511"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1600" dirty="0"/>
              <a:t>Upper</a:t>
            </a:r>
          </a:p>
          <a:p>
            <a:pPr algn="ctr">
              <a:spcBef>
                <a:spcPts val="0"/>
              </a:spcBef>
            </a:pPr>
            <a:r>
              <a:rPr lang="en-GB" sz="1600" dirty="0"/>
              <a:t>Spec</a:t>
            </a:r>
          </a:p>
          <a:p>
            <a:pPr algn="ctr">
              <a:spcBef>
                <a:spcPts val="0"/>
              </a:spcBef>
            </a:pPr>
            <a:r>
              <a:rPr lang="en-GB" sz="1600" dirty="0"/>
              <a:t>Limit</a:t>
            </a:r>
          </a:p>
        </p:txBody>
      </p:sp>
      <p:sp>
        <p:nvSpPr>
          <p:cNvPr id="23615" name="Text Box 64"/>
          <p:cNvSpPr txBox="1">
            <a:spLocks noChangeArrowheads="1"/>
          </p:cNvSpPr>
          <p:nvPr/>
        </p:nvSpPr>
        <p:spPr bwMode="auto">
          <a:xfrm>
            <a:off x="6958599" y="5258775"/>
            <a:ext cx="742511"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1600" dirty="0"/>
              <a:t>Lower</a:t>
            </a:r>
          </a:p>
          <a:p>
            <a:pPr algn="ctr">
              <a:spcBef>
                <a:spcPts val="0"/>
              </a:spcBef>
            </a:pPr>
            <a:r>
              <a:rPr lang="en-GB" sz="1600" dirty="0"/>
              <a:t>Spec</a:t>
            </a:r>
          </a:p>
          <a:p>
            <a:pPr algn="ctr">
              <a:spcBef>
                <a:spcPts val="0"/>
              </a:spcBef>
            </a:pPr>
            <a:r>
              <a:rPr lang="en-GB" sz="1600" dirty="0"/>
              <a:t>Limit</a:t>
            </a:r>
          </a:p>
        </p:txBody>
      </p:sp>
      <p:sp>
        <p:nvSpPr>
          <p:cNvPr id="23616" name="Rectangle 65"/>
          <p:cNvSpPr>
            <a:spLocks noChangeArrowheads="1"/>
          </p:cNvSpPr>
          <p:nvPr/>
        </p:nvSpPr>
        <p:spPr bwMode="auto">
          <a:xfrm>
            <a:off x="7411916" y="5080548"/>
            <a:ext cx="240323" cy="1016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617" name="Rectangle 66"/>
          <p:cNvSpPr>
            <a:spLocks noChangeArrowheads="1"/>
          </p:cNvSpPr>
          <p:nvPr/>
        </p:nvSpPr>
        <p:spPr bwMode="auto">
          <a:xfrm>
            <a:off x="7652240" y="4888463"/>
            <a:ext cx="203689" cy="293687"/>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618" name="Rectangle 67"/>
          <p:cNvSpPr>
            <a:spLocks noChangeArrowheads="1"/>
          </p:cNvSpPr>
          <p:nvPr/>
        </p:nvSpPr>
        <p:spPr bwMode="auto">
          <a:xfrm>
            <a:off x="7855929" y="4705898"/>
            <a:ext cx="238857" cy="47625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619" name="Rectangle 68"/>
          <p:cNvSpPr>
            <a:spLocks noChangeArrowheads="1"/>
          </p:cNvSpPr>
          <p:nvPr/>
        </p:nvSpPr>
        <p:spPr bwMode="auto">
          <a:xfrm>
            <a:off x="8094785" y="4229648"/>
            <a:ext cx="285750" cy="95250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620" name="Rectangle 69"/>
          <p:cNvSpPr>
            <a:spLocks noChangeArrowheads="1"/>
          </p:cNvSpPr>
          <p:nvPr/>
        </p:nvSpPr>
        <p:spPr bwMode="auto">
          <a:xfrm>
            <a:off x="8380536" y="4058198"/>
            <a:ext cx="284285" cy="112395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621" name="Rectangle 70"/>
          <p:cNvSpPr>
            <a:spLocks noChangeArrowheads="1"/>
          </p:cNvSpPr>
          <p:nvPr/>
        </p:nvSpPr>
        <p:spPr bwMode="auto">
          <a:xfrm>
            <a:off x="8653098" y="4199486"/>
            <a:ext cx="284285" cy="982662"/>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622" name="Rectangle 71"/>
          <p:cNvSpPr>
            <a:spLocks noChangeArrowheads="1"/>
          </p:cNvSpPr>
          <p:nvPr/>
        </p:nvSpPr>
        <p:spPr bwMode="auto">
          <a:xfrm>
            <a:off x="8937383" y="4553498"/>
            <a:ext cx="284285" cy="628650"/>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623" name="Rectangle 72"/>
          <p:cNvSpPr>
            <a:spLocks noChangeArrowheads="1"/>
          </p:cNvSpPr>
          <p:nvPr/>
        </p:nvSpPr>
        <p:spPr bwMode="auto">
          <a:xfrm>
            <a:off x="9221666" y="4797975"/>
            <a:ext cx="285750" cy="384175"/>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624" name="Rectangle 73"/>
          <p:cNvSpPr>
            <a:spLocks noChangeArrowheads="1"/>
          </p:cNvSpPr>
          <p:nvPr/>
        </p:nvSpPr>
        <p:spPr bwMode="auto">
          <a:xfrm>
            <a:off x="9507417" y="5020225"/>
            <a:ext cx="284285" cy="161925"/>
          </a:xfrm>
          <a:prstGeom prst="rect">
            <a:avLst/>
          </a:prstGeom>
          <a:solidFill>
            <a:schemeClr val="accent1"/>
          </a:solidFill>
          <a:ln w="12700">
            <a:solidFill>
              <a:schemeClr val="tx1"/>
            </a:solidFill>
            <a:miter lim="800000"/>
            <a:headEnd/>
            <a:tailEnd/>
          </a:ln>
        </p:spPr>
        <p:txBody>
          <a:bodyPr wrap="none" anchor="ctr"/>
          <a:lstStyle/>
          <a:p>
            <a:pPr>
              <a:spcBef>
                <a:spcPts val="0"/>
              </a:spcBef>
            </a:pPr>
            <a:endParaRPr lang="en-US" sz="1800" dirty="0"/>
          </a:p>
        </p:txBody>
      </p:sp>
      <p:sp>
        <p:nvSpPr>
          <p:cNvPr id="23625" name="Freeform 74"/>
          <p:cNvSpPr>
            <a:spLocks/>
          </p:cNvSpPr>
          <p:nvPr/>
        </p:nvSpPr>
        <p:spPr bwMode="auto">
          <a:xfrm>
            <a:off x="6611817" y="4008988"/>
            <a:ext cx="3966797" cy="1169987"/>
          </a:xfrm>
          <a:custGeom>
            <a:avLst/>
            <a:gdLst>
              <a:gd name="T0" fmla="*/ 0 w 2195"/>
              <a:gd name="T1" fmla="*/ 2147483647 h 1153"/>
              <a:gd name="T2" fmla="*/ 2147483647 w 2195"/>
              <a:gd name="T3" fmla="*/ 2147483647 h 1153"/>
              <a:gd name="T4" fmla="*/ 2147483647 w 2195"/>
              <a:gd name="T5" fmla="*/ 2147483647 h 1153"/>
              <a:gd name="T6" fmla="*/ 2147483647 w 2195"/>
              <a:gd name="T7" fmla="*/ 2147483647 h 1153"/>
              <a:gd name="T8" fmla="*/ 2147483647 w 2195"/>
              <a:gd name="T9" fmla="*/ 2147483647 h 1153"/>
              <a:gd name="T10" fmla="*/ 2147483647 w 2195"/>
              <a:gd name="T11" fmla="*/ 2147483647 h 1153"/>
              <a:gd name="T12" fmla="*/ 2147483647 w 2195"/>
              <a:gd name="T13" fmla="*/ 2147483647 h 1153"/>
              <a:gd name="T14" fmla="*/ 2147483647 w 2195"/>
              <a:gd name="T15" fmla="*/ 2147483647 h 1153"/>
              <a:gd name="T16" fmla="*/ 2147483647 w 2195"/>
              <a:gd name="T17" fmla="*/ 2147483647 h 1153"/>
              <a:gd name="T18" fmla="*/ 2147483647 w 2195"/>
              <a:gd name="T19" fmla="*/ 2147483647 h 1153"/>
              <a:gd name="T20" fmla="*/ 2147483647 w 2195"/>
              <a:gd name="T21" fmla="*/ 2147483647 h 1153"/>
              <a:gd name="T22" fmla="*/ 2147483647 w 2195"/>
              <a:gd name="T23" fmla="*/ 2147483647 h 1153"/>
              <a:gd name="T24" fmla="*/ 2147483647 w 2195"/>
              <a:gd name="T25" fmla="*/ 2147483647 h 1153"/>
              <a:gd name="T26" fmla="*/ 2147483647 w 2195"/>
              <a:gd name="T27" fmla="*/ 2147483647 h 1153"/>
              <a:gd name="T28" fmla="*/ 2147483647 w 2195"/>
              <a:gd name="T29" fmla="*/ 2147483647 h 1153"/>
              <a:gd name="T30" fmla="*/ 2147483647 w 2195"/>
              <a:gd name="T31" fmla="*/ 2147483647 h 1153"/>
              <a:gd name="T32" fmla="*/ 2147483647 w 2195"/>
              <a:gd name="T33" fmla="*/ 2147483647 h 1153"/>
              <a:gd name="T34" fmla="*/ 2147483647 w 2195"/>
              <a:gd name="T35" fmla="*/ 2147483647 h 1153"/>
              <a:gd name="T36" fmla="*/ 2147483647 w 2195"/>
              <a:gd name="T37" fmla="*/ 2147483647 h 1153"/>
              <a:gd name="T38" fmla="*/ 2147483647 w 2195"/>
              <a:gd name="T39" fmla="*/ 2147483647 h 1153"/>
              <a:gd name="T40" fmla="*/ 2147483647 w 2195"/>
              <a:gd name="T41" fmla="*/ 0 h 1153"/>
              <a:gd name="T42" fmla="*/ 2147483647 w 2195"/>
              <a:gd name="T43" fmla="*/ 2147483647 h 1153"/>
              <a:gd name="T44" fmla="*/ 2147483647 w 2195"/>
              <a:gd name="T45" fmla="*/ 2147483647 h 1153"/>
              <a:gd name="T46" fmla="*/ 2147483647 w 2195"/>
              <a:gd name="T47" fmla="*/ 2147483647 h 1153"/>
              <a:gd name="T48" fmla="*/ 2147483647 w 2195"/>
              <a:gd name="T49" fmla="*/ 2147483647 h 1153"/>
              <a:gd name="T50" fmla="*/ 2147483647 w 2195"/>
              <a:gd name="T51" fmla="*/ 2147483647 h 1153"/>
              <a:gd name="T52" fmla="*/ 2147483647 w 2195"/>
              <a:gd name="T53" fmla="*/ 2147483647 h 1153"/>
              <a:gd name="T54" fmla="*/ 2147483647 w 2195"/>
              <a:gd name="T55" fmla="*/ 2147483647 h 1153"/>
              <a:gd name="T56" fmla="*/ 2147483647 w 2195"/>
              <a:gd name="T57" fmla="*/ 2147483647 h 1153"/>
              <a:gd name="T58" fmla="*/ 2147483647 w 2195"/>
              <a:gd name="T59" fmla="*/ 2147483647 h 1153"/>
              <a:gd name="T60" fmla="*/ 2147483647 w 2195"/>
              <a:gd name="T61" fmla="*/ 2147483647 h 1153"/>
              <a:gd name="T62" fmla="*/ 2147483647 w 2195"/>
              <a:gd name="T63" fmla="*/ 2147483647 h 1153"/>
              <a:gd name="T64" fmla="*/ 2147483647 w 2195"/>
              <a:gd name="T65" fmla="*/ 2147483647 h 1153"/>
              <a:gd name="T66" fmla="*/ 2147483647 w 2195"/>
              <a:gd name="T67" fmla="*/ 2147483647 h 1153"/>
              <a:gd name="T68" fmla="*/ 2147483647 w 2195"/>
              <a:gd name="T69" fmla="*/ 2147483647 h 1153"/>
              <a:gd name="T70" fmla="*/ 2147483647 w 2195"/>
              <a:gd name="T71" fmla="*/ 2147483647 h 1153"/>
              <a:gd name="T72" fmla="*/ 2147483647 w 2195"/>
              <a:gd name="T73" fmla="*/ 2147483647 h 1153"/>
              <a:gd name="T74" fmla="*/ 2147483647 w 2195"/>
              <a:gd name="T75" fmla="*/ 2147483647 h 1153"/>
              <a:gd name="T76" fmla="*/ 2147483647 w 2195"/>
              <a:gd name="T77" fmla="*/ 2147483647 h 1153"/>
              <a:gd name="T78" fmla="*/ 2147483647 w 2195"/>
              <a:gd name="T79" fmla="*/ 2147483647 h 1153"/>
              <a:gd name="T80" fmla="*/ 2147483647 w 2195"/>
              <a:gd name="T81" fmla="*/ 2147483647 h 115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5"/>
              <a:gd name="T124" fmla="*/ 0 h 1153"/>
              <a:gd name="T125" fmla="*/ 2195 w 2195"/>
              <a:gd name="T126" fmla="*/ 1153 h 115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a:solidFill>
              <a:srgbClr val="FF33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a:spcBef>
                <a:spcPts val="0"/>
              </a:spcBef>
            </a:pPr>
            <a:endParaRPr lang="en-GB" sz="1800" dirty="0"/>
          </a:p>
        </p:txBody>
      </p:sp>
      <p:sp>
        <p:nvSpPr>
          <p:cNvPr id="23626" name="Rectangle 75"/>
          <p:cNvSpPr>
            <a:spLocks noGrp="1" noChangeArrowheads="1"/>
          </p:cNvSpPr>
          <p:nvPr>
            <p:ph type="title"/>
          </p:nvPr>
        </p:nvSpPr>
        <p:spPr>
          <a:xfrm>
            <a:off x="76506" y="40235"/>
            <a:ext cx="8621712" cy="546100"/>
          </a:xfrm>
        </p:spPr>
        <p:txBody>
          <a:bodyPr/>
          <a:lstStyle/>
          <a:p>
            <a:pPr>
              <a:spcBef>
                <a:spcPts val="0"/>
              </a:spcBef>
            </a:pPr>
            <a:r>
              <a:rPr lang="en-GB" sz="3200" dirty="0"/>
              <a:t>Possible Capability Situations</a:t>
            </a:r>
          </a:p>
        </p:txBody>
      </p:sp>
    </p:spTree>
    <p:extLst>
      <p:ext uri="{BB962C8B-B14F-4D97-AF65-F5344CB8AC3E}">
        <p14:creationId xmlns:p14="http://schemas.microsoft.com/office/powerpoint/2010/main" val="99749213"/>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Line 2"/>
          <p:cNvSpPr>
            <a:spLocks noChangeShapeType="1"/>
          </p:cNvSpPr>
          <p:nvPr/>
        </p:nvSpPr>
        <p:spPr bwMode="auto">
          <a:xfrm>
            <a:off x="2199543" y="2593977"/>
            <a:ext cx="0" cy="1520825"/>
          </a:xfrm>
          <a:prstGeom prst="line">
            <a:avLst/>
          </a:prstGeom>
          <a:noFill/>
          <a:ln w="254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24579" name="Rectangle 3"/>
          <p:cNvSpPr>
            <a:spLocks noChangeArrowheads="1"/>
          </p:cNvSpPr>
          <p:nvPr/>
        </p:nvSpPr>
        <p:spPr bwMode="auto">
          <a:xfrm>
            <a:off x="2285509" y="2286001"/>
            <a:ext cx="1376980" cy="861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algn="ctr">
              <a:spcBef>
                <a:spcPct val="50000"/>
              </a:spcBef>
            </a:pPr>
            <a:r>
              <a:rPr lang="en-US" sz="1600" b="1" dirty="0"/>
              <a:t>CONTINUOUS</a:t>
            </a:r>
          </a:p>
          <a:p>
            <a:pPr algn="ctr">
              <a:spcBef>
                <a:spcPct val="50000"/>
              </a:spcBef>
            </a:pPr>
            <a:r>
              <a:rPr lang="en-US" sz="1600" b="1" dirty="0"/>
              <a:t>DATA</a:t>
            </a:r>
            <a:endParaRPr lang="en-US" sz="1800" b="1" dirty="0"/>
          </a:p>
        </p:txBody>
      </p:sp>
      <p:sp>
        <p:nvSpPr>
          <p:cNvPr id="24580" name="Rectangle 4"/>
          <p:cNvSpPr>
            <a:spLocks noChangeArrowheads="1"/>
          </p:cNvSpPr>
          <p:nvPr/>
        </p:nvSpPr>
        <p:spPr bwMode="auto">
          <a:xfrm>
            <a:off x="4318290" y="1924052"/>
            <a:ext cx="774123" cy="812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algn="ctr">
              <a:spcBef>
                <a:spcPct val="30000"/>
              </a:spcBef>
            </a:pPr>
            <a:r>
              <a:rPr lang="en-US" sz="1600" b="1" dirty="0"/>
              <a:t>SHORT-</a:t>
            </a:r>
          </a:p>
          <a:p>
            <a:pPr algn="ctr">
              <a:spcBef>
                <a:spcPct val="30000"/>
              </a:spcBef>
            </a:pPr>
            <a:r>
              <a:rPr lang="en-US" sz="1600" b="1" dirty="0"/>
              <a:t>TERM</a:t>
            </a:r>
            <a:endParaRPr lang="en-US" sz="1800" b="1" dirty="0"/>
          </a:p>
        </p:txBody>
      </p:sp>
      <p:sp>
        <p:nvSpPr>
          <p:cNvPr id="24581" name="Oval 5"/>
          <p:cNvSpPr>
            <a:spLocks noChangeArrowheads="1"/>
          </p:cNvSpPr>
          <p:nvPr/>
        </p:nvSpPr>
        <p:spPr bwMode="auto">
          <a:xfrm>
            <a:off x="5477608" y="2055815"/>
            <a:ext cx="657958" cy="384175"/>
          </a:xfrm>
          <a:prstGeom prst="ellipse">
            <a:avLst/>
          </a:prstGeom>
          <a:solidFill>
            <a:srgbClr val="FFFFFF"/>
          </a:solidFill>
          <a:ln w="25400">
            <a:solidFill>
              <a:srgbClr val="000000"/>
            </a:solidFill>
            <a:round/>
            <a:headEnd/>
            <a:tailEnd/>
          </a:ln>
        </p:spPr>
        <p:txBody>
          <a:bodyPr wrap="none" lIns="92075" tIns="46038" rIns="92075" bIns="46038" anchor="ctr"/>
          <a:lstStyle/>
          <a:p>
            <a:pPr algn="ctr">
              <a:spcBef>
                <a:spcPct val="30000"/>
              </a:spcBef>
            </a:pPr>
            <a:r>
              <a:rPr lang="en-US" sz="1600" b="1" dirty="0"/>
              <a:t>C</a:t>
            </a:r>
            <a:r>
              <a:rPr lang="en-US" sz="1600" b="1" baseline="-25000" dirty="0"/>
              <a:t>P</a:t>
            </a:r>
          </a:p>
        </p:txBody>
      </p:sp>
      <p:sp>
        <p:nvSpPr>
          <p:cNvPr id="24582" name="Oval 6"/>
          <p:cNvSpPr>
            <a:spLocks noChangeArrowheads="1"/>
          </p:cNvSpPr>
          <p:nvPr/>
        </p:nvSpPr>
        <p:spPr bwMode="auto">
          <a:xfrm>
            <a:off x="6166339" y="2055815"/>
            <a:ext cx="657958" cy="384175"/>
          </a:xfrm>
          <a:prstGeom prst="ellipse">
            <a:avLst/>
          </a:prstGeom>
          <a:solidFill>
            <a:srgbClr val="FFFFFF"/>
          </a:solidFill>
          <a:ln w="25400">
            <a:solidFill>
              <a:srgbClr val="000000"/>
            </a:solidFill>
            <a:round/>
            <a:headEnd/>
            <a:tailEnd/>
          </a:ln>
        </p:spPr>
        <p:txBody>
          <a:bodyPr wrap="none" lIns="92075" tIns="46038" rIns="92075" bIns="46038" anchor="ctr"/>
          <a:lstStyle/>
          <a:p>
            <a:pPr algn="ctr">
              <a:spcBef>
                <a:spcPct val="30000"/>
              </a:spcBef>
            </a:pPr>
            <a:r>
              <a:rPr lang="en-US" sz="1600" b="1" dirty="0"/>
              <a:t>C</a:t>
            </a:r>
            <a:r>
              <a:rPr lang="en-US" sz="1600" b="1" baseline="-25000" dirty="0"/>
              <a:t>PK</a:t>
            </a:r>
          </a:p>
        </p:txBody>
      </p:sp>
      <p:sp>
        <p:nvSpPr>
          <p:cNvPr id="24583" name="Oval 7"/>
          <p:cNvSpPr>
            <a:spLocks noChangeArrowheads="1"/>
          </p:cNvSpPr>
          <p:nvPr/>
        </p:nvSpPr>
        <p:spPr bwMode="auto">
          <a:xfrm>
            <a:off x="5477608" y="3046415"/>
            <a:ext cx="657958" cy="384175"/>
          </a:xfrm>
          <a:prstGeom prst="ellipse">
            <a:avLst/>
          </a:prstGeom>
          <a:solidFill>
            <a:srgbClr val="FFFFFF"/>
          </a:solidFill>
          <a:ln w="25400">
            <a:solidFill>
              <a:srgbClr val="000000"/>
            </a:solidFill>
            <a:round/>
            <a:headEnd/>
            <a:tailEnd/>
          </a:ln>
        </p:spPr>
        <p:txBody>
          <a:bodyPr wrap="none" lIns="92075" tIns="46038" rIns="92075" bIns="46038" anchor="ctr"/>
          <a:lstStyle/>
          <a:p>
            <a:pPr algn="ctr">
              <a:spcBef>
                <a:spcPct val="30000"/>
              </a:spcBef>
            </a:pPr>
            <a:r>
              <a:rPr lang="en-US" sz="1600" b="1" dirty="0"/>
              <a:t>P</a:t>
            </a:r>
            <a:r>
              <a:rPr lang="en-US" sz="1600" b="1" baseline="-25000" dirty="0"/>
              <a:t>P</a:t>
            </a:r>
          </a:p>
        </p:txBody>
      </p:sp>
      <p:sp>
        <p:nvSpPr>
          <p:cNvPr id="24584" name="Oval 8"/>
          <p:cNvSpPr>
            <a:spLocks noChangeArrowheads="1"/>
          </p:cNvSpPr>
          <p:nvPr/>
        </p:nvSpPr>
        <p:spPr bwMode="auto">
          <a:xfrm>
            <a:off x="6226421" y="3046415"/>
            <a:ext cx="659423" cy="384175"/>
          </a:xfrm>
          <a:prstGeom prst="ellipse">
            <a:avLst/>
          </a:prstGeom>
          <a:solidFill>
            <a:srgbClr val="FFFFFF"/>
          </a:solidFill>
          <a:ln w="25400">
            <a:solidFill>
              <a:srgbClr val="000000"/>
            </a:solidFill>
            <a:round/>
            <a:headEnd/>
            <a:tailEnd/>
          </a:ln>
        </p:spPr>
        <p:txBody>
          <a:bodyPr wrap="none" lIns="92075" tIns="46038" rIns="92075" bIns="46038" anchor="ctr"/>
          <a:lstStyle/>
          <a:p>
            <a:pPr algn="ctr">
              <a:spcBef>
                <a:spcPct val="30000"/>
              </a:spcBef>
            </a:pPr>
            <a:r>
              <a:rPr lang="en-US" sz="1600" b="1" dirty="0"/>
              <a:t>P</a:t>
            </a:r>
            <a:r>
              <a:rPr lang="en-US" sz="1600" b="1" baseline="-25000" dirty="0"/>
              <a:t>PK</a:t>
            </a:r>
          </a:p>
        </p:txBody>
      </p:sp>
      <p:sp>
        <p:nvSpPr>
          <p:cNvPr id="24585" name="Line 9"/>
          <p:cNvSpPr>
            <a:spLocks noChangeShapeType="1"/>
          </p:cNvSpPr>
          <p:nvPr/>
        </p:nvSpPr>
        <p:spPr bwMode="auto">
          <a:xfrm>
            <a:off x="4170486" y="2209800"/>
            <a:ext cx="1308589" cy="0"/>
          </a:xfrm>
          <a:prstGeom prst="line">
            <a:avLst/>
          </a:prstGeom>
          <a:noFill/>
          <a:ln w="254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24586" name="Line 10"/>
          <p:cNvSpPr>
            <a:spLocks noChangeShapeType="1"/>
          </p:cNvSpPr>
          <p:nvPr/>
        </p:nvSpPr>
        <p:spPr bwMode="auto">
          <a:xfrm>
            <a:off x="4170486" y="3276600"/>
            <a:ext cx="1308589" cy="0"/>
          </a:xfrm>
          <a:prstGeom prst="line">
            <a:avLst/>
          </a:prstGeom>
          <a:noFill/>
          <a:ln w="254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24587" name="Oval 11"/>
          <p:cNvSpPr>
            <a:spLocks noChangeArrowheads="1"/>
          </p:cNvSpPr>
          <p:nvPr/>
        </p:nvSpPr>
        <p:spPr bwMode="auto">
          <a:xfrm>
            <a:off x="6090139" y="3808415"/>
            <a:ext cx="657958" cy="384175"/>
          </a:xfrm>
          <a:prstGeom prst="ellipse">
            <a:avLst/>
          </a:prstGeom>
          <a:solidFill>
            <a:srgbClr val="FFFFFF"/>
          </a:solidFill>
          <a:ln w="25400">
            <a:solidFill>
              <a:srgbClr val="000000"/>
            </a:solidFill>
            <a:round/>
            <a:headEnd/>
            <a:tailEnd/>
          </a:ln>
        </p:spPr>
        <p:txBody>
          <a:bodyPr wrap="none" lIns="92075" tIns="46038" rIns="92075" bIns="46038" anchor="ctr"/>
          <a:lstStyle/>
          <a:p>
            <a:pPr algn="ctr">
              <a:spcBef>
                <a:spcPct val="30000"/>
              </a:spcBef>
            </a:pPr>
            <a:r>
              <a:rPr lang="en-US" sz="1600" b="1" dirty="0"/>
              <a:t>DPO</a:t>
            </a:r>
          </a:p>
        </p:txBody>
      </p:sp>
      <p:sp>
        <p:nvSpPr>
          <p:cNvPr id="24588" name="Oval 12"/>
          <p:cNvSpPr>
            <a:spLocks noChangeArrowheads="1"/>
          </p:cNvSpPr>
          <p:nvPr/>
        </p:nvSpPr>
        <p:spPr bwMode="auto">
          <a:xfrm>
            <a:off x="5632939" y="4189415"/>
            <a:ext cx="657958" cy="384175"/>
          </a:xfrm>
          <a:prstGeom prst="ellipse">
            <a:avLst/>
          </a:prstGeom>
          <a:solidFill>
            <a:srgbClr val="FFFFFF"/>
          </a:solidFill>
          <a:ln w="25400">
            <a:solidFill>
              <a:srgbClr val="000000"/>
            </a:solidFill>
            <a:round/>
            <a:headEnd/>
            <a:tailEnd/>
          </a:ln>
        </p:spPr>
        <p:txBody>
          <a:bodyPr wrap="none" lIns="92075" tIns="46038" rIns="92075" bIns="46038" anchor="ctr"/>
          <a:lstStyle/>
          <a:p>
            <a:pPr algn="ctr">
              <a:spcBef>
                <a:spcPct val="30000"/>
              </a:spcBef>
            </a:pPr>
            <a:r>
              <a:rPr lang="en-US" sz="1600" b="1" dirty="0"/>
              <a:t>DPU</a:t>
            </a:r>
          </a:p>
        </p:txBody>
      </p:sp>
      <p:sp>
        <p:nvSpPr>
          <p:cNvPr id="24589" name="Oval 13"/>
          <p:cNvSpPr>
            <a:spLocks noChangeArrowheads="1"/>
          </p:cNvSpPr>
          <p:nvPr/>
        </p:nvSpPr>
        <p:spPr bwMode="auto">
          <a:xfrm>
            <a:off x="5328139" y="3808415"/>
            <a:ext cx="657958" cy="384175"/>
          </a:xfrm>
          <a:prstGeom prst="ellipse">
            <a:avLst/>
          </a:prstGeom>
          <a:solidFill>
            <a:srgbClr val="FFFFFF"/>
          </a:solidFill>
          <a:ln w="25400">
            <a:solidFill>
              <a:srgbClr val="000000"/>
            </a:solidFill>
            <a:round/>
            <a:headEnd/>
            <a:tailEnd/>
          </a:ln>
        </p:spPr>
        <p:txBody>
          <a:bodyPr wrap="none" lIns="92075" tIns="46038" rIns="92075" bIns="46038" anchor="ctr"/>
          <a:lstStyle/>
          <a:p>
            <a:pPr algn="ctr">
              <a:spcBef>
                <a:spcPct val="30000"/>
              </a:spcBef>
            </a:pPr>
            <a:r>
              <a:rPr lang="en-US" sz="1600" b="1" dirty="0">
                <a:latin typeface="Times New Roman" pitchFamily="18" charset="0"/>
              </a:rPr>
              <a:t>PPM</a:t>
            </a:r>
          </a:p>
        </p:txBody>
      </p:sp>
      <p:sp>
        <p:nvSpPr>
          <p:cNvPr id="24590" name="Line 14"/>
          <p:cNvSpPr>
            <a:spLocks noChangeShapeType="1"/>
          </p:cNvSpPr>
          <p:nvPr/>
        </p:nvSpPr>
        <p:spPr bwMode="auto">
          <a:xfrm>
            <a:off x="4170484" y="4114800"/>
            <a:ext cx="1121020" cy="0"/>
          </a:xfrm>
          <a:prstGeom prst="line">
            <a:avLst/>
          </a:prstGeom>
          <a:noFill/>
          <a:ln w="254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24591" name="Oval 15"/>
          <p:cNvSpPr>
            <a:spLocks noChangeArrowheads="1"/>
          </p:cNvSpPr>
          <p:nvPr/>
        </p:nvSpPr>
        <p:spPr bwMode="auto">
          <a:xfrm>
            <a:off x="6471139" y="4189415"/>
            <a:ext cx="657958" cy="384175"/>
          </a:xfrm>
          <a:prstGeom prst="ellipse">
            <a:avLst/>
          </a:prstGeom>
          <a:solidFill>
            <a:srgbClr val="FFFFFF"/>
          </a:solidFill>
          <a:ln w="25400">
            <a:solidFill>
              <a:srgbClr val="000000"/>
            </a:solidFill>
            <a:round/>
            <a:headEnd/>
            <a:tailEnd/>
          </a:ln>
        </p:spPr>
        <p:txBody>
          <a:bodyPr wrap="none" lIns="92075" tIns="46038" rIns="92075" bIns="46038" anchor="ctr"/>
          <a:lstStyle/>
          <a:p>
            <a:pPr algn="ctr">
              <a:spcBef>
                <a:spcPct val="30000"/>
              </a:spcBef>
            </a:pPr>
            <a:r>
              <a:rPr lang="en-US" sz="1600" b="1" dirty="0"/>
              <a:t>Y</a:t>
            </a:r>
            <a:r>
              <a:rPr lang="en-US" sz="1600" b="1" baseline="-25000" dirty="0"/>
              <a:t>RT</a:t>
            </a:r>
          </a:p>
        </p:txBody>
      </p:sp>
      <p:sp>
        <p:nvSpPr>
          <p:cNvPr id="24592" name="Freeform 16"/>
          <p:cNvSpPr>
            <a:spLocks/>
          </p:cNvSpPr>
          <p:nvPr/>
        </p:nvSpPr>
        <p:spPr bwMode="auto">
          <a:xfrm>
            <a:off x="8626720" y="2093913"/>
            <a:ext cx="471854" cy="2062162"/>
          </a:xfrm>
          <a:custGeom>
            <a:avLst/>
            <a:gdLst>
              <a:gd name="T0" fmla="*/ 0 w 297"/>
              <a:gd name="T1" fmla="*/ 0 h 1299"/>
              <a:gd name="T2" fmla="*/ 2147483647 w 297"/>
              <a:gd name="T3" fmla="*/ 2147483647 h 1299"/>
              <a:gd name="T4" fmla="*/ 2147483647 w 297"/>
              <a:gd name="T5" fmla="*/ 2147483647 h 1299"/>
              <a:gd name="T6" fmla="*/ 2147483647 w 297"/>
              <a:gd name="T7" fmla="*/ 2147483647 h 1299"/>
              <a:gd name="T8" fmla="*/ 2147483647 w 297"/>
              <a:gd name="T9" fmla="*/ 2147483647 h 1299"/>
              <a:gd name="T10" fmla="*/ 2147483647 w 297"/>
              <a:gd name="T11" fmla="*/ 2147483647 h 1299"/>
              <a:gd name="T12" fmla="*/ 2147483647 w 297"/>
              <a:gd name="T13" fmla="*/ 2147483647 h 1299"/>
              <a:gd name="T14" fmla="*/ 2147483647 w 297"/>
              <a:gd name="T15" fmla="*/ 2147483647 h 1299"/>
              <a:gd name="T16" fmla="*/ 2147483647 w 297"/>
              <a:gd name="T17" fmla="*/ 2147483647 h 1299"/>
              <a:gd name="T18" fmla="*/ 2147483647 w 297"/>
              <a:gd name="T19" fmla="*/ 2147483647 h 1299"/>
              <a:gd name="T20" fmla="*/ 2147483647 w 297"/>
              <a:gd name="T21" fmla="*/ 2147483647 h 1299"/>
              <a:gd name="T22" fmla="*/ 2147483647 w 297"/>
              <a:gd name="T23" fmla="*/ 2147483647 h 1299"/>
              <a:gd name="T24" fmla="*/ 2147483647 w 297"/>
              <a:gd name="T25" fmla="*/ 2147483647 h 1299"/>
              <a:gd name="T26" fmla="*/ 2147483647 w 297"/>
              <a:gd name="T27" fmla="*/ 2147483647 h 1299"/>
              <a:gd name="T28" fmla="*/ 2147483647 w 297"/>
              <a:gd name="T29" fmla="*/ 2147483647 h 1299"/>
              <a:gd name="T30" fmla="*/ 2147483647 w 297"/>
              <a:gd name="T31" fmla="*/ 2147483647 h 1299"/>
              <a:gd name="T32" fmla="*/ 2147483647 w 297"/>
              <a:gd name="T33" fmla="*/ 2147483647 h 1299"/>
              <a:gd name="T34" fmla="*/ 2147483647 w 297"/>
              <a:gd name="T35" fmla="*/ 2147483647 h 1299"/>
              <a:gd name="T36" fmla="*/ 2147483647 w 297"/>
              <a:gd name="T37" fmla="*/ 2147483647 h 1299"/>
              <a:gd name="T38" fmla="*/ 2147483647 w 297"/>
              <a:gd name="T39" fmla="*/ 2147483647 h 1299"/>
              <a:gd name="T40" fmla="*/ 2147483647 w 297"/>
              <a:gd name="T41" fmla="*/ 2147483647 h 1299"/>
              <a:gd name="T42" fmla="*/ 2147483647 w 297"/>
              <a:gd name="T43" fmla="*/ 2147483647 h 1299"/>
              <a:gd name="T44" fmla="*/ 0 w 297"/>
              <a:gd name="T45" fmla="*/ 2147483647 h 129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297"/>
              <a:gd name="T70" fmla="*/ 0 h 1299"/>
              <a:gd name="T71" fmla="*/ 297 w 297"/>
              <a:gd name="T72" fmla="*/ 1299 h 129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297" h="1299">
                <a:moveTo>
                  <a:pt x="0" y="0"/>
                </a:moveTo>
                <a:lnTo>
                  <a:pt x="31" y="4"/>
                </a:lnTo>
                <a:lnTo>
                  <a:pt x="55" y="8"/>
                </a:lnTo>
                <a:lnTo>
                  <a:pt x="101" y="33"/>
                </a:lnTo>
                <a:lnTo>
                  <a:pt x="133" y="67"/>
                </a:lnTo>
                <a:lnTo>
                  <a:pt x="148" y="109"/>
                </a:lnTo>
                <a:lnTo>
                  <a:pt x="148" y="540"/>
                </a:lnTo>
                <a:lnTo>
                  <a:pt x="156" y="582"/>
                </a:lnTo>
                <a:lnTo>
                  <a:pt x="187" y="620"/>
                </a:lnTo>
                <a:lnTo>
                  <a:pt x="234" y="641"/>
                </a:lnTo>
                <a:lnTo>
                  <a:pt x="265" y="649"/>
                </a:lnTo>
                <a:lnTo>
                  <a:pt x="296" y="649"/>
                </a:lnTo>
                <a:lnTo>
                  <a:pt x="265" y="653"/>
                </a:lnTo>
                <a:lnTo>
                  <a:pt x="234" y="657"/>
                </a:lnTo>
                <a:lnTo>
                  <a:pt x="187" y="678"/>
                </a:lnTo>
                <a:lnTo>
                  <a:pt x="156" y="716"/>
                </a:lnTo>
                <a:lnTo>
                  <a:pt x="148" y="758"/>
                </a:lnTo>
                <a:lnTo>
                  <a:pt x="148" y="1189"/>
                </a:lnTo>
                <a:lnTo>
                  <a:pt x="133" y="1231"/>
                </a:lnTo>
                <a:lnTo>
                  <a:pt x="101" y="1265"/>
                </a:lnTo>
                <a:lnTo>
                  <a:pt x="55" y="1290"/>
                </a:lnTo>
                <a:lnTo>
                  <a:pt x="31" y="1294"/>
                </a:lnTo>
                <a:lnTo>
                  <a:pt x="0" y="1298"/>
                </a:lnTo>
              </a:path>
            </a:pathLst>
          </a:custGeom>
          <a:noFill/>
          <a:ln w="50800" cap="rnd">
            <a:solidFill>
              <a:schemeClr val="tx1"/>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endParaRPr lang="en-GB" sz="1800" dirty="0"/>
          </a:p>
        </p:txBody>
      </p:sp>
      <p:sp>
        <p:nvSpPr>
          <p:cNvPr id="24593" name="Line 17"/>
          <p:cNvSpPr>
            <a:spLocks noChangeShapeType="1"/>
          </p:cNvSpPr>
          <p:nvPr/>
        </p:nvSpPr>
        <p:spPr bwMode="auto">
          <a:xfrm>
            <a:off x="2203940" y="2590800"/>
            <a:ext cx="1963615" cy="0"/>
          </a:xfrm>
          <a:prstGeom prst="line">
            <a:avLst/>
          </a:prstGeom>
          <a:noFill/>
          <a:ln w="254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24594" name="Line 18"/>
          <p:cNvSpPr>
            <a:spLocks noChangeShapeType="1"/>
          </p:cNvSpPr>
          <p:nvPr/>
        </p:nvSpPr>
        <p:spPr bwMode="auto">
          <a:xfrm>
            <a:off x="2203939" y="4114800"/>
            <a:ext cx="1869831" cy="0"/>
          </a:xfrm>
          <a:prstGeom prst="line">
            <a:avLst/>
          </a:prstGeom>
          <a:noFill/>
          <a:ln w="254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24595" name="Oval 20"/>
          <p:cNvSpPr>
            <a:spLocks noChangeArrowheads="1"/>
          </p:cNvSpPr>
          <p:nvPr/>
        </p:nvSpPr>
        <p:spPr bwMode="auto">
          <a:xfrm>
            <a:off x="6852139" y="2208215"/>
            <a:ext cx="657958" cy="384175"/>
          </a:xfrm>
          <a:prstGeom prst="ellipse">
            <a:avLst/>
          </a:prstGeom>
          <a:solidFill>
            <a:srgbClr val="FFFFFF"/>
          </a:solidFill>
          <a:ln w="25400">
            <a:solidFill>
              <a:srgbClr val="000000"/>
            </a:solidFill>
            <a:round/>
            <a:headEnd/>
            <a:tailEnd/>
          </a:ln>
        </p:spPr>
        <p:txBody>
          <a:bodyPr wrap="none" lIns="92075" tIns="46038" rIns="92075" bIns="46038" anchor="ctr"/>
          <a:lstStyle/>
          <a:p>
            <a:pPr algn="ctr">
              <a:spcBef>
                <a:spcPct val="30000"/>
              </a:spcBef>
            </a:pPr>
            <a:r>
              <a:rPr lang="en-US" sz="1600" b="1" dirty="0"/>
              <a:t>C</a:t>
            </a:r>
            <a:r>
              <a:rPr lang="en-US" sz="1600" b="1" baseline="-25000" dirty="0"/>
              <a:t>PL</a:t>
            </a:r>
          </a:p>
        </p:txBody>
      </p:sp>
      <p:sp>
        <p:nvSpPr>
          <p:cNvPr id="24596" name="Oval 21"/>
          <p:cNvSpPr>
            <a:spLocks noChangeArrowheads="1"/>
          </p:cNvSpPr>
          <p:nvPr/>
        </p:nvSpPr>
        <p:spPr bwMode="auto">
          <a:xfrm>
            <a:off x="6852139" y="1827215"/>
            <a:ext cx="657958" cy="384175"/>
          </a:xfrm>
          <a:prstGeom prst="ellipse">
            <a:avLst/>
          </a:prstGeom>
          <a:solidFill>
            <a:srgbClr val="FFFFFF"/>
          </a:solidFill>
          <a:ln w="25400">
            <a:solidFill>
              <a:srgbClr val="000000"/>
            </a:solidFill>
            <a:round/>
            <a:headEnd/>
            <a:tailEnd/>
          </a:ln>
        </p:spPr>
        <p:txBody>
          <a:bodyPr wrap="none" lIns="92075" tIns="46038" rIns="92075" bIns="46038" anchor="ctr"/>
          <a:lstStyle/>
          <a:p>
            <a:pPr algn="ctr">
              <a:spcBef>
                <a:spcPct val="30000"/>
              </a:spcBef>
            </a:pPr>
            <a:r>
              <a:rPr lang="en-US" sz="1600" b="1" dirty="0"/>
              <a:t>C</a:t>
            </a:r>
            <a:r>
              <a:rPr lang="en-US" sz="1600" b="1" baseline="-25000" dirty="0"/>
              <a:t>PU</a:t>
            </a:r>
          </a:p>
        </p:txBody>
      </p:sp>
      <p:sp>
        <p:nvSpPr>
          <p:cNvPr id="24597" name="Rectangle 22"/>
          <p:cNvSpPr>
            <a:spLocks noChangeArrowheads="1"/>
          </p:cNvSpPr>
          <p:nvPr/>
        </p:nvSpPr>
        <p:spPr bwMode="auto">
          <a:xfrm>
            <a:off x="6701204" y="2209802"/>
            <a:ext cx="199292"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2075" tIns="46038" rIns="92075" bIns="46038">
            <a:spAutoFit/>
          </a:bodyPr>
          <a:lstStyle/>
          <a:p>
            <a:pPr>
              <a:spcBef>
                <a:spcPct val="30000"/>
              </a:spcBef>
            </a:pPr>
            <a:endParaRPr lang="en-US" sz="2400" dirty="0"/>
          </a:p>
        </p:txBody>
      </p:sp>
      <p:sp>
        <p:nvSpPr>
          <p:cNvPr id="24598" name="Oval 23"/>
          <p:cNvSpPr>
            <a:spLocks noChangeArrowheads="1"/>
          </p:cNvSpPr>
          <p:nvPr/>
        </p:nvSpPr>
        <p:spPr bwMode="auto">
          <a:xfrm>
            <a:off x="7004539" y="3198815"/>
            <a:ext cx="657958" cy="384175"/>
          </a:xfrm>
          <a:prstGeom prst="ellipse">
            <a:avLst/>
          </a:prstGeom>
          <a:solidFill>
            <a:srgbClr val="FFFFFF"/>
          </a:solidFill>
          <a:ln w="25400">
            <a:solidFill>
              <a:srgbClr val="000000"/>
            </a:solidFill>
            <a:round/>
            <a:headEnd/>
            <a:tailEnd/>
          </a:ln>
        </p:spPr>
        <p:txBody>
          <a:bodyPr wrap="none" lIns="92075" tIns="46038" rIns="92075" bIns="46038" anchor="ctr"/>
          <a:lstStyle/>
          <a:p>
            <a:pPr algn="ctr">
              <a:spcBef>
                <a:spcPct val="30000"/>
              </a:spcBef>
            </a:pPr>
            <a:r>
              <a:rPr lang="en-US" sz="1600" b="1" dirty="0"/>
              <a:t>P</a:t>
            </a:r>
            <a:r>
              <a:rPr lang="en-US" sz="1600" b="1" baseline="-25000" dirty="0"/>
              <a:t>PL</a:t>
            </a:r>
          </a:p>
        </p:txBody>
      </p:sp>
      <p:sp>
        <p:nvSpPr>
          <p:cNvPr id="24599" name="Oval 24"/>
          <p:cNvSpPr>
            <a:spLocks noChangeArrowheads="1"/>
          </p:cNvSpPr>
          <p:nvPr/>
        </p:nvSpPr>
        <p:spPr bwMode="auto">
          <a:xfrm>
            <a:off x="7004539" y="2817815"/>
            <a:ext cx="657958" cy="384175"/>
          </a:xfrm>
          <a:prstGeom prst="ellipse">
            <a:avLst/>
          </a:prstGeom>
          <a:solidFill>
            <a:srgbClr val="FFFFFF"/>
          </a:solidFill>
          <a:ln w="25400">
            <a:solidFill>
              <a:srgbClr val="000000"/>
            </a:solidFill>
            <a:round/>
            <a:headEnd/>
            <a:tailEnd/>
          </a:ln>
        </p:spPr>
        <p:txBody>
          <a:bodyPr wrap="none" lIns="92075" tIns="46038" rIns="92075" bIns="46038" anchor="ctr"/>
          <a:lstStyle/>
          <a:p>
            <a:pPr algn="ctr">
              <a:spcBef>
                <a:spcPct val="30000"/>
              </a:spcBef>
            </a:pPr>
            <a:r>
              <a:rPr lang="en-US" sz="1600" b="1" dirty="0"/>
              <a:t>P</a:t>
            </a:r>
            <a:r>
              <a:rPr lang="en-US" sz="1600" b="1" baseline="-25000" dirty="0"/>
              <a:t>PU</a:t>
            </a:r>
          </a:p>
        </p:txBody>
      </p:sp>
      <p:sp>
        <p:nvSpPr>
          <p:cNvPr id="24600" name="Line 25"/>
          <p:cNvSpPr>
            <a:spLocks noChangeShapeType="1"/>
          </p:cNvSpPr>
          <p:nvPr/>
        </p:nvSpPr>
        <p:spPr bwMode="auto">
          <a:xfrm>
            <a:off x="4186604" y="2212977"/>
            <a:ext cx="0" cy="1063625"/>
          </a:xfrm>
          <a:prstGeom prst="line">
            <a:avLst/>
          </a:prstGeom>
          <a:noFill/>
          <a:ln w="254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24601" name="Oval 26"/>
          <p:cNvSpPr>
            <a:spLocks noChangeArrowheads="1"/>
          </p:cNvSpPr>
          <p:nvPr/>
        </p:nvSpPr>
        <p:spPr bwMode="auto">
          <a:xfrm>
            <a:off x="6852139" y="3808415"/>
            <a:ext cx="657958" cy="384175"/>
          </a:xfrm>
          <a:prstGeom prst="ellipse">
            <a:avLst/>
          </a:prstGeom>
          <a:solidFill>
            <a:srgbClr val="FFFFFF"/>
          </a:solidFill>
          <a:ln w="25400">
            <a:solidFill>
              <a:srgbClr val="000000"/>
            </a:solidFill>
            <a:round/>
            <a:headEnd/>
            <a:tailEnd/>
          </a:ln>
        </p:spPr>
        <p:txBody>
          <a:bodyPr wrap="none" lIns="92075" tIns="46038" rIns="92075" bIns="46038" anchor="ctr"/>
          <a:lstStyle/>
          <a:p>
            <a:pPr algn="ctr">
              <a:spcBef>
                <a:spcPct val="30000"/>
              </a:spcBef>
            </a:pPr>
            <a:r>
              <a:rPr lang="en-US" sz="1400" b="1" dirty="0"/>
              <a:t>DPMO</a:t>
            </a:r>
          </a:p>
        </p:txBody>
      </p:sp>
      <p:sp>
        <p:nvSpPr>
          <p:cNvPr id="24602" name="Oval 27"/>
          <p:cNvSpPr>
            <a:spLocks noChangeArrowheads="1"/>
          </p:cNvSpPr>
          <p:nvPr/>
        </p:nvSpPr>
        <p:spPr bwMode="auto">
          <a:xfrm>
            <a:off x="7233139" y="4189415"/>
            <a:ext cx="657958" cy="384175"/>
          </a:xfrm>
          <a:prstGeom prst="ellipse">
            <a:avLst/>
          </a:prstGeom>
          <a:solidFill>
            <a:srgbClr val="FFFFFF"/>
          </a:solidFill>
          <a:ln w="25400">
            <a:solidFill>
              <a:srgbClr val="000000"/>
            </a:solidFill>
            <a:round/>
            <a:headEnd/>
            <a:tailEnd/>
          </a:ln>
        </p:spPr>
        <p:txBody>
          <a:bodyPr wrap="none" lIns="92075" tIns="46038" rIns="92075" bIns="46038" anchor="ctr"/>
          <a:lstStyle/>
          <a:p>
            <a:pPr algn="ctr">
              <a:spcBef>
                <a:spcPct val="30000"/>
              </a:spcBef>
            </a:pPr>
            <a:r>
              <a:rPr lang="en-US" sz="1600" b="1" dirty="0"/>
              <a:t>Y</a:t>
            </a:r>
            <a:r>
              <a:rPr lang="en-US" sz="1600" b="1" baseline="-25000" dirty="0"/>
              <a:t>NA</a:t>
            </a:r>
          </a:p>
        </p:txBody>
      </p:sp>
      <p:sp>
        <p:nvSpPr>
          <p:cNvPr id="24603" name="Oval 28"/>
          <p:cNvSpPr>
            <a:spLocks noChangeArrowheads="1"/>
          </p:cNvSpPr>
          <p:nvPr/>
        </p:nvSpPr>
        <p:spPr bwMode="auto">
          <a:xfrm>
            <a:off x="7614139" y="3808415"/>
            <a:ext cx="657958" cy="384175"/>
          </a:xfrm>
          <a:prstGeom prst="ellipse">
            <a:avLst/>
          </a:prstGeom>
          <a:solidFill>
            <a:srgbClr val="FFFFFF"/>
          </a:solidFill>
          <a:ln w="25400">
            <a:solidFill>
              <a:srgbClr val="000000"/>
            </a:solidFill>
            <a:round/>
            <a:headEnd/>
            <a:tailEnd/>
          </a:ln>
        </p:spPr>
        <p:txBody>
          <a:bodyPr wrap="none" lIns="92075" tIns="46038" rIns="92075" bIns="46038" anchor="ctr"/>
          <a:lstStyle/>
          <a:p>
            <a:pPr algn="ctr">
              <a:spcBef>
                <a:spcPct val="30000"/>
              </a:spcBef>
            </a:pPr>
            <a:r>
              <a:rPr lang="en-US" sz="1600" b="1" dirty="0"/>
              <a:t>Y</a:t>
            </a:r>
            <a:r>
              <a:rPr lang="en-US" sz="1600" b="1" baseline="-25000" dirty="0"/>
              <a:t>FT</a:t>
            </a:r>
          </a:p>
        </p:txBody>
      </p:sp>
      <p:sp>
        <p:nvSpPr>
          <p:cNvPr id="24604" name="Freeform 29"/>
          <p:cNvSpPr>
            <a:spLocks/>
          </p:cNvSpPr>
          <p:nvPr/>
        </p:nvSpPr>
        <p:spPr bwMode="auto">
          <a:xfrm>
            <a:off x="5867402" y="4727575"/>
            <a:ext cx="1674935" cy="381000"/>
          </a:xfrm>
          <a:custGeom>
            <a:avLst/>
            <a:gdLst>
              <a:gd name="T0" fmla="*/ 2147483647 w 1055"/>
              <a:gd name="T1" fmla="*/ 0 h 240"/>
              <a:gd name="T2" fmla="*/ 2147483647 w 1055"/>
              <a:gd name="T3" fmla="*/ 2147483647 h 240"/>
              <a:gd name="T4" fmla="*/ 2147483647 w 1055"/>
              <a:gd name="T5" fmla="*/ 2147483647 h 240"/>
              <a:gd name="T6" fmla="*/ 2147483647 w 1055"/>
              <a:gd name="T7" fmla="*/ 2147483647 h 240"/>
              <a:gd name="T8" fmla="*/ 2147483647 w 1055"/>
              <a:gd name="T9" fmla="*/ 2147483647 h 240"/>
              <a:gd name="T10" fmla="*/ 2147483647 w 1055"/>
              <a:gd name="T11" fmla="*/ 2147483647 h 240"/>
              <a:gd name="T12" fmla="*/ 2147483647 w 1055"/>
              <a:gd name="T13" fmla="*/ 2147483647 h 240"/>
              <a:gd name="T14" fmla="*/ 2147483647 w 1055"/>
              <a:gd name="T15" fmla="*/ 2147483647 h 240"/>
              <a:gd name="T16" fmla="*/ 2147483647 w 1055"/>
              <a:gd name="T17" fmla="*/ 2147483647 h 240"/>
              <a:gd name="T18" fmla="*/ 2147483647 w 1055"/>
              <a:gd name="T19" fmla="*/ 2147483647 h 240"/>
              <a:gd name="T20" fmla="*/ 2147483647 w 1055"/>
              <a:gd name="T21" fmla="*/ 2147483647 h 240"/>
              <a:gd name="T22" fmla="*/ 2147483647 w 1055"/>
              <a:gd name="T23" fmla="*/ 2147483647 h 240"/>
              <a:gd name="T24" fmla="*/ 2147483647 w 1055"/>
              <a:gd name="T25" fmla="*/ 2147483647 h 240"/>
              <a:gd name="T26" fmla="*/ 2147483647 w 1055"/>
              <a:gd name="T27" fmla="*/ 2147483647 h 240"/>
              <a:gd name="T28" fmla="*/ 2147483647 w 1055"/>
              <a:gd name="T29" fmla="*/ 2147483647 h 240"/>
              <a:gd name="T30" fmla="*/ 2147483647 w 1055"/>
              <a:gd name="T31" fmla="*/ 2147483647 h 240"/>
              <a:gd name="T32" fmla="*/ 2147483647 w 1055"/>
              <a:gd name="T33" fmla="*/ 2147483647 h 240"/>
              <a:gd name="T34" fmla="*/ 2147483647 w 1055"/>
              <a:gd name="T35" fmla="*/ 2147483647 h 240"/>
              <a:gd name="T36" fmla="*/ 2147483647 w 1055"/>
              <a:gd name="T37" fmla="*/ 2147483647 h 240"/>
              <a:gd name="T38" fmla="*/ 2147483647 w 1055"/>
              <a:gd name="T39" fmla="*/ 2147483647 h 240"/>
              <a:gd name="T40" fmla="*/ 0 w 1055"/>
              <a:gd name="T41" fmla="*/ 0 h 240"/>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055"/>
              <a:gd name="T64" fmla="*/ 0 h 240"/>
              <a:gd name="T65" fmla="*/ 1055 w 1055"/>
              <a:gd name="T66" fmla="*/ 240 h 240"/>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055" h="240">
                <a:moveTo>
                  <a:pt x="1054" y="0"/>
                </a:moveTo>
                <a:lnTo>
                  <a:pt x="1047" y="47"/>
                </a:lnTo>
                <a:lnTo>
                  <a:pt x="1028" y="83"/>
                </a:lnTo>
                <a:lnTo>
                  <a:pt x="1002" y="109"/>
                </a:lnTo>
                <a:lnTo>
                  <a:pt x="982" y="120"/>
                </a:lnTo>
                <a:lnTo>
                  <a:pt x="962" y="120"/>
                </a:lnTo>
                <a:lnTo>
                  <a:pt x="615" y="120"/>
                </a:lnTo>
                <a:lnTo>
                  <a:pt x="576" y="130"/>
                </a:lnTo>
                <a:lnTo>
                  <a:pt x="550" y="156"/>
                </a:lnTo>
                <a:lnTo>
                  <a:pt x="530" y="192"/>
                </a:lnTo>
                <a:lnTo>
                  <a:pt x="524" y="239"/>
                </a:lnTo>
                <a:lnTo>
                  <a:pt x="517" y="192"/>
                </a:lnTo>
                <a:lnTo>
                  <a:pt x="498" y="156"/>
                </a:lnTo>
                <a:lnTo>
                  <a:pt x="471" y="130"/>
                </a:lnTo>
                <a:lnTo>
                  <a:pt x="439" y="120"/>
                </a:lnTo>
                <a:lnTo>
                  <a:pt x="85" y="120"/>
                </a:lnTo>
                <a:lnTo>
                  <a:pt x="66" y="120"/>
                </a:lnTo>
                <a:lnTo>
                  <a:pt x="53" y="109"/>
                </a:lnTo>
                <a:lnTo>
                  <a:pt x="26" y="83"/>
                </a:lnTo>
                <a:lnTo>
                  <a:pt x="7" y="47"/>
                </a:lnTo>
                <a:lnTo>
                  <a:pt x="0" y="0"/>
                </a:lnTo>
              </a:path>
            </a:pathLst>
          </a:custGeom>
          <a:noFill/>
          <a:ln w="50800" cap="rnd">
            <a:solidFill>
              <a:schemeClr val="tx1"/>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endParaRPr lang="en-GB" sz="1800" dirty="0"/>
          </a:p>
        </p:txBody>
      </p:sp>
      <p:sp>
        <p:nvSpPr>
          <p:cNvPr id="24605" name="Rectangle 43"/>
          <p:cNvSpPr>
            <a:spLocks noGrp="1" noChangeArrowheads="1"/>
          </p:cNvSpPr>
          <p:nvPr>
            <p:ph type="title"/>
          </p:nvPr>
        </p:nvSpPr>
        <p:spPr>
          <a:xfrm>
            <a:off x="188179" y="99220"/>
            <a:ext cx="8791557" cy="668337"/>
          </a:xfrm>
        </p:spPr>
        <p:txBody>
          <a:bodyPr/>
          <a:lstStyle/>
          <a:p>
            <a:r>
              <a:rPr lang="en-US" sz="3200" dirty="0"/>
              <a:t>Process Capability Measures</a:t>
            </a:r>
          </a:p>
        </p:txBody>
      </p:sp>
      <p:sp>
        <p:nvSpPr>
          <p:cNvPr id="24606" name="Rectangle 44"/>
          <p:cNvSpPr>
            <a:spLocks noGrp="1" noChangeArrowheads="1"/>
          </p:cNvSpPr>
          <p:nvPr>
            <p:ph idx="1"/>
          </p:nvPr>
        </p:nvSpPr>
        <p:spPr>
          <a:xfrm>
            <a:off x="1093136" y="1166019"/>
            <a:ext cx="8229600" cy="4525962"/>
          </a:xfrm>
        </p:spPr>
        <p:txBody>
          <a:bodyPr/>
          <a:lstStyle/>
          <a:p>
            <a:pPr>
              <a:buFontTx/>
              <a:buChar char="•"/>
            </a:pPr>
            <a:r>
              <a:rPr lang="en-GB" sz="2400" dirty="0"/>
              <a:t>There are many Process Capability Measures</a:t>
            </a:r>
          </a:p>
        </p:txBody>
      </p:sp>
      <p:sp>
        <p:nvSpPr>
          <p:cNvPr id="24607" name="Rectangle 31"/>
          <p:cNvSpPr>
            <a:spLocks noChangeArrowheads="1"/>
          </p:cNvSpPr>
          <p:nvPr/>
        </p:nvSpPr>
        <p:spPr bwMode="auto">
          <a:xfrm>
            <a:off x="2462160" y="3810001"/>
            <a:ext cx="1033937" cy="861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algn="ctr">
              <a:spcBef>
                <a:spcPct val="50000"/>
              </a:spcBef>
            </a:pPr>
            <a:r>
              <a:rPr lang="en-US" sz="1600" b="1" dirty="0"/>
              <a:t>DISCRETE</a:t>
            </a:r>
          </a:p>
          <a:p>
            <a:pPr algn="ctr">
              <a:spcBef>
                <a:spcPct val="50000"/>
              </a:spcBef>
            </a:pPr>
            <a:r>
              <a:rPr lang="en-US" sz="1600" b="1" dirty="0"/>
              <a:t>DATA</a:t>
            </a:r>
            <a:endParaRPr lang="en-US" sz="1800" b="1" dirty="0"/>
          </a:p>
        </p:txBody>
      </p:sp>
      <p:sp>
        <p:nvSpPr>
          <p:cNvPr id="24608" name="Rectangle 32"/>
          <p:cNvSpPr>
            <a:spLocks noChangeArrowheads="1"/>
          </p:cNvSpPr>
          <p:nvPr/>
        </p:nvSpPr>
        <p:spPr bwMode="auto">
          <a:xfrm>
            <a:off x="4375064" y="3009901"/>
            <a:ext cx="662041" cy="812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algn="ctr">
              <a:spcBef>
                <a:spcPct val="30000"/>
              </a:spcBef>
            </a:pPr>
            <a:r>
              <a:rPr lang="en-US" sz="1600" b="1" dirty="0"/>
              <a:t>LONG-</a:t>
            </a:r>
          </a:p>
          <a:p>
            <a:pPr algn="ctr">
              <a:spcBef>
                <a:spcPct val="30000"/>
              </a:spcBef>
            </a:pPr>
            <a:r>
              <a:rPr lang="en-US" sz="1600" b="1" dirty="0"/>
              <a:t>TERM</a:t>
            </a:r>
            <a:endParaRPr lang="en-US" sz="1800" b="1" dirty="0"/>
          </a:p>
        </p:txBody>
      </p:sp>
      <p:sp>
        <p:nvSpPr>
          <p:cNvPr id="24609" name="Rectangle 33"/>
          <p:cNvSpPr>
            <a:spLocks noChangeArrowheads="1"/>
          </p:cNvSpPr>
          <p:nvPr/>
        </p:nvSpPr>
        <p:spPr bwMode="auto">
          <a:xfrm>
            <a:off x="4375064" y="3829051"/>
            <a:ext cx="662041" cy="812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algn="ctr">
              <a:spcBef>
                <a:spcPct val="30000"/>
              </a:spcBef>
            </a:pPr>
            <a:r>
              <a:rPr lang="en-US" sz="1600" b="1" dirty="0"/>
              <a:t>LONG-</a:t>
            </a:r>
          </a:p>
          <a:p>
            <a:pPr algn="ctr">
              <a:spcBef>
                <a:spcPct val="30000"/>
              </a:spcBef>
            </a:pPr>
            <a:r>
              <a:rPr lang="en-US" sz="1600" b="1" dirty="0"/>
              <a:t>TERM</a:t>
            </a:r>
          </a:p>
        </p:txBody>
      </p:sp>
      <p:sp>
        <p:nvSpPr>
          <p:cNvPr id="24610" name="Rectangle 34"/>
          <p:cNvSpPr>
            <a:spLocks noChangeArrowheads="1"/>
          </p:cNvSpPr>
          <p:nvPr/>
        </p:nvSpPr>
        <p:spPr bwMode="auto">
          <a:xfrm>
            <a:off x="1524001" y="3043240"/>
            <a:ext cx="665285" cy="611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algn="ctr">
              <a:spcBef>
                <a:spcPct val="50000"/>
              </a:spcBef>
            </a:pPr>
            <a:endParaRPr lang="en-US" sz="1600" b="1" dirty="0"/>
          </a:p>
          <a:p>
            <a:pPr algn="ctr">
              <a:spcBef>
                <a:spcPct val="50000"/>
              </a:spcBef>
            </a:pPr>
            <a:r>
              <a:rPr lang="en-US" sz="1600" b="1" dirty="0"/>
              <a:t>DATA</a:t>
            </a:r>
          </a:p>
        </p:txBody>
      </p:sp>
      <p:sp>
        <p:nvSpPr>
          <p:cNvPr id="24611" name="Oval 35"/>
          <p:cNvSpPr>
            <a:spLocks noChangeArrowheads="1"/>
          </p:cNvSpPr>
          <p:nvPr/>
        </p:nvSpPr>
        <p:spPr bwMode="auto">
          <a:xfrm>
            <a:off x="7555523" y="2036765"/>
            <a:ext cx="657958" cy="384175"/>
          </a:xfrm>
          <a:prstGeom prst="ellipse">
            <a:avLst/>
          </a:prstGeom>
          <a:solidFill>
            <a:srgbClr val="FFFFFF"/>
          </a:solidFill>
          <a:ln w="25400">
            <a:solidFill>
              <a:srgbClr val="000000"/>
            </a:solidFill>
            <a:round/>
            <a:headEnd/>
            <a:tailEnd/>
          </a:ln>
        </p:spPr>
        <p:txBody>
          <a:bodyPr wrap="none" lIns="92075" tIns="46038" rIns="92075" bIns="46038" anchor="ctr"/>
          <a:lstStyle/>
          <a:p>
            <a:pPr algn="ctr">
              <a:spcBef>
                <a:spcPct val="30000"/>
              </a:spcBef>
            </a:pPr>
            <a:r>
              <a:rPr lang="en-US" sz="1600" b="1" dirty="0"/>
              <a:t>Z</a:t>
            </a:r>
            <a:r>
              <a:rPr lang="en-US" sz="1600" b="1" baseline="-25000" dirty="0"/>
              <a:t>st</a:t>
            </a:r>
          </a:p>
        </p:txBody>
      </p:sp>
      <p:sp>
        <p:nvSpPr>
          <p:cNvPr id="24612" name="Oval 36"/>
          <p:cNvSpPr>
            <a:spLocks noChangeArrowheads="1"/>
          </p:cNvSpPr>
          <p:nvPr/>
        </p:nvSpPr>
        <p:spPr bwMode="auto">
          <a:xfrm>
            <a:off x="7649308" y="3001965"/>
            <a:ext cx="657958" cy="384175"/>
          </a:xfrm>
          <a:prstGeom prst="ellipse">
            <a:avLst/>
          </a:prstGeom>
          <a:solidFill>
            <a:srgbClr val="FFFFFF"/>
          </a:solidFill>
          <a:ln w="25400">
            <a:solidFill>
              <a:srgbClr val="000000"/>
            </a:solidFill>
            <a:round/>
            <a:headEnd/>
            <a:tailEnd/>
          </a:ln>
        </p:spPr>
        <p:txBody>
          <a:bodyPr wrap="none" lIns="92075" tIns="46038" rIns="92075" bIns="46038" anchor="ctr"/>
          <a:lstStyle/>
          <a:p>
            <a:pPr algn="ctr">
              <a:spcBef>
                <a:spcPct val="30000"/>
              </a:spcBef>
            </a:pPr>
            <a:r>
              <a:rPr lang="en-US" sz="1600" b="1" dirty="0"/>
              <a:t>Z</a:t>
            </a:r>
            <a:r>
              <a:rPr lang="en-US" sz="1600" b="1" baseline="-25000" dirty="0"/>
              <a:t>lt</a:t>
            </a:r>
          </a:p>
        </p:txBody>
      </p:sp>
      <p:sp>
        <p:nvSpPr>
          <p:cNvPr id="24613" name="Text Box 37"/>
          <p:cNvSpPr txBox="1">
            <a:spLocks noChangeArrowheads="1"/>
          </p:cNvSpPr>
          <p:nvPr/>
        </p:nvSpPr>
        <p:spPr bwMode="auto">
          <a:xfrm>
            <a:off x="9055036" y="2754314"/>
            <a:ext cx="1369286"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3200" b="1" dirty="0">
                <a:latin typeface="Times New Roman" pitchFamily="18" charset="0"/>
                <a:sym typeface="Symbol" pitchFamily="18" charset="2"/>
              </a:rPr>
              <a:t>-</a:t>
            </a:r>
            <a:r>
              <a:rPr lang="en-GB" sz="2800" b="1" dirty="0">
                <a:sym typeface="Symbol" pitchFamily="18" charset="2"/>
              </a:rPr>
              <a:t>level</a:t>
            </a:r>
          </a:p>
        </p:txBody>
      </p:sp>
      <p:sp>
        <p:nvSpPr>
          <p:cNvPr id="24614" name="AutoShape 38"/>
          <p:cNvSpPr>
            <a:spLocks noChangeArrowheads="1"/>
          </p:cNvSpPr>
          <p:nvPr/>
        </p:nvSpPr>
        <p:spPr bwMode="gray">
          <a:xfrm>
            <a:off x="8792308" y="4889500"/>
            <a:ext cx="1632014" cy="1447800"/>
          </a:xfrm>
          <a:prstGeom prst="wedgeRoundRectCallout">
            <a:avLst>
              <a:gd name="adj1" fmla="val 22481"/>
              <a:gd name="adj2" fmla="val -163375"/>
              <a:gd name="adj3" fmla="val 16667"/>
            </a:avLst>
          </a:prstGeom>
          <a:ln/>
          <a:extLst>
            <a:ext uri="{91240B29-F687-4F45-9708-019B960494DF}">
              <a14:hiddenLine xmlns:a14="http://schemas.microsoft.com/office/drawing/2010/main" w="9525">
                <a:solidFill>
                  <a:srgbClr val="000000"/>
                </a:solidFill>
                <a:miter lim="800000"/>
                <a:headEnd/>
                <a:tailEnd/>
              </a14:hiddenLine>
            </a:ext>
          </a:extLst>
        </p:spPr>
        <p:style>
          <a:lnRef idx="0">
            <a:schemeClr val="accent4"/>
          </a:lnRef>
          <a:fillRef idx="3">
            <a:schemeClr val="accent4"/>
          </a:fillRef>
          <a:effectRef idx="3">
            <a:schemeClr val="accent4"/>
          </a:effectRef>
          <a:fontRef idx="minor">
            <a:schemeClr val="lt1"/>
          </a:fontRef>
        </p:style>
        <p:txBody>
          <a:bodyPr/>
          <a:lstStyle/>
          <a:p>
            <a:pPr algn="ctr">
              <a:spcBef>
                <a:spcPct val="30000"/>
              </a:spcBef>
            </a:pPr>
            <a:r>
              <a:rPr lang="en-US" sz="1600" b="1" dirty="0">
                <a:solidFill>
                  <a:srgbClr val="FFFFFF"/>
                </a:solidFill>
              </a:rPr>
              <a:t>Universal</a:t>
            </a:r>
          </a:p>
          <a:p>
            <a:pPr algn="ctr">
              <a:spcBef>
                <a:spcPct val="30000"/>
              </a:spcBef>
            </a:pPr>
            <a:r>
              <a:rPr lang="en-US" sz="1600" b="1" dirty="0">
                <a:solidFill>
                  <a:srgbClr val="FFFFFF"/>
                </a:solidFill>
              </a:rPr>
              <a:t>Process</a:t>
            </a:r>
          </a:p>
          <a:p>
            <a:pPr algn="ctr">
              <a:spcBef>
                <a:spcPct val="30000"/>
              </a:spcBef>
            </a:pPr>
            <a:r>
              <a:rPr lang="en-US" sz="1600" b="1" dirty="0">
                <a:solidFill>
                  <a:srgbClr val="FFFFFF"/>
                </a:solidFill>
              </a:rPr>
              <a:t>Capability</a:t>
            </a:r>
          </a:p>
          <a:p>
            <a:pPr algn="ctr">
              <a:spcBef>
                <a:spcPct val="30000"/>
              </a:spcBef>
            </a:pPr>
            <a:r>
              <a:rPr lang="en-US" sz="1600" b="1" dirty="0">
                <a:solidFill>
                  <a:srgbClr val="FFFFFF"/>
                </a:solidFill>
              </a:rPr>
              <a:t>Measure</a:t>
            </a:r>
          </a:p>
          <a:p>
            <a:pPr algn="ctr"/>
            <a:endParaRPr lang="en-GB" sz="4000" b="1" dirty="0">
              <a:solidFill>
                <a:srgbClr val="FFFFFF"/>
              </a:solidFill>
              <a:latin typeface="Times New Roman" pitchFamily="18" charset="0"/>
            </a:endParaRPr>
          </a:p>
        </p:txBody>
      </p:sp>
      <p:sp>
        <p:nvSpPr>
          <p:cNvPr id="24615" name="AutoShape 39"/>
          <p:cNvSpPr>
            <a:spLocks noChangeArrowheads="1"/>
          </p:cNvSpPr>
          <p:nvPr/>
        </p:nvSpPr>
        <p:spPr bwMode="gray">
          <a:xfrm>
            <a:off x="6084277" y="5638800"/>
            <a:ext cx="1547446" cy="698500"/>
          </a:xfrm>
          <a:prstGeom prst="wedgeRoundRectCallout">
            <a:avLst>
              <a:gd name="adj1" fmla="val -11176"/>
              <a:gd name="adj2" fmla="val -120227"/>
              <a:gd name="adj3" fmla="val 16667"/>
            </a:avLst>
          </a:prstGeom>
          <a:ln/>
          <a:extLst>
            <a:ext uri="{91240B29-F687-4F45-9708-019B960494DF}">
              <a14:hiddenLine xmlns:a14="http://schemas.microsoft.com/office/drawing/2010/main" w="9525">
                <a:solidFill>
                  <a:srgbClr val="000000"/>
                </a:solidFill>
                <a:miter lim="800000"/>
                <a:headEnd/>
                <a:tailEnd/>
              </a14:hiddenLine>
            </a:ext>
          </a:extLst>
        </p:spPr>
        <p:style>
          <a:lnRef idx="0">
            <a:schemeClr val="accent4"/>
          </a:lnRef>
          <a:fillRef idx="3">
            <a:schemeClr val="accent4"/>
          </a:fillRef>
          <a:effectRef idx="3">
            <a:schemeClr val="accent4"/>
          </a:effectRef>
          <a:fontRef idx="minor">
            <a:schemeClr val="lt1"/>
          </a:fontRef>
        </p:style>
        <p:txBody>
          <a:bodyPr/>
          <a:lstStyle/>
          <a:p>
            <a:pPr algn="ctr"/>
            <a:r>
              <a:rPr lang="en-US" sz="1600" b="1" dirty="0">
                <a:solidFill>
                  <a:srgbClr val="FFFFFF"/>
                </a:solidFill>
              </a:rPr>
              <a:t>Type of Measure</a:t>
            </a:r>
            <a:endParaRPr lang="en-GB" sz="1600" b="1" dirty="0">
              <a:solidFill>
                <a:srgbClr val="FFFFFF"/>
              </a:solidFill>
            </a:endParaRPr>
          </a:p>
        </p:txBody>
      </p:sp>
      <p:sp>
        <p:nvSpPr>
          <p:cNvPr id="24616" name="AutoShape 40"/>
          <p:cNvSpPr>
            <a:spLocks noChangeArrowheads="1"/>
          </p:cNvSpPr>
          <p:nvPr/>
        </p:nvSpPr>
        <p:spPr bwMode="gray">
          <a:xfrm>
            <a:off x="4152859" y="5585618"/>
            <a:ext cx="1055077" cy="804863"/>
          </a:xfrm>
          <a:prstGeom prst="wedgeRoundRectCallout">
            <a:avLst>
              <a:gd name="adj1" fmla="val 7361"/>
              <a:gd name="adj2" fmla="val -164792"/>
              <a:gd name="adj3" fmla="val 16667"/>
            </a:avLst>
          </a:prstGeom>
          <a:ln/>
          <a:extLst>
            <a:ext uri="{91240B29-F687-4F45-9708-019B960494DF}">
              <a14:hiddenLine xmlns:a14="http://schemas.microsoft.com/office/drawing/2010/main" w="9525">
                <a:solidFill>
                  <a:srgbClr val="000000"/>
                </a:solidFill>
                <a:miter lim="800000"/>
                <a:headEnd/>
                <a:tailEnd/>
              </a14:hiddenLine>
            </a:ext>
          </a:extLst>
        </p:spPr>
        <p:style>
          <a:lnRef idx="0">
            <a:schemeClr val="accent4"/>
          </a:lnRef>
          <a:fillRef idx="3">
            <a:schemeClr val="accent4"/>
          </a:fillRef>
          <a:effectRef idx="3">
            <a:schemeClr val="accent4"/>
          </a:effectRef>
          <a:fontRef idx="minor">
            <a:schemeClr val="lt1"/>
          </a:fontRef>
        </p:style>
        <p:txBody>
          <a:bodyPr/>
          <a:lstStyle/>
          <a:p>
            <a:pPr algn="ctr">
              <a:spcBef>
                <a:spcPct val="30000"/>
              </a:spcBef>
            </a:pPr>
            <a:r>
              <a:rPr lang="en-US" sz="1600" b="1" dirty="0">
                <a:solidFill>
                  <a:srgbClr val="FFFFFF"/>
                </a:solidFill>
              </a:rPr>
              <a:t>History</a:t>
            </a:r>
          </a:p>
          <a:p>
            <a:pPr algn="ctr">
              <a:spcBef>
                <a:spcPct val="30000"/>
              </a:spcBef>
            </a:pPr>
            <a:r>
              <a:rPr lang="en-US" sz="1600" b="1" dirty="0">
                <a:solidFill>
                  <a:srgbClr val="FFFFFF"/>
                </a:solidFill>
              </a:rPr>
              <a:t>of Data</a:t>
            </a:r>
            <a:endParaRPr lang="en-GB" sz="1600" b="1" dirty="0">
              <a:solidFill>
                <a:srgbClr val="FFFFFF"/>
              </a:solidFill>
            </a:endParaRPr>
          </a:p>
        </p:txBody>
      </p:sp>
      <p:sp>
        <p:nvSpPr>
          <p:cNvPr id="24617" name="AutoShape 41"/>
          <p:cNvSpPr>
            <a:spLocks noChangeArrowheads="1"/>
          </p:cNvSpPr>
          <p:nvPr/>
        </p:nvSpPr>
        <p:spPr bwMode="gray">
          <a:xfrm>
            <a:off x="1873498" y="5106195"/>
            <a:ext cx="1545980" cy="561975"/>
          </a:xfrm>
          <a:prstGeom prst="wedgeRoundRectCallout">
            <a:avLst>
              <a:gd name="adj1" fmla="val 10037"/>
              <a:gd name="adj2" fmla="val -148023"/>
              <a:gd name="adj3" fmla="val 16667"/>
            </a:avLst>
          </a:prstGeom>
          <a:ln/>
          <a:extLst>
            <a:ext uri="{91240B29-F687-4F45-9708-019B960494DF}">
              <a14:hiddenLine xmlns:a14="http://schemas.microsoft.com/office/drawing/2010/main" w="9525">
                <a:solidFill>
                  <a:srgbClr val="000000"/>
                </a:solidFill>
                <a:miter lim="800000"/>
                <a:headEnd/>
                <a:tailEnd/>
              </a14:hiddenLine>
            </a:ext>
          </a:extLst>
        </p:spPr>
        <p:style>
          <a:lnRef idx="0">
            <a:schemeClr val="accent4"/>
          </a:lnRef>
          <a:fillRef idx="3">
            <a:schemeClr val="accent4"/>
          </a:fillRef>
          <a:effectRef idx="3">
            <a:schemeClr val="accent4"/>
          </a:effectRef>
          <a:fontRef idx="minor">
            <a:schemeClr val="lt1"/>
          </a:fontRef>
        </p:style>
        <p:txBody>
          <a:bodyPr/>
          <a:lstStyle/>
          <a:p>
            <a:pPr algn="ctr"/>
            <a:r>
              <a:rPr lang="en-GB" sz="1600" b="1" dirty="0">
                <a:solidFill>
                  <a:srgbClr val="FFFFFF"/>
                </a:solidFill>
              </a:rPr>
              <a:t>Type of Data</a:t>
            </a:r>
          </a:p>
        </p:txBody>
      </p:sp>
      <p:sp>
        <p:nvSpPr>
          <p:cNvPr id="24618" name="Line 42"/>
          <p:cNvSpPr>
            <a:spLocks noChangeShapeType="1"/>
          </p:cNvSpPr>
          <p:nvPr/>
        </p:nvSpPr>
        <p:spPr bwMode="auto">
          <a:xfrm>
            <a:off x="1537190" y="3352800"/>
            <a:ext cx="659423" cy="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sz="1800" dirty="0"/>
          </a:p>
        </p:txBody>
      </p:sp>
    </p:spTree>
    <p:extLst>
      <p:ext uri="{BB962C8B-B14F-4D97-AF65-F5344CB8AC3E}">
        <p14:creationId xmlns:p14="http://schemas.microsoft.com/office/powerpoint/2010/main" val="3240571198"/>
      </p:ext>
    </p:extLst>
  </p:cSld>
  <p:clrMapOvr>
    <a:masterClrMapping/>
  </p:clrMapOvr>
  <p:transition spd="slow">
    <p:cut/>
  </p:transition>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Line 2"/>
          <p:cNvSpPr>
            <a:spLocks noChangeShapeType="1"/>
          </p:cNvSpPr>
          <p:nvPr/>
        </p:nvSpPr>
        <p:spPr bwMode="auto">
          <a:xfrm>
            <a:off x="2199543" y="2592531"/>
            <a:ext cx="0" cy="1520825"/>
          </a:xfrm>
          <a:prstGeom prst="line">
            <a:avLst/>
          </a:prstGeom>
          <a:noFill/>
          <a:ln w="254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0179" name="Rectangle 3"/>
          <p:cNvSpPr>
            <a:spLocks noChangeArrowheads="1"/>
          </p:cNvSpPr>
          <p:nvPr/>
        </p:nvSpPr>
        <p:spPr bwMode="auto">
          <a:xfrm>
            <a:off x="2285509" y="2284556"/>
            <a:ext cx="1376980" cy="861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algn="ctr">
              <a:spcBef>
                <a:spcPct val="50000"/>
              </a:spcBef>
            </a:pPr>
            <a:r>
              <a:rPr lang="en-US" sz="1600" b="1" dirty="0"/>
              <a:t>CONTINUOUS</a:t>
            </a:r>
          </a:p>
          <a:p>
            <a:pPr algn="ctr">
              <a:spcBef>
                <a:spcPct val="50000"/>
              </a:spcBef>
            </a:pPr>
            <a:r>
              <a:rPr lang="en-US" sz="1600" b="1" dirty="0"/>
              <a:t>DATA</a:t>
            </a:r>
            <a:endParaRPr lang="en-US" sz="1800" b="1" dirty="0"/>
          </a:p>
        </p:txBody>
      </p:sp>
      <p:sp>
        <p:nvSpPr>
          <p:cNvPr id="50180" name="Rectangle 4"/>
          <p:cNvSpPr>
            <a:spLocks noChangeArrowheads="1"/>
          </p:cNvSpPr>
          <p:nvPr/>
        </p:nvSpPr>
        <p:spPr bwMode="auto">
          <a:xfrm>
            <a:off x="4318290" y="1922606"/>
            <a:ext cx="774123" cy="812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algn="ctr">
              <a:spcBef>
                <a:spcPct val="30000"/>
              </a:spcBef>
            </a:pPr>
            <a:r>
              <a:rPr lang="en-US" sz="1600" b="1" dirty="0"/>
              <a:t>SHORT-</a:t>
            </a:r>
          </a:p>
          <a:p>
            <a:pPr algn="ctr">
              <a:spcBef>
                <a:spcPct val="30000"/>
              </a:spcBef>
            </a:pPr>
            <a:r>
              <a:rPr lang="en-US" sz="1600" b="1" dirty="0"/>
              <a:t>TERM</a:t>
            </a:r>
            <a:endParaRPr lang="en-US" sz="1800" b="1" dirty="0"/>
          </a:p>
        </p:txBody>
      </p:sp>
      <p:sp>
        <p:nvSpPr>
          <p:cNvPr id="50181" name="Oval 5"/>
          <p:cNvSpPr>
            <a:spLocks noChangeArrowheads="1"/>
          </p:cNvSpPr>
          <p:nvPr/>
        </p:nvSpPr>
        <p:spPr bwMode="auto">
          <a:xfrm>
            <a:off x="5477608" y="2054368"/>
            <a:ext cx="657958" cy="384175"/>
          </a:xfrm>
          <a:prstGeom prst="ellipse">
            <a:avLst/>
          </a:prstGeom>
          <a:solidFill>
            <a:srgbClr val="CCECFF"/>
          </a:solidFill>
          <a:ln w="25400">
            <a:solidFill>
              <a:srgbClr val="000000"/>
            </a:solidFill>
            <a:round/>
            <a:headEnd/>
            <a:tailEnd/>
          </a:ln>
        </p:spPr>
        <p:txBody>
          <a:bodyPr wrap="none" lIns="92075" tIns="46038" rIns="92075" bIns="46038" anchor="ctr"/>
          <a:lstStyle/>
          <a:p>
            <a:pPr algn="ctr">
              <a:spcBef>
                <a:spcPct val="30000"/>
              </a:spcBef>
            </a:pPr>
            <a:r>
              <a:rPr lang="en-US" sz="1600" b="1">
                <a:solidFill>
                  <a:schemeClr val="bg1"/>
                </a:solidFill>
              </a:rPr>
              <a:t>C</a:t>
            </a:r>
            <a:r>
              <a:rPr lang="en-US" sz="1600" b="1" dirty="0">
                <a:solidFill>
                  <a:schemeClr val="bg1"/>
                </a:solidFill>
              </a:rPr>
              <a:t>P</a:t>
            </a:r>
          </a:p>
        </p:txBody>
      </p:sp>
      <p:sp>
        <p:nvSpPr>
          <p:cNvPr id="50182" name="Oval 6"/>
          <p:cNvSpPr>
            <a:spLocks noChangeArrowheads="1"/>
          </p:cNvSpPr>
          <p:nvPr/>
        </p:nvSpPr>
        <p:spPr bwMode="auto">
          <a:xfrm>
            <a:off x="6166339" y="2054368"/>
            <a:ext cx="657958" cy="384175"/>
          </a:xfrm>
          <a:prstGeom prst="ellipse">
            <a:avLst/>
          </a:prstGeom>
          <a:solidFill>
            <a:srgbClr val="CCECFF"/>
          </a:solidFill>
          <a:ln w="25400">
            <a:solidFill>
              <a:srgbClr val="000000"/>
            </a:solidFill>
            <a:round/>
            <a:headEnd/>
            <a:tailEnd/>
          </a:ln>
        </p:spPr>
        <p:txBody>
          <a:bodyPr wrap="none" lIns="92075" tIns="46038" rIns="92075" bIns="46038" anchor="ctr"/>
          <a:lstStyle/>
          <a:p>
            <a:pPr algn="ctr">
              <a:spcBef>
                <a:spcPct val="30000"/>
              </a:spcBef>
            </a:pPr>
            <a:r>
              <a:rPr lang="en-US" sz="1600" b="1" dirty="0">
                <a:solidFill>
                  <a:schemeClr val="bg1"/>
                </a:solidFill>
              </a:rPr>
              <a:t>CPK</a:t>
            </a:r>
          </a:p>
        </p:txBody>
      </p:sp>
      <p:sp>
        <p:nvSpPr>
          <p:cNvPr id="50183" name="Oval 7"/>
          <p:cNvSpPr>
            <a:spLocks noChangeArrowheads="1"/>
          </p:cNvSpPr>
          <p:nvPr/>
        </p:nvSpPr>
        <p:spPr bwMode="auto">
          <a:xfrm>
            <a:off x="5477608" y="3044968"/>
            <a:ext cx="657958" cy="384175"/>
          </a:xfrm>
          <a:prstGeom prst="ellipse">
            <a:avLst/>
          </a:prstGeom>
          <a:solidFill>
            <a:srgbClr val="CCECFF"/>
          </a:solidFill>
          <a:ln w="25400">
            <a:solidFill>
              <a:srgbClr val="000000"/>
            </a:solidFill>
            <a:round/>
            <a:headEnd/>
            <a:tailEnd/>
          </a:ln>
        </p:spPr>
        <p:txBody>
          <a:bodyPr wrap="none" lIns="92075" tIns="46038" rIns="92075" bIns="46038" anchor="ctr"/>
          <a:lstStyle/>
          <a:p>
            <a:pPr algn="ctr">
              <a:spcBef>
                <a:spcPct val="30000"/>
              </a:spcBef>
            </a:pPr>
            <a:r>
              <a:rPr lang="en-US" sz="1600" b="1">
                <a:solidFill>
                  <a:schemeClr val="bg1"/>
                </a:solidFill>
              </a:rPr>
              <a:t>P</a:t>
            </a:r>
            <a:r>
              <a:rPr lang="en-US" sz="1600" b="1" dirty="0">
                <a:solidFill>
                  <a:schemeClr val="bg1"/>
                </a:solidFill>
              </a:rPr>
              <a:t>P</a:t>
            </a:r>
          </a:p>
        </p:txBody>
      </p:sp>
      <p:sp>
        <p:nvSpPr>
          <p:cNvPr id="50184" name="Oval 8"/>
          <p:cNvSpPr>
            <a:spLocks noChangeArrowheads="1"/>
          </p:cNvSpPr>
          <p:nvPr/>
        </p:nvSpPr>
        <p:spPr bwMode="auto">
          <a:xfrm>
            <a:off x="6226421" y="3044968"/>
            <a:ext cx="659423" cy="384175"/>
          </a:xfrm>
          <a:prstGeom prst="ellipse">
            <a:avLst/>
          </a:prstGeom>
          <a:solidFill>
            <a:srgbClr val="CCECFF"/>
          </a:solidFill>
          <a:ln w="25400">
            <a:solidFill>
              <a:srgbClr val="000000"/>
            </a:solidFill>
            <a:round/>
            <a:headEnd/>
            <a:tailEnd/>
          </a:ln>
        </p:spPr>
        <p:txBody>
          <a:bodyPr wrap="none" lIns="92075" tIns="46038" rIns="92075" bIns="46038" anchor="ctr"/>
          <a:lstStyle/>
          <a:p>
            <a:pPr algn="ctr">
              <a:spcBef>
                <a:spcPct val="30000"/>
              </a:spcBef>
            </a:pPr>
            <a:r>
              <a:rPr lang="en-US" sz="1600" b="1">
                <a:solidFill>
                  <a:schemeClr val="bg1"/>
                </a:solidFill>
              </a:rPr>
              <a:t>P</a:t>
            </a:r>
            <a:r>
              <a:rPr lang="en-US" sz="1600" b="1" dirty="0">
                <a:solidFill>
                  <a:schemeClr val="bg1"/>
                </a:solidFill>
              </a:rPr>
              <a:t>PK</a:t>
            </a:r>
          </a:p>
        </p:txBody>
      </p:sp>
      <p:sp>
        <p:nvSpPr>
          <p:cNvPr id="50185" name="Line 9"/>
          <p:cNvSpPr>
            <a:spLocks noChangeShapeType="1"/>
          </p:cNvSpPr>
          <p:nvPr/>
        </p:nvSpPr>
        <p:spPr bwMode="auto">
          <a:xfrm>
            <a:off x="4170486" y="2208354"/>
            <a:ext cx="1308589" cy="0"/>
          </a:xfrm>
          <a:prstGeom prst="line">
            <a:avLst/>
          </a:prstGeom>
          <a:noFill/>
          <a:ln w="254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0186" name="Line 10"/>
          <p:cNvSpPr>
            <a:spLocks noChangeShapeType="1"/>
          </p:cNvSpPr>
          <p:nvPr/>
        </p:nvSpPr>
        <p:spPr bwMode="auto">
          <a:xfrm>
            <a:off x="4170486" y="3275154"/>
            <a:ext cx="1308589" cy="0"/>
          </a:xfrm>
          <a:prstGeom prst="line">
            <a:avLst/>
          </a:prstGeom>
          <a:noFill/>
          <a:ln w="254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0187" name="Oval 11"/>
          <p:cNvSpPr>
            <a:spLocks noChangeArrowheads="1"/>
          </p:cNvSpPr>
          <p:nvPr/>
        </p:nvSpPr>
        <p:spPr bwMode="auto">
          <a:xfrm>
            <a:off x="6090139" y="3806968"/>
            <a:ext cx="657958" cy="384175"/>
          </a:xfrm>
          <a:prstGeom prst="ellipse">
            <a:avLst/>
          </a:prstGeom>
          <a:solidFill>
            <a:srgbClr val="CCECFF"/>
          </a:solidFill>
          <a:ln w="25400">
            <a:solidFill>
              <a:srgbClr val="000000"/>
            </a:solidFill>
            <a:round/>
            <a:headEnd/>
            <a:tailEnd/>
          </a:ln>
        </p:spPr>
        <p:txBody>
          <a:bodyPr wrap="none" lIns="92075" tIns="46038" rIns="92075" bIns="46038" anchor="ctr"/>
          <a:lstStyle/>
          <a:p>
            <a:pPr algn="ctr">
              <a:spcBef>
                <a:spcPct val="30000"/>
              </a:spcBef>
            </a:pPr>
            <a:r>
              <a:rPr lang="en-US" sz="1600" b="1" dirty="0">
                <a:solidFill>
                  <a:schemeClr val="bg1"/>
                </a:solidFill>
              </a:rPr>
              <a:t>DPO</a:t>
            </a:r>
          </a:p>
        </p:txBody>
      </p:sp>
      <p:sp>
        <p:nvSpPr>
          <p:cNvPr id="50188" name="Oval 12"/>
          <p:cNvSpPr>
            <a:spLocks noChangeArrowheads="1"/>
          </p:cNvSpPr>
          <p:nvPr/>
        </p:nvSpPr>
        <p:spPr bwMode="auto">
          <a:xfrm>
            <a:off x="5632939" y="4187968"/>
            <a:ext cx="657958" cy="384175"/>
          </a:xfrm>
          <a:prstGeom prst="ellipse">
            <a:avLst/>
          </a:prstGeom>
          <a:solidFill>
            <a:srgbClr val="CCECFF"/>
          </a:solidFill>
          <a:ln w="25400">
            <a:solidFill>
              <a:srgbClr val="000000"/>
            </a:solidFill>
            <a:round/>
            <a:headEnd/>
            <a:tailEnd/>
          </a:ln>
        </p:spPr>
        <p:txBody>
          <a:bodyPr wrap="none" lIns="92075" tIns="46038" rIns="92075" bIns="46038" anchor="ctr"/>
          <a:lstStyle/>
          <a:p>
            <a:pPr algn="ctr">
              <a:spcBef>
                <a:spcPct val="30000"/>
              </a:spcBef>
            </a:pPr>
            <a:r>
              <a:rPr lang="en-US" sz="1600" b="1" dirty="0">
                <a:solidFill>
                  <a:schemeClr val="bg1"/>
                </a:solidFill>
              </a:rPr>
              <a:t>DPU</a:t>
            </a:r>
          </a:p>
        </p:txBody>
      </p:sp>
      <p:sp>
        <p:nvSpPr>
          <p:cNvPr id="50189" name="Oval 13"/>
          <p:cNvSpPr>
            <a:spLocks noChangeArrowheads="1"/>
          </p:cNvSpPr>
          <p:nvPr/>
        </p:nvSpPr>
        <p:spPr bwMode="auto">
          <a:xfrm>
            <a:off x="5328139" y="3806968"/>
            <a:ext cx="657958" cy="384175"/>
          </a:xfrm>
          <a:prstGeom prst="ellipse">
            <a:avLst/>
          </a:prstGeom>
          <a:solidFill>
            <a:srgbClr val="CCECFF"/>
          </a:solidFill>
          <a:ln w="25400">
            <a:solidFill>
              <a:srgbClr val="000000"/>
            </a:solidFill>
            <a:round/>
            <a:headEnd/>
            <a:tailEnd/>
          </a:ln>
        </p:spPr>
        <p:txBody>
          <a:bodyPr wrap="none" lIns="92075" tIns="46038" rIns="92075" bIns="46038" anchor="ctr"/>
          <a:lstStyle/>
          <a:p>
            <a:pPr algn="ctr">
              <a:spcBef>
                <a:spcPct val="30000"/>
              </a:spcBef>
            </a:pPr>
            <a:r>
              <a:rPr lang="en-US" sz="1600" b="1" dirty="0">
                <a:solidFill>
                  <a:schemeClr val="bg1"/>
                </a:solidFill>
              </a:rPr>
              <a:t>PPM</a:t>
            </a:r>
          </a:p>
        </p:txBody>
      </p:sp>
      <p:sp>
        <p:nvSpPr>
          <p:cNvPr id="50190" name="Line 14"/>
          <p:cNvSpPr>
            <a:spLocks noChangeShapeType="1"/>
          </p:cNvSpPr>
          <p:nvPr/>
        </p:nvSpPr>
        <p:spPr bwMode="auto">
          <a:xfrm>
            <a:off x="4170484" y="4113354"/>
            <a:ext cx="1121020" cy="0"/>
          </a:xfrm>
          <a:prstGeom prst="line">
            <a:avLst/>
          </a:prstGeom>
          <a:noFill/>
          <a:ln w="254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0191" name="Oval 15"/>
          <p:cNvSpPr>
            <a:spLocks noChangeArrowheads="1"/>
          </p:cNvSpPr>
          <p:nvPr/>
        </p:nvSpPr>
        <p:spPr bwMode="auto">
          <a:xfrm>
            <a:off x="6471139" y="4187968"/>
            <a:ext cx="657958" cy="384175"/>
          </a:xfrm>
          <a:prstGeom prst="ellipse">
            <a:avLst/>
          </a:prstGeom>
          <a:solidFill>
            <a:srgbClr val="CCECFF"/>
          </a:solidFill>
          <a:ln w="25400">
            <a:solidFill>
              <a:srgbClr val="000000"/>
            </a:solidFill>
            <a:round/>
            <a:headEnd/>
            <a:tailEnd/>
          </a:ln>
        </p:spPr>
        <p:txBody>
          <a:bodyPr wrap="none" lIns="92075" tIns="46038" rIns="92075" bIns="46038" anchor="ctr"/>
          <a:lstStyle/>
          <a:p>
            <a:pPr algn="ctr">
              <a:spcBef>
                <a:spcPct val="30000"/>
              </a:spcBef>
            </a:pPr>
            <a:r>
              <a:rPr lang="en-US" sz="1600" b="1">
                <a:solidFill>
                  <a:schemeClr val="bg1"/>
                </a:solidFill>
              </a:rPr>
              <a:t>Y</a:t>
            </a:r>
            <a:r>
              <a:rPr lang="en-US" sz="1600" b="1" dirty="0">
                <a:solidFill>
                  <a:schemeClr val="bg1"/>
                </a:solidFill>
              </a:rPr>
              <a:t>RT</a:t>
            </a:r>
          </a:p>
        </p:txBody>
      </p:sp>
      <p:sp>
        <p:nvSpPr>
          <p:cNvPr id="50192" name="Freeform 16"/>
          <p:cNvSpPr>
            <a:spLocks/>
          </p:cNvSpPr>
          <p:nvPr/>
        </p:nvSpPr>
        <p:spPr bwMode="auto">
          <a:xfrm>
            <a:off x="8626720" y="2092468"/>
            <a:ext cx="471854" cy="2062163"/>
          </a:xfrm>
          <a:custGeom>
            <a:avLst/>
            <a:gdLst>
              <a:gd name="T0" fmla="*/ 0 w 297"/>
              <a:gd name="T1" fmla="*/ 0 h 1299"/>
              <a:gd name="T2" fmla="*/ 2147483647 w 297"/>
              <a:gd name="T3" fmla="*/ 2147483647 h 1299"/>
              <a:gd name="T4" fmla="*/ 2147483647 w 297"/>
              <a:gd name="T5" fmla="*/ 2147483647 h 1299"/>
              <a:gd name="T6" fmla="*/ 2147483647 w 297"/>
              <a:gd name="T7" fmla="*/ 2147483647 h 1299"/>
              <a:gd name="T8" fmla="*/ 2147483647 w 297"/>
              <a:gd name="T9" fmla="*/ 2147483647 h 1299"/>
              <a:gd name="T10" fmla="*/ 2147483647 w 297"/>
              <a:gd name="T11" fmla="*/ 2147483647 h 1299"/>
              <a:gd name="T12" fmla="*/ 2147483647 w 297"/>
              <a:gd name="T13" fmla="*/ 2147483647 h 1299"/>
              <a:gd name="T14" fmla="*/ 2147483647 w 297"/>
              <a:gd name="T15" fmla="*/ 2147483647 h 1299"/>
              <a:gd name="T16" fmla="*/ 2147483647 w 297"/>
              <a:gd name="T17" fmla="*/ 2147483647 h 1299"/>
              <a:gd name="T18" fmla="*/ 2147483647 w 297"/>
              <a:gd name="T19" fmla="*/ 2147483647 h 1299"/>
              <a:gd name="T20" fmla="*/ 2147483647 w 297"/>
              <a:gd name="T21" fmla="*/ 2147483647 h 1299"/>
              <a:gd name="T22" fmla="*/ 2147483647 w 297"/>
              <a:gd name="T23" fmla="*/ 2147483647 h 1299"/>
              <a:gd name="T24" fmla="*/ 2147483647 w 297"/>
              <a:gd name="T25" fmla="*/ 2147483647 h 1299"/>
              <a:gd name="T26" fmla="*/ 2147483647 w 297"/>
              <a:gd name="T27" fmla="*/ 2147483647 h 1299"/>
              <a:gd name="T28" fmla="*/ 2147483647 w 297"/>
              <a:gd name="T29" fmla="*/ 2147483647 h 1299"/>
              <a:gd name="T30" fmla="*/ 2147483647 w 297"/>
              <a:gd name="T31" fmla="*/ 2147483647 h 1299"/>
              <a:gd name="T32" fmla="*/ 2147483647 w 297"/>
              <a:gd name="T33" fmla="*/ 2147483647 h 1299"/>
              <a:gd name="T34" fmla="*/ 2147483647 w 297"/>
              <a:gd name="T35" fmla="*/ 2147483647 h 1299"/>
              <a:gd name="T36" fmla="*/ 2147483647 w 297"/>
              <a:gd name="T37" fmla="*/ 2147483647 h 1299"/>
              <a:gd name="T38" fmla="*/ 2147483647 w 297"/>
              <a:gd name="T39" fmla="*/ 2147483647 h 1299"/>
              <a:gd name="T40" fmla="*/ 2147483647 w 297"/>
              <a:gd name="T41" fmla="*/ 2147483647 h 1299"/>
              <a:gd name="T42" fmla="*/ 2147483647 w 297"/>
              <a:gd name="T43" fmla="*/ 2147483647 h 1299"/>
              <a:gd name="T44" fmla="*/ 0 w 297"/>
              <a:gd name="T45" fmla="*/ 2147483647 h 129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297"/>
              <a:gd name="T70" fmla="*/ 0 h 1299"/>
              <a:gd name="T71" fmla="*/ 297 w 297"/>
              <a:gd name="T72" fmla="*/ 1299 h 129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297" h="1299">
                <a:moveTo>
                  <a:pt x="0" y="0"/>
                </a:moveTo>
                <a:lnTo>
                  <a:pt x="31" y="4"/>
                </a:lnTo>
                <a:lnTo>
                  <a:pt x="55" y="8"/>
                </a:lnTo>
                <a:lnTo>
                  <a:pt x="101" y="33"/>
                </a:lnTo>
                <a:lnTo>
                  <a:pt x="133" y="67"/>
                </a:lnTo>
                <a:lnTo>
                  <a:pt x="148" y="109"/>
                </a:lnTo>
                <a:lnTo>
                  <a:pt x="148" y="540"/>
                </a:lnTo>
                <a:lnTo>
                  <a:pt x="156" y="582"/>
                </a:lnTo>
                <a:lnTo>
                  <a:pt x="187" y="620"/>
                </a:lnTo>
                <a:lnTo>
                  <a:pt x="234" y="641"/>
                </a:lnTo>
                <a:lnTo>
                  <a:pt x="265" y="649"/>
                </a:lnTo>
                <a:lnTo>
                  <a:pt x="296" y="649"/>
                </a:lnTo>
                <a:lnTo>
                  <a:pt x="265" y="653"/>
                </a:lnTo>
                <a:lnTo>
                  <a:pt x="234" y="657"/>
                </a:lnTo>
                <a:lnTo>
                  <a:pt x="187" y="678"/>
                </a:lnTo>
                <a:lnTo>
                  <a:pt x="156" y="716"/>
                </a:lnTo>
                <a:lnTo>
                  <a:pt x="148" y="758"/>
                </a:lnTo>
                <a:lnTo>
                  <a:pt x="148" y="1189"/>
                </a:lnTo>
                <a:lnTo>
                  <a:pt x="133" y="1231"/>
                </a:lnTo>
                <a:lnTo>
                  <a:pt x="101" y="1265"/>
                </a:lnTo>
                <a:lnTo>
                  <a:pt x="55" y="1290"/>
                </a:lnTo>
                <a:lnTo>
                  <a:pt x="31" y="1294"/>
                </a:lnTo>
                <a:lnTo>
                  <a:pt x="0" y="1298"/>
                </a:lnTo>
              </a:path>
            </a:pathLst>
          </a:custGeom>
          <a:noFill/>
          <a:ln w="50800" cap="rnd">
            <a:solidFill>
              <a:schemeClr val="tx1"/>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endParaRPr lang="en-GB" sz="1800" dirty="0"/>
          </a:p>
        </p:txBody>
      </p:sp>
      <p:sp>
        <p:nvSpPr>
          <p:cNvPr id="50193" name="Line 17"/>
          <p:cNvSpPr>
            <a:spLocks noChangeShapeType="1"/>
          </p:cNvSpPr>
          <p:nvPr/>
        </p:nvSpPr>
        <p:spPr bwMode="auto">
          <a:xfrm>
            <a:off x="2203940" y="2589354"/>
            <a:ext cx="1963615" cy="0"/>
          </a:xfrm>
          <a:prstGeom prst="line">
            <a:avLst/>
          </a:prstGeom>
          <a:noFill/>
          <a:ln w="254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0194" name="Line 18"/>
          <p:cNvSpPr>
            <a:spLocks noChangeShapeType="1"/>
          </p:cNvSpPr>
          <p:nvPr/>
        </p:nvSpPr>
        <p:spPr bwMode="auto">
          <a:xfrm>
            <a:off x="2203939" y="4113354"/>
            <a:ext cx="1869831" cy="0"/>
          </a:xfrm>
          <a:prstGeom prst="line">
            <a:avLst/>
          </a:prstGeom>
          <a:noFill/>
          <a:ln w="254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0195" name="Oval 20"/>
          <p:cNvSpPr>
            <a:spLocks noChangeArrowheads="1"/>
          </p:cNvSpPr>
          <p:nvPr/>
        </p:nvSpPr>
        <p:spPr bwMode="auto">
          <a:xfrm>
            <a:off x="6852139" y="2206768"/>
            <a:ext cx="657958" cy="384175"/>
          </a:xfrm>
          <a:prstGeom prst="ellipse">
            <a:avLst/>
          </a:prstGeom>
          <a:solidFill>
            <a:srgbClr val="CCECFF"/>
          </a:solidFill>
          <a:ln w="25400">
            <a:solidFill>
              <a:srgbClr val="000000"/>
            </a:solidFill>
            <a:round/>
            <a:headEnd/>
            <a:tailEnd/>
          </a:ln>
        </p:spPr>
        <p:txBody>
          <a:bodyPr wrap="none" lIns="92075" tIns="46038" rIns="92075" bIns="46038" anchor="ctr"/>
          <a:lstStyle/>
          <a:p>
            <a:pPr algn="ctr">
              <a:spcBef>
                <a:spcPct val="30000"/>
              </a:spcBef>
            </a:pPr>
            <a:r>
              <a:rPr lang="en-US" sz="1600" b="1" dirty="0">
                <a:solidFill>
                  <a:schemeClr val="bg1"/>
                </a:solidFill>
              </a:rPr>
              <a:t>CPL</a:t>
            </a:r>
          </a:p>
        </p:txBody>
      </p:sp>
      <p:sp>
        <p:nvSpPr>
          <p:cNvPr id="50196" name="Oval 21"/>
          <p:cNvSpPr>
            <a:spLocks noChangeArrowheads="1"/>
          </p:cNvSpPr>
          <p:nvPr/>
        </p:nvSpPr>
        <p:spPr bwMode="auto">
          <a:xfrm>
            <a:off x="6852139" y="1825768"/>
            <a:ext cx="657958" cy="384175"/>
          </a:xfrm>
          <a:prstGeom prst="ellipse">
            <a:avLst/>
          </a:prstGeom>
          <a:solidFill>
            <a:srgbClr val="CCECFF"/>
          </a:solidFill>
          <a:ln w="25400">
            <a:solidFill>
              <a:srgbClr val="000000"/>
            </a:solidFill>
            <a:round/>
            <a:headEnd/>
            <a:tailEnd/>
          </a:ln>
        </p:spPr>
        <p:txBody>
          <a:bodyPr wrap="none" lIns="92075" tIns="46038" rIns="92075" bIns="46038" anchor="ctr"/>
          <a:lstStyle/>
          <a:p>
            <a:pPr algn="ctr">
              <a:spcBef>
                <a:spcPct val="30000"/>
              </a:spcBef>
            </a:pPr>
            <a:r>
              <a:rPr lang="en-US" sz="1600" b="1" dirty="0">
                <a:solidFill>
                  <a:schemeClr val="bg1"/>
                </a:solidFill>
              </a:rPr>
              <a:t>C</a:t>
            </a:r>
            <a:r>
              <a:rPr lang="en-US" sz="1600" b="1" baseline="-25000" dirty="0">
                <a:solidFill>
                  <a:schemeClr val="bg1"/>
                </a:solidFill>
              </a:rPr>
              <a:t>PU</a:t>
            </a:r>
          </a:p>
        </p:txBody>
      </p:sp>
      <p:sp>
        <p:nvSpPr>
          <p:cNvPr id="50197" name="Oval 23"/>
          <p:cNvSpPr>
            <a:spLocks noChangeArrowheads="1"/>
          </p:cNvSpPr>
          <p:nvPr/>
        </p:nvSpPr>
        <p:spPr bwMode="auto">
          <a:xfrm>
            <a:off x="7004539" y="3197368"/>
            <a:ext cx="657958" cy="384175"/>
          </a:xfrm>
          <a:prstGeom prst="ellipse">
            <a:avLst/>
          </a:prstGeom>
          <a:solidFill>
            <a:srgbClr val="CCECFF"/>
          </a:solidFill>
          <a:ln w="25400">
            <a:solidFill>
              <a:srgbClr val="000000"/>
            </a:solidFill>
            <a:round/>
            <a:headEnd/>
            <a:tailEnd/>
          </a:ln>
        </p:spPr>
        <p:txBody>
          <a:bodyPr wrap="none" lIns="92075" tIns="46038" rIns="92075" bIns="46038" anchor="ctr"/>
          <a:lstStyle/>
          <a:p>
            <a:pPr algn="ctr">
              <a:spcBef>
                <a:spcPct val="30000"/>
              </a:spcBef>
            </a:pPr>
            <a:r>
              <a:rPr lang="en-US" sz="1600" b="1">
                <a:solidFill>
                  <a:schemeClr val="bg1"/>
                </a:solidFill>
              </a:rPr>
              <a:t>P</a:t>
            </a:r>
            <a:r>
              <a:rPr lang="en-US" sz="1600" b="1" dirty="0">
                <a:solidFill>
                  <a:schemeClr val="bg1"/>
                </a:solidFill>
              </a:rPr>
              <a:t>PL</a:t>
            </a:r>
          </a:p>
        </p:txBody>
      </p:sp>
      <p:sp>
        <p:nvSpPr>
          <p:cNvPr id="50198" name="Oval 24"/>
          <p:cNvSpPr>
            <a:spLocks noChangeArrowheads="1"/>
          </p:cNvSpPr>
          <p:nvPr/>
        </p:nvSpPr>
        <p:spPr bwMode="auto">
          <a:xfrm>
            <a:off x="7004539" y="2816368"/>
            <a:ext cx="657958" cy="384175"/>
          </a:xfrm>
          <a:prstGeom prst="ellipse">
            <a:avLst/>
          </a:prstGeom>
          <a:solidFill>
            <a:srgbClr val="CCECFF"/>
          </a:solidFill>
          <a:ln w="25400">
            <a:solidFill>
              <a:srgbClr val="000000"/>
            </a:solidFill>
            <a:round/>
            <a:headEnd/>
            <a:tailEnd/>
          </a:ln>
        </p:spPr>
        <p:txBody>
          <a:bodyPr wrap="none" lIns="92075" tIns="46038" rIns="92075" bIns="46038" anchor="ctr"/>
          <a:lstStyle/>
          <a:p>
            <a:pPr algn="ctr">
              <a:spcBef>
                <a:spcPct val="30000"/>
              </a:spcBef>
            </a:pPr>
            <a:r>
              <a:rPr lang="en-US" sz="1600" b="1">
                <a:solidFill>
                  <a:schemeClr val="bg1"/>
                </a:solidFill>
              </a:rPr>
              <a:t>P</a:t>
            </a:r>
            <a:r>
              <a:rPr lang="en-US" sz="1600" b="1" dirty="0">
                <a:solidFill>
                  <a:schemeClr val="bg1"/>
                </a:solidFill>
              </a:rPr>
              <a:t>PU</a:t>
            </a:r>
          </a:p>
        </p:txBody>
      </p:sp>
      <p:sp>
        <p:nvSpPr>
          <p:cNvPr id="50199" name="Line 25"/>
          <p:cNvSpPr>
            <a:spLocks noChangeShapeType="1"/>
          </p:cNvSpPr>
          <p:nvPr/>
        </p:nvSpPr>
        <p:spPr bwMode="auto">
          <a:xfrm>
            <a:off x="4186604" y="2211531"/>
            <a:ext cx="0" cy="1063625"/>
          </a:xfrm>
          <a:prstGeom prst="line">
            <a:avLst/>
          </a:prstGeom>
          <a:noFill/>
          <a:ln w="254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0200" name="Oval 26"/>
          <p:cNvSpPr>
            <a:spLocks noChangeArrowheads="1"/>
          </p:cNvSpPr>
          <p:nvPr/>
        </p:nvSpPr>
        <p:spPr bwMode="auto">
          <a:xfrm>
            <a:off x="6852139" y="3806968"/>
            <a:ext cx="657958" cy="384175"/>
          </a:xfrm>
          <a:prstGeom prst="ellipse">
            <a:avLst/>
          </a:prstGeom>
          <a:solidFill>
            <a:srgbClr val="CCECFF"/>
          </a:solidFill>
          <a:ln w="25400">
            <a:solidFill>
              <a:srgbClr val="000000"/>
            </a:solidFill>
            <a:round/>
            <a:headEnd/>
            <a:tailEnd/>
          </a:ln>
        </p:spPr>
        <p:txBody>
          <a:bodyPr wrap="none" lIns="92075" tIns="46038" rIns="92075" bIns="46038" anchor="ctr"/>
          <a:lstStyle/>
          <a:p>
            <a:pPr algn="ctr">
              <a:spcBef>
                <a:spcPct val="30000"/>
              </a:spcBef>
            </a:pPr>
            <a:r>
              <a:rPr lang="en-US" sz="1600" b="1" dirty="0">
                <a:solidFill>
                  <a:schemeClr val="bg1"/>
                </a:solidFill>
              </a:rPr>
              <a:t>DPMO</a:t>
            </a:r>
          </a:p>
        </p:txBody>
      </p:sp>
      <p:sp>
        <p:nvSpPr>
          <p:cNvPr id="50201" name="Oval 27"/>
          <p:cNvSpPr>
            <a:spLocks noChangeArrowheads="1"/>
          </p:cNvSpPr>
          <p:nvPr/>
        </p:nvSpPr>
        <p:spPr bwMode="auto">
          <a:xfrm>
            <a:off x="7233139" y="4187968"/>
            <a:ext cx="657958" cy="384175"/>
          </a:xfrm>
          <a:prstGeom prst="ellipse">
            <a:avLst/>
          </a:prstGeom>
          <a:solidFill>
            <a:srgbClr val="CCECFF"/>
          </a:solidFill>
          <a:ln w="25400">
            <a:solidFill>
              <a:srgbClr val="000000"/>
            </a:solidFill>
            <a:round/>
            <a:headEnd/>
            <a:tailEnd/>
          </a:ln>
        </p:spPr>
        <p:txBody>
          <a:bodyPr wrap="none" lIns="92075" tIns="46038" rIns="92075" bIns="46038" anchor="ctr"/>
          <a:lstStyle/>
          <a:p>
            <a:pPr algn="ctr">
              <a:spcBef>
                <a:spcPct val="30000"/>
              </a:spcBef>
            </a:pPr>
            <a:r>
              <a:rPr lang="en-US" sz="1600" b="1" dirty="0">
                <a:solidFill>
                  <a:schemeClr val="bg1"/>
                </a:solidFill>
              </a:rPr>
              <a:t>YNA</a:t>
            </a:r>
          </a:p>
        </p:txBody>
      </p:sp>
      <p:sp>
        <p:nvSpPr>
          <p:cNvPr id="50202" name="Oval 28"/>
          <p:cNvSpPr>
            <a:spLocks noChangeArrowheads="1"/>
          </p:cNvSpPr>
          <p:nvPr/>
        </p:nvSpPr>
        <p:spPr bwMode="auto">
          <a:xfrm>
            <a:off x="7614139" y="3806968"/>
            <a:ext cx="657958" cy="384175"/>
          </a:xfrm>
          <a:prstGeom prst="ellipse">
            <a:avLst/>
          </a:prstGeom>
          <a:solidFill>
            <a:srgbClr val="CCECFF"/>
          </a:solidFill>
          <a:ln w="25400">
            <a:solidFill>
              <a:srgbClr val="000000"/>
            </a:solidFill>
            <a:round/>
            <a:headEnd/>
            <a:tailEnd/>
          </a:ln>
        </p:spPr>
        <p:txBody>
          <a:bodyPr wrap="none" lIns="92075" tIns="46038" rIns="92075" bIns="46038" anchor="ctr"/>
          <a:lstStyle/>
          <a:p>
            <a:pPr algn="ctr">
              <a:spcBef>
                <a:spcPct val="30000"/>
              </a:spcBef>
            </a:pPr>
            <a:r>
              <a:rPr lang="en-US" sz="1600" b="1" dirty="0">
                <a:solidFill>
                  <a:schemeClr val="bg1"/>
                </a:solidFill>
              </a:rPr>
              <a:t>YFT</a:t>
            </a:r>
          </a:p>
        </p:txBody>
      </p:sp>
      <p:sp>
        <p:nvSpPr>
          <p:cNvPr id="50203" name="Rectangle 43"/>
          <p:cNvSpPr>
            <a:spLocks noGrp="1" noChangeArrowheads="1"/>
          </p:cNvSpPr>
          <p:nvPr>
            <p:ph type="title"/>
          </p:nvPr>
        </p:nvSpPr>
        <p:spPr>
          <a:xfrm>
            <a:off x="122418" y="50412"/>
            <a:ext cx="10301904" cy="1400530"/>
          </a:xfrm>
        </p:spPr>
        <p:txBody>
          <a:bodyPr/>
          <a:lstStyle/>
          <a:p>
            <a:r>
              <a:rPr lang="en-US" sz="2800" dirty="0"/>
              <a:t>Process Capability Measures for CONTINUOUS DATA</a:t>
            </a:r>
          </a:p>
        </p:txBody>
      </p:sp>
      <p:sp>
        <p:nvSpPr>
          <p:cNvPr id="50204" name="Rectangle 31"/>
          <p:cNvSpPr>
            <a:spLocks noChangeArrowheads="1"/>
          </p:cNvSpPr>
          <p:nvPr/>
        </p:nvSpPr>
        <p:spPr bwMode="auto">
          <a:xfrm>
            <a:off x="2462160" y="3808555"/>
            <a:ext cx="1033937" cy="861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algn="ctr">
              <a:spcBef>
                <a:spcPct val="50000"/>
              </a:spcBef>
            </a:pPr>
            <a:r>
              <a:rPr lang="en-US" sz="1600" b="1" dirty="0"/>
              <a:t>DISCRETE</a:t>
            </a:r>
          </a:p>
          <a:p>
            <a:pPr algn="ctr">
              <a:spcBef>
                <a:spcPct val="50000"/>
              </a:spcBef>
            </a:pPr>
            <a:r>
              <a:rPr lang="en-US" sz="1600" b="1" dirty="0"/>
              <a:t>DATA</a:t>
            </a:r>
            <a:endParaRPr lang="en-US" sz="1800" b="1" dirty="0"/>
          </a:p>
        </p:txBody>
      </p:sp>
      <p:sp>
        <p:nvSpPr>
          <p:cNvPr id="50205" name="Rectangle 32"/>
          <p:cNvSpPr>
            <a:spLocks noChangeArrowheads="1"/>
          </p:cNvSpPr>
          <p:nvPr/>
        </p:nvSpPr>
        <p:spPr bwMode="auto">
          <a:xfrm>
            <a:off x="4375064" y="3008455"/>
            <a:ext cx="662041" cy="812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algn="ctr">
              <a:spcBef>
                <a:spcPct val="30000"/>
              </a:spcBef>
            </a:pPr>
            <a:r>
              <a:rPr lang="en-US" sz="1600" b="1" dirty="0"/>
              <a:t>LONG-</a:t>
            </a:r>
          </a:p>
          <a:p>
            <a:pPr algn="ctr">
              <a:spcBef>
                <a:spcPct val="30000"/>
              </a:spcBef>
            </a:pPr>
            <a:r>
              <a:rPr lang="en-US" sz="1600" b="1" dirty="0"/>
              <a:t>TERM</a:t>
            </a:r>
            <a:endParaRPr lang="en-US" sz="1800" b="1" dirty="0"/>
          </a:p>
        </p:txBody>
      </p:sp>
      <p:sp>
        <p:nvSpPr>
          <p:cNvPr id="50206" name="Rectangle 33"/>
          <p:cNvSpPr>
            <a:spLocks noChangeArrowheads="1"/>
          </p:cNvSpPr>
          <p:nvPr/>
        </p:nvSpPr>
        <p:spPr bwMode="auto">
          <a:xfrm>
            <a:off x="4375064" y="3827606"/>
            <a:ext cx="662041" cy="812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algn="ctr">
              <a:spcBef>
                <a:spcPct val="30000"/>
              </a:spcBef>
            </a:pPr>
            <a:r>
              <a:rPr lang="en-US" sz="1600" b="1" dirty="0"/>
              <a:t>LONG-</a:t>
            </a:r>
          </a:p>
          <a:p>
            <a:pPr algn="ctr">
              <a:spcBef>
                <a:spcPct val="30000"/>
              </a:spcBef>
            </a:pPr>
            <a:r>
              <a:rPr lang="en-US" sz="1600" b="1" dirty="0"/>
              <a:t>TERM</a:t>
            </a:r>
          </a:p>
        </p:txBody>
      </p:sp>
      <p:sp>
        <p:nvSpPr>
          <p:cNvPr id="50207" name="Rectangle 34"/>
          <p:cNvSpPr>
            <a:spLocks noChangeArrowheads="1"/>
          </p:cNvSpPr>
          <p:nvPr/>
        </p:nvSpPr>
        <p:spPr bwMode="auto">
          <a:xfrm>
            <a:off x="1524001" y="3041791"/>
            <a:ext cx="665285" cy="611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algn="ctr">
              <a:spcBef>
                <a:spcPct val="50000"/>
              </a:spcBef>
            </a:pPr>
            <a:endParaRPr lang="en-US" sz="1600" b="1" dirty="0"/>
          </a:p>
          <a:p>
            <a:pPr algn="ctr">
              <a:spcBef>
                <a:spcPct val="50000"/>
              </a:spcBef>
            </a:pPr>
            <a:r>
              <a:rPr lang="en-US" sz="1600" b="1" dirty="0"/>
              <a:t>DATA</a:t>
            </a:r>
          </a:p>
        </p:txBody>
      </p:sp>
      <p:sp>
        <p:nvSpPr>
          <p:cNvPr id="50208" name="Oval 35"/>
          <p:cNvSpPr>
            <a:spLocks noChangeArrowheads="1"/>
          </p:cNvSpPr>
          <p:nvPr/>
        </p:nvSpPr>
        <p:spPr bwMode="auto">
          <a:xfrm>
            <a:off x="7555523" y="2035318"/>
            <a:ext cx="657958" cy="384175"/>
          </a:xfrm>
          <a:prstGeom prst="ellipse">
            <a:avLst/>
          </a:prstGeom>
          <a:solidFill>
            <a:schemeClr val="bg1"/>
          </a:solidFill>
          <a:ln w="25400">
            <a:solidFill>
              <a:srgbClr val="000000"/>
            </a:solidFill>
            <a:round/>
            <a:headEnd/>
            <a:tailEnd/>
          </a:ln>
        </p:spPr>
        <p:txBody>
          <a:bodyPr wrap="none" lIns="92075" tIns="46038" rIns="92075" bIns="46038" anchor="ctr"/>
          <a:lstStyle/>
          <a:p>
            <a:pPr algn="ctr">
              <a:spcBef>
                <a:spcPct val="30000"/>
              </a:spcBef>
            </a:pPr>
            <a:r>
              <a:rPr lang="en-US" sz="1600" b="1" dirty="0"/>
              <a:t>Z</a:t>
            </a:r>
            <a:r>
              <a:rPr lang="en-US" sz="1600" b="1" baseline="-25000" dirty="0"/>
              <a:t>st</a:t>
            </a:r>
          </a:p>
        </p:txBody>
      </p:sp>
      <p:sp>
        <p:nvSpPr>
          <p:cNvPr id="50209" name="Oval 36"/>
          <p:cNvSpPr>
            <a:spLocks noChangeArrowheads="1"/>
          </p:cNvSpPr>
          <p:nvPr/>
        </p:nvSpPr>
        <p:spPr bwMode="auto">
          <a:xfrm>
            <a:off x="7649308" y="3000518"/>
            <a:ext cx="657958" cy="384175"/>
          </a:xfrm>
          <a:prstGeom prst="ellipse">
            <a:avLst/>
          </a:prstGeom>
          <a:solidFill>
            <a:schemeClr val="bg1"/>
          </a:solidFill>
          <a:ln w="25400">
            <a:solidFill>
              <a:srgbClr val="000000"/>
            </a:solidFill>
            <a:round/>
            <a:headEnd/>
            <a:tailEnd/>
          </a:ln>
        </p:spPr>
        <p:txBody>
          <a:bodyPr wrap="none" lIns="92075" tIns="46038" rIns="92075" bIns="46038" anchor="ctr"/>
          <a:lstStyle/>
          <a:p>
            <a:pPr algn="ctr">
              <a:spcBef>
                <a:spcPct val="30000"/>
              </a:spcBef>
            </a:pPr>
            <a:r>
              <a:rPr lang="en-US" sz="1600" b="1" dirty="0"/>
              <a:t>Z</a:t>
            </a:r>
            <a:r>
              <a:rPr lang="en-US" sz="1600" b="1" baseline="-25000" dirty="0"/>
              <a:t>lt</a:t>
            </a:r>
          </a:p>
        </p:txBody>
      </p:sp>
      <p:sp>
        <p:nvSpPr>
          <p:cNvPr id="50210" name="Text Box 37"/>
          <p:cNvSpPr txBox="1">
            <a:spLocks noChangeArrowheads="1"/>
          </p:cNvSpPr>
          <p:nvPr/>
        </p:nvSpPr>
        <p:spPr bwMode="auto">
          <a:xfrm>
            <a:off x="9055036" y="2752867"/>
            <a:ext cx="1369286"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3200" b="1" dirty="0">
                <a:latin typeface="Times New Roman" pitchFamily="18" charset="0"/>
                <a:sym typeface="Symbol" pitchFamily="18" charset="2"/>
              </a:rPr>
              <a:t>-</a:t>
            </a:r>
            <a:r>
              <a:rPr lang="en-GB" sz="2800" b="1" dirty="0">
                <a:sym typeface="Symbol" pitchFamily="18" charset="2"/>
              </a:rPr>
              <a:t>level</a:t>
            </a:r>
          </a:p>
        </p:txBody>
      </p:sp>
      <p:sp>
        <p:nvSpPr>
          <p:cNvPr id="50211" name="Line 42"/>
          <p:cNvSpPr>
            <a:spLocks noChangeShapeType="1"/>
          </p:cNvSpPr>
          <p:nvPr/>
        </p:nvSpPr>
        <p:spPr bwMode="auto">
          <a:xfrm>
            <a:off x="1537190" y="3351354"/>
            <a:ext cx="659423" cy="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sz="1800" dirty="0"/>
          </a:p>
        </p:txBody>
      </p:sp>
    </p:spTree>
    <p:extLst>
      <p:ext uri="{BB962C8B-B14F-4D97-AF65-F5344CB8AC3E}">
        <p14:creationId xmlns:p14="http://schemas.microsoft.com/office/powerpoint/2010/main" val="493323763"/>
      </p:ext>
    </p:extLst>
  </p:cSld>
  <p:clrMapOvr>
    <a:masterClrMapping/>
  </p:clrMapOvr>
  <p:transition spd="slow">
    <p:cut/>
  </p:transition>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59118" y="14549"/>
            <a:ext cx="9404723" cy="1400530"/>
          </a:xfrm>
        </p:spPr>
        <p:txBody>
          <a:bodyPr/>
          <a:lstStyle/>
          <a:p>
            <a:pPr defTabSz="762000"/>
            <a:r>
              <a:rPr lang="en-GB" sz="3600" dirty="0"/>
              <a:t>Classic Process Capability</a:t>
            </a:r>
          </a:p>
        </p:txBody>
      </p:sp>
      <p:sp>
        <p:nvSpPr>
          <p:cNvPr id="51203" name="Rectangle 3"/>
          <p:cNvSpPr>
            <a:spLocks noGrp="1" noChangeArrowheads="1"/>
          </p:cNvSpPr>
          <p:nvPr>
            <p:ph type="body" idx="4294967295"/>
          </p:nvPr>
        </p:nvSpPr>
        <p:spPr>
          <a:xfrm>
            <a:off x="298279" y="1163784"/>
            <a:ext cx="11636546" cy="4881562"/>
          </a:xfrm>
        </p:spPr>
        <p:txBody>
          <a:bodyPr/>
          <a:lstStyle/>
          <a:p>
            <a:pPr marL="0" indent="0" defTabSz="762000">
              <a:buNone/>
            </a:pPr>
            <a:r>
              <a:rPr lang="en-GB" sz="2000" dirty="0"/>
              <a:t>To fully understand the capability of a product/process we need to measure on/off target, the spread in both the short- and long-term</a:t>
            </a:r>
          </a:p>
          <a:p>
            <a:pPr marL="0" indent="0" defTabSz="762000">
              <a:buNone/>
            </a:pPr>
            <a:endParaRPr lang="en-GB" sz="2400" dirty="0"/>
          </a:p>
          <a:p>
            <a:pPr defTabSz="762000">
              <a:buFontTx/>
              <a:buChar char="•"/>
            </a:pPr>
            <a:endParaRPr lang="en-GB" sz="2400" dirty="0"/>
          </a:p>
        </p:txBody>
      </p:sp>
      <p:sp>
        <p:nvSpPr>
          <p:cNvPr id="51204" name="Text Box 4"/>
          <p:cNvSpPr txBox="1">
            <a:spLocks noChangeArrowheads="1"/>
          </p:cNvSpPr>
          <p:nvPr/>
        </p:nvSpPr>
        <p:spPr bwMode="auto">
          <a:xfrm>
            <a:off x="1928252" y="3581551"/>
            <a:ext cx="138371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2400" dirty="0"/>
              <a:t>Potential</a:t>
            </a:r>
          </a:p>
        </p:txBody>
      </p:sp>
      <p:sp>
        <p:nvSpPr>
          <p:cNvPr id="51205" name="Text Box 5"/>
          <p:cNvSpPr txBox="1">
            <a:spLocks noChangeArrowheads="1"/>
          </p:cNvSpPr>
          <p:nvPr/>
        </p:nvSpPr>
        <p:spPr bwMode="auto">
          <a:xfrm>
            <a:off x="2038227" y="5232551"/>
            <a:ext cx="104067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2400" dirty="0"/>
              <a:t>Actual</a:t>
            </a:r>
          </a:p>
        </p:txBody>
      </p:sp>
      <p:sp>
        <p:nvSpPr>
          <p:cNvPr id="51206" name="Text Box 6"/>
          <p:cNvSpPr txBox="1">
            <a:spLocks noChangeArrowheads="1"/>
          </p:cNvSpPr>
          <p:nvPr/>
        </p:nvSpPr>
        <p:spPr bwMode="auto">
          <a:xfrm>
            <a:off x="3317244" y="2584076"/>
            <a:ext cx="2652001"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2400" dirty="0"/>
              <a:t>Short-term </a:t>
            </a:r>
            <a:r>
              <a:rPr lang="en-GB" sz="2400" b="1" dirty="0"/>
              <a:t>C</a:t>
            </a:r>
            <a:r>
              <a:rPr lang="en-GB" sz="2400" dirty="0"/>
              <a:t>apability</a:t>
            </a:r>
          </a:p>
        </p:txBody>
      </p:sp>
      <p:sp>
        <p:nvSpPr>
          <p:cNvPr id="51207" name="Text Box 7"/>
          <p:cNvSpPr txBox="1">
            <a:spLocks noChangeArrowheads="1"/>
          </p:cNvSpPr>
          <p:nvPr/>
        </p:nvSpPr>
        <p:spPr bwMode="auto">
          <a:xfrm>
            <a:off x="6919957" y="2580475"/>
            <a:ext cx="2568594"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2400" dirty="0"/>
              <a:t>Long-term </a:t>
            </a:r>
            <a:r>
              <a:rPr lang="en-GB" sz="2400" b="1" dirty="0"/>
              <a:t>P</a:t>
            </a:r>
            <a:r>
              <a:rPr lang="en-GB" sz="2400" dirty="0"/>
              <a:t>erformance</a:t>
            </a:r>
          </a:p>
        </p:txBody>
      </p:sp>
      <p:sp>
        <p:nvSpPr>
          <p:cNvPr id="51208" name="Text Box 8"/>
          <p:cNvSpPr txBox="1">
            <a:spLocks noChangeArrowheads="1"/>
          </p:cNvSpPr>
          <p:nvPr/>
        </p:nvSpPr>
        <p:spPr bwMode="auto">
          <a:xfrm>
            <a:off x="4586947" y="3476518"/>
            <a:ext cx="689612"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3600" dirty="0"/>
              <a:t>C</a:t>
            </a:r>
            <a:r>
              <a:rPr lang="en-GB" sz="3600" baseline="-25000" dirty="0"/>
              <a:t>p</a:t>
            </a:r>
            <a:endParaRPr lang="en-GB" sz="3600" dirty="0"/>
          </a:p>
        </p:txBody>
      </p:sp>
      <p:sp>
        <p:nvSpPr>
          <p:cNvPr id="51209" name="Text Box 9"/>
          <p:cNvSpPr txBox="1">
            <a:spLocks noChangeArrowheads="1"/>
          </p:cNvSpPr>
          <p:nvPr/>
        </p:nvSpPr>
        <p:spPr bwMode="auto">
          <a:xfrm>
            <a:off x="7808220" y="4924318"/>
            <a:ext cx="81785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3600" dirty="0"/>
              <a:t>P</a:t>
            </a:r>
            <a:r>
              <a:rPr lang="en-GB" sz="3600" baseline="-25000" dirty="0"/>
              <a:t>pk</a:t>
            </a:r>
            <a:endParaRPr lang="en-GB" sz="3600" dirty="0"/>
          </a:p>
        </p:txBody>
      </p:sp>
      <p:sp>
        <p:nvSpPr>
          <p:cNvPr id="51210" name="Text Box 10"/>
          <p:cNvSpPr txBox="1">
            <a:spLocks noChangeArrowheads="1"/>
          </p:cNvSpPr>
          <p:nvPr/>
        </p:nvSpPr>
        <p:spPr bwMode="auto">
          <a:xfrm>
            <a:off x="4542974" y="4949718"/>
            <a:ext cx="843501"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3600" dirty="0"/>
              <a:t>C</a:t>
            </a:r>
            <a:r>
              <a:rPr lang="en-GB" sz="3600" baseline="-25000" dirty="0"/>
              <a:t>pk</a:t>
            </a:r>
            <a:endParaRPr lang="en-GB" sz="3600" dirty="0"/>
          </a:p>
        </p:txBody>
      </p:sp>
      <p:sp>
        <p:nvSpPr>
          <p:cNvPr id="51211" name="Text Box 11"/>
          <p:cNvSpPr txBox="1">
            <a:spLocks noChangeArrowheads="1"/>
          </p:cNvSpPr>
          <p:nvPr/>
        </p:nvSpPr>
        <p:spPr bwMode="auto">
          <a:xfrm>
            <a:off x="7863915" y="3463817"/>
            <a:ext cx="663964"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3600" dirty="0"/>
              <a:t>P</a:t>
            </a:r>
            <a:r>
              <a:rPr lang="en-GB" sz="3600" baseline="-25000" dirty="0"/>
              <a:t>p</a:t>
            </a:r>
            <a:endParaRPr lang="en-GB" sz="3600" dirty="0"/>
          </a:p>
        </p:txBody>
      </p:sp>
      <p:sp>
        <p:nvSpPr>
          <p:cNvPr id="51212" name="Line 12"/>
          <p:cNvSpPr>
            <a:spLocks noChangeShapeType="1"/>
          </p:cNvSpPr>
          <p:nvPr/>
        </p:nvSpPr>
        <p:spPr bwMode="auto">
          <a:xfrm>
            <a:off x="1981201" y="4622800"/>
            <a:ext cx="7976089"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1213" name="Line 13"/>
          <p:cNvSpPr>
            <a:spLocks noChangeShapeType="1"/>
          </p:cNvSpPr>
          <p:nvPr/>
        </p:nvSpPr>
        <p:spPr bwMode="auto">
          <a:xfrm>
            <a:off x="6362700" y="2628900"/>
            <a:ext cx="0" cy="34671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Tree>
    <p:extLst>
      <p:ext uri="{BB962C8B-B14F-4D97-AF65-F5344CB8AC3E}">
        <p14:creationId xmlns:p14="http://schemas.microsoft.com/office/powerpoint/2010/main" val="3787820162"/>
      </p:ext>
    </p:extLst>
  </p:cSld>
  <p:clrMapOvr>
    <a:masterClrMapping/>
  </p:clrMapOvr>
  <p:transition/>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a:xfrm>
            <a:off x="149022" y="-23051"/>
            <a:ext cx="9728687" cy="668337"/>
          </a:xfrm>
        </p:spPr>
        <p:txBody>
          <a:bodyPr/>
          <a:lstStyle/>
          <a:p>
            <a:pPr>
              <a:spcBef>
                <a:spcPts val="0"/>
              </a:spcBef>
            </a:pPr>
            <a:r>
              <a:rPr lang="en-GB" sz="2800" dirty="0"/>
              <a:t> Short-term (Potential) Process Capability - C</a:t>
            </a:r>
            <a:r>
              <a:rPr lang="en-GB" sz="2800" baseline="-25000" dirty="0"/>
              <a:t>p</a:t>
            </a:r>
          </a:p>
        </p:txBody>
      </p:sp>
      <p:sp>
        <p:nvSpPr>
          <p:cNvPr id="52227" name="Text Box 3"/>
          <p:cNvSpPr txBox="1">
            <a:spLocks noChangeArrowheads="1"/>
          </p:cNvSpPr>
          <p:nvPr/>
        </p:nvSpPr>
        <p:spPr bwMode="auto">
          <a:xfrm>
            <a:off x="4393982" y="5191126"/>
            <a:ext cx="883575"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2000" dirty="0">
                <a:solidFill>
                  <a:srgbClr val="FF3300"/>
                </a:solidFill>
              </a:rPr>
              <a:t>Lower</a:t>
            </a:r>
          </a:p>
          <a:p>
            <a:pPr algn="ctr">
              <a:spcBef>
                <a:spcPts val="0"/>
              </a:spcBef>
            </a:pPr>
            <a:r>
              <a:rPr lang="en-GB" sz="2000" dirty="0">
                <a:solidFill>
                  <a:srgbClr val="FF3300"/>
                </a:solidFill>
              </a:rPr>
              <a:t>Spec</a:t>
            </a:r>
          </a:p>
        </p:txBody>
      </p:sp>
      <p:sp>
        <p:nvSpPr>
          <p:cNvPr id="52228" name="Text Box 4"/>
          <p:cNvSpPr txBox="1">
            <a:spLocks noChangeArrowheads="1"/>
          </p:cNvSpPr>
          <p:nvPr/>
        </p:nvSpPr>
        <p:spPr bwMode="auto">
          <a:xfrm>
            <a:off x="7670582" y="5191126"/>
            <a:ext cx="883575"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2000" dirty="0">
                <a:solidFill>
                  <a:srgbClr val="FF3300"/>
                </a:solidFill>
              </a:rPr>
              <a:t>Upper</a:t>
            </a:r>
          </a:p>
          <a:p>
            <a:pPr algn="ctr">
              <a:spcBef>
                <a:spcPts val="0"/>
              </a:spcBef>
            </a:pPr>
            <a:r>
              <a:rPr lang="en-GB" sz="2000" dirty="0">
                <a:solidFill>
                  <a:srgbClr val="FF3300"/>
                </a:solidFill>
              </a:rPr>
              <a:t>Spec</a:t>
            </a:r>
          </a:p>
        </p:txBody>
      </p:sp>
      <p:sp>
        <p:nvSpPr>
          <p:cNvPr id="52230" name="Freeform 6"/>
          <p:cNvSpPr>
            <a:spLocks/>
          </p:cNvSpPr>
          <p:nvPr/>
        </p:nvSpPr>
        <p:spPr bwMode="auto">
          <a:xfrm>
            <a:off x="3404089" y="2274888"/>
            <a:ext cx="6176596" cy="2533650"/>
          </a:xfrm>
          <a:custGeom>
            <a:avLst/>
            <a:gdLst>
              <a:gd name="T0" fmla="*/ 0 w 2195"/>
              <a:gd name="T1" fmla="*/ 2147483647 h 1153"/>
              <a:gd name="T2" fmla="*/ 2147483647 w 2195"/>
              <a:gd name="T3" fmla="*/ 2147483647 h 1153"/>
              <a:gd name="T4" fmla="*/ 2147483647 w 2195"/>
              <a:gd name="T5" fmla="*/ 2147483647 h 1153"/>
              <a:gd name="T6" fmla="*/ 2147483647 w 2195"/>
              <a:gd name="T7" fmla="*/ 2147483647 h 1153"/>
              <a:gd name="T8" fmla="*/ 2147483647 w 2195"/>
              <a:gd name="T9" fmla="*/ 2147483647 h 1153"/>
              <a:gd name="T10" fmla="*/ 2147483647 w 2195"/>
              <a:gd name="T11" fmla="*/ 2147483647 h 1153"/>
              <a:gd name="T12" fmla="*/ 2147483647 w 2195"/>
              <a:gd name="T13" fmla="*/ 2147483647 h 1153"/>
              <a:gd name="T14" fmla="*/ 2147483647 w 2195"/>
              <a:gd name="T15" fmla="*/ 2147483647 h 1153"/>
              <a:gd name="T16" fmla="*/ 2147483647 w 2195"/>
              <a:gd name="T17" fmla="*/ 2147483647 h 1153"/>
              <a:gd name="T18" fmla="*/ 2147483647 w 2195"/>
              <a:gd name="T19" fmla="*/ 2147483647 h 1153"/>
              <a:gd name="T20" fmla="*/ 2147483647 w 2195"/>
              <a:gd name="T21" fmla="*/ 2147483647 h 1153"/>
              <a:gd name="T22" fmla="*/ 2147483647 w 2195"/>
              <a:gd name="T23" fmla="*/ 2147483647 h 1153"/>
              <a:gd name="T24" fmla="*/ 2147483647 w 2195"/>
              <a:gd name="T25" fmla="*/ 2147483647 h 1153"/>
              <a:gd name="T26" fmla="*/ 2147483647 w 2195"/>
              <a:gd name="T27" fmla="*/ 2147483647 h 1153"/>
              <a:gd name="T28" fmla="*/ 2147483647 w 2195"/>
              <a:gd name="T29" fmla="*/ 2147483647 h 1153"/>
              <a:gd name="T30" fmla="*/ 2147483647 w 2195"/>
              <a:gd name="T31" fmla="*/ 2147483647 h 1153"/>
              <a:gd name="T32" fmla="*/ 2147483647 w 2195"/>
              <a:gd name="T33" fmla="*/ 2147483647 h 1153"/>
              <a:gd name="T34" fmla="*/ 2147483647 w 2195"/>
              <a:gd name="T35" fmla="*/ 2147483647 h 1153"/>
              <a:gd name="T36" fmla="*/ 2147483647 w 2195"/>
              <a:gd name="T37" fmla="*/ 2147483647 h 1153"/>
              <a:gd name="T38" fmla="*/ 2147483647 w 2195"/>
              <a:gd name="T39" fmla="*/ 2147483647 h 1153"/>
              <a:gd name="T40" fmla="*/ 2147483647 w 2195"/>
              <a:gd name="T41" fmla="*/ 0 h 1153"/>
              <a:gd name="T42" fmla="*/ 2147483647 w 2195"/>
              <a:gd name="T43" fmla="*/ 2147483647 h 1153"/>
              <a:gd name="T44" fmla="*/ 2147483647 w 2195"/>
              <a:gd name="T45" fmla="*/ 2147483647 h 1153"/>
              <a:gd name="T46" fmla="*/ 2147483647 w 2195"/>
              <a:gd name="T47" fmla="*/ 2147483647 h 1153"/>
              <a:gd name="T48" fmla="*/ 2147483647 w 2195"/>
              <a:gd name="T49" fmla="*/ 2147483647 h 1153"/>
              <a:gd name="T50" fmla="*/ 2147483647 w 2195"/>
              <a:gd name="T51" fmla="*/ 2147483647 h 1153"/>
              <a:gd name="T52" fmla="*/ 2147483647 w 2195"/>
              <a:gd name="T53" fmla="*/ 2147483647 h 1153"/>
              <a:gd name="T54" fmla="*/ 2147483647 w 2195"/>
              <a:gd name="T55" fmla="*/ 2147483647 h 1153"/>
              <a:gd name="T56" fmla="*/ 2147483647 w 2195"/>
              <a:gd name="T57" fmla="*/ 2147483647 h 1153"/>
              <a:gd name="T58" fmla="*/ 2147483647 w 2195"/>
              <a:gd name="T59" fmla="*/ 2147483647 h 1153"/>
              <a:gd name="T60" fmla="*/ 2147483647 w 2195"/>
              <a:gd name="T61" fmla="*/ 2147483647 h 1153"/>
              <a:gd name="T62" fmla="*/ 2147483647 w 2195"/>
              <a:gd name="T63" fmla="*/ 2147483647 h 1153"/>
              <a:gd name="T64" fmla="*/ 2147483647 w 2195"/>
              <a:gd name="T65" fmla="*/ 2147483647 h 1153"/>
              <a:gd name="T66" fmla="*/ 2147483647 w 2195"/>
              <a:gd name="T67" fmla="*/ 2147483647 h 1153"/>
              <a:gd name="T68" fmla="*/ 2147483647 w 2195"/>
              <a:gd name="T69" fmla="*/ 2147483647 h 1153"/>
              <a:gd name="T70" fmla="*/ 2147483647 w 2195"/>
              <a:gd name="T71" fmla="*/ 2147483647 h 1153"/>
              <a:gd name="T72" fmla="*/ 2147483647 w 2195"/>
              <a:gd name="T73" fmla="*/ 2147483647 h 1153"/>
              <a:gd name="T74" fmla="*/ 2147483647 w 2195"/>
              <a:gd name="T75" fmla="*/ 2147483647 h 1153"/>
              <a:gd name="T76" fmla="*/ 2147483647 w 2195"/>
              <a:gd name="T77" fmla="*/ 2147483647 h 1153"/>
              <a:gd name="T78" fmla="*/ 2147483647 w 2195"/>
              <a:gd name="T79" fmla="*/ 2147483647 h 1153"/>
              <a:gd name="T80" fmla="*/ 2147483647 w 2195"/>
              <a:gd name="T81" fmla="*/ 2147483647 h 115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5"/>
              <a:gd name="T124" fmla="*/ 0 h 1153"/>
              <a:gd name="T125" fmla="*/ 2195 w 2195"/>
              <a:gd name="T126" fmla="*/ 1153 h 115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a:solidFill>
              <a:srgbClr val="FF33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a:spcBef>
                <a:spcPts val="0"/>
              </a:spcBef>
            </a:pPr>
            <a:endParaRPr lang="en-GB" sz="1800" dirty="0"/>
          </a:p>
        </p:txBody>
      </p:sp>
      <p:sp>
        <p:nvSpPr>
          <p:cNvPr id="52237" name="Text Box 13"/>
          <p:cNvSpPr txBox="1">
            <a:spLocks noChangeArrowheads="1"/>
          </p:cNvSpPr>
          <p:nvPr/>
        </p:nvSpPr>
        <p:spPr bwMode="auto">
          <a:xfrm>
            <a:off x="1464040" y="5945054"/>
            <a:ext cx="879084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lnSpc>
                <a:spcPct val="85000"/>
              </a:lnSpc>
              <a:spcBef>
                <a:spcPts val="0"/>
              </a:spcBef>
            </a:pPr>
            <a:r>
              <a:rPr lang="en-GB" sz="2000" b="1" i="1" dirty="0"/>
              <a:t>Measures how well the actual variation fits the specification</a:t>
            </a:r>
          </a:p>
        </p:txBody>
      </p:sp>
      <p:sp>
        <p:nvSpPr>
          <p:cNvPr id="52238" name="Text Box 14"/>
          <p:cNvSpPr txBox="1">
            <a:spLocks noChangeArrowheads="1"/>
          </p:cNvSpPr>
          <p:nvPr/>
        </p:nvSpPr>
        <p:spPr bwMode="auto">
          <a:xfrm>
            <a:off x="1990386" y="831023"/>
            <a:ext cx="8142501"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l">
              <a:spcBef>
                <a:spcPts val="0"/>
              </a:spcBef>
            </a:pPr>
            <a:r>
              <a:rPr lang="en-GB" sz="2000" dirty="0"/>
              <a:t>To calculate C</a:t>
            </a:r>
            <a:r>
              <a:rPr lang="en-GB" sz="2000" baseline="-25000" dirty="0"/>
              <a:t>p </a:t>
            </a:r>
            <a:r>
              <a:rPr lang="en-GB" sz="2000" dirty="0"/>
              <a:t>we compare the short term process variation </a:t>
            </a:r>
            <a:r>
              <a:rPr lang="en-GB" sz="2000" dirty="0">
                <a:sym typeface="Symbol" pitchFamily="18" charset="2"/>
              </a:rPr>
              <a:t>against the specification decided by the designer</a:t>
            </a:r>
            <a:endParaRPr lang="en-GB" sz="2000" dirty="0">
              <a:solidFill>
                <a:srgbClr val="FCFFFF"/>
              </a:solidFill>
            </a:endParaRPr>
          </a:p>
        </p:txBody>
      </p:sp>
      <p:sp>
        <p:nvSpPr>
          <p:cNvPr id="52239" name="Freeform 15"/>
          <p:cNvSpPr>
            <a:spLocks/>
          </p:cNvSpPr>
          <p:nvPr/>
        </p:nvSpPr>
        <p:spPr bwMode="auto">
          <a:xfrm>
            <a:off x="3401160" y="4486277"/>
            <a:ext cx="6173665" cy="333375"/>
          </a:xfrm>
          <a:custGeom>
            <a:avLst/>
            <a:gdLst>
              <a:gd name="T0" fmla="*/ 0 w 4213"/>
              <a:gd name="T1" fmla="*/ 2147483647 h 210"/>
              <a:gd name="T2" fmla="*/ 2147483647 w 4213"/>
              <a:gd name="T3" fmla="*/ 2147483647 h 210"/>
              <a:gd name="T4" fmla="*/ 2147483647 w 4213"/>
              <a:gd name="T5" fmla="*/ 2147483647 h 210"/>
              <a:gd name="T6" fmla="*/ 2147483647 w 4213"/>
              <a:gd name="T7" fmla="*/ 2147483647 h 210"/>
              <a:gd name="T8" fmla="*/ 2147483647 w 4213"/>
              <a:gd name="T9" fmla="*/ 2147483647 h 210"/>
              <a:gd name="T10" fmla="*/ 2147483647 w 4213"/>
              <a:gd name="T11" fmla="*/ 2147483647 h 210"/>
              <a:gd name="T12" fmla="*/ 2147483647 w 4213"/>
              <a:gd name="T13" fmla="*/ 2147483647 h 210"/>
              <a:gd name="T14" fmla="*/ 2147483647 w 4213"/>
              <a:gd name="T15" fmla="*/ 2147483647 h 210"/>
              <a:gd name="T16" fmla="*/ 2147483647 w 4213"/>
              <a:gd name="T17" fmla="*/ 2147483647 h 210"/>
              <a:gd name="T18" fmla="*/ 2147483647 w 4213"/>
              <a:gd name="T19" fmla="*/ 2147483647 h 210"/>
              <a:gd name="T20" fmla="*/ 2147483647 w 4213"/>
              <a:gd name="T21" fmla="*/ 0 h 210"/>
              <a:gd name="T22" fmla="*/ 2147483647 w 4213"/>
              <a:gd name="T23" fmla="*/ 2147483647 h 210"/>
              <a:gd name="T24" fmla="*/ 2147483647 w 4213"/>
              <a:gd name="T25" fmla="*/ 2147483647 h 210"/>
              <a:gd name="T26" fmla="*/ 2147483647 w 4213"/>
              <a:gd name="T27" fmla="*/ 2147483647 h 210"/>
              <a:gd name="T28" fmla="*/ 2147483647 w 4213"/>
              <a:gd name="T29" fmla="*/ 2147483647 h 210"/>
              <a:gd name="T30" fmla="*/ 2147483647 w 4213"/>
              <a:gd name="T31" fmla="*/ 2147483647 h 210"/>
              <a:gd name="T32" fmla="*/ 2147483647 w 4213"/>
              <a:gd name="T33" fmla="*/ 2147483647 h 210"/>
              <a:gd name="T34" fmla="*/ 2147483647 w 4213"/>
              <a:gd name="T35" fmla="*/ 2147483647 h 210"/>
              <a:gd name="T36" fmla="*/ 2147483647 w 4213"/>
              <a:gd name="T37" fmla="*/ 2147483647 h 210"/>
              <a:gd name="T38" fmla="*/ 2147483647 w 4213"/>
              <a:gd name="T39" fmla="*/ 2147483647 h 210"/>
              <a:gd name="T40" fmla="*/ 2147483647 w 4213"/>
              <a:gd name="T41" fmla="*/ 2147483647 h 210"/>
              <a:gd name="T42" fmla="*/ 2147483647 w 4213"/>
              <a:gd name="T43" fmla="*/ 2147483647 h 210"/>
              <a:gd name="T44" fmla="*/ 2147483647 w 4213"/>
              <a:gd name="T45" fmla="*/ 2147483647 h 210"/>
              <a:gd name="T46" fmla="*/ 2147483647 w 4213"/>
              <a:gd name="T47" fmla="*/ 2147483647 h 210"/>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213"/>
              <a:gd name="T73" fmla="*/ 0 h 210"/>
              <a:gd name="T74" fmla="*/ 4213 w 4213"/>
              <a:gd name="T75" fmla="*/ 210 h 210"/>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213" h="210">
                <a:moveTo>
                  <a:pt x="0" y="206"/>
                </a:moveTo>
                <a:lnTo>
                  <a:pt x="111" y="206"/>
                </a:lnTo>
                <a:lnTo>
                  <a:pt x="209" y="206"/>
                </a:lnTo>
                <a:lnTo>
                  <a:pt x="321" y="199"/>
                </a:lnTo>
                <a:lnTo>
                  <a:pt x="419" y="199"/>
                </a:lnTo>
                <a:lnTo>
                  <a:pt x="528" y="192"/>
                </a:lnTo>
                <a:lnTo>
                  <a:pt x="628" y="178"/>
                </a:lnTo>
                <a:lnTo>
                  <a:pt x="737" y="149"/>
                </a:lnTo>
                <a:lnTo>
                  <a:pt x="849" y="120"/>
                </a:lnTo>
                <a:lnTo>
                  <a:pt x="947" y="63"/>
                </a:lnTo>
                <a:lnTo>
                  <a:pt x="1053" y="0"/>
                </a:lnTo>
                <a:lnTo>
                  <a:pt x="1047" y="210"/>
                </a:lnTo>
                <a:lnTo>
                  <a:pt x="3195" y="204"/>
                </a:lnTo>
                <a:lnTo>
                  <a:pt x="3195" y="6"/>
                </a:lnTo>
                <a:lnTo>
                  <a:pt x="3268" y="63"/>
                </a:lnTo>
                <a:lnTo>
                  <a:pt x="3366" y="120"/>
                </a:lnTo>
                <a:lnTo>
                  <a:pt x="3478" y="149"/>
                </a:lnTo>
                <a:lnTo>
                  <a:pt x="3587" y="178"/>
                </a:lnTo>
                <a:lnTo>
                  <a:pt x="3685" y="192"/>
                </a:lnTo>
                <a:lnTo>
                  <a:pt x="3796" y="199"/>
                </a:lnTo>
                <a:lnTo>
                  <a:pt x="3894" y="199"/>
                </a:lnTo>
                <a:lnTo>
                  <a:pt x="4004" y="206"/>
                </a:lnTo>
                <a:lnTo>
                  <a:pt x="4104" y="206"/>
                </a:lnTo>
                <a:lnTo>
                  <a:pt x="4213" y="206"/>
                </a:lnTo>
              </a:path>
            </a:pathLst>
          </a:custGeom>
          <a:solidFill>
            <a:srgbClr val="FF3300"/>
          </a:solidFill>
          <a:ln w="25400" cap="rnd">
            <a:solidFill>
              <a:srgbClr val="FF3300"/>
            </a:solidFill>
            <a:round/>
            <a:headEnd type="none" w="sm" len="sm"/>
            <a:tailEnd type="none" w="sm" len="sm"/>
          </a:ln>
        </p:spPr>
        <p:txBody>
          <a:bodyPr/>
          <a:lstStyle/>
          <a:p>
            <a:pPr>
              <a:spcBef>
                <a:spcPts val="0"/>
              </a:spcBef>
            </a:pPr>
            <a:endParaRPr lang="en-GB" sz="1800" dirty="0"/>
          </a:p>
        </p:txBody>
      </p:sp>
      <p:sp>
        <p:nvSpPr>
          <p:cNvPr id="52240" name="Line 16"/>
          <p:cNvSpPr>
            <a:spLocks noChangeShapeType="1"/>
          </p:cNvSpPr>
          <p:nvPr/>
        </p:nvSpPr>
        <p:spPr bwMode="auto">
          <a:xfrm>
            <a:off x="2498483" y="4813300"/>
            <a:ext cx="7646377" cy="0"/>
          </a:xfrm>
          <a:prstGeom prst="line">
            <a:avLst/>
          </a:prstGeom>
          <a:noFill/>
          <a:ln w="19050"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52241" name="AutoShape 17"/>
          <p:cNvSpPr>
            <a:spLocks noChangeArrowheads="1"/>
          </p:cNvSpPr>
          <p:nvPr/>
        </p:nvSpPr>
        <p:spPr bwMode="gray">
          <a:xfrm flipV="1">
            <a:off x="6213231" y="3706815"/>
            <a:ext cx="1548912" cy="1373187"/>
          </a:xfrm>
          <a:prstGeom prst="wedgeRoundRectCallout">
            <a:avLst>
              <a:gd name="adj1" fmla="val -74199"/>
              <a:gd name="adj2" fmla="val 101676"/>
              <a:gd name="adj3" fmla="val 16667"/>
            </a:avLst>
          </a:prstGeom>
          <a:ln>
            <a:headEnd/>
            <a:tailEnd/>
          </a:ln>
        </p:spPr>
        <p:style>
          <a:lnRef idx="0">
            <a:schemeClr val="accent4"/>
          </a:lnRef>
          <a:fillRef idx="3">
            <a:schemeClr val="accent4"/>
          </a:fillRef>
          <a:effectRef idx="3">
            <a:schemeClr val="accent4"/>
          </a:effectRef>
          <a:fontRef idx="minor">
            <a:schemeClr val="lt1"/>
          </a:fontRef>
        </p:style>
        <p:txBody>
          <a:bodyPr rot="10800000" wrap="none" anchor="ctr"/>
          <a:lstStyle/>
          <a:p>
            <a:pPr algn="ctr">
              <a:spcBef>
                <a:spcPts val="0"/>
              </a:spcBef>
            </a:pPr>
            <a:r>
              <a:rPr lang="en-GB" sz="1600" dirty="0">
                <a:solidFill>
                  <a:srgbClr val="FFFFFF"/>
                </a:solidFill>
              </a:rPr>
              <a:t>Actual process</a:t>
            </a:r>
          </a:p>
          <a:p>
            <a:pPr algn="ctr">
              <a:spcBef>
                <a:spcPts val="0"/>
              </a:spcBef>
            </a:pPr>
            <a:r>
              <a:rPr lang="en-GB" sz="1600" dirty="0">
                <a:solidFill>
                  <a:srgbClr val="FFFFFF"/>
                </a:solidFill>
              </a:rPr>
              <a:t>variation with</a:t>
            </a:r>
          </a:p>
          <a:p>
            <a:pPr algn="ctr">
              <a:spcBef>
                <a:spcPts val="0"/>
              </a:spcBef>
            </a:pPr>
            <a:r>
              <a:rPr lang="en-GB" sz="1600" dirty="0">
                <a:solidFill>
                  <a:srgbClr val="FFFFFF"/>
                </a:solidFill>
              </a:rPr>
              <a:t> mean </a:t>
            </a:r>
            <a:r>
              <a:rPr lang="en-GB" sz="1600" dirty="0">
                <a:solidFill>
                  <a:srgbClr val="FFFFFF"/>
                </a:solidFill>
                <a:sym typeface="Symbol" pitchFamily="18" charset="2"/>
              </a:rPr>
              <a:t> and</a:t>
            </a:r>
          </a:p>
          <a:p>
            <a:pPr algn="ctr">
              <a:spcBef>
                <a:spcPts val="0"/>
              </a:spcBef>
            </a:pPr>
            <a:r>
              <a:rPr lang="en-GB" sz="1600" dirty="0">
                <a:solidFill>
                  <a:srgbClr val="FFFFFF"/>
                </a:solidFill>
                <a:sym typeface="Symbol" pitchFamily="18" charset="2"/>
              </a:rPr>
              <a:t>standard </a:t>
            </a:r>
          </a:p>
          <a:p>
            <a:pPr algn="ctr">
              <a:spcBef>
                <a:spcPts val="0"/>
              </a:spcBef>
            </a:pPr>
            <a:r>
              <a:rPr lang="en-GB" sz="1600" dirty="0">
                <a:solidFill>
                  <a:srgbClr val="FFFFFF"/>
                </a:solidFill>
                <a:sym typeface="Symbol" pitchFamily="18" charset="2"/>
              </a:rPr>
              <a:t>deviation </a:t>
            </a:r>
            <a:endParaRPr lang="en-GB" sz="1600" dirty="0">
              <a:solidFill>
                <a:srgbClr val="FFFFFF"/>
              </a:solidFill>
            </a:endParaRPr>
          </a:p>
        </p:txBody>
      </p:sp>
      <p:sp>
        <p:nvSpPr>
          <p:cNvPr id="52242" name="Line 18"/>
          <p:cNvSpPr>
            <a:spLocks noChangeShapeType="1"/>
          </p:cNvSpPr>
          <p:nvPr/>
        </p:nvSpPr>
        <p:spPr bwMode="auto">
          <a:xfrm flipV="1">
            <a:off x="4945674" y="1663700"/>
            <a:ext cx="0" cy="3619500"/>
          </a:xfrm>
          <a:prstGeom prst="line">
            <a:avLst/>
          </a:prstGeom>
          <a:noFill/>
          <a:ln w="12700"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52243" name="Line 19"/>
          <p:cNvSpPr>
            <a:spLocks noChangeShapeType="1"/>
          </p:cNvSpPr>
          <p:nvPr/>
        </p:nvSpPr>
        <p:spPr bwMode="auto">
          <a:xfrm flipV="1">
            <a:off x="8083062" y="1612900"/>
            <a:ext cx="0" cy="3619500"/>
          </a:xfrm>
          <a:prstGeom prst="line">
            <a:avLst/>
          </a:prstGeom>
          <a:noFill/>
          <a:ln w="12700"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3" name="Rounded Rectangular Callout 2">
            <a:extLst>
              <a:ext uri="{FF2B5EF4-FFF2-40B4-BE49-F238E27FC236}">
                <a16:creationId xmlns:a16="http://schemas.microsoft.com/office/drawing/2014/main" id="{840FB101-B4AC-864A-935C-19E04C9B73CF}"/>
              </a:ext>
            </a:extLst>
          </p:cNvPr>
          <p:cNvSpPr/>
          <p:nvPr/>
        </p:nvSpPr>
        <p:spPr>
          <a:xfrm>
            <a:off x="1899773" y="5011738"/>
            <a:ext cx="1745719" cy="779462"/>
          </a:xfrm>
          <a:prstGeom prst="wedgeRoundRectCallout">
            <a:avLst>
              <a:gd name="adj1" fmla="val 108828"/>
              <a:gd name="adj2" fmla="val -87505"/>
              <a:gd name="adj3" fmla="val 16667"/>
            </a:avLst>
          </a:prstGeom>
        </p:spPr>
        <p:style>
          <a:lnRef idx="1">
            <a:schemeClr val="accent2"/>
          </a:lnRef>
          <a:fillRef idx="2">
            <a:schemeClr val="accent2"/>
          </a:fillRef>
          <a:effectRef idx="1">
            <a:schemeClr val="accent2"/>
          </a:effectRef>
          <a:fontRef idx="minor">
            <a:schemeClr val="dk1"/>
          </a:fontRef>
        </p:style>
        <p:txBody>
          <a:bodyPr rtlCol="0" anchor="ctr"/>
          <a:lstStyle/>
          <a:p>
            <a:pPr algn="ctr">
              <a:spcBef>
                <a:spcPts val="0"/>
              </a:spcBef>
            </a:pPr>
            <a:r>
              <a:rPr lang="en-GB" sz="1800" dirty="0"/>
              <a:t>Out of</a:t>
            </a:r>
          </a:p>
          <a:p>
            <a:pPr algn="ctr">
              <a:spcBef>
                <a:spcPts val="0"/>
              </a:spcBef>
            </a:pPr>
            <a:r>
              <a:rPr lang="en-GB" sz="1800" dirty="0"/>
              <a:t>Specification</a:t>
            </a:r>
          </a:p>
        </p:txBody>
      </p:sp>
      <p:sp>
        <p:nvSpPr>
          <p:cNvPr id="19" name="Rounded Rectangular Callout 18">
            <a:extLst>
              <a:ext uri="{FF2B5EF4-FFF2-40B4-BE49-F238E27FC236}">
                <a16:creationId xmlns:a16="http://schemas.microsoft.com/office/drawing/2014/main" id="{F8190FC1-A0B8-744F-8D48-8E5C41CD2B3C}"/>
              </a:ext>
            </a:extLst>
          </p:cNvPr>
          <p:cNvSpPr/>
          <p:nvPr/>
        </p:nvSpPr>
        <p:spPr>
          <a:xfrm>
            <a:off x="8766087" y="5164391"/>
            <a:ext cx="1745719" cy="779462"/>
          </a:xfrm>
          <a:prstGeom prst="wedgeRoundRectCallout">
            <a:avLst>
              <a:gd name="adj1" fmla="val -75789"/>
              <a:gd name="adj2" fmla="val -110583"/>
              <a:gd name="adj3" fmla="val 16667"/>
            </a:avLst>
          </a:prstGeom>
        </p:spPr>
        <p:style>
          <a:lnRef idx="1">
            <a:schemeClr val="accent2"/>
          </a:lnRef>
          <a:fillRef idx="2">
            <a:schemeClr val="accent2"/>
          </a:fillRef>
          <a:effectRef idx="1">
            <a:schemeClr val="accent2"/>
          </a:effectRef>
          <a:fontRef idx="minor">
            <a:schemeClr val="dk1"/>
          </a:fontRef>
        </p:style>
        <p:txBody>
          <a:bodyPr rtlCol="0" anchor="ctr"/>
          <a:lstStyle/>
          <a:p>
            <a:pPr algn="ctr">
              <a:spcBef>
                <a:spcPts val="0"/>
              </a:spcBef>
            </a:pPr>
            <a:r>
              <a:rPr lang="en-GB" sz="1800" dirty="0"/>
              <a:t>Out of</a:t>
            </a:r>
          </a:p>
          <a:p>
            <a:pPr algn="ctr">
              <a:spcBef>
                <a:spcPts val="0"/>
              </a:spcBef>
            </a:pPr>
            <a:r>
              <a:rPr lang="en-GB" sz="1800" dirty="0"/>
              <a:t>Specification</a:t>
            </a:r>
          </a:p>
        </p:txBody>
      </p:sp>
      <p:sp>
        <p:nvSpPr>
          <p:cNvPr id="20" name="Text Box 9">
            <a:extLst>
              <a:ext uri="{FF2B5EF4-FFF2-40B4-BE49-F238E27FC236}">
                <a16:creationId xmlns:a16="http://schemas.microsoft.com/office/drawing/2014/main" id="{0FF74156-642F-3B4E-90C6-64104AEA9C84}"/>
              </a:ext>
            </a:extLst>
          </p:cNvPr>
          <p:cNvSpPr txBox="1">
            <a:spLocks noChangeArrowheads="1"/>
          </p:cNvSpPr>
          <p:nvPr/>
        </p:nvSpPr>
        <p:spPr bwMode="auto">
          <a:xfrm>
            <a:off x="2663778" y="1842908"/>
            <a:ext cx="1358192"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l">
              <a:spcBef>
                <a:spcPts val="0"/>
              </a:spcBef>
            </a:pPr>
            <a:r>
              <a:rPr lang="en-GB" sz="2000" dirty="0"/>
              <a:t>USL - LSL</a:t>
            </a:r>
            <a:endParaRPr lang="en-GB" sz="1400" dirty="0"/>
          </a:p>
        </p:txBody>
      </p:sp>
      <p:sp>
        <p:nvSpPr>
          <p:cNvPr id="21" name="Text Box 10">
            <a:extLst>
              <a:ext uri="{FF2B5EF4-FFF2-40B4-BE49-F238E27FC236}">
                <a16:creationId xmlns:a16="http://schemas.microsoft.com/office/drawing/2014/main" id="{FEC4FF05-16A9-D447-8230-9EFBFCFF5A95}"/>
              </a:ext>
            </a:extLst>
          </p:cNvPr>
          <p:cNvSpPr txBox="1">
            <a:spLocks noChangeArrowheads="1"/>
          </p:cNvSpPr>
          <p:nvPr/>
        </p:nvSpPr>
        <p:spPr bwMode="auto">
          <a:xfrm>
            <a:off x="2984706" y="2236608"/>
            <a:ext cx="614271"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l">
              <a:spcBef>
                <a:spcPts val="0"/>
              </a:spcBef>
            </a:pPr>
            <a:r>
              <a:rPr lang="en-GB" sz="2000" dirty="0"/>
              <a:t>6</a:t>
            </a:r>
            <a:r>
              <a:rPr lang="en-GB" sz="2000" dirty="0">
                <a:sym typeface="Symbol" pitchFamily="18" charset="2"/>
              </a:rPr>
              <a:t></a:t>
            </a:r>
            <a:r>
              <a:rPr lang="en-GB" sz="2000" baseline="-25000" dirty="0">
                <a:sym typeface="Symbol" pitchFamily="18" charset="2"/>
              </a:rPr>
              <a:t>st</a:t>
            </a:r>
            <a:endParaRPr lang="en-GB" sz="2400" baseline="-25000" dirty="0"/>
          </a:p>
        </p:txBody>
      </p:sp>
      <p:sp>
        <p:nvSpPr>
          <p:cNvPr id="22" name="Line 11">
            <a:extLst>
              <a:ext uri="{FF2B5EF4-FFF2-40B4-BE49-F238E27FC236}">
                <a16:creationId xmlns:a16="http://schemas.microsoft.com/office/drawing/2014/main" id="{566290C2-6A97-4142-8C23-C668AA65D889}"/>
              </a:ext>
            </a:extLst>
          </p:cNvPr>
          <p:cNvSpPr>
            <a:spLocks noChangeShapeType="1"/>
          </p:cNvSpPr>
          <p:nvPr/>
        </p:nvSpPr>
        <p:spPr bwMode="auto">
          <a:xfrm>
            <a:off x="2700957" y="2228671"/>
            <a:ext cx="1245577"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lgn="l">
              <a:spcBef>
                <a:spcPts val="0"/>
              </a:spcBef>
            </a:pPr>
            <a:endParaRPr lang="en-GB" sz="2400" dirty="0"/>
          </a:p>
        </p:txBody>
      </p:sp>
      <p:sp>
        <p:nvSpPr>
          <p:cNvPr id="23" name="Rectangle 12">
            <a:extLst>
              <a:ext uri="{FF2B5EF4-FFF2-40B4-BE49-F238E27FC236}">
                <a16:creationId xmlns:a16="http://schemas.microsoft.com/office/drawing/2014/main" id="{87D4E968-358A-5A4A-9CFA-1DCDD80793EB}"/>
              </a:ext>
            </a:extLst>
          </p:cNvPr>
          <p:cNvSpPr>
            <a:spLocks noChangeArrowheads="1"/>
          </p:cNvSpPr>
          <p:nvPr/>
        </p:nvSpPr>
        <p:spPr bwMode="auto">
          <a:xfrm>
            <a:off x="1715260" y="1982610"/>
            <a:ext cx="3272874" cy="2431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l">
              <a:spcBef>
                <a:spcPts val="0"/>
              </a:spcBef>
            </a:pPr>
            <a:r>
              <a:rPr lang="en-GB" sz="2000" dirty="0"/>
              <a:t>C</a:t>
            </a:r>
            <a:r>
              <a:rPr lang="en-GB" sz="2000" baseline="-25000" dirty="0"/>
              <a:t>p</a:t>
            </a:r>
            <a:r>
              <a:rPr lang="en-GB" sz="2000" dirty="0"/>
              <a:t> =</a:t>
            </a:r>
          </a:p>
          <a:p>
            <a:pPr algn="l">
              <a:spcBef>
                <a:spcPts val="0"/>
              </a:spcBef>
            </a:pPr>
            <a:endParaRPr lang="en-GB" sz="2000" dirty="0"/>
          </a:p>
          <a:p>
            <a:pPr algn="l">
              <a:spcBef>
                <a:spcPts val="0"/>
              </a:spcBef>
            </a:pPr>
            <a:endParaRPr lang="en-GB" sz="2000" dirty="0"/>
          </a:p>
          <a:p>
            <a:pPr algn="l">
              <a:spcBef>
                <a:spcPts val="0"/>
              </a:spcBef>
            </a:pPr>
            <a:endParaRPr lang="en-GB" sz="2000" dirty="0"/>
          </a:p>
          <a:p>
            <a:pPr algn="l">
              <a:spcBef>
                <a:spcPts val="0"/>
              </a:spcBef>
            </a:pPr>
            <a:r>
              <a:rPr lang="en-GB" sz="1800" dirty="0"/>
              <a:t>USL = Upper Spec. Limit</a:t>
            </a:r>
          </a:p>
          <a:p>
            <a:pPr algn="l">
              <a:spcBef>
                <a:spcPts val="0"/>
              </a:spcBef>
            </a:pPr>
            <a:r>
              <a:rPr lang="en-GB" sz="1800" dirty="0"/>
              <a:t>LSL =  Lower Spec. Limit</a:t>
            </a:r>
          </a:p>
          <a:p>
            <a:pPr algn="l">
              <a:spcBef>
                <a:spcPts val="0"/>
              </a:spcBef>
            </a:pPr>
            <a:r>
              <a:rPr lang="en-GB" sz="1800" b="1" dirty="0">
                <a:sym typeface="Symbol" pitchFamily="18" charset="2"/>
              </a:rPr>
              <a:t></a:t>
            </a:r>
            <a:r>
              <a:rPr lang="en-GB" sz="1800" b="1" baseline="-25000" dirty="0">
                <a:sym typeface="Symbol" pitchFamily="18" charset="2"/>
              </a:rPr>
              <a:t>st</a:t>
            </a:r>
            <a:r>
              <a:rPr lang="en-GB" sz="1800" b="1" dirty="0">
                <a:sym typeface="Symbol" pitchFamily="18" charset="2"/>
              </a:rPr>
              <a:t> </a:t>
            </a:r>
            <a:r>
              <a:rPr lang="en-GB" sz="1800" dirty="0">
                <a:sym typeface="Symbol" pitchFamily="18" charset="2"/>
              </a:rPr>
              <a:t> = Short term Process </a:t>
            </a:r>
          </a:p>
          <a:p>
            <a:pPr algn="l">
              <a:spcBef>
                <a:spcPts val="0"/>
              </a:spcBef>
            </a:pPr>
            <a:r>
              <a:rPr lang="en-GB" sz="1800" dirty="0">
                <a:sym typeface="Symbol" pitchFamily="18" charset="2"/>
              </a:rPr>
              <a:t>         standard deviation</a:t>
            </a:r>
          </a:p>
        </p:txBody>
      </p:sp>
      <p:sp>
        <p:nvSpPr>
          <p:cNvPr id="24" name="Text Box 13">
            <a:extLst>
              <a:ext uri="{FF2B5EF4-FFF2-40B4-BE49-F238E27FC236}">
                <a16:creationId xmlns:a16="http://schemas.microsoft.com/office/drawing/2014/main" id="{4ADD1DC3-0BC9-9747-ABDC-3BB205BB6157}"/>
              </a:ext>
            </a:extLst>
          </p:cNvPr>
          <p:cNvSpPr txBox="1">
            <a:spLocks noChangeArrowheads="1"/>
          </p:cNvSpPr>
          <p:nvPr/>
        </p:nvSpPr>
        <p:spPr bwMode="auto">
          <a:xfrm>
            <a:off x="1000859" y="6326308"/>
            <a:ext cx="91440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lnSpc>
                <a:spcPct val="85000"/>
              </a:lnSpc>
              <a:spcBef>
                <a:spcPts val="0"/>
              </a:spcBef>
            </a:pPr>
            <a:r>
              <a:rPr lang="en-GB" sz="2000" b="1" dirty="0"/>
              <a:t>This tells us how good the short-term process could be</a:t>
            </a:r>
          </a:p>
        </p:txBody>
      </p:sp>
    </p:spTree>
    <p:extLst>
      <p:ext uri="{BB962C8B-B14F-4D97-AF65-F5344CB8AC3E}">
        <p14:creationId xmlns:p14="http://schemas.microsoft.com/office/powerpoint/2010/main" val="2500676898"/>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a:xfrm>
            <a:off x="103633" y="66854"/>
            <a:ext cx="6992938" cy="668337"/>
          </a:xfrm>
        </p:spPr>
        <p:txBody>
          <a:bodyPr/>
          <a:lstStyle/>
          <a:p>
            <a:pPr defTabSz="762000"/>
            <a:r>
              <a:rPr lang="en-GB" sz="3200" dirty="0"/>
              <a:t>C</a:t>
            </a:r>
            <a:r>
              <a:rPr lang="en-GB" sz="3200" baseline="-25000" dirty="0"/>
              <a:t>p</a:t>
            </a:r>
            <a:r>
              <a:rPr lang="en-GB" sz="3200" dirty="0"/>
              <a:t> and Sigma Level</a:t>
            </a:r>
          </a:p>
        </p:txBody>
      </p:sp>
      <p:sp>
        <p:nvSpPr>
          <p:cNvPr id="54275" name="Text Box 3"/>
          <p:cNvSpPr txBox="1">
            <a:spLocks noChangeArrowheads="1"/>
          </p:cNvSpPr>
          <p:nvPr/>
        </p:nvSpPr>
        <p:spPr bwMode="auto">
          <a:xfrm>
            <a:off x="178868" y="878173"/>
            <a:ext cx="5156689"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l"/>
            <a:r>
              <a:rPr lang="en-GB" sz="2400" dirty="0"/>
              <a:t> Sigma Level = 3C</a:t>
            </a:r>
            <a:r>
              <a:rPr lang="en-GB" sz="2400" baseline="-25000" dirty="0"/>
              <a:t>p</a:t>
            </a:r>
          </a:p>
          <a:p>
            <a:pPr algn="l"/>
            <a:endParaRPr lang="en-GB" sz="2400" dirty="0"/>
          </a:p>
        </p:txBody>
      </p:sp>
      <p:grpSp>
        <p:nvGrpSpPr>
          <p:cNvPr id="54276" name="Group 4"/>
          <p:cNvGrpSpPr>
            <a:grpSpLocks/>
          </p:cNvGrpSpPr>
          <p:nvPr/>
        </p:nvGrpSpPr>
        <p:grpSpPr bwMode="auto">
          <a:xfrm>
            <a:off x="6496294" y="1003302"/>
            <a:ext cx="3314922" cy="1598613"/>
            <a:chOff x="383" y="744"/>
            <a:chExt cx="1525" cy="1262"/>
          </a:xfrm>
        </p:grpSpPr>
        <p:sp>
          <p:nvSpPr>
            <p:cNvPr id="54311" name="Line 5"/>
            <p:cNvSpPr>
              <a:spLocks noChangeShapeType="1"/>
            </p:cNvSpPr>
            <p:nvPr/>
          </p:nvSpPr>
          <p:spPr bwMode="auto">
            <a:xfrm>
              <a:off x="406" y="1520"/>
              <a:ext cx="148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4312" name="Line 6"/>
            <p:cNvSpPr>
              <a:spLocks noChangeShapeType="1"/>
            </p:cNvSpPr>
            <p:nvPr/>
          </p:nvSpPr>
          <p:spPr bwMode="auto">
            <a:xfrm>
              <a:off x="1134" y="752"/>
              <a:ext cx="0" cy="912"/>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4313" name="Line 7"/>
            <p:cNvSpPr>
              <a:spLocks noChangeShapeType="1"/>
            </p:cNvSpPr>
            <p:nvPr/>
          </p:nvSpPr>
          <p:spPr bwMode="auto">
            <a:xfrm>
              <a:off x="470" y="744"/>
              <a:ext cx="0" cy="912"/>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4314" name="Line 8"/>
            <p:cNvSpPr>
              <a:spLocks noChangeShapeType="1"/>
            </p:cNvSpPr>
            <p:nvPr/>
          </p:nvSpPr>
          <p:spPr bwMode="auto">
            <a:xfrm>
              <a:off x="1782" y="744"/>
              <a:ext cx="0" cy="912"/>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4315" name="Text Box 9"/>
            <p:cNvSpPr txBox="1">
              <a:spLocks noChangeArrowheads="1"/>
            </p:cNvSpPr>
            <p:nvPr/>
          </p:nvSpPr>
          <p:spPr bwMode="auto">
            <a:xfrm>
              <a:off x="945" y="1652"/>
              <a:ext cx="347" cy="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1600" dirty="0"/>
                <a:t>Target</a:t>
              </a:r>
            </a:p>
          </p:txBody>
        </p:sp>
        <p:sp>
          <p:nvSpPr>
            <p:cNvPr id="54316" name="Text Box 10"/>
            <p:cNvSpPr txBox="1">
              <a:spLocks noChangeArrowheads="1"/>
            </p:cNvSpPr>
            <p:nvPr/>
          </p:nvSpPr>
          <p:spPr bwMode="auto">
            <a:xfrm>
              <a:off x="1640" y="1739"/>
              <a:ext cx="268" cy="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1600" dirty="0"/>
                <a:t>USL</a:t>
              </a:r>
            </a:p>
          </p:txBody>
        </p:sp>
        <p:sp>
          <p:nvSpPr>
            <p:cNvPr id="54317" name="Text Box 11"/>
            <p:cNvSpPr txBox="1">
              <a:spLocks noChangeArrowheads="1"/>
            </p:cNvSpPr>
            <p:nvPr/>
          </p:nvSpPr>
          <p:spPr bwMode="auto">
            <a:xfrm>
              <a:off x="383" y="1739"/>
              <a:ext cx="252" cy="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1600" dirty="0"/>
                <a:t>LSL</a:t>
              </a:r>
            </a:p>
          </p:txBody>
        </p:sp>
      </p:grpSp>
      <p:sp>
        <p:nvSpPr>
          <p:cNvPr id="54277" name="Freeform 12"/>
          <p:cNvSpPr>
            <a:spLocks/>
          </p:cNvSpPr>
          <p:nvPr/>
        </p:nvSpPr>
        <p:spPr bwMode="auto">
          <a:xfrm>
            <a:off x="6299689" y="1096965"/>
            <a:ext cx="3648808" cy="877887"/>
          </a:xfrm>
          <a:custGeom>
            <a:avLst/>
            <a:gdLst>
              <a:gd name="T0" fmla="*/ 0 w 2195"/>
              <a:gd name="T1" fmla="*/ 2147483647 h 1153"/>
              <a:gd name="T2" fmla="*/ 2147483647 w 2195"/>
              <a:gd name="T3" fmla="*/ 2147483647 h 1153"/>
              <a:gd name="T4" fmla="*/ 2147483647 w 2195"/>
              <a:gd name="T5" fmla="*/ 2147483647 h 1153"/>
              <a:gd name="T6" fmla="*/ 2147483647 w 2195"/>
              <a:gd name="T7" fmla="*/ 2147483647 h 1153"/>
              <a:gd name="T8" fmla="*/ 2147483647 w 2195"/>
              <a:gd name="T9" fmla="*/ 2147483647 h 1153"/>
              <a:gd name="T10" fmla="*/ 2147483647 w 2195"/>
              <a:gd name="T11" fmla="*/ 2147483647 h 1153"/>
              <a:gd name="T12" fmla="*/ 2147483647 w 2195"/>
              <a:gd name="T13" fmla="*/ 2147483647 h 1153"/>
              <a:gd name="T14" fmla="*/ 2147483647 w 2195"/>
              <a:gd name="T15" fmla="*/ 2147483647 h 1153"/>
              <a:gd name="T16" fmla="*/ 2147483647 w 2195"/>
              <a:gd name="T17" fmla="*/ 2147483647 h 1153"/>
              <a:gd name="T18" fmla="*/ 2147483647 w 2195"/>
              <a:gd name="T19" fmla="*/ 2147483647 h 1153"/>
              <a:gd name="T20" fmla="*/ 2147483647 w 2195"/>
              <a:gd name="T21" fmla="*/ 2147483647 h 1153"/>
              <a:gd name="T22" fmla="*/ 2147483647 w 2195"/>
              <a:gd name="T23" fmla="*/ 2147483647 h 1153"/>
              <a:gd name="T24" fmla="*/ 2147483647 w 2195"/>
              <a:gd name="T25" fmla="*/ 2147483647 h 1153"/>
              <a:gd name="T26" fmla="*/ 2147483647 w 2195"/>
              <a:gd name="T27" fmla="*/ 2147483647 h 1153"/>
              <a:gd name="T28" fmla="*/ 2147483647 w 2195"/>
              <a:gd name="T29" fmla="*/ 2147483647 h 1153"/>
              <a:gd name="T30" fmla="*/ 2147483647 w 2195"/>
              <a:gd name="T31" fmla="*/ 2147483647 h 1153"/>
              <a:gd name="T32" fmla="*/ 2147483647 w 2195"/>
              <a:gd name="T33" fmla="*/ 2147483647 h 1153"/>
              <a:gd name="T34" fmla="*/ 2147483647 w 2195"/>
              <a:gd name="T35" fmla="*/ 2147483647 h 1153"/>
              <a:gd name="T36" fmla="*/ 2147483647 w 2195"/>
              <a:gd name="T37" fmla="*/ 2147483647 h 1153"/>
              <a:gd name="T38" fmla="*/ 2147483647 w 2195"/>
              <a:gd name="T39" fmla="*/ 2147483647 h 1153"/>
              <a:gd name="T40" fmla="*/ 2147483647 w 2195"/>
              <a:gd name="T41" fmla="*/ 0 h 1153"/>
              <a:gd name="T42" fmla="*/ 2147483647 w 2195"/>
              <a:gd name="T43" fmla="*/ 2147483647 h 1153"/>
              <a:gd name="T44" fmla="*/ 2147483647 w 2195"/>
              <a:gd name="T45" fmla="*/ 2147483647 h 1153"/>
              <a:gd name="T46" fmla="*/ 2147483647 w 2195"/>
              <a:gd name="T47" fmla="*/ 2147483647 h 1153"/>
              <a:gd name="T48" fmla="*/ 2147483647 w 2195"/>
              <a:gd name="T49" fmla="*/ 2147483647 h 1153"/>
              <a:gd name="T50" fmla="*/ 2147483647 w 2195"/>
              <a:gd name="T51" fmla="*/ 2147483647 h 1153"/>
              <a:gd name="T52" fmla="*/ 2147483647 w 2195"/>
              <a:gd name="T53" fmla="*/ 2147483647 h 1153"/>
              <a:gd name="T54" fmla="*/ 2147483647 w 2195"/>
              <a:gd name="T55" fmla="*/ 2147483647 h 1153"/>
              <a:gd name="T56" fmla="*/ 2147483647 w 2195"/>
              <a:gd name="T57" fmla="*/ 2147483647 h 1153"/>
              <a:gd name="T58" fmla="*/ 2147483647 w 2195"/>
              <a:gd name="T59" fmla="*/ 2147483647 h 1153"/>
              <a:gd name="T60" fmla="*/ 2147483647 w 2195"/>
              <a:gd name="T61" fmla="*/ 2147483647 h 1153"/>
              <a:gd name="T62" fmla="*/ 2147483647 w 2195"/>
              <a:gd name="T63" fmla="*/ 2147483647 h 1153"/>
              <a:gd name="T64" fmla="*/ 2147483647 w 2195"/>
              <a:gd name="T65" fmla="*/ 2147483647 h 1153"/>
              <a:gd name="T66" fmla="*/ 2147483647 w 2195"/>
              <a:gd name="T67" fmla="*/ 2147483647 h 1153"/>
              <a:gd name="T68" fmla="*/ 2147483647 w 2195"/>
              <a:gd name="T69" fmla="*/ 2147483647 h 1153"/>
              <a:gd name="T70" fmla="*/ 2147483647 w 2195"/>
              <a:gd name="T71" fmla="*/ 2147483647 h 1153"/>
              <a:gd name="T72" fmla="*/ 2147483647 w 2195"/>
              <a:gd name="T73" fmla="*/ 2147483647 h 1153"/>
              <a:gd name="T74" fmla="*/ 2147483647 w 2195"/>
              <a:gd name="T75" fmla="*/ 2147483647 h 1153"/>
              <a:gd name="T76" fmla="*/ 2147483647 w 2195"/>
              <a:gd name="T77" fmla="*/ 2147483647 h 1153"/>
              <a:gd name="T78" fmla="*/ 2147483647 w 2195"/>
              <a:gd name="T79" fmla="*/ 2147483647 h 1153"/>
              <a:gd name="T80" fmla="*/ 2147483647 w 2195"/>
              <a:gd name="T81" fmla="*/ 2147483647 h 115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5"/>
              <a:gd name="T124" fmla="*/ 0 h 1153"/>
              <a:gd name="T125" fmla="*/ 2195 w 2195"/>
              <a:gd name="T126" fmla="*/ 1153 h 115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a:solidFill>
              <a:srgbClr val="FF33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endParaRPr lang="en-GB" sz="1800" dirty="0"/>
          </a:p>
        </p:txBody>
      </p:sp>
      <p:sp>
        <p:nvSpPr>
          <p:cNvPr id="54278" name="Text Box 13"/>
          <p:cNvSpPr txBox="1">
            <a:spLocks noChangeArrowheads="1"/>
          </p:cNvSpPr>
          <p:nvPr/>
        </p:nvSpPr>
        <p:spPr bwMode="auto">
          <a:xfrm>
            <a:off x="3148801" y="2142355"/>
            <a:ext cx="2861681"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l"/>
            <a:r>
              <a:rPr lang="en-GB" sz="2000" dirty="0"/>
              <a:t>C</a:t>
            </a:r>
            <a:r>
              <a:rPr lang="en-GB" sz="2000" baseline="-25000" dirty="0"/>
              <a:t>p</a:t>
            </a:r>
            <a:r>
              <a:rPr lang="en-GB" sz="2000" dirty="0"/>
              <a:t> = 1  Sigma level ≈ 3</a:t>
            </a:r>
          </a:p>
        </p:txBody>
      </p:sp>
      <p:sp>
        <p:nvSpPr>
          <p:cNvPr id="54279" name="Line 14"/>
          <p:cNvSpPr>
            <a:spLocks noChangeShapeType="1"/>
          </p:cNvSpPr>
          <p:nvPr/>
        </p:nvSpPr>
        <p:spPr bwMode="auto">
          <a:xfrm>
            <a:off x="8128490" y="1346200"/>
            <a:ext cx="1421423" cy="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4280" name="Line 15"/>
          <p:cNvSpPr>
            <a:spLocks noChangeShapeType="1"/>
          </p:cNvSpPr>
          <p:nvPr/>
        </p:nvSpPr>
        <p:spPr bwMode="auto">
          <a:xfrm flipH="1">
            <a:off x="6680689" y="1346200"/>
            <a:ext cx="1447800" cy="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4281" name="Text Box 16"/>
          <p:cNvSpPr txBox="1">
            <a:spLocks noChangeArrowheads="1"/>
          </p:cNvSpPr>
          <p:nvPr/>
        </p:nvSpPr>
        <p:spPr bwMode="auto">
          <a:xfrm>
            <a:off x="8594926" y="919133"/>
            <a:ext cx="481222"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2000" dirty="0"/>
              <a:t>3</a:t>
            </a:r>
            <a:r>
              <a:rPr lang="en-GB" sz="2000" dirty="0">
                <a:sym typeface="Symbol" pitchFamily="18" charset="2"/>
              </a:rPr>
              <a:t></a:t>
            </a:r>
            <a:endParaRPr lang="en-GB" sz="2000" dirty="0"/>
          </a:p>
        </p:txBody>
      </p:sp>
      <p:sp>
        <p:nvSpPr>
          <p:cNvPr id="54282" name="Text Box 17"/>
          <p:cNvSpPr txBox="1">
            <a:spLocks noChangeArrowheads="1"/>
          </p:cNvSpPr>
          <p:nvPr/>
        </p:nvSpPr>
        <p:spPr bwMode="auto">
          <a:xfrm>
            <a:off x="7058471" y="919133"/>
            <a:ext cx="481222"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2000" dirty="0"/>
              <a:t>3</a:t>
            </a:r>
            <a:r>
              <a:rPr lang="en-GB" sz="2000" dirty="0">
                <a:sym typeface="Symbol" pitchFamily="18" charset="2"/>
              </a:rPr>
              <a:t></a:t>
            </a:r>
            <a:endParaRPr lang="en-GB" sz="2000" dirty="0"/>
          </a:p>
        </p:txBody>
      </p:sp>
      <p:grpSp>
        <p:nvGrpSpPr>
          <p:cNvPr id="54283" name="Group 18"/>
          <p:cNvGrpSpPr>
            <a:grpSpLocks/>
          </p:cNvGrpSpPr>
          <p:nvPr/>
        </p:nvGrpSpPr>
        <p:grpSpPr bwMode="auto">
          <a:xfrm>
            <a:off x="6496294" y="4546602"/>
            <a:ext cx="3314922" cy="1598613"/>
            <a:chOff x="383" y="744"/>
            <a:chExt cx="1525" cy="1262"/>
          </a:xfrm>
        </p:grpSpPr>
        <p:sp>
          <p:nvSpPr>
            <p:cNvPr id="54304" name="Line 19"/>
            <p:cNvSpPr>
              <a:spLocks noChangeShapeType="1"/>
            </p:cNvSpPr>
            <p:nvPr/>
          </p:nvSpPr>
          <p:spPr bwMode="auto">
            <a:xfrm>
              <a:off x="406" y="1520"/>
              <a:ext cx="148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4305" name="Line 20"/>
            <p:cNvSpPr>
              <a:spLocks noChangeShapeType="1"/>
            </p:cNvSpPr>
            <p:nvPr/>
          </p:nvSpPr>
          <p:spPr bwMode="auto">
            <a:xfrm>
              <a:off x="1134" y="752"/>
              <a:ext cx="0" cy="912"/>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4306" name="Line 21"/>
            <p:cNvSpPr>
              <a:spLocks noChangeShapeType="1"/>
            </p:cNvSpPr>
            <p:nvPr/>
          </p:nvSpPr>
          <p:spPr bwMode="auto">
            <a:xfrm>
              <a:off x="470" y="744"/>
              <a:ext cx="0" cy="912"/>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4307" name="Line 22"/>
            <p:cNvSpPr>
              <a:spLocks noChangeShapeType="1"/>
            </p:cNvSpPr>
            <p:nvPr/>
          </p:nvSpPr>
          <p:spPr bwMode="auto">
            <a:xfrm>
              <a:off x="1782" y="744"/>
              <a:ext cx="0" cy="912"/>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4308" name="Text Box 23"/>
            <p:cNvSpPr txBox="1">
              <a:spLocks noChangeArrowheads="1"/>
            </p:cNvSpPr>
            <p:nvPr/>
          </p:nvSpPr>
          <p:spPr bwMode="auto">
            <a:xfrm>
              <a:off x="945" y="1652"/>
              <a:ext cx="347" cy="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1600" dirty="0"/>
                <a:t>Target</a:t>
              </a:r>
            </a:p>
          </p:txBody>
        </p:sp>
        <p:sp>
          <p:nvSpPr>
            <p:cNvPr id="54309" name="Text Box 24"/>
            <p:cNvSpPr txBox="1">
              <a:spLocks noChangeArrowheads="1"/>
            </p:cNvSpPr>
            <p:nvPr/>
          </p:nvSpPr>
          <p:spPr bwMode="auto">
            <a:xfrm>
              <a:off x="1640" y="1739"/>
              <a:ext cx="268" cy="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1600" dirty="0"/>
                <a:t>USL</a:t>
              </a:r>
            </a:p>
          </p:txBody>
        </p:sp>
        <p:sp>
          <p:nvSpPr>
            <p:cNvPr id="54310" name="Text Box 25"/>
            <p:cNvSpPr txBox="1">
              <a:spLocks noChangeArrowheads="1"/>
            </p:cNvSpPr>
            <p:nvPr/>
          </p:nvSpPr>
          <p:spPr bwMode="auto">
            <a:xfrm>
              <a:off x="383" y="1739"/>
              <a:ext cx="252" cy="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1600" dirty="0"/>
                <a:t>LSL</a:t>
              </a:r>
            </a:p>
          </p:txBody>
        </p:sp>
      </p:grpSp>
      <p:sp>
        <p:nvSpPr>
          <p:cNvPr id="54284" name="Freeform 26"/>
          <p:cNvSpPr>
            <a:spLocks/>
          </p:cNvSpPr>
          <p:nvPr/>
        </p:nvSpPr>
        <p:spPr bwMode="auto">
          <a:xfrm>
            <a:off x="7464669" y="4646615"/>
            <a:ext cx="1324708" cy="877887"/>
          </a:xfrm>
          <a:custGeom>
            <a:avLst/>
            <a:gdLst>
              <a:gd name="T0" fmla="*/ 0 w 2195"/>
              <a:gd name="T1" fmla="*/ 2147483647 h 1153"/>
              <a:gd name="T2" fmla="*/ 2147483647 w 2195"/>
              <a:gd name="T3" fmla="*/ 2147483647 h 1153"/>
              <a:gd name="T4" fmla="*/ 2147483647 w 2195"/>
              <a:gd name="T5" fmla="*/ 2147483647 h 1153"/>
              <a:gd name="T6" fmla="*/ 2147483647 w 2195"/>
              <a:gd name="T7" fmla="*/ 2147483647 h 1153"/>
              <a:gd name="T8" fmla="*/ 2147483647 w 2195"/>
              <a:gd name="T9" fmla="*/ 2147483647 h 1153"/>
              <a:gd name="T10" fmla="*/ 2147483647 w 2195"/>
              <a:gd name="T11" fmla="*/ 2147483647 h 1153"/>
              <a:gd name="T12" fmla="*/ 2147483647 w 2195"/>
              <a:gd name="T13" fmla="*/ 2147483647 h 1153"/>
              <a:gd name="T14" fmla="*/ 2147483647 w 2195"/>
              <a:gd name="T15" fmla="*/ 2147483647 h 1153"/>
              <a:gd name="T16" fmla="*/ 2147483647 w 2195"/>
              <a:gd name="T17" fmla="*/ 2147483647 h 1153"/>
              <a:gd name="T18" fmla="*/ 2147483647 w 2195"/>
              <a:gd name="T19" fmla="*/ 2147483647 h 1153"/>
              <a:gd name="T20" fmla="*/ 2147483647 w 2195"/>
              <a:gd name="T21" fmla="*/ 2147483647 h 1153"/>
              <a:gd name="T22" fmla="*/ 2147483647 w 2195"/>
              <a:gd name="T23" fmla="*/ 2147483647 h 1153"/>
              <a:gd name="T24" fmla="*/ 2147483647 w 2195"/>
              <a:gd name="T25" fmla="*/ 2147483647 h 1153"/>
              <a:gd name="T26" fmla="*/ 2147483647 w 2195"/>
              <a:gd name="T27" fmla="*/ 2147483647 h 1153"/>
              <a:gd name="T28" fmla="*/ 2147483647 w 2195"/>
              <a:gd name="T29" fmla="*/ 2147483647 h 1153"/>
              <a:gd name="T30" fmla="*/ 2147483647 w 2195"/>
              <a:gd name="T31" fmla="*/ 2147483647 h 1153"/>
              <a:gd name="T32" fmla="*/ 2147483647 w 2195"/>
              <a:gd name="T33" fmla="*/ 2147483647 h 1153"/>
              <a:gd name="T34" fmla="*/ 2147483647 w 2195"/>
              <a:gd name="T35" fmla="*/ 2147483647 h 1153"/>
              <a:gd name="T36" fmla="*/ 2147483647 w 2195"/>
              <a:gd name="T37" fmla="*/ 2147483647 h 1153"/>
              <a:gd name="T38" fmla="*/ 2147483647 w 2195"/>
              <a:gd name="T39" fmla="*/ 2147483647 h 1153"/>
              <a:gd name="T40" fmla="*/ 2147483647 w 2195"/>
              <a:gd name="T41" fmla="*/ 0 h 1153"/>
              <a:gd name="T42" fmla="*/ 2147483647 w 2195"/>
              <a:gd name="T43" fmla="*/ 2147483647 h 1153"/>
              <a:gd name="T44" fmla="*/ 2147483647 w 2195"/>
              <a:gd name="T45" fmla="*/ 2147483647 h 1153"/>
              <a:gd name="T46" fmla="*/ 2147483647 w 2195"/>
              <a:gd name="T47" fmla="*/ 2147483647 h 1153"/>
              <a:gd name="T48" fmla="*/ 2147483647 w 2195"/>
              <a:gd name="T49" fmla="*/ 2147483647 h 1153"/>
              <a:gd name="T50" fmla="*/ 2147483647 w 2195"/>
              <a:gd name="T51" fmla="*/ 2147483647 h 1153"/>
              <a:gd name="T52" fmla="*/ 2147483647 w 2195"/>
              <a:gd name="T53" fmla="*/ 2147483647 h 1153"/>
              <a:gd name="T54" fmla="*/ 2147483647 w 2195"/>
              <a:gd name="T55" fmla="*/ 2147483647 h 1153"/>
              <a:gd name="T56" fmla="*/ 2147483647 w 2195"/>
              <a:gd name="T57" fmla="*/ 2147483647 h 1153"/>
              <a:gd name="T58" fmla="*/ 2147483647 w 2195"/>
              <a:gd name="T59" fmla="*/ 2147483647 h 1153"/>
              <a:gd name="T60" fmla="*/ 2147483647 w 2195"/>
              <a:gd name="T61" fmla="*/ 2147483647 h 1153"/>
              <a:gd name="T62" fmla="*/ 2147483647 w 2195"/>
              <a:gd name="T63" fmla="*/ 2147483647 h 1153"/>
              <a:gd name="T64" fmla="*/ 2147483647 w 2195"/>
              <a:gd name="T65" fmla="*/ 2147483647 h 1153"/>
              <a:gd name="T66" fmla="*/ 2147483647 w 2195"/>
              <a:gd name="T67" fmla="*/ 2147483647 h 1153"/>
              <a:gd name="T68" fmla="*/ 2147483647 w 2195"/>
              <a:gd name="T69" fmla="*/ 2147483647 h 1153"/>
              <a:gd name="T70" fmla="*/ 2147483647 w 2195"/>
              <a:gd name="T71" fmla="*/ 2147483647 h 1153"/>
              <a:gd name="T72" fmla="*/ 2147483647 w 2195"/>
              <a:gd name="T73" fmla="*/ 2147483647 h 1153"/>
              <a:gd name="T74" fmla="*/ 2147483647 w 2195"/>
              <a:gd name="T75" fmla="*/ 2147483647 h 1153"/>
              <a:gd name="T76" fmla="*/ 2147483647 w 2195"/>
              <a:gd name="T77" fmla="*/ 2147483647 h 1153"/>
              <a:gd name="T78" fmla="*/ 2147483647 w 2195"/>
              <a:gd name="T79" fmla="*/ 2147483647 h 1153"/>
              <a:gd name="T80" fmla="*/ 2147483647 w 2195"/>
              <a:gd name="T81" fmla="*/ 2147483647 h 115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5"/>
              <a:gd name="T124" fmla="*/ 0 h 1153"/>
              <a:gd name="T125" fmla="*/ 2195 w 2195"/>
              <a:gd name="T126" fmla="*/ 1153 h 115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a:solidFill>
              <a:srgbClr val="FF33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endParaRPr lang="en-GB" sz="1800" dirty="0"/>
          </a:p>
        </p:txBody>
      </p:sp>
      <p:sp>
        <p:nvSpPr>
          <p:cNvPr id="54285" name="Line 27"/>
          <p:cNvSpPr>
            <a:spLocks noChangeShapeType="1"/>
          </p:cNvSpPr>
          <p:nvPr/>
        </p:nvSpPr>
        <p:spPr bwMode="auto">
          <a:xfrm>
            <a:off x="8153401" y="4864100"/>
            <a:ext cx="1422889" cy="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4286" name="Line 28"/>
          <p:cNvSpPr>
            <a:spLocks noChangeShapeType="1"/>
          </p:cNvSpPr>
          <p:nvPr/>
        </p:nvSpPr>
        <p:spPr bwMode="auto">
          <a:xfrm flipH="1">
            <a:off x="6705600" y="4864100"/>
            <a:ext cx="1447800" cy="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4287" name="Text Box 29"/>
          <p:cNvSpPr txBox="1">
            <a:spLocks noChangeArrowheads="1"/>
          </p:cNvSpPr>
          <p:nvPr/>
        </p:nvSpPr>
        <p:spPr bwMode="auto">
          <a:xfrm>
            <a:off x="8620571" y="4437033"/>
            <a:ext cx="481222"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2000" dirty="0"/>
              <a:t>6</a:t>
            </a:r>
            <a:r>
              <a:rPr lang="en-GB" sz="2000" dirty="0">
                <a:sym typeface="Symbol" pitchFamily="18" charset="2"/>
              </a:rPr>
              <a:t></a:t>
            </a:r>
            <a:endParaRPr lang="en-GB" sz="2000" dirty="0"/>
          </a:p>
        </p:txBody>
      </p:sp>
      <p:sp>
        <p:nvSpPr>
          <p:cNvPr id="54288" name="Text Box 30"/>
          <p:cNvSpPr txBox="1">
            <a:spLocks noChangeArrowheads="1"/>
          </p:cNvSpPr>
          <p:nvPr/>
        </p:nvSpPr>
        <p:spPr bwMode="auto">
          <a:xfrm>
            <a:off x="7084115" y="4437033"/>
            <a:ext cx="481222"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2000" dirty="0"/>
              <a:t>6</a:t>
            </a:r>
            <a:r>
              <a:rPr lang="en-GB" sz="2000" dirty="0">
                <a:sym typeface="Symbol" pitchFamily="18" charset="2"/>
              </a:rPr>
              <a:t></a:t>
            </a:r>
            <a:endParaRPr lang="en-GB" sz="2000" dirty="0"/>
          </a:p>
        </p:txBody>
      </p:sp>
      <p:sp>
        <p:nvSpPr>
          <p:cNvPr id="54289" name="Text Box 31"/>
          <p:cNvSpPr txBox="1">
            <a:spLocks noChangeArrowheads="1"/>
          </p:cNvSpPr>
          <p:nvPr/>
        </p:nvSpPr>
        <p:spPr bwMode="auto">
          <a:xfrm>
            <a:off x="3156011" y="5832804"/>
            <a:ext cx="2861681"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l"/>
            <a:r>
              <a:rPr lang="en-GB" sz="2000" dirty="0"/>
              <a:t>C</a:t>
            </a:r>
            <a:r>
              <a:rPr lang="en-GB" sz="2000" baseline="-25000" dirty="0"/>
              <a:t>p</a:t>
            </a:r>
            <a:r>
              <a:rPr lang="en-GB" sz="2000" dirty="0"/>
              <a:t> = 2  Sigma level ≈ 6</a:t>
            </a:r>
          </a:p>
        </p:txBody>
      </p:sp>
      <p:sp>
        <p:nvSpPr>
          <p:cNvPr id="54290" name="Text Box 32"/>
          <p:cNvSpPr txBox="1">
            <a:spLocks noChangeArrowheads="1"/>
          </p:cNvSpPr>
          <p:nvPr/>
        </p:nvSpPr>
        <p:spPr bwMode="auto">
          <a:xfrm>
            <a:off x="2800145" y="3884971"/>
            <a:ext cx="3217547"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l"/>
            <a:r>
              <a:rPr lang="en-GB" sz="2000" dirty="0"/>
              <a:t>C</a:t>
            </a:r>
            <a:r>
              <a:rPr lang="en-GB" sz="2000" baseline="-25000" dirty="0"/>
              <a:t>p</a:t>
            </a:r>
            <a:r>
              <a:rPr lang="en-GB" sz="2000" dirty="0"/>
              <a:t> = 1.33  Sigma level ≈ 4</a:t>
            </a:r>
          </a:p>
        </p:txBody>
      </p:sp>
      <p:grpSp>
        <p:nvGrpSpPr>
          <p:cNvPr id="54291" name="Group 33"/>
          <p:cNvGrpSpPr>
            <a:grpSpLocks/>
          </p:cNvGrpSpPr>
          <p:nvPr/>
        </p:nvGrpSpPr>
        <p:grpSpPr bwMode="auto">
          <a:xfrm>
            <a:off x="6509493" y="2730502"/>
            <a:ext cx="3313435" cy="1598613"/>
            <a:chOff x="383" y="744"/>
            <a:chExt cx="1525" cy="1262"/>
          </a:xfrm>
        </p:grpSpPr>
        <p:sp>
          <p:nvSpPr>
            <p:cNvPr id="54297" name="Line 34"/>
            <p:cNvSpPr>
              <a:spLocks noChangeShapeType="1"/>
            </p:cNvSpPr>
            <p:nvPr/>
          </p:nvSpPr>
          <p:spPr bwMode="auto">
            <a:xfrm>
              <a:off x="406" y="1520"/>
              <a:ext cx="148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4298" name="Line 35"/>
            <p:cNvSpPr>
              <a:spLocks noChangeShapeType="1"/>
            </p:cNvSpPr>
            <p:nvPr/>
          </p:nvSpPr>
          <p:spPr bwMode="auto">
            <a:xfrm>
              <a:off x="1134" y="752"/>
              <a:ext cx="0" cy="912"/>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4299" name="Line 36"/>
            <p:cNvSpPr>
              <a:spLocks noChangeShapeType="1"/>
            </p:cNvSpPr>
            <p:nvPr/>
          </p:nvSpPr>
          <p:spPr bwMode="auto">
            <a:xfrm>
              <a:off x="470" y="744"/>
              <a:ext cx="0" cy="912"/>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4300" name="Line 37"/>
            <p:cNvSpPr>
              <a:spLocks noChangeShapeType="1"/>
            </p:cNvSpPr>
            <p:nvPr/>
          </p:nvSpPr>
          <p:spPr bwMode="auto">
            <a:xfrm>
              <a:off x="1782" y="744"/>
              <a:ext cx="0" cy="912"/>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4301" name="Text Box 38"/>
            <p:cNvSpPr txBox="1">
              <a:spLocks noChangeArrowheads="1"/>
            </p:cNvSpPr>
            <p:nvPr/>
          </p:nvSpPr>
          <p:spPr bwMode="auto">
            <a:xfrm>
              <a:off x="945" y="1652"/>
              <a:ext cx="347" cy="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1600" dirty="0"/>
                <a:t>Target</a:t>
              </a:r>
            </a:p>
          </p:txBody>
        </p:sp>
        <p:sp>
          <p:nvSpPr>
            <p:cNvPr id="54302" name="Text Box 39"/>
            <p:cNvSpPr txBox="1">
              <a:spLocks noChangeArrowheads="1"/>
            </p:cNvSpPr>
            <p:nvPr/>
          </p:nvSpPr>
          <p:spPr bwMode="auto">
            <a:xfrm>
              <a:off x="1640" y="1739"/>
              <a:ext cx="268" cy="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1600" dirty="0"/>
                <a:t>USL</a:t>
              </a:r>
            </a:p>
          </p:txBody>
        </p:sp>
        <p:sp>
          <p:nvSpPr>
            <p:cNvPr id="54303" name="Text Box 40"/>
            <p:cNvSpPr txBox="1">
              <a:spLocks noChangeArrowheads="1"/>
            </p:cNvSpPr>
            <p:nvPr/>
          </p:nvSpPr>
          <p:spPr bwMode="auto">
            <a:xfrm>
              <a:off x="383" y="1739"/>
              <a:ext cx="252" cy="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1600" dirty="0"/>
                <a:t>LSL</a:t>
              </a:r>
            </a:p>
          </p:txBody>
        </p:sp>
      </p:grpSp>
      <p:sp>
        <p:nvSpPr>
          <p:cNvPr id="54292" name="Freeform 41"/>
          <p:cNvSpPr>
            <a:spLocks/>
          </p:cNvSpPr>
          <p:nvPr/>
        </p:nvSpPr>
        <p:spPr bwMode="auto">
          <a:xfrm>
            <a:off x="6768613" y="2814640"/>
            <a:ext cx="2735873" cy="877887"/>
          </a:xfrm>
          <a:custGeom>
            <a:avLst/>
            <a:gdLst>
              <a:gd name="T0" fmla="*/ 0 w 2195"/>
              <a:gd name="T1" fmla="*/ 2147483647 h 1153"/>
              <a:gd name="T2" fmla="*/ 2147483647 w 2195"/>
              <a:gd name="T3" fmla="*/ 2147483647 h 1153"/>
              <a:gd name="T4" fmla="*/ 2147483647 w 2195"/>
              <a:gd name="T5" fmla="*/ 2147483647 h 1153"/>
              <a:gd name="T6" fmla="*/ 2147483647 w 2195"/>
              <a:gd name="T7" fmla="*/ 2147483647 h 1153"/>
              <a:gd name="T8" fmla="*/ 2147483647 w 2195"/>
              <a:gd name="T9" fmla="*/ 2147483647 h 1153"/>
              <a:gd name="T10" fmla="*/ 2147483647 w 2195"/>
              <a:gd name="T11" fmla="*/ 2147483647 h 1153"/>
              <a:gd name="T12" fmla="*/ 2147483647 w 2195"/>
              <a:gd name="T13" fmla="*/ 2147483647 h 1153"/>
              <a:gd name="T14" fmla="*/ 2147483647 w 2195"/>
              <a:gd name="T15" fmla="*/ 2147483647 h 1153"/>
              <a:gd name="T16" fmla="*/ 2147483647 w 2195"/>
              <a:gd name="T17" fmla="*/ 2147483647 h 1153"/>
              <a:gd name="T18" fmla="*/ 2147483647 w 2195"/>
              <a:gd name="T19" fmla="*/ 2147483647 h 1153"/>
              <a:gd name="T20" fmla="*/ 2147483647 w 2195"/>
              <a:gd name="T21" fmla="*/ 2147483647 h 1153"/>
              <a:gd name="T22" fmla="*/ 2147483647 w 2195"/>
              <a:gd name="T23" fmla="*/ 2147483647 h 1153"/>
              <a:gd name="T24" fmla="*/ 2147483647 w 2195"/>
              <a:gd name="T25" fmla="*/ 2147483647 h 1153"/>
              <a:gd name="T26" fmla="*/ 2147483647 w 2195"/>
              <a:gd name="T27" fmla="*/ 2147483647 h 1153"/>
              <a:gd name="T28" fmla="*/ 2147483647 w 2195"/>
              <a:gd name="T29" fmla="*/ 2147483647 h 1153"/>
              <a:gd name="T30" fmla="*/ 2147483647 w 2195"/>
              <a:gd name="T31" fmla="*/ 2147483647 h 1153"/>
              <a:gd name="T32" fmla="*/ 2147483647 w 2195"/>
              <a:gd name="T33" fmla="*/ 2147483647 h 1153"/>
              <a:gd name="T34" fmla="*/ 2147483647 w 2195"/>
              <a:gd name="T35" fmla="*/ 2147483647 h 1153"/>
              <a:gd name="T36" fmla="*/ 2147483647 w 2195"/>
              <a:gd name="T37" fmla="*/ 2147483647 h 1153"/>
              <a:gd name="T38" fmla="*/ 2147483647 w 2195"/>
              <a:gd name="T39" fmla="*/ 2147483647 h 1153"/>
              <a:gd name="T40" fmla="*/ 2147483647 w 2195"/>
              <a:gd name="T41" fmla="*/ 0 h 1153"/>
              <a:gd name="T42" fmla="*/ 2147483647 w 2195"/>
              <a:gd name="T43" fmla="*/ 2147483647 h 1153"/>
              <a:gd name="T44" fmla="*/ 2147483647 w 2195"/>
              <a:gd name="T45" fmla="*/ 2147483647 h 1153"/>
              <a:gd name="T46" fmla="*/ 2147483647 w 2195"/>
              <a:gd name="T47" fmla="*/ 2147483647 h 1153"/>
              <a:gd name="T48" fmla="*/ 2147483647 w 2195"/>
              <a:gd name="T49" fmla="*/ 2147483647 h 1153"/>
              <a:gd name="T50" fmla="*/ 2147483647 w 2195"/>
              <a:gd name="T51" fmla="*/ 2147483647 h 1153"/>
              <a:gd name="T52" fmla="*/ 2147483647 w 2195"/>
              <a:gd name="T53" fmla="*/ 2147483647 h 1153"/>
              <a:gd name="T54" fmla="*/ 2147483647 w 2195"/>
              <a:gd name="T55" fmla="*/ 2147483647 h 1153"/>
              <a:gd name="T56" fmla="*/ 2147483647 w 2195"/>
              <a:gd name="T57" fmla="*/ 2147483647 h 1153"/>
              <a:gd name="T58" fmla="*/ 2147483647 w 2195"/>
              <a:gd name="T59" fmla="*/ 2147483647 h 1153"/>
              <a:gd name="T60" fmla="*/ 2147483647 w 2195"/>
              <a:gd name="T61" fmla="*/ 2147483647 h 1153"/>
              <a:gd name="T62" fmla="*/ 2147483647 w 2195"/>
              <a:gd name="T63" fmla="*/ 2147483647 h 1153"/>
              <a:gd name="T64" fmla="*/ 2147483647 w 2195"/>
              <a:gd name="T65" fmla="*/ 2147483647 h 1153"/>
              <a:gd name="T66" fmla="*/ 2147483647 w 2195"/>
              <a:gd name="T67" fmla="*/ 2147483647 h 1153"/>
              <a:gd name="T68" fmla="*/ 2147483647 w 2195"/>
              <a:gd name="T69" fmla="*/ 2147483647 h 1153"/>
              <a:gd name="T70" fmla="*/ 2147483647 w 2195"/>
              <a:gd name="T71" fmla="*/ 2147483647 h 1153"/>
              <a:gd name="T72" fmla="*/ 2147483647 w 2195"/>
              <a:gd name="T73" fmla="*/ 2147483647 h 1153"/>
              <a:gd name="T74" fmla="*/ 2147483647 w 2195"/>
              <a:gd name="T75" fmla="*/ 2147483647 h 1153"/>
              <a:gd name="T76" fmla="*/ 2147483647 w 2195"/>
              <a:gd name="T77" fmla="*/ 2147483647 h 1153"/>
              <a:gd name="T78" fmla="*/ 2147483647 w 2195"/>
              <a:gd name="T79" fmla="*/ 2147483647 h 1153"/>
              <a:gd name="T80" fmla="*/ 2147483647 w 2195"/>
              <a:gd name="T81" fmla="*/ 2147483647 h 115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5"/>
              <a:gd name="T124" fmla="*/ 0 h 1153"/>
              <a:gd name="T125" fmla="*/ 2195 w 2195"/>
              <a:gd name="T126" fmla="*/ 1153 h 115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a:solidFill>
              <a:srgbClr val="FF33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endParaRPr lang="en-GB" sz="1800" dirty="0"/>
          </a:p>
        </p:txBody>
      </p:sp>
      <p:sp>
        <p:nvSpPr>
          <p:cNvPr id="54293" name="Line 42"/>
          <p:cNvSpPr>
            <a:spLocks noChangeShapeType="1"/>
          </p:cNvSpPr>
          <p:nvPr/>
        </p:nvSpPr>
        <p:spPr bwMode="auto">
          <a:xfrm>
            <a:off x="8166590" y="3048000"/>
            <a:ext cx="1421423" cy="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4294" name="Line 43"/>
          <p:cNvSpPr>
            <a:spLocks noChangeShapeType="1"/>
          </p:cNvSpPr>
          <p:nvPr/>
        </p:nvSpPr>
        <p:spPr bwMode="auto">
          <a:xfrm flipH="1">
            <a:off x="6718789" y="3048000"/>
            <a:ext cx="1447800" cy="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4295" name="Text Box 44"/>
          <p:cNvSpPr txBox="1">
            <a:spLocks noChangeArrowheads="1"/>
          </p:cNvSpPr>
          <p:nvPr/>
        </p:nvSpPr>
        <p:spPr bwMode="auto">
          <a:xfrm>
            <a:off x="8633026" y="2620933"/>
            <a:ext cx="481222"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2000" dirty="0"/>
              <a:t>4</a:t>
            </a:r>
            <a:r>
              <a:rPr lang="en-GB" sz="2000" dirty="0">
                <a:sym typeface="Symbol" pitchFamily="18" charset="2"/>
              </a:rPr>
              <a:t></a:t>
            </a:r>
            <a:endParaRPr lang="en-GB" sz="2000" dirty="0"/>
          </a:p>
        </p:txBody>
      </p:sp>
      <p:sp>
        <p:nvSpPr>
          <p:cNvPr id="54296" name="Text Box 45"/>
          <p:cNvSpPr txBox="1">
            <a:spLocks noChangeArrowheads="1"/>
          </p:cNvSpPr>
          <p:nvPr/>
        </p:nvSpPr>
        <p:spPr bwMode="auto">
          <a:xfrm>
            <a:off x="7096571" y="2620933"/>
            <a:ext cx="481222"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2000" dirty="0"/>
              <a:t>4</a:t>
            </a:r>
            <a:r>
              <a:rPr lang="en-GB" sz="2000" dirty="0">
                <a:sym typeface="Symbol" pitchFamily="18" charset="2"/>
              </a:rPr>
              <a:t></a:t>
            </a:r>
            <a:endParaRPr lang="en-GB" sz="2000" dirty="0"/>
          </a:p>
        </p:txBody>
      </p:sp>
    </p:spTree>
    <p:extLst>
      <p:ext uri="{BB962C8B-B14F-4D97-AF65-F5344CB8AC3E}">
        <p14:creationId xmlns:p14="http://schemas.microsoft.com/office/powerpoint/2010/main" val="3807518164"/>
      </p:ext>
    </p:extLst>
  </p:cSld>
  <p:clrMapOvr>
    <a:masterClrMapping/>
  </p:clrMapOvr>
  <p:transition/>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a:xfrm>
            <a:off x="1912317" y="160339"/>
            <a:ext cx="6992938" cy="668337"/>
          </a:xfrm>
        </p:spPr>
        <p:txBody>
          <a:bodyPr/>
          <a:lstStyle/>
          <a:p>
            <a:pPr defTabSz="762000"/>
            <a:r>
              <a:rPr lang="en-GB" dirty="0"/>
              <a:t>Example</a:t>
            </a:r>
          </a:p>
        </p:txBody>
      </p:sp>
      <p:sp>
        <p:nvSpPr>
          <p:cNvPr id="55299" name="Freeform 3"/>
          <p:cNvSpPr>
            <a:spLocks/>
          </p:cNvSpPr>
          <p:nvPr/>
        </p:nvSpPr>
        <p:spPr bwMode="auto">
          <a:xfrm>
            <a:off x="2419350" y="4508500"/>
            <a:ext cx="4372708" cy="279400"/>
          </a:xfrm>
          <a:custGeom>
            <a:avLst/>
            <a:gdLst>
              <a:gd name="T0" fmla="*/ 0 w 2754"/>
              <a:gd name="T1" fmla="*/ 2147483647 h 176"/>
              <a:gd name="T2" fmla="*/ 2147483647 w 2754"/>
              <a:gd name="T3" fmla="*/ 2147483647 h 176"/>
              <a:gd name="T4" fmla="*/ 2147483647 w 2754"/>
              <a:gd name="T5" fmla="*/ 2147483647 h 176"/>
              <a:gd name="T6" fmla="*/ 2147483647 w 2754"/>
              <a:gd name="T7" fmla="*/ 2147483647 h 176"/>
              <a:gd name="T8" fmla="*/ 2147483647 w 2754"/>
              <a:gd name="T9" fmla="*/ 2147483647 h 176"/>
              <a:gd name="T10" fmla="*/ 2147483647 w 2754"/>
              <a:gd name="T11" fmla="*/ 2147483647 h 176"/>
              <a:gd name="T12" fmla="*/ 2147483647 w 2754"/>
              <a:gd name="T13" fmla="*/ 2147483647 h 176"/>
              <a:gd name="T14" fmla="*/ 2147483647 w 2754"/>
              <a:gd name="T15" fmla="*/ 2147483647 h 176"/>
              <a:gd name="T16" fmla="*/ 2147483647 w 2754"/>
              <a:gd name="T17" fmla="*/ 2147483647 h 176"/>
              <a:gd name="T18" fmla="*/ 2147483647 w 2754"/>
              <a:gd name="T19" fmla="*/ 2147483647 h 176"/>
              <a:gd name="T20" fmla="*/ 2147483647 w 2754"/>
              <a:gd name="T21" fmla="*/ 2147483647 h 176"/>
              <a:gd name="T22" fmla="*/ 2147483647 w 2754"/>
              <a:gd name="T23" fmla="*/ 2147483647 h 176"/>
              <a:gd name="T24" fmla="*/ 2147483647 w 2754"/>
              <a:gd name="T25" fmla="*/ 2147483647 h 176"/>
              <a:gd name="T26" fmla="*/ 2147483647 w 2754"/>
              <a:gd name="T27" fmla="*/ 2147483647 h 176"/>
              <a:gd name="T28" fmla="*/ 2147483647 w 2754"/>
              <a:gd name="T29" fmla="*/ 2147483647 h 176"/>
              <a:gd name="T30" fmla="*/ 2147483647 w 2754"/>
              <a:gd name="T31" fmla="*/ 2147483647 h 176"/>
              <a:gd name="T32" fmla="*/ 2147483647 w 2754"/>
              <a:gd name="T33" fmla="*/ 2147483647 h 176"/>
              <a:gd name="T34" fmla="*/ 2147483647 w 2754"/>
              <a:gd name="T35" fmla="*/ 2147483647 h 176"/>
              <a:gd name="T36" fmla="*/ 2147483647 w 2754"/>
              <a:gd name="T37" fmla="*/ 2147483647 h 176"/>
              <a:gd name="T38" fmla="*/ 2147483647 w 2754"/>
              <a:gd name="T39" fmla="*/ 2147483647 h 176"/>
              <a:gd name="T40" fmla="*/ 2147483647 w 2754"/>
              <a:gd name="T41" fmla="*/ 2147483647 h 176"/>
              <a:gd name="T42" fmla="*/ 2147483647 w 2754"/>
              <a:gd name="T43" fmla="*/ 2147483647 h 176"/>
              <a:gd name="T44" fmla="*/ 2147483647 w 2754"/>
              <a:gd name="T45" fmla="*/ 2147483647 h 176"/>
              <a:gd name="T46" fmla="*/ 2147483647 w 2754"/>
              <a:gd name="T47" fmla="*/ 2147483647 h 176"/>
              <a:gd name="T48" fmla="*/ 2147483647 w 2754"/>
              <a:gd name="T49" fmla="*/ 2147483647 h 176"/>
              <a:gd name="T50" fmla="*/ 2147483647 w 2754"/>
              <a:gd name="T51" fmla="*/ 2147483647 h 176"/>
              <a:gd name="T52" fmla="*/ 2147483647 w 2754"/>
              <a:gd name="T53" fmla="*/ 2147483647 h 176"/>
              <a:gd name="T54" fmla="*/ 2147483647 w 2754"/>
              <a:gd name="T55" fmla="*/ 2147483647 h 176"/>
              <a:gd name="T56" fmla="*/ 2147483647 w 2754"/>
              <a:gd name="T57" fmla="*/ 2147483647 h 176"/>
              <a:gd name="T58" fmla="*/ 2147483647 w 2754"/>
              <a:gd name="T59" fmla="*/ 2147483647 h 176"/>
              <a:gd name="T60" fmla="*/ 2147483647 w 2754"/>
              <a:gd name="T61" fmla="*/ 0 h 176"/>
              <a:gd name="T62" fmla="*/ 2147483647 w 2754"/>
              <a:gd name="T63" fmla="*/ 2147483647 h 176"/>
              <a:gd name="T64" fmla="*/ 2147483647 w 2754"/>
              <a:gd name="T65" fmla="*/ 2147483647 h 176"/>
              <a:gd name="T66" fmla="*/ 2147483647 w 2754"/>
              <a:gd name="T67" fmla="*/ 2147483647 h 176"/>
              <a:gd name="T68" fmla="*/ 2147483647 w 2754"/>
              <a:gd name="T69" fmla="*/ 2147483647 h 176"/>
              <a:gd name="T70" fmla="*/ 2147483647 w 2754"/>
              <a:gd name="T71" fmla="*/ 2147483647 h 176"/>
              <a:gd name="T72" fmla="*/ 2147483647 w 2754"/>
              <a:gd name="T73" fmla="*/ 2147483647 h 176"/>
              <a:gd name="T74" fmla="*/ 2147483647 w 2754"/>
              <a:gd name="T75" fmla="*/ 2147483647 h 176"/>
              <a:gd name="T76" fmla="*/ 2147483647 w 2754"/>
              <a:gd name="T77" fmla="*/ 2147483647 h 176"/>
              <a:gd name="T78" fmla="*/ 2147483647 w 2754"/>
              <a:gd name="T79" fmla="*/ 2147483647 h 176"/>
              <a:gd name="T80" fmla="*/ 2147483647 w 2754"/>
              <a:gd name="T81" fmla="*/ 2147483647 h 17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754"/>
              <a:gd name="T124" fmla="*/ 0 h 176"/>
              <a:gd name="T125" fmla="*/ 2754 w 2754"/>
              <a:gd name="T126" fmla="*/ 176 h 17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754" h="176">
                <a:moveTo>
                  <a:pt x="0" y="166"/>
                </a:moveTo>
                <a:lnTo>
                  <a:pt x="73" y="166"/>
                </a:lnTo>
                <a:lnTo>
                  <a:pt x="137" y="166"/>
                </a:lnTo>
                <a:lnTo>
                  <a:pt x="210" y="161"/>
                </a:lnTo>
                <a:lnTo>
                  <a:pt x="274" y="161"/>
                </a:lnTo>
                <a:lnTo>
                  <a:pt x="345" y="155"/>
                </a:lnTo>
                <a:lnTo>
                  <a:pt x="410" y="145"/>
                </a:lnTo>
                <a:lnTo>
                  <a:pt x="482" y="123"/>
                </a:lnTo>
                <a:lnTo>
                  <a:pt x="555" y="100"/>
                </a:lnTo>
                <a:lnTo>
                  <a:pt x="619" y="57"/>
                </a:lnTo>
                <a:lnTo>
                  <a:pt x="672" y="16"/>
                </a:lnTo>
                <a:lnTo>
                  <a:pt x="672" y="176"/>
                </a:lnTo>
                <a:lnTo>
                  <a:pt x="852" y="168"/>
                </a:lnTo>
                <a:lnTo>
                  <a:pt x="928" y="172"/>
                </a:lnTo>
                <a:lnTo>
                  <a:pt x="968" y="168"/>
                </a:lnTo>
                <a:lnTo>
                  <a:pt x="1020" y="172"/>
                </a:lnTo>
                <a:lnTo>
                  <a:pt x="1108" y="172"/>
                </a:lnTo>
                <a:lnTo>
                  <a:pt x="1204" y="168"/>
                </a:lnTo>
                <a:lnTo>
                  <a:pt x="1268" y="168"/>
                </a:lnTo>
                <a:lnTo>
                  <a:pt x="1364" y="172"/>
                </a:lnTo>
                <a:lnTo>
                  <a:pt x="1452" y="172"/>
                </a:lnTo>
                <a:lnTo>
                  <a:pt x="1508" y="172"/>
                </a:lnTo>
                <a:lnTo>
                  <a:pt x="1548" y="172"/>
                </a:lnTo>
                <a:lnTo>
                  <a:pt x="1580" y="172"/>
                </a:lnTo>
                <a:lnTo>
                  <a:pt x="1616" y="168"/>
                </a:lnTo>
                <a:lnTo>
                  <a:pt x="1660" y="172"/>
                </a:lnTo>
                <a:lnTo>
                  <a:pt x="1740" y="168"/>
                </a:lnTo>
                <a:lnTo>
                  <a:pt x="1828" y="164"/>
                </a:lnTo>
                <a:lnTo>
                  <a:pt x="1924" y="172"/>
                </a:lnTo>
                <a:lnTo>
                  <a:pt x="2072" y="176"/>
                </a:lnTo>
                <a:lnTo>
                  <a:pt x="2072" y="0"/>
                </a:lnTo>
                <a:lnTo>
                  <a:pt x="2136" y="57"/>
                </a:lnTo>
                <a:lnTo>
                  <a:pt x="2200" y="100"/>
                </a:lnTo>
                <a:lnTo>
                  <a:pt x="2273" y="123"/>
                </a:lnTo>
                <a:lnTo>
                  <a:pt x="2345" y="145"/>
                </a:lnTo>
                <a:lnTo>
                  <a:pt x="2409" y="155"/>
                </a:lnTo>
                <a:lnTo>
                  <a:pt x="2481" y="161"/>
                </a:lnTo>
                <a:lnTo>
                  <a:pt x="2545" y="161"/>
                </a:lnTo>
                <a:lnTo>
                  <a:pt x="2617" y="166"/>
                </a:lnTo>
                <a:lnTo>
                  <a:pt x="2682" y="166"/>
                </a:lnTo>
                <a:lnTo>
                  <a:pt x="2754" y="166"/>
                </a:lnTo>
              </a:path>
            </a:pathLst>
          </a:custGeom>
          <a:solidFill>
            <a:srgbClr val="FF3300"/>
          </a:solidFill>
          <a:ln w="25400" cap="rnd">
            <a:solidFill>
              <a:srgbClr val="FF3300"/>
            </a:solidFill>
            <a:round/>
            <a:headEnd type="none" w="sm" len="sm"/>
            <a:tailEnd type="none" w="sm" len="sm"/>
          </a:ln>
        </p:spPr>
        <p:txBody>
          <a:bodyPr/>
          <a:lstStyle/>
          <a:p>
            <a:endParaRPr lang="en-GB" sz="1800" dirty="0"/>
          </a:p>
        </p:txBody>
      </p:sp>
      <p:sp>
        <p:nvSpPr>
          <p:cNvPr id="55300" name="Line 4"/>
          <p:cNvSpPr>
            <a:spLocks noChangeShapeType="1"/>
          </p:cNvSpPr>
          <p:nvPr/>
        </p:nvSpPr>
        <p:spPr bwMode="auto">
          <a:xfrm flipV="1">
            <a:off x="5709138" y="2332038"/>
            <a:ext cx="1466" cy="2767012"/>
          </a:xfrm>
          <a:prstGeom prst="line">
            <a:avLst/>
          </a:prstGeom>
          <a:noFill/>
          <a:ln w="12700"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5301" name="Text Box 5"/>
          <p:cNvSpPr txBox="1">
            <a:spLocks noChangeArrowheads="1"/>
          </p:cNvSpPr>
          <p:nvPr/>
        </p:nvSpPr>
        <p:spPr bwMode="auto">
          <a:xfrm>
            <a:off x="3097659" y="5195888"/>
            <a:ext cx="683200"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2000" dirty="0"/>
              <a:t>1.60</a:t>
            </a:r>
          </a:p>
        </p:txBody>
      </p:sp>
      <p:sp>
        <p:nvSpPr>
          <p:cNvPr id="55302" name="Text Box 6"/>
          <p:cNvSpPr txBox="1">
            <a:spLocks noChangeArrowheads="1"/>
          </p:cNvSpPr>
          <p:nvPr/>
        </p:nvSpPr>
        <p:spPr bwMode="auto">
          <a:xfrm>
            <a:off x="5336766" y="5186363"/>
            <a:ext cx="683200"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2000" dirty="0"/>
              <a:t>1.90</a:t>
            </a:r>
          </a:p>
        </p:txBody>
      </p:sp>
      <p:sp>
        <p:nvSpPr>
          <p:cNvPr id="55303" name="Line 7"/>
          <p:cNvSpPr>
            <a:spLocks noChangeShapeType="1"/>
          </p:cNvSpPr>
          <p:nvPr/>
        </p:nvSpPr>
        <p:spPr bwMode="auto">
          <a:xfrm flipV="1">
            <a:off x="4620360" y="2428875"/>
            <a:ext cx="1465" cy="2768600"/>
          </a:xfrm>
          <a:prstGeom prst="line">
            <a:avLst/>
          </a:prstGeom>
          <a:noFill/>
          <a:ln w="12700"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5304" name="Text Box 8"/>
          <p:cNvSpPr txBox="1">
            <a:spLocks noChangeArrowheads="1"/>
          </p:cNvSpPr>
          <p:nvPr/>
        </p:nvSpPr>
        <p:spPr bwMode="auto">
          <a:xfrm>
            <a:off x="4084745" y="5254625"/>
            <a:ext cx="896849"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2000" dirty="0"/>
              <a:t>Target</a:t>
            </a:r>
          </a:p>
        </p:txBody>
      </p:sp>
      <p:sp>
        <p:nvSpPr>
          <p:cNvPr id="55305" name="Text Box 9"/>
          <p:cNvSpPr txBox="1">
            <a:spLocks noChangeArrowheads="1"/>
          </p:cNvSpPr>
          <p:nvPr/>
        </p:nvSpPr>
        <p:spPr bwMode="auto">
          <a:xfrm>
            <a:off x="4030366" y="2065338"/>
            <a:ext cx="1127232"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2000" dirty="0">
                <a:sym typeface="Symbol" pitchFamily="18" charset="2"/>
              </a:rPr>
              <a:t> = 0.08</a:t>
            </a:r>
            <a:endParaRPr lang="en-GB" sz="2000" dirty="0"/>
          </a:p>
        </p:txBody>
      </p:sp>
      <p:sp>
        <p:nvSpPr>
          <p:cNvPr id="55306" name="Line 10"/>
          <p:cNvSpPr>
            <a:spLocks noChangeShapeType="1"/>
          </p:cNvSpPr>
          <p:nvPr/>
        </p:nvSpPr>
        <p:spPr bwMode="auto">
          <a:xfrm flipV="1">
            <a:off x="3487615" y="2370138"/>
            <a:ext cx="0" cy="2768600"/>
          </a:xfrm>
          <a:prstGeom prst="line">
            <a:avLst/>
          </a:prstGeom>
          <a:noFill/>
          <a:ln w="12700"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5307" name="AutoShape 11"/>
          <p:cNvSpPr>
            <a:spLocks noChangeArrowheads="1"/>
          </p:cNvSpPr>
          <p:nvPr/>
        </p:nvSpPr>
        <p:spPr bwMode="auto">
          <a:xfrm>
            <a:off x="7034404" y="1228725"/>
            <a:ext cx="3187212" cy="2934494"/>
          </a:xfrm>
          <a:prstGeom prst="roundRect">
            <a:avLst>
              <a:gd name="adj" fmla="val 6187"/>
            </a:avLst>
          </a:prstGeom>
          <a:solidFill>
            <a:srgbClr val="F3FAFF"/>
          </a:solidFill>
          <a:ln w="12700" cap="rnd">
            <a:solidFill>
              <a:schemeClr val="tx1"/>
            </a:solidFill>
            <a:round/>
            <a:headEnd/>
            <a:tailEnd/>
          </a:ln>
        </p:spPr>
        <p:txBody>
          <a:bodyPr wrap="none" anchor="ctr"/>
          <a:lstStyle/>
          <a:p>
            <a:pPr algn="ctr"/>
            <a:endParaRPr lang="en-US" sz="1600" dirty="0">
              <a:solidFill>
                <a:schemeClr val="bg2"/>
              </a:solidFill>
            </a:endParaRPr>
          </a:p>
        </p:txBody>
      </p:sp>
      <p:sp>
        <p:nvSpPr>
          <p:cNvPr id="55308" name="Freeform 12"/>
          <p:cNvSpPr>
            <a:spLocks/>
          </p:cNvSpPr>
          <p:nvPr/>
        </p:nvSpPr>
        <p:spPr bwMode="auto">
          <a:xfrm>
            <a:off x="2419352" y="2836863"/>
            <a:ext cx="4374173" cy="1936750"/>
          </a:xfrm>
          <a:custGeom>
            <a:avLst/>
            <a:gdLst>
              <a:gd name="T0" fmla="*/ 0 w 2195"/>
              <a:gd name="T1" fmla="*/ 2147483647 h 1153"/>
              <a:gd name="T2" fmla="*/ 2147483647 w 2195"/>
              <a:gd name="T3" fmla="*/ 2147483647 h 1153"/>
              <a:gd name="T4" fmla="*/ 2147483647 w 2195"/>
              <a:gd name="T5" fmla="*/ 2147483647 h 1153"/>
              <a:gd name="T6" fmla="*/ 2147483647 w 2195"/>
              <a:gd name="T7" fmla="*/ 2147483647 h 1153"/>
              <a:gd name="T8" fmla="*/ 2147483647 w 2195"/>
              <a:gd name="T9" fmla="*/ 2147483647 h 1153"/>
              <a:gd name="T10" fmla="*/ 2147483647 w 2195"/>
              <a:gd name="T11" fmla="*/ 2147483647 h 1153"/>
              <a:gd name="T12" fmla="*/ 2147483647 w 2195"/>
              <a:gd name="T13" fmla="*/ 2147483647 h 1153"/>
              <a:gd name="T14" fmla="*/ 2147483647 w 2195"/>
              <a:gd name="T15" fmla="*/ 2147483647 h 1153"/>
              <a:gd name="T16" fmla="*/ 2147483647 w 2195"/>
              <a:gd name="T17" fmla="*/ 2147483647 h 1153"/>
              <a:gd name="T18" fmla="*/ 2147483647 w 2195"/>
              <a:gd name="T19" fmla="*/ 2147483647 h 1153"/>
              <a:gd name="T20" fmla="*/ 2147483647 w 2195"/>
              <a:gd name="T21" fmla="*/ 2147483647 h 1153"/>
              <a:gd name="T22" fmla="*/ 2147483647 w 2195"/>
              <a:gd name="T23" fmla="*/ 2147483647 h 1153"/>
              <a:gd name="T24" fmla="*/ 2147483647 w 2195"/>
              <a:gd name="T25" fmla="*/ 2147483647 h 1153"/>
              <a:gd name="T26" fmla="*/ 2147483647 w 2195"/>
              <a:gd name="T27" fmla="*/ 2147483647 h 1153"/>
              <a:gd name="T28" fmla="*/ 2147483647 w 2195"/>
              <a:gd name="T29" fmla="*/ 2147483647 h 1153"/>
              <a:gd name="T30" fmla="*/ 2147483647 w 2195"/>
              <a:gd name="T31" fmla="*/ 2147483647 h 1153"/>
              <a:gd name="T32" fmla="*/ 2147483647 w 2195"/>
              <a:gd name="T33" fmla="*/ 2147483647 h 1153"/>
              <a:gd name="T34" fmla="*/ 2147483647 w 2195"/>
              <a:gd name="T35" fmla="*/ 2147483647 h 1153"/>
              <a:gd name="T36" fmla="*/ 2147483647 w 2195"/>
              <a:gd name="T37" fmla="*/ 2147483647 h 1153"/>
              <a:gd name="T38" fmla="*/ 2147483647 w 2195"/>
              <a:gd name="T39" fmla="*/ 2147483647 h 1153"/>
              <a:gd name="T40" fmla="*/ 2147483647 w 2195"/>
              <a:gd name="T41" fmla="*/ 0 h 1153"/>
              <a:gd name="T42" fmla="*/ 2147483647 w 2195"/>
              <a:gd name="T43" fmla="*/ 2147483647 h 1153"/>
              <a:gd name="T44" fmla="*/ 2147483647 w 2195"/>
              <a:gd name="T45" fmla="*/ 2147483647 h 1153"/>
              <a:gd name="T46" fmla="*/ 2147483647 w 2195"/>
              <a:gd name="T47" fmla="*/ 2147483647 h 1153"/>
              <a:gd name="T48" fmla="*/ 2147483647 w 2195"/>
              <a:gd name="T49" fmla="*/ 2147483647 h 1153"/>
              <a:gd name="T50" fmla="*/ 2147483647 w 2195"/>
              <a:gd name="T51" fmla="*/ 2147483647 h 1153"/>
              <a:gd name="T52" fmla="*/ 2147483647 w 2195"/>
              <a:gd name="T53" fmla="*/ 2147483647 h 1153"/>
              <a:gd name="T54" fmla="*/ 2147483647 w 2195"/>
              <a:gd name="T55" fmla="*/ 2147483647 h 1153"/>
              <a:gd name="T56" fmla="*/ 2147483647 w 2195"/>
              <a:gd name="T57" fmla="*/ 2147483647 h 1153"/>
              <a:gd name="T58" fmla="*/ 2147483647 w 2195"/>
              <a:gd name="T59" fmla="*/ 2147483647 h 1153"/>
              <a:gd name="T60" fmla="*/ 2147483647 w 2195"/>
              <a:gd name="T61" fmla="*/ 2147483647 h 1153"/>
              <a:gd name="T62" fmla="*/ 2147483647 w 2195"/>
              <a:gd name="T63" fmla="*/ 2147483647 h 1153"/>
              <a:gd name="T64" fmla="*/ 2147483647 w 2195"/>
              <a:gd name="T65" fmla="*/ 2147483647 h 1153"/>
              <a:gd name="T66" fmla="*/ 2147483647 w 2195"/>
              <a:gd name="T67" fmla="*/ 2147483647 h 1153"/>
              <a:gd name="T68" fmla="*/ 2147483647 w 2195"/>
              <a:gd name="T69" fmla="*/ 2147483647 h 1153"/>
              <a:gd name="T70" fmla="*/ 2147483647 w 2195"/>
              <a:gd name="T71" fmla="*/ 2147483647 h 1153"/>
              <a:gd name="T72" fmla="*/ 2147483647 w 2195"/>
              <a:gd name="T73" fmla="*/ 2147483647 h 1153"/>
              <a:gd name="T74" fmla="*/ 2147483647 w 2195"/>
              <a:gd name="T75" fmla="*/ 2147483647 h 1153"/>
              <a:gd name="T76" fmla="*/ 2147483647 w 2195"/>
              <a:gd name="T77" fmla="*/ 2147483647 h 1153"/>
              <a:gd name="T78" fmla="*/ 2147483647 w 2195"/>
              <a:gd name="T79" fmla="*/ 2147483647 h 1153"/>
              <a:gd name="T80" fmla="*/ 2147483647 w 2195"/>
              <a:gd name="T81" fmla="*/ 2147483647 h 115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5"/>
              <a:gd name="T124" fmla="*/ 0 h 1153"/>
              <a:gd name="T125" fmla="*/ 2195 w 2195"/>
              <a:gd name="T126" fmla="*/ 1153 h 115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a:solidFill>
              <a:srgbClr val="FF33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endParaRPr lang="en-GB" sz="1800" dirty="0"/>
          </a:p>
        </p:txBody>
      </p:sp>
      <p:sp>
        <p:nvSpPr>
          <p:cNvPr id="55309" name="Text Box 13"/>
          <p:cNvSpPr txBox="1">
            <a:spLocks noChangeArrowheads="1"/>
          </p:cNvSpPr>
          <p:nvPr/>
        </p:nvSpPr>
        <p:spPr bwMode="auto">
          <a:xfrm>
            <a:off x="7296824" y="1313369"/>
            <a:ext cx="2646657" cy="304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2400" dirty="0">
                <a:solidFill>
                  <a:schemeClr val="bg2"/>
                </a:solidFill>
              </a:rPr>
              <a:t>C</a:t>
            </a:r>
            <a:r>
              <a:rPr lang="en-GB" sz="2400" baseline="-25000" dirty="0">
                <a:solidFill>
                  <a:schemeClr val="bg2"/>
                </a:solidFill>
              </a:rPr>
              <a:t>p </a:t>
            </a:r>
            <a:r>
              <a:rPr lang="en-GB" sz="2400" dirty="0">
                <a:solidFill>
                  <a:schemeClr val="bg2"/>
                </a:solidFill>
              </a:rPr>
              <a:t>= ?</a:t>
            </a:r>
          </a:p>
          <a:p>
            <a:pPr algn="ctr"/>
            <a:endParaRPr lang="en-GB" sz="2400" dirty="0">
              <a:solidFill>
                <a:schemeClr val="bg2"/>
              </a:solidFill>
            </a:endParaRPr>
          </a:p>
          <a:p>
            <a:pPr algn="ctr"/>
            <a:r>
              <a:rPr lang="en-GB" sz="2400" dirty="0">
                <a:solidFill>
                  <a:schemeClr val="bg2"/>
                </a:solidFill>
              </a:rPr>
              <a:t>0.3 / 0.48</a:t>
            </a:r>
          </a:p>
          <a:p>
            <a:pPr algn="ctr"/>
            <a:endParaRPr lang="en-GB" sz="2400" dirty="0">
              <a:solidFill>
                <a:schemeClr val="bg2"/>
              </a:solidFill>
            </a:endParaRPr>
          </a:p>
          <a:p>
            <a:pPr algn="ctr"/>
            <a:r>
              <a:rPr lang="en-GB" sz="2400" dirty="0">
                <a:solidFill>
                  <a:schemeClr val="bg2"/>
                </a:solidFill>
              </a:rPr>
              <a:t>0.625 </a:t>
            </a:r>
          </a:p>
          <a:p>
            <a:pPr algn="ctr"/>
            <a:endParaRPr lang="en-GB" sz="2400" dirty="0">
              <a:solidFill>
                <a:schemeClr val="bg2"/>
              </a:solidFill>
            </a:endParaRPr>
          </a:p>
          <a:p>
            <a:pPr algn="ctr"/>
            <a:r>
              <a:rPr lang="en-GB" sz="2400" dirty="0">
                <a:solidFill>
                  <a:schemeClr val="bg2"/>
                </a:solidFill>
              </a:rPr>
              <a:t>= Rubbish! </a:t>
            </a:r>
          </a:p>
          <a:p>
            <a:pPr algn="ctr"/>
            <a:endParaRPr lang="en-GB" sz="2400" dirty="0">
              <a:solidFill>
                <a:schemeClr val="bg2"/>
              </a:solidFill>
            </a:endParaRPr>
          </a:p>
        </p:txBody>
      </p:sp>
      <p:sp>
        <p:nvSpPr>
          <p:cNvPr id="55310" name="Line 14"/>
          <p:cNvSpPr>
            <a:spLocks noChangeShapeType="1"/>
          </p:cNvSpPr>
          <p:nvPr/>
        </p:nvSpPr>
        <p:spPr bwMode="auto">
          <a:xfrm>
            <a:off x="1759927" y="4779963"/>
            <a:ext cx="5414596" cy="0"/>
          </a:xfrm>
          <a:prstGeom prst="line">
            <a:avLst/>
          </a:prstGeom>
          <a:noFill/>
          <a:ln w="28575"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sz="1800" dirty="0"/>
          </a:p>
        </p:txBody>
      </p:sp>
    </p:spTree>
    <p:extLst>
      <p:ext uri="{BB962C8B-B14F-4D97-AF65-F5344CB8AC3E}">
        <p14:creationId xmlns:p14="http://schemas.microsoft.com/office/powerpoint/2010/main" val="2486378703"/>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6322" name="Rectangle 32"/>
          <p:cNvSpPr>
            <a:spLocks noGrp="1" noChangeArrowheads="1"/>
          </p:cNvSpPr>
          <p:nvPr>
            <p:ph type="title"/>
          </p:nvPr>
        </p:nvSpPr>
        <p:spPr>
          <a:xfrm>
            <a:off x="42830" y="37097"/>
            <a:ext cx="9404723" cy="1400530"/>
          </a:xfrm>
        </p:spPr>
        <p:txBody>
          <a:bodyPr/>
          <a:lstStyle/>
          <a:p>
            <a:r>
              <a:rPr lang="en-GB" sz="3200" dirty="0"/>
              <a:t> Short-term (Actual) Process Capability - C</a:t>
            </a:r>
            <a:r>
              <a:rPr lang="en-GB" sz="3200" baseline="-25000" dirty="0"/>
              <a:t>pk</a:t>
            </a:r>
          </a:p>
        </p:txBody>
      </p:sp>
      <p:sp>
        <p:nvSpPr>
          <p:cNvPr id="56323" name="Text Box 3"/>
          <p:cNvSpPr txBox="1">
            <a:spLocks noChangeArrowheads="1"/>
          </p:cNvSpPr>
          <p:nvPr/>
        </p:nvSpPr>
        <p:spPr bwMode="auto">
          <a:xfrm>
            <a:off x="2441331" y="6129339"/>
            <a:ext cx="7483720" cy="5365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nSpc>
                <a:spcPct val="85000"/>
              </a:lnSpc>
            </a:pPr>
            <a:r>
              <a:rPr lang="en-GB" sz="2000" b="1" dirty="0"/>
              <a:t>This tells us how well the short-term process is centred</a:t>
            </a:r>
          </a:p>
        </p:txBody>
      </p:sp>
      <p:grpSp>
        <p:nvGrpSpPr>
          <p:cNvPr id="56324" name="Group 4"/>
          <p:cNvGrpSpPr>
            <a:grpSpLocks/>
          </p:cNvGrpSpPr>
          <p:nvPr/>
        </p:nvGrpSpPr>
        <p:grpSpPr bwMode="auto">
          <a:xfrm>
            <a:off x="4632082" y="1466851"/>
            <a:ext cx="5877657" cy="4597186"/>
            <a:chOff x="1791" y="894"/>
            <a:chExt cx="4365" cy="3072"/>
          </a:xfrm>
        </p:grpSpPr>
        <p:sp>
          <p:nvSpPr>
            <p:cNvPr id="56338" name="Line 5"/>
            <p:cNvSpPr>
              <a:spLocks noChangeShapeType="1"/>
            </p:cNvSpPr>
            <p:nvPr/>
          </p:nvSpPr>
          <p:spPr bwMode="auto">
            <a:xfrm flipV="1">
              <a:off x="2570" y="1168"/>
              <a:ext cx="0" cy="2280"/>
            </a:xfrm>
            <a:prstGeom prst="line">
              <a:avLst/>
            </a:prstGeom>
            <a:noFill/>
            <a:ln w="12700"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6339" name="Line 6"/>
            <p:cNvSpPr>
              <a:spLocks noChangeShapeType="1"/>
            </p:cNvSpPr>
            <p:nvPr/>
          </p:nvSpPr>
          <p:spPr bwMode="auto">
            <a:xfrm flipV="1">
              <a:off x="4710" y="1136"/>
              <a:ext cx="0" cy="2280"/>
            </a:xfrm>
            <a:prstGeom prst="line">
              <a:avLst/>
            </a:prstGeom>
            <a:noFill/>
            <a:ln w="12700"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6340" name="Text Box 7"/>
            <p:cNvSpPr txBox="1">
              <a:spLocks noChangeArrowheads="1"/>
            </p:cNvSpPr>
            <p:nvPr/>
          </p:nvSpPr>
          <p:spPr bwMode="auto">
            <a:xfrm>
              <a:off x="2172" y="3390"/>
              <a:ext cx="656" cy="5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2000" dirty="0">
                  <a:solidFill>
                    <a:srgbClr val="FF3300"/>
                  </a:solidFill>
                </a:rPr>
                <a:t>Lower</a:t>
              </a:r>
            </a:p>
            <a:p>
              <a:pPr algn="ctr"/>
              <a:r>
                <a:rPr lang="en-GB" sz="2000" dirty="0">
                  <a:solidFill>
                    <a:srgbClr val="FF3300"/>
                  </a:solidFill>
                </a:rPr>
                <a:t>Spec</a:t>
              </a:r>
            </a:p>
          </p:txBody>
        </p:sp>
        <p:sp>
          <p:nvSpPr>
            <p:cNvPr id="56341" name="Text Box 8"/>
            <p:cNvSpPr txBox="1">
              <a:spLocks noChangeArrowheads="1"/>
            </p:cNvSpPr>
            <p:nvPr/>
          </p:nvSpPr>
          <p:spPr bwMode="auto">
            <a:xfrm>
              <a:off x="4407" y="3390"/>
              <a:ext cx="656" cy="5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2000" dirty="0">
                  <a:solidFill>
                    <a:srgbClr val="FF3300"/>
                  </a:solidFill>
                </a:rPr>
                <a:t>Upper</a:t>
              </a:r>
            </a:p>
            <a:p>
              <a:pPr algn="ctr"/>
              <a:r>
                <a:rPr lang="en-GB" sz="2000" dirty="0">
                  <a:solidFill>
                    <a:srgbClr val="FF3300"/>
                  </a:solidFill>
                </a:rPr>
                <a:t>Spec</a:t>
              </a:r>
            </a:p>
          </p:txBody>
        </p:sp>
        <p:sp>
          <p:nvSpPr>
            <p:cNvPr id="56342" name="Text Box 9"/>
            <p:cNvSpPr txBox="1">
              <a:spLocks noChangeArrowheads="1"/>
            </p:cNvSpPr>
            <p:nvPr/>
          </p:nvSpPr>
          <p:spPr bwMode="auto">
            <a:xfrm>
              <a:off x="3325" y="3582"/>
              <a:ext cx="666" cy="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2000" dirty="0">
                  <a:solidFill>
                    <a:srgbClr val="FF3300"/>
                  </a:solidFill>
                </a:rPr>
                <a:t>Target</a:t>
              </a:r>
            </a:p>
          </p:txBody>
        </p:sp>
        <p:grpSp>
          <p:nvGrpSpPr>
            <p:cNvPr id="56343" name="Group 10"/>
            <p:cNvGrpSpPr>
              <a:grpSpLocks/>
            </p:cNvGrpSpPr>
            <p:nvPr/>
          </p:nvGrpSpPr>
          <p:grpSpPr bwMode="auto">
            <a:xfrm>
              <a:off x="1860" y="894"/>
              <a:ext cx="4215" cy="2580"/>
              <a:chOff x="1454" y="1269"/>
              <a:chExt cx="3891" cy="2580"/>
            </a:xfrm>
          </p:grpSpPr>
          <p:sp>
            <p:nvSpPr>
              <p:cNvPr id="56349" name="Freeform 11"/>
              <p:cNvSpPr>
                <a:spLocks/>
              </p:cNvSpPr>
              <p:nvPr/>
            </p:nvSpPr>
            <p:spPr bwMode="auto">
              <a:xfrm>
                <a:off x="1454" y="1904"/>
                <a:ext cx="3891" cy="1596"/>
              </a:xfrm>
              <a:custGeom>
                <a:avLst/>
                <a:gdLst>
                  <a:gd name="T0" fmla="*/ 0 w 2195"/>
                  <a:gd name="T1" fmla="*/ 11219 h 1153"/>
                  <a:gd name="T2" fmla="*/ 3200 w 2195"/>
                  <a:gd name="T3" fmla="*/ 11219 h 1153"/>
                  <a:gd name="T4" fmla="*/ 5983 w 2195"/>
                  <a:gd name="T5" fmla="*/ 11219 h 1153"/>
                  <a:gd name="T6" fmla="*/ 9191 w 2195"/>
                  <a:gd name="T7" fmla="*/ 11171 h 1153"/>
                  <a:gd name="T8" fmla="*/ 11976 w 2195"/>
                  <a:gd name="T9" fmla="*/ 11171 h 1153"/>
                  <a:gd name="T10" fmla="*/ 15105 w 2195"/>
                  <a:gd name="T11" fmla="*/ 11121 h 1153"/>
                  <a:gd name="T12" fmla="*/ 17993 w 2195"/>
                  <a:gd name="T13" fmla="*/ 11020 h 1153"/>
                  <a:gd name="T14" fmla="*/ 21132 w 2195"/>
                  <a:gd name="T15" fmla="*/ 10818 h 1153"/>
                  <a:gd name="T16" fmla="*/ 24332 w 2195"/>
                  <a:gd name="T17" fmla="*/ 10617 h 1153"/>
                  <a:gd name="T18" fmla="*/ 27115 w 2195"/>
                  <a:gd name="T19" fmla="*/ 10214 h 1153"/>
                  <a:gd name="T20" fmla="*/ 30249 w 2195"/>
                  <a:gd name="T21" fmla="*/ 9706 h 1153"/>
                  <a:gd name="T22" fmla="*/ 33097 w 2195"/>
                  <a:gd name="T23" fmla="*/ 8995 h 1153"/>
                  <a:gd name="T24" fmla="*/ 36228 w 2195"/>
                  <a:gd name="T25" fmla="*/ 8092 h 1153"/>
                  <a:gd name="T26" fmla="*/ 39103 w 2195"/>
                  <a:gd name="T27" fmla="*/ 7026 h 1153"/>
                  <a:gd name="T28" fmla="*/ 42234 w 2195"/>
                  <a:gd name="T29" fmla="*/ 5764 h 1153"/>
                  <a:gd name="T30" fmla="*/ 45370 w 2195"/>
                  <a:gd name="T31" fmla="*/ 4405 h 1153"/>
                  <a:gd name="T32" fmla="*/ 48234 w 2195"/>
                  <a:gd name="T33" fmla="*/ 3038 h 1153"/>
                  <a:gd name="T34" fmla="*/ 51397 w 2195"/>
                  <a:gd name="T35" fmla="*/ 1824 h 1153"/>
                  <a:gd name="T36" fmla="*/ 54236 w 2195"/>
                  <a:gd name="T37" fmla="*/ 858 h 1153"/>
                  <a:gd name="T38" fmla="*/ 57379 w 2195"/>
                  <a:gd name="T39" fmla="*/ 201 h 1153"/>
                  <a:gd name="T40" fmla="*/ 60508 w 2195"/>
                  <a:gd name="T41" fmla="*/ 0 h 1153"/>
                  <a:gd name="T42" fmla="*/ 63362 w 2195"/>
                  <a:gd name="T43" fmla="*/ 201 h 1153"/>
                  <a:gd name="T44" fmla="*/ 66493 w 2195"/>
                  <a:gd name="T45" fmla="*/ 858 h 1153"/>
                  <a:gd name="T46" fmla="*/ 69345 w 2195"/>
                  <a:gd name="T47" fmla="*/ 1824 h 1153"/>
                  <a:gd name="T48" fmla="*/ 72488 w 2195"/>
                  <a:gd name="T49" fmla="*/ 3038 h 1153"/>
                  <a:gd name="T50" fmla="*/ 75299 w 2195"/>
                  <a:gd name="T51" fmla="*/ 4405 h 1153"/>
                  <a:gd name="T52" fmla="*/ 78502 w 2195"/>
                  <a:gd name="T53" fmla="*/ 5764 h 1153"/>
                  <a:gd name="T54" fmla="*/ 81638 w 2195"/>
                  <a:gd name="T55" fmla="*/ 7026 h 1153"/>
                  <a:gd name="T56" fmla="*/ 84498 w 2195"/>
                  <a:gd name="T57" fmla="*/ 8092 h 1153"/>
                  <a:gd name="T58" fmla="*/ 87628 w 2195"/>
                  <a:gd name="T59" fmla="*/ 8995 h 1153"/>
                  <a:gd name="T60" fmla="*/ 90427 w 2195"/>
                  <a:gd name="T61" fmla="*/ 9706 h 1153"/>
                  <a:gd name="T62" fmla="*/ 93611 w 2195"/>
                  <a:gd name="T63" fmla="*/ 10214 h 1153"/>
                  <a:gd name="T64" fmla="*/ 96410 w 2195"/>
                  <a:gd name="T65" fmla="*/ 10617 h 1153"/>
                  <a:gd name="T66" fmla="*/ 99590 w 2195"/>
                  <a:gd name="T67" fmla="*/ 10818 h 1153"/>
                  <a:gd name="T68" fmla="*/ 102733 w 2195"/>
                  <a:gd name="T69" fmla="*/ 11020 h 1153"/>
                  <a:gd name="T70" fmla="*/ 105569 w 2195"/>
                  <a:gd name="T71" fmla="*/ 11121 h 1153"/>
                  <a:gd name="T72" fmla="*/ 108757 w 2195"/>
                  <a:gd name="T73" fmla="*/ 11171 h 1153"/>
                  <a:gd name="T74" fmla="*/ 111550 w 2195"/>
                  <a:gd name="T75" fmla="*/ 11171 h 1153"/>
                  <a:gd name="T76" fmla="*/ 114693 w 2195"/>
                  <a:gd name="T77" fmla="*/ 11219 h 1153"/>
                  <a:gd name="T78" fmla="*/ 117533 w 2195"/>
                  <a:gd name="T79" fmla="*/ 11219 h 1153"/>
                  <a:gd name="T80" fmla="*/ 120676 w 2195"/>
                  <a:gd name="T81" fmla="*/ 11219 h 115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5"/>
                  <a:gd name="T124" fmla="*/ 0 h 1153"/>
                  <a:gd name="T125" fmla="*/ 2195 w 2195"/>
                  <a:gd name="T126" fmla="*/ 1153 h 115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a:solidFill>
                  <a:srgbClr val="FF33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endParaRPr lang="en-GB" sz="1800" dirty="0"/>
              </a:p>
            </p:txBody>
          </p:sp>
          <p:sp>
            <p:nvSpPr>
              <p:cNvPr id="56350" name="Line 12"/>
              <p:cNvSpPr>
                <a:spLocks noChangeShapeType="1"/>
              </p:cNvSpPr>
              <p:nvPr/>
            </p:nvSpPr>
            <p:spPr bwMode="auto">
              <a:xfrm flipV="1">
                <a:off x="3412" y="1569"/>
                <a:ext cx="0" cy="2280"/>
              </a:xfrm>
              <a:prstGeom prst="line">
                <a:avLst/>
              </a:prstGeom>
              <a:noFill/>
              <a:ln w="12700"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6351" name="Text Box 13"/>
              <p:cNvSpPr txBox="1">
                <a:spLocks noChangeArrowheads="1"/>
              </p:cNvSpPr>
              <p:nvPr/>
            </p:nvSpPr>
            <p:spPr bwMode="auto">
              <a:xfrm>
                <a:off x="3065" y="1269"/>
                <a:ext cx="716" cy="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2000" dirty="0"/>
                  <a:t>Mean </a:t>
                </a:r>
                <a:r>
                  <a:rPr lang="en-GB" sz="2000" dirty="0">
                    <a:sym typeface="Symbol" pitchFamily="18" charset="2"/>
                  </a:rPr>
                  <a:t></a:t>
                </a:r>
                <a:endParaRPr lang="en-GB" sz="2000" dirty="0">
                  <a:solidFill>
                    <a:srgbClr val="FCFFFF"/>
                  </a:solidFill>
                </a:endParaRPr>
              </a:p>
            </p:txBody>
          </p:sp>
        </p:grpSp>
        <p:sp>
          <p:nvSpPr>
            <p:cNvPr id="56346" name="Line 16"/>
            <p:cNvSpPr>
              <a:spLocks noChangeShapeType="1"/>
            </p:cNvSpPr>
            <p:nvPr/>
          </p:nvSpPr>
          <p:spPr bwMode="auto">
            <a:xfrm>
              <a:off x="3657" y="1248"/>
              <a:ext cx="0" cy="2256"/>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56347" name="Freeform 17"/>
            <p:cNvSpPr>
              <a:spLocks/>
            </p:cNvSpPr>
            <p:nvPr/>
          </p:nvSpPr>
          <p:spPr bwMode="auto">
            <a:xfrm>
              <a:off x="1875" y="2544"/>
              <a:ext cx="4200" cy="589"/>
            </a:xfrm>
            <a:custGeom>
              <a:avLst/>
              <a:gdLst>
                <a:gd name="T0" fmla="*/ 0 w 4200"/>
                <a:gd name="T1" fmla="*/ 588 h 589"/>
                <a:gd name="T2" fmla="*/ 2841 w 4200"/>
                <a:gd name="T3" fmla="*/ 588 h 589"/>
                <a:gd name="T4" fmla="*/ 2847 w 4200"/>
                <a:gd name="T5" fmla="*/ 0 h 589"/>
                <a:gd name="T6" fmla="*/ 2947 w 4200"/>
                <a:gd name="T7" fmla="*/ 151 h 589"/>
                <a:gd name="T8" fmla="*/ 3056 w 4200"/>
                <a:gd name="T9" fmla="*/ 280 h 589"/>
                <a:gd name="T10" fmla="*/ 3154 w 4200"/>
                <a:gd name="T11" fmla="*/ 381 h 589"/>
                <a:gd name="T12" fmla="*/ 3265 w 4200"/>
                <a:gd name="T13" fmla="*/ 453 h 589"/>
                <a:gd name="T14" fmla="*/ 3363 w 4200"/>
                <a:gd name="T15" fmla="*/ 510 h 589"/>
                <a:gd name="T16" fmla="*/ 3474 w 4200"/>
                <a:gd name="T17" fmla="*/ 539 h 589"/>
                <a:gd name="T18" fmla="*/ 3584 w 4200"/>
                <a:gd name="T19" fmla="*/ 568 h 589"/>
                <a:gd name="T20" fmla="*/ 3682 w 4200"/>
                <a:gd name="T21" fmla="*/ 582 h 589"/>
                <a:gd name="T22" fmla="*/ 3794 w 4200"/>
                <a:gd name="T23" fmla="*/ 589 h 589"/>
                <a:gd name="T24" fmla="*/ 3892 w 4200"/>
                <a:gd name="T25" fmla="*/ 589 h 589"/>
                <a:gd name="T26" fmla="*/ 3999 w 4200"/>
                <a:gd name="T27" fmla="*/ 585 h 589"/>
                <a:gd name="T28" fmla="*/ 4095 w 4200"/>
                <a:gd name="T29" fmla="*/ 579 h 589"/>
                <a:gd name="T30" fmla="*/ 4200 w 4200"/>
                <a:gd name="T31" fmla="*/ 579 h 589"/>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4200"/>
                <a:gd name="T49" fmla="*/ 0 h 589"/>
                <a:gd name="T50" fmla="*/ 4200 w 4200"/>
                <a:gd name="T51" fmla="*/ 589 h 589"/>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4200" h="589">
                  <a:moveTo>
                    <a:pt x="0" y="588"/>
                  </a:moveTo>
                  <a:lnTo>
                    <a:pt x="2841" y="588"/>
                  </a:lnTo>
                  <a:lnTo>
                    <a:pt x="2847" y="0"/>
                  </a:lnTo>
                  <a:lnTo>
                    <a:pt x="2947" y="151"/>
                  </a:lnTo>
                  <a:lnTo>
                    <a:pt x="3056" y="280"/>
                  </a:lnTo>
                  <a:lnTo>
                    <a:pt x="3154" y="381"/>
                  </a:lnTo>
                  <a:lnTo>
                    <a:pt x="3265" y="453"/>
                  </a:lnTo>
                  <a:lnTo>
                    <a:pt x="3363" y="510"/>
                  </a:lnTo>
                  <a:lnTo>
                    <a:pt x="3474" y="539"/>
                  </a:lnTo>
                  <a:lnTo>
                    <a:pt x="3584" y="568"/>
                  </a:lnTo>
                  <a:lnTo>
                    <a:pt x="3682" y="582"/>
                  </a:lnTo>
                  <a:lnTo>
                    <a:pt x="3794" y="589"/>
                  </a:lnTo>
                  <a:lnTo>
                    <a:pt x="3892" y="589"/>
                  </a:lnTo>
                  <a:lnTo>
                    <a:pt x="3999" y="585"/>
                  </a:lnTo>
                  <a:lnTo>
                    <a:pt x="4095" y="579"/>
                  </a:lnTo>
                  <a:lnTo>
                    <a:pt x="4200" y="579"/>
                  </a:lnTo>
                </a:path>
              </a:pathLst>
            </a:custGeom>
            <a:solidFill>
              <a:srgbClr val="FF3300"/>
            </a:solidFill>
            <a:ln w="25400" cap="rnd">
              <a:solidFill>
                <a:srgbClr val="FF3300"/>
              </a:solidFill>
              <a:round/>
              <a:headEnd type="none" w="sm" len="sm"/>
              <a:tailEnd type="none" w="sm" len="sm"/>
            </a:ln>
          </p:spPr>
          <p:txBody>
            <a:bodyPr/>
            <a:lstStyle/>
            <a:p>
              <a:endParaRPr lang="en-GB" sz="1800" dirty="0"/>
            </a:p>
          </p:txBody>
        </p:sp>
        <p:sp>
          <p:nvSpPr>
            <p:cNvPr id="56348" name="Line 18"/>
            <p:cNvSpPr>
              <a:spLocks noChangeShapeType="1"/>
            </p:cNvSpPr>
            <p:nvPr/>
          </p:nvSpPr>
          <p:spPr bwMode="auto">
            <a:xfrm flipV="1">
              <a:off x="1791" y="3131"/>
              <a:ext cx="4365" cy="12"/>
            </a:xfrm>
            <a:prstGeom prst="line">
              <a:avLst/>
            </a:prstGeom>
            <a:noFill/>
            <a:ln w="28575"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sz="1800" dirty="0"/>
            </a:p>
          </p:txBody>
        </p:sp>
      </p:grpSp>
      <p:grpSp>
        <p:nvGrpSpPr>
          <p:cNvPr id="56325" name="Group 19"/>
          <p:cNvGrpSpPr>
            <a:grpSpLocks/>
          </p:cNvGrpSpPr>
          <p:nvPr/>
        </p:nvGrpSpPr>
        <p:grpSpPr bwMode="auto">
          <a:xfrm>
            <a:off x="1401724" y="1205687"/>
            <a:ext cx="4133608" cy="1779588"/>
            <a:chOff x="-28" y="1444"/>
            <a:chExt cx="2684" cy="1121"/>
          </a:xfrm>
        </p:grpSpPr>
        <p:sp>
          <p:nvSpPr>
            <p:cNvPr id="56327" name="Text Box 20"/>
            <p:cNvSpPr txBox="1">
              <a:spLocks noChangeArrowheads="1"/>
            </p:cNvSpPr>
            <p:nvPr/>
          </p:nvSpPr>
          <p:spPr bwMode="auto">
            <a:xfrm>
              <a:off x="1931" y="1444"/>
              <a:ext cx="657"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1800" dirty="0"/>
                <a:t>USL - </a:t>
              </a:r>
              <a:r>
                <a:rPr lang="en-GB" sz="1800" dirty="0">
                  <a:sym typeface="Symbol" pitchFamily="18" charset="2"/>
                </a:rPr>
                <a:t></a:t>
              </a:r>
            </a:p>
          </p:txBody>
        </p:sp>
        <p:sp>
          <p:nvSpPr>
            <p:cNvPr id="56328" name="Text Box 21"/>
            <p:cNvSpPr txBox="1">
              <a:spLocks noChangeArrowheads="1"/>
            </p:cNvSpPr>
            <p:nvPr/>
          </p:nvSpPr>
          <p:spPr bwMode="auto">
            <a:xfrm>
              <a:off x="1943" y="2084"/>
              <a:ext cx="637"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1800" dirty="0">
                  <a:sym typeface="Symbol" pitchFamily="18" charset="2"/>
                </a:rPr>
                <a:t></a:t>
              </a:r>
              <a:r>
                <a:rPr lang="en-GB" sz="1800" dirty="0"/>
                <a:t> - LSL</a:t>
              </a:r>
              <a:endParaRPr lang="en-GB" sz="1200" dirty="0"/>
            </a:p>
          </p:txBody>
        </p:sp>
        <p:sp>
          <p:nvSpPr>
            <p:cNvPr id="56329" name="Line 22"/>
            <p:cNvSpPr>
              <a:spLocks noChangeShapeType="1"/>
            </p:cNvSpPr>
            <p:nvPr/>
          </p:nvSpPr>
          <p:spPr bwMode="auto">
            <a:xfrm>
              <a:off x="1893" y="1719"/>
              <a:ext cx="763"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2000" dirty="0"/>
            </a:p>
          </p:txBody>
        </p:sp>
        <p:sp>
          <p:nvSpPr>
            <p:cNvPr id="56330" name="Text Box 23"/>
            <p:cNvSpPr txBox="1">
              <a:spLocks noChangeArrowheads="1"/>
            </p:cNvSpPr>
            <p:nvPr/>
          </p:nvSpPr>
          <p:spPr bwMode="auto">
            <a:xfrm>
              <a:off x="2057" y="1748"/>
              <a:ext cx="391"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1800" dirty="0"/>
                <a:t>3</a:t>
              </a:r>
              <a:r>
                <a:rPr lang="en-GB" sz="1800" dirty="0">
                  <a:sym typeface="Symbol" pitchFamily="18" charset="2"/>
                </a:rPr>
                <a:t></a:t>
              </a:r>
              <a:r>
                <a:rPr lang="en-GB" sz="1800" baseline="-25000" dirty="0">
                  <a:sym typeface="Symbol" pitchFamily="18" charset="2"/>
                </a:rPr>
                <a:t>st</a:t>
              </a:r>
              <a:endParaRPr lang="en-GB" sz="2000" dirty="0"/>
            </a:p>
          </p:txBody>
        </p:sp>
        <p:sp>
          <p:nvSpPr>
            <p:cNvPr id="56331" name="Text Box 24"/>
            <p:cNvSpPr txBox="1">
              <a:spLocks noChangeArrowheads="1"/>
            </p:cNvSpPr>
            <p:nvPr/>
          </p:nvSpPr>
          <p:spPr bwMode="auto">
            <a:xfrm>
              <a:off x="2092" y="2332"/>
              <a:ext cx="391"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1800" dirty="0"/>
                <a:t>3</a:t>
              </a:r>
              <a:r>
                <a:rPr lang="en-GB" sz="1800" dirty="0">
                  <a:sym typeface="Symbol" pitchFamily="18" charset="2"/>
                </a:rPr>
                <a:t></a:t>
              </a:r>
              <a:r>
                <a:rPr lang="en-GB" sz="1800" baseline="-25000" dirty="0">
                  <a:sym typeface="Symbol" pitchFamily="18" charset="2"/>
                </a:rPr>
                <a:t>st</a:t>
              </a:r>
              <a:endParaRPr lang="en-GB" sz="2000" dirty="0"/>
            </a:p>
          </p:txBody>
        </p:sp>
        <p:sp>
          <p:nvSpPr>
            <p:cNvPr id="56332" name="Line 25"/>
            <p:cNvSpPr>
              <a:spLocks noChangeShapeType="1"/>
            </p:cNvSpPr>
            <p:nvPr/>
          </p:nvSpPr>
          <p:spPr bwMode="auto">
            <a:xfrm>
              <a:off x="1885" y="2351"/>
              <a:ext cx="763"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2000" dirty="0"/>
            </a:p>
          </p:txBody>
        </p:sp>
        <p:sp>
          <p:nvSpPr>
            <p:cNvPr id="56333" name="AutoShape 26"/>
            <p:cNvSpPr>
              <a:spLocks/>
            </p:cNvSpPr>
            <p:nvPr/>
          </p:nvSpPr>
          <p:spPr bwMode="auto">
            <a:xfrm>
              <a:off x="986" y="1526"/>
              <a:ext cx="321" cy="1016"/>
            </a:xfrm>
            <a:prstGeom prst="leftBrace">
              <a:avLst>
                <a:gd name="adj1" fmla="val 26376"/>
                <a:gd name="adj2" fmla="val 50000"/>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2000" dirty="0"/>
            </a:p>
          </p:txBody>
        </p:sp>
        <p:sp>
          <p:nvSpPr>
            <p:cNvPr id="56335" name="Rectangle 28"/>
            <p:cNvSpPr>
              <a:spLocks noChangeArrowheads="1"/>
            </p:cNvSpPr>
            <p:nvPr/>
          </p:nvSpPr>
          <p:spPr bwMode="auto">
            <a:xfrm>
              <a:off x="-28" y="1879"/>
              <a:ext cx="1001" cy="2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GB" sz="2000" dirty="0"/>
                <a:t>C</a:t>
              </a:r>
              <a:r>
                <a:rPr lang="en-GB" sz="2000" baseline="-25000" dirty="0"/>
                <a:t>pk</a:t>
              </a:r>
              <a:r>
                <a:rPr lang="en-GB" sz="2000" dirty="0"/>
                <a:t>= Min of</a:t>
              </a:r>
            </a:p>
          </p:txBody>
        </p:sp>
        <p:sp>
          <p:nvSpPr>
            <p:cNvPr id="56336" name="Text Box 29"/>
            <p:cNvSpPr txBox="1">
              <a:spLocks noChangeArrowheads="1"/>
            </p:cNvSpPr>
            <p:nvPr/>
          </p:nvSpPr>
          <p:spPr bwMode="auto">
            <a:xfrm>
              <a:off x="1306" y="1597"/>
              <a:ext cx="521"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1800" dirty="0"/>
                <a:t>C</a:t>
              </a:r>
              <a:r>
                <a:rPr lang="en-GB" sz="1800" baseline="-25000" dirty="0"/>
                <a:t>PU</a:t>
              </a:r>
              <a:r>
                <a:rPr lang="en-GB" sz="1800" dirty="0"/>
                <a:t> =</a:t>
              </a:r>
            </a:p>
          </p:txBody>
        </p:sp>
        <p:sp>
          <p:nvSpPr>
            <p:cNvPr id="56337" name="Text Box 30"/>
            <p:cNvSpPr txBox="1">
              <a:spLocks noChangeArrowheads="1"/>
            </p:cNvSpPr>
            <p:nvPr/>
          </p:nvSpPr>
          <p:spPr bwMode="auto">
            <a:xfrm>
              <a:off x="1308" y="2195"/>
              <a:ext cx="500"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1800" dirty="0"/>
                <a:t>C</a:t>
              </a:r>
              <a:r>
                <a:rPr lang="en-GB" sz="1800" baseline="-25000" dirty="0"/>
                <a:t>PL</a:t>
              </a:r>
              <a:r>
                <a:rPr lang="en-GB" sz="1800" dirty="0"/>
                <a:t> =</a:t>
              </a:r>
            </a:p>
          </p:txBody>
        </p:sp>
      </p:grpSp>
      <p:sp>
        <p:nvSpPr>
          <p:cNvPr id="56326" name="AutoShape 31"/>
          <p:cNvSpPr>
            <a:spLocks noChangeArrowheads="1"/>
          </p:cNvSpPr>
          <p:nvPr/>
        </p:nvSpPr>
        <p:spPr bwMode="gray">
          <a:xfrm>
            <a:off x="2408199" y="3428188"/>
            <a:ext cx="2127738" cy="1247775"/>
          </a:xfrm>
          <a:prstGeom prst="wedgeRoundRectCallout">
            <a:avLst>
              <a:gd name="adj1" fmla="val 11227"/>
              <a:gd name="adj2" fmla="val -94148"/>
              <a:gd name="adj3" fmla="val 16667"/>
            </a:avLst>
          </a:prstGeom>
          <a:ln/>
          <a:extLst>
            <a:ext uri="{91240B29-F687-4F45-9708-019B960494DF}">
              <a14:hiddenLine xmlns:a14="http://schemas.microsoft.com/office/drawing/2010/main" w="9525">
                <a:solidFill>
                  <a:srgbClr val="000000"/>
                </a:solidFill>
                <a:miter lim="800000"/>
                <a:headEnd/>
                <a:tailEnd/>
              </a14:hiddenLine>
            </a:ext>
          </a:extLst>
        </p:spPr>
        <p:style>
          <a:lnRef idx="0">
            <a:schemeClr val="accent4"/>
          </a:lnRef>
          <a:fillRef idx="3">
            <a:schemeClr val="accent4"/>
          </a:fillRef>
          <a:effectRef idx="3">
            <a:schemeClr val="accent4"/>
          </a:effectRef>
          <a:fontRef idx="minor">
            <a:schemeClr val="lt1"/>
          </a:fontRef>
        </p:style>
        <p:txBody>
          <a:bodyPr/>
          <a:lstStyle/>
          <a:p>
            <a:pPr algn="ctr"/>
            <a:r>
              <a:rPr lang="en-GB" sz="1600" dirty="0">
                <a:solidFill>
                  <a:srgbClr val="FFFFFF"/>
                </a:solidFill>
              </a:rPr>
              <a:t>For one sided specifications we use C</a:t>
            </a:r>
            <a:r>
              <a:rPr lang="en-GB" sz="1600" baseline="-25000" dirty="0">
                <a:solidFill>
                  <a:srgbClr val="FFFFFF"/>
                </a:solidFill>
              </a:rPr>
              <a:t>PU</a:t>
            </a:r>
            <a:r>
              <a:rPr lang="en-GB" sz="1600" dirty="0">
                <a:solidFill>
                  <a:srgbClr val="FFFFFF"/>
                </a:solidFill>
              </a:rPr>
              <a:t> or C</a:t>
            </a:r>
            <a:r>
              <a:rPr lang="en-GB" sz="1600" baseline="-25000" dirty="0">
                <a:solidFill>
                  <a:srgbClr val="FFFFFF"/>
                </a:solidFill>
              </a:rPr>
              <a:t>PL</a:t>
            </a:r>
            <a:r>
              <a:rPr lang="en-GB" sz="1600" dirty="0">
                <a:solidFill>
                  <a:srgbClr val="FFFFFF"/>
                </a:solidFill>
              </a:rPr>
              <a:t> as appropriate</a:t>
            </a:r>
          </a:p>
        </p:txBody>
      </p:sp>
      <p:sp>
        <p:nvSpPr>
          <p:cNvPr id="33" name="Rounded Rectangular Callout 32">
            <a:extLst>
              <a:ext uri="{FF2B5EF4-FFF2-40B4-BE49-F238E27FC236}">
                <a16:creationId xmlns:a16="http://schemas.microsoft.com/office/drawing/2014/main" id="{DBC4674E-1BE0-6044-B117-74BF2811FEC5}"/>
              </a:ext>
            </a:extLst>
          </p:cNvPr>
          <p:cNvSpPr/>
          <p:nvPr/>
        </p:nvSpPr>
        <p:spPr>
          <a:xfrm>
            <a:off x="8844005" y="2971766"/>
            <a:ext cx="1745719" cy="779462"/>
          </a:xfrm>
          <a:prstGeom prst="wedgeRoundRectCallout">
            <a:avLst>
              <a:gd name="adj1" fmla="val -53463"/>
              <a:gd name="adj2" fmla="val 137502"/>
              <a:gd name="adj3" fmla="val 16667"/>
            </a:avLst>
          </a:prstGeom>
        </p:spPr>
        <p:style>
          <a:lnRef idx="1">
            <a:schemeClr val="accent2"/>
          </a:lnRef>
          <a:fillRef idx="2">
            <a:schemeClr val="accent2"/>
          </a:fillRef>
          <a:effectRef idx="1">
            <a:schemeClr val="accent2"/>
          </a:effectRef>
          <a:fontRef idx="minor">
            <a:schemeClr val="dk1"/>
          </a:fontRef>
        </p:style>
        <p:txBody>
          <a:bodyPr rtlCol="0" anchor="ctr"/>
          <a:lstStyle/>
          <a:p>
            <a:pPr algn="ctr">
              <a:spcBef>
                <a:spcPts val="0"/>
              </a:spcBef>
            </a:pPr>
            <a:r>
              <a:rPr lang="en-GB" sz="1800" dirty="0"/>
              <a:t>Out of</a:t>
            </a:r>
          </a:p>
          <a:p>
            <a:pPr algn="ctr">
              <a:spcBef>
                <a:spcPts val="0"/>
              </a:spcBef>
            </a:pPr>
            <a:r>
              <a:rPr lang="en-GB" sz="1800" dirty="0"/>
              <a:t>Specification</a:t>
            </a:r>
          </a:p>
        </p:txBody>
      </p:sp>
    </p:spTree>
    <p:extLst>
      <p:ext uri="{BB962C8B-B14F-4D97-AF65-F5344CB8AC3E}">
        <p14:creationId xmlns:p14="http://schemas.microsoft.com/office/powerpoint/2010/main" val="48274925"/>
      </p:ext>
    </p:extLst>
  </p:cSld>
  <p:clrMapOvr>
    <a:masterClrMapping/>
  </p:clrMapOvr>
  <p:transition>
    <p:zoom dir="in"/>
  </p:transition>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a:xfrm>
            <a:off x="133407" y="65522"/>
            <a:ext cx="10149486" cy="1400530"/>
          </a:xfrm>
        </p:spPr>
        <p:txBody>
          <a:bodyPr/>
          <a:lstStyle/>
          <a:p>
            <a:pPr defTabSz="762000">
              <a:spcBef>
                <a:spcPts val="0"/>
              </a:spcBef>
            </a:pPr>
            <a:r>
              <a:rPr lang="en-GB" sz="3200" dirty="0"/>
              <a:t> Long-term (Potential) Process Capability - P</a:t>
            </a:r>
            <a:r>
              <a:rPr lang="en-GB" sz="3200" baseline="-25000" dirty="0"/>
              <a:t>p</a:t>
            </a:r>
          </a:p>
        </p:txBody>
      </p:sp>
      <p:sp>
        <p:nvSpPr>
          <p:cNvPr id="57347" name="Text Box 3"/>
          <p:cNvSpPr txBox="1">
            <a:spLocks noChangeArrowheads="1"/>
          </p:cNvSpPr>
          <p:nvPr/>
        </p:nvSpPr>
        <p:spPr bwMode="auto">
          <a:xfrm>
            <a:off x="2525921" y="1479482"/>
            <a:ext cx="1358192"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l">
              <a:spcBef>
                <a:spcPts val="0"/>
              </a:spcBef>
            </a:pPr>
            <a:r>
              <a:rPr lang="en-GB" sz="2000" dirty="0"/>
              <a:t>USL - LSL</a:t>
            </a:r>
            <a:endParaRPr lang="en-GB" sz="1400" dirty="0"/>
          </a:p>
        </p:txBody>
      </p:sp>
      <p:sp>
        <p:nvSpPr>
          <p:cNvPr id="57348" name="Text Box 4"/>
          <p:cNvSpPr txBox="1">
            <a:spLocks noChangeArrowheads="1"/>
          </p:cNvSpPr>
          <p:nvPr/>
        </p:nvSpPr>
        <p:spPr bwMode="auto">
          <a:xfrm>
            <a:off x="2948235" y="1820794"/>
            <a:ext cx="567784"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l">
              <a:spcBef>
                <a:spcPts val="0"/>
              </a:spcBef>
            </a:pPr>
            <a:r>
              <a:rPr lang="en-GB" sz="2000" dirty="0"/>
              <a:t>6</a:t>
            </a:r>
            <a:r>
              <a:rPr lang="en-GB" sz="2000" dirty="0">
                <a:sym typeface="Symbol" pitchFamily="18" charset="2"/>
              </a:rPr>
              <a:t></a:t>
            </a:r>
            <a:r>
              <a:rPr lang="en-GB" sz="2000" baseline="-25000" dirty="0">
                <a:sym typeface="Symbol" pitchFamily="18" charset="2"/>
              </a:rPr>
              <a:t>lt</a:t>
            </a:r>
            <a:endParaRPr lang="en-GB" sz="1800" baseline="-25000" dirty="0"/>
          </a:p>
        </p:txBody>
      </p:sp>
      <p:sp>
        <p:nvSpPr>
          <p:cNvPr id="57349" name="Line 5"/>
          <p:cNvSpPr>
            <a:spLocks noChangeShapeType="1"/>
          </p:cNvSpPr>
          <p:nvPr/>
        </p:nvSpPr>
        <p:spPr bwMode="auto">
          <a:xfrm>
            <a:off x="2603478" y="1812857"/>
            <a:ext cx="1245577"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lgn="l">
              <a:spcBef>
                <a:spcPts val="0"/>
              </a:spcBef>
            </a:pPr>
            <a:endParaRPr lang="en-GB" sz="1800" dirty="0"/>
          </a:p>
        </p:txBody>
      </p:sp>
      <p:sp>
        <p:nvSpPr>
          <p:cNvPr id="57351" name="Rectangle 7"/>
          <p:cNvSpPr>
            <a:spLocks noChangeArrowheads="1"/>
          </p:cNvSpPr>
          <p:nvPr/>
        </p:nvSpPr>
        <p:spPr bwMode="auto">
          <a:xfrm>
            <a:off x="1853040" y="1619192"/>
            <a:ext cx="2733441" cy="2400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l">
              <a:spcBef>
                <a:spcPts val="0"/>
              </a:spcBef>
            </a:pPr>
            <a:r>
              <a:rPr lang="en-GB" sz="2000" dirty="0"/>
              <a:t>P</a:t>
            </a:r>
            <a:r>
              <a:rPr lang="en-GB" sz="2000" baseline="-25000" dirty="0"/>
              <a:t>p</a:t>
            </a:r>
            <a:r>
              <a:rPr lang="en-GB" sz="2000" dirty="0"/>
              <a:t> =</a:t>
            </a:r>
          </a:p>
          <a:p>
            <a:pPr algn="l">
              <a:spcBef>
                <a:spcPts val="0"/>
              </a:spcBef>
            </a:pPr>
            <a:endParaRPr lang="en-GB" sz="2000" dirty="0"/>
          </a:p>
          <a:p>
            <a:pPr algn="l">
              <a:spcBef>
                <a:spcPts val="0"/>
              </a:spcBef>
            </a:pPr>
            <a:endParaRPr lang="en-GB" sz="2000" dirty="0"/>
          </a:p>
          <a:p>
            <a:pPr algn="l">
              <a:spcBef>
                <a:spcPts val="0"/>
              </a:spcBef>
            </a:pPr>
            <a:endParaRPr lang="en-GB" sz="1800" dirty="0"/>
          </a:p>
          <a:p>
            <a:pPr algn="l">
              <a:spcBef>
                <a:spcPts val="0"/>
              </a:spcBef>
            </a:pPr>
            <a:r>
              <a:rPr lang="en-GB" sz="1800" dirty="0"/>
              <a:t>USL = Upper Spec Limit</a:t>
            </a:r>
          </a:p>
          <a:p>
            <a:pPr algn="l">
              <a:spcBef>
                <a:spcPts val="0"/>
              </a:spcBef>
            </a:pPr>
            <a:r>
              <a:rPr lang="en-GB" sz="1800" dirty="0"/>
              <a:t>LSL =  Lower Spec Limit</a:t>
            </a:r>
          </a:p>
          <a:p>
            <a:pPr algn="l">
              <a:spcBef>
                <a:spcPts val="0"/>
              </a:spcBef>
            </a:pPr>
            <a:r>
              <a:rPr lang="en-GB" sz="1800" b="1" dirty="0">
                <a:sym typeface="Symbol" pitchFamily="18" charset="2"/>
              </a:rPr>
              <a:t></a:t>
            </a:r>
            <a:r>
              <a:rPr lang="en-GB" sz="1800" b="1" baseline="-25000" dirty="0">
                <a:sym typeface="Symbol" pitchFamily="18" charset="2"/>
              </a:rPr>
              <a:t>lt</a:t>
            </a:r>
            <a:r>
              <a:rPr lang="en-GB" sz="1800" b="1" dirty="0">
                <a:sym typeface="Symbol" pitchFamily="18" charset="2"/>
              </a:rPr>
              <a:t> </a:t>
            </a:r>
            <a:r>
              <a:rPr lang="en-GB" sz="1800" dirty="0">
                <a:sym typeface="Symbol" pitchFamily="18" charset="2"/>
              </a:rPr>
              <a:t> = Long-term process </a:t>
            </a:r>
          </a:p>
          <a:p>
            <a:pPr algn="l">
              <a:spcBef>
                <a:spcPts val="0"/>
              </a:spcBef>
            </a:pPr>
            <a:r>
              <a:rPr lang="en-GB" sz="1800" dirty="0">
                <a:sym typeface="Symbol" pitchFamily="18" charset="2"/>
              </a:rPr>
              <a:t>         standard deviation</a:t>
            </a:r>
          </a:p>
        </p:txBody>
      </p:sp>
      <p:sp>
        <p:nvSpPr>
          <p:cNvPr id="57353" name="Text Box 9"/>
          <p:cNvSpPr txBox="1">
            <a:spLocks noChangeArrowheads="1"/>
          </p:cNvSpPr>
          <p:nvPr/>
        </p:nvSpPr>
        <p:spPr bwMode="auto">
          <a:xfrm>
            <a:off x="1524000" y="6203187"/>
            <a:ext cx="91440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nSpc>
                <a:spcPct val="85000"/>
              </a:lnSpc>
              <a:spcBef>
                <a:spcPts val="0"/>
              </a:spcBef>
            </a:pPr>
            <a:r>
              <a:rPr lang="en-GB" sz="2000" b="1" dirty="0"/>
              <a:t>This tells us how good the long-term process could be</a:t>
            </a:r>
          </a:p>
        </p:txBody>
      </p:sp>
      <p:sp>
        <p:nvSpPr>
          <p:cNvPr id="10" name="Text Box 3">
            <a:extLst>
              <a:ext uri="{FF2B5EF4-FFF2-40B4-BE49-F238E27FC236}">
                <a16:creationId xmlns:a16="http://schemas.microsoft.com/office/drawing/2014/main" id="{3FDA2684-2A61-8042-BB4D-13281DDC2073}"/>
              </a:ext>
            </a:extLst>
          </p:cNvPr>
          <p:cNvSpPr txBox="1">
            <a:spLocks noChangeArrowheads="1"/>
          </p:cNvSpPr>
          <p:nvPr/>
        </p:nvSpPr>
        <p:spPr bwMode="auto">
          <a:xfrm>
            <a:off x="4393982" y="5191126"/>
            <a:ext cx="883575"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2000" dirty="0">
                <a:solidFill>
                  <a:srgbClr val="FF3300"/>
                </a:solidFill>
              </a:rPr>
              <a:t>Lower</a:t>
            </a:r>
          </a:p>
          <a:p>
            <a:pPr algn="ctr">
              <a:spcBef>
                <a:spcPts val="0"/>
              </a:spcBef>
            </a:pPr>
            <a:r>
              <a:rPr lang="en-GB" sz="2000" dirty="0">
                <a:solidFill>
                  <a:srgbClr val="FF3300"/>
                </a:solidFill>
              </a:rPr>
              <a:t>Spec</a:t>
            </a:r>
          </a:p>
        </p:txBody>
      </p:sp>
      <p:sp>
        <p:nvSpPr>
          <p:cNvPr id="11" name="Text Box 4">
            <a:extLst>
              <a:ext uri="{FF2B5EF4-FFF2-40B4-BE49-F238E27FC236}">
                <a16:creationId xmlns:a16="http://schemas.microsoft.com/office/drawing/2014/main" id="{68F06FCE-2212-F547-BAED-1ABDDCB03A5A}"/>
              </a:ext>
            </a:extLst>
          </p:cNvPr>
          <p:cNvSpPr txBox="1">
            <a:spLocks noChangeArrowheads="1"/>
          </p:cNvSpPr>
          <p:nvPr/>
        </p:nvSpPr>
        <p:spPr bwMode="auto">
          <a:xfrm>
            <a:off x="7670582" y="5191126"/>
            <a:ext cx="883575"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2000" dirty="0">
                <a:solidFill>
                  <a:srgbClr val="FF3300"/>
                </a:solidFill>
              </a:rPr>
              <a:t>Upper</a:t>
            </a:r>
          </a:p>
          <a:p>
            <a:pPr algn="ctr">
              <a:spcBef>
                <a:spcPts val="0"/>
              </a:spcBef>
            </a:pPr>
            <a:r>
              <a:rPr lang="en-GB" sz="2000" dirty="0">
                <a:solidFill>
                  <a:srgbClr val="FF3300"/>
                </a:solidFill>
              </a:rPr>
              <a:t>Spec</a:t>
            </a:r>
          </a:p>
        </p:txBody>
      </p:sp>
      <p:sp>
        <p:nvSpPr>
          <p:cNvPr id="12" name="Freeform 6">
            <a:extLst>
              <a:ext uri="{FF2B5EF4-FFF2-40B4-BE49-F238E27FC236}">
                <a16:creationId xmlns:a16="http://schemas.microsoft.com/office/drawing/2014/main" id="{2C4E9D23-34BA-564F-8880-C0272086F0D2}"/>
              </a:ext>
            </a:extLst>
          </p:cNvPr>
          <p:cNvSpPr>
            <a:spLocks/>
          </p:cNvSpPr>
          <p:nvPr/>
        </p:nvSpPr>
        <p:spPr bwMode="auto">
          <a:xfrm>
            <a:off x="3404089" y="2274888"/>
            <a:ext cx="6176596" cy="2533650"/>
          </a:xfrm>
          <a:custGeom>
            <a:avLst/>
            <a:gdLst>
              <a:gd name="T0" fmla="*/ 0 w 2195"/>
              <a:gd name="T1" fmla="*/ 2147483647 h 1153"/>
              <a:gd name="T2" fmla="*/ 2147483647 w 2195"/>
              <a:gd name="T3" fmla="*/ 2147483647 h 1153"/>
              <a:gd name="T4" fmla="*/ 2147483647 w 2195"/>
              <a:gd name="T5" fmla="*/ 2147483647 h 1153"/>
              <a:gd name="T6" fmla="*/ 2147483647 w 2195"/>
              <a:gd name="T7" fmla="*/ 2147483647 h 1153"/>
              <a:gd name="T8" fmla="*/ 2147483647 w 2195"/>
              <a:gd name="T9" fmla="*/ 2147483647 h 1153"/>
              <a:gd name="T10" fmla="*/ 2147483647 w 2195"/>
              <a:gd name="T11" fmla="*/ 2147483647 h 1153"/>
              <a:gd name="T12" fmla="*/ 2147483647 w 2195"/>
              <a:gd name="T13" fmla="*/ 2147483647 h 1153"/>
              <a:gd name="T14" fmla="*/ 2147483647 w 2195"/>
              <a:gd name="T15" fmla="*/ 2147483647 h 1153"/>
              <a:gd name="T16" fmla="*/ 2147483647 w 2195"/>
              <a:gd name="T17" fmla="*/ 2147483647 h 1153"/>
              <a:gd name="T18" fmla="*/ 2147483647 w 2195"/>
              <a:gd name="T19" fmla="*/ 2147483647 h 1153"/>
              <a:gd name="T20" fmla="*/ 2147483647 w 2195"/>
              <a:gd name="T21" fmla="*/ 2147483647 h 1153"/>
              <a:gd name="T22" fmla="*/ 2147483647 w 2195"/>
              <a:gd name="T23" fmla="*/ 2147483647 h 1153"/>
              <a:gd name="T24" fmla="*/ 2147483647 w 2195"/>
              <a:gd name="T25" fmla="*/ 2147483647 h 1153"/>
              <a:gd name="T26" fmla="*/ 2147483647 w 2195"/>
              <a:gd name="T27" fmla="*/ 2147483647 h 1153"/>
              <a:gd name="T28" fmla="*/ 2147483647 w 2195"/>
              <a:gd name="T29" fmla="*/ 2147483647 h 1153"/>
              <a:gd name="T30" fmla="*/ 2147483647 w 2195"/>
              <a:gd name="T31" fmla="*/ 2147483647 h 1153"/>
              <a:gd name="T32" fmla="*/ 2147483647 w 2195"/>
              <a:gd name="T33" fmla="*/ 2147483647 h 1153"/>
              <a:gd name="T34" fmla="*/ 2147483647 w 2195"/>
              <a:gd name="T35" fmla="*/ 2147483647 h 1153"/>
              <a:gd name="T36" fmla="*/ 2147483647 w 2195"/>
              <a:gd name="T37" fmla="*/ 2147483647 h 1153"/>
              <a:gd name="T38" fmla="*/ 2147483647 w 2195"/>
              <a:gd name="T39" fmla="*/ 2147483647 h 1153"/>
              <a:gd name="T40" fmla="*/ 2147483647 w 2195"/>
              <a:gd name="T41" fmla="*/ 0 h 1153"/>
              <a:gd name="T42" fmla="*/ 2147483647 w 2195"/>
              <a:gd name="T43" fmla="*/ 2147483647 h 1153"/>
              <a:gd name="T44" fmla="*/ 2147483647 w 2195"/>
              <a:gd name="T45" fmla="*/ 2147483647 h 1153"/>
              <a:gd name="T46" fmla="*/ 2147483647 w 2195"/>
              <a:gd name="T47" fmla="*/ 2147483647 h 1153"/>
              <a:gd name="T48" fmla="*/ 2147483647 w 2195"/>
              <a:gd name="T49" fmla="*/ 2147483647 h 1153"/>
              <a:gd name="T50" fmla="*/ 2147483647 w 2195"/>
              <a:gd name="T51" fmla="*/ 2147483647 h 1153"/>
              <a:gd name="T52" fmla="*/ 2147483647 w 2195"/>
              <a:gd name="T53" fmla="*/ 2147483647 h 1153"/>
              <a:gd name="T54" fmla="*/ 2147483647 w 2195"/>
              <a:gd name="T55" fmla="*/ 2147483647 h 1153"/>
              <a:gd name="T56" fmla="*/ 2147483647 w 2195"/>
              <a:gd name="T57" fmla="*/ 2147483647 h 1153"/>
              <a:gd name="T58" fmla="*/ 2147483647 w 2195"/>
              <a:gd name="T59" fmla="*/ 2147483647 h 1153"/>
              <a:gd name="T60" fmla="*/ 2147483647 w 2195"/>
              <a:gd name="T61" fmla="*/ 2147483647 h 1153"/>
              <a:gd name="T62" fmla="*/ 2147483647 w 2195"/>
              <a:gd name="T63" fmla="*/ 2147483647 h 1153"/>
              <a:gd name="T64" fmla="*/ 2147483647 w 2195"/>
              <a:gd name="T65" fmla="*/ 2147483647 h 1153"/>
              <a:gd name="T66" fmla="*/ 2147483647 w 2195"/>
              <a:gd name="T67" fmla="*/ 2147483647 h 1153"/>
              <a:gd name="T68" fmla="*/ 2147483647 w 2195"/>
              <a:gd name="T69" fmla="*/ 2147483647 h 1153"/>
              <a:gd name="T70" fmla="*/ 2147483647 w 2195"/>
              <a:gd name="T71" fmla="*/ 2147483647 h 1153"/>
              <a:gd name="T72" fmla="*/ 2147483647 w 2195"/>
              <a:gd name="T73" fmla="*/ 2147483647 h 1153"/>
              <a:gd name="T74" fmla="*/ 2147483647 w 2195"/>
              <a:gd name="T75" fmla="*/ 2147483647 h 1153"/>
              <a:gd name="T76" fmla="*/ 2147483647 w 2195"/>
              <a:gd name="T77" fmla="*/ 2147483647 h 1153"/>
              <a:gd name="T78" fmla="*/ 2147483647 w 2195"/>
              <a:gd name="T79" fmla="*/ 2147483647 h 1153"/>
              <a:gd name="T80" fmla="*/ 2147483647 w 2195"/>
              <a:gd name="T81" fmla="*/ 2147483647 h 115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5"/>
              <a:gd name="T124" fmla="*/ 0 h 1153"/>
              <a:gd name="T125" fmla="*/ 2195 w 2195"/>
              <a:gd name="T126" fmla="*/ 1153 h 115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a:solidFill>
              <a:srgbClr val="FF33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a:spcBef>
                <a:spcPts val="0"/>
              </a:spcBef>
            </a:pPr>
            <a:endParaRPr lang="en-GB" sz="1800" dirty="0"/>
          </a:p>
        </p:txBody>
      </p:sp>
      <p:sp>
        <p:nvSpPr>
          <p:cNvPr id="13" name="Freeform 15">
            <a:extLst>
              <a:ext uri="{FF2B5EF4-FFF2-40B4-BE49-F238E27FC236}">
                <a16:creationId xmlns:a16="http://schemas.microsoft.com/office/drawing/2014/main" id="{47373335-A006-E949-ADF9-7BCD56787F7F}"/>
              </a:ext>
            </a:extLst>
          </p:cNvPr>
          <p:cNvSpPr>
            <a:spLocks/>
          </p:cNvSpPr>
          <p:nvPr/>
        </p:nvSpPr>
        <p:spPr bwMode="auto">
          <a:xfrm>
            <a:off x="3401160" y="4486277"/>
            <a:ext cx="6173665" cy="333375"/>
          </a:xfrm>
          <a:custGeom>
            <a:avLst/>
            <a:gdLst>
              <a:gd name="T0" fmla="*/ 0 w 4213"/>
              <a:gd name="T1" fmla="*/ 2147483647 h 210"/>
              <a:gd name="T2" fmla="*/ 2147483647 w 4213"/>
              <a:gd name="T3" fmla="*/ 2147483647 h 210"/>
              <a:gd name="T4" fmla="*/ 2147483647 w 4213"/>
              <a:gd name="T5" fmla="*/ 2147483647 h 210"/>
              <a:gd name="T6" fmla="*/ 2147483647 w 4213"/>
              <a:gd name="T7" fmla="*/ 2147483647 h 210"/>
              <a:gd name="T8" fmla="*/ 2147483647 w 4213"/>
              <a:gd name="T9" fmla="*/ 2147483647 h 210"/>
              <a:gd name="T10" fmla="*/ 2147483647 w 4213"/>
              <a:gd name="T11" fmla="*/ 2147483647 h 210"/>
              <a:gd name="T12" fmla="*/ 2147483647 w 4213"/>
              <a:gd name="T13" fmla="*/ 2147483647 h 210"/>
              <a:gd name="T14" fmla="*/ 2147483647 w 4213"/>
              <a:gd name="T15" fmla="*/ 2147483647 h 210"/>
              <a:gd name="T16" fmla="*/ 2147483647 w 4213"/>
              <a:gd name="T17" fmla="*/ 2147483647 h 210"/>
              <a:gd name="T18" fmla="*/ 2147483647 w 4213"/>
              <a:gd name="T19" fmla="*/ 2147483647 h 210"/>
              <a:gd name="T20" fmla="*/ 2147483647 w 4213"/>
              <a:gd name="T21" fmla="*/ 0 h 210"/>
              <a:gd name="T22" fmla="*/ 2147483647 w 4213"/>
              <a:gd name="T23" fmla="*/ 2147483647 h 210"/>
              <a:gd name="T24" fmla="*/ 2147483647 w 4213"/>
              <a:gd name="T25" fmla="*/ 2147483647 h 210"/>
              <a:gd name="T26" fmla="*/ 2147483647 w 4213"/>
              <a:gd name="T27" fmla="*/ 2147483647 h 210"/>
              <a:gd name="T28" fmla="*/ 2147483647 w 4213"/>
              <a:gd name="T29" fmla="*/ 2147483647 h 210"/>
              <a:gd name="T30" fmla="*/ 2147483647 w 4213"/>
              <a:gd name="T31" fmla="*/ 2147483647 h 210"/>
              <a:gd name="T32" fmla="*/ 2147483647 w 4213"/>
              <a:gd name="T33" fmla="*/ 2147483647 h 210"/>
              <a:gd name="T34" fmla="*/ 2147483647 w 4213"/>
              <a:gd name="T35" fmla="*/ 2147483647 h 210"/>
              <a:gd name="T36" fmla="*/ 2147483647 w 4213"/>
              <a:gd name="T37" fmla="*/ 2147483647 h 210"/>
              <a:gd name="T38" fmla="*/ 2147483647 w 4213"/>
              <a:gd name="T39" fmla="*/ 2147483647 h 210"/>
              <a:gd name="T40" fmla="*/ 2147483647 w 4213"/>
              <a:gd name="T41" fmla="*/ 2147483647 h 210"/>
              <a:gd name="T42" fmla="*/ 2147483647 w 4213"/>
              <a:gd name="T43" fmla="*/ 2147483647 h 210"/>
              <a:gd name="T44" fmla="*/ 2147483647 w 4213"/>
              <a:gd name="T45" fmla="*/ 2147483647 h 210"/>
              <a:gd name="T46" fmla="*/ 2147483647 w 4213"/>
              <a:gd name="T47" fmla="*/ 2147483647 h 210"/>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213"/>
              <a:gd name="T73" fmla="*/ 0 h 210"/>
              <a:gd name="T74" fmla="*/ 4213 w 4213"/>
              <a:gd name="T75" fmla="*/ 210 h 210"/>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213" h="210">
                <a:moveTo>
                  <a:pt x="0" y="206"/>
                </a:moveTo>
                <a:lnTo>
                  <a:pt x="111" y="206"/>
                </a:lnTo>
                <a:lnTo>
                  <a:pt x="209" y="206"/>
                </a:lnTo>
                <a:lnTo>
                  <a:pt x="321" y="199"/>
                </a:lnTo>
                <a:lnTo>
                  <a:pt x="419" y="199"/>
                </a:lnTo>
                <a:lnTo>
                  <a:pt x="528" y="192"/>
                </a:lnTo>
                <a:lnTo>
                  <a:pt x="628" y="178"/>
                </a:lnTo>
                <a:lnTo>
                  <a:pt x="737" y="149"/>
                </a:lnTo>
                <a:lnTo>
                  <a:pt x="849" y="120"/>
                </a:lnTo>
                <a:lnTo>
                  <a:pt x="947" y="63"/>
                </a:lnTo>
                <a:lnTo>
                  <a:pt x="1053" y="0"/>
                </a:lnTo>
                <a:lnTo>
                  <a:pt x="1047" y="210"/>
                </a:lnTo>
                <a:lnTo>
                  <a:pt x="3195" y="204"/>
                </a:lnTo>
                <a:lnTo>
                  <a:pt x="3195" y="6"/>
                </a:lnTo>
                <a:lnTo>
                  <a:pt x="3268" y="63"/>
                </a:lnTo>
                <a:lnTo>
                  <a:pt x="3366" y="120"/>
                </a:lnTo>
                <a:lnTo>
                  <a:pt x="3478" y="149"/>
                </a:lnTo>
                <a:lnTo>
                  <a:pt x="3587" y="178"/>
                </a:lnTo>
                <a:lnTo>
                  <a:pt x="3685" y="192"/>
                </a:lnTo>
                <a:lnTo>
                  <a:pt x="3796" y="199"/>
                </a:lnTo>
                <a:lnTo>
                  <a:pt x="3894" y="199"/>
                </a:lnTo>
                <a:lnTo>
                  <a:pt x="4004" y="206"/>
                </a:lnTo>
                <a:lnTo>
                  <a:pt x="4104" y="206"/>
                </a:lnTo>
                <a:lnTo>
                  <a:pt x="4213" y="206"/>
                </a:lnTo>
              </a:path>
            </a:pathLst>
          </a:custGeom>
          <a:solidFill>
            <a:srgbClr val="FF3300"/>
          </a:solidFill>
          <a:ln w="25400" cap="rnd">
            <a:solidFill>
              <a:srgbClr val="FF3300"/>
            </a:solidFill>
            <a:round/>
            <a:headEnd type="none" w="sm" len="sm"/>
            <a:tailEnd type="none" w="sm" len="sm"/>
          </a:ln>
        </p:spPr>
        <p:txBody>
          <a:bodyPr/>
          <a:lstStyle/>
          <a:p>
            <a:pPr>
              <a:spcBef>
                <a:spcPts val="0"/>
              </a:spcBef>
            </a:pPr>
            <a:endParaRPr lang="en-GB" sz="1800" dirty="0"/>
          </a:p>
        </p:txBody>
      </p:sp>
      <p:sp>
        <p:nvSpPr>
          <p:cNvPr id="14" name="Line 16">
            <a:extLst>
              <a:ext uri="{FF2B5EF4-FFF2-40B4-BE49-F238E27FC236}">
                <a16:creationId xmlns:a16="http://schemas.microsoft.com/office/drawing/2014/main" id="{F1CA55D4-7CE1-BF4F-8BA9-81C2EE218C9B}"/>
              </a:ext>
            </a:extLst>
          </p:cNvPr>
          <p:cNvSpPr>
            <a:spLocks noChangeShapeType="1"/>
          </p:cNvSpPr>
          <p:nvPr/>
        </p:nvSpPr>
        <p:spPr bwMode="auto">
          <a:xfrm>
            <a:off x="2498483" y="4813300"/>
            <a:ext cx="7646377" cy="0"/>
          </a:xfrm>
          <a:prstGeom prst="line">
            <a:avLst/>
          </a:prstGeom>
          <a:noFill/>
          <a:ln w="19050"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15" name="Line 18">
            <a:extLst>
              <a:ext uri="{FF2B5EF4-FFF2-40B4-BE49-F238E27FC236}">
                <a16:creationId xmlns:a16="http://schemas.microsoft.com/office/drawing/2014/main" id="{A533ACFC-10C4-8245-BFEC-F87BA1C4980E}"/>
              </a:ext>
            </a:extLst>
          </p:cNvPr>
          <p:cNvSpPr>
            <a:spLocks noChangeShapeType="1"/>
          </p:cNvSpPr>
          <p:nvPr/>
        </p:nvSpPr>
        <p:spPr bwMode="auto">
          <a:xfrm flipV="1">
            <a:off x="4945674" y="1663700"/>
            <a:ext cx="0" cy="3619500"/>
          </a:xfrm>
          <a:prstGeom prst="line">
            <a:avLst/>
          </a:prstGeom>
          <a:noFill/>
          <a:ln w="12700"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16" name="Line 19">
            <a:extLst>
              <a:ext uri="{FF2B5EF4-FFF2-40B4-BE49-F238E27FC236}">
                <a16:creationId xmlns:a16="http://schemas.microsoft.com/office/drawing/2014/main" id="{F3242DB1-6E31-014E-B9D3-A9CB1E6193F6}"/>
              </a:ext>
            </a:extLst>
          </p:cNvPr>
          <p:cNvSpPr>
            <a:spLocks noChangeShapeType="1"/>
          </p:cNvSpPr>
          <p:nvPr/>
        </p:nvSpPr>
        <p:spPr bwMode="auto">
          <a:xfrm flipV="1">
            <a:off x="8083062" y="1612900"/>
            <a:ext cx="0" cy="3619500"/>
          </a:xfrm>
          <a:prstGeom prst="line">
            <a:avLst/>
          </a:prstGeom>
          <a:noFill/>
          <a:ln w="12700"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17" name="Rounded Rectangular Callout 16">
            <a:extLst>
              <a:ext uri="{FF2B5EF4-FFF2-40B4-BE49-F238E27FC236}">
                <a16:creationId xmlns:a16="http://schemas.microsoft.com/office/drawing/2014/main" id="{A6F64E91-48BC-914C-ABA1-B9A293D1452B}"/>
              </a:ext>
            </a:extLst>
          </p:cNvPr>
          <p:cNvSpPr/>
          <p:nvPr/>
        </p:nvSpPr>
        <p:spPr>
          <a:xfrm>
            <a:off x="1899773" y="5011738"/>
            <a:ext cx="1745719" cy="779462"/>
          </a:xfrm>
          <a:prstGeom prst="wedgeRoundRectCallout">
            <a:avLst>
              <a:gd name="adj1" fmla="val 108828"/>
              <a:gd name="adj2" fmla="val -87505"/>
              <a:gd name="adj3" fmla="val 16667"/>
            </a:avLst>
          </a:prstGeom>
        </p:spPr>
        <p:style>
          <a:lnRef idx="1">
            <a:schemeClr val="accent2"/>
          </a:lnRef>
          <a:fillRef idx="2">
            <a:schemeClr val="accent2"/>
          </a:fillRef>
          <a:effectRef idx="1">
            <a:schemeClr val="accent2"/>
          </a:effectRef>
          <a:fontRef idx="minor">
            <a:schemeClr val="dk1"/>
          </a:fontRef>
        </p:style>
        <p:txBody>
          <a:bodyPr rtlCol="0" anchor="ctr"/>
          <a:lstStyle/>
          <a:p>
            <a:pPr algn="ctr">
              <a:spcBef>
                <a:spcPts val="0"/>
              </a:spcBef>
            </a:pPr>
            <a:r>
              <a:rPr lang="en-GB" sz="1800" dirty="0"/>
              <a:t>Out of</a:t>
            </a:r>
          </a:p>
          <a:p>
            <a:pPr algn="ctr">
              <a:spcBef>
                <a:spcPts val="0"/>
              </a:spcBef>
            </a:pPr>
            <a:r>
              <a:rPr lang="en-GB" sz="1800" dirty="0"/>
              <a:t>Specification</a:t>
            </a:r>
          </a:p>
        </p:txBody>
      </p:sp>
      <p:sp>
        <p:nvSpPr>
          <p:cNvPr id="18" name="Rounded Rectangular Callout 17">
            <a:extLst>
              <a:ext uri="{FF2B5EF4-FFF2-40B4-BE49-F238E27FC236}">
                <a16:creationId xmlns:a16="http://schemas.microsoft.com/office/drawing/2014/main" id="{2CF7B4B4-16A3-DA47-942E-647D2F4A0722}"/>
              </a:ext>
            </a:extLst>
          </p:cNvPr>
          <p:cNvSpPr/>
          <p:nvPr/>
        </p:nvSpPr>
        <p:spPr>
          <a:xfrm>
            <a:off x="8766087" y="5164391"/>
            <a:ext cx="1745719" cy="779462"/>
          </a:xfrm>
          <a:prstGeom prst="wedgeRoundRectCallout">
            <a:avLst>
              <a:gd name="adj1" fmla="val -75789"/>
              <a:gd name="adj2" fmla="val -110583"/>
              <a:gd name="adj3" fmla="val 16667"/>
            </a:avLst>
          </a:prstGeom>
        </p:spPr>
        <p:style>
          <a:lnRef idx="1">
            <a:schemeClr val="accent2"/>
          </a:lnRef>
          <a:fillRef idx="2">
            <a:schemeClr val="accent2"/>
          </a:fillRef>
          <a:effectRef idx="1">
            <a:schemeClr val="accent2"/>
          </a:effectRef>
          <a:fontRef idx="minor">
            <a:schemeClr val="dk1"/>
          </a:fontRef>
        </p:style>
        <p:txBody>
          <a:bodyPr rtlCol="0" anchor="ctr"/>
          <a:lstStyle/>
          <a:p>
            <a:pPr algn="ctr">
              <a:spcBef>
                <a:spcPts val="0"/>
              </a:spcBef>
            </a:pPr>
            <a:r>
              <a:rPr lang="en-GB" sz="1800" dirty="0"/>
              <a:t>Out of</a:t>
            </a:r>
          </a:p>
          <a:p>
            <a:pPr algn="ctr">
              <a:spcBef>
                <a:spcPts val="0"/>
              </a:spcBef>
            </a:pPr>
            <a:r>
              <a:rPr lang="en-GB" sz="1800" dirty="0"/>
              <a:t>Specification</a:t>
            </a:r>
          </a:p>
        </p:txBody>
      </p:sp>
    </p:spTree>
    <p:extLst>
      <p:ext uri="{BB962C8B-B14F-4D97-AF65-F5344CB8AC3E}">
        <p14:creationId xmlns:p14="http://schemas.microsoft.com/office/powerpoint/2010/main" val="2737570611"/>
      </p:ext>
    </p:extLst>
  </p:cSld>
  <p:clrMapOvr>
    <a:masterClrMapping/>
  </p:clrMapOvr>
  <p:transition>
    <p:zoom dir="in"/>
  </p:transition>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a:xfrm>
            <a:off x="120219" y="26125"/>
            <a:ext cx="9404723" cy="1400530"/>
          </a:xfrm>
        </p:spPr>
        <p:txBody>
          <a:bodyPr/>
          <a:lstStyle/>
          <a:p>
            <a:r>
              <a:rPr lang="en-GB" sz="3200" dirty="0"/>
              <a:t>Long-term (Actual) Process Capability - P</a:t>
            </a:r>
            <a:r>
              <a:rPr lang="en-GB" sz="3200" baseline="-25000" dirty="0"/>
              <a:t>pk</a:t>
            </a:r>
          </a:p>
        </p:txBody>
      </p:sp>
      <p:sp>
        <p:nvSpPr>
          <p:cNvPr id="58371" name="Text Box 3"/>
          <p:cNvSpPr txBox="1">
            <a:spLocks noChangeArrowheads="1"/>
          </p:cNvSpPr>
          <p:nvPr/>
        </p:nvSpPr>
        <p:spPr bwMode="auto">
          <a:xfrm>
            <a:off x="4240197" y="1407493"/>
            <a:ext cx="102726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l">
              <a:spcBef>
                <a:spcPts val="0"/>
              </a:spcBef>
            </a:pPr>
            <a:r>
              <a:rPr lang="en-GB" sz="1800" dirty="0"/>
              <a:t>USL - </a:t>
            </a:r>
            <a:r>
              <a:rPr lang="en-GB" sz="1800" dirty="0">
                <a:sym typeface="Symbol" pitchFamily="18" charset="2"/>
              </a:rPr>
              <a:t></a:t>
            </a:r>
            <a:r>
              <a:rPr lang="en-GB" sz="1800" dirty="0"/>
              <a:t> </a:t>
            </a:r>
            <a:endParaRPr lang="en-GB" sz="1800" dirty="0">
              <a:sym typeface="Symbol" pitchFamily="18" charset="2"/>
            </a:endParaRPr>
          </a:p>
        </p:txBody>
      </p:sp>
      <p:sp>
        <p:nvSpPr>
          <p:cNvPr id="58372" name="Text Box 4"/>
          <p:cNvSpPr txBox="1">
            <a:spLocks noChangeArrowheads="1"/>
          </p:cNvSpPr>
          <p:nvPr/>
        </p:nvSpPr>
        <p:spPr bwMode="auto">
          <a:xfrm>
            <a:off x="4320934" y="2423493"/>
            <a:ext cx="93326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l">
              <a:spcBef>
                <a:spcPts val="0"/>
              </a:spcBef>
            </a:pPr>
            <a:r>
              <a:rPr lang="en-GB" sz="1800" dirty="0">
                <a:sym typeface="Symbol" pitchFamily="18" charset="2"/>
              </a:rPr>
              <a:t></a:t>
            </a:r>
            <a:r>
              <a:rPr lang="en-GB" sz="1800" dirty="0"/>
              <a:t> - LSL</a:t>
            </a:r>
            <a:endParaRPr lang="en-GB" sz="1200" dirty="0"/>
          </a:p>
        </p:txBody>
      </p:sp>
      <p:sp>
        <p:nvSpPr>
          <p:cNvPr id="58373" name="Line 5"/>
          <p:cNvSpPr>
            <a:spLocks noChangeShapeType="1"/>
          </p:cNvSpPr>
          <p:nvPr/>
        </p:nvSpPr>
        <p:spPr bwMode="auto">
          <a:xfrm>
            <a:off x="4262804" y="1844055"/>
            <a:ext cx="1119554"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lgn="l">
              <a:spcBef>
                <a:spcPts val="0"/>
              </a:spcBef>
            </a:pPr>
            <a:endParaRPr lang="en-GB" sz="2000" dirty="0"/>
          </a:p>
        </p:txBody>
      </p:sp>
      <p:sp>
        <p:nvSpPr>
          <p:cNvPr id="58374" name="Text Box 6"/>
          <p:cNvSpPr txBox="1">
            <a:spLocks noChangeArrowheads="1"/>
          </p:cNvSpPr>
          <p:nvPr/>
        </p:nvSpPr>
        <p:spPr bwMode="auto">
          <a:xfrm>
            <a:off x="4504253" y="1890092"/>
            <a:ext cx="529312"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l">
              <a:spcBef>
                <a:spcPts val="0"/>
              </a:spcBef>
            </a:pPr>
            <a:r>
              <a:rPr lang="en-GB" sz="1800" dirty="0"/>
              <a:t>3</a:t>
            </a:r>
            <a:r>
              <a:rPr lang="en-GB" sz="1800" dirty="0">
                <a:sym typeface="Symbol" pitchFamily="18" charset="2"/>
              </a:rPr>
              <a:t></a:t>
            </a:r>
            <a:r>
              <a:rPr lang="en-GB" sz="1800" baseline="-25000" dirty="0">
                <a:sym typeface="Symbol" pitchFamily="18" charset="2"/>
              </a:rPr>
              <a:t>lt</a:t>
            </a:r>
            <a:endParaRPr lang="en-GB" sz="2000" dirty="0"/>
          </a:p>
        </p:txBody>
      </p:sp>
      <p:sp>
        <p:nvSpPr>
          <p:cNvPr id="58375" name="Text Box 7"/>
          <p:cNvSpPr txBox="1">
            <a:spLocks noChangeArrowheads="1"/>
          </p:cNvSpPr>
          <p:nvPr/>
        </p:nvSpPr>
        <p:spPr bwMode="auto">
          <a:xfrm>
            <a:off x="4583384" y="2817192"/>
            <a:ext cx="529312"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l">
              <a:spcBef>
                <a:spcPts val="0"/>
              </a:spcBef>
            </a:pPr>
            <a:r>
              <a:rPr lang="en-GB" sz="1800" dirty="0"/>
              <a:t>3</a:t>
            </a:r>
            <a:r>
              <a:rPr lang="en-GB" sz="1800" dirty="0">
                <a:sym typeface="Symbol" pitchFamily="18" charset="2"/>
              </a:rPr>
              <a:t></a:t>
            </a:r>
            <a:r>
              <a:rPr lang="en-GB" sz="1800" baseline="-25000" dirty="0">
                <a:sym typeface="Symbol" pitchFamily="18" charset="2"/>
              </a:rPr>
              <a:t>lt</a:t>
            </a:r>
            <a:endParaRPr lang="en-GB" sz="2000" dirty="0"/>
          </a:p>
        </p:txBody>
      </p:sp>
      <p:sp>
        <p:nvSpPr>
          <p:cNvPr id="58376" name="Line 8"/>
          <p:cNvSpPr>
            <a:spLocks noChangeShapeType="1"/>
          </p:cNvSpPr>
          <p:nvPr/>
        </p:nvSpPr>
        <p:spPr bwMode="auto">
          <a:xfrm>
            <a:off x="4277458" y="2847355"/>
            <a:ext cx="1118088"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lgn="l">
              <a:spcBef>
                <a:spcPts val="0"/>
              </a:spcBef>
            </a:pPr>
            <a:endParaRPr lang="en-GB" sz="2000" dirty="0"/>
          </a:p>
        </p:txBody>
      </p:sp>
      <p:sp>
        <p:nvSpPr>
          <p:cNvPr id="58377" name="AutoShape 9"/>
          <p:cNvSpPr>
            <a:spLocks/>
          </p:cNvSpPr>
          <p:nvPr/>
        </p:nvSpPr>
        <p:spPr bwMode="auto">
          <a:xfrm>
            <a:off x="3179886" y="1485280"/>
            <a:ext cx="470389" cy="1612900"/>
          </a:xfrm>
          <a:prstGeom prst="leftBrace">
            <a:avLst>
              <a:gd name="adj1" fmla="val 28574"/>
              <a:gd name="adj2" fmla="val 50000"/>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pPr algn="l">
              <a:spcBef>
                <a:spcPts val="0"/>
              </a:spcBef>
            </a:pPr>
            <a:endParaRPr lang="en-US" sz="2000" dirty="0"/>
          </a:p>
        </p:txBody>
      </p:sp>
      <p:sp>
        <p:nvSpPr>
          <p:cNvPr id="58379" name="Rectangle 11"/>
          <p:cNvSpPr>
            <a:spLocks noChangeArrowheads="1"/>
          </p:cNvSpPr>
          <p:nvPr/>
        </p:nvSpPr>
        <p:spPr bwMode="auto">
          <a:xfrm>
            <a:off x="1439009" y="2045667"/>
            <a:ext cx="1614352"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l">
              <a:spcBef>
                <a:spcPts val="0"/>
              </a:spcBef>
            </a:pPr>
            <a:r>
              <a:rPr lang="en-GB" sz="2000" dirty="0"/>
              <a:t>P</a:t>
            </a:r>
            <a:r>
              <a:rPr lang="en-GB" sz="2000" baseline="-25000" dirty="0"/>
              <a:t>pk</a:t>
            </a:r>
            <a:r>
              <a:rPr lang="en-GB" sz="2000" dirty="0"/>
              <a:t>= Min of</a:t>
            </a:r>
          </a:p>
        </p:txBody>
      </p:sp>
      <p:sp>
        <p:nvSpPr>
          <p:cNvPr id="58381" name="Text Box 13"/>
          <p:cNvSpPr txBox="1">
            <a:spLocks noChangeArrowheads="1"/>
          </p:cNvSpPr>
          <p:nvPr/>
        </p:nvSpPr>
        <p:spPr bwMode="auto">
          <a:xfrm>
            <a:off x="1348156" y="6152119"/>
            <a:ext cx="9143999"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lnSpc>
                <a:spcPct val="85000"/>
              </a:lnSpc>
              <a:spcBef>
                <a:spcPts val="0"/>
              </a:spcBef>
            </a:pPr>
            <a:r>
              <a:rPr lang="en-GB" sz="2000" b="1" dirty="0"/>
              <a:t>This tells us what the CUSTOMER experiences in the long-term</a:t>
            </a:r>
          </a:p>
        </p:txBody>
      </p:sp>
      <p:sp>
        <p:nvSpPr>
          <p:cNvPr id="58382" name="Line 14"/>
          <p:cNvSpPr>
            <a:spLocks noChangeShapeType="1"/>
          </p:cNvSpPr>
          <p:nvPr/>
        </p:nvSpPr>
        <p:spPr bwMode="auto">
          <a:xfrm flipV="1">
            <a:off x="6176597" y="1773238"/>
            <a:ext cx="0" cy="3103562"/>
          </a:xfrm>
          <a:prstGeom prst="line">
            <a:avLst/>
          </a:prstGeom>
          <a:noFill/>
          <a:ln w="12700"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algn="l">
              <a:spcBef>
                <a:spcPts val="0"/>
              </a:spcBef>
            </a:pPr>
            <a:endParaRPr lang="en-GB" sz="1800" dirty="0"/>
          </a:p>
        </p:txBody>
      </p:sp>
      <p:sp>
        <p:nvSpPr>
          <p:cNvPr id="58383" name="Line 15"/>
          <p:cNvSpPr>
            <a:spLocks noChangeShapeType="1"/>
          </p:cNvSpPr>
          <p:nvPr/>
        </p:nvSpPr>
        <p:spPr bwMode="auto">
          <a:xfrm flipV="1">
            <a:off x="8751277" y="1730377"/>
            <a:ext cx="0" cy="3103563"/>
          </a:xfrm>
          <a:prstGeom prst="line">
            <a:avLst/>
          </a:prstGeom>
          <a:noFill/>
          <a:ln w="12700"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algn="l">
              <a:spcBef>
                <a:spcPts val="0"/>
              </a:spcBef>
            </a:pPr>
            <a:endParaRPr lang="en-GB" sz="1800" dirty="0"/>
          </a:p>
        </p:txBody>
      </p:sp>
      <p:sp>
        <p:nvSpPr>
          <p:cNvPr id="58384" name="Text Box 16"/>
          <p:cNvSpPr txBox="1">
            <a:spLocks noChangeArrowheads="1"/>
          </p:cNvSpPr>
          <p:nvPr/>
        </p:nvSpPr>
        <p:spPr bwMode="auto">
          <a:xfrm>
            <a:off x="5651282" y="4797427"/>
            <a:ext cx="742511"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l">
              <a:spcBef>
                <a:spcPts val="0"/>
              </a:spcBef>
            </a:pPr>
            <a:r>
              <a:rPr lang="en-GB" sz="1600" dirty="0">
                <a:solidFill>
                  <a:srgbClr val="FF3300"/>
                </a:solidFill>
              </a:rPr>
              <a:t>Lower</a:t>
            </a:r>
          </a:p>
          <a:p>
            <a:pPr algn="l">
              <a:spcBef>
                <a:spcPts val="0"/>
              </a:spcBef>
            </a:pPr>
            <a:r>
              <a:rPr lang="en-GB" sz="1600" dirty="0">
                <a:solidFill>
                  <a:srgbClr val="FF3300"/>
                </a:solidFill>
              </a:rPr>
              <a:t>Spec</a:t>
            </a:r>
          </a:p>
        </p:txBody>
      </p:sp>
      <p:sp>
        <p:nvSpPr>
          <p:cNvPr id="58385" name="Text Box 17"/>
          <p:cNvSpPr txBox="1">
            <a:spLocks noChangeArrowheads="1"/>
          </p:cNvSpPr>
          <p:nvPr/>
        </p:nvSpPr>
        <p:spPr bwMode="auto">
          <a:xfrm>
            <a:off x="8340263" y="4797427"/>
            <a:ext cx="742511"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l">
              <a:spcBef>
                <a:spcPts val="0"/>
              </a:spcBef>
            </a:pPr>
            <a:r>
              <a:rPr lang="en-GB" sz="1600" dirty="0">
                <a:solidFill>
                  <a:srgbClr val="FF3300"/>
                </a:solidFill>
              </a:rPr>
              <a:t>Upper</a:t>
            </a:r>
          </a:p>
          <a:p>
            <a:pPr algn="l">
              <a:spcBef>
                <a:spcPts val="0"/>
              </a:spcBef>
            </a:pPr>
            <a:r>
              <a:rPr lang="en-GB" sz="1600" dirty="0">
                <a:solidFill>
                  <a:srgbClr val="FF3300"/>
                </a:solidFill>
              </a:rPr>
              <a:t>Spec</a:t>
            </a:r>
          </a:p>
        </p:txBody>
      </p:sp>
      <p:sp>
        <p:nvSpPr>
          <p:cNvPr id="58386" name="Text Box 18"/>
          <p:cNvSpPr txBox="1">
            <a:spLocks noChangeArrowheads="1"/>
          </p:cNvSpPr>
          <p:nvPr/>
        </p:nvSpPr>
        <p:spPr bwMode="auto">
          <a:xfrm>
            <a:off x="7038227" y="5059364"/>
            <a:ext cx="755015"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l">
              <a:spcBef>
                <a:spcPts val="0"/>
              </a:spcBef>
            </a:pPr>
            <a:r>
              <a:rPr lang="en-GB" sz="1600" dirty="0">
                <a:solidFill>
                  <a:srgbClr val="FF3300"/>
                </a:solidFill>
              </a:rPr>
              <a:t>Target</a:t>
            </a:r>
          </a:p>
        </p:txBody>
      </p:sp>
      <p:grpSp>
        <p:nvGrpSpPr>
          <p:cNvPr id="58387" name="Group 19"/>
          <p:cNvGrpSpPr>
            <a:grpSpLocks/>
          </p:cNvGrpSpPr>
          <p:nvPr/>
        </p:nvGrpSpPr>
        <p:grpSpPr bwMode="auto">
          <a:xfrm>
            <a:off x="5322278" y="1400175"/>
            <a:ext cx="5071697" cy="3513138"/>
            <a:chOff x="1454" y="1269"/>
            <a:chExt cx="3891" cy="2580"/>
          </a:xfrm>
        </p:grpSpPr>
        <p:sp>
          <p:nvSpPr>
            <p:cNvPr id="58396" name="Freeform 20"/>
            <p:cNvSpPr>
              <a:spLocks/>
            </p:cNvSpPr>
            <p:nvPr/>
          </p:nvSpPr>
          <p:spPr bwMode="auto">
            <a:xfrm>
              <a:off x="1454" y="1904"/>
              <a:ext cx="3891" cy="1596"/>
            </a:xfrm>
            <a:custGeom>
              <a:avLst/>
              <a:gdLst>
                <a:gd name="T0" fmla="*/ 0 w 2195"/>
                <a:gd name="T1" fmla="*/ 11219 h 1153"/>
                <a:gd name="T2" fmla="*/ 3200 w 2195"/>
                <a:gd name="T3" fmla="*/ 11219 h 1153"/>
                <a:gd name="T4" fmla="*/ 5983 w 2195"/>
                <a:gd name="T5" fmla="*/ 11219 h 1153"/>
                <a:gd name="T6" fmla="*/ 9191 w 2195"/>
                <a:gd name="T7" fmla="*/ 11171 h 1153"/>
                <a:gd name="T8" fmla="*/ 11976 w 2195"/>
                <a:gd name="T9" fmla="*/ 11171 h 1153"/>
                <a:gd name="T10" fmla="*/ 15105 w 2195"/>
                <a:gd name="T11" fmla="*/ 11121 h 1153"/>
                <a:gd name="T12" fmla="*/ 17993 w 2195"/>
                <a:gd name="T13" fmla="*/ 11020 h 1153"/>
                <a:gd name="T14" fmla="*/ 21132 w 2195"/>
                <a:gd name="T15" fmla="*/ 10818 h 1153"/>
                <a:gd name="T16" fmla="*/ 24332 w 2195"/>
                <a:gd name="T17" fmla="*/ 10617 h 1153"/>
                <a:gd name="T18" fmla="*/ 27115 w 2195"/>
                <a:gd name="T19" fmla="*/ 10214 h 1153"/>
                <a:gd name="T20" fmla="*/ 30249 w 2195"/>
                <a:gd name="T21" fmla="*/ 9706 h 1153"/>
                <a:gd name="T22" fmla="*/ 33097 w 2195"/>
                <a:gd name="T23" fmla="*/ 8995 h 1153"/>
                <a:gd name="T24" fmla="*/ 36228 w 2195"/>
                <a:gd name="T25" fmla="*/ 8092 h 1153"/>
                <a:gd name="T26" fmla="*/ 39103 w 2195"/>
                <a:gd name="T27" fmla="*/ 7026 h 1153"/>
                <a:gd name="T28" fmla="*/ 42234 w 2195"/>
                <a:gd name="T29" fmla="*/ 5764 h 1153"/>
                <a:gd name="T30" fmla="*/ 45370 w 2195"/>
                <a:gd name="T31" fmla="*/ 4405 h 1153"/>
                <a:gd name="T32" fmla="*/ 48234 w 2195"/>
                <a:gd name="T33" fmla="*/ 3038 h 1153"/>
                <a:gd name="T34" fmla="*/ 51397 w 2195"/>
                <a:gd name="T35" fmla="*/ 1824 h 1153"/>
                <a:gd name="T36" fmla="*/ 54236 w 2195"/>
                <a:gd name="T37" fmla="*/ 858 h 1153"/>
                <a:gd name="T38" fmla="*/ 57379 w 2195"/>
                <a:gd name="T39" fmla="*/ 201 h 1153"/>
                <a:gd name="T40" fmla="*/ 60508 w 2195"/>
                <a:gd name="T41" fmla="*/ 0 h 1153"/>
                <a:gd name="T42" fmla="*/ 63362 w 2195"/>
                <a:gd name="T43" fmla="*/ 201 h 1153"/>
                <a:gd name="T44" fmla="*/ 66493 w 2195"/>
                <a:gd name="T45" fmla="*/ 858 h 1153"/>
                <a:gd name="T46" fmla="*/ 69345 w 2195"/>
                <a:gd name="T47" fmla="*/ 1824 h 1153"/>
                <a:gd name="T48" fmla="*/ 72488 w 2195"/>
                <a:gd name="T49" fmla="*/ 3038 h 1153"/>
                <a:gd name="T50" fmla="*/ 75299 w 2195"/>
                <a:gd name="T51" fmla="*/ 4405 h 1153"/>
                <a:gd name="T52" fmla="*/ 78502 w 2195"/>
                <a:gd name="T53" fmla="*/ 5764 h 1153"/>
                <a:gd name="T54" fmla="*/ 81638 w 2195"/>
                <a:gd name="T55" fmla="*/ 7026 h 1153"/>
                <a:gd name="T56" fmla="*/ 84498 w 2195"/>
                <a:gd name="T57" fmla="*/ 8092 h 1153"/>
                <a:gd name="T58" fmla="*/ 87628 w 2195"/>
                <a:gd name="T59" fmla="*/ 8995 h 1153"/>
                <a:gd name="T60" fmla="*/ 90427 w 2195"/>
                <a:gd name="T61" fmla="*/ 9706 h 1153"/>
                <a:gd name="T62" fmla="*/ 93611 w 2195"/>
                <a:gd name="T63" fmla="*/ 10214 h 1153"/>
                <a:gd name="T64" fmla="*/ 96410 w 2195"/>
                <a:gd name="T65" fmla="*/ 10617 h 1153"/>
                <a:gd name="T66" fmla="*/ 99590 w 2195"/>
                <a:gd name="T67" fmla="*/ 10818 h 1153"/>
                <a:gd name="T68" fmla="*/ 102733 w 2195"/>
                <a:gd name="T69" fmla="*/ 11020 h 1153"/>
                <a:gd name="T70" fmla="*/ 105569 w 2195"/>
                <a:gd name="T71" fmla="*/ 11121 h 1153"/>
                <a:gd name="T72" fmla="*/ 108757 w 2195"/>
                <a:gd name="T73" fmla="*/ 11171 h 1153"/>
                <a:gd name="T74" fmla="*/ 111550 w 2195"/>
                <a:gd name="T75" fmla="*/ 11171 h 1153"/>
                <a:gd name="T76" fmla="*/ 114693 w 2195"/>
                <a:gd name="T77" fmla="*/ 11219 h 1153"/>
                <a:gd name="T78" fmla="*/ 117533 w 2195"/>
                <a:gd name="T79" fmla="*/ 11219 h 1153"/>
                <a:gd name="T80" fmla="*/ 120676 w 2195"/>
                <a:gd name="T81" fmla="*/ 11219 h 115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5"/>
                <a:gd name="T124" fmla="*/ 0 h 1153"/>
                <a:gd name="T125" fmla="*/ 2195 w 2195"/>
                <a:gd name="T126" fmla="*/ 1153 h 115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a:solidFill>
                <a:srgbClr val="FF33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algn="l">
                <a:spcBef>
                  <a:spcPts val="0"/>
                </a:spcBef>
              </a:pPr>
              <a:endParaRPr lang="en-GB" sz="1800" dirty="0"/>
            </a:p>
          </p:txBody>
        </p:sp>
        <p:sp>
          <p:nvSpPr>
            <p:cNvPr id="58397" name="Line 21"/>
            <p:cNvSpPr>
              <a:spLocks noChangeShapeType="1"/>
            </p:cNvSpPr>
            <p:nvPr/>
          </p:nvSpPr>
          <p:spPr bwMode="auto">
            <a:xfrm flipV="1">
              <a:off x="3412" y="1569"/>
              <a:ext cx="0" cy="2280"/>
            </a:xfrm>
            <a:prstGeom prst="line">
              <a:avLst/>
            </a:prstGeom>
            <a:noFill/>
            <a:ln w="12700"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algn="l">
                <a:spcBef>
                  <a:spcPts val="0"/>
                </a:spcBef>
              </a:pPr>
              <a:endParaRPr lang="en-GB" sz="1800" dirty="0"/>
            </a:p>
          </p:txBody>
        </p:sp>
        <p:sp>
          <p:nvSpPr>
            <p:cNvPr id="58398" name="Text Box 22"/>
            <p:cNvSpPr txBox="1">
              <a:spLocks noChangeArrowheads="1"/>
            </p:cNvSpPr>
            <p:nvPr/>
          </p:nvSpPr>
          <p:spPr bwMode="auto">
            <a:xfrm>
              <a:off x="3022" y="1269"/>
              <a:ext cx="670" cy="2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l">
                <a:spcBef>
                  <a:spcPts val="0"/>
                </a:spcBef>
              </a:pPr>
              <a:r>
                <a:rPr lang="en-GB" sz="1600" dirty="0"/>
                <a:t>Mean </a:t>
              </a:r>
              <a:r>
                <a:rPr lang="en-GB" sz="1600" dirty="0">
                  <a:sym typeface="Symbol" pitchFamily="18" charset="2"/>
                </a:rPr>
                <a:t></a:t>
              </a:r>
              <a:endParaRPr lang="en-GB" sz="1600" dirty="0">
                <a:solidFill>
                  <a:srgbClr val="FCFFFF"/>
                </a:solidFill>
              </a:endParaRPr>
            </a:p>
          </p:txBody>
        </p:sp>
      </p:grpSp>
      <p:sp>
        <p:nvSpPr>
          <p:cNvPr id="58390" name="Line 25"/>
          <p:cNvSpPr>
            <a:spLocks noChangeShapeType="1"/>
          </p:cNvSpPr>
          <p:nvPr/>
        </p:nvSpPr>
        <p:spPr bwMode="auto">
          <a:xfrm>
            <a:off x="7483720" y="1882777"/>
            <a:ext cx="0" cy="307022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lgn="l">
              <a:spcBef>
                <a:spcPts val="0"/>
              </a:spcBef>
            </a:pPr>
            <a:endParaRPr lang="en-GB" sz="1800" dirty="0"/>
          </a:p>
        </p:txBody>
      </p:sp>
      <p:sp>
        <p:nvSpPr>
          <p:cNvPr id="58391" name="Freeform 26"/>
          <p:cNvSpPr>
            <a:spLocks/>
          </p:cNvSpPr>
          <p:nvPr/>
        </p:nvSpPr>
        <p:spPr bwMode="auto">
          <a:xfrm>
            <a:off x="5339862" y="3646490"/>
            <a:ext cx="5054112" cy="801687"/>
          </a:xfrm>
          <a:custGeom>
            <a:avLst/>
            <a:gdLst>
              <a:gd name="T0" fmla="*/ 0 w 4200"/>
              <a:gd name="T1" fmla="*/ 2147483647 h 589"/>
              <a:gd name="T2" fmla="*/ 2147483647 w 4200"/>
              <a:gd name="T3" fmla="*/ 2147483647 h 589"/>
              <a:gd name="T4" fmla="*/ 2147483647 w 4200"/>
              <a:gd name="T5" fmla="*/ 0 h 589"/>
              <a:gd name="T6" fmla="*/ 2147483647 w 4200"/>
              <a:gd name="T7" fmla="*/ 2147483647 h 589"/>
              <a:gd name="T8" fmla="*/ 2147483647 w 4200"/>
              <a:gd name="T9" fmla="*/ 2147483647 h 589"/>
              <a:gd name="T10" fmla="*/ 2147483647 w 4200"/>
              <a:gd name="T11" fmla="*/ 2147483647 h 589"/>
              <a:gd name="T12" fmla="*/ 2147483647 w 4200"/>
              <a:gd name="T13" fmla="*/ 2147483647 h 589"/>
              <a:gd name="T14" fmla="*/ 2147483647 w 4200"/>
              <a:gd name="T15" fmla="*/ 2147483647 h 589"/>
              <a:gd name="T16" fmla="*/ 2147483647 w 4200"/>
              <a:gd name="T17" fmla="*/ 2147483647 h 589"/>
              <a:gd name="T18" fmla="*/ 2147483647 w 4200"/>
              <a:gd name="T19" fmla="*/ 2147483647 h 589"/>
              <a:gd name="T20" fmla="*/ 2147483647 w 4200"/>
              <a:gd name="T21" fmla="*/ 2147483647 h 589"/>
              <a:gd name="T22" fmla="*/ 2147483647 w 4200"/>
              <a:gd name="T23" fmla="*/ 2147483647 h 589"/>
              <a:gd name="T24" fmla="*/ 2147483647 w 4200"/>
              <a:gd name="T25" fmla="*/ 2147483647 h 589"/>
              <a:gd name="T26" fmla="*/ 2147483647 w 4200"/>
              <a:gd name="T27" fmla="*/ 2147483647 h 589"/>
              <a:gd name="T28" fmla="*/ 2147483647 w 4200"/>
              <a:gd name="T29" fmla="*/ 2147483647 h 589"/>
              <a:gd name="T30" fmla="*/ 2147483647 w 4200"/>
              <a:gd name="T31" fmla="*/ 2147483647 h 589"/>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4200"/>
              <a:gd name="T49" fmla="*/ 0 h 589"/>
              <a:gd name="T50" fmla="*/ 4200 w 4200"/>
              <a:gd name="T51" fmla="*/ 589 h 589"/>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4200" h="589">
                <a:moveTo>
                  <a:pt x="0" y="588"/>
                </a:moveTo>
                <a:lnTo>
                  <a:pt x="2841" y="588"/>
                </a:lnTo>
                <a:lnTo>
                  <a:pt x="2847" y="0"/>
                </a:lnTo>
                <a:lnTo>
                  <a:pt x="2947" y="151"/>
                </a:lnTo>
                <a:lnTo>
                  <a:pt x="3056" y="280"/>
                </a:lnTo>
                <a:lnTo>
                  <a:pt x="3154" y="381"/>
                </a:lnTo>
                <a:lnTo>
                  <a:pt x="3265" y="453"/>
                </a:lnTo>
                <a:lnTo>
                  <a:pt x="3363" y="510"/>
                </a:lnTo>
                <a:lnTo>
                  <a:pt x="3474" y="539"/>
                </a:lnTo>
                <a:lnTo>
                  <a:pt x="3584" y="568"/>
                </a:lnTo>
                <a:lnTo>
                  <a:pt x="3682" y="582"/>
                </a:lnTo>
                <a:lnTo>
                  <a:pt x="3794" y="589"/>
                </a:lnTo>
                <a:lnTo>
                  <a:pt x="3892" y="589"/>
                </a:lnTo>
                <a:lnTo>
                  <a:pt x="3999" y="585"/>
                </a:lnTo>
                <a:lnTo>
                  <a:pt x="4095" y="579"/>
                </a:lnTo>
                <a:lnTo>
                  <a:pt x="4200" y="579"/>
                </a:lnTo>
              </a:path>
            </a:pathLst>
          </a:custGeom>
          <a:solidFill>
            <a:srgbClr val="FF3300"/>
          </a:solidFill>
          <a:ln w="25400" cap="rnd">
            <a:solidFill>
              <a:srgbClr val="FF3300"/>
            </a:solidFill>
            <a:round/>
            <a:headEnd type="none" w="sm" len="sm"/>
            <a:tailEnd type="none" w="sm" len="sm"/>
          </a:ln>
        </p:spPr>
        <p:txBody>
          <a:bodyPr/>
          <a:lstStyle/>
          <a:p>
            <a:pPr algn="l">
              <a:spcBef>
                <a:spcPts val="0"/>
              </a:spcBef>
            </a:pPr>
            <a:endParaRPr lang="en-GB" sz="1800" dirty="0"/>
          </a:p>
        </p:txBody>
      </p:sp>
      <p:sp>
        <p:nvSpPr>
          <p:cNvPr id="58392" name="Line 27"/>
          <p:cNvSpPr>
            <a:spLocks noChangeShapeType="1"/>
          </p:cNvSpPr>
          <p:nvPr/>
        </p:nvSpPr>
        <p:spPr bwMode="auto">
          <a:xfrm flipV="1">
            <a:off x="5238752" y="4445002"/>
            <a:ext cx="5253403" cy="17463"/>
          </a:xfrm>
          <a:prstGeom prst="line">
            <a:avLst/>
          </a:prstGeom>
          <a:noFill/>
          <a:ln w="28575"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algn="l">
              <a:spcBef>
                <a:spcPts val="0"/>
              </a:spcBef>
            </a:pPr>
            <a:endParaRPr lang="en-GB" sz="1800" dirty="0"/>
          </a:p>
        </p:txBody>
      </p:sp>
      <p:sp>
        <p:nvSpPr>
          <p:cNvPr id="58393" name="Text Box 28"/>
          <p:cNvSpPr txBox="1">
            <a:spLocks noChangeArrowheads="1"/>
          </p:cNvSpPr>
          <p:nvPr/>
        </p:nvSpPr>
        <p:spPr bwMode="auto">
          <a:xfrm>
            <a:off x="3414438" y="1644031"/>
            <a:ext cx="857927"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l">
              <a:spcBef>
                <a:spcPts val="0"/>
              </a:spcBef>
            </a:pPr>
            <a:r>
              <a:rPr lang="en-GB" sz="1800" dirty="0"/>
              <a:t>PPU =</a:t>
            </a:r>
          </a:p>
        </p:txBody>
      </p:sp>
      <p:sp>
        <p:nvSpPr>
          <p:cNvPr id="58394" name="Text Box 29"/>
          <p:cNvSpPr txBox="1">
            <a:spLocks noChangeArrowheads="1"/>
          </p:cNvSpPr>
          <p:nvPr/>
        </p:nvSpPr>
        <p:spPr bwMode="auto">
          <a:xfrm>
            <a:off x="3456210" y="2631456"/>
            <a:ext cx="81086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l">
              <a:spcBef>
                <a:spcPts val="0"/>
              </a:spcBef>
            </a:pPr>
            <a:r>
              <a:rPr lang="en-GB" sz="1800" dirty="0"/>
              <a:t>PPL =</a:t>
            </a:r>
          </a:p>
        </p:txBody>
      </p:sp>
      <p:sp>
        <p:nvSpPr>
          <p:cNvPr id="58395" name="AutoShape 30"/>
          <p:cNvSpPr>
            <a:spLocks noChangeArrowheads="1"/>
          </p:cNvSpPr>
          <p:nvPr/>
        </p:nvSpPr>
        <p:spPr bwMode="gray">
          <a:xfrm>
            <a:off x="3126482" y="4672982"/>
            <a:ext cx="2518179" cy="1247775"/>
          </a:xfrm>
          <a:prstGeom prst="wedgeRoundRectCallout">
            <a:avLst>
              <a:gd name="adj1" fmla="val -9282"/>
              <a:gd name="adj2" fmla="val -176718"/>
              <a:gd name="adj3" fmla="val 16667"/>
            </a:avLst>
          </a:prstGeom>
          <a:ln/>
          <a:extLst>
            <a:ext uri="{91240B29-F687-4F45-9708-019B960494DF}">
              <a14:hiddenLine xmlns:a14="http://schemas.microsoft.com/office/drawing/2010/main" w="9525">
                <a:solidFill>
                  <a:srgbClr val="000000"/>
                </a:solidFill>
                <a:miter lim="800000"/>
                <a:headEnd/>
                <a:tailEnd/>
              </a14:hiddenLine>
            </a:ext>
          </a:extLst>
        </p:spPr>
        <p:style>
          <a:lnRef idx="0">
            <a:schemeClr val="accent4"/>
          </a:lnRef>
          <a:fillRef idx="3">
            <a:schemeClr val="accent4"/>
          </a:fillRef>
          <a:effectRef idx="3">
            <a:schemeClr val="accent4"/>
          </a:effectRef>
          <a:fontRef idx="minor">
            <a:schemeClr val="lt1"/>
          </a:fontRef>
        </p:style>
        <p:txBody>
          <a:bodyPr/>
          <a:lstStyle/>
          <a:p>
            <a:pPr algn="l">
              <a:spcBef>
                <a:spcPts val="0"/>
              </a:spcBef>
            </a:pPr>
            <a:r>
              <a:rPr lang="en-GB" sz="1800" dirty="0">
                <a:solidFill>
                  <a:srgbClr val="FFFFFF"/>
                </a:solidFill>
              </a:rPr>
              <a:t>For one sided specifications we use PPU or PPL as appropriate</a:t>
            </a:r>
          </a:p>
        </p:txBody>
      </p:sp>
      <p:sp>
        <p:nvSpPr>
          <p:cNvPr id="30" name="Rounded Rectangular Callout 29">
            <a:extLst>
              <a:ext uri="{FF2B5EF4-FFF2-40B4-BE49-F238E27FC236}">
                <a16:creationId xmlns:a16="http://schemas.microsoft.com/office/drawing/2014/main" id="{AB74386C-7EDC-E940-A38E-73D8FEDBFB73}"/>
              </a:ext>
            </a:extLst>
          </p:cNvPr>
          <p:cNvSpPr/>
          <p:nvPr/>
        </p:nvSpPr>
        <p:spPr>
          <a:xfrm>
            <a:off x="8907425" y="2699546"/>
            <a:ext cx="1745719" cy="779462"/>
          </a:xfrm>
          <a:prstGeom prst="wedgeRoundRectCallout">
            <a:avLst>
              <a:gd name="adj1" fmla="val -53463"/>
              <a:gd name="adj2" fmla="val 137502"/>
              <a:gd name="adj3" fmla="val 16667"/>
            </a:avLst>
          </a:prstGeom>
        </p:spPr>
        <p:style>
          <a:lnRef idx="1">
            <a:schemeClr val="accent2"/>
          </a:lnRef>
          <a:fillRef idx="2">
            <a:schemeClr val="accent2"/>
          </a:fillRef>
          <a:effectRef idx="1">
            <a:schemeClr val="accent2"/>
          </a:effectRef>
          <a:fontRef idx="minor">
            <a:schemeClr val="dk1"/>
          </a:fontRef>
        </p:style>
        <p:txBody>
          <a:bodyPr rtlCol="0" anchor="ctr"/>
          <a:lstStyle/>
          <a:p>
            <a:pPr algn="ctr">
              <a:spcBef>
                <a:spcPts val="0"/>
              </a:spcBef>
            </a:pPr>
            <a:r>
              <a:rPr lang="en-GB" sz="1800" dirty="0"/>
              <a:t>Out of</a:t>
            </a:r>
          </a:p>
          <a:p>
            <a:pPr algn="ctr">
              <a:spcBef>
                <a:spcPts val="0"/>
              </a:spcBef>
            </a:pPr>
            <a:r>
              <a:rPr lang="en-GB" sz="1800" dirty="0"/>
              <a:t>Specification</a:t>
            </a:r>
          </a:p>
        </p:txBody>
      </p:sp>
    </p:spTree>
    <p:extLst>
      <p:ext uri="{BB962C8B-B14F-4D97-AF65-F5344CB8AC3E}">
        <p14:creationId xmlns:p14="http://schemas.microsoft.com/office/powerpoint/2010/main" val="3063197069"/>
      </p:ext>
    </p:extLst>
  </p:cSld>
  <p:clrMapOvr>
    <a:masterClrMapping/>
  </p:clrMapOvr>
  <p:transition>
    <p:zoom dir="in"/>
  </p:transition>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a:xfrm>
            <a:off x="1912317" y="160339"/>
            <a:ext cx="6992938" cy="668337"/>
          </a:xfrm>
        </p:spPr>
        <p:txBody>
          <a:bodyPr/>
          <a:lstStyle/>
          <a:p>
            <a:pPr defTabSz="762000"/>
            <a:r>
              <a:rPr lang="en-GB" dirty="0"/>
              <a:t>Example</a:t>
            </a:r>
          </a:p>
        </p:txBody>
      </p:sp>
      <p:sp>
        <p:nvSpPr>
          <p:cNvPr id="59395" name="Line 3"/>
          <p:cNvSpPr>
            <a:spLocks noChangeShapeType="1"/>
          </p:cNvSpPr>
          <p:nvPr/>
        </p:nvSpPr>
        <p:spPr bwMode="auto">
          <a:xfrm flipV="1">
            <a:off x="5709138" y="2332038"/>
            <a:ext cx="1466" cy="2767012"/>
          </a:xfrm>
          <a:prstGeom prst="line">
            <a:avLst/>
          </a:prstGeom>
          <a:noFill/>
          <a:ln w="12700"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59396" name="Text Box 4"/>
          <p:cNvSpPr txBox="1">
            <a:spLocks noChangeArrowheads="1"/>
          </p:cNvSpPr>
          <p:nvPr/>
        </p:nvSpPr>
        <p:spPr bwMode="auto">
          <a:xfrm>
            <a:off x="3097659" y="5195888"/>
            <a:ext cx="683200"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2000" dirty="0"/>
              <a:t>1.60</a:t>
            </a:r>
          </a:p>
        </p:txBody>
      </p:sp>
      <p:sp>
        <p:nvSpPr>
          <p:cNvPr id="59397" name="Text Box 5"/>
          <p:cNvSpPr txBox="1">
            <a:spLocks noChangeArrowheads="1"/>
          </p:cNvSpPr>
          <p:nvPr/>
        </p:nvSpPr>
        <p:spPr bwMode="auto">
          <a:xfrm>
            <a:off x="5336766" y="5186363"/>
            <a:ext cx="683200"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2000" dirty="0"/>
              <a:t>1.90</a:t>
            </a:r>
          </a:p>
        </p:txBody>
      </p:sp>
      <p:sp>
        <p:nvSpPr>
          <p:cNvPr id="59398" name="Line 6"/>
          <p:cNvSpPr>
            <a:spLocks noChangeShapeType="1"/>
          </p:cNvSpPr>
          <p:nvPr/>
        </p:nvSpPr>
        <p:spPr bwMode="auto">
          <a:xfrm flipV="1">
            <a:off x="4620360" y="2428875"/>
            <a:ext cx="1465" cy="2768600"/>
          </a:xfrm>
          <a:prstGeom prst="line">
            <a:avLst/>
          </a:prstGeom>
          <a:noFill/>
          <a:ln w="12700"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59399" name="Text Box 7"/>
          <p:cNvSpPr txBox="1">
            <a:spLocks noChangeArrowheads="1"/>
          </p:cNvSpPr>
          <p:nvPr/>
        </p:nvSpPr>
        <p:spPr bwMode="auto">
          <a:xfrm>
            <a:off x="4084744" y="5254626"/>
            <a:ext cx="896848"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2000" dirty="0"/>
              <a:t>Target</a:t>
            </a:r>
          </a:p>
          <a:p>
            <a:pPr algn="ctr">
              <a:spcBef>
                <a:spcPts val="0"/>
              </a:spcBef>
            </a:pPr>
            <a:r>
              <a:rPr lang="en-GB" sz="2000" dirty="0"/>
              <a:t>1.75</a:t>
            </a:r>
          </a:p>
        </p:txBody>
      </p:sp>
      <p:sp>
        <p:nvSpPr>
          <p:cNvPr id="59400" name="Line 8"/>
          <p:cNvSpPr>
            <a:spLocks noChangeShapeType="1"/>
          </p:cNvSpPr>
          <p:nvPr/>
        </p:nvSpPr>
        <p:spPr bwMode="auto">
          <a:xfrm flipV="1">
            <a:off x="3487615" y="2370138"/>
            <a:ext cx="0" cy="2768600"/>
          </a:xfrm>
          <a:prstGeom prst="line">
            <a:avLst/>
          </a:prstGeom>
          <a:noFill/>
          <a:ln w="12700"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59401" name="AutoShape 9"/>
          <p:cNvSpPr>
            <a:spLocks noChangeArrowheads="1"/>
          </p:cNvSpPr>
          <p:nvPr/>
        </p:nvSpPr>
        <p:spPr bwMode="auto">
          <a:xfrm>
            <a:off x="7096262" y="1789501"/>
            <a:ext cx="4800600" cy="3278998"/>
          </a:xfrm>
          <a:prstGeom prst="roundRect">
            <a:avLst>
              <a:gd name="adj" fmla="val 6739"/>
            </a:avLst>
          </a:prstGeom>
          <a:solidFill>
            <a:srgbClr val="F3FAFF"/>
          </a:solidFill>
          <a:ln w="12700" cap="rnd">
            <a:solidFill>
              <a:schemeClr val="tx1"/>
            </a:solidFill>
            <a:round/>
            <a:headEnd/>
            <a:tailEnd/>
          </a:ln>
        </p:spPr>
        <p:txBody>
          <a:bodyPr wrap="none" anchor="ctr"/>
          <a:lstStyle/>
          <a:p>
            <a:pPr algn="ctr"/>
            <a:endParaRPr lang="en-US" sz="1600" dirty="0"/>
          </a:p>
        </p:txBody>
      </p:sp>
      <p:sp>
        <p:nvSpPr>
          <p:cNvPr id="59402" name="Freeform 10"/>
          <p:cNvSpPr>
            <a:spLocks/>
          </p:cNvSpPr>
          <p:nvPr/>
        </p:nvSpPr>
        <p:spPr bwMode="auto">
          <a:xfrm>
            <a:off x="2819400" y="3924300"/>
            <a:ext cx="4372708" cy="869950"/>
          </a:xfrm>
          <a:custGeom>
            <a:avLst/>
            <a:gdLst>
              <a:gd name="T0" fmla="*/ 0 w 2754"/>
              <a:gd name="T1" fmla="*/ 2147483647 h 548"/>
              <a:gd name="T2" fmla="*/ 2147483647 w 2754"/>
              <a:gd name="T3" fmla="*/ 2147483647 h 548"/>
              <a:gd name="T4" fmla="*/ 2147483647 w 2754"/>
              <a:gd name="T5" fmla="*/ 2147483647 h 548"/>
              <a:gd name="T6" fmla="*/ 2147483647 w 2754"/>
              <a:gd name="T7" fmla="*/ 2147483647 h 548"/>
              <a:gd name="T8" fmla="*/ 2147483647 w 2754"/>
              <a:gd name="T9" fmla="*/ 2147483647 h 548"/>
              <a:gd name="T10" fmla="*/ 2147483647 w 2754"/>
              <a:gd name="T11" fmla="*/ 2147483647 h 548"/>
              <a:gd name="T12" fmla="*/ 2147483647 w 2754"/>
              <a:gd name="T13" fmla="*/ 2147483647 h 548"/>
              <a:gd name="T14" fmla="*/ 2147483647 w 2754"/>
              <a:gd name="T15" fmla="*/ 2147483647 h 548"/>
              <a:gd name="T16" fmla="*/ 2147483647 w 2754"/>
              <a:gd name="T17" fmla="*/ 2147483647 h 548"/>
              <a:gd name="T18" fmla="*/ 2147483647 w 2754"/>
              <a:gd name="T19" fmla="*/ 0 h 548"/>
              <a:gd name="T20" fmla="*/ 2147483647 w 2754"/>
              <a:gd name="T21" fmla="*/ 2147483647 h 548"/>
              <a:gd name="T22" fmla="*/ 2147483647 w 2754"/>
              <a:gd name="T23" fmla="*/ 2147483647 h 548"/>
              <a:gd name="T24" fmla="*/ 2147483647 w 2754"/>
              <a:gd name="T25" fmla="*/ 2147483647 h 548"/>
              <a:gd name="T26" fmla="*/ 2147483647 w 2754"/>
              <a:gd name="T27" fmla="*/ 2147483647 h 548"/>
              <a:gd name="T28" fmla="*/ 2147483647 w 2754"/>
              <a:gd name="T29" fmla="*/ 2147483647 h 548"/>
              <a:gd name="T30" fmla="*/ 2147483647 w 2754"/>
              <a:gd name="T31" fmla="*/ 2147483647 h 548"/>
              <a:gd name="T32" fmla="*/ 2147483647 w 2754"/>
              <a:gd name="T33" fmla="*/ 2147483647 h 548"/>
              <a:gd name="T34" fmla="*/ 2147483647 w 2754"/>
              <a:gd name="T35" fmla="*/ 2147483647 h 548"/>
              <a:gd name="T36" fmla="*/ 2147483647 w 2754"/>
              <a:gd name="T37" fmla="*/ 2147483647 h 548"/>
              <a:gd name="T38" fmla="*/ 2147483647 w 2754"/>
              <a:gd name="T39" fmla="*/ 2147483647 h 548"/>
              <a:gd name="T40" fmla="*/ 2147483647 w 2754"/>
              <a:gd name="T41" fmla="*/ 2147483647 h 548"/>
              <a:gd name="T42" fmla="*/ 2147483647 w 2754"/>
              <a:gd name="T43" fmla="*/ 2147483647 h 548"/>
              <a:gd name="T44" fmla="*/ 2147483647 w 2754"/>
              <a:gd name="T45" fmla="*/ 2147483647 h 548"/>
              <a:gd name="T46" fmla="*/ 2147483647 w 2754"/>
              <a:gd name="T47" fmla="*/ 2147483647 h 548"/>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2754"/>
              <a:gd name="T73" fmla="*/ 0 h 548"/>
              <a:gd name="T74" fmla="*/ 2754 w 2754"/>
              <a:gd name="T75" fmla="*/ 548 h 548"/>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2754" h="548">
                <a:moveTo>
                  <a:pt x="0" y="538"/>
                </a:moveTo>
                <a:lnTo>
                  <a:pt x="73" y="538"/>
                </a:lnTo>
                <a:lnTo>
                  <a:pt x="137" y="538"/>
                </a:lnTo>
                <a:lnTo>
                  <a:pt x="210" y="533"/>
                </a:lnTo>
                <a:lnTo>
                  <a:pt x="276" y="532"/>
                </a:lnTo>
                <a:lnTo>
                  <a:pt x="348" y="528"/>
                </a:lnTo>
                <a:lnTo>
                  <a:pt x="420" y="512"/>
                </a:lnTo>
                <a:lnTo>
                  <a:pt x="420" y="548"/>
                </a:lnTo>
                <a:lnTo>
                  <a:pt x="1820" y="540"/>
                </a:lnTo>
                <a:lnTo>
                  <a:pt x="1824" y="0"/>
                </a:lnTo>
                <a:lnTo>
                  <a:pt x="1936" y="204"/>
                </a:lnTo>
                <a:lnTo>
                  <a:pt x="1992" y="284"/>
                </a:lnTo>
                <a:lnTo>
                  <a:pt x="2020" y="312"/>
                </a:lnTo>
                <a:lnTo>
                  <a:pt x="2072" y="372"/>
                </a:lnTo>
                <a:lnTo>
                  <a:pt x="2136" y="429"/>
                </a:lnTo>
                <a:lnTo>
                  <a:pt x="2200" y="472"/>
                </a:lnTo>
                <a:lnTo>
                  <a:pt x="2273" y="495"/>
                </a:lnTo>
                <a:lnTo>
                  <a:pt x="2345" y="517"/>
                </a:lnTo>
                <a:lnTo>
                  <a:pt x="2409" y="527"/>
                </a:lnTo>
                <a:lnTo>
                  <a:pt x="2481" y="533"/>
                </a:lnTo>
                <a:lnTo>
                  <a:pt x="2545" y="533"/>
                </a:lnTo>
                <a:lnTo>
                  <a:pt x="2617" y="538"/>
                </a:lnTo>
                <a:lnTo>
                  <a:pt x="2682" y="538"/>
                </a:lnTo>
                <a:lnTo>
                  <a:pt x="2754" y="538"/>
                </a:lnTo>
              </a:path>
            </a:pathLst>
          </a:custGeom>
          <a:solidFill>
            <a:srgbClr val="FF3300"/>
          </a:solidFill>
          <a:ln w="25400" cap="rnd">
            <a:solidFill>
              <a:srgbClr val="FF3300"/>
            </a:solidFill>
            <a:round/>
            <a:headEnd type="none" w="sm" len="sm"/>
            <a:tailEnd type="none" w="sm" len="sm"/>
          </a:ln>
        </p:spPr>
        <p:txBody>
          <a:bodyPr/>
          <a:lstStyle/>
          <a:p>
            <a:pPr>
              <a:spcBef>
                <a:spcPts val="0"/>
              </a:spcBef>
            </a:pPr>
            <a:endParaRPr lang="en-GB" sz="1800" dirty="0"/>
          </a:p>
        </p:txBody>
      </p:sp>
      <p:sp>
        <p:nvSpPr>
          <p:cNvPr id="59403" name="Line 11"/>
          <p:cNvSpPr>
            <a:spLocks noChangeShapeType="1"/>
          </p:cNvSpPr>
          <p:nvPr/>
        </p:nvSpPr>
        <p:spPr bwMode="auto">
          <a:xfrm>
            <a:off x="5029200" y="2438400"/>
            <a:ext cx="0" cy="27432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59404" name="Freeform 12"/>
          <p:cNvSpPr>
            <a:spLocks/>
          </p:cNvSpPr>
          <p:nvPr/>
        </p:nvSpPr>
        <p:spPr bwMode="auto">
          <a:xfrm>
            <a:off x="2819400" y="2819400"/>
            <a:ext cx="4374174" cy="1936750"/>
          </a:xfrm>
          <a:custGeom>
            <a:avLst/>
            <a:gdLst>
              <a:gd name="T0" fmla="*/ 0 w 2195"/>
              <a:gd name="T1" fmla="*/ 2147483647 h 1153"/>
              <a:gd name="T2" fmla="*/ 2147483647 w 2195"/>
              <a:gd name="T3" fmla="*/ 2147483647 h 1153"/>
              <a:gd name="T4" fmla="*/ 2147483647 w 2195"/>
              <a:gd name="T5" fmla="*/ 2147483647 h 1153"/>
              <a:gd name="T6" fmla="*/ 2147483647 w 2195"/>
              <a:gd name="T7" fmla="*/ 2147483647 h 1153"/>
              <a:gd name="T8" fmla="*/ 2147483647 w 2195"/>
              <a:gd name="T9" fmla="*/ 2147483647 h 1153"/>
              <a:gd name="T10" fmla="*/ 2147483647 w 2195"/>
              <a:gd name="T11" fmla="*/ 2147483647 h 1153"/>
              <a:gd name="T12" fmla="*/ 2147483647 w 2195"/>
              <a:gd name="T13" fmla="*/ 2147483647 h 1153"/>
              <a:gd name="T14" fmla="*/ 2147483647 w 2195"/>
              <a:gd name="T15" fmla="*/ 2147483647 h 1153"/>
              <a:gd name="T16" fmla="*/ 2147483647 w 2195"/>
              <a:gd name="T17" fmla="*/ 2147483647 h 1153"/>
              <a:gd name="T18" fmla="*/ 2147483647 w 2195"/>
              <a:gd name="T19" fmla="*/ 2147483647 h 1153"/>
              <a:gd name="T20" fmla="*/ 2147483647 w 2195"/>
              <a:gd name="T21" fmla="*/ 2147483647 h 1153"/>
              <a:gd name="T22" fmla="*/ 2147483647 w 2195"/>
              <a:gd name="T23" fmla="*/ 2147483647 h 1153"/>
              <a:gd name="T24" fmla="*/ 2147483647 w 2195"/>
              <a:gd name="T25" fmla="*/ 2147483647 h 1153"/>
              <a:gd name="T26" fmla="*/ 2147483647 w 2195"/>
              <a:gd name="T27" fmla="*/ 2147483647 h 1153"/>
              <a:gd name="T28" fmla="*/ 2147483647 w 2195"/>
              <a:gd name="T29" fmla="*/ 2147483647 h 1153"/>
              <a:gd name="T30" fmla="*/ 2147483647 w 2195"/>
              <a:gd name="T31" fmla="*/ 2147483647 h 1153"/>
              <a:gd name="T32" fmla="*/ 2147483647 w 2195"/>
              <a:gd name="T33" fmla="*/ 2147483647 h 1153"/>
              <a:gd name="T34" fmla="*/ 2147483647 w 2195"/>
              <a:gd name="T35" fmla="*/ 2147483647 h 1153"/>
              <a:gd name="T36" fmla="*/ 2147483647 w 2195"/>
              <a:gd name="T37" fmla="*/ 2147483647 h 1153"/>
              <a:gd name="T38" fmla="*/ 2147483647 w 2195"/>
              <a:gd name="T39" fmla="*/ 2147483647 h 1153"/>
              <a:gd name="T40" fmla="*/ 2147483647 w 2195"/>
              <a:gd name="T41" fmla="*/ 0 h 1153"/>
              <a:gd name="T42" fmla="*/ 2147483647 w 2195"/>
              <a:gd name="T43" fmla="*/ 2147483647 h 1153"/>
              <a:gd name="T44" fmla="*/ 2147483647 w 2195"/>
              <a:gd name="T45" fmla="*/ 2147483647 h 1153"/>
              <a:gd name="T46" fmla="*/ 2147483647 w 2195"/>
              <a:gd name="T47" fmla="*/ 2147483647 h 1153"/>
              <a:gd name="T48" fmla="*/ 2147483647 w 2195"/>
              <a:gd name="T49" fmla="*/ 2147483647 h 1153"/>
              <a:gd name="T50" fmla="*/ 2147483647 w 2195"/>
              <a:gd name="T51" fmla="*/ 2147483647 h 1153"/>
              <a:gd name="T52" fmla="*/ 2147483647 w 2195"/>
              <a:gd name="T53" fmla="*/ 2147483647 h 1153"/>
              <a:gd name="T54" fmla="*/ 2147483647 w 2195"/>
              <a:gd name="T55" fmla="*/ 2147483647 h 1153"/>
              <a:gd name="T56" fmla="*/ 2147483647 w 2195"/>
              <a:gd name="T57" fmla="*/ 2147483647 h 1153"/>
              <a:gd name="T58" fmla="*/ 2147483647 w 2195"/>
              <a:gd name="T59" fmla="*/ 2147483647 h 1153"/>
              <a:gd name="T60" fmla="*/ 2147483647 w 2195"/>
              <a:gd name="T61" fmla="*/ 2147483647 h 1153"/>
              <a:gd name="T62" fmla="*/ 2147483647 w 2195"/>
              <a:gd name="T63" fmla="*/ 2147483647 h 1153"/>
              <a:gd name="T64" fmla="*/ 2147483647 w 2195"/>
              <a:gd name="T65" fmla="*/ 2147483647 h 1153"/>
              <a:gd name="T66" fmla="*/ 2147483647 w 2195"/>
              <a:gd name="T67" fmla="*/ 2147483647 h 1153"/>
              <a:gd name="T68" fmla="*/ 2147483647 w 2195"/>
              <a:gd name="T69" fmla="*/ 2147483647 h 1153"/>
              <a:gd name="T70" fmla="*/ 2147483647 w 2195"/>
              <a:gd name="T71" fmla="*/ 2147483647 h 1153"/>
              <a:gd name="T72" fmla="*/ 2147483647 w 2195"/>
              <a:gd name="T73" fmla="*/ 2147483647 h 1153"/>
              <a:gd name="T74" fmla="*/ 2147483647 w 2195"/>
              <a:gd name="T75" fmla="*/ 2147483647 h 1153"/>
              <a:gd name="T76" fmla="*/ 2147483647 w 2195"/>
              <a:gd name="T77" fmla="*/ 2147483647 h 1153"/>
              <a:gd name="T78" fmla="*/ 2147483647 w 2195"/>
              <a:gd name="T79" fmla="*/ 2147483647 h 1153"/>
              <a:gd name="T80" fmla="*/ 2147483647 w 2195"/>
              <a:gd name="T81" fmla="*/ 2147483647 h 115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5"/>
              <a:gd name="T124" fmla="*/ 0 h 1153"/>
              <a:gd name="T125" fmla="*/ 2195 w 2195"/>
              <a:gd name="T126" fmla="*/ 1153 h 115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a:solidFill>
              <a:srgbClr val="FF33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pPr>
              <a:spcBef>
                <a:spcPts val="0"/>
              </a:spcBef>
            </a:pPr>
            <a:endParaRPr lang="en-GB" sz="1800" dirty="0"/>
          </a:p>
        </p:txBody>
      </p:sp>
      <p:sp>
        <p:nvSpPr>
          <p:cNvPr id="59405" name="Line 13"/>
          <p:cNvSpPr>
            <a:spLocks noChangeShapeType="1"/>
          </p:cNvSpPr>
          <p:nvPr/>
        </p:nvSpPr>
        <p:spPr bwMode="auto">
          <a:xfrm>
            <a:off x="2132136" y="4789488"/>
            <a:ext cx="5413131" cy="0"/>
          </a:xfrm>
          <a:prstGeom prst="line">
            <a:avLst/>
          </a:prstGeom>
          <a:noFill/>
          <a:ln w="28575" cap="sq">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pPr>
              <a:spcBef>
                <a:spcPts val="0"/>
              </a:spcBef>
            </a:pPr>
            <a:endParaRPr lang="en-GB" sz="1800" dirty="0"/>
          </a:p>
        </p:txBody>
      </p:sp>
      <p:sp>
        <p:nvSpPr>
          <p:cNvPr id="59406" name="Text Box 14"/>
          <p:cNvSpPr txBox="1">
            <a:spLocks noChangeArrowheads="1"/>
          </p:cNvSpPr>
          <p:nvPr/>
        </p:nvSpPr>
        <p:spPr bwMode="auto">
          <a:xfrm>
            <a:off x="7298797" y="1826998"/>
            <a:ext cx="112723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2400" dirty="0">
                <a:solidFill>
                  <a:schemeClr val="bg1"/>
                </a:solidFill>
              </a:rPr>
              <a:t>P</a:t>
            </a:r>
            <a:r>
              <a:rPr lang="en-GB" sz="2400" baseline="-25000" dirty="0">
                <a:solidFill>
                  <a:schemeClr val="bg1"/>
                </a:solidFill>
              </a:rPr>
              <a:t>pk</a:t>
            </a:r>
            <a:r>
              <a:rPr lang="en-GB" sz="2400" dirty="0">
                <a:solidFill>
                  <a:schemeClr val="bg1"/>
                </a:solidFill>
              </a:rPr>
              <a:t> = ?</a:t>
            </a:r>
          </a:p>
        </p:txBody>
      </p:sp>
      <p:sp>
        <p:nvSpPr>
          <p:cNvPr id="59407" name="Text Box 15"/>
          <p:cNvSpPr txBox="1">
            <a:spLocks noChangeArrowheads="1"/>
          </p:cNvSpPr>
          <p:nvPr/>
        </p:nvSpPr>
        <p:spPr bwMode="auto">
          <a:xfrm>
            <a:off x="3105151" y="1116015"/>
            <a:ext cx="3156438"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2000" dirty="0">
                <a:sym typeface="Symbol" pitchFamily="18" charset="2"/>
              </a:rPr>
              <a:t>Actual long-term process mean and spread</a:t>
            </a:r>
          </a:p>
          <a:p>
            <a:pPr algn="ctr">
              <a:spcBef>
                <a:spcPts val="0"/>
              </a:spcBef>
            </a:pPr>
            <a:r>
              <a:rPr lang="en-GB" sz="2000" dirty="0">
                <a:sym typeface="Symbol" pitchFamily="18" charset="2"/>
              </a:rPr>
              <a:t> = 1.80</a:t>
            </a:r>
          </a:p>
          <a:p>
            <a:pPr algn="ctr">
              <a:spcBef>
                <a:spcPts val="0"/>
              </a:spcBef>
            </a:pPr>
            <a:r>
              <a:rPr lang="en-GB" sz="2000" dirty="0">
                <a:sym typeface="Symbol" pitchFamily="18" charset="2"/>
              </a:rPr>
              <a:t> = 0.0855</a:t>
            </a:r>
            <a:endParaRPr lang="en-GB" sz="2000" dirty="0"/>
          </a:p>
        </p:txBody>
      </p:sp>
      <p:pic>
        <p:nvPicPr>
          <p:cNvPr id="2" name="Picture 1">
            <a:extLst>
              <a:ext uri="{FF2B5EF4-FFF2-40B4-BE49-F238E27FC236}">
                <a16:creationId xmlns:a16="http://schemas.microsoft.com/office/drawing/2014/main" id="{C6682874-8860-41F1-ABAC-74F56FE90A61}"/>
              </a:ext>
            </a:extLst>
          </p:cNvPr>
          <p:cNvPicPr>
            <a:picLocks noChangeAspect="1"/>
          </p:cNvPicPr>
          <p:nvPr/>
        </p:nvPicPr>
        <p:blipFill>
          <a:blip r:embed="rId2"/>
          <a:stretch>
            <a:fillRect/>
          </a:stretch>
        </p:blipFill>
        <p:spPr>
          <a:xfrm>
            <a:off x="7192108" y="2288663"/>
            <a:ext cx="4610373" cy="2467487"/>
          </a:xfrm>
          <a:prstGeom prst="rect">
            <a:avLst/>
          </a:prstGeom>
        </p:spPr>
      </p:pic>
    </p:spTree>
    <p:extLst>
      <p:ext uri="{BB962C8B-B14F-4D97-AF65-F5344CB8AC3E}">
        <p14:creationId xmlns:p14="http://schemas.microsoft.com/office/powerpoint/2010/main" val="584759147"/>
      </p:ext>
    </p:extLst>
  </p:cSld>
  <p:clrMapOvr>
    <a:masterClrMapping/>
  </p:clrMapOvr>
  <p:transition>
    <p:zoom dir="in"/>
  </p:transition>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a:xfrm>
            <a:off x="77986" y="78685"/>
            <a:ext cx="10178855" cy="653636"/>
          </a:xfrm>
          <a:noFill/>
        </p:spPr>
        <p:txBody>
          <a:bodyPr lIns="8928" tIns="8928" rIns="8928" bIns="8928"/>
          <a:lstStyle/>
          <a:p>
            <a:pPr defTabSz="762000"/>
            <a:r>
              <a:rPr lang="en-GB" sz="3200" dirty="0"/>
              <a:t>Summary : Variable Data Performance</a:t>
            </a:r>
          </a:p>
        </p:txBody>
      </p:sp>
      <p:sp>
        <p:nvSpPr>
          <p:cNvPr id="60419" name="Rectangle 3"/>
          <p:cNvSpPr>
            <a:spLocks noChangeArrowheads="1"/>
          </p:cNvSpPr>
          <p:nvPr/>
        </p:nvSpPr>
        <p:spPr bwMode="auto">
          <a:xfrm rot="-5400000">
            <a:off x="754853" y="2355341"/>
            <a:ext cx="2224531" cy="841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6302" tIns="43151" rIns="86302" bIns="43151">
            <a:spAutoFit/>
          </a:bodyPr>
          <a:lstStyle/>
          <a:p>
            <a:pPr defTabSz="857250"/>
            <a:r>
              <a:rPr lang="en-GB" sz="1900" dirty="0"/>
              <a:t>Process</a:t>
            </a:r>
            <a:r>
              <a:rPr lang="en-GB" sz="1900" dirty="0">
                <a:solidFill>
                  <a:srgbClr val="000000"/>
                </a:solidFill>
              </a:rPr>
              <a:t> </a:t>
            </a:r>
            <a:r>
              <a:rPr lang="en-GB" sz="1900" dirty="0"/>
              <a:t>Response</a:t>
            </a:r>
          </a:p>
          <a:p>
            <a:pPr defTabSz="857250"/>
            <a:endParaRPr lang="en-GB" sz="1100" b="1" dirty="0">
              <a:solidFill>
                <a:srgbClr val="000000"/>
              </a:solidFill>
            </a:endParaRPr>
          </a:p>
        </p:txBody>
      </p:sp>
      <p:sp>
        <p:nvSpPr>
          <p:cNvPr id="60420" name="Oval 4"/>
          <p:cNvSpPr>
            <a:spLocks noChangeArrowheads="1"/>
          </p:cNvSpPr>
          <p:nvPr/>
        </p:nvSpPr>
        <p:spPr bwMode="auto">
          <a:xfrm>
            <a:off x="3969545" y="1968920"/>
            <a:ext cx="2025162" cy="1125537"/>
          </a:xfrm>
          <a:prstGeom prst="ellipse">
            <a:avLst/>
          </a:prstGeom>
          <a:solidFill>
            <a:srgbClr val="FFB3C0">
              <a:alpha val="50195"/>
            </a:srgbClr>
          </a:solidFill>
          <a:ln>
            <a:noFill/>
          </a:ln>
          <a:extLst>
            <a:ext uri="{91240B29-F687-4F45-9708-019B960494DF}">
              <a14:hiddenLine xmlns:a14="http://schemas.microsoft.com/office/drawing/2010/main" w="12700">
                <a:solidFill>
                  <a:srgbClr val="000000"/>
                </a:solidFill>
                <a:round/>
                <a:headEnd type="none" w="sm" len="sm"/>
                <a:tailEnd type="none" w="sm" len="sm"/>
              </a14:hiddenLine>
            </a:ext>
          </a:extLst>
        </p:spPr>
        <p:txBody>
          <a:bodyPr wrap="none" anchor="ctr"/>
          <a:lstStyle/>
          <a:p>
            <a:endParaRPr lang="en-US" sz="1800" dirty="0"/>
          </a:p>
        </p:txBody>
      </p:sp>
      <p:sp>
        <p:nvSpPr>
          <p:cNvPr id="60421" name="Oval 5"/>
          <p:cNvSpPr>
            <a:spLocks noChangeArrowheads="1"/>
          </p:cNvSpPr>
          <p:nvPr/>
        </p:nvSpPr>
        <p:spPr bwMode="auto">
          <a:xfrm>
            <a:off x="3241249" y="1708570"/>
            <a:ext cx="890954" cy="606425"/>
          </a:xfrm>
          <a:prstGeom prst="ellipse">
            <a:avLst/>
          </a:prstGeom>
          <a:solidFill>
            <a:srgbClr val="FFB3C0">
              <a:alpha val="50195"/>
            </a:srgbClr>
          </a:solidFill>
          <a:ln>
            <a:noFill/>
          </a:ln>
          <a:extLst>
            <a:ext uri="{91240B29-F687-4F45-9708-019B960494DF}">
              <a14:hiddenLine xmlns:a14="http://schemas.microsoft.com/office/drawing/2010/main" w="12700">
                <a:solidFill>
                  <a:srgbClr val="000000"/>
                </a:solidFill>
                <a:round/>
                <a:headEnd type="none" w="sm" len="sm"/>
                <a:tailEnd type="none" w="sm" len="sm"/>
              </a14:hiddenLine>
            </a:ext>
          </a:extLst>
        </p:spPr>
        <p:txBody>
          <a:bodyPr wrap="none" anchor="ctr"/>
          <a:lstStyle/>
          <a:p>
            <a:endParaRPr lang="en-US" sz="1800" dirty="0"/>
          </a:p>
        </p:txBody>
      </p:sp>
      <p:sp>
        <p:nvSpPr>
          <p:cNvPr id="60422" name="Oval 6"/>
          <p:cNvSpPr>
            <a:spLocks noChangeArrowheads="1"/>
          </p:cNvSpPr>
          <p:nvPr/>
        </p:nvSpPr>
        <p:spPr bwMode="auto">
          <a:xfrm>
            <a:off x="6806530" y="2488030"/>
            <a:ext cx="1540120" cy="693738"/>
          </a:xfrm>
          <a:prstGeom prst="ellipse">
            <a:avLst/>
          </a:prstGeom>
          <a:solidFill>
            <a:srgbClr val="FFB3C0">
              <a:alpha val="50195"/>
            </a:srgbClr>
          </a:solidFill>
          <a:ln>
            <a:noFill/>
          </a:ln>
          <a:extLst>
            <a:ext uri="{91240B29-F687-4F45-9708-019B960494DF}">
              <a14:hiddenLine xmlns:a14="http://schemas.microsoft.com/office/drawing/2010/main" w="12700">
                <a:solidFill>
                  <a:srgbClr val="000000"/>
                </a:solidFill>
                <a:round/>
                <a:headEnd type="none" w="sm" len="sm"/>
                <a:tailEnd type="none" w="sm" len="sm"/>
              </a14:hiddenLine>
            </a:ext>
          </a:extLst>
        </p:spPr>
        <p:txBody>
          <a:bodyPr wrap="none" anchor="ctr"/>
          <a:lstStyle/>
          <a:p>
            <a:endParaRPr lang="en-US" sz="1800" dirty="0"/>
          </a:p>
        </p:txBody>
      </p:sp>
      <p:sp>
        <p:nvSpPr>
          <p:cNvPr id="60423" name="Oval 7"/>
          <p:cNvSpPr>
            <a:spLocks noChangeArrowheads="1"/>
          </p:cNvSpPr>
          <p:nvPr/>
        </p:nvSpPr>
        <p:spPr bwMode="auto">
          <a:xfrm>
            <a:off x="5670858" y="3269080"/>
            <a:ext cx="1540119" cy="692150"/>
          </a:xfrm>
          <a:prstGeom prst="ellipse">
            <a:avLst/>
          </a:prstGeom>
          <a:solidFill>
            <a:srgbClr val="FFB3C0">
              <a:alpha val="50195"/>
            </a:srgbClr>
          </a:solidFill>
          <a:ln>
            <a:noFill/>
          </a:ln>
          <a:extLst>
            <a:ext uri="{91240B29-F687-4F45-9708-019B960494DF}">
              <a14:hiddenLine xmlns:a14="http://schemas.microsoft.com/office/drawing/2010/main" w="12700">
                <a:solidFill>
                  <a:srgbClr val="000000"/>
                </a:solidFill>
                <a:round/>
                <a:headEnd type="none" w="sm" len="sm"/>
                <a:tailEnd type="none" w="sm" len="sm"/>
              </a14:hiddenLine>
            </a:ext>
          </a:extLst>
        </p:spPr>
        <p:txBody>
          <a:bodyPr wrap="none" anchor="ctr"/>
          <a:lstStyle/>
          <a:p>
            <a:endParaRPr lang="en-US" sz="1800" dirty="0"/>
          </a:p>
        </p:txBody>
      </p:sp>
      <p:sp>
        <p:nvSpPr>
          <p:cNvPr id="60424" name="Line 8"/>
          <p:cNvSpPr>
            <a:spLocks noChangeShapeType="1"/>
          </p:cNvSpPr>
          <p:nvPr/>
        </p:nvSpPr>
        <p:spPr bwMode="auto">
          <a:xfrm>
            <a:off x="2350296" y="825920"/>
            <a:ext cx="13188" cy="3544887"/>
          </a:xfrm>
          <a:prstGeom prst="line">
            <a:avLst/>
          </a:prstGeom>
          <a:noFill/>
          <a:ln w="38100">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60425" name="Line 9"/>
          <p:cNvSpPr>
            <a:spLocks noChangeShapeType="1"/>
          </p:cNvSpPr>
          <p:nvPr/>
        </p:nvSpPr>
        <p:spPr bwMode="auto">
          <a:xfrm>
            <a:off x="2323919" y="4388268"/>
            <a:ext cx="6223488" cy="0"/>
          </a:xfrm>
          <a:prstGeom prst="line">
            <a:avLst/>
          </a:prstGeom>
          <a:noFill/>
          <a:ln w="38100">
            <a:solidFill>
              <a:schemeClr val="tx1"/>
            </a:solidFill>
            <a:round/>
            <a:headEnd type="none" w="sm" len="sm"/>
            <a:tailEnd type="triangle"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60426" name="Rectangle 10"/>
          <p:cNvSpPr>
            <a:spLocks noChangeArrowheads="1"/>
          </p:cNvSpPr>
          <p:nvPr/>
        </p:nvSpPr>
        <p:spPr bwMode="auto">
          <a:xfrm>
            <a:off x="7743552" y="4383507"/>
            <a:ext cx="678658" cy="3795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6302" tIns="43151" rIns="86302" bIns="43151">
            <a:spAutoFit/>
          </a:bodyPr>
          <a:lstStyle/>
          <a:p>
            <a:pPr defTabSz="857250"/>
            <a:r>
              <a:rPr lang="en-GB" sz="1900" dirty="0">
                <a:latin typeface="Times New Roman" pitchFamily="18" charset="0"/>
              </a:rPr>
              <a:t>Time</a:t>
            </a:r>
          </a:p>
        </p:txBody>
      </p:sp>
      <p:sp>
        <p:nvSpPr>
          <p:cNvPr id="58379" name="Rectangle 11"/>
          <p:cNvSpPr>
            <a:spLocks noChangeArrowheads="1"/>
          </p:cNvSpPr>
          <p:nvPr/>
        </p:nvSpPr>
        <p:spPr bwMode="auto">
          <a:xfrm>
            <a:off x="6616029" y="1097382"/>
            <a:ext cx="2111620" cy="671513"/>
          </a:xfrm>
          <a:prstGeom prst="rect">
            <a:avLst/>
          </a:prstGeom>
          <a:noFill/>
          <a:ln w="9525">
            <a:noFill/>
            <a:miter lim="800000"/>
            <a:headEnd/>
            <a:tailEnd/>
          </a:ln>
        </p:spPr>
        <p:txBody>
          <a:bodyPr wrap="square" lIns="86302" tIns="43151" rIns="86302" bIns="43151">
            <a:spAutoFit/>
          </a:bodyPr>
          <a:lstStyle/>
          <a:p>
            <a:pPr algn="ctr" defTabSz="857250">
              <a:defRPr/>
            </a:pPr>
            <a:r>
              <a:rPr lang="en-GB" sz="1900" dirty="0">
                <a:latin typeface="+mj-lt"/>
              </a:rPr>
              <a:t>Short-Term Measure C</a:t>
            </a:r>
            <a:r>
              <a:rPr lang="en-GB" sz="1900" baseline="-25000" dirty="0">
                <a:latin typeface="+mj-lt"/>
              </a:rPr>
              <a:t>p</a:t>
            </a:r>
            <a:endParaRPr lang="en-GB" sz="1900" dirty="0">
              <a:latin typeface="+mj-lt"/>
            </a:endParaRPr>
          </a:p>
        </p:txBody>
      </p:sp>
      <p:sp>
        <p:nvSpPr>
          <p:cNvPr id="58380" name="Rectangle 12"/>
          <p:cNvSpPr>
            <a:spLocks noChangeArrowheads="1"/>
          </p:cNvSpPr>
          <p:nvPr/>
        </p:nvSpPr>
        <p:spPr bwMode="auto">
          <a:xfrm>
            <a:off x="9215623" y="1022631"/>
            <a:ext cx="1452197" cy="671920"/>
          </a:xfrm>
          <a:prstGeom prst="rect">
            <a:avLst/>
          </a:prstGeom>
          <a:noFill/>
          <a:ln w="9525">
            <a:noFill/>
            <a:miter lim="800000"/>
            <a:headEnd/>
            <a:tailEnd/>
          </a:ln>
        </p:spPr>
        <p:txBody>
          <a:bodyPr wrap="square" lIns="86302" tIns="43151" rIns="86302" bIns="43151">
            <a:spAutoFit/>
          </a:bodyPr>
          <a:lstStyle/>
          <a:p>
            <a:pPr algn="ctr" defTabSz="857250">
              <a:spcBef>
                <a:spcPts val="0"/>
              </a:spcBef>
              <a:defRPr/>
            </a:pPr>
            <a:r>
              <a:rPr lang="en-GB" sz="1900" dirty="0">
                <a:latin typeface="+mj-lt"/>
              </a:rPr>
              <a:t>Long-Term </a:t>
            </a:r>
          </a:p>
          <a:p>
            <a:pPr algn="ctr" defTabSz="857250">
              <a:spcBef>
                <a:spcPts val="0"/>
              </a:spcBef>
              <a:defRPr/>
            </a:pPr>
            <a:r>
              <a:rPr lang="en-GB" sz="1900" dirty="0">
                <a:latin typeface="+mj-lt"/>
              </a:rPr>
              <a:t>Measure P</a:t>
            </a:r>
            <a:r>
              <a:rPr lang="en-GB" sz="1900" baseline="-25000" dirty="0">
                <a:latin typeface="+mj-lt"/>
              </a:rPr>
              <a:t>pk</a:t>
            </a:r>
            <a:endParaRPr lang="en-GB" sz="1900" dirty="0">
              <a:latin typeface="+mj-lt"/>
            </a:endParaRPr>
          </a:p>
        </p:txBody>
      </p:sp>
      <p:sp>
        <p:nvSpPr>
          <p:cNvPr id="60429" name="Freeform 13"/>
          <p:cNvSpPr>
            <a:spLocks/>
          </p:cNvSpPr>
          <p:nvPr/>
        </p:nvSpPr>
        <p:spPr bwMode="auto">
          <a:xfrm flipH="1">
            <a:off x="2379603" y="1794295"/>
            <a:ext cx="5605096" cy="2066925"/>
          </a:xfrm>
          <a:custGeom>
            <a:avLst/>
            <a:gdLst>
              <a:gd name="T0" fmla="*/ 2147483647 w 3321"/>
              <a:gd name="T1" fmla="*/ 2147483647 h 1144"/>
              <a:gd name="T2" fmla="*/ 2147483647 w 3321"/>
              <a:gd name="T3" fmla="*/ 2147483647 h 1144"/>
              <a:gd name="T4" fmla="*/ 2147483647 w 3321"/>
              <a:gd name="T5" fmla="*/ 2147483647 h 1144"/>
              <a:gd name="T6" fmla="*/ 2147483647 w 3321"/>
              <a:gd name="T7" fmla="*/ 2147483647 h 1144"/>
              <a:gd name="T8" fmla="*/ 2147483647 w 3321"/>
              <a:gd name="T9" fmla="*/ 2147483647 h 1144"/>
              <a:gd name="T10" fmla="*/ 2147483647 w 3321"/>
              <a:gd name="T11" fmla="*/ 2147483647 h 1144"/>
              <a:gd name="T12" fmla="*/ 2147483647 w 3321"/>
              <a:gd name="T13" fmla="*/ 2147483647 h 1144"/>
              <a:gd name="T14" fmla="*/ 2147483647 w 3321"/>
              <a:gd name="T15" fmla="*/ 2147483647 h 1144"/>
              <a:gd name="T16" fmla="*/ 2147483647 w 3321"/>
              <a:gd name="T17" fmla="*/ 2147483647 h 1144"/>
              <a:gd name="T18" fmla="*/ 2147483647 w 3321"/>
              <a:gd name="T19" fmla="*/ 2147483647 h 1144"/>
              <a:gd name="T20" fmla="*/ 2147483647 w 3321"/>
              <a:gd name="T21" fmla="*/ 2147483647 h 1144"/>
              <a:gd name="T22" fmla="*/ 2147483647 w 3321"/>
              <a:gd name="T23" fmla="*/ 2147483647 h 1144"/>
              <a:gd name="T24" fmla="*/ 2147483647 w 3321"/>
              <a:gd name="T25" fmla="*/ 2147483647 h 1144"/>
              <a:gd name="T26" fmla="*/ 2147483647 w 3321"/>
              <a:gd name="T27" fmla="*/ 2147483647 h 1144"/>
              <a:gd name="T28" fmla="*/ 2147483647 w 3321"/>
              <a:gd name="T29" fmla="*/ 2147483647 h 1144"/>
              <a:gd name="T30" fmla="*/ 2147483647 w 3321"/>
              <a:gd name="T31" fmla="*/ 2147483647 h 1144"/>
              <a:gd name="T32" fmla="*/ 2147483647 w 3321"/>
              <a:gd name="T33" fmla="*/ 2147483647 h 1144"/>
              <a:gd name="T34" fmla="*/ 2147483647 w 3321"/>
              <a:gd name="T35" fmla="*/ 2147483647 h 1144"/>
              <a:gd name="T36" fmla="*/ 2147483647 w 3321"/>
              <a:gd name="T37" fmla="*/ 2147483647 h 1144"/>
              <a:gd name="T38" fmla="*/ 2147483647 w 3321"/>
              <a:gd name="T39" fmla="*/ 2147483647 h 1144"/>
              <a:gd name="T40" fmla="*/ 2147483647 w 3321"/>
              <a:gd name="T41" fmla="*/ 2147483647 h 1144"/>
              <a:gd name="T42" fmla="*/ 2147483647 w 3321"/>
              <a:gd name="T43" fmla="*/ 2147483647 h 1144"/>
              <a:gd name="T44" fmla="*/ 2147483647 w 3321"/>
              <a:gd name="T45" fmla="*/ 2147483647 h 1144"/>
              <a:gd name="T46" fmla="*/ 2147483647 w 3321"/>
              <a:gd name="T47" fmla="*/ 2147483647 h 1144"/>
              <a:gd name="T48" fmla="*/ 2147483647 w 3321"/>
              <a:gd name="T49" fmla="*/ 2147483647 h 1144"/>
              <a:gd name="T50" fmla="*/ 2147483647 w 3321"/>
              <a:gd name="T51" fmla="*/ 2147483647 h 1144"/>
              <a:gd name="T52" fmla="*/ 2147483647 w 3321"/>
              <a:gd name="T53" fmla="*/ 2147483647 h 1144"/>
              <a:gd name="T54" fmla="*/ 2147483647 w 3321"/>
              <a:gd name="T55" fmla="*/ 2147483647 h 1144"/>
              <a:gd name="T56" fmla="*/ 2147483647 w 3321"/>
              <a:gd name="T57" fmla="*/ 2147483647 h 1144"/>
              <a:gd name="T58" fmla="*/ 2147483647 w 3321"/>
              <a:gd name="T59" fmla="*/ 2147483647 h 1144"/>
              <a:gd name="T60" fmla="*/ 2147483647 w 3321"/>
              <a:gd name="T61" fmla="*/ 2147483647 h 1144"/>
              <a:gd name="T62" fmla="*/ 2147483647 w 3321"/>
              <a:gd name="T63" fmla="*/ 2147483647 h 114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3321"/>
              <a:gd name="T97" fmla="*/ 0 h 1144"/>
              <a:gd name="T98" fmla="*/ 3321 w 3321"/>
              <a:gd name="T99" fmla="*/ 1144 h 114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3321" h="1144">
                <a:moveTo>
                  <a:pt x="0" y="600"/>
                </a:moveTo>
                <a:lnTo>
                  <a:pt x="104" y="560"/>
                </a:lnTo>
                <a:lnTo>
                  <a:pt x="136" y="464"/>
                </a:lnTo>
                <a:lnTo>
                  <a:pt x="192" y="648"/>
                </a:lnTo>
                <a:lnTo>
                  <a:pt x="256" y="504"/>
                </a:lnTo>
                <a:lnTo>
                  <a:pt x="292" y="739"/>
                </a:lnTo>
                <a:lnTo>
                  <a:pt x="376" y="448"/>
                </a:lnTo>
                <a:lnTo>
                  <a:pt x="432" y="735"/>
                </a:lnTo>
                <a:lnTo>
                  <a:pt x="512" y="440"/>
                </a:lnTo>
                <a:lnTo>
                  <a:pt x="544" y="663"/>
                </a:lnTo>
                <a:lnTo>
                  <a:pt x="570" y="1052"/>
                </a:lnTo>
                <a:lnTo>
                  <a:pt x="624" y="967"/>
                </a:lnTo>
                <a:lnTo>
                  <a:pt x="672" y="1143"/>
                </a:lnTo>
                <a:lnTo>
                  <a:pt x="704" y="887"/>
                </a:lnTo>
                <a:lnTo>
                  <a:pt x="768" y="1135"/>
                </a:lnTo>
                <a:lnTo>
                  <a:pt x="832" y="935"/>
                </a:lnTo>
                <a:lnTo>
                  <a:pt x="888" y="1127"/>
                </a:lnTo>
                <a:lnTo>
                  <a:pt x="976" y="1015"/>
                </a:lnTo>
                <a:lnTo>
                  <a:pt x="1026" y="876"/>
                </a:lnTo>
                <a:lnTo>
                  <a:pt x="1072" y="1135"/>
                </a:lnTo>
                <a:lnTo>
                  <a:pt x="1120" y="879"/>
                </a:lnTo>
                <a:lnTo>
                  <a:pt x="1198" y="885"/>
                </a:lnTo>
                <a:lnTo>
                  <a:pt x="1255" y="1042"/>
                </a:lnTo>
                <a:lnTo>
                  <a:pt x="1328" y="232"/>
                </a:lnTo>
                <a:lnTo>
                  <a:pt x="1368" y="368"/>
                </a:lnTo>
                <a:lnTo>
                  <a:pt x="1448" y="200"/>
                </a:lnTo>
                <a:lnTo>
                  <a:pt x="1464" y="368"/>
                </a:lnTo>
                <a:lnTo>
                  <a:pt x="1536" y="216"/>
                </a:lnTo>
                <a:lnTo>
                  <a:pt x="1552" y="384"/>
                </a:lnTo>
                <a:lnTo>
                  <a:pt x="1624" y="256"/>
                </a:lnTo>
                <a:lnTo>
                  <a:pt x="1672" y="360"/>
                </a:lnTo>
                <a:lnTo>
                  <a:pt x="1745" y="224"/>
                </a:lnTo>
                <a:lnTo>
                  <a:pt x="1800" y="424"/>
                </a:lnTo>
                <a:lnTo>
                  <a:pt x="1848" y="328"/>
                </a:lnTo>
                <a:lnTo>
                  <a:pt x="1873" y="432"/>
                </a:lnTo>
                <a:lnTo>
                  <a:pt x="1928" y="320"/>
                </a:lnTo>
                <a:lnTo>
                  <a:pt x="1992" y="663"/>
                </a:lnTo>
                <a:lnTo>
                  <a:pt x="2088" y="280"/>
                </a:lnTo>
                <a:lnTo>
                  <a:pt x="2137" y="480"/>
                </a:lnTo>
                <a:lnTo>
                  <a:pt x="2208" y="568"/>
                </a:lnTo>
                <a:lnTo>
                  <a:pt x="2313" y="472"/>
                </a:lnTo>
                <a:lnTo>
                  <a:pt x="2331" y="618"/>
                </a:lnTo>
                <a:lnTo>
                  <a:pt x="2441" y="8"/>
                </a:lnTo>
                <a:lnTo>
                  <a:pt x="2456" y="136"/>
                </a:lnTo>
                <a:lnTo>
                  <a:pt x="2513" y="0"/>
                </a:lnTo>
                <a:lnTo>
                  <a:pt x="2553" y="144"/>
                </a:lnTo>
                <a:lnTo>
                  <a:pt x="2608" y="56"/>
                </a:lnTo>
                <a:lnTo>
                  <a:pt x="2672" y="176"/>
                </a:lnTo>
                <a:lnTo>
                  <a:pt x="2729" y="96"/>
                </a:lnTo>
                <a:lnTo>
                  <a:pt x="2793" y="256"/>
                </a:lnTo>
                <a:lnTo>
                  <a:pt x="2856" y="664"/>
                </a:lnTo>
                <a:lnTo>
                  <a:pt x="2908" y="812"/>
                </a:lnTo>
                <a:lnTo>
                  <a:pt x="2928" y="856"/>
                </a:lnTo>
                <a:lnTo>
                  <a:pt x="2984" y="808"/>
                </a:lnTo>
                <a:lnTo>
                  <a:pt x="3000" y="752"/>
                </a:lnTo>
                <a:lnTo>
                  <a:pt x="3033" y="816"/>
                </a:lnTo>
                <a:lnTo>
                  <a:pt x="3080" y="752"/>
                </a:lnTo>
                <a:lnTo>
                  <a:pt x="3112" y="824"/>
                </a:lnTo>
                <a:lnTo>
                  <a:pt x="3152" y="768"/>
                </a:lnTo>
                <a:lnTo>
                  <a:pt x="3185" y="824"/>
                </a:lnTo>
                <a:lnTo>
                  <a:pt x="3216" y="744"/>
                </a:lnTo>
                <a:lnTo>
                  <a:pt x="3249" y="840"/>
                </a:lnTo>
                <a:lnTo>
                  <a:pt x="3280" y="744"/>
                </a:lnTo>
                <a:lnTo>
                  <a:pt x="3320" y="848"/>
                </a:lnTo>
              </a:path>
            </a:pathLst>
          </a:custGeom>
          <a:noFill/>
          <a:ln w="28575" cap="rnd">
            <a:solidFill>
              <a:srgbClr val="FF33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endParaRPr lang="en-GB" sz="1800" dirty="0"/>
          </a:p>
        </p:txBody>
      </p:sp>
      <p:sp>
        <p:nvSpPr>
          <p:cNvPr id="60430" name="Line 14"/>
          <p:cNvSpPr>
            <a:spLocks noChangeShapeType="1"/>
          </p:cNvSpPr>
          <p:nvPr/>
        </p:nvSpPr>
        <p:spPr bwMode="auto">
          <a:xfrm flipH="1">
            <a:off x="4212800" y="1535532"/>
            <a:ext cx="2593731" cy="258763"/>
          </a:xfrm>
          <a:prstGeom prst="line">
            <a:avLst/>
          </a:prstGeom>
          <a:noFill/>
          <a:ln w="19050">
            <a:solidFill>
              <a:schemeClr val="tx1"/>
            </a:solidFill>
            <a:round/>
            <a:headEnd type="none" w="sm" len="sm"/>
            <a:tailEnd type="triangle"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60431" name="Line 15"/>
          <p:cNvSpPr>
            <a:spLocks noChangeShapeType="1"/>
          </p:cNvSpPr>
          <p:nvPr/>
        </p:nvSpPr>
        <p:spPr bwMode="auto">
          <a:xfrm flipH="1">
            <a:off x="5752920" y="1708568"/>
            <a:ext cx="1053611" cy="519112"/>
          </a:xfrm>
          <a:prstGeom prst="line">
            <a:avLst/>
          </a:prstGeom>
          <a:noFill/>
          <a:ln w="19050">
            <a:solidFill>
              <a:schemeClr val="tx1"/>
            </a:solidFill>
            <a:round/>
            <a:headEnd type="none" w="sm" len="sm"/>
            <a:tailEnd type="triangle"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60432" name="Line 16"/>
          <p:cNvSpPr>
            <a:spLocks noChangeShapeType="1"/>
          </p:cNvSpPr>
          <p:nvPr/>
        </p:nvSpPr>
        <p:spPr bwMode="auto">
          <a:xfrm flipH="1">
            <a:off x="6482681" y="1708568"/>
            <a:ext cx="567103" cy="1560512"/>
          </a:xfrm>
          <a:prstGeom prst="line">
            <a:avLst/>
          </a:prstGeom>
          <a:noFill/>
          <a:ln w="19050">
            <a:solidFill>
              <a:schemeClr val="tx1"/>
            </a:solidFill>
            <a:round/>
            <a:headEnd type="none" w="sm" len="sm"/>
            <a:tailEnd type="triangle"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60433" name="Line 17"/>
          <p:cNvSpPr>
            <a:spLocks noChangeShapeType="1"/>
          </p:cNvSpPr>
          <p:nvPr/>
        </p:nvSpPr>
        <p:spPr bwMode="auto">
          <a:xfrm>
            <a:off x="7665245" y="1992730"/>
            <a:ext cx="0" cy="457200"/>
          </a:xfrm>
          <a:prstGeom prst="line">
            <a:avLst/>
          </a:prstGeom>
          <a:noFill/>
          <a:ln w="19050">
            <a:solidFill>
              <a:schemeClr val="tx1"/>
            </a:solidFill>
            <a:round/>
            <a:headEnd type="none" w="sm" len="sm"/>
            <a:tailEnd type="triangle" w="med" len="med"/>
          </a:ln>
          <a:extLst>
            <a:ext uri="{909E8E84-426E-40DD-AFC4-6F175D3DCCD1}">
              <a14:hiddenFill xmlns:a14="http://schemas.microsoft.com/office/drawing/2010/main">
                <a:noFill/>
              </a14:hiddenFill>
            </a:ext>
          </a:extLst>
        </p:spPr>
        <p:txBody>
          <a:bodyPr wrap="none" anchor="ctr"/>
          <a:lstStyle/>
          <a:p>
            <a:endParaRPr lang="en-GB" sz="1800" dirty="0"/>
          </a:p>
        </p:txBody>
      </p:sp>
      <p:grpSp>
        <p:nvGrpSpPr>
          <p:cNvPr id="60434" name="Group 18"/>
          <p:cNvGrpSpPr>
            <a:grpSpLocks/>
          </p:cNvGrpSpPr>
          <p:nvPr/>
        </p:nvGrpSpPr>
        <p:grpSpPr bwMode="auto">
          <a:xfrm>
            <a:off x="3588546" y="1383130"/>
            <a:ext cx="813289" cy="1079500"/>
            <a:chOff x="1128" y="2000"/>
            <a:chExt cx="808" cy="680"/>
          </a:xfrm>
        </p:grpSpPr>
        <p:sp>
          <p:nvSpPr>
            <p:cNvPr id="60457" name="Freeform 19"/>
            <p:cNvSpPr>
              <a:spLocks/>
            </p:cNvSpPr>
            <p:nvPr/>
          </p:nvSpPr>
          <p:spPr bwMode="auto">
            <a:xfrm rot="5400000">
              <a:off x="1275" y="2042"/>
              <a:ext cx="523" cy="644"/>
            </a:xfrm>
            <a:custGeom>
              <a:avLst/>
              <a:gdLst>
                <a:gd name="T0" fmla="*/ 0 w 2195"/>
                <a:gd name="T1" fmla="*/ 20 h 1153"/>
                <a:gd name="T2" fmla="*/ 0 w 2195"/>
                <a:gd name="T3" fmla="*/ 20 h 1153"/>
                <a:gd name="T4" fmla="*/ 0 w 2195"/>
                <a:gd name="T5" fmla="*/ 20 h 1153"/>
                <a:gd name="T6" fmla="*/ 0 w 2195"/>
                <a:gd name="T7" fmla="*/ 20 h 1153"/>
                <a:gd name="T8" fmla="*/ 0 w 2195"/>
                <a:gd name="T9" fmla="*/ 20 h 1153"/>
                <a:gd name="T10" fmla="*/ 0 w 2195"/>
                <a:gd name="T11" fmla="*/ 20 h 1153"/>
                <a:gd name="T12" fmla="*/ 0 w 2195"/>
                <a:gd name="T13" fmla="*/ 19 h 1153"/>
                <a:gd name="T14" fmla="*/ 0 w 2195"/>
                <a:gd name="T15" fmla="*/ 19 h 1153"/>
                <a:gd name="T16" fmla="*/ 0 w 2195"/>
                <a:gd name="T17" fmla="*/ 18 h 1153"/>
                <a:gd name="T18" fmla="*/ 0 w 2195"/>
                <a:gd name="T19" fmla="*/ 18 h 1153"/>
                <a:gd name="T20" fmla="*/ 0 w 2195"/>
                <a:gd name="T21" fmla="*/ 17 h 1153"/>
                <a:gd name="T22" fmla="*/ 0 w 2195"/>
                <a:gd name="T23" fmla="*/ 16 h 1153"/>
                <a:gd name="T24" fmla="*/ 0 w 2195"/>
                <a:gd name="T25" fmla="*/ 14 h 1153"/>
                <a:gd name="T26" fmla="*/ 0 w 2195"/>
                <a:gd name="T27" fmla="*/ 12 h 1153"/>
                <a:gd name="T28" fmla="*/ 0 w 2195"/>
                <a:gd name="T29" fmla="*/ 10 h 1153"/>
                <a:gd name="T30" fmla="*/ 0 w 2195"/>
                <a:gd name="T31" fmla="*/ 8 h 1153"/>
                <a:gd name="T32" fmla="*/ 0 w 2195"/>
                <a:gd name="T33" fmla="*/ 5 h 1153"/>
                <a:gd name="T34" fmla="*/ 0 w 2195"/>
                <a:gd name="T35" fmla="*/ 3 h 1153"/>
                <a:gd name="T36" fmla="*/ 0 w 2195"/>
                <a:gd name="T37" fmla="*/ 1 h 1153"/>
                <a:gd name="T38" fmla="*/ 0 w 2195"/>
                <a:gd name="T39" fmla="*/ 1 h 1153"/>
                <a:gd name="T40" fmla="*/ 0 w 2195"/>
                <a:gd name="T41" fmla="*/ 0 h 1153"/>
                <a:gd name="T42" fmla="*/ 0 w 2195"/>
                <a:gd name="T43" fmla="*/ 1 h 1153"/>
                <a:gd name="T44" fmla="*/ 0 w 2195"/>
                <a:gd name="T45" fmla="*/ 1 h 1153"/>
                <a:gd name="T46" fmla="*/ 0 w 2195"/>
                <a:gd name="T47" fmla="*/ 3 h 1153"/>
                <a:gd name="T48" fmla="*/ 0 w 2195"/>
                <a:gd name="T49" fmla="*/ 5 h 1153"/>
                <a:gd name="T50" fmla="*/ 0 w 2195"/>
                <a:gd name="T51" fmla="*/ 8 h 1153"/>
                <a:gd name="T52" fmla="*/ 0 w 2195"/>
                <a:gd name="T53" fmla="*/ 10 h 1153"/>
                <a:gd name="T54" fmla="*/ 0 w 2195"/>
                <a:gd name="T55" fmla="*/ 12 h 1153"/>
                <a:gd name="T56" fmla="*/ 0 w 2195"/>
                <a:gd name="T57" fmla="*/ 14 h 1153"/>
                <a:gd name="T58" fmla="*/ 0 w 2195"/>
                <a:gd name="T59" fmla="*/ 16 h 1153"/>
                <a:gd name="T60" fmla="*/ 0 w 2195"/>
                <a:gd name="T61" fmla="*/ 17 h 1153"/>
                <a:gd name="T62" fmla="*/ 0 w 2195"/>
                <a:gd name="T63" fmla="*/ 18 h 1153"/>
                <a:gd name="T64" fmla="*/ 0 w 2195"/>
                <a:gd name="T65" fmla="*/ 18 h 1153"/>
                <a:gd name="T66" fmla="*/ 0 w 2195"/>
                <a:gd name="T67" fmla="*/ 19 h 1153"/>
                <a:gd name="T68" fmla="*/ 0 w 2195"/>
                <a:gd name="T69" fmla="*/ 19 h 1153"/>
                <a:gd name="T70" fmla="*/ 0 w 2195"/>
                <a:gd name="T71" fmla="*/ 20 h 1153"/>
                <a:gd name="T72" fmla="*/ 0 w 2195"/>
                <a:gd name="T73" fmla="*/ 20 h 1153"/>
                <a:gd name="T74" fmla="*/ 0 w 2195"/>
                <a:gd name="T75" fmla="*/ 20 h 1153"/>
                <a:gd name="T76" fmla="*/ 0 w 2195"/>
                <a:gd name="T77" fmla="*/ 20 h 1153"/>
                <a:gd name="T78" fmla="*/ 0 w 2195"/>
                <a:gd name="T79" fmla="*/ 20 h 1153"/>
                <a:gd name="T80" fmla="*/ 0 w 2195"/>
                <a:gd name="T81" fmla="*/ 20 h 115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5"/>
                <a:gd name="T124" fmla="*/ 0 h 1153"/>
                <a:gd name="T125" fmla="*/ 2195 w 2195"/>
                <a:gd name="T126" fmla="*/ 1153 h 115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a:solidFill>
                <a:schemeClr val="accent2"/>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endParaRPr lang="en-GB" sz="1800" dirty="0"/>
            </a:p>
          </p:txBody>
        </p:sp>
        <p:sp>
          <p:nvSpPr>
            <p:cNvPr id="60458" name="Line 20"/>
            <p:cNvSpPr>
              <a:spLocks noChangeShapeType="1"/>
            </p:cNvSpPr>
            <p:nvPr/>
          </p:nvSpPr>
          <p:spPr bwMode="auto">
            <a:xfrm>
              <a:off x="1128" y="2360"/>
              <a:ext cx="808" cy="0"/>
            </a:xfrm>
            <a:prstGeom prst="line">
              <a:avLst/>
            </a:prstGeom>
            <a:noFill/>
            <a:ln w="12700" cap="rnd">
              <a:solidFill>
                <a:schemeClr val="accent2"/>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60459" name="Line 21"/>
            <p:cNvSpPr>
              <a:spLocks noChangeShapeType="1"/>
            </p:cNvSpPr>
            <p:nvPr/>
          </p:nvSpPr>
          <p:spPr bwMode="auto">
            <a:xfrm>
              <a:off x="1200" y="2000"/>
              <a:ext cx="0" cy="680"/>
            </a:xfrm>
            <a:prstGeom prst="line">
              <a:avLst/>
            </a:prstGeom>
            <a:noFill/>
            <a:ln w="12700" cap="rnd">
              <a:solidFill>
                <a:schemeClr val="accent2"/>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grpSp>
      <p:grpSp>
        <p:nvGrpSpPr>
          <p:cNvPr id="60435" name="Group 22"/>
          <p:cNvGrpSpPr>
            <a:grpSpLocks/>
          </p:cNvGrpSpPr>
          <p:nvPr/>
        </p:nvGrpSpPr>
        <p:grpSpPr bwMode="auto">
          <a:xfrm>
            <a:off x="5327957" y="1802230"/>
            <a:ext cx="813288" cy="1079500"/>
            <a:chOff x="1128" y="2000"/>
            <a:chExt cx="808" cy="680"/>
          </a:xfrm>
        </p:grpSpPr>
        <p:sp>
          <p:nvSpPr>
            <p:cNvPr id="60454" name="Freeform 23"/>
            <p:cNvSpPr>
              <a:spLocks/>
            </p:cNvSpPr>
            <p:nvPr/>
          </p:nvSpPr>
          <p:spPr bwMode="auto">
            <a:xfrm rot="5400000">
              <a:off x="1275" y="2042"/>
              <a:ext cx="523" cy="644"/>
            </a:xfrm>
            <a:custGeom>
              <a:avLst/>
              <a:gdLst>
                <a:gd name="T0" fmla="*/ 0 w 2195"/>
                <a:gd name="T1" fmla="*/ 20 h 1153"/>
                <a:gd name="T2" fmla="*/ 0 w 2195"/>
                <a:gd name="T3" fmla="*/ 20 h 1153"/>
                <a:gd name="T4" fmla="*/ 0 w 2195"/>
                <a:gd name="T5" fmla="*/ 20 h 1153"/>
                <a:gd name="T6" fmla="*/ 0 w 2195"/>
                <a:gd name="T7" fmla="*/ 20 h 1153"/>
                <a:gd name="T8" fmla="*/ 0 w 2195"/>
                <a:gd name="T9" fmla="*/ 20 h 1153"/>
                <a:gd name="T10" fmla="*/ 0 w 2195"/>
                <a:gd name="T11" fmla="*/ 20 h 1153"/>
                <a:gd name="T12" fmla="*/ 0 w 2195"/>
                <a:gd name="T13" fmla="*/ 19 h 1153"/>
                <a:gd name="T14" fmla="*/ 0 w 2195"/>
                <a:gd name="T15" fmla="*/ 19 h 1153"/>
                <a:gd name="T16" fmla="*/ 0 w 2195"/>
                <a:gd name="T17" fmla="*/ 18 h 1153"/>
                <a:gd name="T18" fmla="*/ 0 w 2195"/>
                <a:gd name="T19" fmla="*/ 18 h 1153"/>
                <a:gd name="T20" fmla="*/ 0 w 2195"/>
                <a:gd name="T21" fmla="*/ 17 h 1153"/>
                <a:gd name="T22" fmla="*/ 0 w 2195"/>
                <a:gd name="T23" fmla="*/ 16 h 1153"/>
                <a:gd name="T24" fmla="*/ 0 w 2195"/>
                <a:gd name="T25" fmla="*/ 14 h 1153"/>
                <a:gd name="T26" fmla="*/ 0 w 2195"/>
                <a:gd name="T27" fmla="*/ 12 h 1153"/>
                <a:gd name="T28" fmla="*/ 0 w 2195"/>
                <a:gd name="T29" fmla="*/ 10 h 1153"/>
                <a:gd name="T30" fmla="*/ 0 w 2195"/>
                <a:gd name="T31" fmla="*/ 8 h 1153"/>
                <a:gd name="T32" fmla="*/ 0 w 2195"/>
                <a:gd name="T33" fmla="*/ 5 h 1153"/>
                <a:gd name="T34" fmla="*/ 0 w 2195"/>
                <a:gd name="T35" fmla="*/ 3 h 1153"/>
                <a:gd name="T36" fmla="*/ 0 w 2195"/>
                <a:gd name="T37" fmla="*/ 1 h 1153"/>
                <a:gd name="T38" fmla="*/ 0 w 2195"/>
                <a:gd name="T39" fmla="*/ 1 h 1153"/>
                <a:gd name="T40" fmla="*/ 0 w 2195"/>
                <a:gd name="T41" fmla="*/ 0 h 1153"/>
                <a:gd name="T42" fmla="*/ 0 w 2195"/>
                <a:gd name="T43" fmla="*/ 1 h 1153"/>
                <a:gd name="T44" fmla="*/ 0 w 2195"/>
                <a:gd name="T45" fmla="*/ 1 h 1153"/>
                <a:gd name="T46" fmla="*/ 0 w 2195"/>
                <a:gd name="T47" fmla="*/ 3 h 1153"/>
                <a:gd name="T48" fmla="*/ 0 w 2195"/>
                <a:gd name="T49" fmla="*/ 5 h 1153"/>
                <a:gd name="T50" fmla="*/ 0 w 2195"/>
                <a:gd name="T51" fmla="*/ 8 h 1153"/>
                <a:gd name="T52" fmla="*/ 0 w 2195"/>
                <a:gd name="T53" fmla="*/ 10 h 1153"/>
                <a:gd name="T54" fmla="*/ 0 w 2195"/>
                <a:gd name="T55" fmla="*/ 12 h 1153"/>
                <a:gd name="T56" fmla="*/ 0 w 2195"/>
                <a:gd name="T57" fmla="*/ 14 h 1153"/>
                <a:gd name="T58" fmla="*/ 0 w 2195"/>
                <a:gd name="T59" fmla="*/ 16 h 1153"/>
                <a:gd name="T60" fmla="*/ 0 w 2195"/>
                <a:gd name="T61" fmla="*/ 17 h 1153"/>
                <a:gd name="T62" fmla="*/ 0 w 2195"/>
                <a:gd name="T63" fmla="*/ 18 h 1153"/>
                <a:gd name="T64" fmla="*/ 0 w 2195"/>
                <a:gd name="T65" fmla="*/ 18 h 1153"/>
                <a:gd name="T66" fmla="*/ 0 w 2195"/>
                <a:gd name="T67" fmla="*/ 19 h 1153"/>
                <a:gd name="T68" fmla="*/ 0 w 2195"/>
                <a:gd name="T69" fmla="*/ 19 h 1153"/>
                <a:gd name="T70" fmla="*/ 0 w 2195"/>
                <a:gd name="T71" fmla="*/ 20 h 1153"/>
                <a:gd name="T72" fmla="*/ 0 w 2195"/>
                <a:gd name="T73" fmla="*/ 20 h 1153"/>
                <a:gd name="T74" fmla="*/ 0 w 2195"/>
                <a:gd name="T75" fmla="*/ 20 h 1153"/>
                <a:gd name="T76" fmla="*/ 0 w 2195"/>
                <a:gd name="T77" fmla="*/ 20 h 1153"/>
                <a:gd name="T78" fmla="*/ 0 w 2195"/>
                <a:gd name="T79" fmla="*/ 20 h 1153"/>
                <a:gd name="T80" fmla="*/ 0 w 2195"/>
                <a:gd name="T81" fmla="*/ 20 h 115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5"/>
                <a:gd name="T124" fmla="*/ 0 h 1153"/>
                <a:gd name="T125" fmla="*/ 2195 w 2195"/>
                <a:gd name="T126" fmla="*/ 1153 h 115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a:solidFill>
                <a:schemeClr val="accent2"/>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endParaRPr lang="en-GB" sz="1800" dirty="0"/>
            </a:p>
          </p:txBody>
        </p:sp>
        <p:sp>
          <p:nvSpPr>
            <p:cNvPr id="60455" name="Line 24"/>
            <p:cNvSpPr>
              <a:spLocks noChangeShapeType="1"/>
            </p:cNvSpPr>
            <p:nvPr/>
          </p:nvSpPr>
          <p:spPr bwMode="auto">
            <a:xfrm>
              <a:off x="1128" y="2360"/>
              <a:ext cx="808" cy="0"/>
            </a:xfrm>
            <a:prstGeom prst="line">
              <a:avLst/>
            </a:prstGeom>
            <a:noFill/>
            <a:ln w="12700" cap="rnd">
              <a:solidFill>
                <a:schemeClr val="accent2"/>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60456" name="Line 25"/>
            <p:cNvSpPr>
              <a:spLocks noChangeShapeType="1"/>
            </p:cNvSpPr>
            <p:nvPr/>
          </p:nvSpPr>
          <p:spPr bwMode="auto">
            <a:xfrm>
              <a:off x="1200" y="2000"/>
              <a:ext cx="0" cy="680"/>
            </a:xfrm>
            <a:prstGeom prst="line">
              <a:avLst/>
            </a:prstGeom>
            <a:noFill/>
            <a:ln w="12700" cap="rnd">
              <a:solidFill>
                <a:schemeClr val="accent2"/>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grpSp>
      <p:grpSp>
        <p:nvGrpSpPr>
          <p:cNvPr id="60436" name="Group 26"/>
          <p:cNvGrpSpPr>
            <a:grpSpLocks/>
          </p:cNvGrpSpPr>
          <p:nvPr/>
        </p:nvGrpSpPr>
        <p:grpSpPr bwMode="auto">
          <a:xfrm>
            <a:off x="6623357" y="3072230"/>
            <a:ext cx="813288" cy="1079500"/>
            <a:chOff x="1128" y="2000"/>
            <a:chExt cx="808" cy="680"/>
          </a:xfrm>
        </p:grpSpPr>
        <p:sp>
          <p:nvSpPr>
            <p:cNvPr id="60451" name="Freeform 27"/>
            <p:cNvSpPr>
              <a:spLocks/>
            </p:cNvSpPr>
            <p:nvPr/>
          </p:nvSpPr>
          <p:spPr bwMode="auto">
            <a:xfrm rot="5400000">
              <a:off x="1275" y="2042"/>
              <a:ext cx="523" cy="644"/>
            </a:xfrm>
            <a:custGeom>
              <a:avLst/>
              <a:gdLst>
                <a:gd name="T0" fmla="*/ 0 w 2195"/>
                <a:gd name="T1" fmla="*/ 20 h 1153"/>
                <a:gd name="T2" fmla="*/ 0 w 2195"/>
                <a:gd name="T3" fmla="*/ 20 h 1153"/>
                <a:gd name="T4" fmla="*/ 0 w 2195"/>
                <a:gd name="T5" fmla="*/ 20 h 1153"/>
                <a:gd name="T6" fmla="*/ 0 w 2195"/>
                <a:gd name="T7" fmla="*/ 20 h 1153"/>
                <a:gd name="T8" fmla="*/ 0 w 2195"/>
                <a:gd name="T9" fmla="*/ 20 h 1153"/>
                <a:gd name="T10" fmla="*/ 0 w 2195"/>
                <a:gd name="T11" fmla="*/ 20 h 1153"/>
                <a:gd name="T12" fmla="*/ 0 w 2195"/>
                <a:gd name="T13" fmla="*/ 19 h 1153"/>
                <a:gd name="T14" fmla="*/ 0 w 2195"/>
                <a:gd name="T15" fmla="*/ 19 h 1153"/>
                <a:gd name="T16" fmla="*/ 0 w 2195"/>
                <a:gd name="T17" fmla="*/ 18 h 1153"/>
                <a:gd name="T18" fmla="*/ 0 w 2195"/>
                <a:gd name="T19" fmla="*/ 18 h 1153"/>
                <a:gd name="T20" fmla="*/ 0 w 2195"/>
                <a:gd name="T21" fmla="*/ 17 h 1153"/>
                <a:gd name="T22" fmla="*/ 0 w 2195"/>
                <a:gd name="T23" fmla="*/ 16 h 1153"/>
                <a:gd name="T24" fmla="*/ 0 w 2195"/>
                <a:gd name="T25" fmla="*/ 14 h 1153"/>
                <a:gd name="T26" fmla="*/ 0 w 2195"/>
                <a:gd name="T27" fmla="*/ 12 h 1153"/>
                <a:gd name="T28" fmla="*/ 0 w 2195"/>
                <a:gd name="T29" fmla="*/ 10 h 1153"/>
                <a:gd name="T30" fmla="*/ 0 w 2195"/>
                <a:gd name="T31" fmla="*/ 8 h 1153"/>
                <a:gd name="T32" fmla="*/ 0 w 2195"/>
                <a:gd name="T33" fmla="*/ 5 h 1153"/>
                <a:gd name="T34" fmla="*/ 0 w 2195"/>
                <a:gd name="T35" fmla="*/ 3 h 1153"/>
                <a:gd name="T36" fmla="*/ 0 w 2195"/>
                <a:gd name="T37" fmla="*/ 1 h 1153"/>
                <a:gd name="T38" fmla="*/ 0 w 2195"/>
                <a:gd name="T39" fmla="*/ 1 h 1153"/>
                <a:gd name="T40" fmla="*/ 0 w 2195"/>
                <a:gd name="T41" fmla="*/ 0 h 1153"/>
                <a:gd name="T42" fmla="*/ 0 w 2195"/>
                <a:gd name="T43" fmla="*/ 1 h 1153"/>
                <a:gd name="T44" fmla="*/ 0 w 2195"/>
                <a:gd name="T45" fmla="*/ 1 h 1153"/>
                <a:gd name="T46" fmla="*/ 0 w 2195"/>
                <a:gd name="T47" fmla="*/ 3 h 1153"/>
                <a:gd name="T48" fmla="*/ 0 w 2195"/>
                <a:gd name="T49" fmla="*/ 5 h 1153"/>
                <a:gd name="T50" fmla="*/ 0 w 2195"/>
                <a:gd name="T51" fmla="*/ 8 h 1153"/>
                <a:gd name="T52" fmla="*/ 0 w 2195"/>
                <a:gd name="T53" fmla="*/ 10 h 1153"/>
                <a:gd name="T54" fmla="*/ 0 w 2195"/>
                <a:gd name="T55" fmla="*/ 12 h 1153"/>
                <a:gd name="T56" fmla="*/ 0 w 2195"/>
                <a:gd name="T57" fmla="*/ 14 h 1153"/>
                <a:gd name="T58" fmla="*/ 0 w 2195"/>
                <a:gd name="T59" fmla="*/ 16 h 1153"/>
                <a:gd name="T60" fmla="*/ 0 w 2195"/>
                <a:gd name="T61" fmla="*/ 17 h 1153"/>
                <a:gd name="T62" fmla="*/ 0 w 2195"/>
                <a:gd name="T63" fmla="*/ 18 h 1153"/>
                <a:gd name="T64" fmla="*/ 0 w 2195"/>
                <a:gd name="T65" fmla="*/ 18 h 1153"/>
                <a:gd name="T66" fmla="*/ 0 w 2195"/>
                <a:gd name="T67" fmla="*/ 19 h 1153"/>
                <a:gd name="T68" fmla="*/ 0 w 2195"/>
                <a:gd name="T69" fmla="*/ 19 h 1153"/>
                <a:gd name="T70" fmla="*/ 0 w 2195"/>
                <a:gd name="T71" fmla="*/ 20 h 1153"/>
                <a:gd name="T72" fmla="*/ 0 w 2195"/>
                <a:gd name="T73" fmla="*/ 20 h 1153"/>
                <a:gd name="T74" fmla="*/ 0 w 2195"/>
                <a:gd name="T75" fmla="*/ 20 h 1153"/>
                <a:gd name="T76" fmla="*/ 0 w 2195"/>
                <a:gd name="T77" fmla="*/ 20 h 1153"/>
                <a:gd name="T78" fmla="*/ 0 w 2195"/>
                <a:gd name="T79" fmla="*/ 20 h 1153"/>
                <a:gd name="T80" fmla="*/ 0 w 2195"/>
                <a:gd name="T81" fmla="*/ 20 h 115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5"/>
                <a:gd name="T124" fmla="*/ 0 h 1153"/>
                <a:gd name="T125" fmla="*/ 2195 w 2195"/>
                <a:gd name="T126" fmla="*/ 1153 h 115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a:solidFill>
                <a:schemeClr val="accent2"/>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endParaRPr lang="en-GB" sz="1800" dirty="0"/>
            </a:p>
          </p:txBody>
        </p:sp>
        <p:sp>
          <p:nvSpPr>
            <p:cNvPr id="60452" name="Line 28"/>
            <p:cNvSpPr>
              <a:spLocks noChangeShapeType="1"/>
            </p:cNvSpPr>
            <p:nvPr/>
          </p:nvSpPr>
          <p:spPr bwMode="auto">
            <a:xfrm>
              <a:off x="1128" y="2360"/>
              <a:ext cx="808" cy="0"/>
            </a:xfrm>
            <a:prstGeom prst="line">
              <a:avLst/>
            </a:prstGeom>
            <a:noFill/>
            <a:ln w="12700" cap="rnd">
              <a:solidFill>
                <a:schemeClr val="accent2"/>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60453" name="Line 29"/>
            <p:cNvSpPr>
              <a:spLocks noChangeShapeType="1"/>
            </p:cNvSpPr>
            <p:nvPr/>
          </p:nvSpPr>
          <p:spPr bwMode="auto">
            <a:xfrm>
              <a:off x="1200" y="2000"/>
              <a:ext cx="0" cy="680"/>
            </a:xfrm>
            <a:prstGeom prst="line">
              <a:avLst/>
            </a:prstGeom>
            <a:noFill/>
            <a:ln w="12700" cap="rnd">
              <a:solidFill>
                <a:schemeClr val="accent2"/>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grpSp>
      <p:grpSp>
        <p:nvGrpSpPr>
          <p:cNvPr id="60437" name="Group 30"/>
          <p:cNvGrpSpPr>
            <a:grpSpLocks/>
          </p:cNvGrpSpPr>
          <p:nvPr/>
        </p:nvGrpSpPr>
        <p:grpSpPr bwMode="auto">
          <a:xfrm>
            <a:off x="7817646" y="2272130"/>
            <a:ext cx="813289" cy="1079500"/>
            <a:chOff x="1128" y="2000"/>
            <a:chExt cx="808" cy="680"/>
          </a:xfrm>
        </p:grpSpPr>
        <p:sp>
          <p:nvSpPr>
            <p:cNvPr id="60448" name="Freeform 31"/>
            <p:cNvSpPr>
              <a:spLocks/>
            </p:cNvSpPr>
            <p:nvPr/>
          </p:nvSpPr>
          <p:spPr bwMode="auto">
            <a:xfrm rot="5400000">
              <a:off x="1275" y="2042"/>
              <a:ext cx="523" cy="644"/>
            </a:xfrm>
            <a:custGeom>
              <a:avLst/>
              <a:gdLst>
                <a:gd name="T0" fmla="*/ 0 w 2195"/>
                <a:gd name="T1" fmla="*/ 20 h 1153"/>
                <a:gd name="T2" fmla="*/ 0 w 2195"/>
                <a:gd name="T3" fmla="*/ 20 h 1153"/>
                <a:gd name="T4" fmla="*/ 0 w 2195"/>
                <a:gd name="T5" fmla="*/ 20 h 1153"/>
                <a:gd name="T6" fmla="*/ 0 w 2195"/>
                <a:gd name="T7" fmla="*/ 20 h 1153"/>
                <a:gd name="T8" fmla="*/ 0 w 2195"/>
                <a:gd name="T9" fmla="*/ 20 h 1153"/>
                <a:gd name="T10" fmla="*/ 0 w 2195"/>
                <a:gd name="T11" fmla="*/ 20 h 1153"/>
                <a:gd name="T12" fmla="*/ 0 w 2195"/>
                <a:gd name="T13" fmla="*/ 19 h 1153"/>
                <a:gd name="T14" fmla="*/ 0 w 2195"/>
                <a:gd name="T15" fmla="*/ 19 h 1153"/>
                <a:gd name="T16" fmla="*/ 0 w 2195"/>
                <a:gd name="T17" fmla="*/ 18 h 1153"/>
                <a:gd name="T18" fmla="*/ 0 w 2195"/>
                <a:gd name="T19" fmla="*/ 18 h 1153"/>
                <a:gd name="T20" fmla="*/ 0 w 2195"/>
                <a:gd name="T21" fmla="*/ 17 h 1153"/>
                <a:gd name="T22" fmla="*/ 0 w 2195"/>
                <a:gd name="T23" fmla="*/ 16 h 1153"/>
                <a:gd name="T24" fmla="*/ 0 w 2195"/>
                <a:gd name="T25" fmla="*/ 14 h 1153"/>
                <a:gd name="T26" fmla="*/ 0 w 2195"/>
                <a:gd name="T27" fmla="*/ 12 h 1153"/>
                <a:gd name="T28" fmla="*/ 0 w 2195"/>
                <a:gd name="T29" fmla="*/ 10 h 1153"/>
                <a:gd name="T30" fmla="*/ 0 w 2195"/>
                <a:gd name="T31" fmla="*/ 8 h 1153"/>
                <a:gd name="T32" fmla="*/ 0 w 2195"/>
                <a:gd name="T33" fmla="*/ 5 h 1153"/>
                <a:gd name="T34" fmla="*/ 0 w 2195"/>
                <a:gd name="T35" fmla="*/ 3 h 1153"/>
                <a:gd name="T36" fmla="*/ 0 w 2195"/>
                <a:gd name="T37" fmla="*/ 1 h 1153"/>
                <a:gd name="T38" fmla="*/ 0 w 2195"/>
                <a:gd name="T39" fmla="*/ 1 h 1153"/>
                <a:gd name="T40" fmla="*/ 0 w 2195"/>
                <a:gd name="T41" fmla="*/ 0 h 1153"/>
                <a:gd name="T42" fmla="*/ 0 w 2195"/>
                <a:gd name="T43" fmla="*/ 1 h 1153"/>
                <a:gd name="T44" fmla="*/ 0 w 2195"/>
                <a:gd name="T45" fmla="*/ 1 h 1153"/>
                <a:gd name="T46" fmla="*/ 0 w 2195"/>
                <a:gd name="T47" fmla="*/ 3 h 1153"/>
                <a:gd name="T48" fmla="*/ 0 w 2195"/>
                <a:gd name="T49" fmla="*/ 5 h 1153"/>
                <a:gd name="T50" fmla="*/ 0 w 2195"/>
                <a:gd name="T51" fmla="*/ 8 h 1153"/>
                <a:gd name="T52" fmla="*/ 0 w 2195"/>
                <a:gd name="T53" fmla="*/ 10 h 1153"/>
                <a:gd name="T54" fmla="*/ 0 w 2195"/>
                <a:gd name="T55" fmla="*/ 12 h 1153"/>
                <a:gd name="T56" fmla="*/ 0 w 2195"/>
                <a:gd name="T57" fmla="*/ 14 h 1153"/>
                <a:gd name="T58" fmla="*/ 0 w 2195"/>
                <a:gd name="T59" fmla="*/ 16 h 1153"/>
                <a:gd name="T60" fmla="*/ 0 w 2195"/>
                <a:gd name="T61" fmla="*/ 17 h 1153"/>
                <a:gd name="T62" fmla="*/ 0 w 2195"/>
                <a:gd name="T63" fmla="*/ 18 h 1153"/>
                <a:gd name="T64" fmla="*/ 0 w 2195"/>
                <a:gd name="T65" fmla="*/ 18 h 1153"/>
                <a:gd name="T66" fmla="*/ 0 w 2195"/>
                <a:gd name="T67" fmla="*/ 19 h 1153"/>
                <a:gd name="T68" fmla="*/ 0 w 2195"/>
                <a:gd name="T69" fmla="*/ 19 h 1153"/>
                <a:gd name="T70" fmla="*/ 0 w 2195"/>
                <a:gd name="T71" fmla="*/ 20 h 1153"/>
                <a:gd name="T72" fmla="*/ 0 w 2195"/>
                <a:gd name="T73" fmla="*/ 20 h 1153"/>
                <a:gd name="T74" fmla="*/ 0 w 2195"/>
                <a:gd name="T75" fmla="*/ 20 h 1153"/>
                <a:gd name="T76" fmla="*/ 0 w 2195"/>
                <a:gd name="T77" fmla="*/ 20 h 1153"/>
                <a:gd name="T78" fmla="*/ 0 w 2195"/>
                <a:gd name="T79" fmla="*/ 20 h 1153"/>
                <a:gd name="T80" fmla="*/ 0 w 2195"/>
                <a:gd name="T81" fmla="*/ 20 h 115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5"/>
                <a:gd name="T124" fmla="*/ 0 h 1153"/>
                <a:gd name="T125" fmla="*/ 2195 w 2195"/>
                <a:gd name="T126" fmla="*/ 1153 h 115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a:solidFill>
                <a:schemeClr val="accent2"/>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endParaRPr lang="en-GB" sz="1800" dirty="0"/>
            </a:p>
          </p:txBody>
        </p:sp>
        <p:sp>
          <p:nvSpPr>
            <p:cNvPr id="60449" name="Line 32"/>
            <p:cNvSpPr>
              <a:spLocks noChangeShapeType="1"/>
            </p:cNvSpPr>
            <p:nvPr/>
          </p:nvSpPr>
          <p:spPr bwMode="auto">
            <a:xfrm>
              <a:off x="1128" y="2360"/>
              <a:ext cx="808" cy="0"/>
            </a:xfrm>
            <a:prstGeom prst="line">
              <a:avLst/>
            </a:prstGeom>
            <a:noFill/>
            <a:ln w="12700" cap="rnd">
              <a:solidFill>
                <a:schemeClr val="accent2"/>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60450" name="Line 33"/>
            <p:cNvSpPr>
              <a:spLocks noChangeShapeType="1"/>
            </p:cNvSpPr>
            <p:nvPr/>
          </p:nvSpPr>
          <p:spPr bwMode="auto">
            <a:xfrm>
              <a:off x="1200" y="2000"/>
              <a:ext cx="0" cy="680"/>
            </a:xfrm>
            <a:prstGeom prst="line">
              <a:avLst/>
            </a:prstGeom>
            <a:noFill/>
            <a:ln w="12700" cap="rnd">
              <a:solidFill>
                <a:schemeClr val="accent2"/>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grpSp>
      <p:sp>
        <p:nvSpPr>
          <p:cNvPr id="60438" name="Freeform 34"/>
          <p:cNvSpPr>
            <a:spLocks/>
          </p:cNvSpPr>
          <p:nvPr/>
        </p:nvSpPr>
        <p:spPr bwMode="auto">
          <a:xfrm rot="5400000">
            <a:off x="8088009" y="2321466"/>
            <a:ext cx="2686050" cy="841131"/>
          </a:xfrm>
          <a:custGeom>
            <a:avLst/>
            <a:gdLst>
              <a:gd name="T0" fmla="*/ 0 w 2195"/>
              <a:gd name="T1" fmla="*/ 2147483647 h 1153"/>
              <a:gd name="T2" fmla="*/ 2147483647 w 2195"/>
              <a:gd name="T3" fmla="*/ 2147483647 h 1153"/>
              <a:gd name="T4" fmla="*/ 2147483647 w 2195"/>
              <a:gd name="T5" fmla="*/ 2147483647 h 1153"/>
              <a:gd name="T6" fmla="*/ 2147483647 w 2195"/>
              <a:gd name="T7" fmla="*/ 2147483647 h 1153"/>
              <a:gd name="T8" fmla="*/ 2147483647 w 2195"/>
              <a:gd name="T9" fmla="*/ 2147483647 h 1153"/>
              <a:gd name="T10" fmla="*/ 2147483647 w 2195"/>
              <a:gd name="T11" fmla="*/ 2147483647 h 1153"/>
              <a:gd name="T12" fmla="*/ 2147483647 w 2195"/>
              <a:gd name="T13" fmla="*/ 2147483647 h 1153"/>
              <a:gd name="T14" fmla="*/ 2147483647 w 2195"/>
              <a:gd name="T15" fmla="*/ 2147483647 h 1153"/>
              <a:gd name="T16" fmla="*/ 2147483647 w 2195"/>
              <a:gd name="T17" fmla="*/ 2147483647 h 1153"/>
              <a:gd name="T18" fmla="*/ 2147483647 w 2195"/>
              <a:gd name="T19" fmla="*/ 2147483647 h 1153"/>
              <a:gd name="T20" fmla="*/ 2147483647 w 2195"/>
              <a:gd name="T21" fmla="*/ 2147483647 h 1153"/>
              <a:gd name="T22" fmla="*/ 2147483647 w 2195"/>
              <a:gd name="T23" fmla="*/ 2147483647 h 1153"/>
              <a:gd name="T24" fmla="*/ 2147483647 w 2195"/>
              <a:gd name="T25" fmla="*/ 2147483647 h 1153"/>
              <a:gd name="T26" fmla="*/ 2147483647 w 2195"/>
              <a:gd name="T27" fmla="*/ 2147483647 h 1153"/>
              <a:gd name="T28" fmla="*/ 2147483647 w 2195"/>
              <a:gd name="T29" fmla="*/ 2147483647 h 1153"/>
              <a:gd name="T30" fmla="*/ 2147483647 w 2195"/>
              <a:gd name="T31" fmla="*/ 2147483647 h 1153"/>
              <a:gd name="T32" fmla="*/ 2147483647 w 2195"/>
              <a:gd name="T33" fmla="*/ 2147483647 h 1153"/>
              <a:gd name="T34" fmla="*/ 2147483647 w 2195"/>
              <a:gd name="T35" fmla="*/ 2147483647 h 1153"/>
              <a:gd name="T36" fmla="*/ 2147483647 w 2195"/>
              <a:gd name="T37" fmla="*/ 2147483647 h 1153"/>
              <a:gd name="T38" fmla="*/ 2147483647 w 2195"/>
              <a:gd name="T39" fmla="*/ 2147483647 h 1153"/>
              <a:gd name="T40" fmla="*/ 2147483647 w 2195"/>
              <a:gd name="T41" fmla="*/ 0 h 1153"/>
              <a:gd name="T42" fmla="*/ 2147483647 w 2195"/>
              <a:gd name="T43" fmla="*/ 2147483647 h 1153"/>
              <a:gd name="T44" fmla="*/ 2147483647 w 2195"/>
              <a:gd name="T45" fmla="*/ 2147483647 h 1153"/>
              <a:gd name="T46" fmla="*/ 2147483647 w 2195"/>
              <a:gd name="T47" fmla="*/ 2147483647 h 1153"/>
              <a:gd name="T48" fmla="*/ 2147483647 w 2195"/>
              <a:gd name="T49" fmla="*/ 2147483647 h 1153"/>
              <a:gd name="T50" fmla="*/ 2147483647 w 2195"/>
              <a:gd name="T51" fmla="*/ 2147483647 h 1153"/>
              <a:gd name="T52" fmla="*/ 2147483647 w 2195"/>
              <a:gd name="T53" fmla="*/ 2147483647 h 1153"/>
              <a:gd name="T54" fmla="*/ 2147483647 w 2195"/>
              <a:gd name="T55" fmla="*/ 2147483647 h 1153"/>
              <a:gd name="T56" fmla="*/ 2147483647 w 2195"/>
              <a:gd name="T57" fmla="*/ 2147483647 h 1153"/>
              <a:gd name="T58" fmla="*/ 2147483647 w 2195"/>
              <a:gd name="T59" fmla="*/ 2147483647 h 1153"/>
              <a:gd name="T60" fmla="*/ 2147483647 w 2195"/>
              <a:gd name="T61" fmla="*/ 2147483647 h 1153"/>
              <a:gd name="T62" fmla="*/ 2147483647 w 2195"/>
              <a:gd name="T63" fmla="*/ 2147483647 h 1153"/>
              <a:gd name="T64" fmla="*/ 2147483647 w 2195"/>
              <a:gd name="T65" fmla="*/ 2147483647 h 1153"/>
              <a:gd name="T66" fmla="*/ 2147483647 w 2195"/>
              <a:gd name="T67" fmla="*/ 2147483647 h 1153"/>
              <a:gd name="T68" fmla="*/ 2147483647 w 2195"/>
              <a:gd name="T69" fmla="*/ 2147483647 h 1153"/>
              <a:gd name="T70" fmla="*/ 2147483647 w 2195"/>
              <a:gd name="T71" fmla="*/ 2147483647 h 1153"/>
              <a:gd name="T72" fmla="*/ 2147483647 w 2195"/>
              <a:gd name="T73" fmla="*/ 2147483647 h 1153"/>
              <a:gd name="T74" fmla="*/ 2147483647 w 2195"/>
              <a:gd name="T75" fmla="*/ 2147483647 h 1153"/>
              <a:gd name="T76" fmla="*/ 2147483647 w 2195"/>
              <a:gd name="T77" fmla="*/ 2147483647 h 1153"/>
              <a:gd name="T78" fmla="*/ 2147483647 w 2195"/>
              <a:gd name="T79" fmla="*/ 2147483647 h 1153"/>
              <a:gd name="T80" fmla="*/ 2147483647 w 2195"/>
              <a:gd name="T81" fmla="*/ 2147483647 h 1153"/>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5"/>
              <a:gd name="T124" fmla="*/ 0 h 1153"/>
              <a:gd name="T125" fmla="*/ 2195 w 2195"/>
              <a:gd name="T126" fmla="*/ 1153 h 1153"/>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a:solidFill>
              <a:srgbClr val="FF3300"/>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endParaRPr lang="en-GB" sz="1800" dirty="0"/>
          </a:p>
        </p:txBody>
      </p:sp>
      <p:sp>
        <p:nvSpPr>
          <p:cNvPr id="60439" name="Line 35"/>
          <p:cNvSpPr>
            <a:spLocks noChangeShapeType="1"/>
          </p:cNvSpPr>
          <p:nvPr/>
        </p:nvSpPr>
        <p:spPr bwMode="auto">
          <a:xfrm>
            <a:off x="8897635" y="2724568"/>
            <a:ext cx="1053611" cy="0"/>
          </a:xfrm>
          <a:prstGeom prst="line">
            <a:avLst/>
          </a:prstGeom>
          <a:noFill/>
          <a:ln w="12700" cap="rnd">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60440" name="Line 36"/>
          <p:cNvSpPr>
            <a:spLocks noChangeShapeType="1"/>
          </p:cNvSpPr>
          <p:nvPr/>
        </p:nvSpPr>
        <p:spPr bwMode="auto">
          <a:xfrm>
            <a:off x="8991419" y="875130"/>
            <a:ext cx="0" cy="3492500"/>
          </a:xfrm>
          <a:prstGeom prst="line">
            <a:avLst/>
          </a:prstGeom>
          <a:noFill/>
          <a:ln w="12700" cap="rnd">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60441" name="Line 37"/>
          <p:cNvSpPr>
            <a:spLocks noChangeShapeType="1"/>
          </p:cNvSpPr>
          <p:nvPr/>
        </p:nvSpPr>
        <p:spPr bwMode="auto">
          <a:xfrm flipH="1">
            <a:off x="9366557" y="1903830"/>
            <a:ext cx="432288" cy="571500"/>
          </a:xfrm>
          <a:prstGeom prst="line">
            <a:avLst/>
          </a:prstGeom>
          <a:noFill/>
          <a:ln w="12700" cap="rnd">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60442" name="Text Box 38"/>
          <p:cNvSpPr txBox="1">
            <a:spLocks noChangeArrowheads="1"/>
          </p:cNvSpPr>
          <p:nvPr/>
        </p:nvSpPr>
        <p:spPr bwMode="auto">
          <a:xfrm>
            <a:off x="9148032" y="3288041"/>
            <a:ext cx="1519968"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ts val="0"/>
              </a:spcBef>
            </a:pPr>
            <a:r>
              <a:rPr lang="en-GB" sz="2400" dirty="0"/>
              <a:t>What the </a:t>
            </a:r>
          </a:p>
          <a:p>
            <a:pPr algn="ctr">
              <a:spcBef>
                <a:spcPts val="0"/>
              </a:spcBef>
            </a:pPr>
            <a:r>
              <a:rPr lang="en-GB" sz="2400" dirty="0"/>
              <a:t>Customer</a:t>
            </a:r>
          </a:p>
          <a:p>
            <a:pPr algn="ctr">
              <a:spcBef>
                <a:spcPts val="0"/>
              </a:spcBef>
            </a:pPr>
            <a:r>
              <a:rPr lang="en-GB" sz="2400" dirty="0"/>
              <a:t>Sees</a:t>
            </a:r>
          </a:p>
        </p:txBody>
      </p:sp>
      <p:sp>
        <p:nvSpPr>
          <p:cNvPr id="60443" name="Line 39"/>
          <p:cNvSpPr>
            <a:spLocks noChangeShapeType="1"/>
          </p:cNvSpPr>
          <p:nvPr/>
        </p:nvSpPr>
        <p:spPr bwMode="auto">
          <a:xfrm>
            <a:off x="2331245" y="2526130"/>
            <a:ext cx="6324600" cy="0"/>
          </a:xfrm>
          <a:prstGeom prst="line">
            <a:avLst/>
          </a:prstGeom>
          <a:noFill/>
          <a:ln w="28575">
            <a:solidFill>
              <a:srgbClr val="0000FF"/>
            </a:solidFill>
            <a:round/>
            <a:headEnd/>
            <a:tailEn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60444" name="Text Box 40"/>
          <p:cNvSpPr txBox="1">
            <a:spLocks noChangeArrowheads="1"/>
          </p:cNvSpPr>
          <p:nvPr/>
        </p:nvSpPr>
        <p:spPr bwMode="auto">
          <a:xfrm>
            <a:off x="2414580" y="3745481"/>
            <a:ext cx="2454904"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2400" dirty="0">
                <a:solidFill>
                  <a:srgbClr val="0000FF"/>
                </a:solidFill>
              </a:rPr>
              <a:t>Customer Target</a:t>
            </a:r>
            <a:endParaRPr lang="en-GB" sz="2400" dirty="0">
              <a:latin typeface="Times New Roman" pitchFamily="18" charset="0"/>
            </a:endParaRPr>
          </a:p>
        </p:txBody>
      </p:sp>
      <p:sp>
        <p:nvSpPr>
          <p:cNvPr id="60445" name="Line 41"/>
          <p:cNvSpPr>
            <a:spLocks noChangeShapeType="1"/>
          </p:cNvSpPr>
          <p:nvPr/>
        </p:nvSpPr>
        <p:spPr bwMode="auto">
          <a:xfrm flipH="1" flipV="1">
            <a:off x="3474245" y="2526130"/>
            <a:ext cx="76200" cy="1295400"/>
          </a:xfrm>
          <a:prstGeom prst="line">
            <a:avLst/>
          </a:prstGeom>
          <a:noFill/>
          <a:ln w="12700">
            <a:solidFill>
              <a:srgbClr val="0000FF"/>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sz="1800" dirty="0"/>
          </a:p>
        </p:txBody>
      </p:sp>
      <p:sp>
        <p:nvSpPr>
          <p:cNvPr id="43" name="Rectangle 3">
            <a:extLst>
              <a:ext uri="{FF2B5EF4-FFF2-40B4-BE49-F238E27FC236}">
                <a16:creationId xmlns:a16="http://schemas.microsoft.com/office/drawing/2014/main" id="{90ED19F6-FD94-CB4A-BD8B-E2D0C2DEFFC2}"/>
              </a:ext>
            </a:extLst>
          </p:cNvPr>
          <p:cNvSpPr txBox="1">
            <a:spLocks noChangeArrowheads="1"/>
          </p:cNvSpPr>
          <p:nvPr/>
        </p:nvSpPr>
        <p:spPr bwMode="gray">
          <a:xfrm>
            <a:off x="944258" y="4973549"/>
            <a:ext cx="10734674" cy="1103755"/>
          </a:xfrm>
          <a:prstGeom prst="rect">
            <a:avLst/>
          </a:prstGeom>
        </p:spPr>
        <p:style>
          <a:lnRef idx="1">
            <a:schemeClr val="accent3"/>
          </a:lnRef>
          <a:fillRef idx="2">
            <a:schemeClr val="accent3"/>
          </a:fillRef>
          <a:effectRef idx="1">
            <a:schemeClr val="accent3"/>
          </a:effectRef>
          <a:fontRef idx="minor">
            <a:schemeClr val="dk1"/>
          </a:fontRef>
        </p:style>
        <p:txBody>
          <a:bodyPr vert="horz" wrap="square" lIns="72000" tIns="36000" rIns="72000" bIns="3600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defTabSz="762000">
              <a:lnSpc>
                <a:spcPct val="95000"/>
              </a:lnSpc>
              <a:buNone/>
            </a:pPr>
            <a:r>
              <a:rPr lang="en-GB" sz="2000" dirty="0">
                <a:solidFill>
                  <a:schemeClr val="bg1"/>
                </a:solidFill>
              </a:rPr>
              <a:t>Warning</a:t>
            </a:r>
          </a:p>
          <a:p>
            <a:pPr marL="0" indent="0" defTabSz="762000">
              <a:lnSpc>
                <a:spcPct val="95000"/>
              </a:lnSpc>
              <a:buNone/>
            </a:pPr>
            <a:r>
              <a:rPr lang="en-GB" sz="2000" dirty="0" err="1">
                <a:solidFill>
                  <a:schemeClr val="bg1"/>
                </a:solidFill>
              </a:rPr>
              <a:t>C</a:t>
            </a:r>
            <a:r>
              <a:rPr lang="en-GB" sz="2000" baseline="-25000" dirty="0" err="1">
                <a:solidFill>
                  <a:schemeClr val="bg1"/>
                </a:solidFill>
              </a:rPr>
              <a:t>p</a:t>
            </a:r>
            <a:r>
              <a:rPr lang="en-GB" sz="2000" dirty="0">
                <a:solidFill>
                  <a:schemeClr val="bg1"/>
                </a:solidFill>
              </a:rPr>
              <a:t>, </a:t>
            </a:r>
            <a:r>
              <a:rPr lang="en-GB" sz="2000" dirty="0" err="1">
                <a:solidFill>
                  <a:schemeClr val="bg1"/>
                </a:solidFill>
              </a:rPr>
              <a:t>C</a:t>
            </a:r>
            <a:r>
              <a:rPr lang="en-GB" sz="2000" baseline="-25000" dirty="0" err="1">
                <a:solidFill>
                  <a:schemeClr val="bg1"/>
                </a:solidFill>
              </a:rPr>
              <a:t>pk</a:t>
            </a:r>
            <a:r>
              <a:rPr lang="en-GB" sz="2000" dirty="0">
                <a:solidFill>
                  <a:schemeClr val="bg1"/>
                </a:solidFill>
              </a:rPr>
              <a:t>, P</a:t>
            </a:r>
            <a:r>
              <a:rPr lang="en-GB" sz="2000" baseline="-25000" dirty="0">
                <a:solidFill>
                  <a:schemeClr val="bg1"/>
                </a:solidFill>
              </a:rPr>
              <a:t>p</a:t>
            </a:r>
            <a:r>
              <a:rPr lang="en-GB" sz="2000" dirty="0">
                <a:solidFill>
                  <a:schemeClr val="bg1"/>
                </a:solidFill>
              </a:rPr>
              <a:t> and </a:t>
            </a:r>
            <a:r>
              <a:rPr lang="en-GB" sz="2000" dirty="0" err="1">
                <a:solidFill>
                  <a:schemeClr val="bg1"/>
                </a:solidFill>
              </a:rPr>
              <a:t>P</a:t>
            </a:r>
            <a:r>
              <a:rPr lang="en-GB" sz="2000" baseline="-25000" dirty="0" err="1">
                <a:solidFill>
                  <a:schemeClr val="bg1"/>
                </a:solidFill>
              </a:rPr>
              <a:t>pk</a:t>
            </a:r>
            <a:r>
              <a:rPr lang="en-GB" sz="2000" dirty="0">
                <a:solidFill>
                  <a:schemeClr val="bg1"/>
                </a:solidFill>
              </a:rPr>
              <a:t> are based on a Normal distribution. Capability indices can still be obtained for variation that is non-Normally distributed - BUT they are meaningless</a:t>
            </a:r>
          </a:p>
        </p:txBody>
      </p:sp>
    </p:spTree>
    <p:extLst>
      <p:ext uri="{BB962C8B-B14F-4D97-AF65-F5344CB8AC3E}">
        <p14:creationId xmlns:p14="http://schemas.microsoft.com/office/powerpoint/2010/main" val="1488051873"/>
      </p:ext>
    </p:extLst>
  </p:cSld>
  <p:clrMapOvr>
    <a:masterClrMapping/>
  </p:clrMapOvr>
  <p:transition>
    <p:zoom dir="in"/>
  </p:transition>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56002" name="Group 2">
            <a:extLst>
              <a:ext uri="{FF2B5EF4-FFF2-40B4-BE49-F238E27FC236}">
                <a16:creationId xmlns:a16="http://schemas.microsoft.com/office/drawing/2014/main" id="{776A18AE-AD1A-F042-967E-98BE61D9B3A0}"/>
              </a:ext>
            </a:extLst>
          </p:cNvPr>
          <p:cNvGrpSpPr>
            <a:grpSpLocks/>
          </p:cNvGrpSpPr>
          <p:nvPr/>
        </p:nvGrpSpPr>
        <p:grpSpPr bwMode="auto">
          <a:xfrm>
            <a:off x="2279650" y="2708275"/>
            <a:ext cx="6985000" cy="3602038"/>
            <a:chOff x="476" y="890"/>
            <a:chExt cx="4400" cy="3085"/>
          </a:xfrm>
        </p:grpSpPr>
        <p:sp>
          <p:nvSpPr>
            <p:cNvPr id="256003" name="AutoShape 3">
              <a:extLst>
                <a:ext uri="{FF2B5EF4-FFF2-40B4-BE49-F238E27FC236}">
                  <a16:creationId xmlns:a16="http://schemas.microsoft.com/office/drawing/2014/main" id="{B31DBBDF-8C8A-8342-A261-4A76D27F8BC6}"/>
                </a:ext>
              </a:extLst>
            </p:cNvPr>
            <p:cNvSpPr>
              <a:spLocks noChangeArrowheads="1"/>
            </p:cNvSpPr>
            <p:nvPr/>
          </p:nvSpPr>
          <p:spPr bwMode="auto">
            <a:xfrm>
              <a:off x="476" y="890"/>
              <a:ext cx="4400" cy="3085"/>
            </a:xfrm>
            <a:prstGeom prst="parallelogram">
              <a:avLst>
                <a:gd name="adj" fmla="val 77817"/>
              </a:avLst>
            </a:prstGeom>
            <a:solidFill>
              <a:schemeClr val="accent3"/>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6004" name="Line 4">
              <a:extLst>
                <a:ext uri="{FF2B5EF4-FFF2-40B4-BE49-F238E27FC236}">
                  <a16:creationId xmlns:a16="http://schemas.microsoft.com/office/drawing/2014/main" id="{E17E54DD-5A18-6245-B2DA-6975FB16230A}"/>
                </a:ext>
              </a:extLst>
            </p:cNvPr>
            <p:cNvSpPr>
              <a:spLocks noChangeShapeType="1"/>
            </p:cNvSpPr>
            <p:nvPr/>
          </p:nvSpPr>
          <p:spPr bwMode="auto">
            <a:xfrm flipV="1">
              <a:off x="1474" y="890"/>
              <a:ext cx="2359" cy="3084"/>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grpSp>
      <p:sp>
        <p:nvSpPr>
          <p:cNvPr id="256005" name="Rectangle 5">
            <a:extLst>
              <a:ext uri="{FF2B5EF4-FFF2-40B4-BE49-F238E27FC236}">
                <a16:creationId xmlns:a16="http://schemas.microsoft.com/office/drawing/2014/main" id="{5A6CDAC8-EB61-5440-A794-D90F66B254A0}"/>
              </a:ext>
            </a:extLst>
          </p:cNvPr>
          <p:cNvSpPr>
            <a:spLocks noGrp="1" noChangeArrowheads="1"/>
          </p:cNvSpPr>
          <p:nvPr>
            <p:ph type="title"/>
          </p:nvPr>
        </p:nvSpPr>
        <p:spPr>
          <a:xfrm>
            <a:off x="158796" y="108211"/>
            <a:ext cx="9404723" cy="1400530"/>
          </a:xfrm>
        </p:spPr>
        <p:txBody>
          <a:bodyPr/>
          <a:lstStyle/>
          <a:p>
            <a:pPr algn="l"/>
            <a:r>
              <a:rPr lang="en-GB" altLang="en-US" dirty="0"/>
              <a:t>Shift Happens!</a:t>
            </a:r>
          </a:p>
        </p:txBody>
      </p:sp>
      <p:grpSp>
        <p:nvGrpSpPr>
          <p:cNvPr id="256006" name="Group 6">
            <a:extLst>
              <a:ext uri="{FF2B5EF4-FFF2-40B4-BE49-F238E27FC236}">
                <a16:creationId xmlns:a16="http://schemas.microsoft.com/office/drawing/2014/main" id="{4A0F826C-AF1C-E44C-9FEA-4613CB8FC7FF}"/>
              </a:ext>
            </a:extLst>
          </p:cNvPr>
          <p:cNvGrpSpPr>
            <a:grpSpLocks/>
          </p:cNvGrpSpPr>
          <p:nvPr/>
        </p:nvGrpSpPr>
        <p:grpSpPr bwMode="auto">
          <a:xfrm>
            <a:off x="3943350" y="3429001"/>
            <a:ext cx="2705100" cy="2771775"/>
            <a:chOff x="1524" y="2160"/>
            <a:chExt cx="1704" cy="1746"/>
          </a:xfrm>
        </p:grpSpPr>
        <p:sp>
          <p:nvSpPr>
            <p:cNvPr id="256007" name="Line 7">
              <a:extLst>
                <a:ext uri="{FF2B5EF4-FFF2-40B4-BE49-F238E27FC236}">
                  <a16:creationId xmlns:a16="http://schemas.microsoft.com/office/drawing/2014/main" id="{43EE6796-C442-BD4B-B05E-D1FF53DEA4E0}"/>
                </a:ext>
              </a:extLst>
            </p:cNvPr>
            <p:cNvSpPr>
              <a:spLocks noChangeShapeType="1"/>
            </p:cNvSpPr>
            <p:nvPr/>
          </p:nvSpPr>
          <p:spPr bwMode="auto">
            <a:xfrm flipV="1">
              <a:off x="1524" y="3522"/>
              <a:ext cx="720" cy="384"/>
            </a:xfrm>
            <a:prstGeom prst="line">
              <a:avLst/>
            </a:prstGeom>
            <a:noFill/>
            <a:ln w="19050">
              <a:solidFill>
                <a:srgbClr val="CC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6008" name="Line 8">
              <a:extLst>
                <a:ext uri="{FF2B5EF4-FFF2-40B4-BE49-F238E27FC236}">
                  <a16:creationId xmlns:a16="http://schemas.microsoft.com/office/drawing/2014/main" id="{269FE116-03EB-7848-AD36-5C15C0F74189}"/>
                </a:ext>
              </a:extLst>
            </p:cNvPr>
            <p:cNvSpPr>
              <a:spLocks noChangeShapeType="1"/>
            </p:cNvSpPr>
            <p:nvPr/>
          </p:nvSpPr>
          <p:spPr bwMode="auto">
            <a:xfrm flipV="1">
              <a:off x="2238" y="3054"/>
              <a:ext cx="678" cy="462"/>
            </a:xfrm>
            <a:prstGeom prst="line">
              <a:avLst/>
            </a:prstGeom>
            <a:noFill/>
            <a:ln w="19050">
              <a:solidFill>
                <a:srgbClr val="CC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6009" name="Line 9">
              <a:extLst>
                <a:ext uri="{FF2B5EF4-FFF2-40B4-BE49-F238E27FC236}">
                  <a16:creationId xmlns:a16="http://schemas.microsoft.com/office/drawing/2014/main" id="{586FBBB8-50E7-A140-A79A-7F42B4438D3E}"/>
                </a:ext>
              </a:extLst>
            </p:cNvPr>
            <p:cNvSpPr>
              <a:spLocks noChangeShapeType="1"/>
            </p:cNvSpPr>
            <p:nvPr/>
          </p:nvSpPr>
          <p:spPr bwMode="auto">
            <a:xfrm>
              <a:off x="2580" y="2610"/>
              <a:ext cx="342" cy="444"/>
            </a:xfrm>
            <a:prstGeom prst="line">
              <a:avLst/>
            </a:prstGeom>
            <a:noFill/>
            <a:ln w="19050">
              <a:solidFill>
                <a:srgbClr val="CC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6010" name="Line 10">
              <a:extLst>
                <a:ext uri="{FF2B5EF4-FFF2-40B4-BE49-F238E27FC236}">
                  <a16:creationId xmlns:a16="http://schemas.microsoft.com/office/drawing/2014/main" id="{96C14958-593E-F74E-ADE3-C045F01DB652}"/>
                </a:ext>
              </a:extLst>
            </p:cNvPr>
            <p:cNvSpPr>
              <a:spLocks noChangeShapeType="1"/>
            </p:cNvSpPr>
            <p:nvPr/>
          </p:nvSpPr>
          <p:spPr bwMode="auto">
            <a:xfrm flipV="1">
              <a:off x="2568" y="2160"/>
              <a:ext cx="660" cy="444"/>
            </a:xfrm>
            <a:prstGeom prst="line">
              <a:avLst/>
            </a:prstGeom>
            <a:noFill/>
            <a:ln w="19050">
              <a:solidFill>
                <a:srgbClr val="CC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grpSp>
      <p:grpSp>
        <p:nvGrpSpPr>
          <p:cNvPr id="256011" name="Group 11">
            <a:extLst>
              <a:ext uri="{FF2B5EF4-FFF2-40B4-BE49-F238E27FC236}">
                <a16:creationId xmlns:a16="http://schemas.microsoft.com/office/drawing/2014/main" id="{9A710405-4477-424C-BA71-35AC4DDB3AE6}"/>
              </a:ext>
            </a:extLst>
          </p:cNvPr>
          <p:cNvGrpSpPr>
            <a:grpSpLocks/>
          </p:cNvGrpSpPr>
          <p:nvPr/>
        </p:nvGrpSpPr>
        <p:grpSpPr bwMode="auto">
          <a:xfrm>
            <a:off x="1755775" y="4797426"/>
            <a:ext cx="3340100" cy="1439863"/>
            <a:chOff x="146" y="3022"/>
            <a:chExt cx="2104" cy="907"/>
          </a:xfrm>
        </p:grpSpPr>
        <p:grpSp>
          <p:nvGrpSpPr>
            <p:cNvPr id="256012" name="Group 12">
              <a:extLst>
                <a:ext uri="{FF2B5EF4-FFF2-40B4-BE49-F238E27FC236}">
                  <a16:creationId xmlns:a16="http://schemas.microsoft.com/office/drawing/2014/main" id="{973B07D0-DDBD-4342-8E3E-1F7BFDC24F95}"/>
                </a:ext>
              </a:extLst>
            </p:cNvPr>
            <p:cNvGrpSpPr>
              <a:grpSpLocks/>
            </p:cNvGrpSpPr>
            <p:nvPr/>
          </p:nvGrpSpPr>
          <p:grpSpPr bwMode="auto">
            <a:xfrm>
              <a:off x="822" y="3022"/>
              <a:ext cx="1428" cy="907"/>
              <a:chOff x="822" y="3022"/>
              <a:chExt cx="1428" cy="907"/>
            </a:xfrm>
          </p:grpSpPr>
          <p:sp>
            <p:nvSpPr>
              <p:cNvPr id="256013" name="Freeform 13">
                <a:extLst>
                  <a:ext uri="{FF2B5EF4-FFF2-40B4-BE49-F238E27FC236}">
                    <a16:creationId xmlns:a16="http://schemas.microsoft.com/office/drawing/2014/main" id="{0DDBF0F4-994A-5B4C-8A2F-E596AC976BB3}"/>
                  </a:ext>
                </a:extLst>
              </p:cNvPr>
              <p:cNvSpPr>
                <a:spLocks/>
              </p:cNvSpPr>
              <p:nvPr/>
            </p:nvSpPr>
            <p:spPr bwMode="auto">
              <a:xfrm>
                <a:off x="884" y="3158"/>
                <a:ext cx="1297" cy="743"/>
              </a:xfrm>
              <a:custGeom>
                <a:avLst/>
                <a:gdLst>
                  <a:gd name="T0" fmla="*/ 0 w 1297"/>
                  <a:gd name="T1" fmla="*/ 741 h 743"/>
                  <a:gd name="T2" fmla="*/ 41 w 1297"/>
                  <a:gd name="T3" fmla="*/ 740 h 743"/>
                  <a:gd name="T4" fmla="*/ 79 w 1297"/>
                  <a:gd name="T5" fmla="*/ 733 h 743"/>
                  <a:gd name="T6" fmla="*/ 121 w 1297"/>
                  <a:gd name="T7" fmla="*/ 720 h 743"/>
                  <a:gd name="T8" fmla="*/ 164 w 1297"/>
                  <a:gd name="T9" fmla="*/ 706 h 743"/>
                  <a:gd name="T10" fmla="*/ 202 w 1297"/>
                  <a:gd name="T11" fmla="*/ 680 h 743"/>
                  <a:gd name="T12" fmla="*/ 244 w 1297"/>
                  <a:gd name="T13" fmla="*/ 646 h 743"/>
                  <a:gd name="T14" fmla="*/ 282 w 1297"/>
                  <a:gd name="T15" fmla="*/ 599 h 743"/>
                  <a:gd name="T16" fmla="*/ 324 w 1297"/>
                  <a:gd name="T17" fmla="*/ 538 h 743"/>
                  <a:gd name="T18" fmla="*/ 363 w 1297"/>
                  <a:gd name="T19" fmla="*/ 468 h 743"/>
                  <a:gd name="T20" fmla="*/ 405 w 1297"/>
                  <a:gd name="T21" fmla="*/ 384 h 743"/>
                  <a:gd name="T22" fmla="*/ 447 w 1297"/>
                  <a:gd name="T23" fmla="*/ 293 h 743"/>
                  <a:gd name="T24" fmla="*/ 485 w 1297"/>
                  <a:gd name="T25" fmla="*/ 202 h 743"/>
                  <a:gd name="T26" fmla="*/ 527 w 1297"/>
                  <a:gd name="T27" fmla="*/ 121 h 743"/>
                  <a:gd name="T28" fmla="*/ 566 w 1297"/>
                  <a:gd name="T29" fmla="*/ 57 h 743"/>
                  <a:gd name="T30" fmla="*/ 608 w 1297"/>
                  <a:gd name="T31" fmla="*/ 14 h 743"/>
                  <a:gd name="T32" fmla="*/ 650 w 1297"/>
                  <a:gd name="T33" fmla="*/ 0 h 743"/>
                  <a:gd name="T34" fmla="*/ 688 w 1297"/>
                  <a:gd name="T35" fmla="*/ 14 h 743"/>
                  <a:gd name="T36" fmla="*/ 730 w 1297"/>
                  <a:gd name="T37" fmla="*/ 57 h 743"/>
                  <a:gd name="T38" fmla="*/ 769 w 1297"/>
                  <a:gd name="T39" fmla="*/ 121 h 743"/>
                  <a:gd name="T40" fmla="*/ 811 w 1297"/>
                  <a:gd name="T41" fmla="*/ 202 h 743"/>
                  <a:gd name="T42" fmla="*/ 848 w 1297"/>
                  <a:gd name="T43" fmla="*/ 293 h 743"/>
                  <a:gd name="T44" fmla="*/ 891 w 1297"/>
                  <a:gd name="T45" fmla="*/ 384 h 743"/>
                  <a:gd name="T46" fmla="*/ 933 w 1297"/>
                  <a:gd name="T47" fmla="*/ 468 h 743"/>
                  <a:gd name="T48" fmla="*/ 972 w 1297"/>
                  <a:gd name="T49" fmla="*/ 538 h 743"/>
                  <a:gd name="T50" fmla="*/ 1014 w 1297"/>
                  <a:gd name="T51" fmla="*/ 599 h 743"/>
                  <a:gd name="T52" fmla="*/ 1051 w 1297"/>
                  <a:gd name="T53" fmla="*/ 646 h 743"/>
                  <a:gd name="T54" fmla="*/ 1094 w 1297"/>
                  <a:gd name="T55" fmla="*/ 680 h 743"/>
                  <a:gd name="T56" fmla="*/ 1132 w 1297"/>
                  <a:gd name="T57" fmla="*/ 706 h 743"/>
                  <a:gd name="T58" fmla="*/ 1175 w 1297"/>
                  <a:gd name="T59" fmla="*/ 720 h 743"/>
                  <a:gd name="T60" fmla="*/ 1217 w 1297"/>
                  <a:gd name="T61" fmla="*/ 733 h 743"/>
                  <a:gd name="T62" fmla="*/ 1254 w 1297"/>
                  <a:gd name="T63" fmla="*/ 740 h 743"/>
                  <a:gd name="T64" fmla="*/ 1297 w 1297"/>
                  <a:gd name="T65" fmla="*/ 743 h 7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297" h="743">
                    <a:moveTo>
                      <a:pt x="0" y="741"/>
                    </a:moveTo>
                    <a:lnTo>
                      <a:pt x="41" y="740"/>
                    </a:lnTo>
                    <a:lnTo>
                      <a:pt x="79" y="733"/>
                    </a:lnTo>
                    <a:lnTo>
                      <a:pt x="121" y="720"/>
                    </a:lnTo>
                    <a:lnTo>
                      <a:pt x="164" y="706"/>
                    </a:lnTo>
                    <a:lnTo>
                      <a:pt x="202" y="680"/>
                    </a:lnTo>
                    <a:lnTo>
                      <a:pt x="244" y="646"/>
                    </a:lnTo>
                    <a:lnTo>
                      <a:pt x="282" y="599"/>
                    </a:lnTo>
                    <a:lnTo>
                      <a:pt x="324" y="538"/>
                    </a:lnTo>
                    <a:lnTo>
                      <a:pt x="363" y="468"/>
                    </a:lnTo>
                    <a:lnTo>
                      <a:pt x="405" y="384"/>
                    </a:lnTo>
                    <a:lnTo>
                      <a:pt x="447" y="293"/>
                    </a:lnTo>
                    <a:lnTo>
                      <a:pt x="485" y="202"/>
                    </a:lnTo>
                    <a:lnTo>
                      <a:pt x="527" y="121"/>
                    </a:lnTo>
                    <a:lnTo>
                      <a:pt x="566" y="57"/>
                    </a:lnTo>
                    <a:lnTo>
                      <a:pt x="608" y="14"/>
                    </a:lnTo>
                    <a:lnTo>
                      <a:pt x="650" y="0"/>
                    </a:lnTo>
                    <a:lnTo>
                      <a:pt x="688" y="14"/>
                    </a:lnTo>
                    <a:lnTo>
                      <a:pt x="730" y="57"/>
                    </a:lnTo>
                    <a:lnTo>
                      <a:pt x="769" y="121"/>
                    </a:lnTo>
                    <a:lnTo>
                      <a:pt x="811" y="202"/>
                    </a:lnTo>
                    <a:lnTo>
                      <a:pt x="848" y="293"/>
                    </a:lnTo>
                    <a:lnTo>
                      <a:pt x="891" y="384"/>
                    </a:lnTo>
                    <a:lnTo>
                      <a:pt x="933" y="468"/>
                    </a:lnTo>
                    <a:lnTo>
                      <a:pt x="972" y="538"/>
                    </a:lnTo>
                    <a:lnTo>
                      <a:pt x="1014" y="599"/>
                    </a:lnTo>
                    <a:lnTo>
                      <a:pt x="1051" y="646"/>
                    </a:lnTo>
                    <a:lnTo>
                      <a:pt x="1094" y="680"/>
                    </a:lnTo>
                    <a:lnTo>
                      <a:pt x="1132" y="706"/>
                    </a:lnTo>
                    <a:lnTo>
                      <a:pt x="1175" y="720"/>
                    </a:lnTo>
                    <a:lnTo>
                      <a:pt x="1217" y="733"/>
                    </a:lnTo>
                    <a:lnTo>
                      <a:pt x="1254" y="740"/>
                    </a:lnTo>
                    <a:lnTo>
                      <a:pt x="1297" y="743"/>
                    </a:lnTo>
                  </a:path>
                </a:pathLst>
              </a:custGeom>
              <a:noFill/>
              <a:ln w="25400" cap="rnd" cmpd="sng">
                <a:solidFill>
                  <a:schemeClr val="tx1"/>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6014" name="Line 14">
                <a:extLst>
                  <a:ext uri="{FF2B5EF4-FFF2-40B4-BE49-F238E27FC236}">
                    <a16:creationId xmlns:a16="http://schemas.microsoft.com/office/drawing/2014/main" id="{FF08F2AA-FE22-454A-9FAD-4F129784A9F1}"/>
                  </a:ext>
                </a:extLst>
              </p:cNvPr>
              <p:cNvSpPr>
                <a:spLocks noChangeShapeType="1"/>
              </p:cNvSpPr>
              <p:nvPr/>
            </p:nvSpPr>
            <p:spPr bwMode="auto">
              <a:xfrm>
                <a:off x="1531" y="3022"/>
                <a:ext cx="0" cy="907"/>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6015" name="Line 15">
                <a:extLst>
                  <a:ext uri="{FF2B5EF4-FFF2-40B4-BE49-F238E27FC236}">
                    <a16:creationId xmlns:a16="http://schemas.microsoft.com/office/drawing/2014/main" id="{62076203-B4B2-C544-BC43-F4362716E93D}"/>
                  </a:ext>
                </a:extLst>
              </p:cNvPr>
              <p:cNvSpPr>
                <a:spLocks noChangeShapeType="1"/>
              </p:cNvSpPr>
              <p:nvPr/>
            </p:nvSpPr>
            <p:spPr bwMode="auto">
              <a:xfrm>
                <a:off x="822" y="3906"/>
                <a:ext cx="1428" cy="0"/>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grpSp>
        <p:sp>
          <p:nvSpPr>
            <p:cNvPr id="256016" name="Text Box 16">
              <a:extLst>
                <a:ext uri="{FF2B5EF4-FFF2-40B4-BE49-F238E27FC236}">
                  <a16:creationId xmlns:a16="http://schemas.microsoft.com/office/drawing/2014/main" id="{19454B39-0BDE-8E4A-9C7B-CE6F8D291C13}"/>
                </a:ext>
              </a:extLst>
            </p:cNvPr>
            <p:cNvSpPr txBox="1">
              <a:spLocks noChangeArrowheads="1"/>
            </p:cNvSpPr>
            <p:nvPr/>
          </p:nvSpPr>
          <p:spPr bwMode="auto">
            <a:xfrm>
              <a:off x="146" y="3221"/>
              <a:ext cx="628"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1800"/>
                <a:t>Monday</a:t>
              </a:r>
            </a:p>
          </p:txBody>
        </p:sp>
      </p:grpSp>
      <p:grpSp>
        <p:nvGrpSpPr>
          <p:cNvPr id="256017" name="Group 17">
            <a:extLst>
              <a:ext uri="{FF2B5EF4-FFF2-40B4-BE49-F238E27FC236}">
                <a16:creationId xmlns:a16="http://schemas.microsoft.com/office/drawing/2014/main" id="{F7530FF4-3FE7-DA4E-BC60-6C4111D2A8E6}"/>
              </a:ext>
            </a:extLst>
          </p:cNvPr>
          <p:cNvGrpSpPr>
            <a:grpSpLocks/>
          </p:cNvGrpSpPr>
          <p:nvPr/>
        </p:nvGrpSpPr>
        <p:grpSpPr bwMode="auto">
          <a:xfrm>
            <a:off x="2413000" y="4184651"/>
            <a:ext cx="3822700" cy="1439863"/>
            <a:chOff x="560" y="2636"/>
            <a:chExt cx="2408" cy="907"/>
          </a:xfrm>
        </p:grpSpPr>
        <p:grpSp>
          <p:nvGrpSpPr>
            <p:cNvPr id="256018" name="Group 18">
              <a:extLst>
                <a:ext uri="{FF2B5EF4-FFF2-40B4-BE49-F238E27FC236}">
                  <a16:creationId xmlns:a16="http://schemas.microsoft.com/office/drawing/2014/main" id="{A89DEE1B-18AC-B248-B209-A4594B3C75BF}"/>
                </a:ext>
              </a:extLst>
            </p:cNvPr>
            <p:cNvGrpSpPr>
              <a:grpSpLocks/>
            </p:cNvGrpSpPr>
            <p:nvPr/>
          </p:nvGrpSpPr>
          <p:grpSpPr bwMode="auto">
            <a:xfrm>
              <a:off x="1540" y="2636"/>
              <a:ext cx="1428" cy="907"/>
              <a:chOff x="822" y="3022"/>
              <a:chExt cx="1428" cy="907"/>
            </a:xfrm>
          </p:grpSpPr>
          <p:sp>
            <p:nvSpPr>
              <p:cNvPr id="256019" name="Freeform 19">
                <a:extLst>
                  <a:ext uri="{FF2B5EF4-FFF2-40B4-BE49-F238E27FC236}">
                    <a16:creationId xmlns:a16="http://schemas.microsoft.com/office/drawing/2014/main" id="{4915CB62-B93D-7B46-8C7F-A228D1167D59}"/>
                  </a:ext>
                </a:extLst>
              </p:cNvPr>
              <p:cNvSpPr>
                <a:spLocks/>
              </p:cNvSpPr>
              <p:nvPr/>
            </p:nvSpPr>
            <p:spPr bwMode="auto">
              <a:xfrm>
                <a:off x="884" y="3158"/>
                <a:ext cx="1297" cy="743"/>
              </a:xfrm>
              <a:custGeom>
                <a:avLst/>
                <a:gdLst>
                  <a:gd name="T0" fmla="*/ 0 w 1297"/>
                  <a:gd name="T1" fmla="*/ 741 h 743"/>
                  <a:gd name="T2" fmla="*/ 41 w 1297"/>
                  <a:gd name="T3" fmla="*/ 740 h 743"/>
                  <a:gd name="T4" fmla="*/ 79 w 1297"/>
                  <a:gd name="T5" fmla="*/ 733 h 743"/>
                  <a:gd name="T6" fmla="*/ 121 w 1297"/>
                  <a:gd name="T7" fmla="*/ 720 h 743"/>
                  <a:gd name="T8" fmla="*/ 164 w 1297"/>
                  <a:gd name="T9" fmla="*/ 706 h 743"/>
                  <a:gd name="T10" fmla="*/ 202 w 1297"/>
                  <a:gd name="T11" fmla="*/ 680 h 743"/>
                  <a:gd name="T12" fmla="*/ 244 w 1297"/>
                  <a:gd name="T13" fmla="*/ 646 h 743"/>
                  <a:gd name="T14" fmla="*/ 282 w 1297"/>
                  <a:gd name="T15" fmla="*/ 599 h 743"/>
                  <a:gd name="T16" fmla="*/ 324 w 1297"/>
                  <a:gd name="T17" fmla="*/ 538 h 743"/>
                  <a:gd name="T18" fmla="*/ 363 w 1297"/>
                  <a:gd name="T19" fmla="*/ 468 h 743"/>
                  <a:gd name="T20" fmla="*/ 405 w 1297"/>
                  <a:gd name="T21" fmla="*/ 384 h 743"/>
                  <a:gd name="T22" fmla="*/ 447 w 1297"/>
                  <a:gd name="T23" fmla="*/ 293 h 743"/>
                  <a:gd name="T24" fmla="*/ 485 w 1297"/>
                  <a:gd name="T25" fmla="*/ 202 h 743"/>
                  <a:gd name="T26" fmla="*/ 527 w 1297"/>
                  <a:gd name="T27" fmla="*/ 121 h 743"/>
                  <a:gd name="T28" fmla="*/ 566 w 1297"/>
                  <a:gd name="T29" fmla="*/ 57 h 743"/>
                  <a:gd name="T30" fmla="*/ 608 w 1297"/>
                  <a:gd name="T31" fmla="*/ 14 h 743"/>
                  <a:gd name="T32" fmla="*/ 650 w 1297"/>
                  <a:gd name="T33" fmla="*/ 0 h 743"/>
                  <a:gd name="T34" fmla="*/ 688 w 1297"/>
                  <a:gd name="T35" fmla="*/ 14 h 743"/>
                  <a:gd name="T36" fmla="*/ 730 w 1297"/>
                  <a:gd name="T37" fmla="*/ 57 h 743"/>
                  <a:gd name="T38" fmla="*/ 769 w 1297"/>
                  <a:gd name="T39" fmla="*/ 121 h 743"/>
                  <a:gd name="T40" fmla="*/ 811 w 1297"/>
                  <a:gd name="T41" fmla="*/ 202 h 743"/>
                  <a:gd name="T42" fmla="*/ 848 w 1297"/>
                  <a:gd name="T43" fmla="*/ 293 h 743"/>
                  <a:gd name="T44" fmla="*/ 891 w 1297"/>
                  <a:gd name="T45" fmla="*/ 384 h 743"/>
                  <a:gd name="T46" fmla="*/ 933 w 1297"/>
                  <a:gd name="T47" fmla="*/ 468 h 743"/>
                  <a:gd name="T48" fmla="*/ 972 w 1297"/>
                  <a:gd name="T49" fmla="*/ 538 h 743"/>
                  <a:gd name="T50" fmla="*/ 1014 w 1297"/>
                  <a:gd name="T51" fmla="*/ 599 h 743"/>
                  <a:gd name="T52" fmla="*/ 1051 w 1297"/>
                  <a:gd name="T53" fmla="*/ 646 h 743"/>
                  <a:gd name="T54" fmla="*/ 1094 w 1297"/>
                  <a:gd name="T55" fmla="*/ 680 h 743"/>
                  <a:gd name="T56" fmla="*/ 1132 w 1297"/>
                  <a:gd name="T57" fmla="*/ 706 h 743"/>
                  <a:gd name="T58" fmla="*/ 1175 w 1297"/>
                  <a:gd name="T59" fmla="*/ 720 h 743"/>
                  <a:gd name="T60" fmla="*/ 1217 w 1297"/>
                  <a:gd name="T61" fmla="*/ 733 h 743"/>
                  <a:gd name="T62" fmla="*/ 1254 w 1297"/>
                  <a:gd name="T63" fmla="*/ 740 h 743"/>
                  <a:gd name="T64" fmla="*/ 1297 w 1297"/>
                  <a:gd name="T65" fmla="*/ 743 h 7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297" h="743">
                    <a:moveTo>
                      <a:pt x="0" y="741"/>
                    </a:moveTo>
                    <a:lnTo>
                      <a:pt x="41" y="740"/>
                    </a:lnTo>
                    <a:lnTo>
                      <a:pt x="79" y="733"/>
                    </a:lnTo>
                    <a:lnTo>
                      <a:pt x="121" y="720"/>
                    </a:lnTo>
                    <a:lnTo>
                      <a:pt x="164" y="706"/>
                    </a:lnTo>
                    <a:lnTo>
                      <a:pt x="202" y="680"/>
                    </a:lnTo>
                    <a:lnTo>
                      <a:pt x="244" y="646"/>
                    </a:lnTo>
                    <a:lnTo>
                      <a:pt x="282" y="599"/>
                    </a:lnTo>
                    <a:lnTo>
                      <a:pt x="324" y="538"/>
                    </a:lnTo>
                    <a:lnTo>
                      <a:pt x="363" y="468"/>
                    </a:lnTo>
                    <a:lnTo>
                      <a:pt x="405" y="384"/>
                    </a:lnTo>
                    <a:lnTo>
                      <a:pt x="447" y="293"/>
                    </a:lnTo>
                    <a:lnTo>
                      <a:pt x="485" y="202"/>
                    </a:lnTo>
                    <a:lnTo>
                      <a:pt x="527" y="121"/>
                    </a:lnTo>
                    <a:lnTo>
                      <a:pt x="566" y="57"/>
                    </a:lnTo>
                    <a:lnTo>
                      <a:pt x="608" y="14"/>
                    </a:lnTo>
                    <a:lnTo>
                      <a:pt x="650" y="0"/>
                    </a:lnTo>
                    <a:lnTo>
                      <a:pt x="688" y="14"/>
                    </a:lnTo>
                    <a:lnTo>
                      <a:pt x="730" y="57"/>
                    </a:lnTo>
                    <a:lnTo>
                      <a:pt x="769" y="121"/>
                    </a:lnTo>
                    <a:lnTo>
                      <a:pt x="811" y="202"/>
                    </a:lnTo>
                    <a:lnTo>
                      <a:pt x="848" y="293"/>
                    </a:lnTo>
                    <a:lnTo>
                      <a:pt x="891" y="384"/>
                    </a:lnTo>
                    <a:lnTo>
                      <a:pt x="933" y="468"/>
                    </a:lnTo>
                    <a:lnTo>
                      <a:pt x="972" y="538"/>
                    </a:lnTo>
                    <a:lnTo>
                      <a:pt x="1014" y="599"/>
                    </a:lnTo>
                    <a:lnTo>
                      <a:pt x="1051" y="646"/>
                    </a:lnTo>
                    <a:lnTo>
                      <a:pt x="1094" y="680"/>
                    </a:lnTo>
                    <a:lnTo>
                      <a:pt x="1132" y="706"/>
                    </a:lnTo>
                    <a:lnTo>
                      <a:pt x="1175" y="720"/>
                    </a:lnTo>
                    <a:lnTo>
                      <a:pt x="1217" y="733"/>
                    </a:lnTo>
                    <a:lnTo>
                      <a:pt x="1254" y="740"/>
                    </a:lnTo>
                    <a:lnTo>
                      <a:pt x="1297" y="743"/>
                    </a:lnTo>
                  </a:path>
                </a:pathLst>
              </a:custGeom>
              <a:noFill/>
              <a:ln w="25400" cap="rnd" cmpd="sng">
                <a:solidFill>
                  <a:schemeClr val="tx1"/>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6020" name="Line 20">
                <a:extLst>
                  <a:ext uri="{FF2B5EF4-FFF2-40B4-BE49-F238E27FC236}">
                    <a16:creationId xmlns:a16="http://schemas.microsoft.com/office/drawing/2014/main" id="{F1E84761-19AC-EC4B-AD15-859A3FE651AD}"/>
                  </a:ext>
                </a:extLst>
              </p:cNvPr>
              <p:cNvSpPr>
                <a:spLocks noChangeShapeType="1"/>
              </p:cNvSpPr>
              <p:nvPr/>
            </p:nvSpPr>
            <p:spPr bwMode="auto">
              <a:xfrm>
                <a:off x="1531" y="3022"/>
                <a:ext cx="0" cy="907"/>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6021" name="Line 21">
                <a:extLst>
                  <a:ext uri="{FF2B5EF4-FFF2-40B4-BE49-F238E27FC236}">
                    <a16:creationId xmlns:a16="http://schemas.microsoft.com/office/drawing/2014/main" id="{437BCAF5-A753-9B4C-8FCF-FF964AB39064}"/>
                  </a:ext>
                </a:extLst>
              </p:cNvPr>
              <p:cNvSpPr>
                <a:spLocks noChangeShapeType="1"/>
              </p:cNvSpPr>
              <p:nvPr/>
            </p:nvSpPr>
            <p:spPr bwMode="auto">
              <a:xfrm>
                <a:off x="822" y="3906"/>
                <a:ext cx="1428" cy="0"/>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grpSp>
        <p:sp>
          <p:nvSpPr>
            <p:cNvPr id="256022" name="Text Box 22">
              <a:extLst>
                <a:ext uri="{FF2B5EF4-FFF2-40B4-BE49-F238E27FC236}">
                  <a16:creationId xmlns:a16="http://schemas.microsoft.com/office/drawing/2014/main" id="{00B417FF-8985-114B-8E9C-99C078322DFF}"/>
                </a:ext>
              </a:extLst>
            </p:cNvPr>
            <p:cNvSpPr txBox="1">
              <a:spLocks noChangeArrowheads="1"/>
            </p:cNvSpPr>
            <p:nvPr/>
          </p:nvSpPr>
          <p:spPr bwMode="auto">
            <a:xfrm>
              <a:off x="560" y="2867"/>
              <a:ext cx="668"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1800"/>
                <a:t>Tuesday</a:t>
              </a:r>
            </a:p>
          </p:txBody>
        </p:sp>
      </p:grpSp>
      <p:grpSp>
        <p:nvGrpSpPr>
          <p:cNvPr id="256023" name="Group 23">
            <a:extLst>
              <a:ext uri="{FF2B5EF4-FFF2-40B4-BE49-F238E27FC236}">
                <a16:creationId xmlns:a16="http://schemas.microsoft.com/office/drawing/2014/main" id="{BE8C8C99-67F9-4141-AD31-DD48039A1AF9}"/>
              </a:ext>
            </a:extLst>
          </p:cNvPr>
          <p:cNvGrpSpPr>
            <a:grpSpLocks/>
          </p:cNvGrpSpPr>
          <p:nvPr/>
        </p:nvGrpSpPr>
        <p:grpSpPr bwMode="auto">
          <a:xfrm>
            <a:off x="3051175" y="3438526"/>
            <a:ext cx="4241800" cy="1439863"/>
            <a:chOff x="962" y="2166"/>
            <a:chExt cx="2672" cy="907"/>
          </a:xfrm>
        </p:grpSpPr>
        <p:grpSp>
          <p:nvGrpSpPr>
            <p:cNvPr id="256024" name="Group 24">
              <a:extLst>
                <a:ext uri="{FF2B5EF4-FFF2-40B4-BE49-F238E27FC236}">
                  <a16:creationId xmlns:a16="http://schemas.microsoft.com/office/drawing/2014/main" id="{F8C56701-0573-AE41-A732-BF7D9070AF46}"/>
                </a:ext>
              </a:extLst>
            </p:cNvPr>
            <p:cNvGrpSpPr>
              <a:grpSpLocks/>
            </p:cNvGrpSpPr>
            <p:nvPr/>
          </p:nvGrpSpPr>
          <p:grpSpPr bwMode="auto">
            <a:xfrm>
              <a:off x="2206" y="2166"/>
              <a:ext cx="1428" cy="907"/>
              <a:chOff x="822" y="3022"/>
              <a:chExt cx="1428" cy="907"/>
            </a:xfrm>
          </p:grpSpPr>
          <p:sp>
            <p:nvSpPr>
              <p:cNvPr id="256025" name="Freeform 25">
                <a:extLst>
                  <a:ext uri="{FF2B5EF4-FFF2-40B4-BE49-F238E27FC236}">
                    <a16:creationId xmlns:a16="http://schemas.microsoft.com/office/drawing/2014/main" id="{9D7D8F44-F63C-0A40-B829-EFABBEB955F1}"/>
                  </a:ext>
                </a:extLst>
              </p:cNvPr>
              <p:cNvSpPr>
                <a:spLocks/>
              </p:cNvSpPr>
              <p:nvPr/>
            </p:nvSpPr>
            <p:spPr bwMode="auto">
              <a:xfrm>
                <a:off x="884" y="3158"/>
                <a:ext cx="1297" cy="743"/>
              </a:xfrm>
              <a:custGeom>
                <a:avLst/>
                <a:gdLst>
                  <a:gd name="T0" fmla="*/ 0 w 1297"/>
                  <a:gd name="T1" fmla="*/ 741 h 743"/>
                  <a:gd name="T2" fmla="*/ 41 w 1297"/>
                  <a:gd name="T3" fmla="*/ 740 h 743"/>
                  <a:gd name="T4" fmla="*/ 79 w 1297"/>
                  <a:gd name="T5" fmla="*/ 733 h 743"/>
                  <a:gd name="T6" fmla="*/ 121 w 1297"/>
                  <a:gd name="T7" fmla="*/ 720 h 743"/>
                  <a:gd name="T8" fmla="*/ 164 w 1297"/>
                  <a:gd name="T9" fmla="*/ 706 h 743"/>
                  <a:gd name="T10" fmla="*/ 202 w 1297"/>
                  <a:gd name="T11" fmla="*/ 680 h 743"/>
                  <a:gd name="T12" fmla="*/ 244 w 1297"/>
                  <a:gd name="T13" fmla="*/ 646 h 743"/>
                  <a:gd name="T14" fmla="*/ 282 w 1297"/>
                  <a:gd name="T15" fmla="*/ 599 h 743"/>
                  <a:gd name="T16" fmla="*/ 324 w 1297"/>
                  <a:gd name="T17" fmla="*/ 538 h 743"/>
                  <a:gd name="T18" fmla="*/ 363 w 1297"/>
                  <a:gd name="T19" fmla="*/ 468 h 743"/>
                  <a:gd name="T20" fmla="*/ 405 w 1297"/>
                  <a:gd name="T21" fmla="*/ 384 h 743"/>
                  <a:gd name="T22" fmla="*/ 447 w 1297"/>
                  <a:gd name="T23" fmla="*/ 293 h 743"/>
                  <a:gd name="T24" fmla="*/ 485 w 1297"/>
                  <a:gd name="T25" fmla="*/ 202 h 743"/>
                  <a:gd name="T26" fmla="*/ 527 w 1297"/>
                  <a:gd name="T27" fmla="*/ 121 h 743"/>
                  <a:gd name="T28" fmla="*/ 566 w 1297"/>
                  <a:gd name="T29" fmla="*/ 57 h 743"/>
                  <a:gd name="T30" fmla="*/ 608 w 1297"/>
                  <a:gd name="T31" fmla="*/ 14 h 743"/>
                  <a:gd name="T32" fmla="*/ 650 w 1297"/>
                  <a:gd name="T33" fmla="*/ 0 h 743"/>
                  <a:gd name="T34" fmla="*/ 688 w 1297"/>
                  <a:gd name="T35" fmla="*/ 14 h 743"/>
                  <a:gd name="T36" fmla="*/ 730 w 1297"/>
                  <a:gd name="T37" fmla="*/ 57 h 743"/>
                  <a:gd name="T38" fmla="*/ 769 w 1297"/>
                  <a:gd name="T39" fmla="*/ 121 h 743"/>
                  <a:gd name="T40" fmla="*/ 811 w 1297"/>
                  <a:gd name="T41" fmla="*/ 202 h 743"/>
                  <a:gd name="T42" fmla="*/ 848 w 1297"/>
                  <a:gd name="T43" fmla="*/ 293 h 743"/>
                  <a:gd name="T44" fmla="*/ 891 w 1297"/>
                  <a:gd name="T45" fmla="*/ 384 h 743"/>
                  <a:gd name="T46" fmla="*/ 933 w 1297"/>
                  <a:gd name="T47" fmla="*/ 468 h 743"/>
                  <a:gd name="T48" fmla="*/ 972 w 1297"/>
                  <a:gd name="T49" fmla="*/ 538 h 743"/>
                  <a:gd name="T50" fmla="*/ 1014 w 1297"/>
                  <a:gd name="T51" fmla="*/ 599 h 743"/>
                  <a:gd name="T52" fmla="*/ 1051 w 1297"/>
                  <a:gd name="T53" fmla="*/ 646 h 743"/>
                  <a:gd name="T54" fmla="*/ 1094 w 1297"/>
                  <a:gd name="T55" fmla="*/ 680 h 743"/>
                  <a:gd name="T56" fmla="*/ 1132 w 1297"/>
                  <a:gd name="T57" fmla="*/ 706 h 743"/>
                  <a:gd name="T58" fmla="*/ 1175 w 1297"/>
                  <a:gd name="T59" fmla="*/ 720 h 743"/>
                  <a:gd name="T60" fmla="*/ 1217 w 1297"/>
                  <a:gd name="T61" fmla="*/ 733 h 743"/>
                  <a:gd name="T62" fmla="*/ 1254 w 1297"/>
                  <a:gd name="T63" fmla="*/ 740 h 743"/>
                  <a:gd name="T64" fmla="*/ 1297 w 1297"/>
                  <a:gd name="T65" fmla="*/ 743 h 7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297" h="743">
                    <a:moveTo>
                      <a:pt x="0" y="741"/>
                    </a:moveTo>
                    <a:lnTo>
                      <a:pt x="41" y="740"/>
                    </a:lnTo>
                    <a:lnTo>
                      <a:pt x="79" y="733"/>
                    </a:lnTo>
                    <a:lnTo>
                      <a:pt x="121" y="720"/>
                    </a:lnTo>
                    <a:lnTo>
                      <a:pt x="164" y="706"/>
                    </a:lnTo>
                    <a:lnTo>
                      <a:pt x="202" y="680"/>
                    </a:lnTo>
                    <a:lnTo>
                      <a:pt x="244" y="646"/>
                    </a:lnTo>
                    <a:lnTo>
                      <a:pt x="282" y="599"/>
                    </a:lnTo>
                    <a:lnTo>
                      <a:pt x="324" y="538"/>
                    </a:lnTo>
                    <a:lnTo>
                      <a:pt x="363" y="468"/>
                    </a:lnTo>
                    <a:lnTo>
                      <a:pt x="405" y="384"/>
                    </a:lnTo>
                    <a:lnTo>
                      <a:pt x="447" y="293"/>
                    </a:lnTo>
                    <a:lnTo>
                      <a:pt x="485" y="202"/>
                    </a:lnTo>
                    <a:lnTo>
                      <a:pt x="527" y="121"/>
                    </a:lnTo>
                    <a:lnTo>
                      <a:pt x="566" y="57"/>
                    </a:lnTo>
                    <a:lnTo>
                      <a:pt x="608" y="14"/>
                    </a:lnTo>
                    <a:lnTo>
                      <a:pt x="650" y="0"/>
                    </a:lnTo>
                    <a:lnTo>
                      <a:pt x="688" y="14"/>
                    </a:lnTo>
                    <a:lnTo>
                      <a:pt x="730" y="57"/>
                    </a:lnTo>
                    <a:lnTo>
                      <a:pt x="769" y="121"/>
                    </a:lnTo>
                    <a:lnTo>
                      <a:pt x="811" y="202"/>
                    </a:lnTo>
                    <a:lnTo>
                      <a:pt x="848" y="293"/>
                    </a:lnTo>
                    <a:lnTo>
                      <a:pt x="891" y="384"/>
                    </a:lnTo>
                    <a:lnTo>
                      <a:pt x="933" y="468"/>
                    </a:lnTo>
                    <a:lnTo>
                      <a:pt x="972" y="538"/>
                    </a:lnTo>
                    <a:lnTo>
                      <a:pt x="1014" y="599"/>
                    </a:lnTo>
                    <a:lnTo>
                      <a:pt x="1051" y="646"/>
                    </a:lnTo>
                    <a:lnTo>
                      <a:pt x="1094" y="680"/>
                    </a:lnTo>
                    <a:lnTo>
                      <a:pt x="1132" y="706"/>
                    </a:lnTo>
                    <a:lnTo>
                      <a:pt x="1175" y="720"/>
                    </a:lnTo>
                    <a:lnTo>
                      <a:pt x="1217" y="733"/>
                    </a:lnTo>
                    <a:lnTo>
                      <a:pt x="1254" y="740"/>
                    </a:lnTo>
                    <a:lnTo>
                      <a:pt x="1297" y="743"/>
                    </a:lnTo>
                  </a:path>
                </a:pathLst>
              </a:custGeom>
              <a:noFill/>
              <a:ln w="25400" cap="rnd" cmpd="sng">
                <a:solidFill>
                  <a:schemeClr val="tx1"/>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6026" name="Line 26">
                <a:extLst>
                  <a:ext uri="{FF2B5EF4-FFF2-40B4-BE49-F238E27FC236}">
                    <a16:creationId xmlns:a16="http://schemas.microsoft.com/office/drawing/2014/main" id="{1DDD2D81-DB03-FE4A-9593-CEF287B4C1B1}"/>
                  </a:ext>
                </a:extLst>
              </p:cNvPr>
              <p:cNvSpPr>
                <a:spLocks noChangeShapeType="1"/>
              </p:cNvSpPr>
              <p:nvPr/>
            </p:nvSpPr>
            <p:spPr bwMode="auto">
              <a:xfrm>
                <a:off x="1531" y="3022"/>
                <a:ext cx="0" cy="907"/>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6027" name="Line 27">
                <a:extLst>
                  <a:ext uri="{FF2B5EF4-FFF2-40B4-BE49-F238E27FC236}">
                    <a16:creationId xmlns:a16="http://schemas.microsoft.com/office/drawing/2014/main" id="{54A09909-E5FD-8C42-B023-8DF90956F87A}"/>
                  </a:ext>
                </a:extLst>
              </p:cNvPr>
              <p:cNvSpPr>
                <a:spLocks noChangeShapeType="1"/>
              </p:cNvSpPr>
              <p:nvPr/>
            </p:nvSpPr>
            <p:spPr bwMode="auto">
              <a:xfrm>
                <a:off x="822" y="3906"/>
                <a:ext cx="1428" cy="0"/>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grpSp>
        <p:sp>
          <p:nvSpPr>
            <p:cNvPr id="256028" name="Text Box 28">
              <a:extLst>
                <a:ext uri="{FF2B5EF4-FFF2-40B4-BE49-F238E27FC236}">
                  <a16:creationId xmlns:a16="http://schemas.microsoft.com/office/drawing/2014/main" id="{001825AC-F60D-F246-8FA3-6DD2AE8618F0}"/>
                </a:ext>
              </a:extLst>
            </p:cNvPr>
            <p:cNvSpPr txBox="1">
              <a:spLocks noChangeArrowheads="1"/>
            </p:cNvSpPr>
            <p:nvPr/>
          </p:nvSpPr>
          <p:spPr bwMode="auto">
            <a:xfrm>
              <a:off x="962" y="2447"/>
              <a:ext cx="876"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1800"/>
                <a:t>Wednesday</a:t>
              </a:r>
            </a:p>
          </p:txBody>
        </p:sp>
      </p:grpSp>
      <p:grpSp>
        <p:nvGrpSpPr>
          <p:cNvPr id="256029" name="Group 29">
            <a:extLst>
              <a:ext uri="{FF2B5EF4-FFF2-40B4-BE49-F238E27FC236}">
                <a16:creationId xmlns:a16="http://schemas.microsoft.com/office/drawing/2014/main" id="{807990E8-0299-1E48-821F-26446E28CB39}"/>
              </a:ext>
            </a:extLst>
          </p:cNvPr>
          <p:cNvGrpSpPr>
            <a:grpSpLocks/>
          </p:cNvGrpSpPr>
          <p:nvPr/>
        </p:nvGrpSpPr>
        <p:grpSpPr bwMode="auto">
          <a:xfrm>
            <a:off x="3813176" y="2736851"/>
            <a:ext cx="2936875" cy="1439863"/>
            <a:chOff x="1442" y="1724"/>
            <a:chExt cx="1850" cy="907"/>
          </a:xfrm>
        </p:grpSpPr>
        <p:grpSp>
          <p:nvGrpSpPr>
            <p:cNvPr id="256030" name="Group 30">
              <a:extLst>
                <a:ext uri="{FF2B5EF4-FFF2-40B4-BE49-F238E27FC236}">
                  <a16:creationId xmlns:a16="http://schemas.microsoft.com/office/drawing/2014/main" id="{13ED446D-B9F5-954D-A997-30871E761D45}"/>
                </a:ext>
              </a:extLst>
            </p:cNvPr>
            <p:cNvGrpSpPr>
              <a:grpSpLocks/>
            </p:cNvGrpSpPr>
            <p:nvPr/>
          </p:nvGrpSpPr>
          <p:grpSpPr bwMode="auto">
            <a:xfrm>
              <a:off x="1864" y="1724"/>
              <a:ext cx="1428" cy="907"/>
              <a:chOff x="822" y="3022"/>
              <a:chExt cx="1428" cy="907"/>
            </a:xfrm>
          </p:grpSpPr>
          <p:sp>
            <p:nvSpPr>
              <p:cNvPr id="256031" name="Freeform 31">
                <a:extLst>
                  <a:ext uri="{FF2B5EF4-FFF2-40B4-BE49-F238E27FC236}">
                    <a16:creationId xmlns:a16="http://schemas.microsoft.com/office/drawing/2014/main" id="{2850296A-CA56-ED43-B3AC-B5EEA5E2D9AE}"/>
                  </a:ext>
                </a:extLst>
              </p:cNvPr>
              <p:cNvSpPr>
                <a:spLocks/>
              </p:cNvSpPr>
              <p:nvPr/>
            </p:nvSpPr>
            <p:spPr bwMode="auto">
              <a:xfrm>
                <a:off x="884" y="3158"/>
                <a:ext cx="1297" cy="743"/>
              </a:xfrm>
              <a:custGeom>
                <a:avLst/>
                <a:gdLst>
                  <a:gd name="T0" fmla="*/ 0 w 1297"/>
                  <a:gd name="T1" fmla="*/ 741 h 743"/>
                  <a:gd name="T2" fmla="*/ 41 w 1297"/>
                  <a:gd name="T3" fmla="*/ 740 h 743"/>
                  <a:gd name="T4" fmla="*/ 79 w 1297"/>
                  <a:gd name="T5" fmla="*/ 733 h 743"/>
                  <a:gd name="T6" fmla="*/ 121 w 1297"/>
                  <a:gd name="T7" fmla="*/ 720 h 743"/>
                  <a:gd name="T8" fmla="*/ 164 w 1297"/>
                  <a:gd name="T9" fmla="*/ 706 h 743"/>
                  <a:gd name="T10" fmla="*/ 202 w 1297"/>
                  <a:gd name="T11" fmla="*/ 680 h 743"/>
                  <a:gd name="T12" fmla="*/ 244 w 1297"/>
                  <a:gd name="T13" fmla="*/ 646 h 743"/>
                  <a:gd name="T14" fmla="*/ 282 w 1297"/>
                  <a:gd name="T15" fmla="*/ 599 h 743"/>
                  <a:gd name="T16" fmla="*/ 324 w 1297"/>
                  <a:gd name="T17" fmla="*/ 538 h 743"/>
                  <a:gd name="T18" fmla="*/ 363 w 1297"/>
                  <a:gd name="T19" fmla="*/ 468 h 743"/>
                  <a:gd name="T20" fmla="*/ 405 w 1297"/>
                  <a:gd name="T21" fmla="*/ 384 h 743"/>
                  <a:gd name="T22" fmla="*/ 447 w 1297"/>
                  <a:gd name="T23" fmla="*/ 293 h 743"/>
                  <a:gd name="T24" fmla="*/ 485 w 1297"/>
                  <a:gd name="T25" fmla="*/ 202 h 743"/>
                  <a:gd name="T26" fmla="*/ 527 w 1297"/>
                  <a:gd name="T27" fmla="*/ 121 h 743"/>
                  <a:gd name="T28" fmla="*/ 566 w 1297"/>
                  <a:gd name="T29" fmla="*/ 57 h 743"/>
                  <a:gd name="T30" fmla="*/ 608 w 1297"/>
                  <a:gd name="T31" fmla="*/ 14 h 743"/>
                  <a:gd name="T32" fmla="*/ 650 w 1297"/>
                  <a:gd name="T33" fmla="*/ 0 h 743"/>
                  <a:gd name="T34" fmla="*/ 688 w 1297"/>
                  <a:gd name="T35" fmla="*/ 14 h 743"/>
                  <a:gd name="T36" fmla="*/ 730 w 1297"/>
                  <a:gd name="T37" fmla="*/ 57 h 743"/>
                  <a:gd name="T38" fmla="*/ 769 w 1297"/>
                  <a:gd name="T39" fmla="*/ 121 h 743"/>
                  <a:gd name="T40" fmla="*/ 811 w 1297"/>
                  <a:gd name="T41" fmla="*/ 202 h 743"/>
                  <a:gd name="T42" fmla="*/ 848 w 1297"/>
                  <a:gd name="T43" fmla="*/ 293 h 743"/>
                  <a:gd name="T44" fmla="*/ 891 w 1297"/>
                  <a:gd name="T45" fmla="*/ 384 h 743"/>
                  <a:gd name="T46" fmla="*/ 933 w 1297"/>
                  <a:gd name="T47" fmla="*/ 468 h 743"/>
                  <a:gd name="T48" fmla="*/ 972 w 1297"/>
                  <a:gd name="T49" fmla="*/ 538 h 743"/>
                  <a:gd name="T50" fmla="*/ 1014 w 1297"/>
                  <a:gd name="T51" fmla="*/ 599 h 743"/>
                  <a:gd name="T52" fmla="*/ 1051 w 1297"/>
                  <a:gd name="T53" fmla="*/ 646 h 743"/>
                  <a:gd name="T54" fmla="*/ 1094 w 1297"/>
                  <a:gd name="T55" fmla="*/ 680 h 743"/>
                  <a:gd name="T56" fmla="*/ 1132 w 1297"/>
                  <a:gd name="T57" fmla="*/ 706 h 743"/>
                  <a:gd name="T58" fmla="*/ 1175 w 1297"/>
                  <a:gd name="T59" fmla="*/ 720 h 743"/>
                  <a:gd name="T60" fmla="*/ 1217 w 1297"/>
                  <a:gd name="T61" fmla="*/ 733 h 743"/>
                  <a:gd name="T62" fmla="*/ 1254 w 1297"/>
                  <a:gd name="T63" fmla="*/ 740 h 743"/>
                  <a:gd name="T64" fmla="*/ 1297 w 1297"/>
                  <a:gd name="T65" fmla="*/ 743 h 7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297" h="743">
                    <a:moveTo>
                      <a:pt x="0" y="741"/>
                    </a:moveTo>
                    <a:lnTo>
                      <a:pt x="41" y="740"/>
                    </a:lnTo>
                    <a:lnTo>
                      <a:pt x="79" y="733"/>
                    </a:lnTo>
                    <a:lnTo>
                      <a:pt x="121" y="720"/>
                    </a:lnTo>
                    <a:lnTo>
                      <a:pt x="164" y="706"/>
                    </a:lnTo>
                    <a:lnTo>
                      <a:pt x="202" y="680"/>
                    </a:lnTo>
                    <a:lnTo>
                      <a:pt x="244" y="646"/>
                    </a:lnTo>
                    <a:lnTo>
                      <a:pt x="282" y="599"/>
                    </a:lnTo>
                    <a:lnTo>
                      <a:pt x="324" y="538"/>
                    </a:lnTo>
                    <a:lnTo>
                      <a:pt x="363" y="468"/>
                    </a:lnTo>
                    <a:lnTo>
                      <a:pt x="405" y="384"/>
                    </a:lnTo>
                    <a:lnTo>
                      <a:pt x="447" y="293"/>
                    </a:lnTo>
                    <a:lnTo>
                      <a:pt x="485" y="202"/>
                    </a:lnTo>
                    <a:lnTo>
                      <a:pt x="527" y="121"/>
                    </a:lnTo>
                    <a:lnTo>
                      <a:pt x="566" y="57"/>
                    </a:lnTo>
                    <a:lnTo>
                      <a:pt x="608" y="14"/>
                    </a:lnTo>
                    <a:lnTo>
                      <a:pt x="650" y="0"/>
                    </a:lnTo>
                    <a:lnTo>
                      <a:pt x="688" y="14"/>
                    </a:lnTo>
                    <a:lnTo>
                      <a:pt x="730" y="57"/>
                    </a:lnTo>
                    <a:lnTo>
                      <a:pt x="769" y="121"/>
                    </a:lnTo>
                    <a:lnTo>
                      <a:pt x="811" y="202"/>
                    </a:lnTo>
                    <a:lnTo>
                      <a:pt x="848" y="293"/>
                    </a:lnTo>
                    <a:lnTo>
                      <a:pt x="891" y="384"/>
                    </a:lnTo>
                    <a:lnTo>
                      <a:pt x="933" y="468"/>
                    </a:lnTo>
                    <a:lnTo>
                      <a:pt x="972" y="538"/>
                    </a:lnTo>
                    <a:lnTo>
                      <a:pt x="1014" y="599"/>
                    </a:lnTo>
                    <a:lnTo>
                      <a:pt x="1051" y="646"/>
                    </a:lnTo>
                    <a:lnTo>
                      <a:pt x="1094" y="680"/>
                    </a:lnTo>
                    <a:lnTo>
                      <a:pt x="1132" y="706"/>
                    </a:lnTo>
                    <a:lnTo>
                      <a:pt x="1175" y="720"/>
                    </a:lnTo>
                    <a:lnTo>
                      <a:pt x="1217" y="733"/>
                    </a:lnTo>
                    <a:lnTo>
                      <a:pt x="1254" y="740"/>
                    </a:lnTo>
                    <a:lnTo>
                      <a:pt x="1297" y="743"/>
                    </a:lnTo>
                  </a:path>
                </a:pathLst>
              </a:custGeom>
              <a:noFill/>
              <a:ln w="25400" cap="rnd" cmpd="sng">
                <a:solidFill>
                  <a:schemeClr val="tx1"/>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6032" name="Line 32">
                <a:extLst>
                  <a:ext uri="{FF2B5EF4-FFF2-40B4-BE49-F238E27FC236}">
                    <a16:creationId xmlns:a16="http://schemas.microsoft.com/office/drawing/2014/main" id="{53AA5FF2-4EB3-F844-9D7F-A7C312B43E73}"/>
                  </a:ext>
                </a:extLst>
              </p:cNvPr>
              <p:cNvSpPr>
                <a:spLocks noChangeShapeType="1"/>
              </p:cNvSpPr>
              <p:nvPr/>
            </p:nvSpPr>
            <p:spPr bwMode="auto">
              <a:xfrm>
                <a:off x="1531" y="3022"/>
                <a:ext cx="0" cy="907"/>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6033" name="Line 33">
                <a:extLst>
                  <a:ext uri="{FF2B5EF4-FFF2-40B4-BE49-F238E27FC236}">
                    <a16:creationId xmlns:a16="http://schemas.microsoft.com/office/drawing/2014/main" id="{56703077-F40A-494E-83D0-2C96D5E23324}"/>
                  </a:ext>
                </a:extLst>
              </p:cNvPr>
              <p:cNvSpPr>
                <a:spLocks noChangeShapeType="1"/>
              </p:cNvSpPr>
              <p:nvPr/>
            </p:nvSpPr>
            <p:spPr bwMode="auto">
              <a:xfrm>
                <a:off x="822" y="3906"/>
                <a:ext cx="1428" cy="0"/>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grpSp>
        <p:sp>
          <p:nvSpPr>
            <p:cNvPr id="256034" name="Text Box 34">
              <a:extLst>
                <a:ext uri="{FF2B5EF4-FFF2-40B4-BE49-F238E27FC236}">
                  <a16:creationId xmlns:a16="http://schemas.microsoft.com/office/drawing/2014/main" id="{0072F7E6-3795-7F41-A93D-26535A82250B}"/>
                </a:ext>
              </a:extLst>
            </p:cNvPr>
            <p:cNvSpPr txBox="1">
              <a:spLocks noChangeArrowheads="1"/>
            </p:cNvSpPr>
            <p:nvPr/>
          </p:nvSpPr>
          <p:spPr bwMode="auto">
            <a:xfrm>
              <a:off x="1442" y="1991"/>
              <a:ext cx="716"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1800"/>
                <a:t>Thursday</a:t>
              </a:r>
            </a:p>
          </p:txBody>
        </p:sp>
      </p:grpSp>
      <p:grpSp>
        <p:nvGrpSpPr>
          <p:cNvPr id="256035" name="Group 35">
            <a:extLst>
              <a:ext uri="{FF2B5EF4-FFF2-40B4-BE49-F238E27FC236}">
                <a16:creationId xmlns:a16="http://schemas.microsoft.com/office/drawing/2014/main" id="{0E3DA59D-F548-A645-A09D-D2A6EF4D1C09}"/>
              </a:ext>
            </a:extLst>
          </p:cNvPr>
          <p:cNvGrpSpPr>
            <a:grpSpLocks/>
          </p:cNvGrpSpPr>
          <p:nvPr/>
        </p:nvGrpSpPr>
        <p:grpSpPr bwMode="auto">
          <a:xfrm>
            <a:off x="4651376" y="2008188"/>
            <a:ext cx="3165475" cy="1439862"/>
            <a:chOff x="1970" y="1265"/>
            <a:chExt cx="1994" cy="907"/>
          </a:xfrm>
        </p:grpSpPr>
        <p:grpSp>
          <p:nvGrpSpPr>
            <p:cNvPr id="256036" name="Group 36">
              <a:extLst>
                <a:ext uri="{FF2B5EF4-FFF2-40B4-BE49-F238E27FC236}">
                  <a16:creationId xmlns:a16="http://schemas.microsoft.com/office/drawing/2014/main" id="{3D249A05-194B-564A-B2AB-5C7D0FD9AD30}"/>
                </a:ext>
              </a:extLst>
            </p:cNvPr>
            <p:cNvGrpSpPr>
              <a:grpSpLocks/>
            </p:cNvGrpSpPr>
            <p:nvPr/>
          </p:nvGrpSpPr>
          <p:grpSpPr bwMode="auto">
            <a:xfrm>
              <a:off x="2536" y="1265"/>
              <a:ext cx="1428" cy="907"/>
              <a:chOff x="822" y="3022"/>
              <a:chExt cx="1428" cy="907"/>
            </a:xfrm>
          </p:grpSpPr>
          <p:sp>
            <p:nvSpPr>
              <p:cNvPr id="256037" name="Freeform 37">
                <a:extLst>
                  <a:ext uri="{FF2B5EF4-FFF2-40B4-BE49-F238E27FC236}">
                    <a16:creationId xmlns:a16="http://schemas.microsoft.com/office/drawing/2014/main" id="{290C9D7D-19A7-5A4B-8FA4-226C23239C0C}"/>
                  </a:ext>
                </a:extLst>
              </p:cNvPr>
              <p:cNvSpPr>
                <a:spLocks/>
              </p:cNvSpPr>
              <p:nvPr/>
            </p:nvSpPr>
            <p:spPr bwMode="auto">
              <a:xfrm>
                <a:off x="884" y="3158"/>
                <a:ext cx="1297" cy="743"/>
              </a:xfrm>
              <a:custGeom>
                <a:avLst/>
                <a:gdLst>
                  <a:gd name="T0" fmla="*/ 0 w 1297"/>
                  <a:gd name="T1" fmla="*/ 741 h 743"/>
                  <a:gd name="T2" fmla="*/ 41 w 1297"/>
                  <a:gd name="T3" fmla="*/ 740 h 743"/>
                  <a:gd name="T4" fmla="*/ 79 w 1297"/>
                  <a:gd name="T5" fmla="*/ 733 h 743"/>
                  <a:gd name="T6" fmla="*/ 121 w 1297"/>
                  <a:gd name="T7" fmla="*/ 720 h 743"/>
                  <a:gd name="T8" fmla="*/ 164 w 1297"/>
                  <a:gd name="T9" fmla="*/ 706 h 743"/>
                  <a:gd name="T10" fmla="*/ 202 w 1297"/>
                  <a:gd name="T11" fmla="*/ 680 h 743"/>
                  <a:gd name="T12" fmla="*/ 244 w 1297"/>
                  <a:gd name="T13" fmla="*/ 646 h 743"/>
                  <a:gd name="T14" fmla="*/ 282 w 1297"/>
                  <a:gd name="T15" fmla="*/ 599 h 743"/>
                  <a:gd name="T16" fmla="*/ 324 w 1297"/>
                  <a:gd name="T17" fmla="*/ 538 h 743"/>
                  <a:gd name="T18" fmla="*/ 363 w 1297"/>
                  <a:gd name="T19" fmla="*/ 468 h 743"/>
                  <a:gd name="T20" fmla="*/ 405 w 1297"/>
                  <a:gd name="T21" fmla="*/ 384 h 743"/>
                  <a:gd name="T22" fmla="*/ 447 w 1297"/>
                  <a:gd name="T23" fmla="*/ 293 h 743"/>
                  <a:gd name="T24" fmla="*/ 485 w 1297"/>
                  <a:gd name="T25" fmla="*/ 202 h 743"/>
                  <a:gd name="T26" fmla="*/ 527 w 1297"/>
                  <a:gd name="T27" fmla="*/ 121 h 743"/>
                  <a:gd name="T28" fmla="*/ 566 w 1297"/>
                  <a:gd name="T29" fmla="*/ 57 h 743"/>
                  <a:gd name="T30" fmla="*/ 608 w 1297"/>
                  <a:gd name="T31" fmla="*/ 14 h 743"/>
                  <a:gd name="T32" fmla="*/ 650 w 1297"/>
                  <a:gd name="T33" fmla="*/ 0 h 743"/>
                  <a:gd name="T34" fmla="*/ 688 w 1297"/>
                  <a:gd name="T35" fmla="*/ 14 h 743"/>
                  <a:gd name="T36" fmla="*/ 730 w 1297"/>
                  <a:gd name="T37" fmla="*/ 57 h 743"/>
                  <a:gd name="T38" fmla="*/ 769 w 1297"/>
                  <a:gd name="T39" fmla="*/ 121 h 743"/>
                  <a:gd name="T40" fmla="*/ 811 w 1297"/>
                  <a:gd name="T41" fmla="*/ 202 h 743"/>
                  <a:gd name="T42" fmla="*/ 848 w 1297"/>
                  <a:gd name="T43" fmla="*/ 293 h 743"/>
                  <a:gd name="T44" fmla="*/ 891 w 1297"/>
                  <a:gd name="T45" fmla="*/ 384 h 743"/>
                  <a:gd name="T46" fmla="*/ 933 w 1297"/>
                  <a:gd name="T47" fmla="*/ 468 h 743"/>
                  <a:gd name="T48" fmla="*/ 972 w 1297"/>
                  <a:gd name="T49" fmla="*/ 538 h 743"/>
                  <a:gd name="T50" fmla="*/ 1014 w 1297"/>
                  <a:gd name="T51" fmla="*/ 599 h 743"/>
                  <a:gd name="T52" fmla="*/ 1051 w 1297"/>
                  <a:gd name="T53" fmla="*/ 646 h 743"/>
                  <a:gd name="T54" fmla="*/ 1094 w 1297"/>
                  <a:gd name="T55" fmla="*/ 680 h 743"/>
                  <a:gd name="T56" fmla="*/ 1132 w 1297"/>
                  <a:gd name="T57" fmla="*/ 706 h 743"/>
                  <a:gd name="T58" fmla="*/ 1175 w 1297"/>
                  <a:gd name="T59" fmla="*/ 720 h 743"/>
                  <a:gd name="T60" fmla="*/ 1217 w 1297"/>
                  <a:gd name="T61" fmla="*/ 733 h 743"/>
                  <a:gd name="T62" fmla="*/ 1254 w 1297"/>
                  <a:gd name="T63" fmla="*/ 740 h 743"/>
                  <a:gd name="T64" fmla="*/ 1297 w 1297"/>
                  <a:gd name="T65" fmla="*/ 743 h 7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297" h="743">
                    <a:moveTo>
                      <a:pt x="0" y="741"/>
                    </a:moveTo>
                    <a:lnTo>
                      <a:pt x="41" y="740"/>
                    </a:lnTo>
                    <a:lnTo>
                      <a:pt x="79" y="733"/>
                    </a:lnTo>
                    <a:lnTo>
                      <a:pt x="121" y="720"/>
                    </a:lnTo>
                    <a:lnTo>
                      <a:pt x="164" y="706"/>
                    </a:lnTo>
                    <a:lnTo>
                      <a:pt x="202" y="680"/>
                    </a:lnTo>
                    <a:lnTo>
                      <a:pt x="244" y="646"/>
                    </a:lnTo>
                    <a:lnTo>
                      <a:pt x="282" y="599"/>
                    </a:lnTo>
                    <a:lnTo>
                      <a:pt x="324" y="538"/>
                    </a:lnTo>
                    <a:lnTo>
                      <a:pt x="363" y="468"/>
                    </a:lnTo>
                    <a:lnTo>
                      <a:pt x="405" y="384"/>
                    </a:lnTo>
                    <a:lnTo>
                      <a:pt x="447" y="293"/>
                    </a:lnTo>
                    <a:lnTo>
                      <a:pt x="485" y="202"/>
                    </a:lnTo>
                    <a:lnTo>
                      <a:pt x="527" y="121"/>
                    </a:lnTo>
                    <a:lnTo>
                      <a:pt x="566" y="57"/>
                    </a:lnTo>
                    <a:lnTo>
                      <a:pt x="608" y="14"/>
                    </a:lnTo>
                    <a:lnTo>
                      <a:pt x="650" y="0"/>
                    </a:lnTo>
                    <a:lnTo>
                      <a:pt x="688" y="14"/>
                    </a:lnTo>
                    <a:lnTo>
                      <a:pt x="730" y="57"/>
                    </a:lnTo>
                    <a:lnTo>
                      <a:pt x="769" y="121"/>
                    </a:lnTo>
                    <a:lnTo>
                      <a:pt x="811" y="202"/>
                    </a:lnTo>
                    <a:lnTo>
                      <a:pt x="848" y="293"/>
                    </a:lnTo>
                    <a:lnTo>
                      <a:pt x="891" y="384"/>
                    </a:lnTo>
                    <a:lnTo>
                      <a:pt x="933" y="468"/>
                    </a:lnTo>
                    <a:lnTo>
                      <a:pt x="972" y="538"/>
                    </a:lnTo>
                    <a:lnTo>
                      <a:pt x="1014" y="599"/>
                    </a:lnTo>
                    <a:lnTo>
                      <a:pt x="1051" y="646"/>
                    </a:lnTo>
                    <a:lnTo>
                      <a:pt x="1094" y="680"/>
                    </a:lnTo>
                    <a:lnTo>
                      <a:pt x="1132" y="706"/>
                    </a:lnTo>
                    <a:lnTo>
                      <a:pt x="1175" y="720"/>
                    </a:lnTo>
                    <a:lnTo>
                      <a:pt x="1217" y="733"/>
                    </a:lnTo>
                    <a:lnTo>
                      <a:pt x="1254" y="740"/>
                    </a:lnTo>
                    <a:lnTo>
                      <a:pt x="1297" y="743"/>
                    </a:lnTo>
                  </a:path>
                </a:pathLst>
              </a:custGeom>
              <a:noFill/>
              <a:ln w="25400" cap="rnd" cmpd="sng">
                <a:solidFill>
                  <a:schemeClr val="tx1"/>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6038" name="Line 38">
                <a:extLst>
                  <a:ext uri="{FF2B5EF4-FFF2-40B4-BE49-F238E27FC236}">
                    <a16:creationId xmlns:a16="http://schemas.microsoft.com/office/drawing/2014/main" id="{CE115171-99C6-0C44-922B-51EAC4F4FFF5}"/>
                  </a:ext>
                </a:extLst>
              </p:cNvPr>
              <p:cNvSpPr>
                <a:spLocks noChangeShapeType="1"/>
              </p:cNvSpPr>
              <p:nvPr/>
            </p:nvSpPr>
            <p:spPr bwMode="auto">
              <a:xfrm>
                <a:off x="1531" y="3022"/>
                <a:ext cx="0" cy="907"/>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6039" name="Line 39">
                <a:extLst>
                  <a:ext uri="{FF2B5EF4-FFF2-40B4-BE49-F238E27FC236}">
                    <a16:creationId xmlns:a16="http://schemas.microsoft.com/office/drawing/2014/main" id="{F3BBFEE5-238B-8349-90B2-2EBB4D1F00F9}"/>
                  </a:ext>
                </a:extLst>
              </p:cNvPr>
              <p:cNvSpPr>
                <a:spLocks noChangeShapeType="1"/>
              </p:cNvSpPr>
              <p:nvPr/>
            </p:nvSpPr>
            <p:spPr bwMode="auto">
              <a:xfrm>
                <a:off x="822" y="3906"/>
                <a:ext cx="1428" cy="0"/>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grpSp>
        <p:sp>
          <p:nvSpPr>
            <p:cNvPr id="256040" name="Text Box 40">
              <a:extLst>
                <a:ext uri="{FF2B5EF4-FFF2-40B4-BE49-F238E27FC236}">
                  <a16:creationId xmlns:a16="http://schemas.microsoft.com/office/drawing/2014/main" id="{91C33346-DB79-C442-9DA0-0B58749A715F}"/>
                </a:ext>
              </a:extLst>
            </p:cNvPr>
            <p:cNvSpPr txBox="1">
              <a:spLocks noChangeArrowheads="1"/>
            </p:cNvSpPr>
            <p:nvPr/>
          </p:nvSpPr>
          <p:spPr bwMode="auto">
            <a:xfrm>
              <a:off x="1970" y="1469"/>
              <a:ext cx="516"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1800"/>
                <a:t>Friday</a:t>
              </a:r>
            </a:p>
          </p:txBody>
        </p:sp>
      </p:grpSp>
    </p:spTree>
    <p:extLst>
      <p:ext uri="{BB962C8B-B14F-4D97-AF65-F5344CB8AC3E}">
        <p14:creationId xmlns:p14="http://schemas.microsoft.com/office/powerpoint/2010/main" val="194583203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56011"/>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56017"/>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56023"/>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56029"/>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56035"/>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4" fill="hold" nodeType="clickEffect">
                                  <p:stCondLst>
                                    <p:cond delay="0"/>
                                  </p:stCondLst>
                                  <p:childTnLst>
                                    <p:set>
                                      <p:cBhvr>
                                        <p:cTn id="26" dur="1" fill="hold">
                                          <p:stCondLst>
                                            <p:cond delay="0"/>
                                          </p:stCondLst>
                                        </p:cTn>
                                        <p:tgtEl>
                                          <p:spTgt spid="256006"/>
                                        </p:tgtEl>
                                        <p:attrNameLst>
                                          <p:attrName>style.visibility</p:attrName>
                                        </p:attrNameLst>
                                      </p:cBhvr>
                                      <p:to>
                                        <p:strVal val="visible"/>
                                      </p:to>
                                    </p:set>
                                    <p:animEffect transition="in" filter="wipe(down)">
                                      <p:cBhvr>
                                        <p:cTn id="27" dur="3000"/>
                                        <p:tgtEl>
                                          <p:spTgt spid="2560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57026" name="Group 2">
            <a:extLst>
              <a:ext uri="{FF2B5EF4-FFF2-40B4-BE49-F238E27FC236}">
                <a16:creationId xmlns:a16="http://schemas.microsoft.com/office/drawing/2014/main" id="{B5614978-064A-934C-8602-44EB94B1E217}"/>
              </a:ext>
            </a:extLst>
          </p:cNvPr>
          <p:cNvGrpSpPr>
            <a:grpSpLocks/>
          </p:cNvGrpSpPr>
          <p:nvPr/>
        </p:nvGrpSpPr>
        <p:grpSpPr bwMode="auto">
          <a:xfrm>
            <a:off x="2279650" y="2708275"/>
            <a:ext cx="6985000" cy="3602038"/>
            <a:chOff x="476" y="890"/>
            <a:chExt cx="4400" cy="3085"/>
          </a:xfrm>
        </p:grpSpPr>
        <p:sp>
          <p:nvSpPr>
            <p:cNvPr id="257027" name="AutoShape 3">
              <a:extLst>
                <a:ext uri="{FF2B5EF4-FFF2-40B4-BE49-F238E27FC236}">
                  <a16:creationId xmlns:a16="http://schemas.microsoft.com/office/drawing/2014/main" id="{B99BEB07-D60D-884A-BF9C-427373733BBD}"/>
                </a:ext>
              </a:extLst>
            </p:cNvPr>
            <p:cNvSpPr>
              <a:spLocks noChangeArrowheads="1"/>
            </p:cNvSpPr>
            <p:nvPr/>
          </p:nvSpPr>
          <p:spPr bwMode="auto">
            <a:xfrm>
              <a:off x="476" y="890"/>
              <a:ext cx="4400" cy="3085"/>
            </a:xfrm>
            <a:prstGeom prst="parallelogram">
              <a:avLst>
                <a:gd name="adj" fmla="val 77817"/>
              </a:avLst>
            </a:prstGeom>
            <a:solidFill>
              <a:srgbClr val="F1F9A5"/>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28" name="Line 4">
              <a:extLst>
                <a:ext uri="{FF2B5EF4-FFF2-40B4-BE49-F238E27FC236}">
                  <a16:creationId xmlns:a16="http://schemas.microsoft.com/office/drawing/2014/main" id="{8B6F463F-B7E9-8642-BFB6-1C4FC131BD70}"/>
                </a:ext>
              </a:extLst>
            </p:cNvPr>
            <p:cNvSpPr>
              <a:spLocks noChangeShapeType="1"/>
            </p:cNvSpPr>
            <p:nvPr/>
          </p:nvSpPr>
          <p:spPr bwMode="auto">
            <a:xfrm flipV="1">
              <a:off x="1474" y="890"/>
              <a:ext cx="2359" cy="3084"/>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grpSp>
      <p:sp>
        <p:nvSpPr>
          <p:cNvPr id="257029" name="Rectangle 5">
            <a:extLst>
              <a:ext uri="{FF2B5EF4-FFF2-40B4-BE49-F238E27FC236}">
                <a16:creationId xmlns:a16="http://schemas.microsoft.com/office/drawing/2014/main" id="{22A3186B-3711-A341-88AF-2AA312906EF2}"/>
              </a:ext>
            </a:extLst>
          </p:cNvPr>
          <p:cNvSpPr>
            <a:spLocks noGrp="1" noChangeArrowheads="1"/>
          </p:cNvSpPr>
          <p:nvPr>
            <p:ph type="title"/>
          </p:nvPr>
        </p:nvSpPr>
        <p:spPr>
          <a:xfrm>
            <a:off x="252226" y="75668"/>
            <a:ext cx="9404723" cy="1400530"/>
          </a:xfrm>
        </p:spPr>
        <p:txBody>
          <a:bodyPr/>
          <a:lstStyle/>
          <a:p>
            <a:pPr algn="l"/>
            <a:r>
              <a:rPr lang="en-GB" altLang="en-US" dirty="0"/>
              <a:t>Shift Happens!</a:t>
            </a:r>
          </a:p>
        </p:txBody>
      </p:sp>
      <p:grpSp>
        <p:nvGrpSpPr>
          <p:cNvPr id="257030" name="Group 6">
            <a:extLst>
              <a:ext uri="{FF2B5EF4-FFF2-40B4-BE49-F238E27FC236}">
                <a16:creationId xmlns:a16="http://schemas.microsoft.com/office/drawing/2014/main" id="{95726FC9-9987-AE42-878E-A520BE0631EF}"/>
              </a:ext>
            </a:extLst>
          </p:cNvPr>
          <p:cNvGrpSpPr>
            <a:grpSpLocks/>
          </p:cNvGrpSpPr>
          <p:nvPr/>
        </p:nvGrpSpPr>
        <p:grpSpPr bwMode="auto">
          <a:xfrm>
            <a:off x="3943350" y="3429001"/>
            <a:ext cx="2705100" cy="2771775"/>
            <a:chOff x="1524" y="2160"/>
            <a:chExt cx="1704" cy="1746"/>
          </a:xfrm>
        </p:grpSpPr>
        <p:sp>
          <p:nvSpPr>
            <p:cNvPr id="257031" name="Line 7">
              <a:extLst>
                <a:ext uri="{FF2B5EF4-FFF2-40B4-BE49-F238E27FC236}">
                  <a16:creationId xmlns:a16="http://schemas.microsoft.com/office/drawing/2014/main" id="{993FED04-0184-F846-9D61-A780BD4F17B3}"/>
                </a:ext>
              </a:extLst>
            </p:cNvPr>
            <p:cNvSpPr>
              <a:spLocks noChangeShapeType="1"/>
            </p:cNvSpPr>
            <p:nvPr/>
          </p:nvSpPr>
          <p:spPr bwMode="auto">
            <a:xfrm flipV="1">
              <a:off x="1524" y="3522"/>
              <a:ext cx="720" cy="384"/>
            </a:xfrm>
            <a:prstGeom prst="line">
              <a:avLst/>
            </a:prstGeom>
            <a:noFill/>
            <a:ln w="19050">
              <a:solidFill>
                <a:srgbClr val="CC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7032" name="Line 8">
              <a:extLst>
                <a:ext uri="{FF2B5EF4-FFF2-40B4-BE49-F238E27FC236}">
                  <a16:creationId xmlns:a16="http://schemas.microsoft.com/office/drawing/2014/main" id="{EBA13616-3395-D14E-A375-D67666A5E800}"/>
                </a:ext>
              </a:extLst>
            </p:cNvPr>
            <p:cNvSpPr>
              <a:spLocks noChangeShapeType="1"/>
            </p:cNvSpPr>
            <p:nvPr/>
          </p:nvSpPr>
          <p:spPr bwMode="auto">
            <a:xfrm flipV="1">
              <a:off x="2238" y="3054"/>
              <a:ext cx="678" cy="462"/>
            </a:xfrm>
            <a:prstGeom prst="line">
              <a:avLst/>
            </a:prstGeom>
            <a:noFill/>
            <a:ln w="19050">
              <a:solidFill>
                <a:srgbClr val="CC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7033" name="Line 9">
              <a:extLst>
                <a:ext uri="{FF2B5EF4-FFF2-40B4-BE49-F238E27FC236}">
                  <a16:creationId xmlns:a16="http://schemas.microsoft.com/office/drawing/2014/main" id="{4EC13A08-FFA7-8642-82AC-0B1128BD8748}"/>
                </a:ext>
              </a:extLst>
            </p:cNvPr>
            <p:cNvSpPr>
              <a:spLocks noChangeShapeType="1"/>
            </p:cNvSpPr>
            <p:nvPr/>
          </p:nvSpPr>
          <p:spPr bwMode="auto">
            <a:xfrm>
              <a:off x="2580" y="2610"/>
              <a:ext cx="342" cy="444"/>
            </a:xfrm>
            <a:prstGeom prst="line">
              <a:avLst/>
            </a:prstGeom>
            <a:noFill/>
            <a:ln w="19050">
              <a:solidFill>
                <a:srgbClr val="CC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7034" name="Line 10">
              <a:extLst>
                <a:ext uri="{FF2B5EF4-FFF2-40B4-BE49-F238E27FC236}">
                  <a16:creationId xmlns:a16="http://schemas.microsoft.com/office/drawing/2014/main" id="{C53D1872-4DBE-9F49-9CE6-3CEF3C7F9978}"/>
                </a:ext>
              </a:extLst>
            </p:cNvPr>
            <p:cNvSpPr>
              <a:spLocks noChangeShapeType="1"/>
            </p:cNvSpPr>
            <p:nvPr/>
          </p:nvSpPr>
          <p:spPr bwMode="auto">
            <a:xfrm flipV="1">
              <a:off x="2568" y="2160"/>
              <a:ext cx="660" cy="444"/>
            </a:xfrm>
            <a:prstGeom prst="line">
              <a:avLst/>
            </a:prstGeom>
            <a:noFill/>
            <a:ln w="19050">
              <a:solidFill>
                <a:srgbClr val="CC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grpSp>
      <p:grpSp>
        <p:nvGrpSpPr>
          <p:cNvPr id="257035" name="Group 11">
            <a:extLst>
              <a:ext uri="{FF2B5EF4-FFF2-40B4-BE49-F238E27FC236}">
                <a16:creationId xmlns:a16="http://schemas.microsoft.com/office/drawing/2014/main" id="{20EBE79E-CCB3-A944-A89F-9689F6A7850E}"/>
              </a:ext>
            </a:extLst>
          </p:cNvPr>
          <p:cNvGrpSpPr>
            <a:grpSpLocks/>
          </p:cNvGrpSpPr>
          <p:nvPr/>
        </p:nvGrpSpPr>
        <p:grpSpPr bwMode="auto">
          <a:xfrm>
            <a:off x="5327651" y="195263"/>
            <a:ext cx="4562475" cy="2563812"/>
            <a:chOff x="822" y="3022"/>
            <a:chExt cx="1428" cy="907"/>
          </a:xfrm>
        </p:grpSpPr>
        <p:sp>
          <p:nvSpPr>
            <p:cNvPr id="257036" name="Freeform 12">
              <a:extLst>
                <a:ext uri="{FF2B5EF4-FFF2-40B4-BE49-F238E27FC236}">
                  <a16:creationId xmlns:a16="http://schemas.microsoft.com/office/drawing/2014/main" id="{B8E9ECDB-F114-F14E-A44E-DC51B46A8AC5}"/>
                </a:ext>
              </a:extLst>
            </p:cNvPr>
            <p:cNvSpPr>
              <a:spLocks/>
            </p:cNvSpPr>
            <p:nvPr/>
          </p:nvSpPr>
          <p:spPr bwMode="auto">
            <a:xfrm>
              <a:off x="884" y="3158"/>
              <a:ext cx="1297" cy="743"/>
            </a:xfrm>
            <a:custGeom>
              <a:avLst/>
              <a:gdLst>
                <a:gd name="T0" fmla="*/ 0 w 1297"/>
                <a:gd name="T1" fmla="*/ 741 h 743"/>
                <a:gd name="T2" fmla="*/ 41 w 1297"/>
                <a:gd name="T3" fmla="*/ 740 h 743"/>
                <a:gd name="T4" fmla="*/ 79 w 1297"/>
                <a:gd name="T5" fmla="*/ 733 h 743"/>
                <a:gd name="T6" fmla="*/ 121 w 1297"/>
                <a:gd name="T7" fmla="*/ 720 h 743"/>
                <a:gd name="T8" fmla="*/ 164 w 1297"/>
                <a:gd name="T9" fmla="*/ 706 h 743"/>
                <a:gd name="T10" fmla="*/ 202 w 1297"/>
                <a:gd name="T11" fmla="*/ 680 h 743"/>
                <a:gd name="T12" fmla="*/ 244 w 1297"/>
                <a:gd name="T13" fmla="*/ 646 h 743"/>
                <a:gd name="T14" fmla="*/ 282 w 1297"/>
                <a:gd name="T15" fmla="*/ 599 h 743"/>
                <a:gd name="T16" fmla="*/ 324 w 1297"/>
                <a:gd name="T17" fmla="*/ 538 h 743"/>
                <a:gd name="T18" fmla="*/ 363 w 1297"/>
                <a:gd name="T19" fmla="*/ 468 h 743"/>
                <a:gd name="T20" fmla="*/ 405 w 1297"/>
                <a:gd name="T21" fmla="*/ 384 h 743"/>
                <a:gd name="T22" fmla="*/ 447 w 1297"/>
                <a:gd name="T23" fmla="*/ 293 h 743"/>
                <a:gd name="T24" fmla="*/ 485 w 1297"/>
                <a:gd name="T25" fmla="*/ 202 h 743"/>
                <a:gd name="T26" fmla="*/ 527 w 1297"/>
                <a:gd name="T27" fmla="*/ 121 h 743"/>
                <a:gd name="T28" fmla="*/ 566 w 1297"/>
                <a:gd name="T29" fmla="*/ 57 h 743"/>
                <a:gd name="T30" fmla="*/ 608 w 1297"/>
                <a:gd name="T31" fmla="*/ 14 h 743"/>
                <a:gd name="T32" fmla="*/ 650 w 1297"/>
                <a:gd name="T33" fmla="*/ 0 h 743"/>
                <a:gd name="T34" fmla="*/ 688 w 1297"/>
                <a:gd name="T35" fmla="*/ 14 h 743"/>
                <a:gd name="T36" fmla="*/ 730 w 1297"/>
                <a:gd name="T37" fmla="*/ 57 h 743"/>
                <a:gd name="T38" fmla="*/ 769 w 1297"/>
                <a:gd name="T39" fmla="*/ 121 h 743"/>
                <a:gd name="T40" fmla="*/ 811 w 1297"/>
                <a:gd name="T41" fmla="*/ 202 h 743"/>
                <a:gd name="T42" fmla="*/ 848 w 1297"/>
                <a:gd name="T43" fmla="*/ 293 h 743"/>
                <a:gd name="T44" fmla="*/ 891 w 1297"/>
                <a:gd name="T45" fmla="*/ 384 h 743"/>
                <a:gd name="T46" fmla="*/ 933 w 1297"/>
                <a:gd name="T47" fmla="*/ 468 h 743"/>
                <a:gd name="T48" fmla="*/ 972 w 1297"/>
                <a:gd name="T49" fmla="*/ 538 h 743"/>
                <a:gd name="T50" fmla="*/ 1014 w 1297"/>
                <a:gd name="T51" fmla="*/ 599 h 743"/>
                <a:gd name="T52" fmla="*/ 1051 w 1297"/>
                <a:gd name="T53" fmla="*/ 646 h 743"/>
                <a:gd name="T54" fmla="*/ 1094 w 1297"/>
                <a:gd name="T55" fmla="*/ 680 h 743"/>
                <a:gd name="T56" fmla="*/ 1132 w 1297"/>
                <a:gd name="T57" fmla="*/ 706 h 743"/>
                <a:gd name="T58" fmla="*/ 1175 w 1297"/>
                <a:gd name="T59" fmla="*/ 720 h 743"/>
                <a:gd name="T60" fmla="*/ 1217 w 1297"/>
                <a:gd name="T61" fmla="*/ 733 h 743"/>
                <a:gd name="T62" fmla="*/ 1254 w 1297"/>
                <a:gd name="T63" fmla="*/ 740 h 743"/>
                <a:gd name="T64" fmla="*/ 1297 w 1297"/>
                <a:gd name="T65" fmla="*/ 743 h 7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297" h="743">
                  <a:moveTo>
                    <a:pt x="0" y="741"/>
                  </a:moveTo>
                  <a:lnTo>
                    <a:pt x="41" y="740"/>
                  </a:lnTo>
                  <a:lnTo>
                    <a:pt x="79" y="733"/>
                  </a:lnTo>
                  <a:lnTo>
                    <a:pt x="121" y="720"/>
                  </a:lnTo>
                  <a:lnTo>
                    <a:pt x="164" y="706"/>
                  </a:lnTo>
                  <a:lnTo>
                    <a:pt x="202" y="680"/>
                  </a:lnTo>
                  <a:lnTo>
                    <a:pt x="244" y="646"/>
                  </a:lnTo>
                  <a:lnTo>
                    <a:pt x="282" y="599"/>
                  </a:lnTo>
                  <a:lnTo>
                    <a:pt x="324" y="538"/>
                  </a:lnTo>
                  <a:lnTo>
                    <a:pt x="363" y="468"/>
                  </a:lnTo>
                  <a:lnTo>
                    <a:pt x="405" y="384"/>
                  </a:lnTo>
                  <a:lnTo>
                    <a:pt x="447" y="293"/>
                  </a:lnTo>
                  <a:lnTo>
                    <a:pt x="485" y="202"/>
                  </a:lnTo>
                  <a:lnTo>
                    <a:pt x="527" y="121"/>
                  </a:lnTo>
                  <a:lnTo>
                    <a:pt x="566" y="57"/>
                  </a:lnTo>
                  <a:lnTo>
                    <a:pt x="608" y="14"/>
                  </a:lnTo>
                  <a:lnTo>
                    <a:pt x="650" y="0"/>
                  </a:lnTo>
                  <a:lnTo>
                    <a:pt x="688" y="14"/>
                  </a:lnTo>
                  <a:lnTo>
                    <a:pt x="730" y="57"/>
                  </a:lnTo>
                  <a:lnTo>
                    <a:pt x="769" y="121"/>
                  </a:lnTo>
                  <a:lnTo>
                    <a:pt x="811" y="202"/>
                  </a:lnTo>
                  <a:lnTo>
                    <a:pt x="848" y="293"/>
                  </a:lnTo>
                  <a:lnTo>
                    <a:pt x="891" y="384"/>
                  </a:lnTo>
                  <a:lnTo>
                    <a:pt x="933" y="468"/>
                  </a:lnTo>
                  <a:lnTo>
                    <a:pt x="972" y="538"/>
                  </a:lnTo>
                  <a:lnTo>
                    <a:pt x="1014" y="599"/>
                  </a:lnTo>
                  <a:lnTo>
                    <a:pt x="1051" y="646"/>
                  </a:lnTo>
                  <a:lnTo>
                    <a:pt x="1094" y="680"/>
                  </a:lnTo>
                  <a:lnTo>
                    <a:pt x="1132" y="706"/>
                  </a:lnTo>
                  <a:lnTo>
                    <a:pt x="1175" y="720"/>
                  </a:lnTo>
                  <a:lnTo>
                    <a:pt x="1217" y="733"/>
                  </a:lnTo>
                  <a:lnTo>
                    <a:pt x="1254" y="740"/>
                  </a:lnTo>
                  <a:lnTo>
                    <a:pt x="1297" y="743"/>
                  </a:lnTo>
                </a:path>
              </a:pathLst>
            </a:custGeom>
            <a:noFill/>
            <a:ln w="25400" cap="rnd" cmpd="sng">
              <a:solidFill>
                <a:srgbClr val="CC3300"/>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7037" name="Line 13">
              <a:extLst>
                <a:ext uri="{FF2B5EF4-FFF2-40B4-BE49-F238E27FC236}">
                  <a16:creationId xmlns:a16="http://schemas.microsoft.com/office/drawing/2014/main" id="{B0CF35D7-C614-FB40-80AB-7D604DB0ECF7}"/>
                </a:ext>
              </a:extLst>
            </p:cNvPr>
            <p:cNvSpPr>
              <a:spLocks noChangeShapeType="1"/>
            </p:cNvSpPr>
            <p:nvPr/>
          </p:nvSpPr>
          <p:spPr bwMode="auto">
            <a:xfrm>
              <a:off x="1531" y="3022"/>
              <a:ext cx="0" cy="907"/>
            </a:xfrm>
            <a:prstGeom prst="line">
              <a:avLst/>
            </a:prstGeom>
            <a:noFill/>
            <a:ln w="9525">
              <a:solidFill>
                <a:srgbClr val="CC3300"/>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7038" name="Line 14">
              <a:extLst>
                <a:ext uri="{FF2B5EF4-FFF2-40B4-BE49-F238E27FC236}">
                  <a16:creationId xmlns:a16="http://schemas.microsoft.com/office/drawing/2014/main" id="{A540BBB2-6973-D640-99EE-B039E01E1B95}"/>
                </a:ext>
              </a:extLst>
            </p:cNvPr>
            <p:cNvSpPr>
              <a:spLocks noChangeShapeType="1"/>
            </p:cNvSpPr>
            <p:nvPr/>
          </p:nvSpPr>
          <p:spPr bwMode="auto">
            <a:xfrm>
              <a:off x="822" y="3906"/>
              <a:ext cx="1428" cy="0"/>
            </a:xfrm>
            <a:prstGeom prst="line">
              <a:avLst/>
            </a:prstGeom>
            <a:noFill/>
            <a:ln w="9525">
              <a:solidFill>
                <a:srgbClr val="CC3300"/>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grpSp>
      <p:grpSp>
        <p:nvGrpSpPr>
          <p:cNvPr id="257039" name="Group 15">
            <a:extLst>
              <a:ext uri="{FF2B5EF4-FFF2-40B4-BE49-F238E27FC236}">
                <a16:creationId xmlns:a16="http://schemas.microsoft.com/office/drawing/2014/main" id="{E8E67731-ED7E-6646-B529-955025EEB47F}"/>
              </a:ext>
            </a:extLst>
          </p:cNvPr>
          <p:cNvGrpSpPr>
            <a:grpSpLocks/>
          </p:cNvGrpSpPr>
          <p:nvPr/>
        </p:nvGrpSpPr>
        <p:grpSpPr bwMode="auto">
          <a:xfrm>
            <a:off x="4651376" y="2008188"/>
            <a:ext cx="3165475" cy="1439862"/>
            <a:chOff x="1970" y="1265"/>
            <a:chExt cx="1994" cy="907"/>
          </a:xfrm>
        </p:grpSpPr>
        <p:grpSp>
          <p:nvGrpSpPr>
            <p:cNvPr id="257040" name="Group 16">
              <a:extLst>
                <a:ext uri="{FF2B5EF4-FFF2-40B4-BE49-F238E27FC236}">
                  <a16:creationId xmlns:a16="http://schemas.microsoft.com/office/drawing/2014/main" id="{0AE4B920-B5D6-EB46-8021-3B91D26643D3}"/>
                </a:ext>
              </a:extLst>
            </p:cNvPr>
            <p:cNvGrpSpPr>
              <a:grpSpLocks/>
            </p:cNvGrpSpPr>
            <p:nvPr/>
          </p:nvGrpSpPr>
          <p:grpSpPr bwMode="auto">
            <a:xfrm>
              <a:off x="1970" y="1265"/>
              <a:ext cx="1994" cy="907"/>
              <a:chOff x="1970" y="1265"/>
              <a:chExt cx="1994" cy="907"/>
            </a:xfrm>
          </p:grpSpPr>
          <p:grpSp>
            <p:nvGrpSpPr>
              <p:cNvPr id="257041" name="Group 17">
                <a:extLst>
                  <a:ext uri="{FF2B5EF4-FFF2-40B4-BE49-F238E27FC236}">
                    <a16:creationId xmlns:a16="http://schemas.microsoft.com/office/drawing/2014/main" id="{5C5AFD32-85A2-3141-B33C-AEDBB5EF9D3F}"/>
                  </a:ext>
                </a:extLst>
              </p:cNvPr>
              <p:cNvGrpSpPr>
                <a:grpSpLocks/>
              </p:cNvGrpSpPr>
              <p:nvPr/>
            </p:nvGrpSpPr>
            <p:grpSpPr bwMode="auto">
              <a:xfrm>
                <a:off x="2536" y="1265"/>
                <a:ext cx="1428" cy="907"/>
                <a:chOff x="822" y="3022"/>
                <a:chExt cx="1428" cy="907"/>
              </a:xfrm>
            </p:grpSpPr>
            <p:sp>
              <p:nvSpPr>
                <p:cNvPr id="257042" name="Freeform 18">
                  <a:extLst>
                    <a:ext uri="{FF2B5EF4-FFF2-40B4-BE49-F238E27FC236}">
                      <a16:creationId xmlns:a16="http://schemas.microsoft.com/office/drawing/2014/main" id="{C1F6B779-63B9-A04C-B055-910F5BF7513B}"/>
                    </a:ext>
                  </a:extLst>
                </p:cNvPr>
                <p:cNvSpPr>
                  <a:spLocks/>
                </p:cNvSpPr>
                <p:nvPr/>
              </p:nvSpPr>
              <p:spPr bwMode="auto">
                <a:xfrm>
                  <a:off x="884" y="3158"/>
                  <a:ext cx="1297" cy="743"/>
                </a:xfrm>
                <a:custGeom>
                  <a:avLst/>
                  <a:gdLst>
                    <a:gd name="T0" fmla="*/ 0 w 1297"/>
                    <a:gd name="T1" fmla="*/ 741 h 743"/>
                    <a:gd name="T2" fmla="*/ 41 w 1297"/>
                    <a:gd name="T3" fmla="*/ 740 h 743"/>
                    <a:gd name="T4" fmla="*/ 79 w 1297"/>
                    <a:gd name="T5" fmla="*/ 733 h 743"/>
                    <a:gd name="T6" fmla="*/ 121 w 1297"/>
                    <a:gd name="T7" fmla="*/ 720 h 743"/>
                    <a:gd name="T8" fmla="*/ 164 w 1297"/>
                    <a:gd name="T9" fmla="*/ 706 h 743"/>
                    <a:gd name="T10" fmla="*/ 202 w 1297"/>
                    <a:gd name="T11" fmla="*/ 680 h 743"/>
                    <a:gd name="T12" fmla="*/ 244 w 1297"/>
                    <a:gd name="T13" fmla="*/ 646 h 743"/>
                    <a:gd name="T14" fmla="*/ 282 w 1297"/>
                    <a:gd name="T15" fmla="*/ 599 h 743"/>
                    <a:gd name="T16" fmla="*/ 324 w 1297"/>
                    <a:gd name="T17" fmla="*/ 538 h 743"/>
                    <a:gd name="T18" fmla="*/ 363 w 1297"/>
                    <a:gd name="T19" fmla="*/ 468 h 743"/>
                    <a:gd name="T20" fmla="*/ 405 w 1297"/>
                    <a:gd name="T21" fmla="*/ 384 h 743"/>
                    <a:gd name="T22" fmla="*/ 447 w 1297"/>
                    <a:gd name="T23" fmla="*/ 293 h 743"/>
                    <a:gd name="T24" fmla="*/ 485 w 1297"/>
                    <a:gd name="T25" fmla="*/ 202 h 743"/>
                    <a:gd name="T26" fmla="*/ 527 w 1297"/>
                    <a:gd name="T27" fmla="*/ 121 h 743"/>
                    <a:gd name="T28" fmla="*/ 566 w 1297"/>
                    <a:gd name="T29" fmla="*/ 57 h 743"/>
                    <a:gd name="T30" fmla="*/ 608 w 1297"/>
                    <a:gd name="T31" fmla="*/ 14 h 743"/>
                    <a:gd name="T32" fmla="*/ 650 w 1297"/>
                    <a:gd name="T33" fmla="*/ 0 h 743"/>
                    <a:gd name="T34" fmla="*/ 688 w 1297"/>
                    <a:gd name="T35" fmla="*/ 14 h 743"/>
                    <a:gd name="T36" fmla="*/ 730 w 1297"/>
                    <a:gd name="T37" fmla="*/ 57 h 743"/>
                    <a:gd name="T38" fmla="*/ 769 w 1297"/>
                    <a:gd name="T39" fmla="*/ 121 h 743"/>
                    <a:gd name="T40" fmla="*/ 811 w 1297"/>
                    <a:gd name="T41" fmla="*/ 202 h 743"/>
                    <a:gd name="T42" fmla="*/ 848 w 1297"/>
                    <a:gd name="T43" fmla="*/ 293 h 743"/>
                    <a:gd name="T44" fmla="*/ 891 w 1297"/>
                    <a:gd name="T45" fmla="*/ 384 h 743"/>
                    <a:gd name="T46" fmla="*/ 933 w 1297"/>
                    <a:gd name="T47" fmla="*/ 468 h 743"/>
                    <a:gd name="T48" fmla="*/ 972 w 1297"/>
                    <a:gd name="T49" fmla="*/ 538 h 743"/>
                    <a:gd name="T50" fmla="*/ 1014 w 1297"/>
                    <a:gd name="T51" fmla="*/ 599 h 743"/>
                    <a:gd name="T52" fmla="*/ 1051 w 1297"/>
                    <a:gd name="T53" fmla="*/ 646 h 743"/>
                    <a:gd name="T54" fmla="*/ 1094 w 1297"/>
                    <a:gd name="T55" fmla="*/ 680 h 743"/>
                    <a:gd name="T56" fmla="*/ 1132 w 1297"/>
                    <a:gd name="T57" fmla="*/ 706 h 743"/>
                    <a:gd name="T58" fmla="*/ 1175 w 1297"/>
                    <a:gd name="T59" fmla="*/ 720 h 743"/>
                    <a:gd name="T60" fmla="*/ 1217 w 1297"/>
                    <a:gd name="T61" fmla="*/ 733 h 743"/>
                    <a:gd name="T62" fmla="*/ 1254 w 1297"/>
                    <a:gd name="T63" fmla="*/ 740 h 743"/>
                    <a:gd name="T64" fmla="*/ 1297 w 1297"/>
                    <a:gd name="T65" fmla="*/ 743 h 7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297" h="743">
                      <a:moveTo>
                        <a:pt x="0" y="741"/>
                      </a:moveTo>
                      <a:lnTo>
                        <a:pt x="41" y="740"/>
                      </a:lnTo>
                      <a:lnTo>
                        <a:pt x="79" y="733"/>
                      </a:lnTo>
                      <a:lnTo>
                        <a:pt x="121" y="720"/>
                      </a:lnTo>
                      <a:lnTo>
                        <a:pt x="164" y="706"/>
                      </a:lnTo>
                      <a:lnTo>
                        <a:pt x="202" y="680"/>
                      </a:lnTo>
                      <a:lnTo>
                        <a:pt x="244" y="646"/>
                      </a:lnTo>
                      <a:lnTo>
                        <a:pt x="282" y="599"/>
                      </a:lnTo>
                      <a:lnTo>
                        <a:pt x="324" y="538"/>
                      </a:lnTo>
                      <a:lnTo>
                        <a:pt x="363" y="468"/>
                      </a:lnTo>
                      <a:lnTo>
                        <a:pt x="405" y="384"/>
                      </a:lnTo>
                      <a:lnTo>
                        <a:pt x="447" y="293"/>
                      </a:lnTo>
                      <a:lnTo>
                        <a:pt x="485" y="202"/>
                      </a:lnTo>
                      <a:lnTo>
                        <a:pt x="527" y="121"/>
                      </a:lnTo>
                      <a:lnTo>
                        <a:pt x="566" y="57"/>
                      </a:lnTo>
                      <a:lnTo>
                        <a:pt x="608" y="14"/>
                      </a:lnTo>
                      <a:lnTo>
                        <a:pt x="650" y="0"/>
                      </a:lnTo>
                      <a:lnTo>
                        <a:pt x="688" y="14"/>
                      </a:lnTo>
                      <a:lnTo>
                        <a:pt x="730" y="57"/>
                      </a:lnTo>
                      <a:lnTo>
                        <a:pt x="769" y="121"/>
                      </a:lnTo>
                      <a:lnTo>
                        <a:pt x="811" y="202"/>
                      </a:lnTo>
                      <a:lnTo>
                        <a:pt x="848" y="293"/>
                      </a:lnTo>
                      <a:lnTo>
                        <a:pt x="891" y="384"/>
                      </a:lnTo>
                      <a:lnTo>
                        <a:pt x="933" y="468"/>
                      </a:lnTo>
                      <a:lnTo>
                        <a:pt x="972" y="538"/>
                      </a:lnTo>
                      <a:lnTo>
                        <a:pt x="1014" y="599"/>
                      </a:lnTo>
                      <a:lnTo>
                        <a:pt x="1051" y="646"/>
                      </a:lnTo>
                      <a:lnTo>
                        <a:pt x="1094" y="680"/>
                      </a:lnTo>
                      <a:lnTo>
                        <a:pt x="1132" y="706"/>
                      </a:lnTo>
                      <a:lnTo>
                        <a:pt x="1175" y="720"/>
                      </a:lnTo>
                      <a:lnTo>
                        <a:pt x="1217" y="733"/>
                      </a:lnTo>
                      <a:lnTo>
                        <a:pt x="1254" y="740"/>
                      </a:lnTo>
                      <a:lnTo>
                        <a:pt x="1297" y="743"/>
                      </a:lnTo>
                    </a:path>
                  </a:pathLst>
                </a:custGeom>
                <a:noFill/>
                <a:ln w="25400" cap="rnd" cmpd="sng">
                  <a:solidFill>
                    <a:schemeClr val="tx1"/>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7043" name="Line 19">
                  <a:extLst>
                    <a:ext uri="{FF2B5EF4-FFF2-40B4-BE49-F238E27FC236}">
                      <a16:creationId xmlns:a16="http://schemas.microsoft.com/office/drawing/2014/main" id="{09DC0FF4-07C2-8A46-B52D-D315E84BC877}"/>
                    </a:ext>
                  </a:extLst>
                </p:cNvPr>
                <p:cNvSpPr>
                  <a:spLocks noChangeShapeType="1"/>
                </p:cNvSpPr>
                <p:nvPr/>
              </p:nvSpPr>
              <p:spPr bwMode="auto">
                <a:xfrm>
                  <a:off x="1531" y="3022"/>
                  <a:ext cx="0" cy="907"/>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7044" name="Line 20">
                  <a:extLst>
                    <a:ext uri="{FF2B5EF4-FFF2-40B4-BE49-F238E27FC236}">
                      <a16:creationId xmlns:a16="http://schemas.microsoft.com/office/drawing/2014/main" id="{18AD6811-F1D1-4D48-89E3-B21B424A122B}"/>
                    </a:ext>
                  </a:extLst>
                </p:cNvPr>
                <p:cNvSpPr>
                  <a:spLocks noChangeShapeType="1"/>
                </p:cNvSpPr>
                <p:nvPr/>
              </p:nvSpPr>
              <p:spPr bwMode="auto">
                <a:xfrm>
                  <a:off x="822" y="3906"/>
                  <a:ext cx="1428" cy="0"/>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grpSp>
          <p:sp>
            <p:nvSpPr>
              <p:cNvPr id="257045" name="Text Box 21">
                <a:extLst>
                  <a:ext uri="{FF2B5EF4-FFF2-40B4-BE49-F238E27FC236}">
                    <a16:creationId xmlns:a16="http://schemas.microsoft.com/office/drawing/2014/main" id="{76F1AB67-0E16-9446-8088-B5EB5A8529D6}"/>
                  </a:ext>
                </a:extLst>
              </p:cNvPr>
              <p:cNvSpPr txBox="1">
                <a:spLocks noChangeArrowheads="1"/>
              </p:cNvSpPr>
              <p:nvPr/>
            </p:nvSpPr>
            <p:spPr bwMode="auto">
              <a:xfrm>
                <a:off x="1970" y="1469"/>
                <a:ext cx="116"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endParaRPr lang="en-US" altLang="en-US" sz="1800"/>
              </a:p>
            </p:txBody>
          </p:sp>
        </p:grpSp>
        <p:grpSp>
          <p:nvGrpSpPr>
            <p:cNvPr id="257046" name="Group 22">
              <a:extLst>
                <a:ext uri="{FF2B5EF4-FFF2-40B4-BE49-F238E27FC236}">
                  <a16:creationId xmlns:a16="http://schemas.microsoft.com/office/drawing/2014/main" id="{6E415C0C-EA64-D344-A84F-5F00837A8D1A}"/>
                </a:ext>
              </a:extLst>
            </p:cNvPr>
            <p:cNvGrpSpPr>
              <a:grpSpLocks/>
            </p:cNvGrpSpPr>
            <p:nvPr/>
          </p:nvGrpSpPr>
          <p:grpSpPr bwMode="auto">
            <a:xfrm flipH="1">
              <a:off x="2769" y="1438"/>
              <a:ext cx="1059" cy="719"/>
              <a:chOff x="3569" y="2800"/>
              <a:chExt cx="1059" cy="719"/>
            </a:xfrm>
          </p:grpSpPr>
          <p:sp>
            <p:nvSpPr>
              <p:cNvPr id="257047" name="Rectangle 23">
                <a:extLst>
                  <a:ext uri="{FF2B5EF4-FFF2-40B4-BE49-F238E27FC236}">
                    <a16:creationId xmlns:a16="http://schemas.microsoft.com/office/drawing/2014/main" id="{476EFF4A-ECF0-8B4B-A560-08F7B037B475}"/>
                  </a:ext>
                </a:extLst>
              </p:cNvPr>
              <p:cNvSpPr>
                <a:spLocks noChangeArrowheads="1"/>
              </p:cNvSpPr>
              <p:nvPr/>
            </p:nvSpPr>
            <p:spPr bwMode="auto">
              <a:xfrm>
                <a:off x="4057" y="2910"/>
                <a:ext cx="81" cy="609"/>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48" name="Rectangle 24">
                <a:extLst>
                  <a:ext uri="{FF2B5EF4-FFF2-40B4-BE49-F238E27FC236}">
                    <a16:creationId xmlns:a16="http://schemas.microsoft.com/office/drawing/2014/main" id="{AC155907-A5DC-D847-BF38-F29775AA4C9B}"/>
                  </a:ext>
                </a:extLst>
              </p:cNvPr>
              <p:cNvSpPr>
                <a:spLocks noChangeArrowheads="1"/>
              </p:cNvSpPr>
              <p:nvPr/>
            </p:nvSpPr>
            <p:spPr bwMode="auto">
              <a:xfrm>
                <a:off x="3977" y="3078"/>
                <a:ext cx="81" cy="441"/>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49" name="Rectangle 25">
                <a:extLst>
                  <a:ext uri="{FF2B5EF4-FFF2-40B4-BE49-F238E27FC236}">
                    <a16:creationId xmlns:a16="http://schemas.microsoft.com/office/drawing/2014/main" id="{4E2F052F-C33E-8847-87F9-9B7ADD536515}"/>
                  </a:ext>
                </a:extLst>
              </p:cNvPr>
              <p:cNvSpPr>
                <a:spLocks noChangeArrowheads="1"/>
              </p:cNvSpPr>
              <p:nvPr/>
            </p:nvSpPr>
            <p:spPr bwMode="auto">
              <a:xfrm>
                <a:off x="4139" y="2800"/>
                <a:ext cx="81" cy="719"/>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50" name="Rectangle 26">
                <a:extLst>
                  <a:ext uri="{FF2B5EF4-FFF2-40B4-BE49-F238E27FC236}">
                    <a16:creationId xmlns:a16="http://schemas.microsoft.com/office/drawing/2014/main" id="{B7C58179-3F08-2742-BEB6-D297A11D1EB0}"/>
                  </a:ext>
                </a:extLst>
              </p:cNvPr>
              <p:cNvSpPr>
                <a:spLocks noChangeArrowheads="1"/>
              </p:cNvSpPr>
              <p:nvPr/>
            </p:nvSpPr>
            <p:spPr bwMode="auto">
              <a:xfrm>
                <a:off x="4221" y="2884"/>
                <a:ext cx="81" cy="635"/>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51" name="Rectangle 27">
                <a:extLst>
                  <a:ext uri="{FF2B5EF4-FFF2-40B4-BE49-F238E27FC236}">
                    <a16:creationId xmlns:a16="http://schemas.microsoft.com/office/drawing/2014/main" id="{2E907F39-DA38-6C4F-8BB2-1AD27A815B3A}"/>
                  </a:ext>
                </a:extLst>
              </p:cNvPr>
              <p:cNvSpPr>
                <a:spLocks noChangeArrowheads="1"/>
              </p:cNvSpPr>
              <p:nvPr/>
            </p:nvSpPr>
            <p:spPr bwMode="auto">
              <a:xfrm>
                <a:off x="3897" y="3142"/>
                <a:ext cx="81" cy="377"/>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52" name="Rectangle 28">
                <a:extLst>
                  <a:ext uri="{FF2B5EF4-FFF2-40B4-BE49-F238E27FC236}">
                    <a16:creationId xmlns:a16="http://schemas.microsoft.com/office/drawing/2014/main" id="{80B9137F-760C-B340-A37D-6750AC46390D}"/>
                  </a:ext>
                </a:extLst>
              </p:cNvPr>
              <p:cNvSpPr>
                <a:spLocks noChangeArrowheads="1"/>
              </p:cNvSpPr>
              <p:nvPr/>
            </p:nvSpPr>
            <p:spPr bwMode="auto">
              <a:xfrm>
                <a:off x="4301" y="3198"/>
                <a:ext cx="81" cy="321"/>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53" name="Rectangle 29">
                <a:extLst>
                  <a:ext uri="{FF2B5EF4-FFF2-40B4-BE49-F238E27FC236}">
                    <a16:creationId xmlns:a16="http://schemas.microsoft.com/office/drawing/2014/main" id="{DEE70B6A-B9D9-A342-9D22-2AAF30A1592A}"/>
                  </a:ext>
                </a:extLst>
              </p:cNvPr>
              <p:cNvSpPr>
                <a:spLocks noChangeArrowheads="1"/>
              </p:cNvSpPr>
              <p:nvPr/>
            </p:nvSpPr>
            <p:spPr bwMode="auto">
              <a:xfrm>
                <a:off x="3815" y="3284"/>
                <a:ext cx="81" cy="235"/>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54" name="Rectangle 30">
                <a:extLst>
                  <a:ext uri="{FF2B5EF4-FFF2-40B4-BE49-F238E27FC236}">
                    <a16:creationId xmlns:a16="http://schemas.microsoft.com/office/drawing/2014/main" id="{E20FB3CA-ECF9-824C-BA2C-F3C9ED6BBD72}"/>
                  </a:ext>
                </a:extLst>
              </p:cNvPr>
              <p:cNvSpPr>
                <a:spLocks noChangeArrowheads="1"/>
              </p:cNvSpPr>
              <p:nvPr/>
            </p:nvSpPr>
            <p:spPr bwMode="auto">
              <a:xfrm>
                <a:off x="3733" y="3412"/>
                <a:ext cx="81" cy="107"/>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55" name="Rectangle 31">
                <a:extLst>
                  <a:ext uri="{FF2B5EF4-FFF2-40B4-BE49-F238E27FC236}">
                    <a16:creationId xmlns:a16="http://schemas.microsoft.com/office/drawing/2014/main" id="{C126E04B-C8B3-E741-86E2-C03D0965D1A2}"/>
                  </a:ext>
                </a:extLst>
              </p:cNvPr>
              <p:cNvSpPr>
                <a:spLocks noChangeArrowheads="1"/>
              </p:cNvSpPr>
              <p:nvPr/>
            </p:nvSpPr>
            <p:spPr bwMode="auto">
              <a:xfrm>
                <a:off x="4383" y="3254"/>
                <a:ext cx="81" cy="265"/>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56" name="Rectangle 32">
                <a:extLst>
                  <a:ext uri="{FF2B5EF4-FFF2-40B4-BE49-F238E27FC236}">
                    <a16:creationId xmlns:a16="http://schemas.microsoft.com/office/drawing/2014/main" id="{20220F6B-89A3-A844-892A-E8B45D03AA7C}"/>
                  </a:ext>
                </a:extLst>
              </p:cNvPr>
              <p:cNvSpPr>
                <a:spLocks noChangeArrowheads="1"/>
              </p:cNvSpPr>
              <p:nvPr/>
            </p:nvSpPr>
            <p:spPr bwMode="auto">
              <a:xfrm>
                <a:off x="3569" y="3488"/>
                <a:ext cx="81" cy="31"/>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57" name="Rectangle 33">
                <a:extLst>
                  <a:ext uri="{FF2B5EF4-FFF2-40B4-BE49-F238E27FC236}">
                    <a16:creationId xmlns:a16="http://schemas.microsoft.com/office/drawing/2014/main" id="{992608BE-EBC2-5A45-833B-B0E1DFC13400}"/>
                  </a:ext>
                </a:extLst>
              </p:cNvPr>
              <p:cNvSpPr>
                <a:spLocks noChangeArrowheads="1"/>
              </p:cNvSpPr>
              <p:nvPr/>
            </p:nvSpPr>
            <p:spPr bwMode="auto">
              <a:xfrm>
                <a:off x="4465" y="3434"/>
                <a:ext cx="81" cy="85"/>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58" name="Rectangle 34">
                <a:extLst>
                  <a:ext uri="{FF2B5EF4-FFF2-40B4-BE49-F238E27FC236}">
                    <a16:creationId xmlns:a16="http://schemas.microsoft.com/office/drawing/2014/main" id="{E91C5AB3-189D-9948-8080-A1D3210A0BA5}"/>
                  </a:ext>
                </a:extLst>
              </p:cNvPr>
              <p:cNvSpPr>
                <a:spLocks noChangeArrowheads="1"/>
              </p:cNvSpPr>
              <p:nvPr/>
            </p:nvSpPr>
            <p:spPr bwMode="auto">
              <a:xfrm>
                <a:off x="4547" y="3482"/>
                <a:ext cx="81" cy="37"/>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59" name="Rectangle 35">
                <a:extLst>
                  <a:ext uri="{FF2B5EF4-FFF2-40B4-BE49-F238E27FC236}">
                    <a16:creationId xmlns:a16="http://schemas.microsoft.com/office/drawing/2014/main" id="{D483C5A4-6392-864C-92D8-179A74A59170}"/>
                  </a:ext>
                </a:extLst>
              </p:cNvPr>
              <p:cNvSpPr>
                <a:spLocks noChangeArrowheads="1"/>
              </p:cNvSpPr>
              <p:nvPr/>
            </p:nvSpPr>
            <p:spPr bwMode="auto">
              <a:xfrm>
                <a:off x="3651" y="3466"/>
                <a:ext cx="81" cy="53"/>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grpSp>
      </p:grpSp>
      <p:grpSp>
        <p:nvGrpSpPr>
          <p:cNvPr id="257060" name="Group 36">
            <a:extLst>
              <a:ext uri="{FF2B5EF4-FFF2-40B4-BE49-F238E27FC236}">
                <a16:creationId xmlns:a16="http://schemas.microsoft.com/office/drawing/2014/main" id="{10F23EE9-6C69-674E-A4AD-1BE35BAC02CC}"/>
              </a:ext>
            </a:extLst>
          </p:cNvPr>
          <p:cNvGrpSpPr>
            <a:grpSpLocks/>
          </p:cNvGrpSpPr>
          <p:nvPr/>
        </p:nvGrpSpPr>
        <p:grpSpPr bwMode="auto">
          <a:xfrm>
            <a:off x="3813176" y="2736851"/>
            <a:ext cx="2936875" cy="1439863"/>
            <a:chOff x="1442" y="1724"/>
            <a:chExt cx="1850" cy="907"/>
          </a:xfrm>
        </p:grpSpPr>
        <p:grpSp>
          <p:nvGrpSpPr>
            <p:cNvPr id="257061" name="Group 37">
              <a:extLst>
                <a:ext uri="{FF2B5EF4-FFF2-40B4-BE49-F238E27FC236}">
                  <a16:creationId xmlns:a16="http://schemas.microsoft.com/office/drawing/2014/main" id="{10BF7258-399F-FF48-B059-1AC958F86B98}"/>
                </a:ext>
              </a:extLst>
            </p:cNvPr>
            <p:cNvGrpSpPr>
              <a:grpSpLocks/>
            </p:cNvGrpSpPr>
            <p:nvPr/>
          </p:nvGrpSpPr>
          <p:grpSpPr bwMode="auto">
            <a:xfrm>
              <a:off x="1442" y="1724"/>
              <a:ext cx="1850" cy="907"/>
              <a:chOff x="1442" y="1724"/>
              <a:chExt cx="1850" cy="907"/>
            </a:xfrm>
          </p:grpSpPr>
          <p:grpSp>
            <p:nvGrpSpPr>
              <p:cNvPr id="257062" name="Group 38">
                <a:extLst>
                  <a:ext uri="{FF2B5EF4-FFF2-40B4-BE49-F238E27FC236}">
                    <a16:creationId xmlns:a16="http://schemas.microsoft.com/office/drawing/2014/main" id="{E2241DC4-A78E-B34E-8994-4CAC00E95B01}"/>
                  </a:ext>
                </a:extLst>
              </p:cNvPr>
              <p:cNvGrpSpPr>
                <a:grpSpLocks/>
              </p:cNvGrpSpPr>
              <p:nvPr/>
            </p:nvGrpSpPr>
            <p:grpSpPr bwMode="auto">
              <a:xfrm>
                <a:off x="1864" y="1724"/>
                <a:ext cx="1428" cy="907"/>
                <a:chOff x="822" y="3022"/>
                <a:chExt cx="1428" cy="907"/>
              </a:xfrm>
            </p:grpSpPr>
            <p:sp>
              <p:nvSpPr>
                <p:cNvPr id="257063" name="Freeform 39">
                  <a:extLst>
                    <a:ext uri="{FF2B5EF4-FFF2-40B4-BE49-F238E27FC236}">
                      <a16:creationId xmlns:a16="http://schemas.microsoft.com/office/drawing/2014/main" id="{8093BB16-2D0A-F94B-BAD8-10D645695159}"/>
                    </a:ext>
                  </a:extLst>
                </p:cNvPr>
                <p:cNvSpPr>
                  <a:spLocks/>
                </p:cNvSpPr>
                <p:nvPr/>
              </p:nvSpPr>
              <p:spPr bwMode="auto">
                <a:xfrm>
                  <a:off x="884" y="3158"/>
                  <a:ext cx="1297" cy="743"/>
                </a:xfrm>
                <a:custGeom>
                  <a:avLst/>
                  <a:gdLst>
                    <a:gd name="T0" fmla="*/ 0 w 1297"/>
                    <a:gd name="T1" fmla="*/ 741 h 743"/>
                    <a:gd name="T2" fmla="*/ 41 w 1297"/>
                    <a:gd name="T3" fmla="*/ 740 h 743"/>
                    <a:gd name="T4" fmla="*/ 79 w 1297"/>
                    <a:gd name="T5" fmla="*/ 733 h 743"/>
                    <a:gd name="T6" fmla="*/ 121 w 1297"/>
                    <a:gd name="T7" fmla="*/ 720 h 743"/>
                    <a:gd name="T8" fmla="*/ 164 w 1297"/>
                    <a:gd name="T9" fmla="*/ 706 h 743"/>
                    <a:gd name="T10" fmla="*/ 202 w 1297"/>
                    <a:gd name="T11" fmla="*/ 680 h 743"/>
                    <a:gd name="T12" fmla="*/ 244 w 1297"/>
                    <a:gd name="T13" fmla="*/ 646 h 743"/>
                    <a:gd name="T14" fmla="*/ 282 w 1297"/>
                    <a:gd name="T15" fmla="*/ 599 h 743"/>
                    <a:gd name="T16" fmla="*/ 324 w 1297"/>
                    <a:gd name="T17" fmla="*/ 538 h 743"/>
                    <a:gd name="T18" fmla="*/ 363 w 1297"/>
                    <a:gd name="T19" fmla="*/ 468 h 743"/>
                    <a:gd name="T20" fmla="*/ 405 w 1297"/>
                    <a:gd name="T21" fmla="*/ 384 h 743"/>
                    <a:gd name="T22" fmla="*/ 447 w 1297"/>
                    <a:gd name="T23" fmla="*/ 293 h 743"/>
                    <a:gd name="T24" fmla="*/ 485 w 1297"/>
                    <a:gd name="T25" fmla="*/ 202 h 743"/>
                    <a:gd name="T26" fmla="*/ 527 w 1297"/>
                    <a:gd name="T27" fmla="*/ 121 h 743"/>
                    <a:gd name="T28" fmla="*/ 566 w 1297"/>
                    <a:gd name="T29" fmla="*/ 57 h 743"/>
                    <a:gd name="T30" fmla="*/ 608 w 1297"/>
                    <a:gd name="T31" fmla="*/ 14 h 743"/>
                    <a:gd name="T32" fmla="*/ 650 w 1297"/>
                    <a:gd name="T33" fmla="*/ 0 h 743"/>
                    <a:gd name="T34" fmla="*/ 688 w 1297"/>
                    <a:gd name="T35" fmla="*/ 14 h 743"/>
                    <a:gd name="T36" fmla="*/ 730 w 1297"/>
                    <a:gd name="T37" fmla="*/ 57 h 743"/>
                    <a:gd name="T38" fmla="*/ 769 w 1297"/>
                    <a:gd name="T39" fmla="*/ 121 h 743"/>
                    <a:gd name="T40" fmla="*/ 811 w 1297"/>
                    <a:gd name="T41" fmla="*/ 202 h 743"/>
                    <a:gd name="T42" fmla="*/ 848 w 1297"/>
                    <a:gd name="T43" fmla="*/ 293 h 743"/>
                    <a:gd name="T44" fmla="*/ 891 w 1297"/>
                    <a:gd name="T45" fmla="*/ 384 h 743"/>
                    <a:gd name="T46" fmla="*/ 933 w 1297"/>
                    <a:gd name="T47" fmla="*/ 468 h 743"/>
                    <a:gd name="T48" fmla="*/ 972 w 1297"/>
                    <a:gd name="T49" fmla="*/ 538 h 743"/>
                    <a:gd name="T50" fmla="*/ 1014 w 1297"/>
                    <a:gd name="T51" fmla="*/ 599 h 743"/>
                    <a:gd name="T52" fmla="*/ 1051 w 1297"/>
                    <a:gd name="T53" fmla="*/ 646 h 743"/>
                    <a:gd name="T54" fmla="*/ 1094 w 1297"/>
                    <a:gd name="T55" fmla="*/ 680 h 743"/>
                    <a:gd name="T56" fmla="*/ 1132 w 1297"/>
                    <a:gd name="T57" fmla="*/ 706 h 743"/>
                    <a:gd name="T58" fmla="*/ 1175 w 1297"/>
                    <a:gd name="T59" fmla="*/ 720 h 743"/>
                    <a:gd name="T60" fmla="*/ 1217 w 1297"/>
                    <a:gd name="T61" fmla="*/ 733 h 743"/>
                    <a:gd name="T62" fmla="*/ 1254 w 1297"/>
                    <a:gd name="T63" fmla="*/ 740 h 743"/>
                    <a:gd name="T64" fmla="*/ 1297 w 1297"/>
                    <a:gd name="T65" fmla="*/ 743 h 7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297" h="743">
                      <a:moveTo>
                        <a:pt x="0" y="741"/>
                      </a:moveTo>
                      <a:lnTo>
                        <a:pt x="41" y="740"/>
                      </a:lnTo>
                      <a:lnTo>
                        <a:pt x="79" y="733"/>
                      </a:lnTo>
                      <a:lnTo>
                        <a:pt x="121" y="720"/>
                      </a:lnTo>
                      <a:lnTo>
                        <a:pt x="164" y="706"/>
                      </a:lnTo>
                      <a:lnTo>
                        <a:pt x="202" y="680"/>
                      </a:lnTo>
                      <a:lnTo>
                        <a:pt x="244" y="646"/>
                      </a:lnTo>
                      <a:lnTo>
                        <a:pt x="282" y="599"/>
                      </a:lnTo>
                      <a:lnTo>
                        <a:pt x="324" y="538"/>
                      </a:lnTo>
                      <a:lnTo>
                        <a:pt x="363" y="468"/>
                      </a:lnTo>
                      <a:lnTo>
                        <a:pt x="405" y="384"/>
                      </a:lnTo>
                      <a:lnTo>
                        <a:pt x="447" y="293"/>
                      </a:lnTo>
                      <a:lnTo>
                        <a:pt x="485" y="202"/>
                      </a:lnTo>
                      <a:lnTo>
                        <a:pt x="527" y="121"/>
                      </a:lnTo>
                      <a:lnTo>
                        <a:pt x="566" y="57"/>
                      </a:lnTo>
                      <a:lnTo>
                        <a:pt x="608" y="14"/>
                      </a:lnTo>
                      <a:lnTo>
                        <a:pt x="650" y="0"/>
                      </a:lnTo>
                      <a:lnTo>
                        <a:pt x="688" y="14"/>
                      </a:lnTo>
                      <a:lnTo>
                        <a:pt x="730" y="57"/>
                      </a:lnTo>
                      <a:lnTo>
                        <a:pt x="769" y="121"/>
                      </a:lnTo>
                      <a:lnTo>
                        <a:pt x="811" y="202"/>
                      </a:lnTo>
                      <a:lnTo>
                        <a:pt x="848" y="293"/>
                      </a:lnTo>
                      <a:lnTo>
                        <a:pt x="891" y="384"/>
                      </a:lnTo>
                      <a:lnTo>
                        <a:pt x="933" y="468"/>
                      </a:lnTo>
                      <a:lnTo>
                        <a:pt x="972" y="538"/>
                      </a:lnTo>
                      <a:lnTo>
                        <a:pt x="1014" y="599"/>
                      </a:lnTo>
                      <a:lnTo>
                        <a:pt x="1051" y="646"/>
                      </a:lnTo>
                      <a:lnTo>
                        <a:pt x="1094" y="680"/>
                      </a:lnTo>
                      <a:lnTo>
                        <a:pt x="1132" y="706"/>
                      </a:lnTo>
                      <a:lnTo>
                        <a:pt x="1175" y="720"/>
                      </a:lnTo>
                      <a:lnTo>
                        <a:pt x="1217" y="733"/>
                      </a:lnTo>
                      <a:lnTo>
                        <a:pt x="1254" y="740"/>
                      </a:lnTo>
                      <a:lnTo>
                        <a:pt x="1297" y="743"/>
                      </a:lnTo>
                    </a:path>
                  </a:pathLst>
                </a:custGeom>
                <a:noFill/>
                <a:ln w="25400" cap="rnd" cmpd="sng">
                  <a:solidFill>
                    <a:schemeClr val="tx1"/>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7064" name="Line 40">
                  <a:extLst>
                    <a:ext uri="{FF2B5EF4-FFF2-40B4-BE49-F238E27FC236}">
                      <a16:creationId xmlns:a16="http://schemas.microsoft.com/office/drawing/2014/main" id="{FEDA466E-349B-9B47-9873-3FDCC6CAF5FA}"/>
                    </a:ext>
                  </a:extLst>
                </p:cNvPr>
                <p:cNvSpPr>
                  <a:spLocks noChangeShapeType="1"/>
                </p:cNvSpPr>
                <p:nvPr/>
              </p:nvSpPr>
              <p:spPr bwMode="auto">
                <a:xfrm>
                  <a:off x="1531" y="3022"/>
                  <a:ext cx="0" cy="907"/>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7065" name="Line 41">
                  <a:extLst>
                    <a:ext uri="{FF2B5EF4-FFF2-40B4-BE49-F238E27FC236}">
                      <a16:creationId xmlns:a16="http://schemas.microsoft.com/office/drawing/2014/main" id="{35B241A0-45A3-F045-B466-619D5A249FE1}"/>
                    </a:ext>
                  </a:extLst>
                </p:cNvPr>
                <p:cNvSpPr>
                  <a:spLocks noChangeShapeType="1"/>
                </p:cNvSpPr>
                <p:nvPr/>
              </p:nvSpPr>
              <p:spPr bwMode="auto">
                <a:xfrm>
                  <a:off x="822" y="3906"/>
                  <a:ext cx="1428" cy="0"/>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grpSp>
          <p:sp>
            <p:nvSpPr>
              <p:cNvPr id="257066" name="Text Box 42">
                <a:extLst>
                  <a:ext uri="{FF2B5EF4-FFF2-40B4-BE49-F238E27FC236}">
                    <a16:creationId xmlns:a16="http://schemas.microsoft.com/office/drawing/2014/main" id="{B496C8DE-2897-1B4B-B1F7-F024C3037B34}"/>
                  </a:ext>
                </a:extLst>
              </p:cNvPr>
              <p:cNvSpPr txBox="1">
                <a:spLocks noChangeArrowheads="1"/>
              </p:cNvSpPr>
              <p:nvPr/>
            </p:nvSpPr>
            <p:spPr bwMode="auto">
              <a:xfrm>
                <a:off x="1442" y="1991"/>
                <a:ext cx="116"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endParaRPr lang="en-US" altLang="en-US" sz="1800"/>
              </a:p>
            </p:txBody>
          </p:sp>
        </p:grpSp>
        <p:grpSp>
          <p:nvGrpSpPr>
            <p:cNvPr id="257067" name="Group 43">
              <a:extLst>
                <a:ext uri="{FF2B5EF4-FFF2-40B4-BE49-F238E27FC236}">
                  <a16:creationId xmlns:a16="http://schemas.microsoft.com/office/drawing/2014/main" id="{D5580A8D-FFEA-5B42-AFBF-81056501FFB1}"/>
                </a:ext>
              </a:extLst>
            </p:cNvPr>
            <p:cNvGrpSpPr>
              <a:grpSpLocks/>
            </p:cNvGrpSpPr>
            <p:nvPr/>
          </p:nvGrpSpPr>
          <p:grpSpPr bwMode="auto">
            <a:xfrm flipH="1">
              <a:off x="2081" y="1902"/>
              <a:ext cx="1059" cy="705"/>
              <a:chOff x="961" y="3204"/>
              <a:chExt cx="1059" cy="705"/>
            </a:xfrm>
          </p:grpSpPr>
          <p:sp>
            <p:nvSpPr>
              <p:cNvPr id="257068" name="Rectangle 44">
                <a:extLst>
                  <a:ext uri="{FF2B5EF4-FFF2-40B4-BE49-F238E27FC236}">
                    <a16:creationId xmlns:a16="http://schemas.microsoft.com/office/drawing/2014/main" id="{45CED93D-6FB6-DB4A-9096-B6696AA68441}"/>
                  </a:ext>
                </a:extLst>
              </p:cNvPr>
              <p:cNvSpPr>
                <a:spLocks noChangeArrowheads="1"/>
              </p:cNvSpPr>
              <p:nvPr/>
            </p:nvSpPr>
            <p:spPr bwMode="auto">
              <a:xfrm flipH="1">
                <a:off x="1449" y="3204"/>
                <a:ext cx="81" cy="705"/>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69" name="Rectangle 45">
                <a:extLst>
                  <a:ext uri="{FF2B5EF4-FFF2-40B4-BE49-F238E27FC236}">
                    <a16:creationId xmlns:a16="http://schemas.microsoft.com/office/drawing/2014/main" id="{50F43BBA-D456-9740-A3F2-837F470D188F}"/>
                  </a:ext>
                </a:extLst>
              </p:cNvPr>
              <p:cNvSpPr>
                <a:spLocks noChangeArrowheads="1"/>
              </p:cNvSpPr>
              <p:nvPr/>
            </p:nvSpPr>
            <p:spPr bwMode="auto">
              <a:xfrm>
                <a:off x="1369" y="3468"/>
                <a:ext cx="81" cy="441"/>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70" name="Rectangle 46">
                <a:extLst>
                  <a:ext uri="{FF2B5EF4-FFF2-40B4-BE49-F238E27FC236}">
                    <a16:creationId xmlns:a16="http://schemas.microsoft.com/office/drawing/2014/main" id="{2536F8AC-684A-6944-AA61-DB6076ED545C}"/>
                  </a:ext>
                </a:extLst>
              </p:cNvPr>
              <p:cNvSpPr>
                <a:spLocks noChangeArrowheads="1"/>
              </p:cNvSpPr>
              <p:nvPr/>
            </p:nvSpPr>
            <p:spPr bwMode="auto">
              <a:xfrm flipH="1">
                <a:off x="1531" y="3264"/>
                <a:ext cx="81" cy="645"/>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71" name="Rectangle 47">
                <a:extLst>
                  <a:ext uri="{FF2B5EF4-FFF2-40B4-BE49-F238E27FC236}">
                    <a16:creationId xmlns:a16="http://schemas.microsoft.com/office/drawing/2014/main" id="{86937757-43FC-F348-9ACE-684307E3C4DD}"/>
                  </a:ext>
                </a:extLst>
              </p:cNvPr>
              <p:cNvSpPr>
                <a:spLocks noChangeArrowheads="1"/>
              </p:cNvSpPr>
              <p:nvPr/>
            </p:nvSpPr>
            <p:spPr bwMode="auto">
              <a:xfrm>
                <a:off x="1613" y="3322"/>
                <a:ext cx="81" cy="587"/>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72" name="Rectangle 48">
                <a:extLst>
                  <a:ext uri="{FF2B5EF4-FFF2-40B4-BE49-F238E27FC236}">
                    <a16:creationId xmlns:a16="http://schemas.microsoft.com/office/drawing/2014/main" id="{C82C0614-FBAD-D149-AE89-5876CBD172E6}"/>
                  </a:ext>
                </a:extLst>
              </p:cNvPr>
              <p:cNvSpPr>
                <a:spLocks noChangeArrowheads="1"/>
              </p:cNvSpPr>
              <p:nvPr/>
            </p:nvSpPr>
            <p:spPr bwMode="auto">
              <a:xfrm>
                <a:off x="1289" y="3532"/>
                <a:ext cx="81" cy="377"/>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73" name="Rectangle 49">
                <a:extLst>
                  <a:ext uri="{FF2B5EF4-FFF2-40B4-BE49-F238E27FC236}">
                    <a16:creationId xmlns:a16="http://schemas.microsoft.com/office/drawing/2014/main" id="{5C7AE76A-2B6C-4A45-AA99-AA4E5BA91CEC}"/>
                  </a:ext>
                </a:extLst>
              </p:cNvPr>
              <p:cNvSpPr>
                <a:spLocks noChangeArrowheads="1"/>
              </p:cNvSpPr>
              <p:nvPr/>
            </p:nvSpPr>
            <p:spPr bwMode="auto">
              <a:xfrm>
                <a:off x="1693" y="3588"/>
                <a:ext cx="81" cy="321"/>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74" name="Rectangle 50">
                <a:extLst>
                  <a:ext uri="{FF2B5EF4-FFF2-40B4-BE49-F238E27FC236}">
                    <a16:creationId xmlns:a16="http://schemas.microsoft.com/office/drawing/2014/main" id="{FB71E701-C1B4-1F4F-981A-B824907B175E}"/>
                  </a:ext>
                </a:extLst>
              </p:cNvPr>
              <p:cNvSpPr>
                <a:spLocks noChangeArrowheads="1"/>
              </p:cNvSpPr>
              <p:nvPr/>
            </p:nvSpPr>
            <p:spPr bwMode="auto">
              <a:xfrm>
                <a:off x="1207" y="3560"/>
                <a:ext cx="81" cy="349"/>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75" name="Rectangle 51">
                <a:extLst>
                  <a:ext uri="{FF2B5EF4-FFF2-40B4-BE49-F238E27FC236}">
                    <a16:creationId xmlns:a16="http://schemas.microsoft.com/office/drawing/2014/main" id="{8C33B7E1-533F-B449-9F87-B31DE1F94025}"/>
                  </a:ext>
                </a:extLst>
              </p:cNvPr>
              <p:cNvSpPr>
                <a:spLocks noChangeArrowheads="1"/>
              </p:cNvSpPr>
              <p:nvPr/>
            </p:nvSpPr>
            <p:spPr bwMode="auto">
              <a:xfrm>
                <a:off x="1125" y="3802"/>
                <a:ext cx="81" cy="107"/>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76" name="Rectangle 52">
                <a:extLst>
                  <a:ext uri="{FF2B5EF4-FFF2-40B4-BE49-F238E27FC236}">
                    <a16:creationId xmlns:a16="http://schemas.microsoft.com/office/drawing/2014/main" id="{267D8420-C531-1D42-AEFF-B39251724A52}"/>
                  </a:ext>
                </a:extLst>
              </p:cNvPr>
              <p:cNvSpPr>
                <a:spLocks noChangeArrowheads="1"/>
              </p:cNvSpPr>
              <p:nvPr/>
            </p:nvSpPr>
            <p:spPr bwMode="auto">
              <a:xfrm>
                <a:off x="1775" y="3700"/>
                <a:ext cx="81" cy="209"/>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77" name="Rectangle 53">
                <a:extLst>
                  <a:ext uri="{FF2B5EF4-FFF2-40B4-BE49-F238E27FC236}">
                    <a16:creationId xmlns:a16="http://schemas.microsoft.com/office/drawing/2014/main" id="{AB623AC5-5B1B-494A-BBBE-1AA5A2745F31}"/>
                  </a:ext>
                </a:extLst>
              </p:cNvPr>
              <p:cNvSpPr>
                <a:spLocks noChangeArrowheads="1"/>
              </p:cNvSpPr>
              <p:nvPr/>
            </p:nvSpPr>
            <p:spPr bwMode="auto">
              <a:xfrm>
                <a:off x="961" y="3878"/>
                <a:ext cx="81" cy="31"/>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78" name="Rectangle 54">
                <a:extLst>
                  <a:ext uri="{FF2B5EF4-FFF2-40B4-BE49-F238E27FC236}">
                    <a16:creationId xmlns:a16="http://schemas.microsoft.com/office/drawing/2014/main" id="{FDA20A0B-FE8E-0741-9AC6-4EDF867DC977}"/>
                  </a:ext>
                </a:extLst>
              </p:cNvPr>
              <p:cNvSpPr>
                <a:spLocks noChangeArrowheads="1"/>
              </p:cNvSpPr>
              <p:nvPr/>
            </p:nvSpPr>
            <p:spPr bwMode="auto">
              <a:xfrm>
                <a:off x="1857" y="3774"/>
                <a:ext cx="81" cy="135"/>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79" name="Rectangle 55">
                <a:extLst>
                  <a:ext uri="{FF2B5EF4-FFF2-40B4-BE49-F238E27FC236}">
                    <a16:creationId xmlns:a16="http://schemas.microsoft.com/office/drawing/2014/main" id="{A6256F11-E403-5C4C-8E82-B7C6B9BB1DC9}"/>
                  </a:ext>
                </a:extLst>
              </p:cNvPr>
              <p:cNvSpPr>
                <a:spLocks noChangeArrowheads="1"/>
              </p:cNvSpPr>
              <p:nvPr/>
            </p:nvSpPr>
            <p:spPr bwMode="auto">
              <a:xfrm>
                <a:off x="1939" y="3858"/>
                <a:ext cx="81" cy="51"/>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grpSp>
      </p:grpSp>
      <p:grpSp>
        <p:nvGrpSpPr>
          <p:cNvPr id="257080" name="Group 56">
            <a:extLst>
              <a:ext uri="{FF2B5EF4-FFF2-40B4-BE49-F238E27FC236}">
                <a16:creationId xmlns:a16="http://schemas.microsoft.com/office/drawing/2014/main" id="{9B9C8B0E-A81E-9A43-B286-C96F25F1F9F3}"/>
              </a:ext>
            </a:extLst>
          </p:cNvPr>
          <p:cNvGrpSpPr>
            <a:grpSpLocks/>
          </p:cNvGrpSpPr>
          <p:nvPr/>
        </p:nvGrpSpPr>
        <p:grpSpPr bwMode="auto">
          <a:xfrm>
            <a:off x="3051175" y="3438526"/>
            <a:ext cx="4241800" cy="1439863"/>
            <a:chOff x="962" y="2166"/>
            <a:chExt cx="2672" cy="907"/>
          </a:xfrm>
        </p:grpSpPr>
        <p:grpSp>
          <p:nvGrpSpPr>
            <p:cNvPr id="257081" name="Group 57">
              <a:extLst>
                <a:ext uri="{FF2B5EF4-FFF2-40B4-BE49-F238E27FC236}">
                  <a16:creationId xmlns:a16="http://schemas.microsoft.com/office/drawing/2014/main" id="{D4A9B4D8-CB57-064B-9B9D-89C299788792}"/>
                </a:ext>
              </a:extLst>
            </p:cNvPr>
            <p:cNvGrpSpPr>
              <a:grpSpLocks/>
            </p:cNvGrpSpPr>
            <p:nvPr/>
          </p:nvGrpSpPr>
          <p:grpSpPr bwMode="auto">
            <a:xfrm>
              <a:off x="962" y="2166"/>
              <a:ext cx="2672" cy="907"/>
              <a:chOff x="962" y="2166"/>
              <a:chExt cx="2672" cy="907"/>
            </a:xfrm>
          </p:grpSpPr>
          <p:grpSp>
            <p:nvGrpSpPr>
              <p:cNvPr id="257082" name="Group 58">
                <a:extLst>
                  <a:ext uri="{FF2B5EF4-FFF2-40B4-BE49-F238E27FC236}">
                    <a16:creationId xmlns:a16="http://schemas.microsoft.com/office/drawing/2014/main" id="{15E75F68-1F7D-3344-8C9D-105CE6A22E3A}"/>
                  </a:ext>
                </a:extLst>
              </p:cNvPr>
              <p:cNvGrpSpPr>
                <a:grpSpLocks/>
              </p:cNvGrpSpPr>
              <p:nvPr/>
            </p:nvGrpSpPr>
            <p:grpSpPr bwMode="auto">
              <a:xfrm>
                <a:off x="2206" y="2166"/>
                <a:ext cx="1428" cy="907"/>
                <a:chOff x="822" y="3022"/>
                <a:chExt cx="1428" cy="907"/>
              </a:xfrm>
            </p:grpSpPr>
            <p:sp>
              <p:nvSpPr>
                <p:cNvPr id="257083" name="Freeform 59">
                  <a:extLst>
                    <a:ext uri="{FF2B5EF4-FFF2-40B4-BE49-F238E27FC236}">
                      <a16:creationId xmlns:a16="http://schemas.microsoft.com/office/drawing/2014/main" id="{1988DC6F-20C0-E34C-8F03-50609FA0C095}"/>
                    </a:ext>
                  </a:extLst>
                </p:cNvPr>
                <p:cNvSpPr>
                  <a:spLocks/>
                </p:cNvSpPr>
                <p:nvPr/>
              </p:nvSpPr>
              <p:spPr bwMode="auto">
                <a:xfrm>
                  <a:off x="884" y="3158"/>
                  <a:ext cx="1297" cy="743"/>
                </a:xfrm>
                <a:custGeom>
                  <a:avLst/>
                  <a:gdLst>
                    <a:gd name="T0" fmla="*/ 0 w 1297"/>
                    <a:gd name="T1" fmla="*/ 741 h 743"/>
                    <a:gd name="T2" fmla="*/ 41 w 1297"/>
                    <a:gd name="T3" fmla="*/ 740 h 743"/>
                    <a:gd name="T4" fmla="*/ 79 w 1297"/>
                    <a:gd name="T5" fmla="*/ 733 h 743"/>
                    <a:gd name="T6" fmla="*/ 121 w 1297"/>
                    <a:gd name="T7" fmla="*/ 720 h 743"/>
                    <a:gd name="T8" fmla="*/ 164 w 1297"/>
                    <a:gd name="T9" fmla="*/ 706 h 743"/>
                    <a:gd name="T10" fmla="*/ 202 w 1297"/>
                    <a:gd name="T11" fmla="*/ 680 h 743"/>
                    <a:gd name="T12" fmla="*/ 244 w 1297"/>
                    <a:gd name="T13" fmla="*/ 646 h 743"/>
                    <a:gd name="T14" fmla="*/ 282 w 1297"/>
                    <a:gd name="T15" fmla="*/ 599 h 743"/>
                    <a:gd name="T16" fmla="*/ 324 w 1297"/>
                    <a:gd name="T17" fmla="*/ 538 h 743"/>
                    <a:gd name="T18" fmla="*/ 363 w 1297"/>
                    <a:gd name="T19" fmla="*/ 468 h 743"/>
                    <a:gd name="T20" fmla="*/ 405 w 1297"/>
                    <a:gd name="T21" fmla="*/ 384 h 743"/>
                    <a:gd name="T22" fmla="*/ 447 w 1297"/>
                    <a:gd name="T23" fmla="*/ 293 h 743"/>
                    <a:gd name="T24" fmla="*/ 485 w 1297"/>
                    <a:gd name="T25" fmla="*/ 202 h 743"/>
                    <a:gd name="T26" fmla="*/ 527 w 1297"/>
                    <a:gd name="T27" fmla="*/ 121 h 743"/>
                    <a:gd name="T28" fmla="*/ 566 w 1297"/>
                    <a:gd name="T29" fmla="*/ 57 h 743"/>
                    <a:gd name="T30" fmla="*/ 608 w 1297"/>
                    <a:gd name="T31" fmla="*/ 14 h 743"/>
                    <a:gd name="T32" fmla="*/ 650 w 1297"/>
                    <a:gd name="T33" fmla="*/ 0 h 743"/>
                    <a:gd name="T34" fmla="*/ 688 w 1297"/>
                    <a:gd name="T35" fmla="*/ 14 h 743"/>
                    <a:gd name="T36" fmla="*/ 730 w 1297"/>
                    <a:gd name="T37" fmla="*/ 57 h 743"/>
                    <a:gd name="T38" fmla="*/ 769 w 1297"/>
                    <a:gd name="T39" fmla="*/ 121 h 743"/>
                    <a:gd name="T40" fmla="*/ 811 w 1297"/>
                    <a:gd name="T41" fmla="*/ 202 h 743"/>
                    <a:gd name="T42" fmla="*/ 848 w 1297"/>
                    <a:gd name="T43" fmla="*/ 293 h 743"/>
                    <a:gd name="T44" fmla="*/ 891 w 1297"/>
                    <a:gd name="T45" fmla="*/ 384 h 743"/>
                    <a:gd name="T46" fmla="*/ 933 w 1297"/>
                    <a:gd name="T47" fmla="*/ 468 h 743"/>
                    <a:gd name="T48" fmla="*/ 972 w 1297"/>
                    <a:gd name="T49" fmla="*/ 538 h 743"/>
                    <a:gd name="T50" fmla="*/ 1014 w 1297"/>
                    <a:gd name="T51" fmla="*/ 599 h 743"/>
                    <a:gd name="T52" fmla="*/ 1051 w 1297"/>
                    <a:gd name="T53" fmla="*/ 646 h 743"/>
                    <a:gd name="T54" fmla="*/ 1094 w 1297"/>
                    <a:gd name="T55" fmla="*/ 680 h 743"/>
                    <a:gd name="T56" fmla="*/ 1132 w 1297"/>
                    <a:gd name="T57" fmla="*/ 706 h 743"/>
                    <a:gd name="T58" fmla="*/ 1175 w 1297"/>
                    <a:gd name="T59" fmla="*/ 720 h 743"/>
                    <a:gd name="T60" fmla="*/ 1217 w 1297"/>
                    <a:gd name="T61" fmla="*/ 733 h 743"/>
                    <a:gd name="T62" fmla="*/ 1254 w 1297"/>
                    <a:gd name="T63" fmla="*/ 740 h 743"/>
                    <a:gd name="T64" fmla="*/ 1297 w 1297"/>
                    <a:gd name="T65" fmla="*/ 743 h 7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297" h="743">
                      <a:moveTo>
                        <a:pt x="0" y="741"/>
                      </a:moveTo>
                      <a:lnTo>
                        <a:pt x="41" y="740"/>
                      </a:lnTo>
                      <a:lnTo>
                        <a:pt x="79" y="733"/>
                      </a:lnTo>
                      <a:lnTo>
                        <a:pt x="121" y="720"/>
                      </a:lnTo>
                      <a:lnTo>
                        <a:pt x="164" y="706"/>
                      </a:lnTo>
                      <a:lnTo>
                        <a:pt x="202" y="680"/>
                      </a:lnTo>
                      <a:lnTo>
                        <a:pt x="244" y="646"/>
                      </a:lnTo>
                      <a:lnTo>
                        <a:pt x="282" y="599"/>
                      </a:lnTo>
                      <a:lnTo>
                        <a:pt x="324" y="538"/>
                      </a:lnTo>
                      <a:lnTo>
                        <a:pt x="363" y="468"/>
                      </a:lnTo>
                      <a:lnTo>
                        <a:pt x="405" y="384"/>
                      </a:lnTo>
                      <a:lnTo>
                        <a:pt x="447" y="293"/>
                      </a:lnTo>
                      <a:lnTo>
                        <a:pt x="485" y="202"/>
                      </a:lnTo>
                      <a:lnTo>
                        <a:pt x="527" y="121"/>
                      </a:lnTo>
                      <a:lnTo>
                        <a:pt x="566" y="57"/>
                      </a:lnTo>
                      <a:lnTo>
                        <a:pt x="608" y="14"/>
                      </a:lnTo>
                      <a:lnTo>
                        <a:pt x="650" y="0"/>
                      </a:lnTo>
                      <a:lnTo>
                        <a:pt x="688" y="14"/>
                      </a:lnTo>
                      <a:lnTo>
                        <a:pt x="730" y="57"/>
                      </a:lnTo>
                      <a:lnTo>
                        <a:pt x="769" y="121"/>
                      </a:lnTo>
                      <a:lnTo>
                        <a:pt x="811" y="202"/>
                      </a:lnTo>
                      <a:lnTo>
                        <a:pt x="848" y="293"/>
                      </a:lnTo>
                      <a:lnTo>
                        <a:pt x="891" y="384"/>
                      </a:lnTo>
                      <a:lnTo>
                        <a:pt x="933" y="468"/>
                      </a:lnTo>
                      <a:lnTo>
                        <a:pt x="972" y="538"/>
                      </a:lnTo>
                      <a:lnTo>
                        <a:pt x="1014" y="599"/>
                      </a:lnTo>
                      <a:lnTo>
                        <a:pt x="1051" y="646"/>
                      </a:lnTo>
                      <a:lnTo>
                        <a:pt x="1094" y="680"/>
                      </a:lnTo>
                      <a:lnTo>
                        <a:pt x="1132" y="706"/>
                      </a:lnTo>
                      <a:lnTo>
                        <a:pt x="1175" y="720"/>
                      </a:lnTo>
                      <a:lnTo>
                        <a:pt x="1217" y="733"/>
                      </a:lnTo>
                      <a:lnTo>
                        <a:pt x="1254" y="740"/>
                      </a:lnTo>
                      <a:lnTo>
                        <a:pt x="1297" y="743"/>
                      </a:lnTo>
                    </a:path>
                  </a:pathLst>
                </a:custGeom>
                <a:noFill/>
                <a:ln w="25400" cap="rnd" cmpd="sng">
                  <a:solidFill>
                    <a:schemeClr val="tx1"/>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7084" name="Line 60">
                  <a:extLst>
                    <a:ext uri="{FF2B5EF4-FFF2-40B4-BE49-F238E27FC236}">
                      <a16:creationId xmlns:a16="http://schemas.microsoft.com/office/drawing/2014/main" id="{CA148B15-0A7B-6443-9799-385B03230148}"/>
                    </a:ext>
                  </a:extLst>
                </p:cNvPr>
                <p:cNvSpPr>
                  <a:spLocks noChangeShapeType="1"/>
                </p:cNvSpPr>
                <p:nvPr/>
              </p:nvSpPr>
              <p:spPr bwMode="auto">
                <a:xfrm>
                  <a:off x="1531" y="3022"/>
                  <a:ext cx="0" cy="907"/>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7085" name="Line 61">
                  <a:extLst>
                    <a:ext uri="{FF2B5EF4-FFF2-40B4-BE49-F238E27FC236}">
                      <a16:creationId xmlns:a16="http://schemas.microsoft.com/office/drawing/2014/main" id="{08343E28-B29F-CD40-9F2F-E27B58204B36}"/>
                    </a:ext>
                  </a:extLst>
                </p:cNvPr>
                <p:cNvSpPr>
                  <a:spLocks noChangeShapeType="1"/>
                </p:cNvSpPr>
                <p:nvPr/>
              </p:nvSpPr>
              <p:spPr bwMode="auto">
                <a:xfrm>
                  <a:off x="822" y="3906"/>
                  <a:ext cx="1428" cy="0"/>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grpSp>
          <p:sp>
            <p:nvSpPr>
              <p:cNvPr id="257086" name="Text Box 62">
                <a:extLst>
                  <a:ext uri="{FF2B5EF4-FFF2-40B4-BE49-F238E27FC236}">
                    <a16:creationId xmlns:a16="http://schemas.microsoft.com/office/drawing/2014/main" id="{01986618-27F8-BE47-964E-EC22CA431953}"/>
                  </a:ext>
                </a:extLst>
              </p:cNvPr>
              <p:cNvSpPr txBox="1">
                <a:spLocks noChangeArrowheads="1"/>
              </p:cNvSpPr>
              <p:nvPr/>
            </p:nvSpPr>
            <p:spPr bwMode="auto">
              <a:xfrm>
                <a:off x="962" y="2447"/>
                <a:ext cx="116"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endParaRPr lang="en-US" altLang="en-US" sz="1800"/>
              </a:p>
            </p:txBody>
          </p:sp>
        </p:grpSp>
        <p:grpSp>
          <p:nvGrpSpPr>
            <p:cNvPr id="257087" name="Group 63">
              <a:extLst>
                <a:ext uri="{FF2B5EF4-FFF2-40B4-BE49-F238E27FC236}">
                  <a16:creationId xmlns:a16="http://schemas.microsoft.com/office/drawing/2014/main" id="{12DEF539-4021-1348-91F6-48BB7E515FCB}"/>
                </a:ext>
              </a:extLst>
            </p:cNvPr>
            <p:cNvGrpSpPr>
              <a:grpSpLocks/>
            </p:cNvGrpSpPr>
            <p:nvPr/>
          </p:nvGrpSpPr>
          <p:grpSpPr bwMode="auto">
            <a:xfrm>
              <a:off x="2347" y="2340"/>
              <a:ext cx="977" cy="705"/>
              <a:chOff x="4157" y="2354"/>
              <a:chExt cx="977" cy="705"/>
            </a:xfrm>
          </p:grpSpPr>
          <p:sp>
            <p:nvSpPr>
              <p:cNvPr id="257088" name="Rectangle 64">
                <a:extLst>
                  <a:ext uri="{FF2B5EF4-FFF2-40B4-BE49-F238E27FC236}">
                    <a16:creationId xmlns:a16="http://schemas.microsoft.com/office/drawing/2014/main" id="{EDFD81BD-A6B1-044D-AA0B-35B1C193768A}"/>
                  </a:ext>
                </a:extLst>
              </p:cNvPr>
              <p:cNvSpPr>
                <a:spLocks noChangeArrowheads="1"/>
              </p:cNvSpPr>
              <p:nvPr/>
            </p:nvSpPr>
            <p:spPr bwMode="auto">
              <a:xfrm>
                <a:off x="4645" y="2354"/>
                <a:ext cx="81" cy="705"/>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89" name="Rectangle 65">
                <a:extLst>
                  <a:ext uri="{FF2B5EF4-FFF2-40B4-BE49-F238E27FC236}">
                    <a16:creationId xmlns:a16="http://schemas.microsoft.com/office/drawing/2014/main" id="{CF6AB1E6-8AA7-244D-95AA-B463EF3E421A}"/>
                  </a:ext>
                </a:extLst>
              </p:cNvPr>
              <p:cNvSpPr>
                <a:spLocks noChangeArrowheads="1"/>
              </p:cNvSpPr>
              <p:nvPr/>
            </p:nvSpPr>
            <p:spPr bwMode="auto">
              <a:xfrm>
                <a:off x="4565" y="2618"/>
                <a:ext cx="81" cy="441"/>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90" name="Rectangle 66">
                <a:extLst>
                  <a:ext uri="{FF2B5EF4-FFF2-40B4-BE49-F238E27FC236}">
                    <a16:creationId xmlns:a16="http://schemas.microsoft.com/office/drawing/2014/main" id="{A227BAD5-F673-3A44-A168-309CFE825FC4}"/>
                  </a:ext>
                </a:extLst>
              </p:cNvPr>
              <p:cNvSpPr>
                <a:spLocks noChangeArrowheads="1"/>
              </p:cNvSpPr>
              <p:nvPr/>
            </p:nvSpPr>
            <p:spPr bwMode="auto">
              <a:xfrm>
                <a:off x="4727" y="2414"/>
                <a:ext cx="81" cy="645"/>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91" name="Rectangle 67">
                <a:extLst>
                  <a:ext uri="{FF2B5EF4-FFF2-40B4-BE49-F238E27FC236}">
                    <a16:creationId xmlns:a16="http://schemas.microsoft.com/office/drawing/2014/main" id="{96A687F6-B1B4-4D46-B0F9-1B0B21E72951}"/>
                  </a:ext>
                </a:extLst>
              </p:cNvPr>
              <p:cNvSpPr>
                <a:spLocks noChangeArrowheads="1"/>
              </p:cNvSpPr>
              <p:nvPr/>
            </p:nvSpPr>
            <p:spPr bwMode="auto">
              <a:xfrm>
                <a:off x="4809" y="2578"/>
                <a:ext cx="81" cy="481"/>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92" name="Rectangle 68">
                <a:extLst>
                  <a:ext uri="{FF2B5EF4-FFF2-40B4-BE49-F238E27FC236}">
                    <a16:creationId xmlns:a16="http://schemas.microsoft.com/office/drawing/2014/main" id="{73234DDB-FAAE-F341-95B3-6E8EB0046500}"/>
                  </a:ext>
                </a:extLst>
              </p:cNvPr>
              <p:cNvSpPr>
                <a:spLocks noChangeArrowheads="1"/>
              </p:cNvSpPr>
              <p:nvPr/>
            </p:nvSpPr>
            <p:spPr bwMode="auto">
              <a:xfrm>
                <a:off x="4485" y="2682"/>
                <a:ext cx="81" cy="377"/>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93" name="Rectangle 69">
                <a:extLst>
                  <a:ext uri="{FF2B5EF4-FFF2-40B4-BE49-F238E27FC236}">
                    <a16:creationId xmlns:a16="http://schemas.microsoft.com/office/drawing/2014/main" id="{1F4DF7D2-4ECA-1642-A297-0710CE332953}"/>
                  </a:ext>
                </a:extLst>
              </p:cNvPr>
              <p:cNvSpPr>
                <a:spLocks noChangeArrowheads="1"/>
              </p:cNvSpPr>
              <p:nvPr/>
            </p:nvSpPr>
            <p:spPr bwMode="auto">
              <a:xfrm>
                <a:off x="4889" y="2738"/>
                <a:ext cx="81" cy="321"/>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94" name="Rectangle 70">
                <a:extLst>
                  <a:ext uri="{FF2B5EF4-FFF2-40B4-BE49-F238E27FC236}">
                    <a16:creationId xmlns:a16="http://schemas.microsoft.com/office/drawing/2014/main" id="{465A2505-A743-5E4F-ACD9-414373CEE907}"/>
                  </a:ext>
                </a:extLst>
              </p:cNvPr>
              <p:cNvSpPr>
                <a:spLocks noChangeArrowheads="1"/>
              </p:cNvSpPr>
              <p:nvPr/>
            </p:nvSpPr>
            <p:spPr bwMode="auto">
              <a:xfrm>
                <a:off x="4403" y="2826"/>
                <a:ext cx="81" cy="233"/>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95" name="Rectangle 71">
                <a:extLst>
                  <a:ext uri="{FF2B5EF4-FFF2-40B4-BE49-F238E27FC236}">
                    <a16:creationId xmlns:a16="http://schemas.microsoft.com/office/drawing/2014/main" id="{FB1F0F66-202A-5745-B463-0FA4481D723A}"/>
                  </a:ext>
                </a:extLst>
              </p:cNvPr>
              <p:cNvSpPr>
                <a:spLocks noChangeArrowheads="1"/>
              </p:cNvSpPr>
              <p:nvPr/>
            </p:nvSpPr>
            <p:spPr bwMode="auto">
              <a:xfrm>
                <a:off x="4321" y="2952"/>
                <a:ext cx="81" cy="107"/>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96" name="Rectangle 72">
                <a:extLst>
                  <a:ext uri="{FF2B5EF4-FFF2-40B4-BE49-F238E27FC236}">
                    <a16:creationId xmlns:a16="http://schemas.microsoft.com/office/drawing/2014/main" id="{4B67C06C-D7BC-A74D-8C13-B1210CDA46DA}"/>
                  </a:ext>
                </a:extLst>
              </p:cNvPr>
              <p:cNvSpPr>
                <a:spLocks noChangeArrowheads="1"/>
              </p:cNvSpPr>
              <p:nvPr/>
            </p:nvSpPr>
            <p:spPr bwMode="auto">
              <a:xfrm>
                <a:off x="4971" y="2808"/>
                <a:ext cx="81" cy="251"/>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97" name="Rectangle 73">
                <a:extLst>
                  <a:ext uri="{FF2B5EF4-FFF2-40B4-BE49-F238E27FC236}">
                    <a16:creationId xmlns:a16="http://schemas.microsoft.com/office/drawing/2014/main" id="{E6B8BB2B-D81D-5347-A51B-BE9ED4DCFDAD}"/>
                  </a:ext>
                </a:extLst>
              </p:cNvPr>
              <p:cNvSpPr>
                <a:spLocks noChangeArrowheads="1"/>
              </p:cNvSpPr>
              <p:nvPr/>
            </p:nvSpPr>
            <p:spPr bwMode="auto">
              <a:xfrm>
                <a:off x="4157" y="3028"/>
                <a:ext cx="81" cy="31"/>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98" name="Rectangle 74">
                <a:extLst>
                  <a:ext uri="{FF2B5EF4-FFF2-40B4-BE49-F238E27FC236}">
                    <a16:creationId xmlns:a16="http://schemas.microsoft.com/office/drawing/2014/main" id="{DE28D72B-6892-AF4A-A428-525E156C28BA}"/>
                  </a:ext>
                </a:extLst>
              </p:cNvPr>
              <p:cNvSpPr>
                <a:spLocks noChangeArrowheads="1"/>
              </p:cNvSpPr>
              <p:nvPr/>
            </p:nvSpPr>
            <p:spPr bwMode="auto">
              <a:xfrm>
                <a:off x="5053" y="2924"/>
                <a:ext cx="81" cy="135"/>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099" name="Rectangle 75">
                <a:extLst>
                  <a:ext uri="{FF2B5EF4-FFF2-40B4-BE49-F238E27FC236}">
                    <a16:creationId xmlns:a16="http://schemas.microsoft.com/office/drawing/2014/main" id="{5C370531-0AD6-CA47-A30B-685E3DB82A17}"/>
                  </a:ext>
                </a:extLst>
              </p:cNvPr>
              <p:cNvSpPr>
                <a:spLocks noChangeArrowheads="1"/>
              </p:cNvSpPr>
              <p:nvPr/>
            </p:nvSpPr>
            <p:spPr bwMode="auto">
              <a:xfrm>
                <a:off x="4239" y="3008"/>
                <a:ext cx="81" cy="51"/>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grpSp>
      </p:grpSp>
      <p:grpSp>
        <p:nvGrpSpPr>
          <p:cNvPr id="257100" name="Group 76">
            <a:extLst>
              <a:ext uri="{FF2B5EF4-FFF2-40B4-BE49-F238E27FC236}">
                <a16:creationId xmlns:a16="http://schemas.microsoft.com/office/drawing/2014/main" id="{6308D451-A810-5349-A88D-5DB902856F02}"/>
              </a:ext>
            </a:extLst>
          </p:cNvPr>
          <p:cNvGrpSpPr>
            <a:grpSpLocks/>
          </p:cNvGrpSpPr>
          <p:nvPr/>
        </p:nvGrpSpPr>
        <p:grpSpPr bwMode="auto">
          <a:xfrm>
            <a:off x="2413000" y="4184651"/>
            <a:ext cx="3822700" cy="1439863"/>
            <a:chOff x="560" y="2636"/>
            <a:chExt cx="2408" cy="907"/>
          </a:xfrm>
        </p:grpSpPr>
        <p:grpSp>
          <p:nvGrpSpPr>
            <p:cNvPr id="257101" name="Group 77">
              <a:extLst>
                <a:ext uri="{FF2B5EF4-FFF2-40B4-BE49-F238E27FC236}">
                  <a16:creationId xmlns:a16="http://schemas.microsoft.com/office/drawing/2014/main" id="{7BEAA44A-87A5-F949-A4F1-36FF9A2E701B}"/>
                </a:ext>
              </a:extLst>
            </p:cNvPr>
            <p:cNvGrpSpPr>
              <a:grpSpLocks/>
            </p:cNvGrpSpPr>
            <p:nvPr/>
          </p:nvGrpSpPr>
          <p:grpSpPr bwMode="auto">
            <a:xfrm>
              <a:off x="560" y="2636"/>
              <a:ext cx="2408" cy="907"/>
              <a:chOff x="560" y="2636"/>
              <a:chExt cx="2408" cy="907"/>
            </a:xfrm>
          </p:grpSpPr>
          <p:grpSp>
            <p:nvGrpSpPr>
              <p:cNvPr id="257102" name="Group 78">
                <a:extLst>
                  <a:ext uri="{FF2B5EF4-FFF2-40B4-BE49-F238E27FC236}">
                    <a16:creationId xmlns:a16="http://schemas.microsoft.com/office/drawing/2014/main" id="{28E391FE-147C-014D-9020-5BBC8480025F}"/>
                  </a:ext>
                </a:extLst>
              </p:cNvPr>
              <p:cNvGrpSpPr>
                <a:grpSpLocks/>
              </p:cNvGrpSpPr>
              <p:nvPr/>
            </p:nvGrpSpPr>
            <p:grpSpPr bwMode="auto">
              <a:xfrm>
                <a:off x="1540" y="2636"/>
                <a:ext cx="1428" cy="907"/>
                <a:chOff x="822" y="3022"/>
                <a:chExt cx="1428" cy="907"/>
              </a:xfrm>
            </p:grpSpPr>
            <p:sp>
              <p:nvSpPr>
                <p:cNvPr id="257103" name="Freeform 79">
                  <a:extLst>
                    <a:ext uri="{FF2B5EF4-FFF2-40B4-BE49-F238E27FC236}">
                      <a16:creationId xmlns:a16="http://schemas.microsoft.com/office/drawing/2014/main" id="{621E1CF8-9E7B-3546-8E5A-CE95A337A3EF}"/>
                    </a:ext>
                  </a:extLst>
                </p:cNvPr>
                <p:cNvSpPr>
                  <a:spLocks/>
                </p:cNvSpPr>
                <p:nvPr/>
              </p:nvSpPr>
              <p:spPr bwMode="auto">
                <a:xfrm>
                  <a:off x="884" y="3158"/>
                  <a:ext cx="1297" cy="743"/>
                </a:xfrm>
                <a:custGeom>
                  <a:avLst/>
                  <a:gdLst>
                    <a:gd name="T0" fmla="*/ 0 w 1297"/>
                    <a:gd name="T1" fmla="*/ 741 h 743"/>
                    <a:gd name="T2" fmla="*/ 41 w 1297"/>
                    <a:gd name="T3" fmla="*/ 740 h 743"/>
                    <a:gd name="T4" fmla="*/ 79 w 1297"/>
                    <a:gd name="T5" fmla="*/ 733 h 743"/>
                    <a:gd name="T6" fmla="*/ 121 w 1297"/>
                    <a:gd name="T7" fmla="*/ 720 h 743"/>
                    <a:gd name="T8" fmla="*/ 164 w 1297"/>
                    <a:gd name="T9" fmla="*/ 706 h 743"/>
                    <a:gd name="T10" fmla="*/ 202 w 1297"/>
                    <a:gd name="T11" fmla="*/ 680 h 743"/>
                    <a:gd name="T12" fmla="*/ 244 w 1297"/>
                    <a:gd name="T13" fmla="*/ 646 h 743"/>
                    <a:gd name="T14" fmla="*/ 282 w 1297"/>
                    <a:gd name="T15" fmla="*/ 599 h 743"/>
                    <a:gd name="T16" fmla="*/ 324 w 1297"/>
                    <a:gd name="T17" fmla="*/ 538 h 743"/>
                    <a:gd name="T18" fmla="*/ 363 w 1297"/>
                    <a:gd name="T19" fmla="*/ 468 h 743"/>
                    <a:gd name="T20" fmla="*/ 405 w 1297"/>
                    <a:gd name="T21" fmla="*/ 384 h 743"/>
                    <a:gd name="T22" fmla="*/ 447 w 1297"/>
                    <a:gd name="T23" fmla="*/ 293 h 743"/>
                    <a:gd name="T24" fmla="*/ 485 w 1297"/>
                    <a:gd name="T25" fmla="*/ 202 h 743"/>
                    <a:gd name="T26" fmla="*/ 527 w 1297"/>
                    <a:gd name="T27" fmla="*/ 121 h 743"/>
                    <a:gd name="T28" fmla="*/ 566 w 1297"/>
                    <a:gd name="T29" fmla="*/ 57 h 743"/>
                    <a:gd name="T30" fmla="*/ 608 w 1297"/>
                    <a:gd name="T31" fmla="*/ 14 h 743"/>
                    <a:gd name="T32" fmla="*/ 650 w 1297"/>
                    <a:gd name="T33" fmla="*/ 0 h 743"/>
                    <a:gd name="T34" fmla="*/ 688 w 1297"/>
                    <a:gd name="T35" fmla="*/ 14 h 743"/>
                    <a:gd name="T36" fmla="*/ 730 w 1297"/>
                    <a:gd name="T37" fmla="*/ 57 h 743"/>
                    <a:gd name="T38" fmla="*/ 769 w 1297"/>
                    <a:gd name="T39" fmla="*/ 121 h 743"/>
                    <a:gd name="T40" fmla="*/ 811 w 1297"/>
                    <a:gd name="T41" fmla="*/ 202 h 743"/>
                    <a:gd name="T42" fmla="*/ 848 w 1297"/>
                    <a:gd name="T43" fmla="*/ 293 h 743"/>
                    <a:gd name="T44" fmla="*/ 891 w 1297"/>
                    <a:gd name="T45" fmla="*/ 384 h 743"/>
                    <a:gd name="T46" fmla="*/ 933 w 1297"/>
                    <a:gd name="T47" fmla="*/ 468 h 743"/>
                    <a:gd name="T48" fmla="*/ 972 w 1297"/>
                    <a:gd name="T49" fmla="*/ 538 h 743"/>
                    <a:gd name="T50" fmla="*/ 1014 w 1297"/>
                    <a:gd name="T51" fmla="*/ 599 h 743"/>
                    <a:gd name="T52" fmla="*/ 1051 w 1297"/>
                    <a:gd name="T53" fmla="*/ 646 h 743"/>
                    <a:gd name="T54" fmla="*/ 1094 w 1297"/>
                    <a:gd name="T55" fmla="*/ 680 h 743"/>
                    <a:gd name="T56" fmla="*/ 1132 w 1297"/>
                    <a:gd name="T57" fmla="*/ 706 h 743"/>
                    <a:gd name="T58" fmla="*/ 1175 w 1297"/>
                    <a:gd name="T59" fmla="*/ 720 h 743"/>
                    <a:gd name="T60" fmla="*/ 1217 w 1297"/>
                    <a:gd name="T61" fmla="*/ 733 h 743"/>
                    <a:gd name="T62" fmla="*/ 1254 w 1297"/>
                    <a:gd name="T63" fmla="*/ 740 h 743"/>
                    <a:gd name="T64" fmla="*/ 1297 w 1297"/>
                    <a:gd name="T65" fmla="*/ 743 h 7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297" h="743">
                      <a:moveTo>
                        <a:pt x="0" y="741"/>
                      </a:moveTo>
                      <a:lnTo>
                        <a:pt x="41" y="740"/>
                      </a:lnTo>
                      <a:lnTo>
                        <a:pt x="79" y="733"/>
                      </a:lnTo>
                      <a:lnTo>
                        <a:pt x="121" y="720"/>
                      </a:lnTo>
                      <a:lnTo>
                        <a:pt x="164" y="706"/>
                      </a:lnTo>
                      <a:lnTo>
                        <a:pt x="202" y="680"/>
                      </a:lnTo>
                      <a:lnTo>
                        <a:pt x="244" y="646"/>
                      </a:lnTo>
                      <a:lnTo>
                        <a:pt x="282" y="599"/>
                      </a:lnTo>
                      <a:lnTo>
                        <a:pt x="324" y="538"/>
                      </a:lnTo>
                      <a:lnTo>
                        <a:pt x="363" y="468"/>
                      </a:lnTo>
                      <a:lnTo>
                        <a:pt x="405" y="384"/>
                      </a:lnTo>
                      <a:lnTo>
                        <a:pt x="447" y="293"/>
                      </a:lnTo>
                      <a:lnTo>
                        <a:pt x="485" y="202"/>
                      </a:lnTo>
                      <a:lnTo>
                        <a:pt x="527" y="121"/>
                      </a:lnTo>
                      <a:lnTo>
                        <a:pt x="566" y="57"/>
                      </a:lnTo>
                      <a:lnTo>
                        <a:pt x="608" y="14"/>
                      </a:lnTo>
                      <a:lnTo>
                        <a:pt x="650" y="0"/>
                      </a:lnTo>
                      <a:lnTo>
                        <a:pt x="688" y="14"/>
                      </a:lnTo>
                      <a:lnTo>
                        <a:pt x="730" y="57"/>
                      </a:lnTo>
                      <a:lnTo>
                        <a:pt x="769" y="121"/>
                      </a:lnTo>
                      <a:lnTo>
                        <a:pt x="811" y="202"/>
                      </a:lnTo>
                      <a:lnTo>
                        <a:pt x="848" y="293"/>
                      </a:lnTo>
                      <a:lnTo>
                        <a:pt x="891" y="384"/>
                      </a:lnTo>
                      <a:lnTo>
                        <a:pt x="933" y="468"/>
                      </a:lnTo>
                      <a:lnTo>
                        <a:pt x="972" y="538"/>
                      </a:lnTo>
                      <a:lnTo>
                        <a:pt x="1014" y="599"/>
                      </a:lnTo>
                      <a:lnTo>
                        <a:pt x="1051" y="646"/>
                      </a:lnTo>
                      <a:lnTo>
                        <a:pt x="1094" y="680"/>
                      </a:lnTo>
                      <a:lnTo>
                        <a:pt x="1132" y="706"/>
                      </a:lnTo>
                      <a:lnTo>
                        <a:pt x="1175" y="720"/>
                      </a:lnTo>
                      <a:lnTo>
                        <a:pt x="1217" y="733"/>
                      </a:lnTo>
                      <a:lnTo>
                        <a:pt x="1254" y="740"/>
                      </a:lnTo>
                      <a:lnTo>
                        <a:pt x="1297" y="743"/>
                      </a:lnTo>
                    </a:path>
                  </a:pathLst>
                </a:custGeom>
                <a:noFill/>
                <a:ln w="25400" cap="rnd" cmpd="sng">
                  <a:solidFill>
                    <a:schemeClr val="tx1"/>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7104" name="Line 80">
                  <a:extLst>
                    <a:ext uri="{FF2B5EF4-FFF2-40B4-BE49-F238E27FC236}">
                      <a16:creationId xmlns:a16="http://schemas.microsoft.com/office/drawing/2014/main" id="{5598AECB-FF37-B04F-AE6C-91252FF439DE}"/>
                    </a:ext>
                  </a:extLst>
                </p:cNvPr>
                <p:cNvSpPr>
                  <a:spLocks noChangeShapeType="1"/>
                </p:cNvSpPr>
                <p:nvPr/>
              </p:nvSpPr>
              <p:spPr bwMode="auto">
                <a:xfrm>
                  <a:off x="1531" y="3022"/>
                  <a:ext cx="0" cy="907"/>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7105" name="Line 81">
                  <a:extLst>
                    <a:ext uri="{FF2B5EF4-FFF2-40B4-BE49-F238E27FC236}">
                      <a16:creationId xmlns:a16="http://schemas.microsoft.com/office/drawing/2014/main" id="{8380F268-0CAC-8649-9AA3-9BE1D1F80351}"/>
                    </a:ext>
                  </a:extLst>
                </p:cNvPr>
                <p:cNvSpPr>
                  <a:spLocks noChangeShapeType="1"/>
                </p:cNvSpPr>
                <p:nvPr/>
              </p:nvSpPr>
              <p:spPr bwMode="auto">
                <a:xfrm>
                  <a:off x="822" y="3906"/>
                  <a:ext cx="1428" cy="0"/>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grpSp>
          <p:sp>
            <p:nvSpPr>
              <p:cNvPr id="257106" name="Text Box 82">
                <a:extLst>
                  <a:ext uri="{FF2B5EF4-FFF2-40B4-BE49-F238E27FC236}">
                    <a16:creationId xmlns:a16="http://schemas.microsoft.com/office/drawing/2014/main" id="{3E322721-B125-B544-96B0-A143ED6EA331}"/>
                  </a:ext>
                </a:extLst>
              </p:cNvPr>
              <p:cNvSpPr txBox="1">
                <a:spLocks noChangeArrowheads="1"/>
              </p:cNvSpPr>
              <p:nvPr/>
            </p:nvSpPr>
            <p:spPr bwMode="auto">
              <a:xfrm>
                <a:off x="560" y="2867"/>
                <a:ext cx="116"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endParaRPr lang="en-US" altLang="en-US" sz="1800"/>
              </a:p>
            </p:txBody>
          </p:sp>
        </p:grpSp>
        <p:grpSp>
          <p:nvGrpSpPr>
            <p:cNvPr id="257107" name="Group 83">
              <a:extLst>
                <a:ext uri="{FF2B5EF4-FFF2-40B4-BE49-F238E27FC236}">
                  <a16:creationId xmlns:a16="http://schemas.microsoft.com/office/drawing/2014/main" id="{10C269CC-7244-CF43-BFC7-09D307D70B5A}"/>
                </a:ext>
              </a:extLst>
            </p:cNvPr>
            <p:cNvGrpSpPr>
              <a:grpSpLocks/>
            </p:cNvGrpSpPr>
            <p:nvPr/>
          </p:nvGrpSpPr>
          <p:grpSpPr bwMode="auto">
            <a:xfrm>
              <a:off x="1673" y="2800"/>
              <a:ext cx="1059" cy="719"/>
              <a:chOff x="3569" y="2800"/>
              <a:chExt cx="1059" cy="719"/>
            </a:xfrm>
          </p:grpSpPr>
          <p:sp>
            <p:nvSpPr>
              <p:cNvPr id="257108" name="Rectangle 84">
                <a:extLst>
                  <a:ext uri="{FF2B5EF4-FFF2-40B4-BE49-F238E27FC236}">
                    <a16:creationId xmlns:a16="http://schemas.microsoft.com/office/drawing/2014/main" id="{8064B535-F91B-4248-904B-FA264A97BE19}"/>
                  </a:ext>
                </a:extLst>
              </p:cNvPr>
              <p:cNvSpPr>
                <a:spLocks noChangeArrowheads="1"/>
              </p:cNvSpPr>
              <p:nvPr/>
            </p:nvSpPr>
            <p:spPr bwMode="auto">
              <a:xfrm>
                <a:off x="4057" y="2910"/>
                <a:ext cx="81" cy="609"/>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09" name="Rectangle 85">
                <a:extLst>
                  <a:ext uri="{FF2B5EF4-FFF2-40B4-BE49-F238E27FC236}">
                    <a16:creationId xmlns:a16="http://schemas.microsoft.com/office/drawing/2014/main" id="{E1BE6CEF-C648-8C44-8CC8-399A650221F6}"/>
                  </a:ext>
                </a:extLst>
              </p:cNvPr>
              <p:cNvSpPr>
                <a:spLocks noChangeArrowheads="1"/>
              </p:cNvSpPr>
              <p:nvPr/>
            </p:nvSpPr>
            <p:spPr bwMode="auto">
              <a:xfrm>
                <a:off x="3977" y="3078"/>
                <a:ext cx="81" cy="441"/>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10" name="Rectangle 86">
                <a:extLst>
                  <a:ext uri="{FF2B5EF4-FFF2-40B4-BE49-F238E27FC236}">
                    <a16:creationId xmlns:a16="http://schemas.microsoft.com/office/drawing/2014/main" id="{497B058C-B34E-2042-989D-288F372E3933}"/>
                  </a:ext>
                </a:extLst>
              </p:cNvPr>
              <p:cNvSpPr>
                <a:spLocks noChangeArrowheads="1"/>
              </p:cNvSpPr>
              <p:nvPr/>
            </p:nvSpPr>
            <p:spPr bwMode="auto">
              <a:xfrm>
                <a:off x="4139" y="2800"/>
                <a:ext cx="81" cy="719"/>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11" name="Rectangle 87">
                <a:extLst>
                  <a:ext uri="{FF2B5EF4-FFF2-40B4-BE49-F238E27FC236}">
                    <a16:creationId xmlns:a16="http://schemas.microsoft.com/office/drawing/2014/main" id="{92FDABF5-94E2-FF4A-829B-5EC36040775B}"/>
                  </a:ext>
                </a:extLst>
              </p:cNvPr>
              <p:cNvSpPr>
                <a:spLocks noChangeArrowheads="1"/>
              </p:cNvSpPr>
              <p:nvPr/>
            </p:nvSpPr>
            <p:spPr bwMode="auto">
              <a:xfrm>
                <a:off x="4221" y="2884"/>
                <a:ext cx="81" cy="635"/>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12" name="Rectangle 88">
                <a:extLst>
                  <a:ext uri="{FF2B5EF4-FFF2-40B4-BE49-F238E27FC236}">
                    <a16:creationId xmlns:a16="http://schemas.microsoft.com/office/drawing/2014/main" id="{BE5FD1BB-BE0A-3044-B86B-4C2F71D3A8BC}"/>
                  </a:ext>
                </a:extLst>
              </p:cNvPr>
              <p:cNvSpPr>
                <a:spLocks noChangeArrowheads="1"/>
              </p:cNvSpPr>
              <p:nvPr/>
            </p:nvSpPr>
            <p:spPr bwMode="auto">
              <a:xfrm>
                <a:off x="3897" y="3142"/>
                <a:ext cx="81" cy="377"/>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13" name="Rectangle 89">
                <a:extLst>
                  <a:ext uri="{FF2B5EF4-FFF2-40B4-BE49-F238E27FC236}">
                    <a16:creationId xmlns:a16="http://schemas.microsoft.com/office/drawing/2014/main" id="{0E23009C-724E-AD40-9EFF-9269DDA2BD51}"/>
                  </a:ext>
                </a:extLst>
              </p:cNvPr>
              <p:cNvSpPr>
                <a:spLocks noChangeArrowheads="1"/>
              </p:cNvSpPr>
              <p:nvPr/>
            </p:nvSpPr>
            <p:spPr bwMode="auto">
              <a:xfrm>
                <a:off x="4301" y="3198"/>
                <a:ext cx="81" cy="321"/>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14" name="Rectangle 90">
                <a:extLst>
                  <a:ext uri="{FF2B5EF4-FFF2-40B4-BE49-F238E27FC236}">
                    <a16:creationId xmlns:a16="http://schemas.microsoft.com/office/drawing/2014/main" id="{FA657218-23FB-8549-AD16-745E882C38E3}"/>
                  </a:ext>
                </a:extLst>
              </p:cNvPr>
              <p:cNvSpPr>
                <a:spLocks noChangeArrowheads="1"/>
              </p:cNvSpPr>
              <p:nvPr/>
            </p:nvSpPr>
            <p:spPr bwMode="auto">
              <a:xfrm>
                <a:off x="3815" y="3284"/>
                <a:ext cx="81" cy="235"/>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15" name="Rectangle 91">
                <a:extLst>
                  <a:ext uri="{FF2B5EF4-FFF2-40B4-BE49-F238E27FC236}">
                    <a16:creationId xmlns:a16="http://schemas.microsoft.com/office/drawing/2014/main" id="{1C0828D3-4772-804E-840D-7EABAADE1A6F}"/>
                  </a:ext>
                </a:extLst>
              </p:cNvPr>
              <p:cNvSpPr>
                <a:spLocks noChangeArrowheads="1"/>
              </p:cNvSpPr>
              <p:nvPr/>
            </p:nvSpPr>
            <p:spPr bwMode="auto">
              <a:xfrm>
                <a:off x="3733" y="3412"/>
                <a:ext cx="81" cy="107"/>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16" name="Rectangle 92">
                <a:extLst>
                  <a:ext uri="{FF2B5EF4-FFF2-40B4-BE49-F238E27FC236}">
                    <a16:creationId xmlns:a16="http://schemas.microsoft.com/office/drawing/2014/main" id="{5711DEC5-636D-8944-8480-C50516A1DD29}"/>
                  </a:ext>
                </a:extLst>
              </p:cNvPr>
              <p:cNvSpPr>
                <a:spLocks noChangeArrowheads="1"/>
              </p:cNvSpPr>
              <p:nvPr/>
            </p:nvSpPr>
            <p:spPr bwMode="auto">
              <a:xfrm>
                <a:off x="4383" y="3254"/>
                <a:ext cx="81" cy="265"/>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17" name="Rectangle 93">
                <a:extLst>
                  <a:ext uri="{FF2B5EF4-FFF2-40B4-BE49-F238E27FC236}">
                    <a16:creationId xmlns:a16="http://schemas.microsoft.com/office/drawing/2014/main" id="{9CC1503A-36FC-6E47-A802-7B21D7A4FFFB}"/>
                  </a:ext>
                </a:extLst>
              </p:cNvPr>
              <p:cNvSpPr>
                <a:spLocks noChangeArrowheads="1"/>
              </p:cNvSpPr>
              <p:nvPr/>
            </p:nvSpPr>
            <p:spPr bwMode="auto">
              <a:xfrm>
                <a:off x="3569" y="3488"/>
                <a:ext cx="81" cy="31"/>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18" name="Rectangle 94">
                <a:extLst>
                  <a:ext uri="{FF2B5EF4-FFF2-40B4-BE49-F238E27FC236}">
                    <a16:creationId xmlns:a16="http://schemas.microsoft.com/office/drawing/2014/main" id="{F0A8BBCF-FE54-FD42-9D4C-239DA25F9F96}"/>
                  </a:ext>
                </a:extLst>
              </p:cNvPr>
              <p:cNvSpPr>
                <a:spLocks noChangeArrowheads="1"/>
              </p:cNvSpPr>
              <p:nvPr/>
            </p:nvSpPr>
            <p:spPr bwMode="auto">
              <a:xfrm>
                <a:off x="4465" y="3434"/>
                <a:ext cx="81" cy="85"/>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19" name="Rectangle 95">
                <a:extLst>
                  <a:ext uri="{FF2B5EF4-FFF2-40B4-BE49-F238E27FC236}">
                    <a16:creationId xmlns:a16="http://schemas.microsoft.com/office/drawing/2014/main" id="{DB8B85C4-1F75-CC43-90F0-DD8FDA318468}"/>
                  </a:ext>
                </a:extLst>
              </p:cNvPr>
              <p:cNvSpPr>
                <a:spLocks noChangeArrowheads="1"/>
              </p:cNvSpPr>
              <p:nvPr/>
            </p:nvSpPr>
            <p:spPr bwMode="auto">
              <a:xfrm>
                <a:off x="4547" y="3482"/>
                <a:ext cx="81" cy="37"/>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20" name="Rectangle 96">
                <a:extLst>
                  <a:ext uri="{FF2B5EF4-FFF2-40B4-BE49-F238E27FC236}">
                    <a16:creationId xmlns:a16="http://schemas.microsoft.com/office/drawing/2014/main" id="{52D17C42-AB98-6247-B603-C46BB47F7B64}"/>
                  </a:ext>
                </a:extLst>
              </p:cNvPr>
              <p:cNvSpPr>
                <a:spLocks noChangeArrowheads="1"/>
              </p:cNvSpPr>
              <p:nvPr/>
            </p:nvSpPr>
            <p:spPr bwMode="auto">
              <a:xfrm>
                <a:off x="3651" y="3466"/>
                <a:ext cx="81" cy="53"/>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grpSp>
      </p:grpSp>
      <p:grpSp>
        <p:nvGrpSpPr>
          <p:cNvPr id="257121" name="Group 97">
            <a:extLst>
              <a:ext uri="{FF2B5EF4-FFF2-40B4-BE49-F238E27FC236}">
                <a16:creationId xmlns:a16="http://schemas.microsoft.com/office/drawing/2014/main" id="{B226B853-94B8-5E41-BAAF-AE771898994B}"/>
              </a:ext>
            </a:extLst>
          </p:cNvPr>
          <p:cNvGrpSpPr>
            <a:grpSpLocks/>
          </p:cNvGrpSpPr>
          <p:nvPr/>
        </p:nvGrpSpPr>
        <p:grpSpPr bwMode="auto">
          <a:xfrm>
            <a:off x="1755775" y="4797426"/>
            <a:ext cx="3340100" cy="1439863"/>
            <a:chOff x="146" y="3022"/>
            <a:chExt cx="2104" cy="907"/>
          </a:xfrm>
        </p:grpSpPr>
        <p:grpSp>
          <p:nvGrpSpPr>
            <p:cNvPr id="257122" name="Group 98">
              <a:extLst>
                <a:ext uri="{FF2B5EF4-FFF2-40B4-BE49-F238E27FC236}">
                  <a16:creationId xmlns:a16="http://schemas.microsoft.com/office/drawing/2014/main" id="{34EDAD5B-ACFE-3548-B155-5F45A759B83C}"/>
                </a:ext>
              </a:extLst>
            </p:cNvPr>
            <p:cNvGrpSpPr>
              <a:grpSpLocks/>
            </p:cNvGrpSpPr>
            <p:nvPr/>
          </p:nvGrpSpPr>
          <p:grpSpPr bwMode="auto">
            <a:xfrm>
              <a:off x="146" y="3022"/>
              <a:ext cx="2104" cy="907"/>
              <a:chOff x="146" y="3022"/>
              <a:chExt cx="2104" cy="907"/>
            </a:xfrm>
          </p:grpSpPr>
          <p:grpSp>
            <p:nvGrpSpPr>
              <p:cNvPr id="257123" name="Group 99">
                <a:extLst>
                  <a:ext uri="{FF2B5EF4-FFF2-40B4-BE49-F238E27FC236}">
                    <a16:creationId xmlns:a16="http://schemas.microsoft.com/office/drawing/2014/main" id="{6DA828C7-3C50-F64E-B128-A982BA0C73EF}"/>
                  </a:ext>
                </a:extLst>
              </p:cNvPr>
              <p:cNvGrpSpPr>
                <a:grpSpLocks/>
              </p:cNvGrpSpPr>
              <p:nvPr/>
            </p:nvGrpSpPr>
            <p:grpSpPr bwMode="auto">
              <a:xfrm>
                <a:off x="822" y="3022"/>
                <a:ext cx="1428" cy="907"/>
                <a:chOff x="822" y="3022"/>
                <a:chExt cx="1428" cy="907"/>
              </a:xfrm>
            </p:grpSpPr>
            <p:sp>
              <p:nvSpPr>
                <p:cNvPr id="257124" name="Freeform 100">
                  <a:extLst>
                    <a:ext uri="{FF2B5EF4-FFF2-40B4-BE49-F238E27FC236}">
                      <a16:creationId xmlns:a16="http://schemas.microsoft.com/office/drawing/2014/main" id="{5DC5B99C-AACE-814E-9C6C-9F031C916560}"/>
                    </a:ext>
                  </a:extLst>
                </p:cNvPr>
                <p:cNvSpPr>
                  <a:spLocks/>
                </p:cNvSpPr>
                <p:nvPr/>
              </p:nvSpPr>
              <p:spPr bwMode="auto">
                <a:xfrm>
                  <a:off x="884" y="3158"/>
                  <a:ext cx="1297" cy="743"/>
                </a:xfrm>
                <a:custGeom>
                  <a:avLst/>
                  <a:gdLst>
                    <a:gd name="T0" fmla="*/ 0 w 1297"/>
                    <a:gd name="T1" fmla="*/ 741 h 743"/>
                    <a:gd name="T2" fmla="*/ 41 w 1297"/>
                    <a:gd name="T3" fmla="*/ 740 h 743"/>
                    <a:gd name="T4" fmla="*/ 79 w 1297"/>
                    <a:gd name="T5" fmla="*/ 733 h 743"/>
                    <a:gd name="T6" fmla="*/ 121 w 1297"/>
                    <a:gd name="T7" fmla="*/ 720 h 743"/>
                    <a:gd name="T8" fmla="*/ 164 w 1297"/>
                    <a:gd name="T9" fmla="*/ 706 h 743"/>
                    <a:gd name="T10" fmla="*/ 202 w 1297"/>
                    <a:gd name="T11" fmla="*/ 680 h 743"/>
                    <a:gd name="T12" fmla="*/ 244 w 1297"/>
                    <a:gd name="T13" fmla="*/ 646 h 743"/>
                    <a:gd name="T14" fmla="*/ 282 w 1297"/>
                    <a:gd name="T15" fmla="*/ 599 h 743"/>
                    <a:gd name="T16" fmla="*/ 324 w 1297"/>
                    <a:gd name="T17" fmla="*/ 538 h 743"/>
                    <a:gd name="T18" fmla="*/ 363 w 1297"/>
                    <a:gd name="T19" fmla="*/ 468 h 743"/>
                    <a:gd name="T20" fmla="*/ 405 w 1297"/>
                    <a:gd name="T21" fmla="*/ 384 h 743"/>
                    <a:gd name="T22" fmla="*/ 447 w 1297"/>
                    <a:gd name="T23" fmla="*/ 293 h 743"/>
                    <a:gd name="T24" fmla="*/ 485 w 1297"/>
                    <a:gd name="T25" fmla="*/ 202 h 743"/>
                    <a:gd name="T26" fmla="*/ 527 w 1297"/>
                    <a:gd name="T27" fmla="*/ 121 h 743"/>
                    <a:gd name="T28" fmla="*/ 566 w 1297"/>
                    <a:gd name="T29" fmla="*/ 57 h 743"/>
                    <a:gd name="T30" fmla="*/ 608 w 1297"/>
                    <a:gd name="T31" fmla="*/ 14 h 743"/>
                    <a:gd name="T32" fmla="*/ 650 w 1297"/>
                    <a:gd name="T33" fmla="*/ 0 h 743"/>
                    <a:gd name="T34" fmla="*/ 688 w 1297"/>
                    <a:gd name="T35" fmla="*/ 14 h 743"/>
                    <a:gd name="T36" fmla="*/ 730 w 1297"/>
                    <a:gd name="T37" fmla="*/ 57 h 743"/>
                    <a:gd name="T38" fmla="*/ 769 w 1297"/>
                    <a:gd name="T39" fmla="*/ 121 h 743"/>
                    <a:gd name="T40" fmla="*/ 811 w 1297"/>
                    <a:gd name="T41" fmla="*/ 202 h 743"/>
                    <a:gd name="T42" fmla="*/ 848 w 1297"/>
                    <a:gd name="T43" fmla="*/ 293 h 743"/>
                    <a:gd name="T44" fmla="*/ 891 w 1297"/>
                    <a:gd name="T45" fmla="*/ 384 h 743"/>
                    <a:gd name="T46" fmla="*/ 933 w 1297"/>
                    <a:gd name="T47" fmla="*/ 468 h 743"/>
                    <a:gd name="T48" fmla="*/ 972 w 1297"/>
                    <a:gd name="T49" fmla="*/ 538 h 743"/>
                    <a:gd name="T50" fmla="*/ 1014 w 1297"/>
                    <a:gd name="T51" fmla="*/ 599 h 743"/>
                    <a:gd name="T52" fmla="*/ 1051 w 1297"/>
                    <a:gd name="T53" fmla="*/ 646 h 743"/>
                    <a:gd name="T54" fmla="*/ 1094 w 1297"/>
                    <a:gd name="T55" fmla="*/ 680 h 743"/>
                    <a:gd name="T56" fmla="*/ 1132 w 1297"/>
                    <a:gd name="T57" fmla="*/ 706 h 743"/>
                    <a:gd name="T58" fmla="*/ 1175 w 1297"/>
                    <a:gd name="T59" fmla="*/ 720 h 743"/>
                    <a:gd name="T60" fmla="*/ 1217 w 1297"/>
                    <a:gd name="T61" fmla="*/ 733 h 743"/>
                    <a:gd name="T62" fmla="*/ 1254 w 1297"/>
                    <a:gd name="T63" fmla="*/ 740 h 743"/>
                    <a:gd name="T64" fmla="*/ 1297 w 1297"/>
                    <a:gd name="T65" fmla="*/ 743 h 7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297" h="743">
                      <a:moveTo>
                        <a:pt x="0" y="741"/>
                      </a:moveTo>
                      <a:lnTo>
                        <a:pt x="41" y="740"/>
                      </a:lnTo>
                      <a:lnTo>
                        <a:pt x="79" y="733"/>
                      </a:lnTo>
                      <a:lnTo>
                        <a:pt x="121" y="720"/>
                      </a:lnTo>
                      <a:lnTo>
                        <a:pt x="164" y="706"/>
                      </a:lnTo>
                      <a:lnTo>
                        <a:pt x="202" y="680"/>
                      </a:lnTo>
                      <a:lnTo>
                        <a:pt x="244" y="646"/>
                      </a:lnTo>
                      <a:lnTo>
                        <a:pt x="282" y="599"/>
                      </a:lnTo>
                      <a:lnTo>
                        <a:pt x="324" y="538"/>
                      </a:lnTo>
                      <a:lnTo>
                        <a:pt x="363" y="468"/>
                      </a:lnTo>
                      <a:lnTo>
                        <a:pt x="405" y="384"/>
                      </a:lnTo>
                      <a:lnTo>
                        <a:pt x="447" y="293"/>
                      </a:lnTo>
                      <a:lnTo>
                        <a:pt x="485" y="202"/>
                      </a:lnTo>
                      <a:lnTo>
                        <a:pt x="527" y="121"/>
                      </a:lnTo>
                      <a:lnTo>
                        <a:pt x="566" y="57"/>
                      </a:lnTo>
                      <a:lnTo>
                        <a:pt x="608" y="14"/>
                      </a:lnTo>
                      <a:lnTo>
                        <a:pt x="650" y="0"/>
                      </a:lnTo>
                      <a:lnTo>
                        <a:pt x="688" y="14"/>
                      </a:lnTo>
                      <a:lnTo>
                        <a:pt x="730" y="57"/>
                      </a:lnTo>
                      <a:lnTo>
                        <a:pt x="769" y="121"/>
                      </a:lnTo>
                      <a:lnTo>
                        <a:pt x="811" y="202"/>
                      </a:lnTo>
                      <a:lnTo>
                        <a:pt x="848" y="293"/>
                      </a:lnTo>
                      <a:lnTo>
                        <a:pt x="891" y="384"/>
                      </a:lnTo>
                      <a:lnTo>
                        <a:pt x="933" y="468"/>
                      </a:lnTo>
                      <a:lnTo>
                        <a:pt x="972" y="538"/>
                      </a:lnTo>
                      <a:lnTo>
                        <a:pt x="1014" y="599"/>
                      </a:lnTo>
                      <a:lnTo>
                        <a:pt x="1051" y="646"/>
                      </a:lnTo>
                      <a:lnTo>
                        <a:pt x="1094" y="680"/>
                      </a:lnTo>
                      <a:lnTo>
                        <a:pt x="1132" y="706"/>
                      </a:lnTo>
                      <a:lnTo>
                        <a:pt x="1175" y="720"/>
                      </a:lnTo>
                      <a:lnTo>
                        <a:pt x="1217" y="733"/>
                      </a:lnTo>
                      <a:lnTo>
                        <a:pt x="1254" y="740"/>
                      </a:lnTo>
                      <a:lnTo>
                        <a:pt x="1297" y="743"/>
                      </a:lnTo>
                    </a:path>
                  </a:pathLst>
                </a:custGeom>
                <a:noFill/>
                <a:ln w="25400" cap="rnd" cmpd="sng">
                  <a:solidFill>
                    <a:schemeClr val="tx1"/>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7125" name="Line 101">
                  <a:extLst>
                    <a:ext uri="{FF2B5EF4-FFF2-40B4-BE49-F238E27FC236}">
                      <a16:creationId xmlns:a16="http://schemas.microsoft.com/office/drawing/2014/main" id="{E54C00F2-06B5-5640-A509-8838567CDE04}"/>
                    </a:ext>
                  </a:extLst>
                </p:cNvPr>
                <p:cNvSpPr>
                  <a:spLocks noChangeShapeType="1"/>
                </p:cNvSpPr>
                <p:nvPr/>
              </p:nvSpPr>
              <p:spPr bwMode="auto">
                <a:xfrm>
                  <a:off x="1531" y="3022"/>
                  <a:ext cx="0" cy="907"/>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sp>
              <p:nvSpPr>
                <p:cNvPr id="257126" name="Line 102">
                  <a:extLst>
                    <a:ext uri="{FF2B5EF4-FFF2-40B4-BE49-F238E27FC236}">
                      <a16:creationId xmlns:a16="http://schemas.microsoft.com/office/drawing/2014/main" id="{E39083D9-322F-C54F-AB02-3B6161396C3B}"/>
                    </a:ext>
                  </a:extLst>
                </p:cNvPr>
                <p:cNvSpPr>
                  <a:spLocks noChangeShapeType="1"/>
                </p:cNvSpPr>
                <p:nvPr/>
              </p:nvSpPr>
              <p:spPr bwMode="auto">
                <a:xfrm>
                  <a:off x="822" y="3906"/>
                  <a:ext cx="1428" cy="0"/>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1800"/>
                </a:p>
              </p:txBody>
            </p:sp>
          </p:grpSp>
          <p:sp>
            <p:nvSpPr>
              <p:cNvPr id="257127" name="Text Box 103">
                <a:extLst>
                  <a:ext uri="{FF2B5EF4-FFF2-40B4-BE49-F238E27FC236}">
                    <a16:creationId xmlns:a16="http://schemas.microsoft.com/office/drawing/2014/main" id="{348B0479-97A5-9F4B-88C1-C93EE771921D}"/>
                  </a:ext>
                </a:extLst>
              </p:cNvPr>
              <p:cNvSpPr txBox="1">
                <a:spLocks noChangeArrowheads="1"/>
              </p:cNvSpPr>
              <p:nvPr/>
            </p:nvSpPr>
            <p:spPr bwMode="auto">
              <a:xfrm>
                <a:off x="146" y="3221"/>
                <a:ext cx="116"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endParaRPr lang="en-US" altLang="en-US" sz="1800"/>
              </a:p>
            </p:txBody>
          </p:sp>
        </p:grpSp>
        <p:grpSp>
          <p:nvGrpSpPr>
            <p:cNvPr id="257128" name="Group 104">
              <a:extLst>
                <a:ext uri="{FF2B5EF4-FFF2-40B4-BE49-F238E27FC236}">
                  <a16:creationId xmlns:a16="http://schemas.microsoft.com/office/drawing/2014/main" id="{9C6C7940-F5C1-DA4B-A439-21723BD3EB61}"/>
                </a:ext>
              </a:extLst>
            </p:cNvPr>
            <p:cNvGrpSpPr>
              <a:grpSpLocks/>
            </p:cNvGrpSpPr>
            <p:nvPr/>
          </p:nvGrpSpPr>
          <p:grpSpPr bwMode="auto">
            <a:xfrm>
              <a:off x="961" y="3202"/>
              <a:ext cx="1059" cy="705"/>
              <a:chOff x="961" y="3204"/>
              <a:chExt cx="1059" cy="705"/>
            </a:xfrm>
          </p:grpSpPr>
          <p:sp>
            <p:nvSpPr>
              <p:cNvPr id="257129" name="Rectangle 105">
                <a:extLst>
                  <a:ext uri="{FF2B5EF4-FFF2-40B4-BE49-F238E27FC236}">
                    <a16:creationId xmlns:a16="http://schemas.microsoft.com/office/drawing/2014/main" id="{B0D79005-7157-5D44-B83C-DFB045255AAA}"/>
                  </a:ext>
                </a:extLst>
              </p:cNvPr>
              <p:cNvSpPr>
                <a:spLocks noChangeArrowheads="1"/>
              </p:cNvSpPr>
              <p:nvPr/>
            </p:nvSpPr>
            <p:spPr bwMode="auto">
              <a:xfrm>
                <a:off x="1449" y="3204"/>
                <a:ext cx="81" cy="705"/>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30" name="Rectangle 106">
                <a:extLst>
                  <a:ext uri="{FF2B5EF4-FFF2-40B4-BE49-F238E27FC236}">
                    <a16:creationId xmlns:a16="http://schemas.microsoft.com/office/drawing/2014/main" id="{F0E9607F-28A4-B94C-8401-9628900590AE}"/>
                  </a:ext>
                </a:extLst>
              </p:cNvPr>
              <p:cNvSpPr>
                <a:spLocks noChangeArrowheads="1"/>
              </p:cNvSpPr>
              <p:nvPr/>
            </p:nvSpPr>
            <p:spPr bwMode="auto">
              <a:xfrm>
                <a:off x="1369" y="3468"/>
                <a:ext cx="81" cy="441"/>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31" name="Rectangle 107">
                <a:extLst>
                  <a:ext uri="{FF2B5EF4-FFF2-40B4-BE49-F238E27FC236}">
                    <a16:creationId xmlns:a16="http://schemas.microsoft.com/office/drawing/2014/main" id="{41936727-ACF2-EE47-8F6E-0E58AFC9BBA7}"/>
                  </a:ext>
                </a:extLst>
              </p:cNvPr>
              <p:cNvSpPr>
                <a:spLocks noChangeArrowheads="1"/>
              </p:cNvSpPr>
              <p:nvPr/>
            </p:nvSpPr>
            <p:spPr bwMode="auto">
              <a:xfrm>
                <a:off x="1531" y="3264"/>
                <a:ext cx="81" cy="645"/>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32" name="Rectangle 108">
                <a:extLst>
                  <a:ext uri="{FF2B5EF4-FFF2-40B4-BE49-F238E27FC236}">
                    <a16:creationId xmlns:a16="http://schemas.microsoft.com/office/drawing/2014/main" id="{9A1BB071-BE05-9243-8724-B30CB4C9151F}"/>
                  </a:ext>
                </a:extLst>
              </p:cNvPr>
              <p:cNvSpPr>
                <a:spLocks noChangeArrowheads="1"/>
              </p:cNvSpPr>
              <p:nvPr/>
            </p:nvSpPr>
            <p:spPr bwMode="auto">
              <a:xfrm>
                <a:off x="1613" y="3322"/>
                <a:ext cx="81" cy="587"/>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33" name="Rectangle 109">
                <a:extLst>
                  <a:ext uri="{FF2B5EF4-FFF2-40B4-BE49-F238E27FC236}">
                    <a16:creationId xmlns:a16="http://schemas.microsoft.com/office/drawing/2014/main" id="{86D98FBA-1F88-C444-9094-49070D61AA05}"/>
                  </a:ext>
                </a:extLst>
              </p:cNvPr>
              <p:cNvSpPr>
                <a:spLocks noChangeArrowheads="1"/>
              </p:cNvSpPr>
              <p:nvPr/>
            </p:nvSpPr>
            <p:spPr bwMode="auto">
              <a:xfrm>
                <a:off x="1289" y="3532"/>
                <a:ext cx="81" cy="377"/>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34" name="Rectangle 110">
                <a:extLst>
                  <a:ext uri="{FF2B5EF4-FFF2-40B4-BE49-F238E27FC236}">
                    <a16:creationId xmlns:a16="http://schemas.microsoft.com/office/drawing/2014/main" id="{DD3D72F2-09DB-C64B-B161-9846CD430651}"/>
                  </a:ext>
                </a:extLst>
              </p:cNvPr>
              <p:cNvSpPr>
                <a:spLocks noChangeArrowheads="1"/>
              </p:cNvSpPr>
              <p:nvPr/>
            </p:nvSpPr>
            <p:spPr bwMode="auto">
              <a:xfrm>
                <a:off x="1693" y="3588"/>
                <a:ext cx="81" cy="321"/>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35" name="Rectangle 111">
                <a:extLst>
                  <a:ext uri="{FF2B5EF4-FFF2-40B4-BE49-F238E27FC236}">
                    <a16:creationId xmlns:a16="http://schemas.microsoft.com/office/drawing/2014/main" id="{86F86E52-EFC9-5B4F-97D9-4755F95B9614}"/>
                  </a:ext>
                </a:extLst>
              </p:cNvPr>
              <p:cNvSpPr>
                <a:spLocks noChangeArrowheads="1"/>
              </p:cNvSpPr>
              <p:nvPr/>
            </p:nvSpPr>
            <p:spPr bwMode="auto">
              <a:xfrm>
                <a:off x="1207" y="3560"/>
                <a:ext cx="81" cy="349"/>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36" name="Rectangle 112">
                <a:extLst>
                  <a:ext uri="{FF2B5EF4-FFF2-40B4-BE49-F238E27FC236}">
                    <a16:creationId xmlns:a16="http://schemas.microsoft.com/office/drawing/2014/main" id="{1CD50CA2-C7C8-B34F-B5B2-EC020A69CD3D}"/>
                  </a:ext>
                </a:extLst>
              </p:cNvPr>
              <p:cNvSpPr>
                <a:spLocks noChangeArrowheads="1"/>
              </p:cNvSpPr>
              <p:nvPr/>
            </p:nvSpPr>
            <p:spPr bwMode="auto">
              <a:xfrm>
                <a:off x="1125" y="3802"/>
                <a:ext cx="81" cy="107"/>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37" name="Rectangle 113">
                <a:extLst>
                  <a:ext uri="{FF2B5EF4-FFF2-40B4-BE49-F238E27FC236}">
                    <a16:creationId xmlns:a16="http://schemas.microsoft.com/office/drawing/2014/main" id="{57981EE1-36D5-3D42-8AC6-8D24A0492892}"/>
                  </a:ext>
                </a:extLst>
              </p:cNvPr>
              <p:cNvSpPr>
                <a:spLocks noChangeArrowheads="1"/>
              </p:cNvSpPr>
              <p:nvPr/>
            </p:nvSpPr>
            <p:spPr bwMode="auto">
              <a:xfrm>
                <a:off x="1775" y="3700"/>
                <a:ext cx="81" cy="209"/>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38" name="Rectangle 114">
                <a:extLst>
                  <a:ext uri="{FF2B5EF4-FFF2-40B4-BE49-F238E27FC236}">
                    <a16:creationId xmlns:a16="http://schemas.microsoft.com/office/drawing/2014/main" id="{82F59380-1CE2-CD43-A0F7-BAD0033FCAD0}"/>
                  </a:ext>
                </a:extLst>
              </p:cNvPr>
              <p:cNvSpPr>
                <a:spLocks noChangeArrowheads="1"/>
              </p:cNvSpPr>
              <p:nvPr/>
            </p:nvSpPr>
            <p:spPr bwMode="auto">
              <a:xfrm>
                <a:off x="961" y="3878"/>
                <a:ext cx="81" cy="31"/>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39" name="Rectangle 115">
                <a:extLst>
                  <a:ext uri="{FF2B5EF4-FFF2-40B4-BE49-F238E27FC236}">
                    <a16:creationId xmlns:a16="http://schemas.microsoft.com/office/drawing/2014/main" id="{6145B461-BE42-A349-AD5D-B1934EF115D0}"/>
                  </a:ext>
                </a:extLst>
              </p:cNvPr>
              <p:cNvSpPr>
                <a:spLocks noChangeArrowheads="1"/>
              </p:cNvSpPr>
              <p:nvPr/>
            </p:nvSpPr>
            <p:spPr bwMode="auto">
              <a:xfrm>
                <a:off x="1857" y="3774"/>
                <a:ext cx="81" cy="135"/>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sp>
            <p:nvSpPr>
              <p:cNvPr id="257140" name="Rectangle 116">
                <a:extLst>
                  <a:ext uri="{FF2B5EF4-FFF2-40B4-BE49-F238E27FC236}">
                    <a16:creationId xmlns:a16="http://schemas.microsoft.com/office/drawing/2014/main" id="{7CA1CD51-B697-A44C-95E5-2DDCC293DAE2}"/>
                  </a:ext>
                </a:extLst>
              </p:cNvPr>
              <p:cNvSpPr>
                <a:spLocks noChangeArrowheads="1"/>
              </p:cNvSpPr>
              <p:nvPr/>
            </p:nvSpPr>
            <p:spPr bwMode="auto">
              <a:xfrm>
                <a:off x="1939" y="3858"/>
                <a:ext cx="81" cy="51"/>
              </a:xfrm>
              <a:prstGeom prst="rect">
                <a:avLst/>
              </a:prstGeom>
              <a:solidFill>
                <a:srgbClr val="0000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800"/>
              </a:p>
            </p:txBody>
          </p:sp>
        </p:grpSp>
      </p:grpSp>
      <p:sp>
        <p:nvSpPr>
          <p:cNvPr id="257141" name="Text Box 117">
            <a:extLst>
              <a:ext uri="{FF2B5EF4-FFF2-40B4-BE49-F238E27FC236}">
                <a16:creationId xmlns:a16="http://schemas.microsoft.com/office/drawing/2014/main" id="{7F9ED32D-1A9C-7E49-99C6-F6B8818B8C34}"/>
              </a:ext>
            </a:extLst>
          </p:cNvPr>
          <p:cNvSpPr txBox="1">
            <a:spLocks noChangeArrowheads="1"/>
          </p:cNvSpPr>
          <p:nvPr/>
        </p:nvSpPr>
        <p:spPr bwMode="auto">
          <a:xfrm>
            <a:off x="2005014" y="1068388"/>
            <a:ext cx="4162425" cy="144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r>
              <a:rPr lang="en-GB" altLang="en-US" sz="4400" dirty="0"/>
              <a:t>to the Customer</a:t>
            </a:r>
          </a:p>
        </p:txBody>
      </p:sp>
    </p:spTree>
    <p:extLst>
      <p:ext uri="{BB962C8B-B14F-4D97-AF65-F5344CB8AC3E}">
        <p14:creationId xmlns:p14="http://schemas.microsoft.com/office/powerpoint/2010/main" val="315295851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0" presetClass="path" presetSubtype="0" accel="50000" decel="50000" fill="hold" nodeType="clickEffect">
                                  <p:stCondLst>
                                    <p:cond delay="0"/>
                                  </p:stCondLst>
                                  <p:childTnLst>
                                    <p:animMotion origin="layout" path="M 5.83333E-6 -7.03704E-6 L 0.07293 -0.10209 " pathEditMode="relative" ptsTypes="AA">
                                      <p:cBhvr>
                                        <p:cTn id="6" dur="2000" fill="hold"/>
                                        <p:tgtEl>
                                          <p:spTgt spid="257039"/>
                                        </p:tgtEl>
                                        <p:attrNameLst>
                                          <p:attrName>ppt_x</p:attrName>
                                          <p:attrName>ppt_y</p:attrName>
                                        </p:attrNameLst>
                                      </p:cBhvr>
                                    </p:animMotion>
                                  </p:childTnLst>
                                </p:cTn>
                              </p:par>
                            </p:childTnLst>
                          </p:cTn>
                        </p:par>
                      </p:childTnLst>
                    </p:cTn>
                  </p:par>
                  <p:par>
                    <p:cTn id="7" fill="hold" nodeType="clickPar">
                      <p:stCondLst>
                        <p:cond delay="indefinite"/>
                      </p:stCondLst>
                      <p:childTnLst>
                        <p:par>
                          <p:cTn id="8" fill="hold" nodeType="withGroup">
                            <p:stCondLst>
                              <p:cond delay="0"/>
                            </p:stCondLst>
                            <p:childTnLst>
                              <p:par>
                                <p:cTn id="9" presetID="0" presetClass="path" presetSubtype="0" accel="50000" decel="50000" fill="hold" nodeType="clickEffect">
                                  <p:stCondLst>
                                    <p:cond delay="0"/>
                                  </p:stCondLst>
                                  <p:childTnLst>
                                    <p:animMotion origin="layout" path="M -4.16667E-6 -2.59259E-6 L 0.175 -0.20764 " pathEditMode="relative" ptsTypes="AA">
                                      <p:cBhvr>
                                        <p:cTn id="10" dur="2000" fill="hold"/>
                                        <p:tgtEl>
                                          <p:spTgt spid="257060"/>
                                        </p:tgtEl>
                                        <p:attrNameLst>
                                          <p:attrName>ppt_x</p:attrName>
                                          <p:attrName>ppt_y</p:attrName>
                                        </p:attrNameLst>
                                      </p:cBhvr>
                                    </p:animMotion>
                                  </p:childTnLst>
                                </p:cTn>
                              </p:par>
                            </p:childTnLst>
                          </p:cTn>
                        </p:par>
                      </p:childTnLst>
                    </p:cTn>
                  </p:par>
                  <p:par>
                    <p:cTn id="11" fill="hold" nodeType="clickPar">
                      <p:stCondLst>
                        <p:cond delay="indefinite"/>
                      </p:stCondLst>
                      <p:childTnLst>
                        <p:par>
                          <p:cTn id="12" fill="hold" nodeType="withGroup">
                            <p:stCondLst>
                              <p:cond delay="0"/>
                            </p:stCondLst>
                            <p:childTnLst>
                              <p:par>
                                <p:cTn id="13" presetID="0" presetClass="path" presetSubtype="0" accel="50000" decel="50000" fill="hold" nodeType="clickEffect">
                                  <p:stCondLst>
                                    <p:cond delay="0"/>
                                  </p:stCondLst>
                                  <p:childTnLst>
                                    <p:animMotion origin="layout" path="M -3.33333E-6 4.44444E-6 L 0.22396 -0.31042 " pathEditMode="relative" ptsTypes="AA">
                                      <p:cBhvr>
                                        <p:cTn id="14" dur="2000" fill="hold"/>
                                        <p:tgtEl>
                                          <p:spTgt spid="257080"/>
                                        </p:tgtEl>
                                        <p:attrNameLst>
                                          <p:attrName>ppt_x</p:attrName>
                                          <p:attrName>ppt_y</p:attrName>
                                        </p:attrNameLst>
                                      </p:cBhvr>
                                    </p:animMotion>
                                  </p:childTnLst>
                                </p:cTn>
                              </p:par>
                            </p:childTnLst>
                          </p:cTn>
                        </p:par>
                      </p:childTnLst>
                    </p:cTn>
                  </p:par>
                  <p:par>
                    <p:cTn id="15" fill="hold" nodeType="clickPar">
                      <p:stCondLst>
                        <p:cond delay="indefinite"/>
                      </p:stCondLst>
                      <p:childTnLst>
                        <p:par>
                          <p:cTn id="16" fill="hold" nodeType="withGroup">
                            <p:stCondLst>
                              <p:cond delay="0"/>
                            </p:stCondLst>
                            <p:childTnLst>
                              <p:par>
                                <p:cTn id="17" presetID="0" presetClass="path" presetSubtype="0" accel="50000" decel="50000" fill="hold" nodeType="clickEffect">
                                  <p:stCondLst>
                                    <p:cond delay="0"/>
                                  </p:stCondLst>
                                  <p:childTnLst>
                                    <p:animMotion origin="layout" path="M 1.38778E-17 -4.81481E-6 L 0.31354 -0.41597 " pathEditMode="relative" ptsTypes="AA">
                                      <p:cBhvr>
                                        <p:cTn id="18" dur="2000" fill="hold"/>
                                        <p:tgtEl>
                                          <p:spTgt spid="257100"/>
                                        </p:tgtEl>
                                        <p:attrNameLst>
                                          <p:attrName>ppt_x</p:attrName>
                                          <p:attrName>ppt_y</p:attrName>
                                        </p:attrNameLst>
                                      </p:cBhvr>
                                    </p:animMotion>
                                  </p:childTnLst>
                                </p:cTn>
                              </p:par>
                            </p:childTnLst>
                          </p:cTn>
                        </p:par>
                      </p:childTnLst>
                    </p:cTn>
                  </p:par>
                  <p:par>
                    <p:cTn id="19" fill="hold" nodeType="clickPar">
                      <p:stCondLst>
                        <p:cond delay="indefinite"/>
                      </p:stCondLst>
                      <p:childTnLst>
                        <p:par>
                          <p:cTn id="20" fill="hold" nodeType="withGroup">
                            <p:stCondLst>
                              <p:cond delay="0"/>
                            </p:stCondLst>
                            <p:childTnLst>
                              <p:par>
                                <p:cTn id="21" presetID="0" presetClass="path" presetSubtype="0" accel="50000" decel="50000" fill="hold" nodeType="clickEffect">
                                  <p:stCondLst>
                                    <p:cond delay="0"/>
                                  </p:stCondLst>
                                  <p:childTnLst>
                                    <p:animMotion origin="layout" path="M 1.11111E-6 2.59259E-6 L 0.39687 -0.51042 " pathEditMode="relative" ptsTypes="AA">
                                      <p:cBhvr>
                                        <p:cTn id="22" dur="2000" fill="hold"/>
                                        <p:tgtEl>
                                          <p:spTgt spid="257121"/>
                                        </p:tgtEl>
                                        <p:attrNameLst>
                                          <p:attrName>ppt_x</p:attrName>
                                          <p:attrName>ppt_y</p:attrName>
                                        </p:attrNameLst>
                                      </p:cBhvr>
                                    </p:animMotion>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257035"/>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5714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7141" grpId="0"/>
    </p:bldLst>
  </p:timing>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54F18-AFE2-40A0-A866-1C178CF6EB17}"/>
              </a:ext>
            </a:extLst>
          </p:cNvPr>
          <p:cNvSpPr>
            <a:spLocks noGrp="1"/>
          </p:cNvSpPr>
          <p:nvPr>
            <p:ph type="title"/>
          </p:nvPr>
        </p:nvSpPr>
        <p:spPr/>
        <p:txBody>
          <a:bodyPr/>
          <a:lstStyle/>
          <a:p>
            <a:r>
              <a:rPr lang="en-GB" dirty="0"/>
              <a:t>History</a:t>
            </a:r>
          </a:p>
        </p:txBody>
      </p:sp>
      <p:sp>
        <p:nvSpPr>
          <p:cNvPr id="4" name="Content Placeholder 3">
            <a:extLst>
              <a:ext uri="{FF2B5EF4-FFF2-40B4-BE49-F238E27FC236}">
                <a16:creationId xmlns:a16="http://schemas.microsoft.com/office/drawing/2014/main" id="{3FB5085B-CED6-4F4D-9B52-8899D83E280D}"/>
              </a:ext>
            </a:extLst>
          </p:cNvPr>
          <p:cNvSpPr>
            <a:spLocks noGrp="1"/>
          </p:cNvSpPr>
          <p:nvPr>
            <p:ph idx="1"/>
          </p:nvPr>
        </p:nvSpPr>
        <p:spPr/>
        <p:txBody>
          <a:bodyPr/>
          <a:lstStyle/>
          <a:p>
            <a:r>
              <a:rPr lang="en-GB" dirty="0"/>
              <a:t>Beware of a six sigma expert who knows nothing about your technology.</a:t>
            </a:r>
          </a:p>
          <a:p>
            <a:endParaRPr lang="en-GB" dirty="0"/>
          </a:p>
          <a:p>
            <a:r>
              <a:rPr lang="en-GB" dirty="0"/>
              <a:t>Beware one ended specifications.</a:t>
            </a:r>
          </a:p>
          <a:p>
            <a:endParaRPr lang="en-GB" dirty="0"/>
          </a:p>
          <a:p>
            <a:r>
              <a:rPr lang="en-GB" dirty="0"/>
              <a:t>Make sure you are measuring the right attributes.</a:t>
            </a:r>
          </a:p>
        </p:txBody>
      </p:sp>
    </p:spTree>
    <p:extLst>
      <p:ext uri="{BB962C8B-B14F-4D97-AF65-F5344CB8AC3E}">
        <p14:creationId xmlns:p14="http://schemas.microsoft.com/office/powerpoint/2010/main" val="2606827853"/>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ECBD514A-95FA-344A-9B08-8B564D8974EC}"/>
              </a:ext>
            </a:extLst>
          </p:cNvPr>
          <p:cNvSpPr>
            <a:spLocks noGrp="1"/>
          </p:cNvSpPr>
          <p:nvPr>
            <p:ph type="body" sz="quarter" idx="15"/>
          </p:nvPr>
        </p:nvSpPr>
        <p:spPr>
          <a:xfrm>
            <a:off x="1008748" y="1443694"/>
            <a:ext cx="9662902" cy="4359060"/>
          </a:xfrm>
        </p:spPr>
        <p:txBody>
          <a:bodyPr/>
          <a:lstStyle/>
          <a:p>
            <a:r>
              <a:rPr lang="en-US" sz="2000" dirty="0"/>
              <a:t>Manufacturing should provide design with process capability information – the long and short term standard deviations of their processes.</a:t>
            </a:r>
          </a:p>
          <a:p>
            <a:endParaRPr lang="en-US" sz="2000" dirty="0"/>
          </a:p>
          <a:p>
            <a:r>
              <a:rPr lang="en-US" sz="2000" dirty="0"/>
              <a:t>Design should use the capability information to set tolerances, especially on critical design parameters or features – remember world class is a </a:t>
            </a:r>
            <a:r>
              <a:rPr lang="en-US" sz="2000" dirty="0" err="1"/>
              <a:t>C</a:t>
            </a:r>
            <a:r>
              <a:rPr lang="en-US" sz="2000" baseline="-25000" dirty="0" err="1"/>
              <a:t>p</a:t>
            </a:r>
            <a:r>
              <a:rPr lang="en-US" sz="2000" dirty="0"/>
              <a:t> &gt; 2 (six sigma). If this is not possible - because of customer requirements:</a:t>
            </a:r>
          </a:p>
          <a:p>
            <a:endParaRPr lang="en-US" sz="2000" dirty="0"/>
          </a:p>
          <a:p>
            <a:pPr lvl="1"/>
            <a:r>
              <a:rPr lang="en-US" sz="2000" dirty="0"/>
              <a:t>Change the manufacturing process</a:t>
            </a:r>
          </a:p>
          <a:p>
            <a:pPr lvl="1"/>
            <a:r>
              <a:rPr lang="en-US" sz="2000" dirty="0"/>
              <a:t>Improve the manufacturing process</a:t>
            </a:r>
          </a:p>
          <a:p>
            <a:pPr lvl="1"/>
            <a:r>
              <a:rPr lang="en-US" sz="2000" dirty="0"/>
              <a:t>Live with the higher defect levels and rely on inspection to find and remove them (studies show human inspection to be about 70% effective (one sigma performance)</a:t>
            </a:r>
          </a:p>
          <a:p>
            <a:pPr lvl="1"/>
            <a:r>
              <a:rPr lang="en-US" sz="2000" dirty="0"/>
              <a:t>Use Robust Design to set new target values where the actual process variation is less sensitive </a:t>
            </a:r>
          </a:p>
        </p:txBody>
      </p:sp>
      <p:sp>
        <p:nvSpPr>
          <p:cNvPr id="4" name="Title 3">
            <a:extLst>
              <a:ext uri="{FF2B5EF4-FFF2-40B4-BE49-F238E27FC236}">
                <a16:creationId xmlns:a16="http://schemas.microsoft.com/office/drawing/2014/main" id="{3EFC2D95-FBAA-8549-A77E-1DB40B9E4EA4}"/>
              </a:ext>
            </a:extLst>
          </p:cNvPr>
          <p:cNvSpPr>
            <a:spLocks noGrp="1"/>
          </p:cNvSpPr>
          <p:nvPr>
            <p:ph type="title"/>
          </p:nvPr>
        </p:nvSpPr>
        <p:spPr>
          <a:xfrm>
            <a:off x="116062" y="121844"/>
            <a:ext cx="11010600" cy="664797"/>
          </a:xfrm>
        </p:spPr>
        <p:txBody>
          <a:bodyPr/>
          <a:lstStyle/>
          <a:p>
            <a:r>
              <a:rPr lang="en-US" dirty="0"/>
              <a:t>What does this mean</a:t>
            </a:r>
          </a:p>
        </p:txBody>
      </p:sp>
    </p:spTree>
    <p:extLst>
      <p:ext uri="{BB962C8B-B14F-4D97-AF65-F5344CB8AC3E}">
        <p14:creationId xmlns:p14="http://schemas.microsoft.com/office/powerpoint/2010/main" val="3857808486"/>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7587" name="Rectangle 3"/>
          <p:cNvSpPr>
            <a:spLocks noGrp="1" noChangeArrowheads="1"/>
          </p:cNvSpPr>
          <p:nvPr>
            <p:ph type="body" sz="quarter" idx="15"/>
          </p:nvPr>
        </p:nvSpPr>
        <p:spPr/>
        <p:txBody>
          <a:bodyPr/>
          <a:lstStyle/>
          <a:p>
            <a:pPr defTabSz="703402"/>
            <a:r>
              <a:rPr lang="en-GB" sz="2000" dirty="0"/>
              <a:t>To establish what needs to be controlled, how it is to be controlled and what measurements of the process are required</a:t>
            </a:r>
          </a:p>
          <a:p>
            <a:pPr defTabSz="703402"/>
            <a:r>
              <a:rPr lang="en-GB" sz="2000" dirty="0"/>
              <a:t>Defines: </a:t>
            </a:r>
          </a:p>
          <a:p>
            <a:pPr lvl="1" defTabSz="703402"/>
            <a:r>
              <a:rPr lang="en-GB" sz="1800" dirty="0"/>
              <a:t>WHAT needs to be Controlled</a:t>
            </a:r>
          </a:p>
          <a:p>
            <a:pPr lvl="1" defTabSz="703402"/>
            <a:r>
              <a:rPr lang="en-GB" sz="1800" dirty="0"/>
              <a:t>HOW it is to be Controlled</a:t>
            </a:r>
          </a:p>
          <a:p>
            <a:pPr lvl="1" defTabSz="703402"/>
            <a:r>
              <a:rPr lang="en-GB" sz="1800" dirty="0"/>
              <a:t>WHAT measurements are needed</a:t>
            </a:r>
          </a:p>
          <a:p>
            <a:pPr lvl="1" defTabSz="703402"/>
            <a:r>
              <a:rPr lang="en-GB" sz="1800" dirty="0"/>
              <a:t>HOW OFTEN are measurements taken and by WHO</a:t>
            </a:r>
          </a:p>
          <a:p>
            <a:pPr lvl="1" defTabSz="703402"/>
            <a:r>
              <a:rPr lang="en-GB" sz="1800" dirty="0"/>
              <a:t>WHAT corrective action should be taken, WHEN and by WHO</a:t>
            </a:r>
          </a:p>
          <a:p>
            <a:pPr defTabSz="703402"/>
            <a:r>
              <a:rPr lang="en-GB" sz="2000" dirty="0"/>
              <a:t>A useful planning tool is Quality Function Deployment 4</a:t>
            </a:r>
          </a:p>
        </p:txBody>
      </p:sp>
      <p:sp>
        <p:nvSpPr>
          <p:cNvPr id="707586" name="Rectangle 2"/>
          <p:cNvSpPr>
            <a:spLocks noGrp="1" noChangeArrowheads="1"/>
          </p:cNvSpPr>
          <p:nvPr>
            <p:ph type="title"/>
          </p:nvPr>
        </p:nvSpPr>
        <p:spPr>
          <a:xfrm>
            <a:off x="143439" y="55445"/>
            <a:ext cx="11010600" cy="664797"/>
          </a:xfrm>
        </p:spPr>
        <p:txBody>
          <a:bodyPr/>
          <a:lstStyle/>
          <a:p>
            <a:pPr defTabSz="703402"/>
            <a:r>
              <a:rPr lang="en-GB" dirty="0"/>
              <a:t> Process Control Planning</a:t>
            </a:r>
          </a:p>
        </p:txBody>
      </p:sp>
    </p:spTree>
    <p:extLst>
      <p:ext uri="{BB962C8B-B14F-4D97-AF65-F5344CB8AC3E}">
        <p14:creationId xmlns:p14="http://schemas.microsoft.com/office/powerpoint/2010/main" val="3321187561"/>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13095A7-6EEC-40A9-8A67-B7228ECCE99B}"/>
              </a:ext>
            </a:extLst>
          </p:cNvPr>
          <p:cNvSpPr/>
          <p:nvPr/>
        </p:nvSpPr>
        <p:spPr>
          <a:xfrm>
            <a:off x="1122467" y="3679502"/>
            <a:ext cx="7972254" cy="2650117"/>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4754" name="Rectangle 3"/>
          <p:cNvSpPr>
            <a:spLocks noGrp="1" noChangeArrowheads="1"/>
          </p:cNvSpPr>
          <p:nvPr>
            <p:ph type="body" sz="quarter" idx="15"/>
          </p:nvPr>
        </p:nvSpPr>
        <p:spPr>
          <a:xfrm>
            <a:off x="1062237" y="1355676"/>
            <a:ext cx="9151713" cy="4359060"/>
          </a:xfrm>
        </p:spPr>
        <p:txBody>
          <a:bodyPr/>
          <a:lstStyle/>
          <a:p>
            <a:pPr marL="0" indent="0">
              <a:buNone/>
            </a:pPr>
            <a:r>
              <a:rPr lang="en-GB" sz="2000" b="1" dirty="0"/>
              <a:t>What is it?</a:t>
            </a:r>
          </a:p>
          <a:p>
            <a:r>
              <a:rPr lang="en-GB" dirty="0"/>
              <a:t>QFD 4 is part of the QFD methodology that can help an organization develop the most appropriate Production Process Control Plans for a product.</a:t>
            </a:r>
          </a:p>
          <a:p>
            <a:r>
              <a:rPr lang="en-GB" dirty="0"/>
              <a:t>The QFD 4 chart is a type of matrix diagram that allows a New Product Introduction team to assess the relationships between manufacturing system process requirements and production/quality control requirements thereby helping assure requirements flow-down and assess the impact of manufacturing process selection on achievement of the design (and thereby customer) requirements.</a:t>
            </a:r>
          </a:p>
          <a:p>
            <a:endParaRPr lang="en-GB" dirty="0"/>
          </a:p>
        </p:txBody>
      </p:sp>
      <p:sp>
        <p:nvSpPr>
          <p:cNvPr id="74753" name="Rectangle 2"/>
          <p:cNvSpPr>
            <a:spLocks noGrp="1" noChangeArrowheads="1"/>
          </p:cNvSpPr>
          <p:nvPr>
            <p:ph type="title"/>
          </p:nvPr>
        </p:nvSpPr>
        <p:spPr>
          <a:xfrm>
            <a:off x="307703" y="149221"/>
            <a:ext cx="11010600" cy="664797"/>
          </a:xfrm>
        </p:spPr>
        <p:txBody>
          <a:bodyPr/>
          <a:lstStyle/>
          <a:p>
            <a:r>
              <a:rPr lang="en-GB" dirty="0"/>
              <a:t>QFD 4</a:t>
            </a:r>
          </a:p>
        </p:txBody>
      </p:sp>
      <p:pic>
        <p:nvPicPr>
          <p:cNvPr id="5" name="Picture 4">
            <a:extLst>
              <a:ext uri="{FF2B5EF4-FFF2-40B4-BE49-F238E27FC236}">
                <a16:creationId xmlns:a16="http://schemas.microsoft.com/office/drawing/2014/main" id="{FFAA065B-0F35-8046-954D-6C3366930A6F}"/>
              </a:ext>
            </a:extLst>
          </p:cNvPr>
          <p:cNvPicPr>
            <a:picLocks noChangeAspect="1"/>
          </p:cNvPicPr>
          <p:nvPr/>
        </p:nvPicPr>
        <p:blipFill>
          <a:blip r:embed="rId3"/>
          <a:stretch>
            <a:fillRect/>
          </a:stretch>
        </p:blipFill>
        <p:spPr>
          <a:xfrm>
            <a:off x="1127403" y="3699471"/>
            <a:ext cx="7937771" cy="2622425"/>
          </a:xfrm>
          <a:prstGeom prst="rect">
            <a:avLst/>
          </a:prstGeom>
        </p:spPr>
      </p:pic>
    </p:spTree>
    <p:extLst>
      <p:ext uri="{BB962C8B-B14F-4D97-AF65-F5344CB8AC3E}">
        <p14:creationId xmlns:p14="http://schemas.microsoft.com/office/powerpoint/2010/main" val="92213491"/>
      </p:ext>
    </p:extLst>
  </p:cSld>
  <p:clrMapOvr>
    <a:masterClrMapping/>
  </p:clrMapOvr>
  <p:transition/>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C0AC79B-7F8D-4D7E-A8A7-B3DA58C39990}"/>
              </a:ext>
            </a:extLst>
          </p:cNvPr>
          <p:cNvSpPr/>
          <p:nvPr/>
        </p:nvSpPr>
        <p:spPr>
          <a:xfrm>
            <a:off x="2102572" y="3011497"/>
            <a:ext cx="7742285" cy="3227919"/>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a:extLst>
              <a:ext uri="{FF2B5EF4-FFF2-40B4-BE49-F238E27FC236}">
                <a16:creationId xmlns:a16="http://schemas.microsoft.com/office/drawing/2014/main" id="{78AE411F-C6D7-C748-8B08-F7FA29C6DC6D}"/>
              </a:ext>
            </a:extLst>
          </p:cNvPr>
          <p:cNvPicPr>
            <a:picLocks noChangeAspect="1"/>
          </p:cNvPicPr>
          <p:nvPr/>
        </p:nvPicPr>
        <p:blipFill rotWithShape="1">
          <a:blip r:embed="rId2"/>
          <a:srcRect r="19315"/>
          <a:stretch/>
        </p:blipFill>
        <p:spPr>
          <a:xfrm>
            <a:off x="2216887" y="3184636"/>
            <a:ext cx="7460514" cy="3054780"/>
          </a:xfrm>
          <a:prstGeom prst="rect">
            <a:avLst/>
          </a:prstGeom>
        </p:spPr>
      </p:pic>
      <p:sp>
        <p:nvSpPr>
          <p:cNvPr id="76802" name="Rectangle 2"/>
          <p:cNvSpPr>
            <a:spLocks noGrp="1" noChangeArrowheads="1"/>
          </p:cNvSpPr>
          <p:nvPr>
            <p:ph type="title"/>
          </p:nvPr>
        </p:nvSpPr>
        <p:spPr>
          <a:xfrm>
            <a:off x="1665767" y="674914"/>
            <a:ext cx="6489700" cy="360944"/>
          </a:xfrm>
        </p:spPr>
        <p:txBody>
          <a:bodyPr/>
          <a:lstStyle/>
          <a:p>
            <a:pPr eaLnBrk="1" hangingPunct="1"/>
            <a:r>
              <a:rPr lang="en-US" dirty="0">
                <a:latin typeface="Arial" charset="0"/>
              </a:rPr>
              <a:t>QFD 4 Steps</a:t>
            </a:r>
          </a:p>
        </p:txBody>
      </p:sp>
      <p:sp>
        <p:nvSpPr>
          <p:cNvPr id="76807" name="AutoShape 11"/>
          <p:cNvSpPr>
            <a:spLocks noChangeArrowheads="1"/>
          </p:cNvSpPr>
          <p:nvPr/>
        </p:nvSpPr>
        <p:spPr bwMode="auto">
          <a:xfrm>
            <a:off x="1891845" y="2385617"/>
            <a:ext cx="1828800" cy="976650"/>
          </a:xfrm>
          <a:prstGeom prst="wedgeRoundRectCallout">
            <a:avLst>
              <a:gd name="adj1" fmla="val 19374"/>
              <a:gd name="adj2" fmla="val 220708"/>
              <a:gd name="adj3" fmla="val 16667"/>
            </a:avLst>
          </a:prstGeom>
          <a:ln>
            <a:headEnd/>
            <a:tailEnd/>
          </a:ln>
        </p:spPr>
        <p:style>
          <a:lnRef idx="1">
            <a:schemeClr val="accent1"/>
          </a:lnRef>
          <a:fillRef idx="2">
            <a:schemeClr val="accent1"/>
          </a:fillRef>
          <a:effectRef idx="1">
            <a:schemeClr val="accent1"/>
          </a:effectRef>
          <a:fontRef idx="minor">
            <a:schemeClr val="dk1"/>
          </a:fontRef>
        </p:style>
        <p:txBody>
          <a:bodyPr/>
          <a:lstStyle/>
          <a:p>
            <a:pPr algn="ctr"/>
            <a:r>
              <a:rPr lang="en-GB" sz="1400" dirty="0">
                <a:solidFill>
                  <a:schemeClr val="bg1"/>
                </a:solidFill>
              </a:rPr>
              <a:t>Step 1: Process Parameters and targets from What- Why Table</a:t>
            </a:r>
          </a:p>
        </p:txBody>
      </p:sp>
      <p:sp>
        <p:nvSpPr>
          <p:cNvPr id="10" name="AutoShape 11"/>
          <p:cNvSpPr>
            <a:spLocks noChangeArrowheads="1"/>
          </p:cNvSpPr>
          <p:nvPr/>
        </p:nvSpPr>
        <p:spPr bwMode="auto">
          <a:xfrm>
            <a:off x="3883931" y="1878724"/>
            <a:ext cx="3147504" cy="813616"/>
          </a:xfrm>
          <a:prstGeom prst="wedgeRoundRectCallout">
            <a:avLst>
              <a:gd name="adj1" fmla="val 3380"/>
              <a:gd name="adj2" fmla="val 239830"/>
              <a:gd name="adj3" fmla="val 16667"/>
            </a:avLst>
          </a:prstGeom>
          <a:ln>
            <a:headEnd/>
            <a:tailEnd/>
          </a:ln>
        </p:spPr>
        <p:style>
          <a:lnRef idx="1">
            <a:schemeClr val="accent1"/>
          </a:lnRef>
          <a:fillRef idx="2">
            <a:schemeClr val="accent1"/>
          </a:fillRef>
          <a:effectRef idx="1">
            <a:schemeClr val="accent1"/>
          </a:effectRef>
          <a:fontRef idx="minor">
            <a:schemeClr val="dk1"/>
          </a:fontRef>
        </p:style>
        <p:txBody>
          <a:bodyPr/>
          <a:lstStyle/>
          <a:p>
            <a:pPr eaLnBrk="0" hangingPunct="0"/>
            <a:r>
              <a:rPr lang="en-GB" sz="1400" dirty="0">
                <a:solidFill>
                  <a:schemeClr val="bg1"/>
                </a:solidFill>
              </a:rPr>
              <a:t>Step 2: Operational Evaluation</a:t>
            </a:r>
          </a:p>
          <a:p>
            <a:pPr eaLnBrk="0" hangingPunct="0"/>
            <a:r>
              <a:rPr lang="en-GB" sz="1400" dirty="0">
                <a:solidFill>
                  <a:schemeClr val="bg1"/>
                </a:solidFill>
              </a:rPr>
              <a:t>Assessment of ability to achieve the process parameters</a:t>
            </a:r>
          </a:p>
        </p:txBody>
      </p:sp>
      <p:sp>
        <p:nvSpPr>
          <p:cNvPr id="11" name="AutoShape 11"/>
          <p:cNvSpPr>
            <a:spLocks noChangeArrowheads="1"/>
          </p:cNvSpPr>
          <p:nvPr/>
        </p:nvSpPr>
        <p:spPr bwMode="auto">
          <a:xfrm>
            <a:off x="7534768" y="1934228"/>
            <a:ext cx="3640624" cy="758112"/>
          </a:xfrm>
          <a:prstGeom prst="wedgeRoundRectCallout">
            <a:avLst>
              <a:gd name="adj1" fmla="val -44644"/>
              <a:gd name="adj2" fmla="val 234634"/>
              <a:gd name="adj3" fmla="val 16667"/>
            </a:avLst>
          </a:prstGeom>
          <a:ln>
            <a:headEnd/>
            <a:tailEnd/>
          </a:ln>
        </p:spPr>
        <p:style>
          <a:lnRef idx="1">
            <a:schemeClr val="accent1"/>
          </a:lnRef>
          <a:fillRef idx="2">
            <a:schemeClr val="accent1"/>
          </a:fillRef>
          <a:effectRef idx="1">
            <a:schemeClr val="accent1"/>
          </a:effectRef>
          <a:fontRef idx="minor">
            <a:schemeClr val="dk1"/>
          </a:fontRef>
        </p:style>
        <p:txBody>
          <a:bodyPr/>
          <a:lstStyle/>
          <a:p>
            <a:pPr eaLnBrk="0" hangingPunct="0"/>
            <a:r>
              <a:rPr lang="en-GB" sz="1400" dirty="0">
                <a:solidFill>
                  <a:schemeClr val="bg1"/>
                </a:solidFill>
              </a:rPr>
              <a:t>Step 3: Planning Requirements</a:t>
            </a:r>
          </a:p>
          <a:p>
            <a:pPr eaLnBrk="0" hangingPunct="0"/>
            <a:r>
              <a:rPr lang="en-GB" sz="1400" dirty="0">
                <a:solidFill>
                  <a:schemeClr val="bg1"/>
                </a:solidFill>
              </a:rPr>
              <a:t>What control methods are to used to control the process parameters</a:t>
            </a:r>
          </a:p>
          <a:p>
            <a:pPr eaLnBrk="0" hangingPunct="0"/>
            <a:r>
              <a:rPr lang="en-GB" sz="1400" dirty="0">
                <a:solidFill>
                  <a:schemeClr val="bg1"/>
                </a:solidFill>
              </a:rPr>
              <a:t> </a:t>
            </a:r>
          </a:p>
        </p:txBody>
      </p:sp>
    </p:spTree>
    <p:extLst>
      <p:ext uri="{BB962C8B-B14F-4D97-AF65-F5344CB8AC3E}">
        <p14:creationId xmlns:p14="http://schemas.microsoft.com/office/powerpoint/2010/main" val="955447705"/>
      </p:ext>
    </p:extLst>
  </p:cSld>
  <p:clrMapOvr>
    <a:masterClrMapping/>
  </p:clrMapOvr>
  <p:transition>
    <p:wipe dir="r"/>
  </p:transition>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
          <p:cNvSpPr>
            <a:spLocks noGrp="1"/>
          </p:cNvSpPr>
          <p:nvPr>
            <p:ph type="title"/>
          </p:nvPr>
        </p:nvSpPr>
        <p:spPr>
          <a:xfrm>
            <a:off x="246542" y="169006"/>
            <a:ext cx="8966866" cy="390332"/>
          </a:xfrm>
        </p:spPr>
        <p:txBody>
          <a:bodyPr/>
          <a:lstStyle/>
          <a:p>
            <a:r>
              <a:rPr lang="en-GB" dirty="0">
                <a:latin typeface="Arial" charset="0"/>
              </a:rPr>
              <a:t>Systems Engineering Philosophy </a:t>
            </a:r>
          </a:p>
        </p:txBody>
      </p:sp>
      <p:sp>
        <p:nvSpPr>
          <p:cNvPr id="26626" name="Rectangle 2"/>
          <p:cNvSpPr>
            <a:spLocks noChangeArrowheads="1"/>
          </p:cNvSpPr>
          <p:nvPr/>
        </p:nvSpPr>
        <p:spPr bwMode="auto">
          <a:xfrm>
            <a:off x="4844614" y="2590459"/>
            <a:ext cx="2870200" cy="1289538"/>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anchor="ctr"/>
          <a:lstStyle/>
          <a:p>
            <a:pPr algn="ctr"/>
            <a:r>
              <a:rPr lang="en-GB" sz="2585">
                <a:solidFill>
                  <a:schemeClr val="bg1"/>
                </a:solidFill>
              </a:rPr>
              <a:t>System</a:t>
            </a:r>
          </a:p>
          <a:p>
            <a:pPr algn="ctr"/>
            <a:r>
              <a:rPr lang="en-GB" sz="2585">
                <a:solidFill>
                  <a:schemeClr val="bg1"/>
                </a:solidFill>
              </a:rPr>
              <a:t>Y = </a:t>
            </a:r>
            <a:r>
              <a:rPr lang="en-GB" sz="2585" i="1">
                <a:solidFill>
                  <a:schemeClr val="bg1"/>
                </a:solidFill>
              </a:rPr>
              <a:t>f</a:t>
            </a:r>
            <a:r>
              <a:rPr lang="en-GB" sz="2585">
                <a:solidFill>
                  <a:schemeClr val="bg1"/>
                </a:solidFill>
              </a:rPr>
              <a:t>(u, x)</a:t>
            </a:r>
          </a:p>
        </p:txBody>
      </p:sp>
      <p:cxnSp>
        <p:nvCxnSpPr>
          <p:cNvPr id="26627" name="Straight Arrow Connector 4"/>
          <p:cNvCxnSpPr>
            <a:cxnSpLocks noChangeShapeType="1"/>
          </p:cNvCxnSpPr>
          <p:nvPr/>
        </p:nvCxnSpPr>
        <p:spPr bwMode="auto">
          <a:xfrm>
            <a:off x="7714808" y="2906981"/>
            <a:ext cx="1511300" cy="1466"/>
          </a:xfrm>
          <a:prstGeom prst="straightConnector1">
            <a:avLst/>
          </a:prstGeom>
          <a:noFill/>
          <a:ln w="76200">
            <a:solidFill>
              <a:schemeClr val="tx1"/>
            </a:solidFill>
            <a:round/>
            <a:headEnd/>
            <a:tailEnd type="triangle" w="med" len="med"/>
          </a:ln>
          <a:extLst>
            <a:ext uri="{909E8E84-426E-40dd-AFC4-6F175D3DCCD1}">
              <a14:hiddenFill xmlns:a14="http://schemas.microsoft.com/office/drawing/2010/main" xmlns="">
                <a:noFill/>
              </a14:hiddenFill>
            </a:ext>
          </a:extLst>
        </p:spPr>
      </p:cxnSp>
      <p:cxnSp>
        <p:nvCxnSpPr>
          <p:cNvPr id="26628" name="Straight Arrow Connector 5"/>
          <p:cNvCxnSpPr>
            <a:cxnSpLocks noChangeShapeType="1"/>
          </p:cNvCxnSpPr>
          <p:nvPr/>
        </p:nvCxnSpPr>
        <p:spPr bwMode="auto">
          <a:xfrm>
            <a:off x="7702108" y="3516581"/>
            <a:ext cx="1511300" cy="1466"/>
          </a:xfrm>
          <a:prstGeom prst="straightConnector1">
            <a:avLst/>
          </a:prstGeom>
          <a:noFill/>
          <a:ln w="76200">
            <a:solidFill>
              <a:schemeClr val="tx1"/>
            </a:solidFill>
            <a:round/>
            <a:headEnd/>
            <a:tailEnd type="triangle" w="med" len="med"/>
          </a:ln>
          <a:extLst>
            <a:ext uri="{909E8E84-426E-40dd-AFC4-6F175D3DCCD1}">
              <a14:hiddenFill xmlns:a14="http://schemas.microsoft.com/office/drawing/2010/main" xmlns="">
                <a:noFill/>
              </a14:hiddenFill>
            </a:ext>
          </a:extLst>
        </p:spPr>
      </p:cxnSp>
      <p:cxnSp>
        <p:nvCxnSpPr>
          <p:cNvPr id="26629" name="Straight Arrow Connector 6"/>
          <p:cNvCxnSpPr>
            <a:cxnSpLocks noChangeShapeType="1"/>
          </p:cNvCxnSpPr>
          <p:nvPr/>
        </p:nvCxnSpPr>
        <p:spPr bwMode="auto">
          <a:xfrm>
            <a:off x="3333308" y="2871812"/>
            <a:ext cx="1511300" cy="1466"/>
          </a:xfrm>
          <a:prstGeom prst="straightConnector1">
            <a:avLst/>
          </a:prstGeom>
          <a:noFill/>
          <a:ln w="76200">
            <a:solidFill>
              <a:schemeClr val="tx1"/>
            </a:solidFill>
            <a:round/>
            <a:headEnd/>
            <a:tailEnd type="triangle" w="med" len="med"/>
          </a:ln>
          <a:extLst>
            <a:ext uri="{909E8E84-426E-40dd-AFC4-6F175D3DCCD1}">
              <a14:hiddenFill xmlns:a14="http://schemas.microsoft.com/office/drawing/2010/main" xmlns="">
                <a:noFill/>
              </a14:hiddenFill>
            </a:ext>
          </a:extLst>
        </p:spPr>
      </p:cxnSp>
      <p:cxnSp>
        <p:nvCxnSpPr>
          <p:cNvPr id="26630" name="Straight Arrow Connector 7"/>
          <p:cNvCxnSpPr>
            <a:cxnSpLocks noChangeShapeType="1"/>
          </p:cNvCxnSpPr>
          <p:nvPr/>
        </p:nvCxnSpPr>
        <p:spPr bwMode="auto">
          <a:xfrm>
            <a:off x="3333308" y="3223505"/>
            <a:ext cx="1511300" cy="1466"/>
          </a:xfrm>
          <a:prstGeom prst="straightConnector1">
            <a:avLst/>
          </a:prstGeom>
          <a:noFill/>
          <a:ln w="76200">
            <a:solidFill>
              <a:schemeClr val="tx1"/>
            </a:solidFill>
            <a:round/>
            <a:headEnd/>
            <a:tailEnd type="triangle" w="med" len="med"/>
          </a:ln>
          <a:extLst>
            <a:ext uri="{909E8E84-426E-40dd-AFC4-6F175D3DCCD1}">
              <a14:hiddenFill xmlns:a14="http://schemas.microsoft.com/office/drawing/2010/main" xmlns="">
                <a:noFill/>
              </a14:hiddenFill>
            </a:ext>
          </a:extLst>
        </p:spPr>
      </p:cxnSp>
      <p:cxnSp>
        <p:nvCxnSpPr>
          <p:cNvPr id="26631" name="Straight Arrow Connector 8"/>
          <p:cNvCxnSpPr>
            <a:cxnSpLocks noChangeShapeType="1"/>
          </p:cNvCxnSpPr>
          <p:nvPr/>
        </p:nvCxnSpPr>
        <p:spPr bwMode="auto">
          <a:xfrm>
            <a:off x="3346008" y="3610366"/>
            <a:ext cx="1511300" cy="1466"/>
          </a:xfrm>
          <a:prstGeom prst="straightConnector1">
            <a:avLst/>
          </a:prstGeom>
          <a:noFill/>
          <a:ln w="76200">
            <a:solidFill>
              <a:schemeClr val="tx1"/>
            </a:solidFill>
            <a:round/>
            <a:headEnd/>
            <a:tailEnd type="triangle" w="med" len="med"/>
          </a:ln>
          <a:extLst>
            <a:ext uri="{909E8E84-426E-40dd-AFC4-6F175D3DCCD1}">
              <a14:hiddenFill xmlns:a14="http://schemas.microsoft.com/office/drawing/2010/main" xmlns="">
                <a:noFill/>
              </a14:hiddenFill>
            </a:ext>
          </a:extLst>
        </p:spPr>
      </p:cxnSp>
      <p:sp>
        <p:nvSpPr>
          <p:cNvPr id="26632" name="TextBox 9"/>
          <p:cNvSpPr txBox="1">
            <a:spLocks noChangeArrowheads="1"/>
          </p:cNvSpPr>
          <p:nvPr/>
        </p:nvSpPr>
        <p:spPr bwMode="auto">
          <a:xfrm>
            <a:off x="3174568" y="2262226"/>
            <a:ext cx="1386918" cy="4331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2215"/>
              <a:t>Inputs Us</a:t>
            </a:r>
          </a:p>
        </p:txBody>
      </p:sp>
      <p:sp>
        <p:nvSpPr>
          <p:cNvPr id="26633" name="TextBox 10"/>
          <p:cNvSpPr txBox="1">
            <a:spLocks noChangeArrowheads="1"/>
          </p:cNvSpPr>
          <p:nvPr/>
        </p:nvSpPr>
        <p:spPr bwMode="auto">
          <a:xfrm>
            <a:off x="7943408" y="2320842"/>
            <a:ext cx="1586973" cy="4331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2215"/>
              <a:t>Outputs Ys</a:t>
            </a:r>
          </a:p>
        </p:txBody>
      </p:sp>
      <p:sp>
        <p:nvSpPr>
          <p:cNvPr id="14" name="Rounded Rectangular Callout 13"/>
          <p:cNvSpPr/>
          <p:nvPr/>
        </p:nvSpPr>
        <p:spPr bwMode="auto">
          <a:xfrm>
            <a:off x="6014497" y="4042692"/>
            <a:ext cx="4292030" cy="1172165"/>
          </a:xfrm>
          <a:prstGeom prst="wedgeRoundRectCallout">
            <a:avLst>
              <a:gd name="adj1" fmla="val 15278"/>
              <a:gd name="adj2" fmla="val -85227"/>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defRPr/>
            </a:pPr>
            <a:r>
              <a:rPr lang="en-GB" sz="1662" dirty="0"/>
              <a:t>Measuring the output is too late! If  the transfer function Y = f(u, x) is understood then Y can be determine from a knowledge of x and u</a:t>
            </a:r>
          </a:p>
        </p:txBody>
      </p:sp>
      <p:sp>
        <p:nvSpPr>
          <p:cNvPr id="15" name="TextBox 14"/>
          <p:cNvSpPr txBox="1">
            <a:spLocks noChangeArrowheads="1"/>
          </p:cNvSpPr>
          <p:nvPr/>
        </p:nvSpPr>
        <p:spPr bwMode="auto">
          <a:xfrm>
            <a:off x="1876422" y="5451258"/>
            <a:ext cx="8521700" cy="603883"/>
          </a:xfrm>
          <a:prstGeom prst="rect">
            <a:avLst/>
          </a:prstGeom>
          <a:ln>
            <a:headEnd/>
            <a:tailEnd/>
          </a:ln>
        </p:spPr>
        <p:style>
          <a:lnRef idx="1">
            <a:schemeClr val="accent2"/>
          </a:lnRef>
          <a:fillRef idx="2">
            <a:schemeClr val="accent2"/>
          </a:fillRef>
          <a:effectRef idx="1">
            <a:schemeClr val="accent2"/>
          </a:effectRef>
          <a:fontRef idx="minor">
            <a:schemeClr val="dk1"/>
          </a:fontRef>
        </p:style>
        <p:txBody>
          <a:bodyPr wrap="square">
            <a:spAutoFit/>
          </a:bodyPr>
          <a:lstStyle/>
          <a:p>
            <a:pPr>
              <a:defRPr/>
            </a:pPr>
            <a:r>
              <a:rPr lang="en-GB" sz="1662" dirty="0">
                <a:solidFill>
                  <a:schemeClr val="dk1"/>
                </a:solidFill>
              </a:rPr>
              <a:t>If we understand Y = </a:t>
            </a:r>
            <a:r>
              <a:rPr lang="en-GB" sz="1662" i="1" dirty="0">
                <a:solidFill>
                  <a:schemeClr val="dk1"/>
                </a:solidFill>
              </a:rPr>
              <a:t>f</a:t>
            </a:r>
            <a:r>
              <a:rPr lang="en-GB" sz="1662" dirty="0">
                <a:solidFill>
                  <a:schemeClr val="dk1"/>
                </a:solidFill>
              </a:rPr>
              <a:t>(</a:t>
            </a:r>
            <a:r>
              <a:rPr lang="en-GB" sz="1662" dirty="0" err="1">
                <a:solidFill>
                  <a:schemeClr val="dk1"/>
                </a:solidFill>
              </a:rPr>
              <a:t>u,x</a:t>
            </a:r>
            <a:r>
              <a:rPr lang="en-GB" sz="1662" dirty="0">
                <a:solidFill>
                  <a:schemeClr val="dk1"/>
                </a:solidFill>
              </a:rPr>
              <a:t>) we do not have to measure Y to assure its correctness. If we control the inputs, u,  and the state, x, we know what Y is. </a:t>
            </a:r>
          </a:p>
        </p:txBody>
      </p:sp>
      <p:sp>
        <p:nvSpPr>
          <p:cNvPr id="2" name="Rectangle 1"/>
          <p:cNvSpPr/>
          <p:nvPr/>
        </p:nvSpPr>
        <p:spPr>
          <a:xfrm>
            <a:off x="1400176" y="1552586"/>
            <a:ext cx="8772890" cy="546945"/>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pPr algn="ctr"/>
            <a:r>
              <a:rPr lang="en-GB" sz="2954" dirty="0"/>
              <a:t>You can</a:t>
            </a:r>
            <a:r>
              <a:rPr lang="ja-JP" altLang="en-GB" sz="2954" dirty="0"/>
              <a:t>’</a:t>
            </a:r>
            <a:r>
              <a:rPr lang="en-GB" altLang="ja-JP" sz="2954" dirty="0"/>
              <a:t>t fatten pigs by weighing them!</a:t>
            </a:r>
            <a:endParaRPr lang="en-US" sz="2954" dirty="0"/>
          </a:p>
        </p:txBody>
      </p:sp>
    </p:spTree>
    <p:extLst>
      <p:ext uri="{BB962C8B-B14F-4D97-AF65-F5344CB8AC3E}">
        <p14:creationId xmlns:p14="http://schemas.microsoft.com/office/powerpoint/2010/main" val="4232687505"/>
      </p:ext>
    </p:extLst>
  </p:cSld>
  <p:clrMapOvr>
    <a:masterClrMapping/>
  </p:clrMapOvr>
  <p:transition>
    <p:wipe dir="r"/>
  </p:transition>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4"/>
          <p:cNvSpPr>
            <a:spLocks noGrp="1" noChangeArrowheads="1"/>
          </p:cNvSpPr>
          <p:nvPr>
            <p:ph type="body" sz="quarter" idx="15"/>
          </p:nvPr>
        </p:nvSpPr>
        <p:spPr>
          <a:xfrm>
            <a:off x="713217" y="2498940"/>
            <a:ext cx="11010600" cy="4359060"/>
          </a:xfrm>
        </p:spPr>
        <p:txBody>
          <a:bodyPr/>
          <a:lstStyle/>
          <a:p>
            <a:r>
              <a:rPr lang="en-GB" sz="2000" dirty="0"/>
              <a:t>Using the process steps and data/results from the What-Why Tables to identify the critical process parameters.</a:t>
            </a:r>
          </a:p>
          <a:p>
            <a:r>
              <a:rPr lang="en-GB" sz="2000" dirty="0"/>
              <a:t>Critical Process Parameters = Vital few process parameters (the </a:t>
            </a:r>
            <a:r>
              <a:rPr lang="en-GB" sz="2000" dirty="0" err="1"/>
              <a:t>Xs</a:t>
            </a:r>
            <a:r>
              <a:rPr lang="en-GB" sz="2000" dirty="0"/>
              <a:t> and Us) that significantly contribute to variation in the outputs (Ys)</a:t>
            </a:r>
          </a:p>
          <a:p>
            <a:r>
              <a:rPr lang="en-GB" sz="2000" dirty="0"/>
              <a:t>For each critical process parameter bring across the target value and limits. </a:t>
            </a:r>
          </a:p>
          <a:p>
            <a:r>
              <a:rPr lang="en-GB" sz="2000" dirty="0"/>
              <a:t>It is also useful at this point to indicate</a:t>
            </a:r>
          </a:p>
          <a:p>
            <a:pPr lvl="1"/>
            <a:r>
              <a:rPr lang="en-GB" sz="2000" dirty="0"/>
              <a:t>What capability measure should be used and what the capability is (if appropriate) </a:t>
            </a:r>
          </a:p>
          <a:p>
            <a:pPr lvl="1"/>
            <a:r>
              <a:rPr lang="en-GB" sz="2000" dirty="0"/>
              <a:t>The importance of the particular process parameter (1 to 5 scale)</a:t>
            </a:r>
          </a:p>
        </p:txBody>
      </p:sp>
      <p:sp>
        <p:nvSpPr>
          <p:cNvPr id="77825" name="Rectangle 2"/>
          <p:cNvSpPr>
            <a:spLocks noGrp="1" noChangeArrowheads="1"/>
          </p:cNvSpPr>
          <p:nvPr>
            <p:ph type="title"/>
          </p:nvPr>
        </p:nvSpPr>
        <p:spPr>
          <a:xfrm>
            <a:off x="116062" y="117000"/>
            <a:ext cx="11010600" cy="664797"/>
          </a:xfrm>
        </p:spPr>
        <p:txBody>
          <a:bodyPr/>
          <a:lstStyle/>
          <a:p>
            <a:r>
              <a:rPr lang="en-GB" sz="3200" dirty="0"/>
              <a:t>Step 1: Transferring Critical Process Parameters  </a:t>
            </a:r>
          </a:p>
        </p:txBody>
      </p:sp>
    </p:spTree>
    <p:extLst>
      <p:ext uri="{BB962C8B-B14F-4D97-AF65-F5344CB8AC3E}">
        <p14:creationId xmlns:p14="http://schemas.microsoft.com/office/powerpoint/2010/main" val="1944894046"/>
      </p:ext>
    </p:extLst>
  </p:cSld>
  <p:clrMapOvr>
    <a:masterClrMapping/>
  </p:clrMapOvr>
  <p:transition/>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3"/>
          <p:cNvSpPr>
            <a:spLocks noGrp="1" noChangeArrowheads="1"/>
          </p:cNvSpPr>
          <p:nvPr>
            <p:ph type="body" sz="quarter" idx="15"/>
          </p:nvPr>
        </p:nvSpPr>
        <p:spPr>
          <a:xfrm>
            <a:off x="871674" y="1644326"/>
            <a:ext cx="11010600" cy="4359060"/>
          </a:xfrm>
        </p:spPr>
        <p:txBody>
          <a:bodyPr/>
          <a:lstStyle/>
          <a:p>
            <a:pPr marL="0" indent="0">
              <a:buNone/>
            </a:pPr>
            <a:r>
              <a:rPr lang="en-GB" sz="2000" b="1" dirty="0"/>
              <a:t>Purpose:</a:t>
            </a:r>
          </a:p>
          <a:p>
            <a:pPr marL="0" indent="0">
              <a:buNone/>
            </a:pPr>
            <a:endParaRPr lang="en-GB" sz="1800" b="1" dirty="0"/>
          </a:p>
          <a:p>
            <a:r>
              <a:rPr lang="en-GB" sz="1800" dirty="0"/>
              <a:t>The operational evaluation is a risk assessment of the critical process steps </a:t>
            </a:r>
          </a:p>
          <a:p>
            <a:pPr marL="0" indent="0">
              <a:buNone/>
            </a:pPr>
            <a:endParaRPr lang="en-GB" sz="2000" b="1" dirty="0"/>
          </a:p>
          <a:p>
            <a:pPr marL="0" indent="0">
              <a:buNone/>
            </a:pPr>
            <a:r>
              <a:rPr lang="en-GB" sz="2000" b="1" dirty="0"/>
              <a:t>How is it done:</a:t>
            </a:r>
          </a:p>
          <a:p>
            <a:endParaRPr lang="en-GB" sz="2000" dirty="0"/>
          </a:p>
          <a:p>
            <a:r>
              <a:rPr lang="en-GB" sz="1800" dirty="0"/>
              <a:t>For each Critical Parameter determine/assess</a:t>
            </a:r>
          </a:p>
          <a:p>
            <a:pPr lvl="1">
              <a:spcBef>
                <a:spcPts val="0"/>
              </a:spcBef>
            </a:pPr>
            <a:r>
              <a:rPr lang="en-GB" sz="1800" dirty="0"/>
              <a:t>difficulty in controlling the parameter </a:t>
            </a:r>
          </a:p>
          <a:p>
            <a:pPr lvl="1">
              <a:spcBef>
                <a:spcPts val="0"/>
              </a:spcBef>
            </a:pPr>
            <a:r>
              <a:rPr lang="en-GB" sz="1800" dirty="0"/>
              <a:t>frequency of expected problems</a:t>
            </a:r>
          </a:p>
          <a:p>
            <a:pPr lvl="1">
              <a:spcBef>
                <a:spcPts val="0"/>
              </a:spcBef>
            </a:pPr>
            <a:r>
              <a:rPr lang="en-GB" sz="1800" dirty="0"/>
              <a:t>severity of problems if encountered</a:t>
            </a:r>
          </a:p>
          <a:p>
            <a:pPr lvl="1">
              <a:spcBef>
                <a:spcPts val="0"/>
              </a:spcBef>
            </a:pPr>
            <a:r>
              <a:rPr lang="en-GB" sz="1800" dirty="0"/>
              <a:t>ability to detect problems if they occur</a:t>
            </a:r>
          </a:p>
          <a:p>
            <a:pPr marL="457200" lvl="1" indent="0">
              <a:spcBef>
                <a:spcPts val="0"/>
              </a:spcBef>
              <a:buNone/>
            </a:pPr>
            <a:endParaRPr lang="en-GB" sz="1800" dirty="0"/>
          </a:p>
          <a:p>
            <a:r>
              <a:rPr lang="en-GB" sz="1800" dirty="0"/>
              <a:t>These assessment criteria use a simple 1 to 5 (or 1 to 10) scale.</a:t>
            </a:r>
          </a:p>
          <a:p>
            <a:pPr lvl="1">
              <a:spcBef>
                <a:spcPts val="0"/>
              </a:spcBef>
            </a:pPr>
            <a:r>
              <a:rPr lang="en-GB" sz="1800" dirty="0"/>
              <a:t>Note that a Process FMEA is highly useful here in generating the information for these assessments.  Note that the assessment here is for the process parameter – a Process FMEA will be more extensive.</a:t>
            </a:r>
          </a:p>
        </p:txBody>
      </p:sp>
      <p:sp>
        <p:nvSpPr>
          <p:cNvPr id="79873" name="Rectangle 2"/>
          <p:cNvSpPr>
            <a:spLocks noGrp="1" noChangeArrowheads="1"/>
          </p:cNvSpPr>
          <p:nvPr>
            <p:ph type="title"/>
          </p:nvPr>
        </p:nvSpPr>
        <p:spPr>
          <a:xfrm>
            <a:off x="116062" y="0"/>
            <a:ext cx="11010600" cy="664797"/>
          </a:xfrm>
        </p:spPr>
        <p:txBody>
          <a:bodyPr/>
          <a:lstStyle/>
          <a:p>
            <a:r>
              <a:rPr lang="en-GB" dirty="0"/>
              <a:t>Step 2: Perform Operational Evaluation</a:t>
            </a:r>
          </a:p>
        </p:txBody>
      </p:sp>
    </p:spTree>
    <p:extLst>
      <p:ext uri="{BB962C8B-B14F-4D97-AF65-F5344CB8AC3E}">
        <p14:creationId xmlns:p14="http://schemas.microsoft.com/office/powerpoint/2010/main" val="2164629232"/>
      </p:ext>
    </p:extLst>
  </p:cSld>
  <p:clrMapOvr>
    <a:masterClrMapping/>
  </p:clrMapOvr>
  <p:transition/>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3"/>
          <p:cNvSpPr>
            <a:spLocks noGrp="1" noChangeArrowheads="1"/>
          </p:cNvSpPr>
          <p:nvPr>
            <p:ph type="body" sz="quarter" idx="15"/>
          </p:nvPr>
        </p:nvSpPr>
        <p:spPr>
          <a:xfrm>
            <a:off x="839008" y="1487496"/>
            <a:ext cx="11086520" cy="4738089"/>
          </a:xfrm>
        </p:spPr>
        <p:txBody>
          <a:bodyPr/>
          <a:lstStyle/>
          <a:p>
            <a:pPr marL="0" indent="0">
              <a:buNone/>
            </a:pPr>
            <a:r>
              <a:rPr lang="en-GB" sz="1400" b="1" dirty="0"/>
              <a:t>Purpose:</a:t>
            </a:r>
          </a:p>
          <a:p>
            <a:pPr marL="0" indent="0">
              <a:buNone/>
            </a:pPr>
            <a:endParaRPr lang="en-GB" sz="1400" b="1" dirty="0"/>
          </a:p>
          <a:p>
            <a:r>
              <a:rPr lang="en-GB" sz="1200" dirty="0"/>
              <a:t>To determine the most effective and efficient method of controlling a particular critical process parameter</a:t>
            </a:r>
          </a:p>
          <a:p>
            <a:endParaRPr lang="en-GB" sz="1200" dirty="0"/>
          </a:p>
          <a:p>
            <a:pPr marL="0" indent="0">
              <a:buNone/>
            </a:pPr>
            <a:r>
              <a:rPr lang="en-GB" sz="1400" b="1" dirty="0"/>
              <a:t>How is it done:</a:t>
            </a:r>
          </a:p>
          <a:p>
            <a:pPr marL="0" indent="0">
              <a:buNone/>
            </a:pPr>
            <a:endParaRPr lang="en-GB" sz="1400" b="1" dirty="0"/>
          </a:p>
          <a:p>
            <a:r>
              <a:rPr lang="en-GB" sz="1200" dirty="0"/>
              <a:t>Based on the Operational Evaluation the team should determine appropriate actions and controls necessary to assure quality.  These actions and controls could include:</a:t>
            </a:r>
          </a:p>
          <a:p>
            <a:pPr lvl="1"/>
            <a:r>
              <a:rPr lang="en-GB" sz="1400" dirty="0"/>
              <a:t>Control Charts – display the extent of the variation and highlight assignable cause variation</a:t>
            </a:r>
          </a:p>
          <a:p>
            <a:pPr lvl="1"/>
            <a:r>
              <a:rPr lang="en-GB" sz="1400" dirty="0"/>
              <a:t>Measurement plans</a:t>
            </a:r>
          </a:p>
          <a:p>
            <a:pPr lvl="1"/>
            <a:r>
              <a:rPr lang="en-GB" sz="1400" dirty="0" err="1"/>
              <a:t>Poka</a:t>
            </a:r>
            <a:r>
              <a:rPr lang="en-GB" sz="1400" dirty="0"/>
              <a:t> Yoke (error proofing)</a:t>
            </a:r>
          </a:p>
          <a:p>
            <a:pPr lvl="1"/>
            <a:r>
              <a:rPr lang="en-GB" sz="1400" dirty="0"/>
              <a:t>Inspection/Test</a:t>
            </a:r>
          </a:p>
          <a:p>
            <a:pPr lvl="1"/>
            <a:r>
              <a:rPr lang="en-GB" sz="1400" dirty="0"/>
              <a:t>Planned Maintenance</a:t>
            </a:r>
          </a:p>
          <a:p>
            <a:pPr lvl="1"/>
            <a:r>
              <a:rPr lang="en-GB" sz="1400" dirty="0"/>
              <a:t>Education and Training needs</a:t>
            </a:r>
          </a:p>
          <a:p>
            <a:pPr lvl="1"/>
            <a:r>
              <a:rPr lang="en-GB" sz="1400" dirty="0"/>
              <a:t>Standard Operating Instructions (SOPs)</a:t>
            </a:r>
          </a:p>
          <a:p>
            <a:r>
              <a:rPr lang="en-GB" sz="1200" dirty="0"/>
              <a:t>For any individual process parameter there may be more than one approach and the QFD relationship matrix can used to capture this  </a:t>
            </a:r>
          </a:p>
        </p:txBody>
      </p:sp>
      <p:sp>
        <p:nvSpPr>
          <p:cNvPr id="81921" name="Rectangle 2"/>
          <p:cNvSpPr>
            <a:spLocks noGrp="1" noChangeArrowheads="1"/>
          </p:cNvSpPr>
          <p:nvPr>
            <p:ph type="title"/>
          </p:nvPr>
        </p:nvSpPr>
        <p:spPr>
          <a:xfrm>
            <a:off x="132489" y="117000"/>
            <a:ext cx="11010600" cy="664797"/>
          </a:xfrm>
        </p:spPr>
        <p:txBody>
          <a:bodyPr/>
          <a:lstStyle/>
          <a:p>
            <a:r>
              <a:rPr lang="en-GB" sz="3600" dirty="0"/>
              <a:t>Step 3: Planning Requirements</a:t>
            </a:r>
          </a:p>
        </p:txBody>
      </p:sp>
    </p:spTree>
    <p:extLst>
      <p:ext uri="{BB962C8B-B14F-4D97-AF65-F5344CB8AC3E}">
        <p14:creationId xmlns:p14="http://schemas.microsoft.com/office/powerpoint/2010/main" val="931623742"/>
      </p:ext>
    </p:extLst>
  </p:cSld>
  <p:clrMapOvr>
    <a:masterClrMapping/>
  </p:clrMapOvr>
  <p:transition/>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4761FAB-00A1-4DFC-A034-4E07AEB3FB4B}"/>
              </a:ext>
            </a:extLst>
          </p:cNvPr>
          <p:cNvSpPr/>
          <p:nvPr/>
        </p:nvSpPr>
        <p:spPr>
          <a:xfrm>
            <a:off x="466283" y="2282972"/>
            <a:ext cx="5934517" cy="2331417"/>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4993" name="Rectangle 2"/>
          <p:cNvSpPr>
            <a:spLocks noGrp="1" noChangeArrowheads="1"/>
          </p:cNvSpPr>
          <p:nvPr>
            <p:ph type="title"/>
          </p:nvPr>
        </p:nvSpPr>
        <p:spPr>
          <a:xfrm>
            <a:off x="374155" y="233510"/>
            <a:ext cx="9144000" cy="424418"/>
          </a:xfrm>
        </p:spPr>
        <p:txBody>
          <a:bodyPr/>
          <a:lstStyle/>
          <a:p>
            <a:pPr defTabSz="703402"/>
            <a:r>
              <a:rPr lang="en-GB" dirty="0">
                <a:latin typeface="Arial" charset="0"/>
              </a:rPr>
              <a:t>Exercise: QFD 4</a:t>
            </a:r>
          </a:p>
        </p:txBody>
      </p:sp>
      <p:sp>
        <p:nvSpPr>
          <p:cNvPr id="84994" name="Rectangle 3"/>
          <p:cNvSpPr>
            <a:spLocks noGrp="1" noChangeArrowheads="1"/>
          </p:cNvSpPr>
          <p:nvPr>
            <p:ph type="body" sz="half" idx="2"/>
          </p:nvPr>
        </p:nvSpPr>
        <p:spPr>
          <a:xfrm>
            <a:off x="6650716" y="2198914"/>
            <a:ext cx="3767369" cy="3260380"/>
          </a:xfrm>
        </p:spPr>
        <p:txBody>
          <a:bodyPr/>
          <a:lstStyle/>
          <a:p>
            <a:pPr defTabSz="703402">
              <a:buNone/>
            </a:pPr>
            <a:r>
              <a:rPr lang="en-GB" sz="2000" b="1" dirty="0">
                <a:latin typeface="Arial" charset="0"/>
              </a:rPr>
              <a:t>In small teams</a:t>
            </a:r>
          </a:p>
          <a:p>
            <a:pPr defTabSz="703402"/>
            <a:r>
              <a:rPr lang="en-GB" sz="1846" dirty="0">
                <a:latin typeface="Arial" charset="0"/>
              </a:rPr>
              <a:t>Consider your Manufacturing System</a:t>
            </a:r>
          </a:p>
          <a:p>
            <a:pPr defTabSz="703402"/>
            <a:r>
              <a:rPr lang="en-GB" sz="1846" dirty="0">
                <a:latin typeface="Arial" charset="0"/>
              </a:rPr>
              <a:t>Construct a QFD 4 chart for a few of the critical process parameters</a:t>
            </a:r>
            <a:endParaRPr lang="en-GB" sz="1477" dirty="0">
              <a:latin typeface="Arial" charset="0"/>
            </a:endParaRPr>
          </a:p>
          <a:p>
            <a:pPr defTabSz="703402">
              <a:buNone/>
            </a:pPr>
            <a:r>
              <a:rPr lang="en-GB" sz="1846" b="1" dirty="0">
                <a:latin typeface="Arial" charset="0"/>
              </a:rPr>
              <a:t>Time: 25 Minutes</a:t>
            </a:r>
          </a:p>
          <a:p>
            <a:pPr lvl="1" defTabSz="703402"/>
            <a:endParaRPr lang="en-GB" dirty="0">
              <a:latin typeface="Arial" charset="0"/>
            </a:endParaRPr>
          </a:p>
          <a:p>
            <a:pPr defTabSz="703402"/>
            <a:endParaRPr lang="en-GB" sz="1477" dirty="0">
              <a:latin typeface="Arial" charset="0"/>
            </a:endParaRPr>
          </a:p>
          <a:p>
            <a:pPr defTabSz="703402"/>
            <a:endParaRPr lang="en-GB" sz="1477" dirty="0">
              <a:latin typeface="Arial" charset="0"/>
            </a:endParaRPr>
          </a:p>
        </p:txBody>
      </p:sp>
      <p:pic>
        <p:nvPicPr>
          <p:cNvPr id="8" name="Picture 7">
            <a:extLst>
              <a:ext uri="{FF2B5EF4-FFF2-40B4-BE49-F238E27FC236}">
                <a16:creationId xmlns:a16="http://schemas.microsoft.com/office/drawing/2014/main" id="{FF0DE4D5-C69B-9D4D-B9FB-1E7D240F35B1}"/>
              </a:ext>
            </a:extLst>
          </p:cNvPr>
          <p:cNvPicPr>
            <a:picLocks noChangeAspect="1"/>
          </p:cNvPicPr>
          <p:nvPr/>
        </p:nvPicPr>
        <p:blipFill rotWithShape="1">
          <a:blip r:embed="rId3"/>
          <a:srcRect r="17397"/>
          <a:stretch/>
        </p:blipFill>
        <p:spPr>
          <a:xfrm>
            <a:off x="527563" y="2319306"/>
            <a:ext cx="5851240" cy="2340212"/>
          </a:xfrm>
          <a:prstGeom prst="rect">
            <a:avLst/>
          </a:prstGeom>
        </p:spPr>
      </p:pic>
      <p:sp>
        <p:nvSpPr>
          <p:cNvPr id="6" name="Rectangle 5">
            <a:extLst>
              <a:ext uri="{FF2B5EF4-FFF2-40B4-BE49-F238E27FC236}">
                <a16:creationId xmlns:a16="http://schemas.microsoft.com/office/drawing/2014/main" id="{8A860EB9-7C56-421A-8D99-137DF7523E66}"/>
              </a:ext>
            </a:extLst>
          </p:cNvPr>
          <p:cNvSpPr/>
          <p:nvPr/>
        </p:nvSpPr>
        <p:spPr>
          <a:xfrm>
            <a:off x="8733341" y="5791200"/>
            <a:ext cx="2583831"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hlinkClick r:id="rId4" action="ppaction://hlinkfile"/>
              </a:rPr>
              <a:t>Link to spreadsheet</a:t>
            </a:r>
            <a:endParaRPr lang="en-GB" dirty="0"/>
          </a:p>
        </p:txBody>
      </p:sp>
    </p:spTree>
    <p:extLst>
      <p:ext uri="{BB962C8B-B14F-4D97-AF65-F5344CB8AC3E}">
        <p14:creationId xmlns:p14="http://schemas.microsoft.com/office/powerpoint/2010/main" val="693249725"/>
      </p:ext>
    </p:extLst>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334A48D-1F0C-004E-AB44-ABC06CC68C8A}"/>
              </a:ext>
            </a:extLst>
          </p:cNvPr>
          <p:cNvSpPr>
            <a:spLocks noGrp="1"/>
          </p:cNvSpPr>
          <p:nvPr>
            <p:ph type="title"/>
          </p:nvPr>
        </p:nvSpPr>
        <p:spPr>
          <a:xfrm>
            <a:off x="264051" y="66400"/>
            <a:ext cx="8732111" cy="514997"/>
          </a:xfrm>
        </p:spPr>
        <p:txBody>
          <a:bodyPr/>
          <a:lstStyle/>
          <a:p>
            <a:r>
              <a:rPr lang="en-US" dirty="0"/>
              <a:t>Transfer Information to the PCP</a:t>
            </a:r>
          </a:p>
        </p:txBody>
      </p:sp>
      <p:pic>
        <p:nvPicPr>
          <p:cNvPr id="6" name="Picture 5">
            <a:extLst>
              <a:ext uri="{FF2B5EF4-FFF2-40B4-BE49-F238E27FC236}">
                <a16:creationId xmlns:a16="http://schemas.microsoft.com/office/drawing/2014/main" id="{B1EC2188-F3AF-9A45-B78A-E805D47CEDD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65767" y="1223652"/>
            <a:ext cx="8634248" cy="4348055"/>
          </a:xfrm>
          <a:prstGeom prst="rect">
            <a:avLst/>
          </a:prstGeom>
        </p:spPr>
      </p:pic>
      <p:sp>
        <p:nvSpPr>
          <p:cNvPr id="8" name="TextBox 7">
            <a:extLst>
              <a:ext uri="{FF2B5EF4-FFF2-40B4-BE49-F238E27FC236}">
                <a16:creationId xmlns:a16="http://schemas.microsoft.com/office/drawing/2014/main" id="{D54E67C6-9AFB-5544-897A-53147905E50B}"/>
              </a:ext>
            </a:extLst>
          </p:cNvPr>
          <p:cNvSpPr txBox="1"/>
          <p:nvPr/>
        </p:nvSpPr>
        <p:spPr>
          <a:xfrm>
            <a:off x="2162803" y="5759500"/>
            <a:ext cx="7572546"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US" sz="1800" dirty="0"/>
              <a:t>The QFD 4 provides the rationale for the information on the PCP</a:t>
            </a:r>
          </a:p>
        </p:txBody>
      </p:sp>
      <p:sp>
        <p:nvSpPr>
          <p:cNvPr id="2" name="Rectangle 1">
            <a:extLst>
              <a:ext uri="{FF2B5EF4-FFF2-40B4-BE49-F238E27FC236}">
                <a16:creationId xmlns:a16="http://schemas.microsoft.com/office/drawing/2014/main" id="{9DFF45A0-D9A2-4897-858A-3BE354283C08}"/>
              </a:ext>
            </a:extLst>
          </p:cNvPr>
          <p:cNvSpPr/>
          <p:nvPr/>
        </p:nvSpPr>
        <p:spPr>
          <a:xfrm>
            <a:off x="2162802" y="1303157"/>
            <a:ext cx="1357912" cy="229969"/>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05180234"/>
      </p:ext>
    </p:extLst>
  </p:cSld>
  <p:clrMapOvr>
    <a:masterClrMapping/>
  </p:clrMapOvr>
  <p:transition>
    <p:wipe dir="r"/>
  </p:transition>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907" name="Rectangle 19"/>
          <p:cNvSpPr>
            <a:spLocks noGrp="1" noChangeArrowheads="1"/>
          </p:cNvSpPr>
          <p:nvPr>
            <p:ph type="title"/>
          </p:nvPr>
        </p:nvSpPr>
        <p:spPr>
          <a:xfrm>
            <a:off x="1665767" y="588579"/>
            <a:ext cx="8485316" cy="447279"/>
          </a:xfrm>
        </p:spPr>
        <p:txBody>
          <a:bodyPr/>
          <a:lstStyle/>
          <a:p>
            <a:pPr eaLnBrk="1" hangingPunct="1"/>
            <a:r>
              <a:rPr lang="en-GB" sz="2585" dirty="0">
                <a:latin typeface="Arial" charset="0"/>
              </a:rPr>
              <a:t>Summary: Simultaneous-Concurrent Engineering</a:t>
            </a:r>
          </a:p>
        </p:txBody>
      </p:sp>
      <p:sp>
        <p:nvSpPr>
          <p:cNvPr id="37916" name="Slide Number Placeholder 37"/>
          <p:cNvSpPr>
            <a:spLocks noGrp="1"/>
          </p:cNvSpPr>
          <p:nvPr>
            <p:ph type="sldNum" sz="quarter" idx="4294967295"/>
          </p:nvPr>
        </p:nvSpPr>
        <p:spPr>
          <a:xfrm>
            <a:off x="115923" y="6504790"/>
            <a:ext cx="536165" cy="301756"/>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477">
                <a:solidFill>
                  <a:schemeClr val="tx1"/>
                </a:solidFill>
                <a:latin typeface="Arial" charset="0"/>
                <a:ea typeface="ＭＳ Ｐゴシック" charset="0"/>
                <a:cs typeface="ＭＳ Ｐゴシック" charset="0"/>
              </a:defRPr>
            </a:lvl1pPr>
            <a:lvl2pPr marL="685817" indent="-263776" eaLnBrk="0" hangingPunct="0">
              <a:defRPr sz="1477">
                <a:solidFill>
                  <a:schemeClr val="tx1"/>
                </a:solidFill>
                <a:latin typeface="Arial" charset="0"/>
                <a:ea typeface="ＭＳ Ｐゴシック" charset="0"/>
              </a:defRPr>
            </a:lvl2pPr>
            <a:lvl3pPr marL="1055103" indent="-211021" eaLnBrk="0" hangingPunct="0">
              <a:defRPr sz="1477">
                <a:solidFill>
                  <a:schemeClr val="tx1"/>
                </a:solidFill>
                <a:latin typeface="Arial" charset="0"/>
                <a:ea typeface="ＭＳ Ｐゴシック" charset="0"/>
              </a:defRPr>
            </a:lvl3pPr>
            <a:lvl4pPr marL="1477145" indent="-211021" eaLnBrk="0" hangingPunct="0">
              <a:defRPr sz="1477">
                <a:solidFill>
                  <a:schemeClr val="tx1"/>
                </a:solidFill>
                <a:latin typeface="Arial" charset="0"/>
                <a:ea typeface="ＭＳ Ｐゴシック" charset="0"/>
              </a:defRPr>
            </a:lvl4pPr>
            <a:lvl5pPr marL="1899186" indent="-211021" eaLnBrk="0" hangingPunct="0">
              <a:defRPr sz="1477">
                <a:solidFill>
                  <a:schemeClr val="tx1"/>
                </a:solidFill>
                <a:latin typeface="Arial" charset="0"/>
                <a:ea typeface="ＭＳ Ｐゴシック" charset="0"/>
              </a:defRPr>
            </a:lvl5pPr>
            <a:lvl6pPr marL="2321227" indent="-211021" eaLnBrk="0" fontAlgn="base" hangingPunct="0">
              <a:spcBef>
                <a:spcPct val="0"/>
              </a:spcBef>
              <a:spcAft>
                <a:spcPct val="0"/>
              </a:spcAft>
              <a:defRPr sz="1477">
                <a:solidFill>
                  <a:schemeClr val="tx1"/>
                </a:solidFill>
                <a:latin typeface="Arial" charset="0"/>
                <a:ea typeface="ＭＳ Ｐゴシック" charset="0"/>
              </a:defRPr>
            </a:lvl6pPr>
            <a:lvl7pPr marL="2743269" indent="-211021" eaLnBrk="0" fontAlgn="base" hangingPunct="0">
              <a:spcBef>
                <a:spcPct val="0"/>
              </a:spcBef>
              <a:spcAft>
                <a:spcPct val="0"/>
              </a:spcAft>
              <a:defRPr sz="1477">
                <a:solidFill>
                  <a:schemeClr val="tx1"/>
                </a:solidFill>
                <a:latin typeface="Arial" charset="0"/>
                <a:ea typeface="ＭＳ Ｐゴシック" charset="0"/>
              </a:defRPr>
            </a:lvl7pPr>
            <a:lvl8pPr marL="3165310" indent="-211021" eaLnBrk="0" fontAlgn="base" hangingPunct="0">
              <a:spcBef>
                <a:spcPct val="0"/>
              </a:spcBef>
              <a:spcAft>
                <a:spcPct val="0"/>
              </a:spcAft>
              <a:defRPr sz="1477">
                <a:solidFill>
                  <a:schemeClr val="tx1"/>
                </a:solidFill>
                <a:latin typeface="Arial" charset="0"/>
                <a:ea typeface="ＭＳ Ｐゴシック" charset="0"/>
              </a:defRPr>
            </a:lvl8pPr>
            <a:lvl9pPr marL="3587351" indent="-211021" eaLnBrk="0" fontAlgn="base" hangingPunct="0">
              <a:spcBef>
                <a:spcPct val="0"/>
              </a:spcBef>
              <a:spcAft>
                <a:spcPct val="0"/>
              </a:spcAft>
              <a:defRPr sz="1477">
                <a:solidFill>
                  <a:schemeClr val="tx1"/>
                </a:solidFill>
                <a:latin typeface="Arial" charset="0"/>
                <a:ea typeface="ＭＳ Ｐゴシック" charset="0"/>
              </a:defRPr>
            </a:lvl9pPr>
          </a:lstStyle>
          <a:p>
            <a:pPr eaLnBrk="1" hangingPunct="1"/>
            <a:fld id="{A61C5FF0-000B-C449-A1D5-7B6DDE8F9C75}" type="slidenum">
              <a:rPr lang="en-GB" sz="923">
                <a:solidFill>
                  <a:srgbClr val="000000"/>
                </a:solidFill>
              </a:rPr>
              <a:pPr eaLnBrk="1" hangingPunct="1"/>
              <a:t>145</a:t>
            </a:fld>
            <a:endParaRPr lang="en-GB" sz="923">
              <a:solidFill>
                <a:srgbClr val="000000"/>
              </a:solidFill>
            </a:endParaRPr>
          </a:p>
        </p:txBody>
      </p:sp>
      <p:pic>
        <p:nvPicPr>
          <p:cNvPr id="2" name="Picture 1"/>
          <p:cNvPicPr>
            <a:picLocks noChangeAspect="1"/>
          </p:cNvPicPr>
          <p:nvPr/>
        </p:nvPicPr>
        <p:blipFill>
          <a:blip r:embed="rId3"/>
          <a:stretch>
            <a:fillRect/>
          </a:stretch>
        </p:blipFill>
        <p:spPr>
          <a:xfrm>
            <a:off x="3623587" y="3482599"/>
            <a:ext cx="6527496" cy="2427745"/>
          </a:xfrm>
          <a:prstGeom prst="rect">
            <a:avLst/>
          </a:prstGeom>
        </p:spPr>
      </p:pic>
      <p:pic>
        <p:nvPicPr>
          <p:cNvPr id="3" name="Picture 2"/>
          <p:cNvPicPr>
            <a:picLocks noChangeAspect="1"/>
          </p:cNvPicPr>
          <p:nvPr/>
        </p:nvPicPr>
        <p:blipFill>
          <a:blip r:embed="rId4"/>
          <a:stretch>
            <a:fillRect/>
          </a:stretch>
        </p:blipFill>
        <p:spPr>
          <a:xfrm>
            <a:off x="3612723" y="1288484"/>
            <a:ext cx="3644425" cy="2022030"/>
          </a:xfrm>
          <a:prstGeom prst="rect">
            <a:avLst/>
          </a:prstGeom>
        </p:spPr>
      </p:pic>
      <p:sp>
        <p:nvSpPr>
          <p:cNvPr id="4" name="TextBox 3"/>
          <p:cNvSpPr txBox="1"/>
          <p:nvPr/>
        </p:nvSpPr>
        <p:spPr>
          <a:xfrm>
            <a:off x="1880941" y="1944685"/>
            <a:ext cx="1522148" cy="603883"/>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662" dirty="0">
                <a:solidFill>
                  <a:schemeClr val="tx1"/>
                </a:solidFill>
              </a:rPr>
              <a:t>Manufacturing</a:t>
            </a:r>
          </a:p>
          <a:p>
            <a:pPr algn="ctr"/>
            <a:r>
              <a:rPr lang="en-US" sz="1662" dirty="0">
                <a:solidFill>
                  <a:schemeClr val="tx1"/>
                </a:solidFill>
              </a:rPr>
              <a:t>System</a:t>
            </a:r>
          </a:p>
        </p:txBody>
      </p:sp>
      <p:sp>
        <p:nvSpPr>
          <p:cNvPr id="63" name="TextBox 62"/>
          <p:cNvSpPr txBox="1"/>
          <p:nvPr/>
        </p:nvSpPr>
        <p:spPr>
          <a:xfrm>
            <a:off x="1905233" y="4236294"/>
            <a:ext cx="1497857" cy="603883"/>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US" sz="1662" dirty="0">
                <a:solidFill>
                  <a:schemeClr val="tx1"/>
                </a:solidFill>
              </a:rPr>
              <a:t>Product</a:t>
            </a:r>
          </a:p>
          <a:p>
            <a:pPr algn="ctr"/>
            <a:r>
              <a:rPr lang="en-US" sz="1662" dirty="0">
                <a:solidFill>
                  <a:schemeClr val="tx1"/>
                </a:solidFill>
              </a:rPr>
              <a:t>System</a:t>
            </a:r>
          </a:p>
        </p:txBody>
      </p:sp>
      <p:sp>
        <p:nvSpPr>
          <p:cNvPr id="5" name="Bent Arrow 4"/>
          <p:cNvSpPr/>
          <p:nvPr/>
        </p:nvSpPr>
        <p:spPr>
          <a:xfrm rot="5400000">
            <a:off x="7364700" y="2702441"/>
            <a:ext cx="1118603" cy="431083"/>
          </a:xfrm>
          <a:prstGeom prst="bentArrow">
            <a:avLst>
              <a:gd name="adj1" fmla="val 14189"/>
              <a:gd name="adj2" fmla="val 25000"/>
              <a:gd name="adj3" fmla="val 25000"/>
              <a:gd name="adj4" fmla="val 43750"/>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662">
              <a:solidFill>
                <a:schemeClr val="tx1"/>
              </a:solidFill>
            </a:endParaRPr>
          </a:p>
        </p:txBody>
      </p:sp>
      <p:sp>
        <p:nvSpPr>
          <p:cNvPr id="6" name="Right Brace 5"/>
          <p:cNvSpPr/>
          <p:nvPr/>
        </p:nvSpPr>
        <p:spPr>
          <a:xfrm>
            <a:off x="7353048" y="1622042"/>
            <a:ext cx="361216" cy="1516408"/>
          </a:xfrm>
          <a:prstGeom prst="rightBrace">
            <a:avLst>
              <a:gd name="adj1" fmla="val 37362"/>
              <a:gd name="adj2" fmla="val 50000"/>
            </a:avLst>
          </a:prstGeom>
          <a:ln w="76200" cmpd="sng"/>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1662"/>
          </a:p>
        </p:txBody>
      </p:sp>
    </p:spTree>
    <p:extLst>
      <p:ext uri="{BB962C8B-B14F-4D97-AF65-F5344CB8AC3E}">
        <p14:creationId xmlns:p14="http://schemas.microsoft.com/office/powerpoint/2010/main" val="949433032"/>
      </p:ext>
    </p:extLst>
  </p:cSld>
  <p:clrMapOvr>
    <a:masterClrMapping/>
  </p:clrMapOvr>
  <p:transition/>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 name="Rectangle 8"/>
          <p:cNvSpPr>
            <a:spLocks noChangeArrowheads="1"/>
          </p:cNvSpPr>
          <p:nvPr/>
        </p:nvSpPr>
        <p:spPr bwMode="auto">
          <a:xfrm>
            <a:off x="6669204" y="530706"/>
            <a:ext cx="3867514" cy="1186577"/>
          </a:xfrm>
          <a:prstGeom prst="rect">
            <a:avLst/>
          </a:prstGeom>
          <a:solidFill>
            <a:schemeClr val="accent2"/>
          </a:solidFill>
          <a:ln w="9525">
            <a:solidFill>
              <a:schemeClr val="accent1"/>
            </a:solidFill>
            <a:miter lim="800000"/>
            <a:headEnd/>
            <a:tailEnd/>
          </a:ln>
          <a:effectLst/>
        </p:spPr>
        <p:txBody>
          <a:bodyPr vert="horz" wrap="none" lIns="91440" tIns="45720" rIns="91440" bIns="45720" rtlCol="0" anchor="ctr">
            <a:noAutofit/>
          </a:bodyPr>
          <a:lstStyle/>
          <a:p>
            <a:pPr>
              <a:spcBef>
                <a:spcPct val="0"/>
              </a:spcBef>
            </a:pPr>
            <a:endParaRPr lang="en-GB" sz="1662">
              <a:solidFill>
                <a:srgbClr val="000000"/>
              </a:solidFill>
            </a:endParaRPr>
          </a:p>
        </p:txBody>
      </p:sp>
      <p:sp>
        <p:nvSpPr>
          <p:cNvPr id="48130" name="Rectangle 3"/>
          <p:cNvSpPr>
            <a:spLocks noChangeArrowheads="1"/>
          </p:cNvSpPr>
          <p:nvPr/>
        </p:nvSpPr>
        <p:spPr bwMode="auto">
          <a:xfrm>
            <a:off x="8589316" y="1845131"/>
            <a:ext cx="1941763" cy="2103700"/>
          </a:xfrm>
          <a:prstGeom prst="rect">
            <a:avLst/>
          </a:prstGeom>
          <a:solidFill>
            <a:schemeClr val="accent2"/>
          </a:solidFill>
          <a:ln w="9525">
            <a:solidFill>
              <a:schemeClr val="accent1"/>
            </a:solidFill>
            <a:miter lim="800000"/>
            <a:headEnd/>
            <a:tailEnd/>
          </a:ln>
          <a:effectLst/>
        </p:spPr>
        <p:txBody>
          <a:bodyPr vert="horz" wrap="none" lIns="91440" tIns="45720" rIns="91440" bIns="45720" rtlCol="0" anchor="ctr">
            <a:noAutofit/>
          </a:bodyPr>
          <a:lstStyle/>
          <a:p>
            <a:pPr>
              <a:spcBef>
                <a:spcPct val="0"/>
              </a:spcBef>
            </a:pPr>
            <a:endParaRPr lang="en-GB" sz="1662">
              <a:solidFill>
                <a:srgbClr val="000000"/>
              </a:solidFill>
            </a:endParaRPr>
          </a:p>
        </p:txBody>
      </p:sp>
      <p:sp>
        <p:nvSpPr>
          <p:cNvPr id="48132" name="Rectangle 5"/>
          <p:cNvSpPr>
            <a:spLocks noChangeArrowheads="1"/>
          </p:cNvSpPr>
          <p:nvPr/>
        </p:nvSpPr>
        <p:spPr bwMode="auto">
          <a:xfrm>
            <a:off x="5968271" y="4037585"/>
            <a:ext cx="2235889" cy="2525178"/>
          </a:xfrm>
          <a:prstGeom prst="rect">
            <a:avLst/>
          </a:prstGeom>
          <a:solidFill>
            <a:schemeClr val="accent2"/>
          </a:solidFill>
          <a:ln w="9525">
            <a:solidFill>
              <a:schemeClr val="accent1"/>
            </a:solidFill>
            <a:miter lim="800000"/>
            <a:headEnd/>
            <a:tailEnd/>
          </a:ln>
          <a:effectLst/>
        </p:spPr>
        <p:txBody>
          <a:bodyPr vert="horz" wrap="none" lIns="91440" tIns="45720" rIns="91440" bIns="45720" rtlCol="0" anchor="ctr">
            <a:noAutofit/>
          </a:bodyPr>
          <a:lstStyle/>
          <a:p>
            <a:pPr>
              <a:spcBef>
                <a:spcPct val="0"/>
              </a:spcBef>
            </a:pPr>
            <a:endParaRPr lang="en-GB" sz="1662">
              <a:solidFill>
                <a:srgbClr val="000000"/>
              </a:solidFill>
            </a:endParaRPr>
          </a:p>
        </p:txBody>
      </p:sp>
      <p:sp>
        <p:nvSpPr>
          <p:cNvPr id="48134" name="Rectangle 7"/>
          <p:cNvSpPr>
            <a:spLocks noChangeArrowheads="1"/>
          </p:cNvSpPr>
          <p:nvPr/>
        </p:nvSpPr>
        <p:spPr bwMode="auto">
          <a:xfrm>
            <a:off x="8374273" y="4007980"/>
            <a:ext cx="2160983" cy="2563285"/>
          </a:xfrm>
          <a:prstGeom prst="rect">
            <a:avLst/>
          </a:prstGeom>
          <a:solidFill>
            <a:schemeClr val="accent2"/>
          </a:solidFill>
          <a:ln w="9525">
            <a:solidFill>
              <a:schemeClr val="accent1"/>
            </a:solidFill>
            <a:miter lim="800000"/>
            <a:headEnd/>
            <a:tailEnd/>
          </a:ln>
          <a:effectLst/>
        </p:spPr>
        <p:txBody>
          <a:bodyPr vert="horz" wrap="none" lIns="91440" tIns="45720" rIns="91440" bIns="45720" rtlCol="0" anchor="ctr">
            <a:noAutofit/>
          </a:bodyPr>
          <a:lstStyle/>
          <a:p>
            <a:pPr>
              <a:spcBef>
                <a:spcPct val="0"/>
              </a:spcBef>
            </a:pPr>
            <a:endParaRPr lang="en-GB" sz="1662">
              <a:solidFill>
                <a:srgbClr val="000000"/>
              </a:solidFill>
            </a:endParaRPr>
          </a:p>
        </p:txBody>
      </p:sp>
      <p:sp>
        <p:nvSpPr>
          <p:cNvPr id="48135" name="Rectangle 8"/>
          <p:cNvSpPr>
            <a:spLocks noChangeArrowheads="1"/>
          </p:cNvSpPr>
          <p:nvPr/>
        </p:nvSpPr>
        <p:spPr bwMode="auto">
          <a:xfrm>
            <a:off x="6504102" y="2014242"/>
            <a:ext cx="1981200" cy="1943100"/>
          </a:xfrm>
          <a:prstGeom prst="rect">
            <a:avLst/>
          </a:prstGeom>
          <a:solidFill>
            <a:schemeClr val="accent2"/>
          </a:solidFill>
          <a:ln w="9525">
            <a:solidFill>
              <a:schemeClr val="accent1"/>
            </a:solidFill>
            <a:miter lim="800000"/>
            <a:headEnd/>
            <a:tailEnd/>
          </a:ln>
          <a:effectLst/>
        </p:spPr>
        <p:txBody>
          <a:bodyPr vert="horz" wrap="none" lIns="91440" tIns="45720" rIns="91440" bIns="45720" rtlCol="0" anchor="ctr">
            <a:noAutofit/>
          </a:bodyPr>
          <a:lstStyle/>
          <a:p>
            <a:pPr>
              <a:spcBef>
                <a:spcPct val="0"/>
              </a:spcBef>
            </a:pPr>
            <a:endParaRPr lang="en-GB" sz="1662">
              <a:solidFill>
                <a:srgbClr val="000000"/>
              </a:solidFill>
            </a:endParaRPr>
          </a:p>
        </p:txBody>
      </p:sp>
      <p:sp>
        <p:nvSpPr>
          <p:cNvPr id="48137" name="Rectangle 10"/>
          <p:cNvSpPr>
            <a:spLocks noChangeArrowheads="1"/>
          </p:cNvSpPr>
          <p:nvPr/>
        </p:nvSpPr>
        <p:spPr bwMode="auto">
          <a:xfrm>
            <a:off x="4003715" y="4076039"/>
            <a:ext cx="1794442" cy="2491154"/>
          </a:xfrm>
          <a:prstGeom prst="rect">
            <a:avLst/>
          </a:prstGeom>
          <a:solidFill>
            <a:schemeClr val="accent2"/>
          </a:solidFill>
          <a:ln w="9525">
            <a:solidFill>
              <a:schemeClr val="accent1"/>
            </a:solidFill>
            <a:miter lim="800000"/>
            <a:headEnd/>
            <a:tailEnd/>
          </a:ln>
          <a:effectLst/>
        </p:spPr>
        <p:txBody>
          <a:bodyPr vert="horz" wrap="none" lIns="91440" tIns="45720" rIns="91440" bIns="45720" rtlCol="0" anchor="ctr">
            <a:noAutofit/>
          </a:bodyPr>
          <a:lstStyle/>
          <a:p>
            <a:pPr>
              <a:spcBef>
                <a:spcPct val="0"/>
              </a:spcBef>
            </a:pPr>
            <a:endParaRPr lang="en-GB" sz="1662">
              <a:solidFill>
                <a:srgbClr val="000000"/>
              </a:solidFill>
            </a:endParaRPr>
          </a:p>
        </p:txBody>
      </p:sp>
      <p:sp>
        <p:nvSpPr>
          <p:cNvPr id="48139" name="Rectangle 12"/>
          <p:cNvSpPr>
            <a:spLocks noChangeArrowheads="1"/>
          </p:cNvSpPr>
          <p:nvPr/>
        </p:nvSpPr>
        <p:spPr bwMode="auto">
          <a:xfrm>
            <a:off x="4491602" y="688031"/>
            <a:ext cx="1891738" cy="2196611"/>
          </a:xfrm>
          <a:prstGeom prst="rect">
            <a:avLst/>
          </a:prstGeom>
          <a:solidFill>
            <a:schemeClr val="accent2"/>
          </a:solidFill>
          <a:ln w="9525">
            <a:solidFill>
              <a:schemeClr val="accent1"/>
            </a:solidFill>
            <a:miter lim="800000"/>
            <a:headEnd/>
            <a:tailEnd/>
          </a:ln>
          <a:effectLst/>
        </p:spPr>
        <p:txBody>
          <a:bodyPr vert="horz" wrap="none" lIns="91440" tIns="45720" rIns="91440" bIns="45720" rtlCol="0" anchor="ctr">
            <a:noAutofit/>
          </a:bodyPr>
          <a:lstStyle/>
          <a:p>
            <a:pPr>
              <a:spcBef>
                <a:spcPct val="0"/>
              </a:spcBef>
            </a:pPr>
            <a:endParaRPr lang="en-GB" sz="1662">
              <a:solidFill>
                <a:srgbClr val="000000"/>
              </a:solidFill>
            </a:endParaRPr>
          </a:p>
        </p:txBody>
      </p:sp>
      <p:sp>
        <p:nvSpPr>
          <p:cNvPr id="48140" name="Rectangle 13"/>
          <p:cNvSpPr>
            <a:spLocks noChangeArrowheads="1"/>
          </p:cNvSpPr>
          <p:nvPr/>
        </p:nvSpPr>
        <p:spPr bwMode="auto">
          <a:xfrm>
            <a:off x="1582012" y="3655180"/>
            <a:ext cx="2328863" cy="2921267"/>
          </a:xfrm>
          <a:prstGeom prst="rect">
            <a:avLst/>
          </a:prstGeom>
          <a:solidFill>
            <a:schemeClr val="accent2"/>
          </a:solidFill>
          <a:ln w="9525">
            <a:solidFill>
              <a:schemeClr val="accent1"/>
            </a:solidFill>
            <a:miter lim="800000"/>
            <a:headEnd/>
            <a:tailEnd/>
          </a:ln>
          <a:effectLst/>
        </p:spPr>
        <p:txBody>
          <a:bodyPr vert="horz" wrap="none" lIns="91440" tIns="45720" rIns="91440" bIns="45720" rtlCol="0" anchor="ctr">
            <a:noAutofit/>
          </a:bodyPr>
          <a:lstStyle/>
          <a:p>
            <a:pPr>
              <a:spcBef>
                <a:spcPct val="0"/>
              </a:spcBef>
            </a:pPr>
            <a:endParaRPr lang="en-GB" sz="1662">
              <a:solidFill>
                <a:srgbClr val="000000"/>
              </a:solidFill>
            </a:endParaRPr>
          </a:p>
        </p:txBody>
      </p:sp>
      <p:sp>
        <p:nvSpPr>
          <p:cNvPr id="48141" name="Text Box 14"/>
          <p:cNvSpPr txBox="1">
            <a:spLocks noChangeArrowheads="1"/>
          </p:cNvSpPr>
          <p:nvPr/>
        </p:nvSpPr>
        <p:spPr bwMode="auto">
          <a:xfrm>
            <a:off x="4668256" y="1507192"/>
            <a:ext cx="1669048" cy="26282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r"/>
            <a:r>
              <a:rPr lang="en-GB" sz="1108" b="1">
                <a:solidFill>
                  <a:srgbClr val="000000"/>
                </a:solidFill>
              </a:rPr>
              <a:t>Logical Flow Analysis</a:t>
            </a:r>
          </a:p>
        </p:txBody>
      </p:sp>
      <p:sp>
        <p:nvSpPr>
          <p:cNvPr id="48149" name="Text Box 22"/>
          <p:cNvSpPr txBox="1">
            <a:spLocks noChangeArrowheads="1"/>
          </p:cNvSpPr>
          <p:nvPr/>
        </p:nvSpPr>
        <p:spPr bwMode="auto">
          <a:xfrm>
            <a:off x="1698625" y="1533567"/>
            <a:ext cx="1317990" cy="43300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738">
                <a:solidFill>
                  <a:srgbClr val="000000"/>
                </a:solidFill>
              </a:rPr>
              <a:t>Identify major stakeholders</a:t>
            </a:r>
          </a:p>
          <a:p>
            <a:r>
              <a:rPr lang="en-GB" sz="738">
                <a:solidFill>
                  <a:srgbClr val="000000"/>
                </a:solidFill>
              </a:rPr>
              <a:t>and generate potential </a:t>
            </a:r>
          </a:p>
          <a:p>
            <a:r>
              <a:rPr lang="en-GB" sz="738">
                <a:solidFill>
                  <a:srgbClr val="000000"/>
                </a:solidFill>
              </a:rPr>
              <a:t>requirements</a:t>
            </a:r>
          </a:p>
        </p:txBody>
      </p:sp>
      <p:sp>
        <p:nvSpPr>
          <p:cNvPr id="48150" name="Line 23"/>
          <p:cNvSpPr>
            <a:spLocks noChangeShapeType="1"/>
          </p:cNvSpPr>
          <p:nvPr/>
        </p:nvSpPr>
        <p:spPr bwMode="auto">
          <a:xfrm>
            <a:off x="1825625" y="1561400"/>
            <a:ext cx="1085850" cy="0"/>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sz="1662"/>
          </a:p>
        </p:txBody>
      </p:sp>
      <p:sp>
        <p:nvSpPr>
          <p:cNvPr id="48151" name="Line 24"/>
          <p:cNvSpPr>
            <a:spLocks noChangeShapeType="1"/>
          </p:cNvSpPr>
          <p:nvPr/>
        </p:nvSpPr>
        <p:spPr bwMode="auto">
          <a:xfrm>
            <a:off x="1822450" y="1918953"/>
            <a:ext cx="1085850" cy="0"/>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sz="1662"/>
          </a:p>
        </p:txBody>
      </p:sp>
      <p:sp>
        <p:nvSpPr>
          <p:cNvPr id="48153" name="Text Box 26"/>
          <p:cNvSpPr txBox="1">
            <a:spLocks noChangeArrowheads="1"/>
          </p:cNvSpPr>
          <p:nvPr/>
        </p:nvSpPr>
        <p:spPr bwMode="auto">
          <a:xfrm>
            <a:off x="4530730" y="2211059"/>
            <a:ext cx="1927063" cy="68884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292" dirty="0">
                <a:solidFill>
                  <a:srgbClr val="000000"/>
                </a:solidFill>
              </a:rPr>
              <a:t>Determine Manufacturing  Functionality</a:t>
            </a:r>
          </a:p>
        </p:txBody>
      </p:sp>
      <p:sp>
        <p:nvSpPr>
          <p:cNvPr id="48154" name="Rectangle 27"/>
          <p:cNvSpPr>
            <a:spLocks noChangeArrowheads="1"/>
          </p:cNvSpPr>
          <p:nvPr/>
        </p:nvSpPr>
        <p:spPr bwMode="auto">
          <a:xfrm>
            <a:off x="1661845" y="671704"/>
            <a:ext cx="2576513" cy="2796693"/>
          </a:xfrm>
          <a:prstGeom prst="rect">
            <a:avLst/>
          </a:prstGeom>
          <a:solidFill>
            <a:schemeClr val="accent2"/>
          </a:solidFill>
          <a:ln w="9525">
            <a:solidFill>
              <a:schemeClr val="accent1"/>
            </a:solidFill>
            <a:miter lim="800000"/>
            <a:headEnd/>
            <a:tailEnd/>
          </a:ln>
        </p:spPr>
        <p:txBody>
          <a:bodyPr wrap="none" anchor="ctr"/>
          <a:lstStyle/>
          <a:p>
            <a:endParaRPr lang="en-GB" sz="1662">
              <a:solidFill>
                <a:srgbClr val="000000"/>
              </a:solidFill>
            </a:endParaRPr>
          </a:p>
        </p:txBody>
      </p:sp>
      <p:sp>
        <p:nvSpPr>
          <p:cNvPr id="48155" name="Text Box 28"/>
          <p:cNvSpPr txBox="1">
            <a:spLocks noChangeArrowheads="1"/>
          </p:cNvSpPr>
          <p:nvPr/>
        </p:nvSpPr>
        <p:spPr bwMode="auto">
          <a:xfrm>
            <a:off x="1611195" y="2982022"/>
            <a:ext cx="2559050"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r" eaLnBrk="1" hangingPunct="1"/>
            <a:r>
              <a:rPr lang="en-GB" sz="1200" dirty="0">
                <a:solidFill>
                  <a:srgbClr val="000000"/>
                </a:solidFill>
              </a:rPr>
              <a:t>Generate Requirements for Manufacturing System </a:t>
            </a:r>
          </a:p>
        </p:txBody>
      </p:sp>
      <p:sp>
        <p:nvSpPr>
          <p:cNvPr id="48156" name="Text Box 29"/>
          <p:cNvSpPr txBox="1">
            <a:spLocks noChangeArrowheads="1"/>
          </p:cNvSpPr>
          <p:nvPr/>
        </p:nvSpPr>
        <p:spPr bwMode="auto">
          <a:xfrm>
            <a:off x="1678516" y="5930636"/>
            <a:ext cx="2108200" cy="6463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200" dirty="0">
                <a:solidFill>
                  <a:srgbClr val="000000"/>
                </a:solidFill>
              </a:rPr>
              <a:t>Confirm Manufacturing System Requirements and identify critical functions</a:t>
            </a:r>
          </a:p>
        </p:txBody>
      </p:sp>
      <p:sp>
        <p:nvSpPr>
          <p:cNvPr id="48162" name="Text Box 35"/>
          <p:cNvSpPr txBox="1">
            <a:spLocks noChangeArrowheads="1"/>
          </p:cNvSpPr>
          <p:nvPr/>
        </p:nvSpPr>
        <p:spPr bwMode="auto">
          <a:xfrm>
            <a:off x="3985730" y="5885376"/>
            <a:ext cx="1887538" cy="68884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292" dirty="0">
                <a:solidFill>
                  <a:srgbClr val="000000"/>
                </a:solidFill>
              </a:rPr>
              <a:t>Identify and Select Manufacturing System Concepts</a:t>
            </a:r>
          </a:p>
        </p:txBody>
      </p:sp>
      <p:sp>
        <p:nvSpPr>
          <p:cNvPr id="48163" name="AutoShape 36"/>
          <p:cNvSpPr>
            <a:spLocks noChangeArrowheads="1"/>
          </p:cNvSpPr>
          <p:nvPr/>
        </p:nvSpPr>
        <p:spPr bwMode="auto">
          <a:xfrm rot="1614662">
            <a:off x="3253540" y="4118882"/>
            <a:ext cx="992510" cy="269631"/>
          </a:xfrm>
          <a:prstGeom prst="rightArrow">
            <a:avLst>
              <a:gd name="adj1" fmla="val 63954"/>
              <a:gd name="adj2" fmla="val 80720"/>
            </a:avLst>
          </a:prstGeom>
          <a:solidFill>
            <a:srgbClr val="990000"/>
          </a:solidFill>
          <a:ln>
            <a:noFill/>
          </a:ln>
          <a:extLs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GB" sz="1662">
              <a:solidFill>
                <a:srgbClr val="000000"/>
              </a:solidFill>
            </a:endParaRPr>
          </a:p>
        </p:txBody>
      </p:sp>
      <p:sp>
        <p:nvSpPr>
          <p:cNvPr id="48171" name="AutoShape 44"/>
          <p:cNvSpPr>
            <a:spLocks noChangeArrowheads="1"/>
          </p:cNvSpPr>
          <p:nvPr/>
        </p:nvSpPr>
        <p:spPr bwMode="auto">
          <a:xfrm flipH="1">
            <a:off x="3114197" y="3653091"/>
            <a:ext cx="1657320" cy="312127"/>
          </a:xfrm>
          <a:prstGeom prst="rightArrow">
            <a:avLst>
              <a:gd name="adj1" fmla="val 53991"/>
              <a:gd name="adj2" fmla="val 48379"/>
            </a:avLst>
          </a:prstGeom>
          <a:ln/>
          <a:extLst>
            <a:ext uri="{91240B29-F687-4f45-9708-019B960494DF}">
              <a14:hiddenLine xmlns:a14="http://schemas.microsoft.com/office/drawing/2010/main" xmlns="" w="9525">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sp>
        <p:nvSpPr>
          <p:cNvPr id="48172" name="AutoShape 45"/>
          <p:cNvSpPr>
            <a:spLocks noChangeArrowheads="1"/>
          </p:cNvSpPr>
          <p:nvPr/>
        </p:nvSpPr>
        <p:spPr bwMode="auto">
          <a:xfrm>
            <a:off x="1688802" y="4473201"/>
            <a:ext cx="444842" cy="301869"/>
          </a:xfrm>
          <a:prstGeom prst="rightArrow">
            <a:avLst>
              <a:gd name="adj1" fmla="val 61167"/>
              <a:gd name="adj2" fmla="val 40293"/>
            </a:avLst>
          </a:prstGeom>
          <a:ln/>
          <a:extLst>
            <a:ext uri="{91240B29-F687-4f45-9708-019B960494DF}">
              <a14:hiddenLine xmlns:a14="http://schemas.microsoft.com/office/drawing/2010/main" xmlns="" w="9525">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sp>
        <p:nvSpPr>
          <p:cNvPr id="48173" name="Rectangle 46"/>
          <p:cNvSpPr>
            <a:spLocks noChangeArrowheads="1"/>
          </p:cNvSpPr>
          <p:nvPr/>
        </p:nvSpPr>
        <p:spPr bwMode="auto">
          <a:xfrm>
            <a:off x="1672793" y="3242537"/>
            <a:ext cx="150345" cy="1456976"/>
          </a:xfrm>
          <a:prstGeom prst="rect">
            <a:avLst/>
          </a:prstGeom>
          <a:ln/>
          <a:extLst>
            <a:ext uri="{91240B29-F687-4f45-9708-019B960494DF}">
              <a14:hiddenLine xmlns:a14="http://schemas.microsoft.com/office/drawing/2010/main" xmlns="" w="9525">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sp>
        <p:nvSpPr>
          <p:cNvPr id="48174" name="AutoShape 47"/>
          <p:cNvSpPr>
            <a:spLocks noChangeArrowheads="1"/>
          </p:cNvSpPr>
          <p:nvPr/>
        </p:nvSpPr>
        <p:spPr bwMode="auto">
          <a:xfrm>
            <a:off x="4039745" y="1509677"/>
            <a:ext cx="586194" cy="463506"/>
          </a:xfrm>
          <a:prstGeom prst="rightArrow">
            <a:avLst>
              <a:gd name="adj1" fmla="val 50000"/>
              <a:gd name="adj2" fmla="val 27872"/>
            </a:avLst>
          </a:prstGeom>
          <a:ln/>
          <a:extLst>
            <a:ext uri="{91240B29-F687-4f45-9708-019B960494DF}">
              <a14:hiddenLine xmlns:a14="http://schemas.microsoft.com/office/drawing/2010/main" xmlns="" w="12700">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sp>
        <p:nvSpPr>
          <p:cNvPr id="48175" name="Rectangle 48"/>
          <p:cNvSpPr>
            <a:spLocks noChangeArrowheads="1"/>
          </p:cNvSpPr>
          <p:nvPr/>
        </p:nvSpPr>
        <p:spPr bwMode="auto">
          <a:xfrm>
            <a:off x="4594877" y="2973278"/>
            <a:ext cx="176212" cy="911469"/>
          </a:xfrm>
          <a:prstGeom prst="rect">
            <a:avLst/>
          </a:prstGeom>
          <a:ln/>
          <a:extLst>
            <a:ext uri="{91240B29-F687-4f45-9708-019B960494DF}">
              <a14:hiddenLine xmlns:a14="http://schemas.microsoft.com/office/drawing/2010/main" xmlns="" w="9525">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sp>
        <p:nvSpPr>
          <p:cNvPr id="48181" name="Text Box 54"/>
          <p:cNvSpPr txBox="1">
            <a:spLocks noChangeArrowheads="1"/>
          </p:cNvSpPr>
          <p:nvPr/>
        </p:nvSpPr>
        <p:spPr bwMode="auto">
          <a:xfrm>
            <a:off x="5921615" y="6092386"/>
            <a:ext cx="2506663" cy="49000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292" dirty="0">
                <a:solidFill>
                  <a:srgbClr val="000000"/>
                </a:solidFill>
              </a:rPr>
              <a:t>Confirm </a:t>
            </a:r>
            <a:r>
              <a:rPr lang="en-GB" sz="1292" dirty="0" err="1">
                <a:solidFill>
                  <a:srgbClr val="000000"/>
                </a:solidFill>
              </a:rPr>
              <a:t>Mfg</a:t>
            </a:r>
            <a:r>
              <a:rPr lang="en-GB" sz="1292" dirty="0">
                <a:solidFill>
                  <a:srgbClr val="000000"/>
                </a:solidFill>
              </a:rPr>
              <a:t> System - Identify Critical Manufacturing Steps</a:t>
            </a:r>
          </a:p>
        </p:txBody>
      </p:sp>
      <p:sp>
        <p:nvSpPr>
          <p:cNvPr id="48190" name="Text Box 63"/>
          <p:cNvSpPr txBox="1">
            <a:spLocks noChangeArrowheads="1"/>
          </p:cNvSpPr>
          <p:nvPr/>
        </p:nvSpPr>
        <p:spPr bwMode="auto">
          <a:xfrm>
            <a:off x="8961404" y="5321616"/>
            <a:ext cx="777778" cy="23436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r" eaLnBrk="1" hangingPunct="1"/>
            <a:r>
              <a:rPr lang="en-GB" sz="923" b="1" dirty="0">
                <a:solidFill>
                  <a:srgbClr val="000000"/>
                </a:solidFill>
              </a:rPr>
              <a:t>P-Diagram</a:t>
            </a:r>
          </a:p>
        </p:txBody>
      </p:sp>
      <p:sp>
        <p:nvSpPr>
          <p:cNvPr id="48191" name="Text Box 64"/>
          <p:cNvSpPr txBox="1">
            <a:spLocks noChangeArrowheads="1"/>
          </p:cNvSpPr>
          <p:nvPr/>
        </p:nvSpPr>
        <p:spPr bwMode="auto">
          <a:xfrm>
            <a:off x="8423980" y="6025920"/>
            <a:ext cx="2112738" cy="49000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292" dirty="0">
                <a:solidFill>
                  <a:srgbClr val="000000"/>
                </a:solidFill>
              </a:rPr>
              <a:t>Identify Critical </a:t>
            </a:r>
          </a:p>
          <a:p>
            <a:r>
              <a:rPr lang="en-GB" sz="1292" dirty="0" err="1">
                <a:solidFill>
                  <a:srgbClr val="000000"/>
                </a:solidFill>
              </a:rPr>
              <a:t>Mfg</a:t>
            </a:r>
            <a:r>
              <a:rPr lang="en-GB" sz="1292" dirty="0">
                <a:solidFill>
                  <a:srgbClr val="000000"/>
                </a:solidFill>
              </a:rPr>
              <a:t> Parameters</a:t>
            </a:r>
          </a:p>
        </p:txBody>
      </p:sp>
      <p:sp>
        <p:nvSpPr>
          <p:cNvPr id="48194" name="Text Box 67"/>
          <p:cNvSpPr txBox="1">
            <a:spLocks noChangeArrowheads="1"/>
          </p:cNvSpPr>
          <p:nvPr/>
        </p:nvSpPr>
        <p:spPr bwMode="auto">
          <a:xfrm>
            <a:off x="6556494" y="3458825"/>
            <a:ext cx="1455848" cy="49000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292" dirty="0">
                <a:solidFill>
                  <a:srgbClr val="000000"/>
                </a:solidFill>
              </a:rPr>
              <a:t>Establish Critical </a:t>
            </a:r>
          </a:p>
          <a:p>
            <a:r>
              <a:rPr lang="en-GB" sz="1292" dirty="0" err="1">
                <a:solidFill>
                  <a:srgbClr val="000000"/>
                </a:solidFill>
              </a:rPr>
              <a:t>Mfg</a:t>
            </a:r>
            <a:r>
              <a:rPr lang="en-GB" sz="1292" dirty="0">
                <a:solidFill>
                  <a:srgbClr val="000000"/>
                </a:solidFill>
              </a:rPr>
              <a:t> Parameters</a:t>
            </a:r>
          </a:p>
        </p:txBody>
      </p:sp>
      <p:sp>
        <p:nvSpPr>
          <p:cNvPr id="48199" name="Text Box 72"/>
          <p:cNvSpPr txBox="1">
            <a:spLocks noChangeArrowheads="1"/>
          </p:cNvSpPr>
          <p:nvPr/>
        </p:nvSpPr>
        <p:spPr bwMode="auto">
          <a:xfrm>
            <a:off x="6980935" y="2811920"/>
            <a:ext cx="1107997" cy="23436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r" eaLnBrk="1" hangingPunct="1"/>
            <a:r>
              <a:rPr lang="en-GB" sz="923" b="1" dirty="0">
                <a:solidFill>
                  <a:srgbClr val="000000"/>
                </a:solidFill>
              </a:rPr>
              <a:t>What-Why Table</a:t>
            </a:r>
          </a:p>
        </p:txBody>
      </p:sp>
      <p:sp>
        <p:nvSpPr>
          <p:cNvPr id="48200" name="AutoShape 73"/>
          <p:cNvSpPr>
            <a:spLocks noChangeArrowheads="1"/>
          </p:cNvSpPr>
          <p:nvPr/>
        </p:nvSpPr>
        <p:spPr bwMode="auto">
          <a:xfrm rot="13360111">
            <a:off x="8183499" y="3790096"/>
            <a:ext cx="858239" cy="266013"/>
          </a:xfrm>
          <a:prstGeom prst="rightArrow">
            <a:avLst>
              <a:gd name="adj1" fmla="val 63954"/>
              <a:gd name="adj2" fmla="val 80720"/>
            </a:avLst>
          </a:prstGeom>
          <a:ln/>
          <a:extLst>
            <a:ext uri="{91240B29-F687-4f45-9708-019B960494DF}">
              <a14:hiddenLine xmlns:a14="http://schemas.microsoft.com/office/drawing/2010/main" xmlns="" w="12700">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sp>
        <p:nvSpPr>
          <p:cNvPr id="48203" name="AutoShape 76"/>
          <p:cNvSpPr>
            <a:spLocks noChangeArrowheads="1"/>
          </p:cNvSpPr>
          <p:nvPr/>
        </p:nvSpPr>
        <p:spPr bwMode="auto">
          <a:xfrm rot="2638079">
            <a:off x="5480892" y="3674968"/>
            <a:ext cx="1181100" cy="269631"/>
          </a:xfrm>
          <a:prstGeom prst="rightArrow">
            <a:avLst>
              <a:gd name="adj1" fmla="val 63954"/>
              <a:gd name="adj2" fmla="val 80720"/>
            </a:avLst>
          </a:prstGeom>
          <a:solidFill>
            <a:schemeClr val="accent2"/>
          </a:solidFill>
          <a:ln>
            <a:noFill/>
          </a:ln>
          <a:extLs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GB" sz="1662">
              <a:solidFill>
                <a:srgbClr val="000000"/>
              </a:solidFill>
            </a:endParaRPr>
          </a:p>
        </p:txBody>
      </p:sp>
      <p:sp>
        <p:nvSpPr>
          <p:cNvPr id="48204" name="Text Box 77"/>
          <p:cNvSpPr txBox="1">
            <a:spLocks noChangeArrowheads="1"/>
          </p:cNvSpPr>
          <p:nvPr/>
        </p:nvSpPr>
        <p:spPr bwMode="auto">
          <a:xfrm>
            <a:off x="8570529" y="3001437"/>
            <a:ext cx="1966189" cy="23436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923" b="1" dirty="0">
                <a:solidFill>
                  <a:srgbClr val="000000"/>
                </a:solidFill>
              </a:rPr>
              <a:t>Quality Function Deployment 4</a:t>
            </a:r>
          </a:p>
        </p:txBody>
      </p:sp>
      <p:sp>
        <p:nvSpPr>
          <p:cNvPr id="48205" name="Text Box 78"/>
          <p:cNvSpPr txBox="1">
            <a:spLocks noChangeArrowheads="1"/>
          </p:cNvSpPr>
          <p:nvPr/>
        </p:nvSpPr>
        <p:spPr bwMode="auto">
          <a:xfrm>
            <a:off x="8658215" y="3486197"/>
            <a:ext cx="1737976" cy="49000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292" dirty="0">
                <a:solidFill>
                  <a:srgbClr val="000000"/>
                </a:solidFill>
              </a:rPr>
              <a:t>Establish Production </a:t>
            </a:r>
          </a:p>
          <a:p>
            <a:r>
              <a:rPr lang="en-GB" sz="1292" dirty="0">
                <a:solidFill>
                  <a:srgbClr val="000000"/>
                </a:solidFill>
              </a:rPr>
              <a:t>Control Methods</a:t>
            </a:r>
          </a:p>
        </p:txBody>
      </p:sp>
      <p:pic>
        <p:nvPicPr>
          <p:cNvPr id="82" name="Picture 81"/>
          <p:cNvPicPr>
            <a:picLocks noChangeAspect="1"/>
          </p:cNvPicPr>
          <p:nvPr/>
        </p:nvPicPr>
        <p:blipFill>
          <a:blip r:embed="rId2"/>
          <a:stretch>
            <a:fillRect/>
          </a:stretch>
        </p:blipFill>
        <p:spPr>
          <a:xfrm>
            <a:off x="1842598" y="1606583"/>
            <a:ext cx="817687" cy="855609"/>
          </a:xfrm>
          <a:prstGeom prst="rect">
            <a:avLst/>
          </a:prstGeom>
        </p:spPr>
      </p:pic>
      <p:sp>
        <p:nvSpPr>
          <p:cNvPr id="83" name="TextBox 82"/>
          <p:cNvSpPr txBox="1"/>
          <p:nvPr/>
        </p:nvSpPr>
        <p:spPr>
          <a:xfrm>
            <a:off x="1633289" y="2416342"/>
            <a:ext cx="1159292" cy="234360"/>
          </a:xfrm>
          <a:prstGeom prst="rect">
            <a:avLst/>
          </a:prstGeom>
          <a:noFill/>
        </p:spPr>
        <p:txBody>
          <a:bodyPr wrap="square" rtlCol="0">
            <a:spAutoFit/>
          </a:bodyPr>
          <a:lstStyle/>
          <a:p>
            <a:r>
              <a:rPr lang="en-US" sz="923" b="1" dirty="0"/>
              <a:t>Affinity Diagram</a:t>
            </a:r>
          </a:p>
        </p:txBody>
      </p:sp>
      <p:sp>
        <p:nvSpPr>
          <p:cNvPr id="84" name="TextBox 83"/>
          <p:cNvSpPr txBox="1"/>
          <p:nvPr/>
        </p:nvSpPr>
        <p:spPr>
          <a:xfrm>
            <a:off x="1687416" y="2618013"/>
            <a:ext cx="998927" cy="390492"/>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sz="646" dirty="0"/>
              <a:t>Elicit and capture key stakeholder requirements </a:t>
            </a:r>
          </a:p>
        </p:txBody>
      </p:sp>
      <p:pic>
        <p:nvPicPr>
          <p:cNvPr id="85" name="Picture 84"/>
          <p:cNvPicPr>
            <a:picLocks noChangeAspect="1"/>
          </p:cNvPicPr>
          <p:nvPr/>
        </p:nvPicPr>
        <p:blipFill>
          <a:blip r:embed="rId3"/>
          <a:stretch>
            <a:fillRect/>
          </a:stretch>
        </p:blipFill>
        <p:spPr>
          <a:xfrm>
            <a:off x="2936087" y="1861478"/>
            <a:ext cx="1270828" cy="519070"/>
          </a:xfrm>
          <a:prstGeom prst="rect">
            <a:avLst/>
          </a:prstGeom>
        </p:spPr>
      </p:pic>
      <p:sp>
        <p:nvSpPr>
          <p:cNvPr id="86" name="TextBox 85"/>
          <p:cNvSpPr txBox="1"/>
          <p:nvPr/>
        </p:nvSpPr>
        <p:spPr>
          <a:xfrm>
            <a:off x="3076399" y="2390417"/>
            <a:ext cx="987771" cy="234360"/>
          </a:xfrm>
          <a:prstGeom prst="rect">
            <a:avLst/>
          </a:prstGeom>
          <a:noFill/>
        </p:spPr>
        <p:txBody>
          <a:bodyPr wrap="square" rtlCol="0">
            <a:spAutoFit/>
          </a:bodyPr>
          <a:lstStyle/>
          <a:p>
            <a:r>
              <a:rPr lang="en-US" sz="923" b="1" dirty="0"/>
              <a:t>Tree Diagram</a:t>
            </a:r>
          </a:p>
        </p:txBody>
      </p:sp>
      <p:sp>
        <p:nvSpPr>
          <p:cNvPr id="87" name="TextBox 86"/>
          <p:cNvSpPr txBox="1"/>
          <p:nvPr/>
        </p:nvSpPr>
        <p:spPr>
          <a:xfrm>
            <a:off x="3000774" y="2595418"/>
            <a:ext cx="1120722" cy="433004"/>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sz="738" dirty="0"/>
              <a:t>Organize key stakeholder requirements </a:t>
            </a:r>
          </a:p>
        </p:txBody>
      </p:sp>
      <p:pic>
        <p:nvPicPr>
          <p:cNvPr id="88" name="Picture 87"/>
          <p:cNvPicPr>
            <a:picLocks noChangeAspect="1"/>
          </p:cNvPicPr>
          <p:nvPr/>
        </p:nvPicPr>
        <p:blipFill>
          <a:blip r:embed="rId4"/>
          <a:stretch>
            <a:fillRect/>
          </a:stretch>
        </p:blipFill>
        <p:spPr>
          <a:xfrm>
            <a:off x="4489660" y="813583"/>
            <a:ext cx="1897598" cy="525122"/>
          </a:xfrm>
          <a:prstGeom prst="rect">
            <a:avLst/>
          </a:prstGeom>
        </p:spPr>
      </p:pic>
      <p:sp>
        <p:nvSpPr>
          <p:cNvPr id="89" name="TextBox 88"/>
          <p:cNvSpPr txBox="1"/>
          <p:nvPr/>
        </p:nvSpPr>
        <p:spPr>
          <a:xfrm>
            <a:off x="4854000" y="1784946"/>
            <a:ext cx="1237422" cy="433004"/>
          </a:xfrm>
          <a:prstGeom prst="rect">
            <a:avLst/>
          </a:prstGeom>
          <a:ln/>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sz="738" dirty="0"/>
              <a:t>Identifies sequence of activities or functions  of the </a:t>
            </a:r>
            <a:r>
              <a:rPr lang="en-US" sz="738" dirty="0" err="1"/>
              <a:t>realisation</a:t>
            </a:r>
            <a:r>
              <a:rPr lang="en-US" sz="738" dirty="0"/>
              <a:t> system</a:t>
            </a:r>
          </a:p>
        </p:txBody>
      </p:sp>
      <p:pic>
        <p:nvPicPr>
          <p:cNvPr id="90" name="Picture 89"/>
          <p:cNvPicPr>
            <a:picLocks noChangeAspect="1"/>
          </p:cNvPicPr>
          <p:nvPr/>
        </p:nvPicPr>
        <p:blipFill>
          <a:blip r:embed="rId5"/>
          <a:stretch>
            <a:fillRect/>
          </a:stretch>
        </p:blipFill>
        <p:spPr>
          <a:xfrm>
            <a:off x="2159131" y="3702535"/>
            <a:ext cx="1368058" cy="1575739"/>
          </a:xfrm>
          <a:prstGeom prst="rect">
            <a:avLst/>
          </a:prstGeom>
        </p:spPr>
      </p:pic>
      <p:sp>
        <p:nvSpPr>
          <p:cNvPr id="91" name="TextBox 90"/>
          <p:cNvSpPr txBox="1"/>
          <p:nvPr/>
        </p:nvSpPr>
        <p:spPr>
          <a:xfrm>
            <a:off x="1978924" y="5550671"/>
            <a:ext cx="1482585" cy="319446"/>
          </a:xfrm>
          <a:prstGeom prst="rect">
            <a:avLst/>
          </a:prstGeom>
          <a:ln/>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sz="738" dirty="0"/>
              <a:t>Cross checks requirements for consistency and completeness</a:t>
            </a:r>
          </a:p>
        </p:txBody>
      </p:sp>
      <p:sp>
        <p:nvSpPr>
          <p:cNvPr id="92" name="TextBox 91"/>
          <p:cNvSpPr txBox="1"/>
          <p:nvPr/>
        </p:nvSpPr>
        <p:spPr>
          <a:xfrm>
            <a:off x="1718558" y="5313014"/>
            <a:ext cx="2028119" cy="234360"/>
          </a:xfrm>
          <a:prstGeom prst="rect">
            <a:avLst/>
          </a:prstGeom>
          <a:noFill/>
        </p:spPr>
        <p:txBody>
          <a:bodyPr wrap="square" rtlCol="0">
            <a:spAutoFit/>
          </a:bodyPr>
          <a:lstStyle/>
          <a:p>
            <a:r>
              <a:rPr lang="en-US" sz="923" b="1" dirty="0"/>
              <a:t>Quality Function Deployment 1</a:t>
            </a:r>
          </a:p>
        </p:txBody>
      </p:sp>
      <p:pic>
        <p:nvPicPr>
          <p:cNvPr id="93" name="Picture 92"/>
          <p:cNvPicPr>
            <a:picLocks noChangeAspect="1"/>
          </p:cNvPicPr>
          <p:nvPr/>
        </p:nvPicPr>
        <p:blipFill>
          <a:blip r:embed="rId6"/>
          <a:stretch>
            <a:fillRect/>
          </a:stretch>
        </p:blipFill>
        <p:spPr>
          <a:xfrm>
            <a:off x="4251711" y="4181151"/>
            <a:ext cx="1485553" cy="823513"/>
          </a:xfrm>
          <a:prstGeom prst="rect">
            <a:avLst/>
          </a:prstGeom>
        </p:spPr>
      </p:pic>
      <p:sp>
        <p:nvSpPr>
          <p:cNvPr id="94" name="TextBox 93"/>
          <p:cNvSpPr txBox="1"/>
          <p:nvPr/>
        </p:nvSpPr>
        <p:spPr>
          <a:xfrm>
            <a:off x="2747313" y="7374693"/>
            <a:ext cx="3602533" cy="348109"/>
          </a:xfrm>
          <a:prstGeom prst="rect">
            <a:avLst/>
          </a:prstGeom>
          <a:noFill/>
        </p:spPr>
        <p:txBody>
          <a:bodyPr wrap="square" rtlCol="0">
            <a:spAutoFit/>
          </a:bodyPr>
          <a:lstStyle/>
          <a:p>
            <a:endParaRPr lang="en-US" sz="1662" dirty="0"/>
          </a:p>
        </p:txBody>
      </p:sp>
      <p:sp>
        <p:nvSpPr>
          <p:cNvPr id="95" name="TextBox 94"/>
          <p:cNvSpPr txBox="1"/>
          <p:nvPr/>
        </p:nvSpPr>
        <p:spPr>
          <a:xfrm>
            <a:off x="4064169" y="5179224"/>
            <a:ext cx="1685306" cy="660117"/>
          </a:xfrm>
          <a:prstGeom prst="rect">
            <a:avLst/>
          </a:prstGeom>
          <a:ln/>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sz="738" dirty="0"/>
              <a:t>Identifies and captures all possible functional solutions to a system design problem and thereby determine suitable candidate system concepts</a:t>
            </a:r>
          </a:p>
        </p:txBody>
      </p:sp>
      <p:sp>
        <p:nvSpPr>
          <p:cNvPr id="96" name="TextBox 95"/>
          <p:cNvSpPr txBox="1"/>
          <p:nvPr/>
        </p:nvSpPr>
        <p:spPr>
          <a:xfrm>
            <a:off x="4101000" y="4909614"/>
            <a:ext cx="1643399" cy="234360"/>
          </a:xfrm>
          <a:prstGeom prst="rect">
            <a:avLst/>
          </a:prstGeom>
          <a:noFill/>
        </p:spPr>
        <p:txBody>
          <a:bodyPr wrap="square" rtlCol="0">
            <a:spAutoFit/>
          </a:bodyPr>
          <a:lstStyle/>
          <a:p>
            <a:r>
              <a:rPr lang="en-US" sz="923" b="1" dirty="0"/>
              <a:t>Function Means Analysis</a:t>
            </a:r>
          </a:p>
        </p:txBody>
      </p:sp>
      <p:pic>
        <p:nvPicPr>
          <p:cNvPr id="97" name="Picture 96"/>
          <p:cNvPicPr>
            <a:picLocks noChangeAspect="1"/>
          </p:cNvPicPr>
          <p:nvPr/>
        </p:nvPicPr>
        <p:blipFill>
          <a:blip r:embed="rId7"/>
          <a:stretch>
            <a:fillRect/>
          </a:stretch>
        </p:blipFill>
        <p:spPr>
          <a:xfrm>
            <a:off x="6494281" y="4111512"/>
            <a:ext cx="1354892" cy="1354892"/>
          </a:xfrm>
          <a:prstGeom prst="rect">
            <a:avLst/>
          </a:prstGeom>
        </p:spPr>
      </p:pic>
      <p:sp>
        <p:nvSpPr>
          <p:cNvPr id="98" name="Text Box 43"/>
          <p:cNvSpPr txBox="1">
            <a:spLocks noChangeArrowheads="1"/>
          </p:cNvSpPr>
          <p:nvPr/>
        </p:nvSpPr>
        <p:spPr bwMode="auto">
          <a:xfrm>
            <a:off x="6276703" y="5671418"/>
            <a:ext cx="1760529" cy="401535"/>
          </a:xfrm>
          <a:prstGeom prst="rect">
            <a:avLst/>
          </a:prstGeom>
          <a:gradFill rotWithShape="1">
            <a:gsLst>
              <a:gs pos="0">
                <a:srgbClr val="333399">
                  <a:tint val="50000"/>
                  <a:satMod val="300000"/>
                </a:srgbClr>
              </a:gs>
              <a:gs pos="35000">
                <a:srgbClr val="333399">
                  <a:tint val="37000"/>
                  <a:satMod val="300000"/>
                </a:srgbClr>
              </a:gs>
              <a:gs pos="100000">
                <a:srgbClr val="333399">
                  <a:tint val="15000"/>
                  <a:satMod val="350000"/>
                </a:srgbClr>
              </a:gs>
            </a:gsLst>
            <a:lin ang="16200000" scaled="1"/>
          </a:gradFill>
          <a:ln w="9525" cap="flat" cmpd="sng" algn="ctr">
            <a:solidFill>
              <a:srgbClr val="333399">
                <a:shade val="95000"/>
                <a:satMod val="105000"/>
              </a:srgbClr>
            </a:solidFill>
            <a:prstDash val="solid"/>
            <a:headEnd/>
            <a:tailEnd/>
          </a:ln>
          <a:effectLst>
            <a:outerShdw blurRad="40000" dist="20000" dir="5400000" rotWithShape="0">
              <a:srgbClr val="000000">
                <a:alpha val="38000"/>
              </a:srgbClr>
            </a:outerShdw>
          </a:effectLst>
        </p:spPr>
        <p:txBody>
          <a:bodyPr wrap="square" lIns="60275" tIns="30138" rIns="60275" bIns="30138">
            <a:spAutoFit/>
          </a:bodyPr>
          <a:lstStyle/>
          <a:p>
            <a:pPr algn="ctr" defTabSz="602771" eaLnBrk="0" hangingPunct="0">
              <a:defRPr/>
            </a:pPr>
            <a:r>
              <a:rPr lang="en-GB" sz="738" kern="0" dirty="0">
                <a:solidFill>
                  <a:srgbClr val="000000"/>
                </a:solidFill>
                <a:latin typeface="Arial"/>
              </a:rPr>
              <a:t>Check that System Solution is realizable and determine critical realization parameters</a:t>
            </a:r>
          </a:p>
        </p:txBody>
      </p:sp>
      <p:sp>
        <p:nvSpPr>
          <p:cNvPr id="99" name="Text Box 42"/>
          <p:cNvSpPr txBox="1">
            <a:spLocks noChangeArrowheads="1"/>
          </p:cNvSpPr>
          <p:nvPr/>
        </p:nvSpPr>
        <p:spPr bwMode="auto">
          <a:xfrm>
            <a:off x="6179745" y="5434654"/>
            <a:ext cx="2090041" cy="202891"/>
          </a:xfrm>
          <a:prstGeom prst="rect">
            <a:avLst/>
          </a:prstGeom>
          <a:noFill/>
          <a:ln w="9525">
            <a:noFill/>
            <a:miter lim="800000"/>
            <a:headEnd/>
            <a:tailEnd/>
          </a:ln>
        </p:spPr>
        <p:txBody>
          <a:bodyPr wrap="square" lIns="60275" tIns="30138" rIns="60275" bIns="30138">
            <a:spAutoFit/>
          </a:bodyPr>
          <a:lstStyle/>
          <a:p>
            <a:pPr defTabSz="602771" eaLnBrk="0" hangingPunct="0">
              <a:defRPr/>
            </a:pPr>
            <a:r>
              <a:rPr lang="en-GB" sz="923" b="1" kern="0" dirty="0">
                <a:solidFill>
                  <a:srgbClr val="000000"/>
                </a:solidFill>
                <a:latin typeface="Calibri"/>
              </a:rPr>
              <a:t>Quality Function Deployment 3</a:t>
            </a:r>
          </a:p>
        </p:txBody>
      </p:sp>
      <p:sp>
        <p:nvSpPr>
          <p:cNvPr id="48202" name="Text Box 75"/>
          <p:cNvSpPr txBox="1">
            <a:spLocks noChangeArrowheads="1"/>
          </p:cNvSpPr>
          <p:nvPr/>
        </p:nvSpPr>
        <p:spPr bwMode="auto">
          <a:xfrm>
            <a:off x="4854000" y="3051844"/>
            <a:ext cx="1525560" cy="603883"/>
          </a:xfrm>
          <a:prstGeom prst="rect">
            <a:avLst/>
          </a:prstGeom>
          <a:ln/>
        </p:spPr>
        <p:style>
          <a:lnRef idx="0">
            <a:schemeClr val="accent2"/>
          </a:lnRef>
          <a:fillRef idx="3">
            <a:schemeClr val="accent2"/>
          </a:fillRef>
          <a:effectRef idx="3">
            <a:schemeClr val="accent2"/>
          </a:effectRef>
          <a:fontRef idx="minor">
            <a:schemeClr val="lt1"/>
          </a:fontRef>
        </p:style>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b="1" dirty="0">
                <a:solidFill>
                  <a:srgbClr val="FFFFFF"/>
                </a:solidFill>
              </a:rPr>
              <a:t>FROM Prime </a:t>
            </a:r>
          </a:p>
          <a:p>
            <a:pPr eaLnBrk="1" hangingPunct="1"/>
            <a:r>
              <a:rPr lang="en-GB" sz="1662" b="1" dirty="0">
                <a:solidFill>
                  <a:srgbClr val="FFFFFF"/>
                </a:solidFill>
              </a:rPr>
              <a:t>WHAT WHY</a:t>
            </a:r>
            <a:endParaRPr lang="en-US" sz="1662" b="1" dirty="0">
              <a:solidFill>
                <a:srgbClr val="FFFFFF"/>
              </a:solidFill>
            </a:endParaRPr>
          </a:p>
        </p:txBody>
      </p:sp>
      <p:sp>
        <p:nvSpPr>
          <p:cNvPr id="100" name="AutoShape 47"/>
          <p:cNvSpPr>
            <a:spLocks noChangeArrowheads="1"/>
          </p:cNvSpPr>
          <p:nvPr/>
        </p:nvSpPr>
        <p:spPr bwMode="auto">
          <a:xfrm>
            <a:off x="5755815" y="4361447"/>
            <a:ext cx="586194" cy="463506"/>
          </a:xfrm>
          <a:prstGeom prst="rightArrow">
            <a:avLst>
              <a:gd name="adj1" fmla="val 50000"/>
              <a:gd name="adj2" fmla="val 27872"/>
            </a:avLst>
          </a:prstGeom>
          <a:ln/>
          <a:extLst>
            <a:ext uri="{91240B29-F687-4f45-9708-019B960494DF}">
              <a14:hiddenLine xmlns:a14="http://schemas.microsoft.com/office/drawing/2010/main" xmlns="" w="12700">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sp>
        <p:nvSpPr>
          <p:cNvPr id="102" name="TextBox 101"/>
          <p:cNvSpPr txBox="1"/>
          <p:nvPr/>
        </p:nvSpPr>
        <p:spPr>
          <a:xfrm>
            <a:off x="8504075" y="5635470"/>
            <a:ext cx="1659892" cy="433004"/>
          </a:xfrm>
          <a:prstGeom prst="rect">
            <a:avLst/>
          </a:prstGeom>
          <a:ln/>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sz="738" dirty="0"/>
              <a:t>identifies and captures the factors  that influence the performance of a system output</a:t>
            </a:r>
          </a:p>
        </p:txBody>
      </p:sp>
      <p:pic>
        <p:nvPicPr>
          <p:cNvPr id="103" name="Picture 102"/>
          <p:cNvPicPr>
            <a:picLocks noChangeAspect="1"/>
          </p:cNvPicPr>
          <p:nvPr/>
        </p:nvPicPr>
        <p:blipFill>
          <a:blip r:embed="rId8"/>
          <a:stretch>
            <a:fillRect/>
          </a:stretch>
        </p:blipFill>
        <p:spPr>
          <a:xfrm>
            <a:off x="6663625" y="2065203"/>
            <a:ext cx="1687082" cy="656536"/>
          </a:xfrm>
          <a:prstGeom prst="rect">
            <a:avLst/>
          </a:prstGeom>
        </p:spPr>
      </p:pic>
      <p:sp>
        <p:nvSpPr>
          <p:cNvPr id="104" name="TextBox 103"/>
          <p:cNvSpPr txBox="1"/>
          <p:nvPr/>
        </p:nvSpPr>
        <p:spPr>
          <a:xfrm>
            <a:off x="6598948" y="3064098"/>
            <a:ext cx="1802339" cy="433004"/>
          </a:xfrm>
          <a:prstGeom prst="rect">
            <a:avLst/>
          </a:prstGeom>
          <a:ln/>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sz="738" dirty="0"/>
              <a:t>Determine the factors that are most likely to influence the robustness of a nominal design </a:t>
            </a:r>
          </a:p>
        </p:txBody>
      </p:sp>
      <p:pic>
        <p:nvPicPr>
          <p:cNvPr id="105" name="Picture 104"/>
          <p:cNvPicPr>
            <a:picLocks noChangeAspect="1"/>
          </p:cNvPicPr>
          <p:nvPr/>
        </p:nvPicPr>
        <p:blipFill>
          <a:blip r:embed="rId9"/>
          <a:stretch>
            <a:fillRect/>
          </a:stretch>
        </p:blipFill>
        <p:spPr>
          <a:xfrm>
            <a:off x="9046810" y="1983116"/>
            <a:ext cx="976988" cy="967684"/>
          </a:xfrm>
          <a:prstGeom prst="rect">
            <a:avLst/>
          </a:prstGeom>
        </p:spPr>
      </p:pic>
      <p:sp>
        <p:nvSpPr>
          <p:cNvPr id="106" name="AutoShape 47"/>
          <p:cNvSpPr>
            <a:spLocks noChangeArrowheads="1"/>
          </p:cNvSpPr>
          <p:nvPr/>
        </p:nvSpPr>
        <p:spPr bwMode="auto">
          <a:xfrm>
            <a:off x="8033654" y="4502123"/>
            <a:ext cx="586194" cy="463506"/>
          </a:xfrm>
          <a:prstGeom prst="rightArrow">
            <a:avLst>
              <a:gd name="adj1" fmla="val 50000"/>
              <a:gd name="adj2" fmla="val 27872"/>
            </a:avLst>
          </a:prstGeom>
          <a:ln/>
          <a:extLst>
            <a:ext uri="{91240B29-F687-4f45-9708-019B960494DF}">
              <a14:hiddenLine xmlns:a14="http://schemas.microsoft.com/office/drawing/2010/main" xmlns="" w="12700">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sp>
        <p:nvSpPr>
          <p:cNvPr id="107" name="Text Box 43"/>
          <p:cNvSpPr txBox="1">
            <a:spLocks noChangeArrowheads="1"/>
          </p:cNvSpPr>
          <p:nvPr/>
        </p:nvSpPr>
        <p:spPr bwMode="auto">
          <a:xfrm>
            <a:off x="8631593" y="3250673"/>
            <a:ext cx="1807429" cy="287978"/>
          </a:xfrm>
          <a:prstGeom prst="rect">
            <a:avLst/>
          </a:prstGeom>
          <a:ln>
            <a:headEnd/>
            <a:tailEnd/>
          </a:ln>
        </p:spPr>
        <p:style>
          <a:lnRef idx="1">
            <a:schemeClr val="accent2"/>
          </a:lnRef>
          <a:fillRef idx="2">
            <a:schemeClr val="accent2"/>
          </a:fillRef>
          <a:effectRef idx="1">
            <a:schemeClr val="accent2"/>
          </a:effectRef>
          <a:fontRef idx="minor">
            <a:schemeClr val="dk1"/>
          </a:fontRef>
        </p:style>
        <p:txBody>
          <a:bodyPr wrap="square" lIns="60275" tIns="30138" rIns="60275" bIns="30138">
            <a:spAutoFit/>
          </a:bodyPr>
          <a:lstStyle/>
          <a:p>
            <a:pPr algn="ctr" defTabSz="602771" eaLnBrk="0" hangingPunct="0">
              <a:defRPr/>
            </a:pPr>
            <a:r>
              <a:rPr lang="en-GB" sz="738" kern="0" dirty="0">
                <a:solidFill>
                  <a:srgbClr val="000000"/>
                </a:solidFill>
                <a:latin typeface="Arial"/>
              </a:rPr>
              <a:t>For the critical </a:t>
            </a:r>
            <a:r>
              <a:rPr lang="en-GB" sz="738" kern="0" dirty="0" err="1">
                <a:solidFill>
                  <a:srgbClr val="000000"/>
                </a:solidFill>
                <a:latin typeface="Arial"/>
              </a:rPr>
              <a:t>Mfg</a:t>
            </a:r>
            <a:r>
              <a:rPr lang="en-GB" sz="738" kern="0" dirty="0">
                <a:solidFill>
                  <a:srgbClr val="000000"/>
                </a:solidFill>
                <a:latin typeface="Arial"/>
              </a:rPr>
              <a:t> parameters determine the Assurance Requirements </a:t>
            </a:r>
          </a:p>
        </p:txBody>
      </p:sp>
      <p:sp>
        <p:nvSpPr>
          <p:cNvPr id="108" name="AutoShape 47"/>
          <p:cNvSpPr>
            <a:spLocks noChangeArrowheads="1"/>
          </p:cNvSpPr>
          <p:nvPr/>
        </p:nvSpPr>
        <p:spPr bwMode="auto">
          <a:xfrm>
            <a:off x="8302326" y="2645880"/>
            <a:ext cx="586194" cy="463506"/>
          </a:xfrm>
          <a:prstGeom prst="rightArrow">
            <a:avLst>
              <a:gd name="adj1" fmla="val 50000"/>
              <a:gd name="adj2" fmla="val 27872"/>
            </a:avLst>
          </a:prstGeom>
          <a:ln/>
          <a:extLst>
            <a:ext uri="{91240B29-F687-4f45-9708-019B960494DF}">
              <a14:hiddenLine xmlns:a14="http://schemas.microsoft.com/office/drawing/2010/main" xmlns="" w="12700">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pic>
        <p:nvPicPr>
          <p:cNvPr id="109" name="Picture 108"/>
          <p:cNvPicPr>
            <a:picLocks noChangeAspect="1"/>
          </p:cNvPicPr>
          <p:nvPr/>
        </p:nvPicPr>
        <p:blipFill>
          <a:blip r:embed="rId10"/>
          <a:stretch>
            <a:fillRect/>
          </a:stretch>
        </p:blipFill>
        <p:spPr>
          <a:xfrm>
            <a:off x="6834725" y="893738"/>
            <a:ext cx="1749476" cy="725847"/>
          </a:xfrm>
          <a:prstGeom prst="rect">
            <a:avLst/>
          </a:prstGeom>
        </p:spPr>
      </p:pic>
      <p:sp>
        <p:nvSpPr>
          <p:cNvPr id="110" name="TextBox 109"/>
          <p:cNvSpPr txBox="1"/>
          <p:nvPr/>
        </p:nvSpPr>
        <p:spPr>
          <a:xfrm>
            <a:off x="8668229" y="1168323"/>
            <a:ext cx="1709729" cy="319446"/>
          </a:xfrm>
          <a:prstGeom prst="rect">
            <a:avLst/>
          </a:prstGeom>
          <a:ln/>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sz="738" dirty="0"/>
              <a:t>Identify and document the potential failure modes, Effects and Causes </a:t>
            </a:r>
          </a:p>
        </p:txBody>
      </p:sp>
      <p:sp>
        <p:nvSpPr>
          <p:cNvPr id="111" name="TextBox 110"/>
          <p:cNvSpPr txBox="1"/>
          <p:nvPr/>
        </p:nvSpPr>
        <p:spPr>
          <a:xfrm>
            <a:off x="9025850" y="806995"/>
            <a:ext cx="1241045" cy="376385"/>
          </a:xfrm>
          <a:prstGeom prst="rect">
            <a:avLst/>
          </a:prstGeom>
          <a:noFill/>
        </p:spPr>
        <p:txBody>
          <a:bodyPr wrap="square" rtlCol="0">
            <a:spAutoFit/>
          </a:bodyPr>
          <a:lstStyle/>
          <a:p>
            <a:pPr algn="ctr"/>
            <a:r>
              <a:rPr lang="en-US" sz="923" b="1" dirty="0"/>
              <a:t>Failure Mode and </a:t>
            </a:r>
          </a:p>
          <a:p>
            <a:pPr algn="ctr"/>
            <a:r>
              <a:rPr lang="en-US" sz="923" b="1" dirty="0"/>
              <a:t>Effects Analysis</a:t>
            </a:r>
          </a:p>
        </p:txBody>
      </p:sp>
      <p:sp>
        <p:nvSpPr>
          <p:cNvPr id="112" name="Text Box 26"/>
          <p:cNvSpPr txBox="1">
            <a:spLocks noChangeArrowheads="1"/>
          </p:cNvSpPr>
          <p:nvPr/>
        </p:nvSpPr>
        <p:spPr bwMode="auto">
          <a:xfrm>
            <a:off x="6808568" y="569342"/>
            <a:ext cx="3630453" cy="29117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292" dirty="0">
                <a:solidFill>
                  <a:srgbClr val="000000"/>
                </a:solidFill>
              </a:rPr>
              <a:t>Determine Manufacturing  System Failures</a:t>
            </a:r>
          </a:p>
        </p:txBody>
      </p:sp>
      <p:sp>
        <p:nvSpPr>
          <p:cNvPr id="114" name="AutoShape 47"/>
          <p:cNvSpPr>
            <a:spLocks noChangeArrowheads="1"/>
          </p:cNvSpPr>
          <p:nvPr/>
        </p:nvSpPr>
        <p:spPr bwMode="auto">
          <a:xfrm>
            <a:off x="6171035" y="1027535"/>
            <a:ext cx="586194" cy="463506"/>
          </a:xfrm>
          <a:prstGeom prst="rightArrow">
            <a:avLst>
              <a:gd name="adj1" fmla="val 50000"/>
              <a:gd name="adj2" fmla="val 27872"/>
            </a:avLst>
          </a:prstGeom>
          <a:ln/>
          <a:extLst>
            <a:ext uri="{91240B29-F687-4f45-9708-019B960494DF}">
              <a14:hiddenLine xmlns:a14="http://schemas.microsoft.com/office/drawing/2010/main" xmlns="" w="12700">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sp>
        <p:nvSpPr>
          <p:cNvPr id="115" name="AutoShape 47"/>
          <p:cNvSpPr>
            <a:spLocks noChangeArrowheads="1"/>
          </p:cNvSpPr>
          <p:nvPr/>
        </p:nvSpPr>
        <p:spPr bwMode="auto">
          <a:xfrm rot="5400000">
            <a:off x="9370809" y="1491738"/>
            <a:ext cx="378779" cy="463506"/>
          </a:xfrm>
          <a:prstGeom prst="rightArrow">
            <a:avLst>
              <a:gd name="adj1" fmla="val 50000"/>
              <a:gd name="adj2" fmla="val 27872"/>
            </a:avLst>
          </a:prstGeom>
          <a:ln/>
          <a:extLst>
            <a:ext uri="{91240B29-F687-4f45-9708-019B960494DF}">
              <a14:hiddenLine xmlns:a14="http://schemas.microsoft.com/office/drawing/2010/main" xmlns="" w="12700">
                <a:solidFill>
                  <a:srgbClr val="000000"/>
                </a:solidFill>
                <a:miter lim="800000"/>
                <a:headEnd/>
                <a:tailEnd/>
              </a14:hiddenLine>
            </a:ext>
          </a:extLst>
        </p:spPr>
        <p:style>
          <a:lnRef idx="1">
            <a:schemeClr val="accent3"/>
          </a:lnRef>
          <a:fillRef idx="2">
            <a:schemeClr val="accent3"/>
          </a:fillRef>
          <a:effectRef idx="1">
            <a:schemeClr val="accent3"/>
          </a:effectRef>
          <a:fontRef idx="minor">
            <a:schemeClr val="dk1"/>
          </a:fontRef>
        </p:style>
        <p:txBody>
          <a:bodyPr wrap="none" anchor="ctr"/>
          <a:lstStyle/>
          <a:p>
            <a:endParaRPr lang="en-GB" sz="1662">
              <a:solidFill>
                <a:srgbClr val="000000"/>
              </a:solidFill>
            </a:endParaRPr>
          </a:p>
        </p:txBody>
      </p:sp>
      <p:pic>
        <p:nvPicPr>
          <p:cNvPr id="69" name="Picture 68"/>
          <p:cNvPicPr>
            <a:picLocks noChangeAspect="1"/>
          </p:cNvPicPr>
          <p:nvPr/>
        </p:nvPicPr>
        <p:blipFill>
          <a:blip r:embed="rId11"/>
          <a:stretch>
            <a:fillRect/>
          </a:stretch>
        </p:blipFill>
        <p:spPr>
          <a:xfrm>
            <a:off x="8749524" y="4127277"/>
            <a:ext cx="1571563" cy="1170589"/>
          </a:xfrm>
          <a:prstGeom prst="rect">
            <a:avLst/>
          </a:prstGeom>
        </p:spPr>
      </p:pic>
      <p:pic>
        <p:nvPicPr>
          <p:cNvPr id="71" name="Picture 70">
            <a:extLst>
              <a:ext uri="{FF2B5EF4-FFF2-40B4-BE49-F238E27FC236}">
                <a16:creationId xmlns:a16="http://schemas.microsoft.com/office/drawing/2014/main" id="{2A5F6E6F-41A3-994F-9E47-E992C01123C5}"/>
              </a:ext>
            </a:extLst>
          </p:cNvPr>
          <p:cNvPicPr>
            <a:picLocks noChangeAspect="1"/>
          </p:cNvPicPr>
          <p:nvPr/>
        </p:nvPicPr>
        <p:blipFill>
          <a:blip r:embed="rId12"/>
          <a:stretch>
            <a:fillRect/>
          </a:stretch>
        </p:blipFill>
        <p:spPr>
          <a:xfrm>
            <a:off x="1822451" y="752724"/>
            <a:ext cx="1108367" cy="658303"/>
          </a:xfrm>
          <a:prstGeom prst="rect">
            <a:avLst/>
          </a:prstGeom>
        </p:spPr>
      </p:pic>
      <p:sp>
        <p:nvSpPr>
          <p:cNvPr id="72" name="TextBox 71">
            <a:extLst>
              <a:ext uri="{FF2B5EF4-FFF2-40B4-BE49-F238E27FC236}">
                <a16:creationId xmlns:a16="http://schemas.microsoft.com/office/drawing/2014/main" id="{AFED21D6-A713-3942-B9B3-328EAC8E2F91}"/>
              </a:ext>
            </a:extLst>
          </p:cNvPr>
          <p:cNvSpPr txBox="1"/>
          <p:nvPr/>
        </p:nvSpPr>
        <p:spPr>
          <a:xfrm>
            <a:off x="3058093" y="894224"/>
            <a:ext cx="1051801" cy="29110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sz="646" dirty="0"/>
              <a:t>Identify and </a:t>
            </a:r>
            <a:r>
              <a:rPr lang="en-US" sz="646" dirty="0" err="1"/>
              <a:t>prioritise</a:t>
            </a:r>
            <a:r>
              <a:rPr lang="en-US" sz="646" dirty="0"/>
              <a:t> key stakeholders</a:t>
            </a:r>
          </a:p>
        </p:txBody>
      </p:sp>
      <p:sp>
        <p:nvSpPr>
          <p:cNvPr id="73" name="TextBox 72">
            <a:extLst>
              <a:ext uri="{FF2B5EF4-FFF2-40B4-BE49-F238E27FC236}">
                <a16:creationId xmlns:a16="http://schemas.microsoft.com/office/drawing/2014/main" id="{FEBA5D4D-F4B3-3049-A28C-B887D68654AA}"/>
              </a:ext>
            </a:extLst>
          </p:cNvPr>
          <p:cNvSpPr txBox="1"/>
          <p:nvPr/>
        </p:nvSpPr>
        <p:spPr>
          <a:xfrm>
            <a:off x="2990723" y="1270594"/>
            <a:ext cx="1186543" cy="234360"/>
          </a:xfrm>
          <a:prstGeom prst="rect">
            <a:avLst/>
          </a:prstGeom>
          <a:noFill/>
        </p:spPr>
        <p:txBody>
          <a:bodyPr wrap="square" rtlCol="0">
            <a:spAutoFit/>
          </a:bodyPr>
          <a:lstStyle/>
          <a:p>
            <a:r>
              <a:rPr lang="en-US" sz="923" b="1" dirty="0"/>
              <a:t>Stakeholder Map</a:t>
            </a:r>
          </a:p>
        </p:txBody>
      </p:sp>
      <p:sp>
        <p:nvSpPr>
          <p:cNvPr id="74" name="Title 1">
            <a:extLst>
              <a:ext uri="{FF2B5EF4-FFF2-40B4-BE49-F238E27FC236}">
                <a16:creationId xmlns:a16="http://schemas.microsoft.com/office/drawing/2014/main" id="{2EA2123E-42A3-4562-9CC5-1C99CB8EE207}"/>
              </a:ext>
            </a:extLst>
          </p:cNvPr>
          <p:cNvSpPr txBox="1">
            <a:spLocks/>
          </p:cNvSpPr>
          <p:nvPr/>
        </p:nvSpPr>
        <p:spPr bwMode="gray">
          <a:xfrm>
            <a:off x="146742" y="3930"/>
            <a:ext cx="6489700" cy="834905"/>
          </a:xfrm>
          <a:prstGeom prst="rect">
            <a:avLst/>
          </a:prstGeom>
          <a:noFill/>
          <a:ln w="9525">
            <a:noFill/>
            <a:miter lim="800000"/>
            <a:headEnd/>
            <a:tailEnd/>
          </a:ln>
          <a:effectLst/>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2400" dirty="0"/>
              <a:t>Summary: What have we done?</a:t>
            </a:r>
          </a:p>
        </p:txBody>
      </p:sp>
    </p:spTree>
    <p:extLst>
      <p:ext uri="{BB962C8B-B14F-4D97-AF65-F5344CB8AC3E}">
        <p14:creationId xmlns:p14="http://schemas.microsoft.com/office/powerpoint/2010/main" val="2722559265"/>
      </p:ext>
    </p:extLst>
  </p:cSld>
  <p:clrMapOvr>
    <a:masterClrMapping/>
  </p:clrMapOvr>
  <p:transition>
    <p:wipe dir="r"/>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323</TotalTime>
  <Words>10251</Words>
  <Application>Microsoft Office PowerPoint</Application>
  <PresentationFormat>Widescreen</PresentationFormat>
  <Paragraphs>1709</Paragraphs>
  <Slides>146</Slides>
  <Notes>65</Notes>
  <HiddenSlides>0</HiddenSlides>
  <MMClips>0</MMClips>
  <ScaleCrop>false</ScaleCrop>
  <HeadingPairs>
    <vt:vector size="8" baseType="variant">
      <vt:variant>
        <vt:lpstr>Fonts Used</vt:lpstr>
      </vt:variant>
      <vt:variant>
        <vt:i4>9</vt:i4>
      </vt:variant>
      <vt:variant>
        <vt:lpstr>Theme</vt:lpstr>
      </vt:variant>
      <vt:variant>
        <vt:i4>1</vt:i4>
      </vt:variant>
      <vt:variant>
        <vt:lpstr>Embedded OLE Servers</vt:lpstr>
      </vt:variant>
      <vt:variant>
        <vt:i4>2</vt:i4>
      </vt:variant>
      <vt:variant>
        <vt:lpstr>Slide Titles</vt:lpstr>
      </vt:variant>
      <vt:variant>
        <vt:i4>146</vt:i4>
      </vt:variant>
    </vt:vector>
  </HeadingPairs>
  <TitlesOfParts>
    <vt:vector size="158" baseType="lpstr">
      <vt:lpstr>GE Inspira Pitch Regular</vt:lpstr>
      <vt:lpstr>Arial</vt:lpstr>
      <vt:lpstr>Arial Black</vt:lpstr>
      <vt:lpstr>Calibri</vt:lpstr>
      <vt:lpstr>Cambria Math</vt:lpstr>
      <vt:lpstr>Century Gothic</vt:lpstr>
      <vt:lpstr>Symbol</vt:lpstr>
      <vt:lpstr>Times New Roman</vt:lpstr>
      <vt:lpstr>Wingdings 3</vt:lpstr>
      <vt:lpstr>Ion</vt:lpstr>
      <vt:lpstr>Document</vt:lpstr>
      <vt:lpstr>Worksheet</vt:lpstr>
      <vt:lpstr>Manufacturing System Design</vt:lpstr>
      <vt:lpstr>Manufacturing System Design </vt:lpstr>
      <vt:lpstr>Our Problem: the System of Interest</vt:lpstr>
      <vt:lpstr>How do we Design the Manufacturing System? - It’s the  same Process</vt:lpstr>
      <vt:lpstr>It’s the Same Tools (and a few new ones)</vt:lpstr>
      <vt:lpstr>Determining and Managing   Requirements </vt:lpstr>
      <vt:lpstr>Where are we? BAE Systems’ Design System Process (RFCD)</vt:lpstr>
      <vt:lpstr>Remember the Stakeholder Influence Map</vt:lpstr>
      <vt:lpstr>Exercise: Who are the Stakeholders of the Manufacturing System?</vt:lpstr>
      <vt:lpstr>A Model Answer</vt:lpstr>
      <vt:lpstr>A Model Answer</vt:lpstr>
      <vt:lpstr>Remember Affinity and Tree Diagram</vt:lpstr>
      <vt:lpstr>Exercise: Key Stakeholder Requirements?</vt:lpstr>
      <vt:lpstr>A Model Answer</vt:lpstr>
      <vt:lpstr>Performing Functional/ Behavioural Analysis </vt:lpstr>
      <vt:lpstr>Where are we? BAE Systems’ Design System Process (RFCD)</vt:lpstr>
      <vt:lpstr>Manufacturing System Functionality</vt:lpstr>
      <vt:lpstr>Sequence Diagram (Alias: Process Model, Functional Model)</vt:lpstr>
      <vt:lpstr>Theory</vt:lpstr>
      <vt:lpstr>Additional Aspects</vt:lpstr>
      <vt:lpstr>How to do it</vt:lpstr>
      <vt:lpstr>Verbs For Manufacturing</vt:lpstr>
      <vt:lpstr>Example: Functionality of Manufacturing  (Logical Process Steps)</vt:lpstr>
      <vt:lpstr>Functionality of Manufacturing … cont  (Logical Process Steps)</vt:lpstr>
      <vt:lpstr>Manage Complexity by being top-down</vt:lpstr>
      <vt:lpstr>Manufacturing Route</vt:lpstr>
      <vt:lpstr>Exercise: Manufacturing System Functionality</vt:lpstr>
      <vt:lpstr>Blade Manufacture</vt:lpstr>
      <vt:lpstr>Use QFD 1 to Cross Check</vt:lpstr>
      <vt:lpstr>Check That Manufacturing Functionality Delivers Mfg Requirements </vt:lpstr>
      <vt:lpstr>Exercise: QFD 1 for the Manufacturing System</vt:lpstr>
      <vt:lpstr>Performing System Analysis </vt:lpstr>
      <vt:lpstr>Time to Stop and Think!</vt:lpstr>
      <vt:lpstr>Where are we? BAE Systems’ Design System Process (RFCD)</vt:lpstr>
      <vt:lpstr>Why Stop and Think?</vt:lpstr>
      <vt:lpstr>Introduction to Failure Mode and Effects Analysis</vt:lpstr>
      <vt:lpstr>Different Types of FMEA</vt:lpstr>
      <vt:lpstr>How does it work? </vt:lpstr>
      <vt:lpstr>Why doesn’t it work: The Failure of Failure Modes and Effects Analysis</vt:lpstr>
      <vt:lpstr>The Systems Approach to Failure</vt:lpstr>
      <vt:lpstr>Failure Demonstration</vt:lpstr>
      <vt:lpstr>Failure Demonstration</vt:lpstr>
      <vt:lpstr>Failure Demonstration</vt:lpstr>
      <vt:lpstr>Failure Demonstration</vt:lpstr>
      <vt:lpstr>Failure Demonstration</vt:lpstr>
      <vt:lpstr>Failure Demonstration</vt:lpstr>
      <vt:lpstr>A Systems View of Failure</vt:lpstr>
      <vt:lpstr>Different Types of FMEA</vt:lpstr>
      <vt:lpstr>The Design FMEA (DFMEA)</vt:lpstr>
      <vt:lpstr>The Process FMEA (PFMEA)</vt:lpstr>
      <vt:lpstr>The Functional FMEA (FFMEA)</vt:lpstr>
      <vt:lpstr>Different Types of FMEA</vt:lpstr>
      <vt:lpstr>Functional Failure Modes and Effects Analysis</vt:lpstr>
      <vt:lpstr>How it Works</vt:lpstr>
      <vt:lpstr>Functional FMEA - How to do it</vt:lpstr>
      <vt:lpstr>The Functional FMEA Template</vt:lpstr>
      <vt:lpstr>The Functional FMEA Template</vt:lpstr>
      <vt:lpstr>The Functional FMEA Form</vt:lpstr>
      <vt:lpstr>Functions</vt:lpstr>
      <vt:lpstr>Functional Failure Mode</vt:lpstr>
      <vt:lpstr>Determining Failure Modes</vt:lpstr>
      <vt:lpstr>Effects</vt:lpstr>
      <vt:lpstr>Levels of Effects</vt:lpstr>
      <vt:lpstr>Defining Effects</vt:lpstr>
      <vt:lpstr>Severity S</vt:lpstr>
      <vt:lpstr>Capturing Severity Assessment Reasons</vt:lpstr>
      <vt:lpstr>Determine Causes</vt:lpstr>
      <vt:lpstr>Capture Root-Causes</vt:lpstr>
      <vt:lpstr>Cause – Mechanism - Effect</vt:lpstr>
      <vt:lpstr>Handling Failure Mechanisms</vt:lpstr>
      <vt:lpstr>Likelihood of Occurrence</vt:lpstr>
      <vt:lpstr>Likelihood of Occurrence</vt:lpstr>
      <vt:lpstr>Prevention/Detection Currently Employed Method</vt:lpstr>
      <vt:lpstr>Prevention vs. Detection</vt:lpstr>
      <vt:lpstr>Prevention/Detection D</vt:lpstr>
      <vt:lpstr>Prevention/Detection Ratings</vt:lpstr>
      <vt:lpstr>Risk Priority Number RPN</vt:lpstr>
      <vt:lpstr>Design Suggestions</vt:lpstr>
      <vt:lpstr>  Example</vt:lpstr>
      <vt:lpstr>A New Functionality</vt:lpstr>
      <vt:lpstr>Exercise: FFMEA</vt:lpstr>
      <vt:lpstr>Functional FMEA</vt:lpstr>
      <vt:lpstr>Different Types of FMEA</vt:lpstr>
      <vt:lpstr>Design Failure Modes and Effects Analysis</vt:lpstr>
      <vt:lpstr>Example of a Poor DFMEA form</vt:lpstr>
      <vt:lpstr>Example of a Good DFMEA form</vt:lpstr>
      <vt:lpstr>The Key to DFMEA</vt:lpstr>
      <vt:lpstr>Different Types of FMEA</vt:lpstr>
      <vt:lpstr>Process Failure Modes and Effects Analysis</vt:lpstr>
      <vt:lpstr>Typical Process FMEA Form</vt:lpstr>
      <vt:lpstr>The Key to PFMEA</vt:lpstr>
      <vt:lpstr>Create Candidate Solution Concept for the Manufacturing System </vt:lpstr>
      <vt:lpstr>Where are we? BAE Systems’ Design System Process (RFCD)</vt:lpstr>
      <vt:lpstr>Function Means Analysis</vt:lpstr>
      <vt:lpstr>Functions to Solutions using Function Means Analysis</vt:lpstr>
      <vt:lpstr>Exercise: Function Means Analysis</vt:lpstr>
      <vt:lpstr>Concept Selection Using Pugh</vt:lpstr>
      <vt:lpstr>Exercise: Pugh Matrix </vt:lpstr>
      <vt:lpstr>PowerPoint Presentation</vt:lpstr>
      <vt:lpstr>Concurrent Engineering</vt:lpstr>
      <vt:lpstr>Simultaneous-Concurrent Engineering</vt:lpstr>
      <vt:lpstr>Quality Function Deployment Phase 3</vt:lpstr>
      <vt:lpstr>QFD 3 Rooms</vt:lpstr>
      <vt:lpstr>Transfer KEY Solution Requirements from QFD 2 </vt:lpstr>
      <vt:lpstr>QFD 2 to QFD 3 Filter</vt:lpstr>
      <vt:lpstr>QFD 2 to 3 Filter</vt:lpstr>
      <vt:lpstr>Determining Critical Process Steps</vt:lpstr>
      <vt:lpstr>PowerPoint Presentation</vt:lpstr>
      <vt:lpstr>Exercise: QFD 3 </vt:lpstr>
      <vt:lpstr>Critical Process Steps</vt:lpstr>
      <vt:lpstr>What Now</vt:lpstr>
      <vt:lpstr>Robust to Variation: Critical Process Steps P-Diagram</vt:lpstr>
      <vt:lpstr>Exercise: Manufacturing System P-Diagram </vt:lpstr>
      <vt:lpstr>What-Why Table to determine Critical Process Parameters</vt:lpstr>
      <vt:lpstr>Exercise: Manufacturing System What-Why Table </vt:lpstr>
      <vt:lpstr>We Understand</vt:lpstr>
      <vt:lpstr>Achieving Manufacturability</vt:lpstr>
      <vt:lpstr>Does the Voice of The Process Match the Voice of The Designer (Customer)?</vt:lpstr>
      <vt:lpstr>Process Capability</vt:lpstr>
      <vt:lpstr>Possible Capability Situations</vt:lpstr>
      <vt:lpstr>Process Capability Measures</vt:lpstr>
      <vt:lpstr>Process Capability Measures for CONTINUOUS DATA</vt:lpstr>
      <vt:lpstr>Classic Process Capability</vt:lpstr>
      <vt:lpstr> Short-term (Potential) Process Capability - Cp</vt:lpstr>
      <vt:lpstr>Cp and Sigma Level</vt:lpstr>
      <vt:lpstr>Example</vt:lpstr>
      <vt:lpstr> Short-term (Actual) Process Capability - Cpk</vt:lpstr>
      <vt:lpstr> Long-term (Potential) Process Capability - Pp</vt:lpstr>
      <vt:lpstr>Long-term (Actual) Process Capability - Ppk</vt:lpstr>
      <vt:lpstr>Example</vt:lpstr>
      <vt:lpstr>Summary : Variable Data Performance</vt:lpstr>
      <vt:lpstr>Shift Happens!</vt:lpstr>
      <vt:lpstr>Shift Happens!</vt:lpstr>
      <vt:lpstr>History</vt:lpstr>
      <vt:lpstr>What does this mean</vt:lpstr>
      <vt:lpstr> Process Control Planning</vt:lpstr>
      <vt:lpstr>QFD 4</vt:lpstr>
      <vt:lpstr>QFD 4 Steps</vt:lpstr>
      <vt:lpstr>Systems Engineering Philosophy </vt:lpstr>
      <vt:lpstr>Step 1: Transferring Critical Process Parameters  </vt:lpstr>
      <vt:lpstr>Step 2: Perform Operational Evaluation</vt:lpstr>
      <vt:lpstr>Step 3: Planning Requirements</vt:lpstr>
      <vt:lpstr>Exercise: QFD 4</vt:lpstr>
      <vt:lpstr>Transfer Information to the PCP</vt:lpstr>
      <vt:lpstr>Summary: Simultaneous-Concurrent Engineering</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Manufacturing System Design</dc:title>
  <dc:creator>David Holley</dc:creator>
  <cp:lastModifiedBy>David Holley</cp:lastModifiedBy>
  <cp:revision>8</cp:revision>
  <dcterms:created xsi:type="dcterms:W3CDTF">2021-09-15T15:38:49Z</dcterms:created>
  <dcterms:modified xsi:type="dcterms:W3CDTF">2022-02-01T14:35:17Z</dcterms:modified>
</cp:coreProperties>
</file>