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64" r:id="rId4"/>
  </p:sldMasterIdLst>
  <p:notesMasterIdLst>
    <p:notesMasterId r:id="rId21"/>
  </p:notesMasterIdLst>
  <p:handoutMasterIdLst>
    <p:handoutMasterId r:id="rId22"/>
  </p:handoutMasterIdLst>
  <p:sldIdLst>
    <p:sldId id="295" r:id="rId5"/>
    <p:sldId id="294" r:id="rId6"/>
    <p:sldId id="299" r:id="rId7"/>
    <p:sldId id="303" r:id="rId8"/>
    <p:sldId id="304" r:id="rId9"/>
    <p:sldId id="285" r:id="rId10"/>
    <p:sldId id="298" r:id="rId11"/>
    <p:sldId id="300" r:id="rId12"/>
    <p:sldId id="305" r:id="rId13"/>
    <p:sldId id="306" r:id="rId14"/>
    <p:sldId id="307" r:id="rId15"/>
    <p:sldId id="308" r:id="rId16"/>
    <p:sldId id="282" r:id="rId17"/>
    <p:sldId id="309" r:id="rId18"/>
    <p:sldId id="286" r:id="rId19"/>
    <p:sldId id="26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1293" autoAdjust="0"/>
  </p:normalViewPr>
  <p:slideViewPr>
    <p:cSldViewPr snapToGrid="0">
      <p:cViewPr>
        <p:scale>
          <a:sx n="83" d="100"/>
          <a:sy n="83" d="100"/>
        </p:scale>
        <p:origin x="390" y="78"/>
      </p:cViewPr>
      <p:guideLst/>
    </p:cSldViewPr>
  </p:slideViewPr>
  <p:outlineViewPr>
    <p:cViewPr>
      <p:scale>
        <a:sx n="33" d="100"/>
        <a:sy n="33" d="100"/>
      </p:scale>
      <p:origin x="0" y="-4896"/>
    </p:cViewPr>
  </p:outlineViewPr>
  <p:notesTextViewPr>
    <p:cViewPr>
      <p:scale>
        <a:sx n="1" d="1"/>
        <a:sy n="1" d="1"/>
      </p:scale>
      <p:origin x="0" y="0"/>
    </p:cViewPr>
  </p:notesTextViewPr>
  <p:sorterViewPr>
    <p:cViewPr varScale="1">
      <p:scale>
        <a:sx n="1" d="1"/>
        <a:sy n="1" d="1"/>
      </p:scale>
      <p:origin x="0" y="-2673"/>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81869F-F6FC-6A0D-CE07-6B540E550EE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BA6B6C1-6185-79F5-23C8-927538634E4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341E86C-C6B4-424D-8295-67D3386172F0}" type="datetimeFigureOut">
              <a:rPr lang="en-US" smtClean="0"/>
              <a:t>7/16/2026</a:t>
            </a:fld>
            <a:endParaRPr lang="en-US" dirty="0"/>
          </a:p>
        </p:txBody>
      </p:sp>
      <p:sp>
        <p:nvSpPr>
          <p:cNvPr id="4" name="Footer Placeholder 3">
            <a:extLst>
              <a:ext uri="{FF2B5EF4-FFF2-40B4-BE49-F238E27FC236}">
                <a16:creationId xmlns:a16="http://schemas.microsoft.com/office/drawing/2014/main" id="{D875153B-EAEA-CF1E-30D7-16C2E64586B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B72AFB7-47EE-893B-5887-BDC37DCA5F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F94707-CAF6-40B0-A7EA-C5F3C63CBD6B}" type="slidenum">
              <a:rPr lang="en-US" smtClean="0"/>
              <a:t>‹#›</a:t>
            </a:fld>
            <a:endParaRPr lang="en-US" dirty="0"/>
          </a:p>
        </p:txBody>
      </p:sp>
    </p:spTree>
    <p:extLst>
      <p:ext uri="{BB962C8B-B14F-4D97-AF65-F5344CB8AC3E}">
        <p14:creationId xmlns:p14="http://schemas.microsoft.com/office/powerpoint/2010/main" val="40334112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88D07-B188-44E4-ABBB-6994C1A52936}" type="datetimeFigureOut">
              <a:rPr lang="en-US" smtClean="0"/>
              <a:t>7/16/2026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42455A-0D23-4EAB-9AF9-2CC2B3066B0A}" type="slidenum">
              <a:rPr lang="en-US" smtClean="0"/>
              <a:t>‹#›</a:t>
            </a:fld>
            <a:endParaRPr lang="en-US" dirty="0"/>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1</a:t>
            </a:fld>
            <a:endParaRPr lang="en-US" dirty="0"/>
          </a:p>
        </p:txBody>
      </p:sp>
    </p:spTree>
    <p:extLst>
      <p:ext uri="{BB962C8B-B14F-4D97-AF65-F5344CB8AC3E}">
        <p14:creationId xmlns:p14="http://schemas.microsoft.com/office/powerpoint/2010/main" val="245177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2</a:t>
            </a:fld>
            <a:endParaRPr lang="en-US" dirty="0"/>
          </a:p>
        </p:txBody>
      </p:sp>
    </p:spTree>
    <p:extLst>
      <p:ext uri="{BB962C8B-B14F-4D97-AF65-F5344CB8AC3E}">
        <p14:creationId xmlns:p14="http://schemas.microsoft.com/office/powerpoint/2010/main" val="24389605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3</a:t>
            </a:fld>
            <a:endParaRPr lang="en-US" dirty="0"/>
          </a:p>
        </p:txBody>
      </p:sp>
    </p:spTree>
    <p:extLst>
      <p:ext uri="{BB962C8B-B14F-4D97-AF65-F5344CB8AC3E}">
        <p14:creationId xmlns:p14="http://schemas.microsoft.com/office/powerpoint/2010/main" val="22792679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4</a:t>
            </a:fld>
            <a:endParaRPr lang="en-US" dirty="0"/>
          </a:p>
        </p:txBody>
      </p:sp>
    </p:spTree>
    <p:extLst>
      <p:ext uri="{BB962C8B-B14F-4D97-AF65-F5344CB8AC3E}">
        <p14:creationId xmlns:p14="http://schemas.microsoft.com/office/powerpoint/2010/main" val="4001584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E349C-B9C7-0AB5-7D69-2939F1A892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B36551-9FAB-759D-31AC-31E9535B2F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1A45AF-23DC-17F6-5515-C0C48824F3A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CA7A7C4-A4D3-DAF3-EE3C-D2814B45F53C}"/>
              </a:ext>
            </a:extLst>
          </p:cNvPr>
          <p:cNvSpPr>
            <a:spLocks noGrp="1"/>
          </p:cNvSpPr>
          <p:nvPr>
            <p:ph type="sldNum" sz="quarter" idx="5"/>
          </p:nvPr>
        </p:nvSpPr>
        <p:spPr/>
        <p:txBody>
          <a:bodyPr/>
          <a:lstStyle/>
          <a:p>
            <a:fld id="{0842455A-0D23-4EAB-9AF9-2CC2B3066B0A}" type="slidenum">
              <a:rPr lang="en-US" smtClean="0"/>
              <a:t>5</a:t>
            </a:fld>
            <a:endParaRPr lang="en-US" dirty="0"/>
          </a:p>
        </p:txBody>
      </p:sp>
    </p:spTree>
    <p:extLst>
      <p:ext uri="{BB962C8B-B14F-4D97-AF65-F5344CB8AC3E}">
        <p14:creationId xmlns:p14="http://schemas.microsoft.com/office/powerpoint/2010/main" val="4223989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6</a:t>
            </a:fld>
            <a:endParaRPr lang="en-US" dirty="0"/>
          </a:p>
        </p:txBody>
      </p:sp>
    </p:spTree>
    <p:extLst>
      <p:ext uri="{BB962C8B-B14F-4D97-AF65-F5344CB8AC3E}">
        <p14:creationId xmlns:p14="http://schemas.microsoft.com/office/powerpoint/2010/main" val="1487654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7</a:t>
            </a:fld>
            <a:endParaRPr lang="en-US" dirty="0"/>
          </a:p>
        </p:txBody>
      </p:sp>
    </p:spTree>
    <p:extLst>
      <p:ext uri="{BB962C8B-B14F-4D97-AF65-F5344CB8AC3E}">
        <p14:creationId xmlns:p14="http://schemas.microsoft.com/office/powerpoint/2010/main" val="2005148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8</a:t>
            </a:fld>
            <a:endParaRPr lang="en-US" dirty="0"/>
          </a:p>
        </p:txBody>
      </p:sp>
    </p:spTree>
    <p:extLst>
      <p:ext uri="{BB962C8B-B14F-4D97-AF65-F5344CB8AC3E}">
        <p14:creationId xmlns:p14="http://schemas.microsoft.com/office/powerpoint/2010/main" val="4248099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38BD16-2757-1539-8D93-442DDCFE84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D069F2-6D13-3F29-AEA7-EA9BEDA438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F735ED-30D0-FBF0-E3D8-76D39977AFA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FE911D9-DFD9-4ADB-4134-F12168062E4E}"/>
              </a:ext>
            </a:extLst>
          </p:cNvPr>
          <p:cNvSpPr>
            <a:spLocks noGrp="1"/>
          </p:cNvSpPr>
          <p:nvPr>
            <p:ph type="sldNum" sz="quarter" idx="5"/>
          </p:nvPr>
        </p:nvSpPr>
        <p:spPr/>
        <p:txBody>
          <a:bodyPr/>
          <a:lstStyle/>
          <a:p>
            <a:fld id="{0842455A-0D23-4EAB-9AF9-2CC2B3066B0A}" type="slidenum">
              <a:rPr lang="en-US" smtClean="0"/>
              <a:t>9</a:t>
            </a:fld>
            <a:endParaRPr lang="en-US" dirty="0"/>
          </a:p>
        </p:txBody>
      </p:sp>
    </p:spTree>
    <p:extLst>
      <p:ext uri="{BB962C8B-B14F-4D97-AF65-F5344CB8AC3E}">
        <p14:creationId xmlns:p14="http://schemas.microsoft.com/office/powerpoint/2010/main" val="32891205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562270-5441-8CB9-2DBE-952CE0E141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3E5025-FC40-CECE-1799-4305D6B670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1CB662-C1A8-8A2B-43DE-362F9067E2F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C08C042-17B4-89DE-4E71-616C58CE2C40}"/>
              </a:ext>
            </a:extLst>
          </p:cNvPr>
          <p:cNvSpPr>
            <a:spLocks noGrp="1"/>
          </p:cNvSpPr>
          <p:nvPr>
            <p:ph type="sldNum" sz="quarter" idx="5"/>
          </p:nvPr>
        </p:nvSpPr>
        <p:spPr/>
        <p:txBody>
          <a:bodyPr/>
          <a:lstStyle/>
          <a:p>
            <a:fld id="{0842455A-0D23-4EAB-9AF9-2CC2B3066B0A}" type="slidenum">
              <a:rPr lang="en-US" smtClean="0"/>
              <a:t>10</a:t>
            </a:fld>
            <a:endParaRPr lang="en-US" dirty="0"/>
          </a:p>
        </p:txBody>
      </p:sp>
    </p:spTree>
    <p:extLst>
      <p:ext uri="{BB962C8B-B14F-4D97-AF65-F5344CB8AC3E}">
        <p14:creationId xmlns:p14="http://schemas.microsoft.com/office/powerpoint/2010/main" val="3265302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55B5A-D49B-6323-FD00-F0012A2282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88A028-2ADF-3416-5804-4D063CCCF8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95B139-75A9-F5CE-A5EE-6F859EBFE13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B827CD0-31C4-1BFD-CBC5-4D6EBA460153}"/>
              </a:ext>
            </a:extLst>
          </p:cNvPr>
          <p:cNvSpPr>
            <a:spLocks noGrp="1"/>
          </p:cNvSpPr>
          <p:nvPr>
            <p:ph type="sldNum" sz="quarter" idx="5"/>
          </p:nvPr>
        </p:nvSpPr>
        <p:spPr/>
        <p:txBody>
          <a:bodyPr/>
          <a:lstStyle/>
          <a:p>
            <a:fld id="{0842455A-0D23-4EAB-9AF9-2CC2B3066B0A}" type="slidenum">
              <a:rPr lang="en-US" smtClean="0"/>
              <a:t>11</a:t>
            </a:fld>
            <a:endParaRPr lang="en-US" dirty="0"/>
          </a:p>
        </p:txBody>
      </p:sp>
    </p:spTree>
    <p:extLst>
      <p:ext uri="{BB962C8B-B14F-4D97-AF65-F5344CB8AC3E}">
        <p14:creationId xmlns:p14="http://schemas.microsoft.com/office/powerpoint/2010/main" val="30505766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1B0DBF-B213-F928-CC7F-9CA9638017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919CA0-8841-AF0C-5482-FD02CE97E6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87A6FC-8830-4246-49B0-50075872C01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0D28B1B-6003-BEB5-10B4-99B3F4EE43A5}"/>
              </a:ext>
            </a:extLst>
          </p:cNvPr>
          <p:cNvSpPr>
            <a:spLocks noGrp="1"/>
          </p:cNvSpPr>
          <p:nvPr>
            <p:ph type="sldNum" sz="quarter" idx="5"/>
          </p:nvPr>
        </p:nvSpPr>
        <p:spPr/>
        <p:txBody>
          <a:bodyPr/>
          <a:lstStyle/>
          <a:p>
            <a:fld id="{0842455A-0D23-4EAB-9AF9-2CC2B3066B0A}" type="slidenum">
              <a:rPr lang="en-US" smtClean="0"/>
              <a:t>12</a:t>
            </a:fld>
            <a:endParaRPr lang="en-US" dirty="0"/>
          </a:p>
        </p:txBody>
      </p:sp>
    </p:spTree>
    <p:extLst>
      <p:ext uri="{BB962C8B-B14F-4D97-AF65-F5344CB8AC3E}">
        <p14:creationId xmlns:p14="http://schemas.microsoft.com/office/powerpoint/2010/main" val="34439531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13</a:t>
            </a:fld>
            <a:endParaRPr lang="en-US" dirty="0"/>
          </a:p>
        </p:txBody>
      </p:sp>
    </p:spTree>
    <p:extLst>
      <p:ext uri="{BB962C8B-B14F-4D97-AF65-F5344CB8AC3E}">
        <p14:creationId xmlns:p14="http://schemas.microsoft.com/office/powerpoint/2010/main" val="27463753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010A19-A8E3-B8E7-BBD8-14FBF89B9C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BE1AA0-D3AA-3C0F-7D31-229C84EA94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6E3924-846F-2335-1C04-949F00B3EB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EAA5DAD-FF55-5878-361D-0F010A1E0FF8}"/>
              </a:ext>
            </a:extLst>
          </p:cNvPr>
          <p:cNvSpPr>
            <a:spLocks noGrp="1"/>
          </p:cNvSpPr>
          <p:nvPr>
            <p:ph type="sldNum" sz="quarter" idx="5"/>
          </p:nvPr>
        </p:nvSpPr>
        <p:spPr/>
        <p:txBody>
          <a:bodyPr/>
          <a:lstStyle/>
          <a:p>
            <a:fld id="{0842455A-0D23-4EAB-9AF9-2CC2B3066B0A}" type="slidenum">
              <a:rPr lang="en-US" smtClean="0"/>
              <a:t>14</a:t>
            </a:fld>
            <a:endParaRPr lang="en-US" dirty="0"/>
          </a:p>
        </p:txBody>
      </p:sp>
    </p:spTree>
    <p:extLst>
      <p:ext uri="{BB962C8B-B14F-4D97-AF65-F5344CB8AC3E}">
        <p14:creationId xmlns:p14="http://schemas.microsoft.com/office/powerpoint/2010/main" val="33390548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15</a:t>
            </a:fld>
            <a:endParaRPr lang="en-US" dirty="0"/>
          </a:p>
        </p:txBody>
      </p:sp>
    </p:spTree>
    <p:extLst>
      <p:ext uri="{BB962C8B-B14F-4D97-AF65-F5344CB8AC3E}">
        <p14:creationId xmlns:p14="http://schemas.microsoft.com/office/powerpoint/2010/main" val="31689071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16</a:t>
            </a:fld>
            <a:endParaRPr lang="en-US" dirty="0"/>
          </a:p>
        </p:txBody>
      </p:sp>
    </p:spTree>
    <p:extLst>
      <p:ext uri="{BB962C8B-B14F-4D97-AF65-F5344CB8AC3E}">
        <p14:creationId xmlns:p14="http://schemas.microsoft.com/office/powerpoint/2010/main" val="803951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4263674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0918782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r>
              <a:rPr lang="en-US"/>
              <a:t>Presentation Title</a:t>
            </a:r>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332361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r>
              <a:rPr lang="en-US"/>
              <a:t>20XX</a:t>
            </a:r>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a:t>Presentation Title</a:t>
            </a:r>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2708489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r>
              <a:rPr lang="en-US"/>
              <a:t>20XX</a:t>
            </a:r>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a:t>Presentation Title</a:t>
            </a:r>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6765163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r>
              <a:rPr lang="en-US"/>
              <a:t>20XX</a:t>
            </a:r>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9718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5" name="Rectangle 4">
            <a:extLst>
              <a:ext uri="{FF2B5EF4-FFF2-40B4-BE49-F238E27FC236}">
                <a16:creationId xmlns:a16="http://schemas.microsoft.com/office/drawing/2014/main" id="{A8464DCA-A9BF-A892-3059-84E13570D01E}"/>
              </a:ext>
              <a:ext uri="{C183D7F6-B498-43B3-948B-1728B52AA6E4}">
                <adec:decorative xmlns:adec="http://schemas.microsoft.com/office/drawing/2017/decorative" val="1"/>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0702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r>
              <a:rPr lang="en-US"/>
              <a:t>20XX</a:t>
            </a:r>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r>
              <a:rPr lang="en-US"/>
              <a:t>Presentation Title</a:t>
            </a:r>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52646308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r>
              <a:rPr lang="en-US"/>
              <a:t>20XX</a:t>
            </a:r>
            <a:endParaRPr lang="en-US" dirty="0"/>
          </a:p>
        </p:txBody>
      </p:sp>
      <p:sp>
        <p:nvSpPr>
          <p:cNvPr id="6" name="Footer Placeholder 5"/>
          <p:cNvSpPr>
            <a:spLocks noGrp="1"/>
          </p:cNvSpPr>
          <p:nvPr>
            <p:ph type="ftr" sz="quarter" idx="11"/>
          </p:nvPr>
        </p:nvSpPr>
        <p:spPr>
          <a:xfrm>
            <a:off x="1097279" y="6446838"/>
            <a:ext cx="6818262" cy="365125"/>
          </a:xfrm>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0067757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519895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a:t>Presentation Title</a:t>
            </a:r>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2545913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2">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858000"/>
          </a:xfrm>
          <a:solidFill>
            <a:schemeClr val="accent6"/>
          </a:solidFill>
        </p:spPr>
        <p:txBody>
          <a:bodyPr/>
          <a:lstStyle>
            <a:lvl1pPr algn="ctr">
              <a:defRPr/>
            </a:lvl1pPr>
          </a:lstStyle>
          <a:p>
            <a:r>
              <a:rPr lang="en-GB"/>
              <a:t>Click icon to add picture</a:t>
            </a:r>
            <a:endParaRPr lang="en-US" dirty="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hasCustomPrompt="1"/>
          </p:nvPr>
        </p:nvSpPr>
        <p:spPr>
          <a:xfrm>
            <a:off x="0" y="2705101"/>
            <a:ext cx="7537703" cy="2926080"/>
          </a:xfrm>
          <a:solidFill>
            <a:schemeClr val="bg1">
              <a:alpha val="93000"/>
            </a:schemeClr>
          </a:solidFill>
        </p:spPr>
        <p:txBody>
          <a:bodyPr lIns="822960" tIns="91440" bIns="548640" anchor="b" anchorCtr="0">
            <a:noAutofit/>
          </a:bodyPr>
          <a:lstStyle>
            <a:lvl1pPr>
              <a:defRPr/>
            </a:lvl1pPr>
          </a:lstStyle>
          <a:p>
            <a:r>
              <a:rPr lang="en-US" sz="5400" dirty="0">
                <a:solidFill>
                  <a:schemeClr val="tx1"/>
                </a:solidFill>
              </a:rPr>
              <a:t>Click to add title</a:t>
            </a:r>
          </a:p>
        </p:txBody>
      </p:sp>
    </p:spTree>
    <p:extLst>
      <p:ext uri="{BB962C8B-B14F-4D97-AF65-F5344CB8AC3E}">
        <p14:creationId xmlns:p14="http://schemas.microsoft.com/office/powerpoint/2010/main" val="678344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3">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858000"/>
          </a:xfrm>
          <a:solidFill>
            <a:schemeClr val="accent6"/>
          </a:solidFill>
        </p:spPr>
        <p:txBody>
          <a:bodyPr/>
          <a:lstStyle>
            <a:lvl1pPr algn="ctr">
              <a:defRPr/>
            </a:lvl1pPr>
          </a:lstStyle>
          <a:p>
            <a:r>
              <a:rPr lang="en-GB"/>
              <a:t>Click icon to add picture</a:t>
            </a:r>
            <a:endParaRPr lang="en-US" dirty="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hasCustomPrompt="1"/>
          </p:nvPr>
        </p:nvSpPr>
        <p:spPr>
          <a:xfrm>
            <a:off x="4654297" y="2705101"/>
            <a:ext cx="7537703" cy="2926080"/>
          </a:xfrm>
          <a:solidFill>
            <a:schemeClr val="bg1">
              <a:alpha val="93000"/>
            </a:schemeClr>
          </a:solidFill>
        </p:spPr>
        <p:txBody>
          <a:bodyPr lIns="822960" tIns="274320" rIns="822960" bIns="548640" anchor="b" anchorCtr="0">
            <a:noAutofit/>
          </a:bodyPr>
          <a:lstStyle>
            <a:lvl1pPr>
              <a:lnSpc>
                <a:spcPct val="80000"/>
              </a:lnSpc>
              <a:defRPr sz="4800"/>
            </a:lvl1pPr>
          </a:lstStyle>
          <a:p>
            <a:r>
              <a:rPr lang="en-US" sz="5400" dirty="0">
                <a:solidFill>
                  <a:schemeClr val="tx1"/>
                </a:solidFill>
              </a:rPr>
              <a:t>Click to add title</a:t>
            </a:r>
          </a:p>
        </p:txBody>
      </p:sp>
    </p:spTree>
    <p:extLst>
      <p:ext uri="{BB962C8B-B14F-4D97-AF65-F5344CB8AC3E}">
        <p14:creationId xmlns:p14="http://schemas.microsoft.com/office/powerpoint/2010/main" val="21436810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Section Break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7DBCCDB-B58C-45B3-9E63-49F7B0819260}"/>
              </a:ext>
              <a:ext uri="{C183D7F6-B498-43B3-948B-1728B52AA6E4}">
                <adec:decorative xmlns:adec="http://schemas.microsoft.com/office/drawing/2017/decorative" val="1"/>
              </a:ext>
            </a:extLst>
          </p:cNvPr>
          <p:cNvSpPr/>
          <p:nvPr userDrawn="1"/>
        </p:nvSpPr>
        <p:spPr bwMode="white">
          <a:xfrm>
            <a:off x="0" y="4334005"/>
            <a:ext cx="12192000" cy="252399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E244128-E256-C1DC-AC6D-2BF10AC410DF}"/>
              </a:ext>
            </a:extLst>
          </p:cNvPr>
          <p:cNvSpPr>
            <a:spLocks noGrp="1"/>
          </p:cNvSpPr>
          <p:nvPr>
            <p:ph type="title" hasCustomPrompt="1"/>
          </p:nvPr>
        </p:nvSpPr>
        <p:spPr>
          <a:xfrm>
            <a:off x="1065212" y="4609578"/>
            <a:ext cx="10058400" cy="1295922"/>
          </a:xfrm>
        </p:spPr>
        <p:txBody>
          <a:bodyPr>
            <a:normAutofit/>
          </a:bodyPr>
          <a:lstStyle>
            <a:lvl1pPr>
              <a:defRPr sz="4800">
                <a:solidFill>
                  <a:schemeClr val="bg1"/>
                </a:solidFill>
              </a:defRPr>
            </a:lvl1pPr>
          </a:lstStyle>
          <a:p>
            <a:r>
              <a:rPr lang="en-US" dirty="0"/>
              <a:t>Click to add title</a:t>
            </a: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hasCustomPrompt="1"/>
          </p:nvPr>
        </p:nvSpPr>
        <p:spPr>
          <a:xfrm>
            <a:off x="1065212" y="5943600"/>
            <a:ext cx="10058400" cy="914400"/>
          </a:xfrm>
        </p:spPr>
        <p:txBody>
          <a:bodyPr lIns="91440">
            <a:normAutofit/>
          </a:bodyPr>
          <a:lstStyle>
            <a:lvl1pPr marL="0" indent="0">
              <a:buNone/>
              <a:defRPr sz="2400">
                <a:solidFill>
                  <a:schemeClr val="bg1"/>
                </a:solidFill>
              </a:defRPr>
            </a:lvl1pPr>
          </a:lstStyle>
          <a:p>
            <a:r>
              <a:rPr lang="en-US" sz="1500" dirty="0">
                <a:solidFill>
                  <a:schemeClr val="bg1"/>
                </a:solidFill>
              </a:rPr>
              <a:t>Click to add subtitle</a:t>
            </a: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355723"/>
          </a:xfrm>
          <a:solidFill>
            <a:schemeClr val="accent6"/>
          </a:solidFill>
        </p:spPr>
        <p:txBody>
          <a:bodyPr>
            <a:normAutofit/>
          </a:bodyPr>
          <a:lstStyle>
            <a:lvl1pPr algn="ctr">
              <a:defRPr sz="1600"/>
            </a:lvl1pPr>
          </a:lstStyle>
          <a:p>
            <a:r>
              <a:rPr lang="en-GB"/>
              <a:t>Click icon to add picture</a:t>
            </a:r>
            <a:endParaRPr lang="en-US" dirty="0"/>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355723"/>
          </a:xfrm>
          <a:solidFill>
            <a:schemeClr val="accent6"/>
          </a:solidFill>
        </p:spPr>
        <p:txBody>
          <a:bodyPr>
            <a:normAutofit/>
          </a:bodyPr>
          <a:lstStyle>
            <a:lvl1pPr algn="ctr">
              <a:defRPr sz="1600"/>
            </a:lvl1pPr>
          </a:lstStyle>
          <a:p>
            <a:r>
              <a:rPr lang="en-GB"/>
              <a:t>Click icon to add picture</a:t>
            </a:r>
            <a:endParaRPr lang="en-US" dirty="0"/>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355723"/>
          </a:xfrm>
          <a:solidFill>
            <a:schemeClr val="accent6"/>
          </a:solidFill>
        </p:spPr>
        <p:txBody>
          <a:bodyPr>
            <a:normAutofit/>
          </a:bodyPr>
          <a:lstStyle>
            <a:lvl1pPr algn="ctr">
              <a:defRPr sz="1600"/>
            </a:lvl1pPr>
          </a:lstStyle>
          <a:p>
            <a:r>
              <a:rPr lang="en-GB"/>
              <a:t>Click icon to add picture</a:t>
            </a:r>
            <a:endParaRPr lang="en-US" dirty="0"/>
          </a:p>
        </p:txBody>
      </p:sp>
    </p:spTree>
    <p:extLst>
      <p:ext uri="{BB962C8B-B14F-4D97-AF65-F5344CB8AC3E}">
        <p14:creationId xmlns:p14="http://schemas.microsoft.com/office/powerpoint/2010/main" val="814982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1">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858000"/>
          </a:xfrm>
          <a:solidFill>
            <a:schemeClr val="accent6"/>
          </a:solidFill>
        </p:spPr>
        <p:txBody>
          <a:bodyPr/>
          <a:lstStyle>
            <a:lvl1pPr algn="ctr">
              <a:defRPr/>
            </a:lvl1pPr>
          </a:lstStyle>
          <a:p>
            <a:r>
              <a:rPr lang="en-GB"/>
              <a:t>Click icon to add picture</a:t>
            </a:r>
            <a:endParaRPr lang="en-US" dirty="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hasCustomPrompt="1"/>
          </p:nvPr>
        </p:nvSpPr>
        <p:spPr>
          <a:xfrm>
            <a:off x="0" y="2705101"/>
            <a:ext cx="7537703" cy="2926080"/>
          </a:xfrm>
          <a:solidFill>
            <a:schemeClr val="bg1">
              <a:alpha val="93000"/>
            </a:schemeClr>
          </a:solidFill>
        </p:spPr>
        <p:txBody>
          <a:bodyPr lIns="822960" tIns="91440" bIns="822960" anchor="b" anchorCtr="0">
            <a:noAutofit/>
          </a:bodyPr>
          <a:lstStyle>
            <a:lvl1pPr>
              <a:defRPr sz="4800"/>
            </a:lvl1pPr>
          </a:lstStyle>
          <a:p>
            <a:r>
              <a:rPr lang="en-US" sz="5400" dirty="0">
                <a:solidFill>
                  <a:schemeClr val="tx1"/>
                </a:solidFill>
              </a:rPr>
              <a:t>Click to add title</a:t>
            </a: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hasCustomPrompt="1"/>
          </p:nvPr>
        </p:nvSpPr>
        <p:spPr>
          <a:xfrm>
            <a:off x="845389" y="4735798"/>
            <a:ext cx="6692313" cy="845849"/>
          </a:xfrm>
        </p:spPr>
        <p:txBody>
          <a:bodyPr>
            <a:normAutofit/>
          </a:bodyPr>
          <a:lstStyle>
            <a:lvl1pPr marL="0" indent="0">
              <a:buNone/>
              <a:defRPr sz="2400"/>
            </a:lvl1pPr>
          </a:lstStyle>
          <a:p>
            <a:r>
              <a:rPr lang="en-US" dirty="0">
                <a:solidFill>
                  <a:schemeClr val="tx1"/>
                </a:solidFill>
              </a:rPr>
              <a:t>Click to add subtitle</a:t>
            </a:r>
          </a:p>
        </p:txBody>
      </p:sp>
    </p:spTree>
    <p:extLst>
      <p:ext uri="{BB962C8B-B14F-4D97-AF65-F5344CB8AC3E}">
        <p14:creationId xmlns:p14="http://schemas.microsoft.com/office/powerpoint/2010/main" val="1476752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2 Columns">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hasCustomPrompt="1"/>
          </p:nvPr>
        </p:nvSpPr>
        <p:spPr>
          <a:xfrm>
            <a:off x="1097280" y="286603"/>
            <a:ext cx="10058400" cy="1450757"/>
          </a:xfrm>
        </p:spPr>
        <p:txBody>
          <a:bodyPr/>
          <a:lstStyle/>
          <a:p>
            <a:r>
              <a:rPr lang="en-US" sz="4800" dirty="0">
                <a:solidFill>
                  <a:schemeClr val="tx1"/>
                </a:solidFill>
              </a:rPr>
              <a:t>Click to add title</a:t>
            </a:r>
            <a:endParaRPr lang="en-US" dirty="0"/>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hasCustomPrompt="1"/>
          </p:nvPr>
        </p:nvSpPr>
        <p:spPr>
          <a:xfrm>
            <a:off x="1097281" y="2183367"/>
            <a:ext cx="4998720" cy="3914850"/>
          </a:xfrm>
        </p:spPr>
        <p:txBody>
          <a:bodyPr lIns="91440">
            <a:normAutofit/>
          </a:bodyPr>
          <a:lstStyle>
            <a:lvl1pPr marL="0" indent="0">
              <a:spcBef>
                <a:spcPts val="1200"/>
              </a:spcBef>
              <a:spcAft>
                <a:spcPts val="200"/>
              </a:spcAft>
              <a:buFont typeface="Arial" panose="020B0604020202020204" pitchFamily="34" charset="0"/>
              <a:buNone/>
              <a:defRPr sz="2400"/>
            </a:lvl1pPr>
            <a:lvl2pPr marL="347472" indent="-182880">
              <a:spcBef>
                <a:spcPts val="1200"/>
              </a:spcBef>
              <a:spcAft>
                <a:spcPts val="200"/>
              </a:spcAft>
              <a:buClr>
                <a:schemeClr val="accent2"/>
              </a:buClr>
              <a:buFont typeface="Arial" panose="020B0604020202020204" pitchFamily="34" charset="0"/>
              <a:buChar char="•"/>
              <a:defRPr sz="2400"/>
            </a:lvl2pPr>
            <a:lvl3pPr marL="566928" indent="-182880">
              <a:spcBef>
                <a:spcPts val="1200"/>
              </a:spcBef>
              <a:spcAft>
                <a:spcPts val="200"/>
              </a:spcAft>
              <a:buClr>
                <a:schemeClr val="accent2"/>
              </a:buClr>
              <a:buFont typeface="Arial" panose="020B0604020202020204" pitchFamily="34" charset="0"/>
              <a:buChar char="•"/>
              <a:defRPr sz="2400"/>
            </a:lvl3pPr>
            <a:lvl4pPr marL="749808" indent="-182880">
              <a:spcBef>
                <a:spcPts val="1200"/>
              </a:spcBef>
              <a:spcAft>
                <a:spcPts val="200"/>
              </a:spcAft>
              <a:buClr>
                <a:schemeClr val="accent2"/>
              </a:buClr>
              <a:buFont typeface="Arial" panose="020B0604020202020204" pitchFamily="34" charset="0"/>
              <a:buChar char="•"/>
              <a:defRPr sz="2400"/>
            </a:lvl4pPr>
            <a:lvl5pPr marL="932688" indent="-182880">
              <a:spcBef>
                <a:spcPts val="1200"/>
              </a:spcBef>
              <a:spcAft>
                <a:spcPts val="200"/>
              </a:spcAft>
              <a:buClr>
                <a:schemeClr val="accent2"/>
              </a:buClr>
              <a:buFont typeface="Arial" panose="020B0604020202020204" pitchFamily="34" charset="0"/>
              <a:buChar char="•"/>
              <a:defRPr sz="2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Presentation Title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10" name="Content Placeholder 11">
            <a:extLst>
              <a:ext uri="{FF2B5EF4-FFF2-40B4-BE49-F238E27FC236}">
                <a16:creationId xmlns:a16="http://schemas.microsoft.com/office/drawing/2014/main" id="{BEAF6B01-7E55-3A14-DE85-588680B0910B}"/>
              </a:ext>
            </a:extLst>
          </p:cNvPr>
          <p:cNvSpPr>
            <a:spLocks noGrp="1"/>
          </p:cNvSpPr>
          <p:nvPr>
            <p:ph idx="13" hasCustomPrompt="1"/>
          </p:nvPr>
        </p:nvSpPr>
        <p:spPr>
          <a:xfrm>
            <a:off x="6503438" y="2183367"/>
            <a:ext cx="4672294" cy="3914850"/>
          </a:xfrm>
        </p:spPr>
        <p:txBody>
          <a:bodyPr lIns="91440">
            <a:normAutofit/>
          </a:bodyPr>
          <a:lstStyle>
            <a:lvl1pPr marL="0" indent="0">
              <a:spcBef>
                <a:spcPts val="1200"/>
              </a:spcBef>
              <a:spcAft>
                <a:spcPts val="200"/>
              </a:spcAft>
              <a:buFont typeface="Arial" panose="020B0604020202020204" pitchFamily="34" charset="0"/>
              <a:buNone/>
              <a:defRPr sz="2400"/>
            </a:lvl1pPr>
            <a:lvl2pPr marL="347472" indent="-182880">
              <a:spcBef>
                <a:spcPts val="1200"/>
              </a:spcBef>
              <a:spcAft>
                <a:spcPts val="200"/>
              </a:spcAft>
              <a:buClr>
                <a:schemeClr val="accent2"/>
              </a:buClr>
              <a:buFont typeface="Arial" panose="020B0604020202020204" pitchFamily="34" charset="0"/>
              <a:buChar char="•"/>
              <a:defRPr sz="2400"/>
            </a:lvl2pPr>
            <a:lvl3pPr marL="566928" indent="-182880">
              <a:spcBef>
                <a:spcPts val="1200"/>
              </a:spcBef>
              <a:spcAft>
                <a:spcPts val="200"/>
              </a:spcAft>
              <a:buClr>
                <a:schemeClr val="accent2"/>
              </a:buClr>
              <a:buFont typeface="Arial" panose="020B0604020202020204" pitchFamily="34" charset="0"/>
              <a:buChar char="•"/>
              <a:defRPr sz="2400"/>
            </a:lvl3pPr>
            <a:lvl4pPr marL="749808" indent="-182880">
              <a:spcBef>
                <a:spcPts val="1200"/>
              </a:spcBef>
              <a:spcAft>
                <a:spcPts val="200"/>
              </a:spcAft>
              <a:buClr>
                <a:schemeClr val="accent2"/>
              </a:buClr>
              <a:buFont typeface="Arial" panose="020B0604020202020204" pitchFamily="34" charset="0"/>
              <a:buChar char="•"/>
              <a:defRPr sz="2400"/>
            </a:lvl4pPr>
            <a:lvl5pPr marL="932688" indent="-182880">
              <a:spcBef>
                <a:spcPts val="1200"/>
              </a:spcBef>
              <a:spcAft>
                <a:spcPts val="200"/>
              </a:spcAft>
              <a:buClr>
                <a:schemeClr val="accent2"/>
              </a:buClr>
              <a:buFont typeface="Arial" panose="020B0604020202020204" pitchFamily="34" charset="0"/>
              <a:buChar char="•"/>
              <a:defRPr sz="2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513635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Title and Content 2">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5F368C9-4803-45FD-A0BA-26B5679AFCD4}"/>
              </a:ext>
            </a:extLst>
          </p:cNvPr>
          <p:cNvSpPr>
            <a:spLocks noGrp="1"/>
          </p:cNvSpPr>
          <p:nvPr>
            <p:ph type="title" hasCustomPrompt="1"/>
          </p:nvPr>
        </p:nvSpPr>
        <p:spPr>
          <a:xfrm>
            <a:off x="1097279" y="286603"/>
            <a:ext cx="9966960" cy="1450757"/>
          </a:xfrm>
        </p:spPr>
        <p:txBody>
          <a:bodyPr/>
          <a:lstStyle>
            <a:lvl1pPr>
              <a:defRPr/>
            </a:lvl1pPr>
          </a:lstStyle>
          <a:p>
            <a:r>
              <a:rPr lang="en-US" dirty="0"/>
              <a:t>Click to add title</a:t>
            </a:r>
          </a:p>
        </p:txBody>
      </p:sp>
      <p:sp>
        <p:nvSpPr>
          <p:cNvPr id="15" name="Content Placeholder 2">
            <a:extLst>
              <a:ext uri="{FF2B5EF4-FFF2-40B4-BE49-F238E27FC236}">
                <a16:creationId xmlns:a16="http://schemas.microsoft.com/office/drawing/2014/main" id="{70EEE198-C7B9-2C56-05AC-997ADD4EE029}"/>
              </a:ext>
            </a:extLst>
          </p:cNvPr>
          <p:cNvSpPr>
            <a:spLocks noGrp="1"/>
          </p:cNvSpPr>
          <p:nvPr>
            <p:ph idx="1" hasCustomPrompt="1"/>
          </p:nvPr>
        </p:nvSpPr>
        <p:spPr>
          <a:xfrm>
            <a:off x="1097280" y="2194560"/>
            <a:ext cx="6024003" cy="3754425"/>
          </a:xfrm>
        </p:spPr>
        <p:txBody>
          <a:bodyPr lIns="91440">
            <a:normAutofit/>
          </a:bodyPr>
          <a:lstStyle>
            <a:lvl1pPr marL="0" indent="0">
              <a:spcBef>
                <a:spcPts val="1200"/>
              </a:spcBef>
              <a:spcAft>
                <a:spcPts val="200"/>
              </a:spcAft>
              <a:buNone/>
              <a:defRPr sz="2400"/>
            </a:lvl1pPr>
            <a:lvl2pPr marL="347472" indent="-347472">
              <a:spcBef>
                <a:spcPts val="1200"/>
              </a:spcBef>
              <a:spcAft>
                <a:spcPts val="200"/>
              </a:spcAft>
              <a:buClr>
                <a:schemeClr val="accent2"/>
              </a:buClr>
              <a:buFont typeface="Arial" panose="020B0604020202020204" pitchFamily="34" charset="0"/>
              <a:buChar char="•"/>
              <a:defRPr sz="2400"/>
            </a:lvl2pPr>
            <a:lvl3pPr marL="566928" indent="-182880">
              <a:spcBef>
                <a:spcPts val="1200"/>
              </a:spcBef>
              <a:spcAft>
                <a:spcPts val="200"/>
              </a:spcAft>
              <a:buClr>
                <a:schemeClr val="accent2"/>
              </a:buClr>
              <a:buFont typeface="Arial" panose="020B0604020202020204" pitchFamily="34" charset="0"/>
              <a:buChar char="•"/>
              <a:defRPr sz="2400"/>
            </a:lvl3pPr>
            <a:lvl4pPr marL="749808" indent="-182880">
              <a:spcBef>
                <a:spcPts val="1200"/>
              </a:spcBef>
              <a:spcAft>
                <a:spcPts val="200"/>
              </a:spcAft>
              <a:buClr>
                <a:schemeClr val="accent2"/>
              </a:buClr>
              <a:buFont typeface="Arial" panose="020B0604020202020204" pitchFamily="34" charset="0"/>
              <a:buChar char="•"/>
              <a:defRPr sz="2400"/>
            </a:lvl4pPr>
            <a:lvl5pPr marL="932688" indent="-182880">
              <a:spcBef>
                <a:spcPts val="1200"/>
              </a:spcBef>
              <a:spcAft>
                <a:spcPts val="200"/>
              </a:spcAft>
              <a:buClr>
                <a:schemeClr val="accent2"/>
              </a:buClr>
              <a:buFont typeface="Arial" panose="020B0604020202020204" pitchFamily="34" charset="0"/>
              <a:buChar char="•"/>
              <a:defRPr sz="2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20">
            <a:extLst>
              <a:ext uri="{FF2B5EF4-FFF2-40B4-BE49-F238E27FC236}">
                <a16:creationId xmlns:a16="http://schemas.microsoft.com/office/drawing/2014/main" id="{244AF500-76F9-CD01-586B-E1B35B735F88}"/>
              </a:ext>
            </a:extLst>
          </p:cNvPr>
          <p:cNvSpPr>
            <a:spLocks noGrp="1"/>
          </p:cNvSpPr>
          <p:nvPr>
            <p:ph sz="quarter" idx="16" hasCustomPrompt="1"/>
          </p:nvPr>
        </p:nvSpPr>
        <p:spPr>
          <a:xfrm>
            <a:off x="7406640" y="2194560"/>
            <a:ext cx="4067175" cy="3754425"/>
          </a:xfrm>
          <a:solidFill>
            <a:schemeClr val="tx1">
              <a:lumMod val="85000"/>
              <a:lumOff val="15000"/>
            </a:schemeClr>
          </a:solidFill>
        </p:spPr>
        <p:txBody>
          <a:bodyPr lIns="274320" tIns="274320" rIns="274320" bIns="274320">
            <a:normAutofit/>
          </a:bodyPr>
          <a:lstStyle>
            <a:lvl1pPr marL="512064" indent="-512064">
              <a:buClr>
                <a:schemeClr val="accent2"/>
              </a:buClr>
              <a:buFont typeface="+mj-lt"/>
              <a:buAutoNum type="arabicPeriod"/>
              <a:defRPr sz="2000">
                <a:solidFill>
                  <a:schemeClr val="bg1"/>
                </a:solidFill>
              </a:defRPr>
            </a:lvl1pPr>
            <a:lvl2pPr marL="658368" indent="-457200">
              <a:buClr>
                <a:schemeClr val="accent2"/>
              </a:buClr>
              <a:buFont typeface="+mj-lt"/>
              <a:buAutoNum type="arabicPeriod"/>
              <a:defRPr sz="2000">
                <a:solidFill>
                  <a:schemeClr val="bg1"/>
                </a:solidFill>
              </a:defRPr>
            </a:lvl2pPr>
            <a:lvl3pPr marL="841248" indent="-457200">
              <a:buClr>
                <a:schemeClr val="accent2"/>
              </a:buClr>
              <a:buFont typeface="+mj-lt"/>
              <a:buAutoNum type="arabicPeriod"/>
              <a:defRPr sz="2000">
                <a:solidFill>
                  <a:schemeClr val="bg1"/>
                </a:solidFill>
              </a:defRPr>
            </a:lvl3pPr>
            <a:lvl4pPr marL="1024128" indent="-457200">
              <a:buClr>
                <a:schemeClr val="accent2"/>
              </a:buClr>
              <a:buFont typeface="+mj-lt"/>
              <a:buAutoNum type="arabicPeriod"/>
              <a:defRPr sz="2000">
                <a:solidFill>
                  <a:schemeClr val="bg1"/>
                </a:solidFill>
              </a:defRPr>
            </a:lvl4pPr>
            <a:lvl5pPr marL="1207008" indent="-457200">
              <a:buClr>
                <a:schemeClr val="accent2"/>
              </a:buClr>
              <a:buFont typeface="+mj-lt"/>
              <a:buAutoNum type="arabicPeriod"/>
              <a:defRPr sz="20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Rectangle 13">
            <a:extLst>
              <a:ext uri="{FF2B5EF4-FFF2-40B4-BE49-F238E27FC236}">
                <a16:creationId xmlns:a16="http://schemas.microsoft.com/office/drawing/2014/main" id="{F02F1891-1ACC-4692-80A2-4F69EAAAE404}"/>
              </a:ext>
              <a:ext uri="{C183D7F6-B498-43B3-948B-1728B52AA6E4}">
                <adec:decorative xmlns:adec="http://schemas.microsoft.com/office/drawing/2017/decorative" val="1"/>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Presentation Title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cxnSp>
        <p:nvCxnSpPr>
          <p:cNvPr id="5" name="Straight Connector 4">
            <a:extLst>
              <a:ext uri="{FF2B5EF4-FFF2-40B4-BE49-F238E27FC236}">
                <a16:creationId xmlns:a16="http://schemas.microsoft.com/office/drawing/2014/main" id="{D11493E3-605E-569A-BC16-ACFDDE98E130}"/>
              </a:ext>
              <a:ext uri="{C183D7F6-B498-43B3-948B-1728B52AA6E4}">
                <adec:decorative xmlns:adec="http://schemas.microsoft.com/office/drawing/2017/decorative" val="1"/>
              </a:ext>
            </a:extLst>
          </p:cNvPr>
          <p:cNvCxnSpPr/>
          <p:nvPr userDrawn="1"/>
        </p:nvCxnSpPr>
        <p:spPr>
          <a:xfrm>
            <a:off x="1097280"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13032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Title and Content and 2 Columns Left 1">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5F368C9-4803-45FD-A0BA-26B5679AFCD4}"/>
              </a:ext>
            </a:extLst>
          </p:cNvPr>
          <p:cNvSpPr>
            <a:spLocks noGrp="1"/>
          </p:cNvSpPr>
          <p:nvPr>
            <p:ph type="title"/>
          </p:nvPr>
        </p:nvSpPr>
        <p:spPr>
          <a:xfrm>
            <a:off x="5131676" y="286603"/>
            <a:ext cx="6024004" cy="1788527"/>
          </a:xfrm>
        </p:spPr>
        <p:txBody>
          <a:bodyPr/>
          <a:lstStyle>
            <a:lvl1pPr>
              <a:defRPr/>
            </a:lvl1pPr>
          </a:lstStyle>
          <a:p>
            <a:r>
              <a:rPr lang="en-GB"/>
              <a:t>Click to edit Master title style</a:t>
            </a:r>
            <a:endParaRPr lang="en-US" dirty="0"/>
          </a:p>
        </p:txBody>
      </p:sp>
      <p:cxnSp>
        <p:nvCxnSpPr>
          <p:cNvPr id="16" name="Straight Connector 15">
            <a:extLst>
              <a:ext uri="{FF2B5EF4-FFF2-40B4-BE49-F238E27FC236}">
                <a16:creationId xmlns:a16="http://schemas.microsoft.com/office/drawing/2014/main" id="{C6487FB7-F6EE-0454-5FB0-228B2EBCBD55}"/>
              </a:ext>
              <a:ext uri="{C183D7F6-B498-43B3-948B-1728B52AA6E4}">
                <adec:decorative xmlns:adec="http://schemas.microsoft.com/office/drawing/2017/decorative" val="1"/>
              </a:ext>
            </a:extLst>
          </p:cNvPr>
          <p:cNvCxnSpPr>
            <a:cxnSpLocks/>
          </p:cNvCxnSpPr>
          <p:nvPr userDrawn="1"/>
        </p:nvCxnSpPr>
        <p:spPr>
          <a:xfrm>
            <a:off x="5130366" y="2166571"/>
            <a:ext cx="6030126"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 name="Content Placeholder 20">
            <a:extLst>
              <a:ext uri="{FF2B5EF4-FFF2-40B4-BE49-F238E27FC236}">
                <a16:creationId xmlns:a16="http://schemas.microsoft.com/office/drawing/2014/main" id="{7E27ABCA-7CD7-B1C6-D787-E3B8959F7FE4}"/>
              </a:ext>
            </a:extLst>
          </p:cNvPr>
          <p:cNvSpPr>
            <a:spLocks noGrp="1"/>
          </p:cNvSpPr>
          <p:nvPr>
            <p:ph sz="quarter" idx="15" hasCustomPrompt="1"/>
          </p:nvPr>
        </p:nvSpPr>
        <p:spPr>
          <a:xfrm>
            <a:off x="639763" y="287338"/>
            <a:ext cx="4067175" cy="2801123"/>
          </a:xfrm>
          <a:solidFill>
            <a:schemeClr val="accent6"/>
          </a:solidFill>
        </p:spPr>
        <p:txBody>
          <a:bodyPr/>
          <a:lstStyle>
            <a:lvl1pPr>
              <a:defRPr/>
            </a:lvl1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20">
            <a:extLst>
              <a:ext uri="{FF2B5EF4-FFF2-40B4-BE49-F238E27FC236}">
                <a16:creationId xmlns:a16="http://schemas.microsoft.com/office/drawing/2014/main" id="{244AF500-76F9-CD01-586B-E1B35B735F88}"/>
              </a:ext>
            </a:extLst>
          </p:cNvPr>
          <p:cNvSpPr>
            <a:spLocks noGrp="1"/>
          </p:cNvSpPr>
          <p:nvPr>
            <p:ph sz="quarter" idx="16" hasCustomPrompt="1"/>
          </p:nvPr>
        </p:nvSpPr>
        <p:spPr>
          <a:xfrm>
            <a:off x="639763" y="3416796"/>
            <a:ext cx="4067175" cy="2801124"/>
          </a:xfrm>
          <a:solidFill>
            <a:schemeClr val="accent6"/>
          </a:solidFill>
        </p:spPr>
        <p:txBody>
          <a:bodyPr/>
          <a:lstStyle>
            <a:lvl1pPr>
              <a:defRPr/>
            </a:lvl1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a:extLst>
              <a:ext uri="{FF2B5EF4-FFF2-40B4-BE49-F238E27FC236}">
                <a16:creationId xmlns:a16="http://schemas.microsoft.com/office/drawing/2014/main" id="{70EEE198-C7B9-2C56-05AC-997ADD4EE029}"/>
              </a:ext>
            </a:extLst>
          </p:cNvPr>
          <p:cNvSpPr>
            <a:spLocks noGrp="1"/>
          </p:cNvSpPr>
          <p:nvPr>
            <p:ph idx="1" hasCustomPrompt="1"/>
          </p:nvPr>
        </p:nvSpPr>
        <p:spPr>
          <a:xfrm>
            <a:off x="5131676" y="2258012"/>
            <a:ext cx="6024003" cy="3959908"/>
          </a:xfrm>
        </p:spPr>
        <p:txBody>
          <a:bodyPr lIns="91440">
            <a:normAutofit/>
          </a:bodyPr>
          <a:lstStyle>
            <a:lvl1pPr marL="0" indent="0">
              <a:spcBef>
                <a:spcPts val="1200"/>
              </a:spcBef>
              <a:spcAft>
                <a:spcPts val="200"/>
              </a:spcAft>
              <a:buNone/>
              <a:defRPr sz="2400"/>
            </a:lvl1pPr>
            <a:lvl2pPr>
              <a:spcBef>
                <a:spcPts val="1200"/>
              </a:spcBef>
              <a:spcAft>
                <a:spcPts val="200"/>
              </a:spcAft>
              <a:defRPr sz="2000"/>
            </a:lvl2pPr>
            <a:lvl3pPr>
              <a:spcBef>
                <a:spcPts val="1200"/>
              </a:spcBef>
              <a:spcAft>
                <a:spcPts val="200"/>
              </a:spcAft>
              <a:defRPr sz="1600"/>
            </a:lvl3pPr>
            <a:lvl4pPr>
              <a:spcBef>
                <a:spcPts val="1200"/>
              </a:spcBef>
              <a:spcAft>
                <a:spcPts val="200"/>
              </a:spcAft>
              <a:defRPr sz="1600"/>
            </a:lvl4pPr>
            <a:lvl5pPr>
              <a:spcBef>
                <a:spcPts val="1200"/>
              </a:spcBef>
              <a:spcAft>
                <a:spcPts val="200"/>
              </a:spcAft>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Rectangle 13">
            <a:extLst>
              <a:ext uri="{FF2B5EF4-FFF2-40B4-BE49-F238E27FC236}">
                <a16:creationId xmlns:a16="http://schemas.microsoft.com/office/drawing/2014/main" id="{F02F1891-1ACC-4692-80A2-4F69EAAAE404}"/>
              </a:ext>
              <a:ext uri="{C183D7F6-B498-43B3-948B-1728B52AA6E4}">
                <adec:decorative xmlns:adec="http://schemas.microsoft.com/office/drawing/2017/decorative" val="1"/>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Presentation Title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59250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Content and Table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09674" y="286603"/>
            <a:ext cx="9946006" cy="1450757"/>
          </a:xfrm>
        </p:spPr>
        <p:txBody>
          <a:bodyPr lIns="0"/>
          <a:lstStyle>
            <a:lvl1pPr>
              <a:defRPr/>
            </a:lvl1pPr>
          </a:lstStyle>
          <a:p>
            <a:r>
              <a:rPr lang="en-US" dirty="0"/>
              <a:t>Click to add title</a:t>
            </a:r>
          </a:p>
        </p:txBody>
      </p:sp>
      <p:sp>
        <p:nvSpPr>
          <p:cNvPr id="3" name="Content Placeholder 2"/>
          <p:cNvSpPr>
            <a:spLocks noGrp="1"/>
          </p:cNvSpPr>
          <p:nvPr>
            <p:ph idx="1" hasCustomPrompt="1"/>
          </p:nvPr>
        </p:nvSpPr>
        <p:spPr>
          <a:xfrm>
            <a:off x="1209675" y="2286000"/>
            <a:ext cx="2391941" cy="3248567"/>
          </a:xfrm>
        </p:spPr>
        <p:txBody>
          <a:bodyPr/>
          <a:lstStyle>
            <a:lvl1pPr marL="0" indent="0">
              <a:buNone/>
              <a:defRPr/>
            </a:lvl1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Table Placeholder 5">
            <a:extLst>
              <a:ext uri="{FF2B5EF4-FFF2-40B4-BE49-F238E27FC236}">
                <a16:creationId xmlns:a16="http://schemas.microsoft.com/office/drawing/2014/main" id="{7AA6B9BC-99C6-B9CE-63BB-C79284371A4A}"/>
              </a:ext>
            </a:extLst>
          </p:cNvPr>
          <p:cNvSpPr>
            <a:spLocks noGrp="1"/>
          </p:cNvSpPr>
          <p:nvPr>
            <p:ph type="tbl" sz="quarter" idx="13"/>
          </p:nvPr>
        </p:nvSpPr>
        <p:spPr>
          <a:xfrm>
            <a:off x="3840163" y="2286000"/>
            <a:ext cx="7315200" cy="3248025"/>
          </a:xfrm>
        </p:spPr>
        <p:txBody>
          <a:bodyPr/>
          <a:lstStyle>
            <a:lvl1pPr>
              <a:defRPr/>
            </a:lvl1pPr>
          </a:lstStyle>
          <a:p>
            <a:r>
              <a:rPr lang="en-GB"/>
              <a:t>Click icon to add table</a:t>
            </a:r>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Presentation Title</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079876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Final 1">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val="1"/>
              </a:ext>
            </a:extLst>
          </p:cNvPr>
          <p:cNvSpPr/>
          <p:nvPr userDrawn="1"/>
        </p:nvSpPr>
        <p:spPr>
          <a:xfrm>
            <a:off x="707474" y="640080"/>
            <a:ext cx="7229518" cy="511386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8">
            <a:extLst>
              <a:ext uri="{FF2B5EF4-FFF2-40B4-BE49-F238E27FC236}">
                <a16:creationId xmlns:a16="http://schemas.microsoft.com/office/drawing/2014/main" id="{ED5FBCAA-65CF-CE8D-2A57-F07A559D6169}"/>
              </a:ext>
            </a:extLst>
          </p:cNvPr>
          <p:cNvSpPr>
            <a:spLocks noGrp="1"/>
          </p:cNvSpPr>
          <p:nvPr>
            <p:ph type="title" hasCustomPrompt="1"/>
          </p:nvPr>
        </p:nvSpPr>
        <p:spPr>
          <a:xfrm>
            <a:off x="1035051" y="839520"/>
            <a:ext cx="6546596" cy="1729252"/>
          </a:xfrm>
        </p:spPr>
        <p:txBody>
          <a:bodyPr lIns="182880">
            <a:normAutofit/>
          </a:bodyPr>
          <a:lstStyle>
            <a:lvl1pPr>
              <a:defRPr sz="4800">
                <a:solidFill>
                  <a:schemeClr val="bg1"/>
                </a:solidFill>
              </a:defRPr>
            </a:lvl1pPr>
          </a:lstStyle>
          <a:p>
            <a:r>
              <a:rPr lang="en-US" dirty="0"/>
              <a:t>Click to add title</a:t>
            </a:r>
          </a:p>
        </p:txBody>
      </p:sp>
      <p:sp>
        <p:nvSpPr>
          <p:cNvPr id="5" name="Content Placeholder 6">
            <a:extLst>
              <a:ext uri="{FF2B5EF4-FFF2-40B4-BE49-F238E27FC236}">
                <a16:creationId xmlns:a16="http://schemas.microsoft.com/office/drawing/2014/main" id="{AA471100-D8FC-C6A3-1AB4-9E0BBF5AA83E}"/>
              </a:ext>
            </a:extLst>
          </p:cNvPr>
          <p:cNvSpPr>
            <a:spLocks noGrp="1"/>
          </p:cNvSpPr>
          <p:nvPr>
            <p:ph sz="quarter" idx="17" hasCustomPrompt="1"/>
          </p:nvPr>
        </p:nvSpPr>
        <p:spPr>
          <a:xfrm>
            <a:off x="1035050" y="2878052"/>
            <a:ext cx="3152775" cy="2557463"/>
          </a:xfrm>
        </p:spPr>
        <p:txBody>
          <a:bodyPr lIns="91440"/>
          <a:lstStyle>
            <a:lvl1pPr marL="0" indent="0">
              <a:buNone/>
              <a:defRPr sz="2400">
                <a:solidFill>
                  <a:schemeClr val="bg1"/>
                </a:solidFill>
              </a:defRPr>
            </a:lvl1pPr>
            <a:lvl2pPr>
              <a:defRPr sz="20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6">
            <a:extLst>
              <a:ext uri="{FF2B5EF4-FFF2-40B4-BE49-F238E27FC236}">
                <a16:creationId xmlns:a16="http://schemas.microsoft.com/office/drawing/2014/main" id="{31FFC008-9C4B-BB79-13EF-E3E28AF0285F}"/>
              </a:ext>
            </a:extLst>
          </p:cNvPr>
          <p:cNvSpPr>
            <a:spLocks noGrp="1"/>
          </p:cNvSpPr>
          <p:nvPr>
            <p:ph sz="quarter" idx="18" hasCustomPrompt="1"/>
          </p:nvPr>
        </p:nvSpPr>
        <p:spPr>
          <a:xfrm>
            <a:off x="4428872" y="2878052"/>
            <a:ext cx="3152775" cy="2557463"/>
          </a:xfrm>
        </p:spPr>
        <p:txBody>
          <a:bodyPr lIns="91440"/>
          <a:lstStyle>
            <a:lvl1pPr marL="0" indent="0">
              <a:buNone/>
              <a:defRPr sz="2400">
                <a:solidFill>
                  <a:schemeClr val="bg1"/>
                </a:solidFill>
              </a:defRPr>
            </a:lvl1pPr>
            <a:lvl2pPr>
              <a:defRPr sz="20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15">
            <a:extLst>
              <a:ext uri="{FF2B5EF4-FFF2-40B4-BE49-F238E27FC236}">
                <a16:creationId xmlns:a16="http://schemas.microsoft.com/office/drawing/2014/main" id="{24FE1E40-4668-3A25-AAEB-34B59D71BB2E}"/>
              </a:ext>
            </a:extLst>
          </p:cNvPr>
          <p:cNvSpPr>
            <a:spLocks noGrp="1"/>
          </p:cNvSpPr>
          <p:nvPr>
            <p:ph sz="quarter" idx="16" hasCustomPrompt="1"/>
          </p:nvPr>
        </p:nvSpPr>
        <p:spPr>
          <a:xfrm>
            <a:off x="8556170" y="839520"/>
            <a:ext cx="2600779" cy="4915168"/>
          </a:xfrm>
          <a:noFill/>
        </p:spPr>
        <p:txBody>
          <a:bodyPr/>
          <a:lstStyle>
            <a:lvl1pPr marL="457200" indent="-457200">
              <a:spcBef>
                <a:spcPts val="1200"/>
              </a:spcBef>
              <a:spcAft>
                <a:spcPts val="200"/>
              </a:spcAft>
              <a:buFont typeface="+mj-lt"/>
              <a:buAutoNum type="arabicPeriod"/>
              <a:defRPr/>
            </a:lvl1pPr>
            <a:lvl2pPr marL="544068" indent="-342900">
              <a:spcBef>
                <a:spcPts val="1200"/>
              </a:spcBef>
              <a:spcAft>
                <a:spcPts val="200"/>
              </a:spcAft>
              <a:buFont typeface="+mj-lt"/>
              <a:buAutoNum type="arabicPeriod"/>
              <a:defRPr/>
            </a:lvl2pPr>
            <a:lvl3pPr marL="726948" indent="-342900">
              <a:spcBef>
                <a:spcPts val="1200"/>
              </a:spcBef>
              <a:spcAft>
                <a:spcPts val="200"/>
              </a:spcAft>
              <a:buFont typeface="+mj-lt"/>
              <a:buAutoNum type="arabicPeriod"/>
              <a:defRPr/>
            </a:lvl3pPr>
            <a:lvl4pPr marL="909828" indent="-342900">
              <a:spcBef>
                <a:spcPts val="1200"/>
              </a:spcBef>
              <a:spcAft>
                <a:spcPts val="200"/>
              </a:spcAft>
              <a:buFont typeface="+mj-lt"/>
              <a:buAutoNum type="arabicPeriod"/>
              <a:defRPr/>
            </a:lvl4pPr>
            <a:lvl5pPr marL="1092708" indent="-342900">
              <a:spcBef>
                <a:spcPts val="1200"/>
              </a:spcBef>
              <a:spcAft>
                <a:spcPts val="200"/>
              </a:spcAft>
              <a:buFont typeface="+mj-lt"/>
              <a:buAutoNum type="arabicPeriod"/>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Rectangle 11">
            <a:extLst>
              <a:ext uri="{FF2B5EF4-FFF2-40B4-BE49-F238E27FC236}">
                <a16:creationId xmlns:a16="http://schemas.microsoft.com/office/drawing/2014/main" id="{9E592754-9FDD-4637-8931-8898DCEA2DAF}"/>
              </a:ext>
              <a:ext uri="{C183D7F6-B498-43B3-948B-1728B52AA6E4}">
                <adec:decorative xmlns:adec="http://schemas.microsoft.com/office/drawing/2017/decorative" val="1"/>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val="1"/>
              </a:ext>
            </a:extLst>
          </p:cNvPr>
          <p:cNvCxnSpPr>
            <a:cxnSpLocks/>
          </p:cNvCxnSpPr>
          <p:nvPr userDrawn="1"/>
        </p:nvCxnSpPr>
        <p:spPr>
          <a:xfrm>
            <a:off x="1092128" y="2723126"/>
            <a:ext cx="646743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Presentation Title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31839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 uri="{C183D7F6-B498-43B3-948B-1728B52AA6E4}">
                <adec:decorative xmlns:adec="http://schemas.microsoft.com/office/drawing/2017/decorative" val="1"/>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hasCustomPrompt="1"/>
          </p:nvPr>
        </p:nvSpPr>
        <p:spPr>
          <a:xfrm>
            <a:off x="7859485" y="640080"/>
            <a:ext cx="3690257" cy="2450676"/>
          </a:xfrm>
        </p:spPr>
        <p:txBody>
          <a:bodyPr>
            <a:normAutofit/>
          </a:bodyPr>
          <a:lstStyle>
            <a:lvl1pPr>
              <a:defRPr/>
            </a:lvl1pPr>
          </a:lstStyle>
          <a:p>
            <a:r>
              <a:rPr lang="en-US" dirty="0"/>
              <a:t>Click to add title</a:t>
            </a:r>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3255512"/>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a:normAutofit/>
          </a:bodyPr>
          <a:lstStyle>
            <a:lvl1pPr algn="ctr">
              <a:defRPr sz="1800"/>
            </a:lvl1pPr>
          </a:lstStyle>
          <a:p>
            <a:r>
              <a:rPr lang="en-GB"/>
              <a:t>Click icon to add picture</a:t>
            </a:r>
            <a:endParaRPr lang="en-US" dirty="0"/>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hasCustomPrompt="1"/>
          </p:nvPr>
        </p:nvSpPr>
        <p:spPr>
          <a:xfrm>
            <a:off x="7859485" y="3429000"/>
            <a:ext cx="3690257" cy="2440094"/>
          </a:xfrm>
        </p:spPr>
        <p:txBody>
          <a:bodyPr lIns="91440">
            <a:normAutofit/>
          </a:bodyPr>
          <a:lstStyle>
            <a:lvl1pPr marL="0" indent="0">
              <a:buNone/>
              <a:defRPr/>
            </a:lvl1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Presentation Title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866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r>
              <a:rPr lang="en-US"/>
              <a:t>20XX</a:t>
            </a:r>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r>
              <a:rPr lang="en-US"/>
              <a:t>Presentation Title</a:t>
            </a:r>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7560720"/>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8" r:id="rId13"/>
    <p:sldLayoutId id="2147483779" r:id="rId14"/>
    <p:sldLayoutId id="2147483781" r:id="rId15"/>
    <p:sldLayoutId id="2147483782" r:id="rId16"/>
    <p:sldLayoutId id="2147483783" r:id="rId17"/>
    <p:sldLayoutId id="2147483784" r:id="rId18"/>
    <p:sldLayoutId id="2147483785" r:id="rId19"/>
    <p:sldLayoutId id="2147483786" r:id="rId20"/>
    <p:sldLayoutId id="2147483788" r:id="rId21"/>
  </p:sldLayoutIdLst>
  <p:hf sldNum="0" hdr="0" ft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7" descr="A group of people sitting at a table">
            <a:extLst>
              <a:ext uri="{FF2B5EF4-FFF2-40B4-BE49-F238E27FC236}">
                <a16:creationId xmlns:a16="http://schemas.microsoft.com/office/drawing/2014/main" id="{6BEAD192-141F-FDDE-021B-8674B81EECD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13" r="13"/>
          <a:stretch/>
        </p:blipFill>
        <p:spPr/>
      </p:pic>
      <p:sp>
        <p:nvSpPr>
          <p:cNvPr id="6" name="Title 5">
            <a:extLst>
              <a:ext uri="{FF2B5EF4-FFF2-40B4-BE49-F238E27FC236}">
                <a16:creationId xmlns:a16="http://schemas.microsoft.com/office/drawing/2014/main" id="{8C834208-78D3-55FF-0568-AC7434753C76}"/>
              </a:ext>
            </a:extLst>
          </p:cNvPr>
          <p:cNvSpPr>
            <a:spLocks noGrp="1"/>
          </p:cNvSpPr>
          <p:nvPr>
            <p:ph type="ctrTitle"/>
          </p:nvPr>
        </p:nvSpPr>
        <p:spPr>
          <a:xfrm>
            <a:off x="0" y="3559835"/>
            <a:ext cx="8177842" cy="2859226"/>
          </a:xfrm>
        </p:spPr>
        <p:txBody>
          <a:bodyPr/>
          <a:lstStyle/>
          <a:p>
            <a:r>
              <a:rPr lang="en-GB" b="1" dirty="0"/>
              <a:t>The Importance of Emotional and Cultural Intelligence </a:t>
            </a:r>
            <a:br>
              <a:rPr lang="en-GB" b="1" dirty="0"/>
            </a:br>
            <a:r>
              <a:rPr lang="en-GB" b="1" dirty="0"/>
              <a:t>in Leadership</a:t>
            </a:r>
            <a:endParaRPr lang="en-US" sz="4000" b="1" dirty="0"/>
          </a:p>
        </p:txBody>
      </p:sp>
      <p:sp>
        <p:nvSpPr>
          <p:cNvPr id="2" name="Title 5">
            <a:extLst>
              <a:ext uri="{FF2B5EF4-FFF2-40B4-BE49-F238E27FC236}">
                <a16:creationId xmlns:a16="http://schemas.microsoft.com/office/drawing/2014/main" id="{595A4532-1EE2-2B52-1E76-C1FAAB2737EC}"/>
              </a:ext>
            </a:extLst>
          </p:cNvPr>
          <p:cNvSpPr txBox="1">
            <a:spLocks/>
          </p:cNvSpPr>
          <p:nvPr/>
        </p:nvSpPr>
        <p:spPr>
          <a:xfrm>
            <a:off x="5778174" y="226659"/>
            <a:ext cx="6412302" cy="2936359"/>
          </a:xfrm>
          <a:prstGeom prst="rect">
            <a:avLst/>
          </a:prstGeom>
          <a:solidFill>
            <a:schemeClr val="bg1">
              <a:alpha val="93000"/>
            </a:schemeClr>
          </a:solidFill>
        </p:spPr>
        <p:txBody>
          <a:bodyPr vert="horz" lIns="822960" tIns="91440" rIns="91440" bIns="548640" rtlCol="0" anchor="b" anchorCtr="0">
            <a:noAutofit/>
          </a:bodyPr>
          <a:lst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a:lstStyle>
          <a:p>
            <a:endParaRPr lang="en-US" sz="3000" dirty="0"/>
          </a:p>
          <a:p>
            <a:endParaRPr lang="en-US" sz="3000" dirty="0"/>
          </a:p>
          <a:p>
            <a:r>
              <a:rPr lang="en-US" sz="3000" b="1" dirty="0"/>
              <a:t>Andrzej Paw 2323030</a:t>
            </a:r>
          </a:p>
          <a:p>
            <a:r>
              <a:rPr lang="en-US" sz="2000" b="1" dirty="0" err="1"/>
              <a:t>Programme</a:t>
            </a:r>
            <a:r>
              <a:rPr lang="en-US" sz="2000" b="1" dirty="0"/>
              <a:t>:</a:t>
            </a:r>
          </a:p>
          <a:p>
            <a:r>
              <a:rPr lang="en-US" sz="2000" dirty="0"/>
              <a:t>BA (Hons) Business Management</a:t>
            </a:r>
            <a:br>
              <a:rPr lang="en-US" sz="2000" dirty="0"/>
            </a:br>
            <a:r>
              <a:rPr lang="en-US" sz="2000" b="1" dirty="0"/>
              <a:t>Module:</a:t>
            </a:r>
          </a:p>
          <a:p>
            <a:r>
              <a:rPr lang="en-GB" sz="2000" dirty="0"/>
              <a:t>Leadership and Management Theory and Practice </a:t>
            </a:r>
            <a:br>
              <a:rPr lang="en-US" sz="2000" dirty="0"/>
            </a:br>
            <a:r>
              <a:rPr lang="en-US" sz="2000" b="1" dirty="0"/>
              <a:t>Module code:</a:t>
            </a:r>
          </a:p>
          <a:p>
            <a:r>
              <a:rPr lang="en-GB" sz="2000"/>
              <a:t>LCBB6022</a:t>
            </a:r>
            <a:endParaRPr lang="en-US" sz="2000" dirty="0"/>
          </a:p>
        </p:txBody>
      </p:sp>
      <p:pic>
        <p:nvPicPr>
          <p:cNvPr id="5" name="Picture 4">
            <a:extLst>
              <a:ext uri="{FF2B5EF4-FFF2-40B4-BE49-F238E27FC236}">
                <a16:creationId xmlns:a16="http://schemas.microsoft.com/office/drawing/2014/main" id="{5AA86FB9-F740-DA5A-EC98-65197CA5530F}"/>
              </a:ext>
            </a:extLst>
          </p:cNvPr>
          <p:cNvPicPr>
            <a:picLocks noChangeAspect="1"/>
          </p:cNvPicPr>
          <p:nvPr/>
        </p:nvPicPr>
        <p:blipFill>
          <a:blip r:embed="rId4"/>
          <a:stretch>
            <a:fillRect/>
          </a:stretch>
        </p:blipFill>
        <p:spPr>
          <a:xfrm>
            <a:off x="178189" y="226659"/>
            <a:ext cx="3508255" cy="1176530"/>
          </a:xfrm>
          <a:prstGeom prst="rect">
            <a:avLst/>
          </a:prstGeom>
        </p:spPr>
      </p:pic>
    </p:spTree>
    <p:extLst>
      <p:ext uri="{BB962C8B-B14F-4D97-AF65-F5344CB8AC3E}">
        <p14:creationId xmlns:p14="http://schemas.microsoft.com/office/powerpoint/2010/main" val="20768791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91CDF-C16E-D9FB-0490-6752F3BAC257}"/>
              </a:ext>
            </a:extLst>
          </p:cNvPr>
          <p:cNvSpPr>
            <a:spLocks noGrp="1"/>
          </p:cNvSpPr>
          <p:nvPr>
            <p:ph type="title"/>
          </p:nvPr>
        </p:nvSpPr>
        <p:spPr/>
        <p:txBody>
          <a:bodyPr/>
          <a:lstStyle/>
          <a:p>
            <a:r>
              <a:rPr lang="en-US" dirty="0"/>
              <a:t>CONTENTS</a:t>
            </a:r>
          </a:p>
        </p:txBody>
      </p:sp>
      <p:sp>
        <p:nvSpPr>
          <p:cNvPr id="4" name="Content Placeholder 3">
            <a:extLst>
              <a:ext uri="{FF2B5EF4-FFF2-40B4-BE49-F238E27FC236}">
                <a16:creationId xmlns:a16="http://schemas.microsoft.com/office/drawing/2014/main" id="{906F8E5A-CF7D-4AEA-7B11-1CF53A729837}"/>
              </a:ext>
            </a:extLst>
          </p:cNvPr>
          <p:cNvSpPr>
            <a:spLocks noGrp="1"/>
          </p:cNvSpPr>
          <p:nvPr>
            <p:ph idx="1"/>
          </p:nvPr>
        </p:nvSpPr>
        <p:spPr>
          <a:xfrm>
            <a:off x="1097280" y="2194560"/>
            <a:ext cx="4504139" cy="3754425"/>
          </a:xfrm>
        </p:spPr>
        <p:txBody>
          <a:bodyPr>
            <a:normAutofit fontScale="92500"/>
          </a:bodyPr>
          <a:lstStyle/>
          <a:p>
            <a:pPr marL="342900" indent="-342900">
              <a:buFont typeface="Arial" panose="020B0604020202020204" pitchFamily="34" charset="0"/>
              <a:buChar char="•"/>
            </a:pPr>
            <a:r>
              <a:rPr lang="en-GB" dirty="0"/>
              <a:t>Leadership in Modern Organisations </a:t>
            </a:r>
          </a:p>
          <a:p>
            <a:pPr marL="342900" indent="-342900">
              <a:buFont typeface="Arial" panose="020B0604020202020204" pitchFamily="34" charset="0"/>
              <a:buChar char="•"/>
            </a:pPr>
            <a:r>
              <a:rPr lang="en-GB" dirty="0"/>
              <a:t>What Is Emotional Intelligence?</a:t>
            </a:r>
          </a:p>
          <a:p>
            <a:pPr marL="342900" indent="-342900">
              <a:buFont typeface="Arial" panose="020B0604020202020204" pitchFamily="34" charset="0"/>
              <a:buChar char="•"/>
            </a:pPr>
            <a:r>
              <a:rPr lang="en-GB" dirty="0"/>
              <a:t>Goleman’s Emotional Intelligence Model </a:t>
            </a:r>
          </a:p>
          <a:p>
            <a:pPr marL="342900" indent="-342900">
              <a:buFont typeface="Arial" panose="020B0604020202020204" pitchFamily="34" charset="0"/>
              <a:buChar char="•"/>
            </a:pPr>
            <a:r>
              <a:rPr lang="en-GB" dirty="0"/>
              <a:t>Why Emotional Intelligence Matters </a:t>
            </a:r>
          </a:p>
          <a:p>
            <a:pPr marL="342900" indent="-342900">
              <a:buFont typeface="Arial" panose="020B0604020202020204" pitchFamily="34" charset="0"/>
              <a:buChar char="•"/>
            </a:pPr>
            <a:r>
              <a:rPr lang="en-GB" dirty="0"/>
              <a:t>Emotional Intelligence in Practice</a:t>
            </a:r>
          </a:p>
          <a:p>
            <a:pPr marL="342900" indent="-342900">
              <a:buFont typeface="Arial" panose="020B0604020202020204" pitchFamily="34" charset="0"/>
              <a:buChar char="•"/>
            </a:pPr>
            <a:r>
              <a:rPr lang="en-GB" dirty="0"/>
              <a:t>What Is Cultural Intelligence?</a:t>
            </a:r>
          </a:p>
        </p:txBody>
      </p:sp>
      <p:sp>
        <p:nvSpPr>
          <p:cNvPr id="7" name="Content Placeholder 3">
            <a:extLst>
              <a:ext uri="{FF2B5EF4-FFF2-40B4-BE49-F238E27FC236}">
                <a16:creationId xmlns:a16="http://schemas.microsoft.com/office/drawing/2014/main" id="{3F011433-7999-DBF0-6102-79D118EF8159}"/>
              </a:ext>
            </a:extLst>
          </p:cNvPr>
          <p:cNvSpPr txBox="1">
            <a:spLocks/>
          </p:cNvSpPr>
          <p:nvPr/>
        </p:nvSpPr>
        <p:spPr>
          <a:xfrm>
            <a:off x="6465786" y="2194560"/>
            <a:ext cx="4504139" cy="3754425"/>
          </a:xfrm>
          <a:prstGeom prst="rect">
            <a:avLst/>
          </a:prstGeom>
        </p:spPr>
        <p:txBody>
          <a:bodyPr vert="horz" lIns="91440" tIns="45720" rIns="0" bIns="45720" rtlCol="0">
            <a:normAutofit fontScale="92500" lnSpcReduction="10000"/>
          </a:bodyPr>
          <a:lstStyle>
            <a:lvl1pPr marL="0" indent="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None/>
              <a:defRPr sz="2400" kern="1200">
                <a:solidFill>
                  <a:schemeClr val="tx1">
                    <a:lumMod val="75000"/>
                    <a:lumOff val="25000"/>
                  </a:schemeClr>
                </a:solidFill>
                <a:latin typeface="+mn-lt"/>
                <a:ea typeface="+mn-ea"/>
                <a:cs typeface="+mn-cs"/>
              </a:defRPr>
            </a:lvl1pPr>
            <a:lvl2pPr marL="347472" indent="-347472"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342900" indent="-342900">
              <a:buFont typeface="Arial" panose="020B0604020202020204" pitchFamily="34" charset="0"/>
              <a:buChar char="•"/>
            </a:pPr>
            <a:r>
              <a:rPr lang="en-GB" dirty="0"/>
              <a:t>The Cultural Intelligence Model</a:t>
            </a:r>
          </a:p>
          <a:p>
            <a:pPr marL="342900" indent="-342900">
              <a:buFont typeface="Arial" panose="020B0604020202020204" pitchFamily="34" charset="0"/>
              <a:buChar char="•"/>
            </a:pPr>
            <a:r>
              <a:rPr lang="en-GB" dirty="0"/>
              <a:t>Why Cultural Intelligence Matters</a:t>
            </a:r>
          </a:p>
          <a:p>
            <a:pPr marL="342900" indent="-342900">
              <a:buFont typeface="Arial" panose="020B0604020202020204" pitchFamily="34" charset="0"/>
              <a:buChar char="•"/>
            </a:pPr>
            <a:r>
              <a:rPr lang="en-GB" dirty="0"/>
              <a:t>Cultural Intelligence in Practice</a:t>
            </a:r>
          </a:p>
          <a:p>
            <a:pPr marL="342900" indent="-342900">
              <a:buFont typeface="Arial" panose="020B0604020202020204" pitchFamily="34" charset="0"/>
              <a:buChar char="•"/>
            </a:pPr>
            <a:r>
              <a:rPr lang="en-GB" dirty="0"/>
              <a:t>Emotional Intelligence vs Cultural Intelligence </a:t>
            </a:r>
          </a:p>
          <a:p>
            <a:pPr marL="342900" indent="-342900">
              <a:buFont typeface="Arial" panose="020B0604020202020204" pitchFamily="34" charset="0"/>
              <a:buChar char="•"/>
            </a:pPr>
            <a:r>
              <a:rPr lang="en-GB" dirty="0"/>
              <a:t>Why Leaders Need Both</a:t>
            </a:r>
          </a:p>
          <a:p>
            <a:pPr marL="342900" indent="-342900">
              <a:buFont typeface="Arial" panose="020B0604020202020204" pitchFamily="34" charset="0"/>
              <a:buChar char="•"/>
            </a:pPr>
            <a:r>
              <a:rPr lang="en-GB" dirty="0"/>
              <a:t>Conclusion</a:t>
            </a:r>
          </a:p>
          <a:p>
            <a:pPr marL="342900" indent="-342900">
              <a:buFont typeface="Arial" panose="020B0604020202020204" pitchFamily="34" charset="0"/>
              <a:buChar char="•"/>
            </a:pPr>
            <a:r>
              <a:rPr lang="en-GB" dirty="0"/>
              <a:t>References</a:t>
            </a:r>
          </a:p>
        </p:txBody>
      </p:sp>
    </p:spTree>
    <p:extLst>
      <p:ext uri="{BB962C8B-B14F-4D97-AF65-F5344CB8AC3E}">
        <p14:creationId xmlns:p14="http://schemas.microsoft.com/office/powerpoint/2010/main" val="2651670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416DB-BC4C-330B-1179-90F5684F6C18}"/>
              </a:ext>
            </a:extLst>
          </p:cNvPr>
          <p:cNvSpPr>
            <a:spLocks noGrp="1"/>
          </p:cNvSpPr>
          <p:nvPr>
            <p:ph type="title"/>
          </p:nvPr>
        </p:nvSpPr>
        <p:spPr/>
        <p:txBody>
          <a:bodyPr>
            <a:normAutofit/>
          </a:bodyPr>
          <a:lstStyle/>
          <a:p>
            <a:r>
              <a:rPr lang="en-GB" b="1" dirty="0"/>
              <a:t>Leadership in Modern Organisations</a:t>
            </a:r>
            <a:endParaRPr lang="en-US" b="1" dirty="0"/>
          </a:p>
        </p:txBody>
      </p:sp>
      <p:pic>
        <p:nvPicPr>
          <p:cNvPr id="6" name="Content Placeholder 14" descr="Office clerk searching for files">
            <a:extLst>
              <a:ext uri="{FF2B5EF4-FFF2-40B4-BE49-F238E27FC236}">
                <a16:creationId xmlns:a16="http://schemas.microsoft.com/office/drawing/2014/main" id="{08637BD7-EBE7-9B0F-2D96-E02697A450F5}"/>
              </a:ext>
            </a:extLst>
          </p:cNvPr>
          <p:cNvPicPr>
            <a:picLocks noGrp="1" noChangeAspect="1"/>
          </p:cNvPicPr>
          <p:nvPr>
            <p:ph sz="quarter" idx="15"/>
          </p:nvPr>
        </p:nvPicPr>
        <p:blipFill rotWithShape="1">
          <a:blip r:embed="rId3" cstate="print">
            <a:extLst>
              <a:ext uri="{28A0092B-C50C-407E-A947-70E740481C1C}">
                <a14:useLocalDpi xmlns:a14="http://schemas.microsoft.com/office/drawing/2010/main"/>
              </a:ext>
            </a:extLst>
          </a:blip>
          <a:stretch/>
        </p:blipFill>
        <p:spPr>
          <a:xfrm>
            <a:off x="640888" y="288896"/>
            <a:ext cx="4064924" cy="2797233"/>
          </a:xfrm>
        </p:spPr>
      </p:pic>
      <p:pic>
        <p:nvPicPr>
          <p:cNvPr id="7" name="Content Placeholder 19" descr="Three women brainstorming">
            <a:extLst>
              <a:ext uri="{FF2B5EF4-FFF2-40B4-BE49-F238E27FC236}">
                <a16:creationId xmlns:a16="http://schemas.microsoft.com/office/drawing/2014/main" id="{C5646C18-01E0-75C8-7655-4411D8143C91}"/>
              </a:ext>
            </a:extLst>
          </p:cNvPr>
          <p:cNvPicPr>
            <a:picLocks noGrp="1" noChangeAspect="1"/>
          </p:cNvPicPr>
          <p:nvPr>
            <p:ph sz="quarter" idx="16"/>
          </p:nvPr>
        </p:nvPicPr>
        <p:blipFill rotWithShape="1">
          <a:blip r:embed="rId4" cstate="print">
            <a:extLst>
              <a:ext uri="{28A0092B-C50C-407E-A947-70E740481C1C}">
                <a14:useLocalDpi xmlns:a14="http://schemas.microsoft.com/office/drawing/2010/main"/>
              </a:ext>
            </a:extLst>
          </a:blip>
          <a:stretch/>
        </p:blipFill>
        <p:spPr>
          <a:xfrm>
            <a:off x="639763" y="3417230"/>
            <a:ext cx="4067175" cy="2800077"/>
          </a:xfrm>
        </p:spPr>
      </p:pic>
      <p:sp>
        <p:nvSpPr>
          <p:cNvPr id="5" name="Content Placeholder 4">
            <a:extLst>
              <a:ext uri="{FF2B5EF4-FFF2-40B4-BE49-F238E27FC236}">
                <a16:creationId xmlns:a16="http://schemas.microsoft.com/office/drawing/2014/main" id="{DF71E581-3C99-81DE-3F57-81E7595DC350}"/>
              </a:ext>
            </a:extLst>
          </p:cNvPr>
          <p:cNvSpPr>
            <a:spLocks noGrp="1"/>
          </p:cNvSpPr>
          <p:nvPr>
            <p:ph idx="1"/>
          </p:nvPr>
        </p:nvSpPr>
        <p:spPr>
          <a:xfrm>
            <a:off x="5055079" y="2258012"/>
            <a:ext cx="7090913" cy="3959908"/>
          </a:xfrm>
        </p:spPr>
        <p:txBody>
          <a:bodyPr>
            <a:normAutofit/>
          </a:bodyPr>
          <a:lstStyle/>
          <a:p>
            <a:r>
              <a:rPr lang="en-GB" sz="2000" b="1" dirty="0"/>
              <a:t>Modern leadership requires more than authority and technical knowledge.</a:t>
            </a:r>
            <a:endParaRPr lang="en-GB" sz="2000" dirty="0"/>
          </a:p>
          <a:p>
            <a:pPr marL="342900" indent="-342900">
              <a:buFont typeface="Arial" panose="020B0604020202020204" pitchFamily="34" charset="0"/>
              <a:buChar char="•"/>
            </a:pPr>
            <a:r>
              <a:rPr lang="en-GB" sz="2000" dirty="0"/>
              <a:t>Leading diverse and multicultural teams </a:t>
            </a:r>
          </a:p>
          <a:p>
            <a:pPr marL="342900" indent="-342900">
              <a:buFont typeface="Arial" panose="020B0604020202020204" pitchFamily="34" charset="0"/>
              <a:buChar char="•"/>
            </a:pPr>
            <a:r>
              <a:rPr lang="en-GB" sz="2000" dirty="0"/>
              <a:t>Building trust and effective relationships </a:t>
            </a:r>
          </a:p>
          <a:p>
            <a:pPr marL="342900" indent="-342900">
              <a:buFont typeface="Arial" panose="020B0604020202020204" pitchFamily="34" charset="0"/>
              <a:buChar char="•"/>
            </a:pPr>
            <a:r>
              <a:rPr lang="en-GB" sz="2000" dirty="0"/>
              <a:t>Managing emotions and communication </a:t>
            </a:r>
          </a:p>
          <a:p>
            <a:pPr marL="342900" indent="-342900">
              <a:buFont typeface="Arial" panose="020B0604020202020204" pitchFamily="34" charset="0"/>
              <a:buChar char="•"/>
            </a:pPr>
            <a:r>
              <a:rPr lang="en-GB" sz="2000" dirty="0"/>
              <a:t>Adapting behaviour to different situations</a:t>
            </a:r>
          </a:p>
          <a:p>
            <a:r>
              <a:rPr lang="en-GB" b="1" dirty="0"/>
              <a:t>“Leadership is the process of influencing the behaviour of others to achieve results.”</a:t>
            </a:r>
          </a:p>
          <a:p>
            <a:r>
              <a:rPr lang="en-GB" sz="1000" b="1" dirty="0"/>
              <a:t>(Armstrong, 2016, p. 31)</a:t>
            </a:r>
            <a:endParaRPr lang="en-GB" sz="1000" dirty="0"/>
          </a:p>
          <a:p>
            <a:endParaRPr lang="en-GB" dirty="0"/>
          </a:p>
          <a:p>
            <a:pPr marL="342900" indent="-342900">
              <a:buFont typeface="Arial" panose="020B0604020202020204" pitchFamily="34" charset="0"/>
              <a:buChar char="•"/>
            </a:pPr>
            <a:endParaRPr lang="en-GB" dirty="0"/>
          </a:p>
        </p:txBody>
      </p:sp>
      <p:sp>
        <p:nvSpPr>
          <p:cNvPr id="3" name="Content Placeholder 4">
            <a:extLst>
              <a:ext uri="{FF2B5EF4-FFF2-40B4-BE49-F238E27FC236}">
                <a16:creationId xmlns:a16="http://schemas.microsoft.com/office/drawing/2014/main" id="{DCC864A2-7112-5FC8-9FB3-AD24B530F641}"/>
              </a:ext>
            </a:extLst>
          </p:cNvPr>
          <p:cNvSpPr txBox="1">
            <a:spLocks/>
          </p:cNvSpPr>
          <p:nvPr/>
        </p:nvSpPr>
        <p:spPr>
          <a:xfrm>
            <a:off x="595394" y="6400802"/>
            <a:ext cx="11001212" cy="642112"/>
          </a:xfrm>
          <a:prstGeom prst="rect">
            <a:avLst/>
          </a:prstGeom>
        </p:spPr>
        <p:txBody>
          <a:bodyPr vert="horz" lIns="91440" tIns="45720" rIns="0" bIns="45720" rtlCol="0">
            <a:normAutofit/>
          </a:bodyPr>
          <a:lstStyle>
            <a:lvl1pPr marL="0" indent="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None/>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1200"/>
              </a:spcBef>
              <a:spcAft>
                <a:spcPts val="2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1200"/>
              </a:spcBef>
              <a:spcAft>
                <a:spcPts val="2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1200"/>
              </a:spcBef>
              <a:spcAft>
                <a:spcPts val="2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1200"/>
              </a:spcBef>
              <a:spcAft>
                <a:spcPts val="2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2000" dirty="0">
                <a:solidFill>
                  <a:schemeClr val="bg1"/>
                </a:solidFill>
              </a:rPr>
              <a:t>This is why Emotional Intelligence and Cultural Intelligence have become essential leadership capabilities.</a:t>
            </a:r>
          </a:p>
        </p:txBody>
      </p:sp>
    </p:spTree>
    <p:extLst>
      <p:ext uri="{BB962C8B-B14F-4D97-AF65-F5344CB8AC3E}">
        <p14:creationId xmlns:p14="http://schemas.microsoft.com/office/powerpoint/2010/main" val="1900868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613C2-6656-2A43-ABCE-B021D6A3530F}"/>
              </a:ext>
            </a:extLst>
          </p:cNvPr>
          <p:cNvSpPr>
            <a:spLocks noGrp="1"/>
          </p:cNvSpPr>
          <p:nvPr>
            <p:ph type="title"/>
          </p:nvPr>
        </p:nvSpPr>
        <p:spPr/>
        <p:txBody>
          <a:bodyPr>
            <a:normAutofit/>
          </a:bodyPr>
          <a:lstStyle/>
          <a:p>
            <a:r>
              <a:rPr lang="en-GB" sz="4000" b="1" dirty="0"/>
              <a:t>What Is Emotional Intelligence?</a:t>
            </a:r>
            <a:endParaRPr lang="en-US" sz="4000" b="1" dirty="0"/>
          </a:p>
        </p:txBody>
      </p:sp>
      <p:sp>
        <p:nvSpPr>
          <p:cNvPr id="3" name="Content Placeholder 2">
            <a:extLst>
              <a:ext uri="{FF2B5EF4-FFF2-40B4-BE49-F238E27FC236}">
                <a16:creationId xmlns:a16="http://schemas.microsoft.com/office/drawing/2014/main" id="{A89DBFB6-9EAA-8E31-B059-F1A4E4F5F93C}"/>
              </a:ext>
            </a:extLst>
          </p:cNvPr>
          <p:cNvSpPr>
            <a:spLocks noGrp="1"/>
          </p:cNvSpPr>
          <p:nvPr>
            <p:ph sz="quarter" idx="16"/>
          </p:nvPr>
        </p:nvSpPr>
        <p:spPr>
          <a:xfrm>
            <a:off x="8556170" y="207034"/>
            <a:ext cx="3359785" cy="6147758"/>
          </a:xfrm>
        </p:spPr>
        <p:txBody>
          <a:bodyPr/>
          <a:lstStyle/>
          <a:p>
            <a:pPr marL="0" indent="0">
              <a:buNone/>
            </a:pPr>
            <a:endParaRPr lang="en-GB" dirty="0"/>
          </a:p>
          <a:p>
            <a:pPr marL="0" indent="0">
              <a:buNone/>
            </a:pPr>
            <a:endParaRPr lang="en-GB" dirty="0"/>
          </a:p>
          <a:p>
            <a:pPr marL="0" indent="0" algn="ctr">
              <a:buNone/>
            </a:pPr>
            <a:r>
              <a:rPr lang="en-GB" dirty="0"/>
              <a:t>“The ability to monitor one’s own and others’ feelings and emotions […] and to use this information to guide one’s thinking and actions.”</a:t>
            </a:r>
          </a:p>
          <a:p>
            <a:pPr marL="0" indent="0" algn="ctr">
              <a:buNone/>
            </a:pPr>
            <a:r>
              <a:rPr lang="en-GB" sz="1000" b="1" dirty="0"/>
              <a:t>(Mayer, Brackett and Salovey, 2004, p. 5)</a:t>
            </a:r>
          </a:p>
          <a:p>
            <a:pPr marL="0" indent="0">
              <a:buNone/>
            </a:pPr>
            <a:endParaRPr lang="en-GB" sz="1000" b="1" dirty="0"/>
          </a:p>
          <a:p>
            <a:pPr marL="0" indent="0">
              <a:buNone/>
            </a:pPr>
            <a:endParaRPr lang="en-GB" sz="1000" b="1" dirty="0"/>
          </a:p>
          <a:p>
            <a:pPr marL="0" indent="0" algn="ctr">
              <a:buNone/>
            </a:pPr>
            <a:r>
              <a:rPr lang="en-GB" b="1" dirty="0">
                <a:solidFill>
                  <a:schemeClr val="accent2"/>
                </a:solidFill>
              </a:rPr>
              <a:t>Emotional </a:t>
            </a:r>
            <a:r>
              <a:rPr lang="en-GB" b="1" dirty="0" err="1">
                <a:solidFill>
                  <a:schemeClr val="accent2"/>
                </a:solidFill>
              </a:rPr>
              <a:t>Inteligence</a:t>
            </a:r>
            <a:r>
              <a:rPr lang="en-GB" b="1" dirty="0">
                <a:solidFill>
                  <a:schemeClr val="accent2"/>
                </a:solidFill>
              </a:rPr>
              <a:t> helps leaders respond more effectively to people</a:t>
            </a:r>
            <a:br>
              <a:rPr lang="en-GB" b="1" dirty="0">
                <a:solidFill>
                  <a:schemeClr val="accent2"/>
                </a:solidFill>
              </a:rPr>
            </a:br>
            <a:r>
              <a:rPr lang="en-GB" b="1" dirty="0">
                <a:solidFill>
                  <a:schemeClr val="accent2"/>
                </a:solidFill>
              </a:rPr>
              <a:t>and workplace situations.</a:t>
            </a:r>
          </a:p>
          <a:p>
            <a:pPr marL="0" indent="0">
              <a:buNone/>
            </a:pPr>
            <a:endParaRPr lang="en-GB" dirty="0"/>
          </a:p>
          <a:p>
            <a:pPr marL="342900" indent="-342900">
              <a:buFont typeface="Arial" panose="020B0604020202020204" pitchFamily="34" charset="0"/>
              <a:buChar char="•"/>
            </a:pPr>
            <a:endParaRPr lang="en-US" dirty="0"/>
          </a:p>
        </p:txBody>
      </p:sp>
      <p:sp>
        <p:nvSpPr>
          <p:cNvPr id="7" name="Content Placeholder 2">
            <a:extLst>
              <a:ext uri="{FF2B5EF4-FFF2-40B4-BE49-F238E27FC236}">
                <a16:creationId xmlns:a16="http://schemas.microsoft.com/office/drawing/2014/main" id="{E029BE7E-716D-FDA4-5D0C-115DC414B799}"/>
              </a:ext>
            </a:extLst>
          </p:cNvPr>
          <p:cNvSpPr txBox="1">
            <a:spLocks/>
          </p:cNvSpPr>
          <p:nvPr/>
        </p:nvSpPr>
        <p:spPr>
          <a:xfrm>
            <a:off x="1104942" y="2849594"/>
            <a:ext cx="6406813" cy="2429773"/>
          </a:xfrm>
          <a:prstGeom prst="rect">
            <a:avLst/>
          </a:prstGeom>
          <a:noFill/>
        </p:spPr>
        <p:txBody>
          <a:bodyPr vert="horz" lIns="0" tIns="45720" rIns="0" bIns="45720" rtlCol="0">
            <a:normAutofit fontScale="92500" lnSpcReduction="10000"/>
          </a:bodyPr>
          <a:lstStyle>
            <a:lvl1pPr marL="457200" indent="-457200" algn="l" defTabSz="914400" rtl="0" eaLnBrk="1" latinLnBrk="0" hangingPunct="1">
              <a:lnSpc>
                <a:spcPct val="100000"/>
              </a:lnSpc>
              <a:spcBef>
                <a:spcPts val="1200"/>
              </a:spcBef>
              <a:spcAft>
                <a:spcPts val="200"/>
              </a:spcAft>
              <a:buClr>
                <a:schemeClr val="accent1"/>
              </a:buClr>
              <a:buSzPct val="100000"/>
              <a:buFont typeface="+mj-lt"/>
              <a:buAutoNum type="arabicPeriod"/>
              <a:defRPr sz="2000" kern="1200">
                <a:solidFill>
                  <a:schemeClr val="tx1">
                    <a:lumMod val="75000"/>
                    <a:lumOff val="25000"/>
                  </a:schemeClr>
                </a:solidFill>
                <a:latin typeface="+mn-lt"/>
                <a:ea typeface="+mn-ea"/>
                <a:cs typeface="+mn-cs"/>
              </a:defRPr>
            </a:lvl1pPr>
            <a:lvl2pPr marL="544068" indent="-342900" algn="l" defTabSz="914400" rtl="0" eaLnBrk="1" latinLnBrk="0" hangingPunct="1">
              <a:lnSpc>
                <a:spcPct val="100000"/>
              </a:lnSpc>
              <a:spcBef>
                <a:spcPts val="1200"/>
              </a:spcBef>
              <a:spcAft>
                <a:spcPts val="200"/>
              </a:spcAft>
              <a:buClrTx/>
              <a:buFont typeface="+mj-lt"/>
              <a:buAutoNum type="arabicPeriod"/>
              <a:defRPr sz="1800" kern="1200">
                <a:solidFill>
                  <a:schemeClr val="tx1">
                    <a:lumMod val="75000"/>
                    <a:lumOff val="25000"/>
                  </a:schemeClr>
                </a:solidFill>
                <a:latin typeface="+mn-lt"/>
                <a:ea typeface="+mn-ea"/>
                <a:cs typeface="+mn-cs"/>
              </a:defRPr>
            </a:lvl2pPr>
            <a:lvl3pPr marL="726948" indent="-342900" algn="l" defTabSz="914400" rtl="0" eaLnBrk="1" latinLnBrk="0" hangingPunct="1">
              <a:lnSpc>
                <a:spcPct val="100000"/>
              </a:lnSpc>
              <a:spcBef>
                <a:spcPts val="1200"/>
              </a:spcBef>
              <a:spcAft>
                <a:spcPts val="200"/>
              </a:spcAft>
              <a:buClrTx/>
              <a:buFont typeface="+mj-lt"/>
              <a:buAutoNum type="arabicPeriod"/>
              <a:defRPr sz="1400" kern="1200">
                <a:solidFill>
                  <a:schemeClr val="tx1">
                    <a:lumMod val="75000"/>
                    <a:lumOff val="25000"/>
                  </a:schemeClr>
                </a:solidFill>
                <a:latin typeface="+mn-lt"/>
                <a:ea typeface="+mn-ea"/>
                <a:cs typeface="+mn-cs"/>
              </a:defRPr>
            </a:lvl3pPr>
            <a:lvl4pPr marL="909828" indent="-342900" algn="l" defTabSz="914400" rtl="0" eaLnBrk="1" latinLnBrk="0" hangingPunct="1">
              <a:lnSpc>
                <a:spcPct val="100000"/>
              </a:lnSpc>
              <a:spcBef>
                <a:spcPts val="1200"/>
              </a:spcBef>
              <a:spcAft>
                <a:spcPts val="200"/>
              </a:spcAft>
              <a:buClrTx/>
              <a:buFont typeface="+mj-lt"/>
              <a:buAutoNum type="arabicPeriod"/>
              <a:defRPr sz="1400" kern="1200">
                <a:solidFill>
                  <a:schemeClr val="tx1">
                    <a:lumMod val="75000"/>
                    <a:lumOff val="25000"/>
                  </a:schemeClr>
                </a:solidFill>
                <a:latin typeface="+mn-lt"/>
                <a:ea typeface="+mn-ea"/>
                <a:cs typeface="+mn-cs"/>
              </a:defRPr>
            </a:lvl4pPr>
            <a:lvl5pPr marL="1092708" indent="-342900" algn="l" defTabSz="914400" rtl="0" eaLnBrk="1" latinLnBrk="0" hangingPunct="1">
              <a:lnSpc>
                <a:spcPct val="100000"/>
              </a:lnSpc>
              <a:spcBef>
                <a:spcPts val="1200"/>
              </a:spcBef>
              <a:spcAft>
                <a:spcPts val="200"/>
              </a:spcAft>
              <a:buClrTx/>
              <a:buFont typeface="+mj-lt"/>
              <a:buAutoNum type="arabicPeriod"/>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None/>
            </a:pPr>
            <a:r>
              <a:rPr lang="en-GB" b="1" dirty="0">
                <a:solidFill>
                  <a:schemeClr val="bg1"/>
                </a:solidFill>
              </a:rPr>
              <a:t>Emotional Intelligence is the ability to understand and manage emotions in oneself and others.</a:t>
            </a:r>
          </a:p>
          <a:p>
            <a:pPr>
              <a:buFont typeface="Arial" panose="020B0604020202020204" pitchFamily="34" charset="0"/>
              <a:buChar char="•"/>
            </a:pPr>
            <a:r>
              <a:rPr lang="en-GB" dirty="0">
                <a:solidFill>
                  <a:schemeClr val="bg1"/>
                </a:solidFill>
              </a:rPr>
              <a:t>Recognising emotions </a:t>
            </a:r>
          </a:p>
          <a:p>
            <a:pPr>
              <a:buFont typeface="Arial" panose="020B0604020202020204" pitchFamily="34" charset="0"/>
              <a:buChar char="•"/>
            </a:pPr>
            <a:r>
              <a:rPr lang="en-GB" dirty="0">
                <a:solidFill>
                  <a:schemeClr val="bg1"/>
                </a:solidFill>
              </a:rPr>
              <a:t>Understanding emotional information </a:t>
            </a:r>
          </a:p>
          <a:p>
            <a:pPr>
              <a:buFont typeface="Arial" panose="020B0604020202020204" pitchFamily="34" charset="0"/>
              <a:buChar char="•"/>
            </a:pPr>
            <a:r>
              <a:rPr lang="en-GB" dirty="0">
                <a:solidFill>
                  <a:schemeClr val="bg1"/>
                </a:solidFill>
              </a:rPr>
              <a:t>Managing emotional responses </a:t>
            </a:r>
          </a:p>
          <a:p>
            <a:pPr>
              <a:buFont typeface="Arial" panose="020B0604020202020204" pitchFamily="34" charset="0"/>
              <a:buChar char="•"/>
            </a:pPr>
            <a:r>
              <a:rPr lang="en-GB" dirty="0">
                <a:solidFill>
                  <a:schemeClr val="bg1"/>
                </a:solidFill>
              </a:rPr>
              <a:t>Using emotions to support thinking and behaviour</a:t>
            </a:r>
          </a:p>
        </p:txBody>
      </p:sp>
    </p:spTree>
    <p:extLst>
      <p:ext uri="{BB962C8B-B14F-4D97-AF65-F5344CB8AC3E}">
        <p14:creationId xmlns:p14="http://schemas.microsoft.com/office/powerpoint/2010/main" val="1948030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C8E0A5-8CCD-2E33-6DA4-8ED39DCC2E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B7DF44-2B19-76C0-1649-6946FAF1ECAC}"/>
              </a:ext>
            </a:extLst>
          </p:cNvPr>
          <p:cNvSpPr>
            <a:spLocks noGrp="1"/>
          </p:cNvSpPr>
          <p:nvPr>
            <p:ph type="title"/>
          </p:nvPr>
        </p:nvSpPr>
        <p:spPr/>
        <p:txBody>
          <a:bodyPr/>
          <a:lstStyle/>
          <a:p>
            <a:r>
              <a:rPr lang="en-GB" dirty="0"/>
              <a:t>Goleman’s Emotional Intelligence Model</a:t>
            </a:r>
            <a:endParaRPr lang="en-US" dirty="0"/>
          </a:p>
        </p:txBody>
      </p:sp>
      <p:sp>
        <p:nvSpPr>
          <p:cNvPr id="4" name="Content Placeholder 3">
            <a:extLst>
              <a:ext uri="{FF2B5EF4-FFF2-40B4-BE49-F238E27FC236}">
                <a16:creationId xmlns:a16="http://schemas.microsoft.com/office/drawing/2014/main" id="{D510681E-EC02-6DDA-C9E0-D432E29C7338}"/>
              </a:ext>
            </a:extLst>
          </p:cNvPr>
          <p:cNvSpPr>
            <a:spLocks noGrp="1"/>
          </p:cNvSpPr>
          <p:nvPr>
            <p:ph idx="1"/>
          </p:nvPr>
        </p:nvSpPr>
        <p:spPr/>
        <p:txBody>
          <a:bodyPr>
            <a:normAutofit fontScale="92500"/>
          </a:bodyPr>
          <a:lstStyle/>
          <a:p>
            <a:r>
              <a:rPr lang="en-GB" b="1" dirty="0"/>
              <a:t>Goleman’s model includes five key areas:</a:t>
            </a:r>
          </a:p>
          <a:p>
            <a:pPr marL="342900" indent="-342900">
              <a:buFont typeface="Arial" panose="020B0604020202020204" pitchFamily="34" charset="0"/>
              <a:buChar char="•"/>
            </a:pPr>
            <a:r>
              <a:rPr lang="en-GB" b="1" dirty="0"/>
              <a:t>Self-awareness</a:t>
            </a:r>
            <a:r>
              <a:rPr lang="en-GB" dirty="0"/>
              <a:t> – understanding your own emotions </a:t>
            </a:r>
          </a:p>
          <a:p>
            <a:pPr marL="342900" indent="-342900">
              <a:buFont typeface="Arial" panose="020B0604020202020204" pitchFamily="34" charset="0"/>
              <a:buChar char="•"/>
            </a:pPr>
            <a:r>
              <a:rPr lang="en-GB" b="1" dirty="0"/>
              <a:t>Self-regulation</a:t>
            </a:r>
            <a:r>
              <a:rPr lang="en-GB" dirty="0"/>
              <a:t> – controlling emotional reactions </a:t>
            </a:r>
          </a:p>
          <a:p>
            <a:pPr marL="342900" indent="-342900">
              <a:buFont typeface="Arial" panose="020B0604020202020204" pitchFamily="34" charset="0"/>
              <a:buChar char="•"/>
            </a:pPr>
            <a:r>
              <a:rPr lang="en-GB" b="1" dirty="0"/>
              <a:t>Motivation</a:t>
            </a:r>
            <a:r>
              <a:rPr lang="en-GB" dirty="0"/>
              <a:t> – using emotions to achieve goals </a:t>
            </a:r>
          </a:p>
          <a:p>
            <a:pPr marL="342900" indent="-342900">
              <a:buFont typeface="Arial" panose="020B0604020202020204" pitchFamily="34" charset="0"/>
              <a:buChar char="•"/>
            </a:pPr>
            <a:r>
              <a:rPr lang="en-GB" b="1" dirty="0"/>
              <a:t>Empathy</a:t>
            </a:r>
            <a:r>
              <a:rPr lang="en-GB" dirty="0"/>
              <a:t> – understanding the feelings of others </a:t>
            </a:r>
          </a:p>
          <a:p>
            <a:pPr marL="342900" indent="-342900">
              <a:buFont typeface="Arial" panose="020B0604020202020204" pitchFamily="34" charset="0"/>
              <a:buChar char="•"/>
            </a:pPr>
            <a:r>
              <a:rPr lang="en-GB" b="1" dirty="0"/>
              <a:t>Social skills</a:t>
            </a:r>
            <a:r>
              <a:rPr lang="en-GB" dirty="0"/>
              <a:t> – building effective relationships</a:t>
            </a:r>
          </a:p>
          <a:p>
            <a:pPr marL="342900" indent="-342900">
              <a:buFont typeface="Arial" panose="020B0604020202020204" pitchFamily="34" charset="0"/>
              <a:buChar char="•"/>
            </a:pPr>
            <a:endParaRPr lang="en-GB" dirty="0"/>
          </a:p>
        </p:txBody>
      </p:sp>
      <p:sp>
        <p:nvSpPr>
          <p:cNvPr id="3" name="Content Placeholder 2">
            <a:extLst>
              <a:ext uri="{FF2B5EF4-FFF2-40B4-BE49-F238E27FC236}">
                <a16:creationId xmlns:a16="http://schemas.microsoft.com/office/drawing/2014/main" id="{4BD1EFD4-EFF0-71C7-B5D6-97F51F9C0902}"/>
              </a:ext>
            </a:extLst>
          </p:cNvPr>
          <p:cNvSpPr>
            <a:spLocks noGrp="1"/>
          </p:cNvSpPr>
          <p:nvPr>
            <p:ph sz="quarter" idx="16"/>
          </p:nvPr>
        </p:nvSpPr>
        <p:spPr>
          <a:xfrm>
            <a:off x="7406640" y="2194560"/>
            <a:ext cx="4584077" cy="3754425"/>
          </a:xfrm>
        </p:spPr>
        <p:txBody>
          <a:bodyPr>
            <a:noAutofit/>
          </a:bodyPr>
          <a:lstStyle/>
          <a:p>
            <a:pPr marL="0" indent="0" algn="ctr">
              <a:buNone/>
            </a:pPr>
            <a:endParaRPr lang="en-GB" sz="2700" dirty="0"/>
          </a:p>
          <a:p>
            <a:pPr marL="0" indent="0" algn="ctr">
              <a:buNone/>
            </a:pPr>
            <a:r>
              <a:rPr lang="en-GB" sz="2700" dirty="0"/>
              <a:t>“The most effective leaders are alike in one crucial way: They all have a high degree of what has come to be known as emotional </a:t>
            </a:r>
            <a:br>
              <a:rPr lang="en-GB" sz="3200" dirty="0"/>
            </a:br>
            <a:r>
              <a:rPr lang="en-GB" sz="1000" b="1" dirty="0"/>
              <a:t>(Goleman, 2018, p. 12)</a:t>
            </a:r>
            <a:endParaRPr lang="en-GB" sz="1000" dirty="0"/>
          </a:p>
          <a:p>
            <a:pPr marL="0" indent="0" algn="ctr">
              <a:buNone/>
            </a:pPr>
            <a:endParaRPr lang="en-GB" sz="3200" b="1" dirty="0"/>
          </a:p>
        </p:txBody>
      </p:sp>
      <p:sp>
        <p:nvSpPr>
          <p:cNvPr id="6" name="Title 1">
            <a:extLst>
              <a:ext uri="{FF2B5EF4-FFF2-40B4-BE49-F238E27FC236}">
                <a16:creationId xmlns:a16="http://schemas.microsoft.com/office/drawing/2014/main" id="{D967CABF-76AE-5622-D9C9-32FB3588FB28}"/>
              </a:ext>
            </a:extLst>
          </p:cNvPr>
          <p:cNvSpPr txBox="1">
            <a:spLocks/>
          </p:cNvSpPr>
          <p:nvPr/>
        </p:nvSpPr>
        <p:spPr>
          <a:xfrm>
            <a:off x="989162" y="5407243"/>
            <a:ext cx="10532277"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a:lstStyle>
          <a:p>
            <a:r>
              <a:rPr lang="en-GB" sz="2500" dirty="0">
                <a:solidFill>
                  <a:schemeClr val="bg1"/>
                </a:solidFill>
              </a:rPr>
              <a:t>The model links personal emotional control with effective leadership relationships.</a:t>
            </a:r>
            <a:endParaRPr lang="en-US" sz="2500" dirty="0">
              <a:solidFill>
                <a:schemeClr val="bg1"/>
              </a:solidFill>
            </a:endParaRPr>
          </a:p>
        </p:txBody>
      </p:sp>
    </p:spTree>
    <p:extLst>
      <p:ext uri="{BB962C8B-B14F-4D97-AF65-F5344CB8AC3E}">
        <p14:creationId xmlns:p14="http://schemas.microsoft.com/office/powerpoint/2010/main" val="4051648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5EE49-D1D1-AC61-F6C4-AA6B07CA6400}"/>
              </a:ext>
            </a:extLst>
          </p:cNvPr>
          <p:cNvSpPr>
            <a:spLocks noGrp="1"/>
          </p:cNvSpPr>
          <p:nvPr>
            <p:ph type="title"/>
          </p:nvPr>
        </p:nvSpPr>
        <p:spPr>
          <a:xfrm>
            <a:off x="276044" y="3853512"/>
            <a:ext cx="11772181" cy="1295922"/>
          </a:xfrm>
        </p:spPr>
        <p:txBody>
          <a:bodyPr>
            <a:noAutofit/>
          </a:bodyPr>
          <a:lstStyle/>
          <a:p>
            <a:pPr algn="ctr"/>
            <a:r>
              <a:rPr lang="en-GB" dirty="0"/>
              <a:t>Why Emotional Intelligence Matters</a:t>
            </a:r>
            <a:endParaRPr lang="en-US" dirty="0"/>
          </a:p>
        </p:txBody>
      </p:sp>
      <p:sp>
        <p:nvSpPr>
          <p:cNvPr id="3" name="Subtitle 2">
            <a:extLst>
              <a:ext uri="{FF2B5EF4-FFF2-40B4-BE49-F238E27FC236}">
                <a16:creationId xmlns:a16="http://schemas.microsoft.com/office/drawing/2014/main" id="{96733048-22A9-D939-B26C-9E8EDF36E4FE}"/>
              </a:ext>
            </a:extLst>
          </p:cNvPr>
          <p:cNvSpPr>
            <a:spLocks noGrp="1"/>
          </p:cNvSpPr>
          <p:nvPr>
            <p:ph type="subTitle" idx="1"/>
          </p:nvPr>
        </p:nvSpPr>
        <p:spPr>
          <a:xfrm>
            <a:off x="276045" y="5338144"/>
            <a:ext cx="11772181" cy="1295922"/>
          </a:xfrm>
        </p:spPr>
        <p:txBody>
          <a:bodyPr>
            <a:normAutofit/>
          </a:bodyPr>
          <a:lstStyle/>
          <a:p>
            <a:r>
              <a:rPr lang="en-GB" dirty="0"/>
              <a:t>“Emotional intelligence proved to be twice as important as the others for jobs at all levels.”</a:t>
            </a:r>
          </a:p>
          <a:p>
            <a:r>
              <a:rPr lang="en-GB" sz="1000" b="1" dirty="0"/>
              <a:t>(Goleman, 2018, p. 12)</a:t>
            </a:r>
          </a:p>
          <a:p>
            <a:pPr algn="ctr"/>
            <a:r>
              <a:rPr lang="en-GB" sz="1500" b="1" dirty="0"/>
              <a:t>EI supports both leadership performance and stronger workplace relationships.</a:t>
            </a:r>
          </a:p>
          <a:p>
            <a:endParaRPr lang="en-GB" sz="1000" dirty="0"/>
          </a:p>
        </p:txBody>
      </p:sp>
      <p:pic>
        <p:nvPicPr>
          <p:cNvPr id="7" name="Picture Placeholder 7" descr="Business man sitting at a desk">
            <a:extLst>
              <a:ext uri="{FF2B5EF4-FFF2-40B4-BE49-F238E27FC236}">
                <a16:creationId xmlns:a16="http://schemas.microsoft.com/office/drawing/2014/main" id="{44F51528-7C6C-676D-62ED-40AB97D9C5F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3" r="3"/>
          <a:stretch/>
        </p:blipFill>
        <p:spPr/>
      </p:pic>
      <p:pic>
        <p:nvPicPr>
          <p:cNvPr id="8" name="Picture Placeholder 9" descr="Handshake">
            <a:extLst>
              <a:ext uri="{FF2B5EF4-FFF2-40B4-BE49-F238E27FC236}">
                <a16:creationId xmlns:a16="http://schemas.microsoft.com/office/drawing/2014/main" id="{42986763-B4C8-5057-6222-0EC4939E7104}"/>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l="3" r="3"/>
          <a:stretch/>
        </p:blipFill>
        <p:spPr>
          <a:xfrm>
            <a:off x="8334555" y="640080"/>
            <a:ext cx="3544888" cy="3355723"/>
          </a:xfrm>
        </p:spPr>
      </p:pic>
      <p:sp>
        <p:nvSpPr>
          <p:cNvPr id="6" name="Content Placeholder 3">
            <a:extLst>
              <a:ext uri="{FF2B5EF4-FFF2-40B4-BE49-F238E27FC236}">
                <a16:creationId xmlns:a16="http://schemas.microsoft.com/office/drawing/2014/main" id="{E24BC167-824A-0636-B2AB-D8556E1D8C2B}"/>
              </a:ext>
            </a:extLst>
          </p:cNvPr>
          <p:cNvSpPr txBox="1">
            <a:spLocks/>
          </p:cNvSpPr>
          <p:nvPr/>
        </p:nvSpPr>
        <p:spPr>
          <a:xfrm>
            <a:off x="4405511" y="693564"/>
            <a:ext cx="3929044" cy="3754425"/>
          </a:xfrm>
          <a:prstGeom prst="rect">
            <a:avLst/>
          </a:prstGeom>
        </p:spPr>
        <p:txBody>
          <a:bodyPr vert="horz" lIns="91440" tIns="45720" rIns="0" bIns="45720" rtlCol="0">
            <a:normAutofit/>
          </a:bodyPr>
          <a:lstStyle>
            <a:lvl1pPr marL="0" indent="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None/>
              <a:defRPr sz="2400" kern="1200">
                <a:solidFill>
                  <a:schemeClr val="bg1"/>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342900" indent="-342900">
              <a:buFont typeface="Arial" panose="020B0604020202020204" pitchFamily="34" charset="0"/>
              <a:buChar char="•"/>
            </a:pPr>
            <a:endParaRPr lang="en-GB" dirty="0">
              <a:solidFill>
                <a:schemeClr val="tx1"/>
              </a:solidFill>
            </a:endParaRPr>
          </a:p>
        </p:txBody>
      </p:sp>
      <p:sp>
        <p:nvSpPr>
          <p:cNvPr id="13" name="Subtitle 2">
            <a:extLst>
              <a:ext uri="{FF2B5EF4-FFF2-40B4-BE49-F238E27FC236}">
                <a16:creationId xmlns:a16="http://schemas.microsoft.com/office/drawing/2014/main" id="{9FD50D16-BECD-C413-494C-471984EB7740}"/>
              </a:ext>
            </a:extLst>
          </p:cNvPr>
          <p:cNvSpPr txBox="1">
            <a:spLocks/>
          </p:cNvSpPr>
          <p:nvPr/>
        </p:nvSpPr>
        <p:spPr>
          <a:xfrm>
            <a:off x="4221033" y="97766"/>
            <a:ext cx="3929044" cy="3898037"/>
          </a:xfrm>
          <a:prstGeom prst="rect">
            <a:avLst/>
          </a:prstGeom>
        </p:spPr>
        <p:txBody>
          <a:bodyPr vert="horz" lIns="91440" tIns="45720" rIns="0" bIns="45720" rtlCol="0">
            <a:normAutofit/>
          </a:bodyPr>
          <a:lstStyle>
            <a:lvl1pPr marL="0" indent="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None/>
              <a:defRPr sz="2400" kern="1200">
                <a:solidFill>
                  <a:schemeClr val="bg1"/>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sz="2000" b="1" dirty="0">
              <a:solidFill>
                <a:schemeClr val="accent2"/>
              </a:solidFill>
            </a:endParaRPr>
          </a:p>
          <a:p>
            <a:r>
              <a:rPr lang="en-GB" sz="2000" b="1" dirty="0">
                <a:solidFill>
                  <a:schemeClr val="accent2"/>
                </a:solidFill>
              </a:rPr>
              <a:t>Emotional Intelligence</a:t>
            </a:r>
            <a:br>
              <a:rPr lang="en-GB" sz="2000" b="1" dirty="0">
                <a:solidFill>
                  <a:schemeClr val="accent2"/>
                </a:solidFill>
              </a:rPr>
            </a:br>
            <a:r>
              <a:rPr lang="en-GB" sz="2000" b="1" dirty="0">
                <a:solidFill>
                  <a:schemeClr val="accent2"/>
                </a:solidFill>
              </a:rPr>
              <a:t>can help leaders to:</a:t>
            </a:r>
          </a:p>
          <a:p>
            <a:pPr marL="342900" indent="-342900">
              <a:buFont typeface="Arial" panose="020B0604020202020204" pitchFamily="34" charset="0"/>
              <a:buChar char="•"/>
            </a:pPr>
            <a:r>
              <a:rPr lang="en-GB" sz="2000" dirty="0">
                <a:solidFill>
                  <a:schemeClr val="accent2"/>
                </a:solidFill>
              </a:rPr>
              <a:t>manage workplace stress, </a:t>
            </a:r>
          </a:p>
          <a:p>
            <a:pPr marL="342900" indent="-342900">
              <a:buFont typeface="Arial" panose="020B0604020202020204" pitchFamily="34" charset="0"/>
              <a:buChar char="•"/>
            </a:pPr>
            <a:r>
              <a:rPr lang="en-GB" sz="2000" dirty="0">
                <a:solidFill>
                  <a:schemeClr val="accent2"/>
                </a:solidFill>
              </a:rPr>
              <a:t>communicate more effectively, </a:t>
            </a:r>
          </a:p>
          <a:p>
            <a:pPr marL="342900" indent="-342900">
              <a:buFont typeface="Arial" panose="020B0604020202020204" pitchFamily="34" charset="0"/>
              <a:buChar char="•"/>
            </a:pPr>
            <a:r>
              <a:rPr lang="en-GB" sz="2000" dirty="0">
                <a:solidFill>
                  <a:schemeClr val="accent2"/>
                </a:solidFill>
              </a:rPr>
              <a:t>build trust within teams, </a:t>
            </a:r>
          </a:p>
          <a:p>
            <a:pPr marL="342900" indent="-342900">
              <a:buFont typeface="Arial" panose="020B0604020202020204" pitchFamily="34" charset="0"/>
              <a:buChar char="•"/>
            </a:pPr>
            <a:r>
              <a:rPr lang="en-GB" sz="2000" dirty="0">
                <a:solidFill>
                  <a:schemeClr val="accent2"/>
                </a:solidFill>
              </a:rPr>
              <a:t>understand employees’ needs, </a:t>
            </a:r>
          </a:p>
          <a:p>
            <a:pPr marL="342900" indent="-342900">
              <a:buFont typeface="Arial" panose="020B0604020202020204" pitchFamily="34" charset="0"/>
              <a:buChar char="•"/>
            </a:pPr>
            <a:r>
              <a:rPr lang="en-GB" sz="2000" dirty="0">
                <a:solidFill>
                  <a:schemeClr val="accent2"/>
                </a:solidFill>
              </a:rPr>
              <a:t>make more balanced decisions.</a:t>
            </a:r>
          </a:p>
        </p:txBody>
      </p:sp>
    </p:spTree>
    <p:extLst>
      <p:ext uri="{BB962C8B-B14F-4D97-AF65-F5344CB8AC3E}">
        <p14:creationId xmlns:p14="http://schemas.microsoft.com/office/powerpoint/2010/main" val="1435895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9AD8A-1DD0-5798-279E-723AFBF21AB2}"/>
              </a:ext>
            </a:extLst>
          </p:cNvPr>
          <p:cNvSpPr>
            <a:spLocks noGrp="1"/>
          </p:cNvSpPr>
          <p:nvPr>
            <p:ph type="title"/>
          </p:nvPr>
        </p:nvSpPr>
        <p:spPr>
          <a:xfrm>
            <a:off x="1177794" y="45063"/>
            <a:ext cx="10058400" cy="1772235"/>
          </a:xfrm>
        </p:spPr>
        <p:txBody>
          <a:bodyPr>
            <a:normAutofit/>
          </a:bodyPr>
          <a:lstStyle/>
          <a:p>
            <a:r>
              <a:rPr lang="en-GB" b="1" dirty="0"/>
              <a:t>Emotional Intelligence in Practice</a:t>
            </a:r>
            <a:br>
              <a:rPr lang="en-GB" dirty="0"/>
            </a:br>
            <a:r>
              <a:rPr lang="en-GB" sz="2800" b="1" dirty="0">
                <a:solidFill>
                  <a:schemeClr val="accent2"/>
                </a:solidFill>
              </a:rPr>
              <a:t>Emotional Intelligence can strengthen trust and culture, while its absence can damage employee relationships and organisational reputation.</a:t>
            </a:r>
            <a:endParaRPr lang="en-US" sz="2800" b="1" dirty="0">
              <a:solidFill>
                <a:schemeClr val="accent2"/>
              </a:solidFill>
            </a:endParaRPr>
          </a:p>
        </p:txBody>
      </p:sp>
      <p:sp>
        <p:nvSpPr>
          <p:cNvPr id="5" name="Content Placeholder 4">
            <a:extLst>
              <a:ext uri="{FF2B5EF4-FFF2-40B4-BE49-F238E27FC236}">
                <a16:creationId xmlns:a16="http://schemas.microsoft.com/office/drawing/2014/main" id="{92CFD42C-9F4E-2D2B-754C-DED3325D89CF}"/>
              </a:ext>
            </a:extLst>
          </p:cNvPr>
          <p:cNvSpPr>
            <a:spLocks noGrp="1"/>
          </p:cNvSpPr>
          <p:nvPr>
            <p:ph idx="13"/>
          </p:nvPr>
        </p:nvSpPr>
        <p:spPr/>
        <p:txBody>
          <a:bodyPr>
            <a:normAutofit lnSpcReduction="10000"/>
          </a:bodyPr>
          <a:lstStyle/>
          <a:p>
            <a:r>
              <a:rPr lang="en-GB" b="1" dirty="0"/>
              <a:t>Low EI: Leadership failure at Nike</a:t>
            </a:r>
          </a:p>
          <a:p>
            <a:pPr marL="342900" indent="-342900">
              <a:buFont typeface="Arial" panose="020B0604020202020204" pitchFamily="34" charset="0"/>
              <a:buChar char="•"/>
            </a:pPr>
            <a:r>
              <a:rPr lang="en-GB" dirty="0"/>
              <a:t>employee concerns were not addressed effectively, </a:t>
            </a:r>
          </a:p>
          <a:p>
            <a:pPr marL="342900" indent="-342900">
              <a:buFont typeface="Arial" panose="020B0604020202020204" pitchFamily="34" charset="0"/>
              <a:buChar char="•"/>
            </a:pPr>
            <a:r>
              <a:rPr lang="en-GB" dirty="0"/>
              <a:t>poor listening and weak empathy damaged trust, </a:t>
            </a:r>
          </a:p>
          <a:p>
            <a:pPr marL="342900" indent="-342900">
              <a:buFont typeface="Arial" panose="020B0604020202020204" pitchFamily="34" charset="0"/>
              <a:buChar char="•"/>
            </a:pPr>
            <a:r>
              <a:rPr lang="en-GB" dirty="0"/>
              <a:t>leadership problems contributed to criticism of workplace culture, </a:t>
            </a:r>
          </a:p>
          <a:p>
            <a:pPr marL="342900" indent="-342900">
              <a:buFont typeface="Arial" panose="020B0604020202020204" pitchFamily="34" charset="0"/>
              <a:buChar char="•"/>
            </a:pPr>
            <a:r>
              <a:rPr lang="en-GB" dirty="0"/>
              <a:t>this shows the risks of low Emotional Intelligence.</a:t>
            </a:r>
          </a:p>
        </p:txBody>
      </p:sp>
      <p:sp>
        <p:nvSpPr>
          <p:cNvPr id="7" name="Content Placeholder 4">
            <a:extLst>
              <a:ext uri="{FF2B5EF4-FFF2-40B4-BE49-F238E27FC236}">
                <a16:creationId xmlns:a16="http://schemas.microsoft.com/office/drawing/2014/main" id="{2104CABF-887F-DC0E-05B9-9D02F4F7DA37}"/>
              </a:ext>
            </a:extLst>
          </p:cNvPr>
          <p:cNvSpPr txBox="1">
            <a:spLocks/>
          </p:cNvSpPr>
          <p:nvPr/>
        </p:nvSpPr>
        <p:spPr>
          <a:xfrm>
            <a:off x="1097280" y="2140235"/>
            <a:ext cx="4672294" cy="3914850"/>
          </a:xfrm>
          <a:prstGeom prst="rect">
            <a:avLst/>
          </a:prstGeom>
        </p:spPr>
        <p:txBody>
          <a:bodyPr vert="horz" lIns="91440" tIns="45720" rIns="0" bIns="45720" rtlCol="0">
            <a:normAutofit/>
          </a:bodyPr>
          <a:lstStyle>
            <a:lvl1pPr marL="0" indent="0" algn="l" defTabSz="914400" rtl="0" eaLnBrk="1" latinLnBrk="0" hangingPunct="1">
              <a:lnSpc>
                <a:spcPct val="100000"/>
              </a:lnSpc>
              <a:spcBef>
                <a:spcPts val="1200"/>
              </a:spcBef>
              <a:spcAft>
                <a:spcPts val="200"/>
              </a:spcAft>
              <a:buClr>
                <a:schemeClr val="accent1"/>
              </a:buClr>
              <a:buSzPct val="100000"/>
              <a:buFont typeface="Arial" panose="020B0604020202020204" pitchFamily="34" charset="0"/>
              <a:buNone/>
              <a:defRPr sz="2400" kern="1200">
                <a:solidFill>
                  <a:schemeClr val="tx1">
                    <a:lumMod val="75000"/>
                    <a:lumOff val="25000"/>
                  </a:schemeClr>
                </a:solidFill>
                <a:latin typeface="+mn-lt"/>
                <a:ea typeface="+mn-ea"/>
                <a:cs typeface="+mn-cs"/>
              </a:defRPr>
            </a:lvl1pPr>
            <a:lvl2pPr marL="347472"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dirty="0"/>
              <a:t>High EI: Satya Nadella at Microsoft</a:t>
            </a:r>
          </a:p>
          <a:p>
            <a:pPr marL="342900" indent="-342900">
              <a:buFont typeface="Arial" panose="020B0604020202020204" pitchFamily="34" charset="0"/>
              <a:buChar char="•"/>
            </a:pPr>
            <a:r>
              <a:rPr lang="en-GB" dirty="0"/>
              <a:t>promoted empathy as a leadership value, </a:t>
            </a:r>
          </a:p>
          <a:p>
            <a:pPr marL="342900" indent="-342900">
              <a:buFont typeface="Arial" panose="020B0604020202020204" pitchFamily="34" charset="0"/>
              <a:buChar char="•"/>
            </a:pPr>
            <a:r>
              <a:rPr lang="en-GB" dirty="0"/>
              <a:t>encouraged a growth mindset, </a:t>
            </a:r>
          </a:p>
          <a:p>
            <a:pPr marL="342900" indent="-342900">
              <a:buFont typeface="Arial" panose="020B0604020202020204" pitchFamily="34" charset="0"/>
              <a:buChar char="•"/>
            </a:pPr>
            <a:r>
              <a:rPr lang="en-GB" dirty="0"/>
              <a:t>supported collaboration and innovation, </a:t>
            </a:r>
          </a:p>
          <a:p>
            <a:pPr marL="342900" indent="-342900">
              <a:buFont typeface="Arial" panose="020B0604020202020204" pitchFamily="34" charset="0"/>
              <a:buChar char="•"/>
            </a:pPr>
            <a:r>
              <a:rPr lang="en-GB" dirty="0"/>
              <a:t>helped reshape Microsoft’s organisational culture.</a:t>
            </a:r>
          </a:p>
        </p:txBody>
      </p:sp>
    </p:spTree>
    <p:extLst>
      <p:ext uri="{BB962C8B-B14F-4D97-AF65-F5344CB8AC3E}">
        <p14:creationId xmlns:p14="http://schemas.microsoft.com/office/powerpoint/2010/main" val="4288213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F1126C3-E8A2-3CD0-697D-746CFC43251C}"/>
              </a:ext>
            </a:extLst>
          </p:cNvPr>
          <p:cNvSpPr>
            <a:spLocks noGrp="1"/>
          </p:cNvSpPr>
          <p:nvPr>
            <p:ph type="title"/>
          </p:nvPr>
        </p:nvSpPr>
        <p:spPr/>
        <p:txBody>
          <a:bodyPr/>
          <a:lstStyle/>
          <a:p>
            <a:r>
              <a:rPr lang="en-GB" dirty="0"/>
              <a:t>What Is Cultural Intelligence?</a:t>
            </a:r>
            <a:endParaRPr lang="en-US" dirty="0"/>
          </a:p>
        </p:txBody>
      </p:sp>
      <p:sp>
        <p:nvSpPr>
          <p:cNvPr id="4" name="Content Placeholder 3">
            <a:extLst>
              <a:ext uri="{FF2B5EF4-FFF2-40B4-BE49-F238E27FC236}">
                <a16:creationId xmlns:a16="http://schemas.microsoft.com/office/drawing/2014/main" id="{95581F12-B5F1-AD9D-7842-465D15B76F79}"/>
              </a:ext>
            </a:extLst>
          </p:cNvPr>
          <p:cNvSpPr>
            <a:spLocks noGrp="1"/>
          </p:cNvSpPr>
          <p:nvPr>
            <p:ph idx="1"/>
          </p:nvPr>
        </p:nvSpPr>
        <p:spPr>
          <a:xfrm>
            <a:off x="1209675" y="2286000"/>
            <a:ext cx="9946005" cy="4572000"/>
          </a:xfrm>
        </p:spPr>
        <p:txBody>
          <a:bodyPr>
            <a:normAutofit fontScale="85000" lnSpcReduction="10000"/>
          </a:bodyPr>
          <a:lstStyle/>
          <a:p>
            <a:r>
              <a:rPr lang="en-GB" b="1" dirty="0"/>
              <a:t>Cultural Intelligence is the ability to understand, adapt to and work effectively across different cultures.</a:t>
            </a:r>
            <a:endParaRPr lang="en-GB" dirty="0"/>
          </a:p>
          <a:p>
            <a:pPr marL="342900" indent="-342900">
              <a:buFont typeface="Arial" panose="020B0604020202020204" pitchFamily="34" charset="0"/>
              <a:buChar char="•"/>
            </a:pPr>
            <a:r>
              <a:rPr lang="en-GB" dirty="0"/>
              <a:t>recognising cultural differences, </a:t>
            </a:r>
          </a:p>
          <a:p>
            <a:pPr marL="342900" indent="-342900">
              <a:buFont typeface="Arial" panose="020B0604020202020204" pitchFamily="34" charset="0"/>
              <a:buChar char="•"/>
            </a:pPr>
            <a:r>
              <a:rPr lang="en-GB" dirty="0"/>
              <a:t>adapting communication and behaviour, </a:t>
            </a:r>
          </a:p>
          <a:p>
            <a:pPr marL="342900" indent="-342900">
              <a:buFont typeface="Arial" panose="020B0604020202020204" pitchFamily="34" charset="0"/>
              <a:buChar char="•"/>
            </a:pPr>
            <a:r>
              <a:rPr lang="en-GB" dirty="0"/>
              <a:t>working effectively in unfamiliar cultural settings. </a:t>
            </a:r>
          </a:p>
          <a:p>
            <a:pPr marL="342900" indent="-342900">
              <a:buFont typeface="Arial" panose="020B0604020202020204" pitchFamily="34" charset="0"/>
              <a:buChar char="•"/>
            </a:pPr>
            <a:endParaRPr lang="en-GB" dirty="0"/>
          </a:p>
          <a:p>
            <a:pPr algn="ctr"/>
            <a:r>
              <a:rPr lang="en-GB" sz="2700" dirty="0"/>
              <a:t>“A person’s capability to adapt effectively to new cultural contexts.”</a:t>
            </a:r>
          </a:p>
          <a:p>
            <a:pPr algn="ctr"/>
            <a:r>
              <a:rPr lang="en-GB" sz="1200" b="1" dirty="0"/>
              <a:t>(Earley and Ang, 2003, p. 59)</a:t>
            </a:r>
            <a:endParaRPr lang="en-GB" sz="1200" dirty="0"/>
          </a:p>
          <a:p>
            <a:br>
              <a:rPr lang="en-GB" b="1" dirty="0"/>
            </a:br>
            <a:br>
              <a:rPr lang="en-GB" b="1" dirty="0"/>
            </a:br>
            <a:endParaRPr lang="en-GB" b="1" dirty="0"/>
          </a:p>
          <a:p>
            <a:endParaRPr lang="en-GB" b="1" dirty="0">
              <a:solidFill>
                <a:schemeClr val="bg1"/>
              </a:solidFill>
            </a:endParaRPr>
          </a:p>
          <a:p>
            <a:pPr algn="ctr"/>
            <a:r>
              <a:rPr lang="en-GB" b="1" dirty="0">
                <a:solidFill>
                  <a:schemeClr val="bg1"/>
                </a:solidFill>
              </a:rPr>
              <a:t>CQ helps leaders adjust their behaviour when cultural expectations differ.</a:t>
            </a:r>
            <a:endParaRPr lang="en-GB" dirty="0">
              <a:solidFill>
                <a:schemeClr val="bg1"/>
              </a:solidFill>
            </a:endParaRPr>
          </a:p>
          <a:p>
            <a:endParaRPr lang="en-US" dirty="0"/>
          </a:p>
        </p:txBody>
      </p:sp>
    </p:spTree>
    <p:extLst>
      <p:ext uri="{BB962C8B-B14F-4D97-AF65-F5344CB8AC3E}">
        <p14:creationId xmlns:p14="http://schemas.microsoft.com/office/powerpoint/2010/main" val="769919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1A26E-6A1C-A8B0-BF06-B939DFFA3C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5E9C5F-0D16-B64F-B5DB-8897D6FC83C3}"/>
              </a:ext>
            </a:extLst>
          </p:cNvPr>
          <p:cNvSpPr>
            <a:spLocks noGrp="1"/>
          </p:cNvSpPr>
          <p:nvPr>
            <p:ph type="title"/>
          </p:nvPr>
        </p:nvSpPr>
        <p:spPr/>
        <p:txBody>
          <a:bodyPr>
            <a:normAutofit/>
          </a:bodyPr>
          <a:lstStyle/>
          <a:p>
            <a:r>
              <a:rPr lang="en-GB" sz="4000" dirty="0"/>
              <a:t>The Cultural Intelligence Model</a:t>
            </a:r>
            <a:endParaRPr lang="en-US" sz="4000" b="1" dirty="0"/>
          </a:p>
        </p:txBody>
      </p:sp>
      <p:sp>
        <p:nvSpPr>
          <p:cNvPr id="3" name="Content Placeholder 2">
            <a:extLst>
              <a:ext uri="{FF2B5EF4-FFF2-40B4-BE49-F238E27FC236}">
                <a16:creationId xmlns:a16="http://schemas.microsoft.com/office/drawing/2014/main" id="{2212B033-7B64-5EE8-BF7B-4A71B3CCBAB7}"/>
              </a:ext>
            </a:extLst>
          </p:cNvPr>
          <p:cNvSpPr>
            <a:spLocks noGrp="1"/>
          </p:cNvSpPr>
          <p:nvPr>
            <p:ph sz="quarter" idx="16"/>
          </p:nvPr>
        </p:nvSpPr>
        <p:spPr>
          <a:xfrm>
            <a:off x="8556170" y="207034"/>
            <a:ext cx="3359785" cy="6147758"/>
          </a:xfrm>
        </p:spPr>
        <p:txBody>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b="1" dirty="0">
              <a:solidFill>
                <a:schemeClr val="accent2"/>
              </a:solidFill>
            </a:endParaRPr>
          </a:p>
          <a:p>
            <a:pPr marL="0" indent="0" algn="ctr">
              <a:buNone/>
            </a:pPr>
            <a:r>
              <a:rPr lang="en-GB" b="1" dirty="0">
                <a:solidFill>
                  <a:schemeClr val="accent2"/>
                </a:solidFill>
              </a:rPr>
              <a:t>Effective cross-cultural leadership requires knowledge, motivation and behavioural adaptation.</a:t>
            </a:r>
          </a:p>
          <a:p>
            <a:pPr marL="342900" indent="-342900">
              <a:buFont typeface="Arial" panose="020B0604020202020204" pitchFamily="34" charset="0"/>
              <a:buChar char="•"/>
            </a:pPr>
            <a:endParaRPr lang="en-US" dirty="0"/>
          </a:p>
        </p:txBody>
      </p:sp>
      <p:sp>
        <p:nvSpPr>
          <p:cNvPr id="7" name="Content Placeholder 2">
            <a:extLst>
              <a:ext uri="{FF2B5EF4-FFF2-40B4-BE49-F238E27FC236}">
                <a16:creationId xmlns:a16="http://schemas.microsoft.com/office/drawing/2014/main" id="{961DC6B5-4DEC-F1B2-6A41-627474CEA8FC}"/>
              </a:ext>
            </a:extLst>
          </p:cNvPr>
          <p:cNvSpPr txBox="1">
            <a:spLocks/>
          </p:cNvSpPr>
          <p:nvPr/>
        </p:nvSpPr>
        <p:spPr>
          <a:xfrm>
            <a:off x="1104942" y="2849594"/>
            <a:ext cx="6406813" cy="2429773"/>
          </a:xfrm>
          <a:prstGeom prst="rect">
            <a:avLst/>
          </a:prstGeom>
          <a:noFill/>
        </p:spPr>
        <p:txBody>
          <a:bodyPr vert="horz" lIns="0" tIns="45720" rIns="0" bIns="45720" rtlCol="0">
            <a:normAutofit fontScale="85000" lnSpcReduction="20000"/>
          </a:bodyPr>
          <a:lstStyle>
            <a:lvl1pPr marL="457200" indent="-457200" algn="l" defTabSz="914400" rtl="0" eaLnBrk="1" latinLnBrk="0" hangingPunct="1">
              <a:lnSpc>
                <a:spcPct val="100000"/>
              </a:lnSpc>
              <a:spcBef>
                <a:spcPts val="1200"/>
              </a:spcBef>
              <a:spcAft>
                <a:spcPts val="200"/>
              </a:spcAft>
              <a:buClr>
                <a:schemeClr val="accent1"/>
              </a:buClr>
              <a:buSzPct val="100000"/>
              <a:buFont typeface="+mj-lt"/>
              <a:buAutoNum type="arabicPeriod"/>
              <a:defRPr sz="2000" kern="1200">
                <a:solidFill>
                  <a:schemeClr val="tx1">
                    <a:lumMod val="75000"/>
                    <a:lumOff val="25000"/>
                  </a:schemeClr>
                </a:solidFill>
                <a:latin typeface="+mn-lt"/>
                <a:ea typeface="+mn-ea"/>
                <a:cs typeface="+mn-cs"/>
              </a:defRPr>
            </a:lvl1pPr>
            <a:lvl2pPr marL="544068" indent="-342900" algn="l" defTabSz="914400" rtl="0" eaLnBrk="1" latinLnBrk="0" hangingPunct="1">
              <a:lnSpc>
                <a:spcPct val="100000"/>
              </a:lnSpc>
              <a:spcBef>
                <a:spcPts val="1200"/>
              </a:spcBef>
              <a:spcAft>
                <a:spcPts val="200"/>
              </a:spcAft>
              <a:buClrTx/>
              <a:buFont typeface="+mj-lt"/>
              <a:buAutoNum type="arabicPeriod"/>
              <a:defRPr sz="1800" kern="1200">
                <a:solidFill>
                  <a:schemeClr val="tx1">
                    <a:lumMod val="75000"/>
                    <a:lumOff val="25000"/>
                  </a:schemeClr>
                </a:solidFill>
                <a:latin typeface="+mn-lt"/>
                <a:ea typeface="+mn-ea"/>
                <a:cs typeface="+mn-cs"/>
              </a:defRPr>
            </a:lvl2pPr>
            <a:lvl3pPr marL="726948" indent="-342900" algn="l" defTabSz="914400" rtl="0" eaLnBrk="1" latinLnBrk="0" hangingPunct="1">
              <a:lnSpc>
                <a:spcPct val="100000"/>
              </a:lnSpc>
              <a:spcBef>
                <a:spcPts val="1200"/>
              </a:spcBef>
              <a:spcAft>
                <a:spcPts val="200"/>
              </a:spcAft>
              <a:buClrTx/>
              <a:buFont typeface="+mj-lt"/>
              <a:buAutoNum type="arabicPeriod"/>
              <a:defRPr sz="1400" kern="1200">
                <a:solidFill>
                  <a:schemeClr val="tx1">
                    <a:lumMod val="75000"/>
                    <a:lumOff val="25000"/>
                  </a:schemeClr>
                </a:solidFill>
                <a:latin typeface="+mn-lt"/>
                <a:ea typeface="+mn-ea"/>
                <a:cs typeface="+mn-cs"/>
              </a:defRPr>
            </a:lvl3pPr>
            <a:lvl4pPr marL="909828" indent="-342900" algn="l" defTabSz="914400" rtl="0" eaLnBrk="1" latinLnBrk="0" hangingPunct="1">
              <a:lnSpc>
                <a:spcPct val="100000"/>
              </a:lnSpc>
              <a:spcBef>
                <a:spcPts val="1200"/>
              </a:spcBef>
              <a:spcAft>
                <a:spcPts val="200"/>
              </a:spcAft>
              <a:buClrTx/>
              <a:buFont typeface="+mj-lt"/>
              <a:buAutoNum type="arabicPeriod"/>
              <a:defRPr sz="1400" kern="1200">
                <a:solidFill>
                  <a:schemeClr val="tx1">
                    <a:lumMod val="75000"/>
                    <a:lumOff val="25000"/>
                  </a:schemeClr>
                </a:solidFill>
                <a:latin typeface="+mn-lt"/>
                <a:ea typeface="+mn-ea"/>
                <a:cs typeface="+mn-cs"/>
              </a:defRPr>
            </a:lvl4pPr>
            <a:lvl5pPr marL="1092708" indent="-342900" algn="l" defTabSz="914400" rtl="0" eaLnBrk="1" latinLnBrk="0" hangingPunct="1">
              <a:lnSpc>
                <a:spcPct val="100000"/>
              </a:lnSpc>
              <a:spcBef>
                <a:spcPts val="1200"/>
              </a:spcBef>
              <a:spcAft>
                <a:spcPts val="200"/>
              </a:spcAft>
              <a:buClrTx/>
              <a:buFont typeface="+mj-lt"/>
              <a:buAutoNum type="arabicPeriod"/>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None/>
            </a:pPr>
            <a:r>
              <a:rPr lang="en-GB" b="1" dirty="0">
                <a:solidFill>
                  <a:schemeClr val="bg1"/>
                </a:solidFill>
              </a:rPr>
              <a:t>Cultural Intelligence includes four key areas:</a:t>
            </a:r>
          </a:p>
          <a:p>
            <a:r>
              <a:rPr lang="en-GB" b="1" dirty="0">
                <a:solidFill>
                  <a:schemeClr val="bg1"/>
                </a:solidFill>
              </a:rPr>
              <a:t>Metacognitive CQ</a:t>
            </a:r>
            <a:r>
              <a:rPr lang="en-GB" dirty="0">
                <a:solidFill>
                  <a:schemeClr val="bg1"/>
                </a:solidFill>
              </a:rPr>
              <a:t> – thinking about cultural assumptions </a:t>
            </a:r>
          </a:p>
          <a:p>
            <a:r>
              <a:rPr lang="en-GB" b="1" dirty="0">
                <a:solidFill>
                  <a:schemeClr val="bg1"/>
                </a:solidFill>
              </a:rPr>
              <a:t>Cognitive CQ</a:t>
            </a:r>
            <a:r>
              <a:rPr lang="en-GB" dirty="0">
                <a:solidFill>
                  <a:schemeClr val="bg1"/>
                </a:solidFill>
              </a:rPr>
              <a:t> – knowledge of cultural norms and practices </a:t>
            </a:r>
          </a:p>
          <a:p>
            <a:r>
              <a:rPr lang="en-GB" b="1" dirty="0">
                <a:solidFill>
                  <a:schemeClr val="bg1"/>
                </a:solidFill>
              </a:rPr>
              <a:t>Motivational CQ</a:t>
            </a:r>
            <a:r>
              <a:rPr lang="en-GB" dirty="0">
                <a:solidFill>
                  <a:schemeClr val="bg1"/>
                </a:solidFill>
              </a:rPr>
              <a:t> – interest and confidence in cross-cultural situations </a:t>
            </a:r>
          </a:p>
          <a:p>
            <a:r>
              <a:rPr lang="en-GB" b="1" dirty="0">
                <a:solidFill>
                  <a:schemeClr val="bg1"/>
                </a:solidFill>
              </a:rPr>
              <a:t>Behavioural CQ</a:t>
            </a:r>
            <a:r>
              <a:rPr lang="en-GB" dirty="0">
                <a:solidFill>
                  <a:schemeClr val="bg1"/>
                </a:solidFill>
              </a:rPr>
              <a:t> – adapting verbal and non-verbal behaviour </a:t>
            </a:r>
          </a:p>
          <a:p>
            <a:pPr marL="0" indent="0">
              <a:buNone/>
            </a:pPr>
            <a:r>
              <a:rPr lang="en-GB" sz="1300" b="1" dirty="0">
                <a:solidFill>
                  <a:schemeClr val="bg1"/>
                </a:solidFill>
              </a:rPr>
              <a:t>(Earley and Ang, 2003)</a:t>
            </a:r>
            <a:endParaRPr lang="en-GB" sz="1300" dirty="0">
              <a:solidFill>
                <a:schemeClr val="bg1"/>
              </a:solidFill>
            </a:endParaRPr>
          </a:p>
        </p:txBody>
      </p:sp>
    </p:spTree>
    <p:extLst>
      <p:ext uri="{BB962C8B-B14F-4D97-AF65-F5344CB8AC3E}">
        <p14:creationId xmlns:p14="http://schemas.microsoft.com/office/powerpoint/2010/main" val="2888449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E8586-955F-8A35-0E63-259378D0ED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1B9BC6-9BC6-0832-A2BE-645D9ADCB713}"/>
              </a:ext>
            </a:extLst>
          </p:cNvPr>
          <p:cNvSpPr>
            <a:spLocks noGrp="1"/>
          </p:cNvSpPr>
          <p:nvPr>
            <p:ph type="title"/>
          </p:nvPr>
        </p:nvSpPr>
        <p:spPr/>
        <p:txBody>
          <a:bodyPr/>
          <a:lstStyle/>
          <a:p>
            <a:r>
              <a:rPr lang="en-GB" dirty="0"/>
              <a:t>Why Cultural Intelligence Matters</a:t>
            </a:r>
            <a:endParaRPr lang="en-US" dirty="0"/>
          </a:p>
        </p:txBody>
      </p:sp>
      <p:sp>
        <p:nvSpPr>
          <p:cNvPr id="4" name="Content Placeholder 3">
            <a:extLst>
              <a:ext uri="{FF2B5EF4-FFF2-40B4-BE49-F238E27FC236}">
                <a16:creationId xmlns:a16="http://schemas.microsoft.com/office/drawing/2014/main" id="{4CBCE63E-56D3-880D-2D59-9FEFDF3AD1C0}"/>
              </a:ext>
            </a:extLst>
          </p:cNvPr>
          <p:cNvSpPr>
            <a:spLocks noGrp="1"/>
          </p:cNvSpPr>
          <p:nvPr>
            <p:ph idx="1"/>
          </p:nvPr>
        </p:nvSpPr>
        <p:spPr/>
        <p:txBody>
          <a:bodyPr>
            <a:normAutofit/>
          </a:bodyPr>
          <a:lstStyle/>
          <a:p>
            <a:r>
              <a:rPr lang="en-GB" b="1" dirty="0"/>
              <a:t>Cultural Intelligence helps leaders to:</a:t>
            </a:r>
          </a:p>
          <a:p>
            <a:pPr marL="342900" indent="-342900">
              <a:buFont typeface="Arial" panose="020B0604020202020204" pitchFamily="34" charset="0"/>
              <a:buChar char="•"/>
            </a:pPr>
            <a:r>
              <a:rPr lang="en-GB" dirty="0"/>
              <a:t>communicate across cultural differences, </a:t>
            </a:r>
          </a:p>
          <a:p>
            <a:pPr marL="342900" indent="-342900">
              <a:buFont typeface="Arial" panose="020B0604020202020204" pitchFamily="34" charset="0"/>
              <a:buChar char="•"/>
            </a:pPr>
            <a:r>
              <a:rPr lang="en-GB" dirty="0"/>
              <a:t>reduce misunderstandings, </a:t>
            </a:r>
          </a:p>
          <a:p>
            <a:pPr marL="342900" indent="-342900">
              <a:buFont typeface="Arial" panose="020B0604020202020204" pitchFamily="34" charset="0"/>
              <a:buChar char="•"/>
            </a:pPr>
            <a:r>
              <a:rPr lang="en-GB" dirty="0"/>
              <a:t>adapt their leadership style, </a:t>
            </a:r>
          </a:p>
          <a:p>
            <a:pPr marL="342900" indent="-342900">
              <a:buFont typeface="Arial" panose="020B0604020202020204" pitchFamily="34" charset="0"/>
              <a:buChar char="•"/>
            </a:pPr>
            <a:r>
              <a:rPr lang="en-GB" dirty="0"/>
              <a:t>build trust in diverse teams, </a:t>
            </a:r>
          </a:p>
          <a:p>
            <a:pPr marL="342900" indent="-342900">
              <a:buFont typeface="Arial" panose="020B0604020202020204" pitchFamily="34" charset="0"/>
              <a:buChar char="•"/>
            </a:pPr>
            <a:r>
              <a:rPr lang="en-GB" dirty="0"/>
              <a:t>support collaboration in global organisations.</a:t>
            </a:r>
          </a:p>
        </p:txBody>
      </p:sp>
      <p:sp>
        <p:nvSpPr>
          <p:cNvPr id="3" name="Content Placeholder 2">
            <a:extLst>
              <a:ext uri="{FF2B5EF4-FFF2-40B4-BE49-F238E27FC236}">
                <a16:creationId xmlns:a16="http://schemas.microsoft.com/office/drawing/2014/main" id="{A213C7A2-93A1-03C5-6908-78E2BEB63365}"/>
              </a:ext>
            </a:extLst>
          </p:cNvPr>
          <p:cNvSpPr>
            <a:spLocks noGrp="1"/>
          </p:cNvSpPr>
          <p:nvPr>
            <p:ph sz="quarter" idx="16"/>
          </p:nvPr>
        </p:nvSpPr>
        <p:spPr>
          <a:xfrm>
            <a:off x="7406640" y="2194560"/>
            <a:ext cx="4584077" cy="3754425"/>
          </a:xfrm>
        </p:spPr>
        <p:txBody>
          <a:bodyPr>
            <a:noAutofit/>
          </a:bodyPr>
          <a:lstStyle/>
          <a:p>
            <a:pPr marL="0" indent="0" algn="ctr">
              <a:buNone/>
            </a:pPr>
            <a:r>
              <a:rPr lang="en-GB" sz="2700" dirty="0"/>
              <a:t>“Managers who emphasise higher-order goals</a:t>
            </a:r>
            <a:br>
              <a:rPr lang="en-GB" sz="2700" dirty="0"/>
            </a:br>
            <a:r>
              <a:rPr lang="en-GB" sz="2700" dirty="0"/>
              <a:t>and values in their leadership style are more effective</a:t>
            </a:r>
            <a:br>
              <a:rPr lang="en-GB" sz="2700" dirty="0"/>
            </a:br>
            <a:r>
              <a:rPr lang="en-GB" sz="2700" dirty="0"/>
              <a:t>in managing diverse teams.”</a:t>
            </a:r>
          </a:p>
          <a:p>
            <a:pPr marL="0" indent="0" algn="ctr">
              <a:buNone/>
            </a:pPr>
            <a:r>
              <a:rPr lang="en-GB" sz="1000" b="1" dirty="0"/>
              <a:t>(Robbins and Judge, 2016/2017, p. 100)</a:t>
            </a:r>
            <a:endParaRPr lang="en-GB" sz="1000" dirty="0"/>
          </a:p>
          <a:p>
            <a:pPr marL="0" indent="0" algn="ctr">
              <a:buNone/>
            </a:pPr>
            <a:endParaRPr lang="en-GB" sz="3200" b="1" dirty="0"/>
          </a:p>
        </p:txBody>
      </p:sp>
      <p:sp>
        <p:nvSpPr>
          <p:cNvPr id="6" name="Title 1">
            <a:extLst>
              <a:ext uri="{FF2B5EF4-FFF2-40B4-BE49-F238E27FC236}">
                <a16:creationId xmlns:a16="http://schemas.microsoft.com/office/drawing/2014/main" id="{B18BC58C-9DB0-D32A-9D84-A1273AA805F2}"/>
              </a:ext>
            </a:extLst>
          </p:cNvPr>
          <p:cNvSpPr txBox="1">
            <a:spLocks/>
          </p:cNvSpPr>
          <p:nvPr/>
        </p:nvSpPr>
        <p:spPr>
          <a:xfrm>
            <a:off x="989162" y="5407243"/>
            <a:ext cx="10532277"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2000" b="1" dirty="0">
                <a:solidFill>
                  <a:schemeClr val="bg1"/>
                </a:solidFill>
              </a:rPr>
              <a:t>CQ improves a leader’s ability to work effectively with people from different cultural backgrounds.</a:t>
            </a:r>
            <a:endParaRPr lang="en-GB" sz="2000" dirty="0">
              <a:solidFill>
                <a:schemeClr val="bg1"/>
              </a:solidFill>
            </a:endParaRPr>
          </a:p>
        </p:txBody>
      </p:sp>
    </p:spTree>
    <p:extLst>
      <p:ext uri="{BB962C8B-B14F-4D97-AF65-F5344CB8AC3E}">
        <p14:creationId xmlns:p14="http://schemas.microsoft.com/office/powerpoint/2010/main" val="2145799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0886DD-5188-E78D-2ED8-042343AFE6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97FE54-FD71-D1D5-5296-9A08DF10F950}"/>
              </a:ext>
            </a:extLst>
          </p:cNvPr>
          <p:cNvSpPr>
            <a:spLocks noGrp="1"/>
          </p:cNvSpPr>
          <p:nvPr>
            <p:ph type="title"/>
          </p:nvPr>
        </p:nvSpPr>
        <p:spPr>
          <a:xfrm>
            <a:off x="1177794" y="45063"/>
            <a:ext cx="10058400" cy="1772235"/>
          </a:xfrm>
        </p:spPr>
        <p:txBody>
          <a:bodyPr>
            <a:normAutofit/>
          </a:bodyPr>
          <a:lstStyle/>
          <a:p>
            <a:r>
              <a:rPr lang="en-GB" b="1" dirty="0"/>
              <a:t>Cultural Intelligence in Practice</a:t>
            </a:r>
            <a:br>
              <a:rPr lang="en-GB" b="1" dirty="0"/>
            </a:br>
            <a:r>
              <a:rPr lang="en-GB" sz="2800" b="1" dirty="0">
                <a:solidFill>
                  <a:schemeClr val="accent2"/>
                </a:solidFill>
              </a:rPr>
              <a:t>High CQ supports successful adaptation, while low CQ can lead to misunderstanding and business failure.</a:t>
            </a:r>
            <a:endParaRPr lang="en-US" sz="2800" b="1" dirty="0">
              <a:solidFill>
                <a:schemeClr val="accent2"/>
              </a:solidFill>
            </a:endParaRPr>
          </a:p>
        </p:txBody>
      </p:sp>
      <p:sp>
        <p:nvSpPr>
          <p:cNvPr id="5" name="Content Placeholder 4">
            <a:extLst>
              <a:ext uri="{FF2B5EF4-FFF2-40B4-BE49-F238E27FC236}">
                <a16:creationId xmlns:a16="http://schemas.microsoft.com/office/drawing/2014/main" id="{40D51DF8-7FB9-2F8C-9A98-3B319CE19032}"/>
              </a:ext>
            </a:extLst>
          </p:cNvPr>
          <p:cNvSpPr>
            <a:spLocks noGrp="1"/>
          </p:cNvSpPr>
          <p:nvPr>
            <p:ph idx="13"/>
          </p:nvPr>
        </p:nvSpPr>
        <p:spPr/>
        <p:txBody>
          <a:bodyPr>
            <a:normAutofit fontScale="92500" lnSpcReduction="10000"/>
          </a:bodyPr>
          <a:lstStyle/>
          <a:p>
            <a:r>
              <a:rPr lang="en-GB" b="1" dirty="0"/>
              <a:t>Low CQ: Walmart in Germany</a:t>
            </a:r>
          </a:p>
          <a:p>
            <a:pPr marL="342900" indent="-342900">
              <a:buFont typeface="Arial" panose="020B0604020202020204" pitchFamily="34" charset="0"/>
              <a:buChar char="•"/>
            </a:pPr>
            <a:r>
              <a:rPr lang="en-GB" dirty="0"/>
              <a:t>transferred American management practices without enough adaptation, </a:t>
            </a:r>
          </a:p>
          <a:p>
            <a:pPr marL="342900" indent="-342900">
              <a:buFont typeface="Arial" panose="020B0604020202020204" pitchFamily="34" charset="0"/>
              <a:buChar char="•"/>
            </a:pPr>
            <a:r>
              <a:rPr lang="en-GB" dirty="0"/>
              <a:t>misunderstood employee and customer expectations, </a:t>
            </a:r>
          </a:p>
          <a:p>
            <a:pPr marL="342900" indent="-342900">
              <a:buFont typeface="Arial" panose="020B0604020202020204" pitchFamily="34" charset="0"/>
              <a:buChar char="•"/>
            </a:pPr>
            <a:r>
              <a:rPr lang="en-GB" dirty="0"/>
              <a:t>faced resistance and cultural difficulties, </a:t>
            </a:r>
          </a:p>
          <a:p>
            <a:pPr marL="342900" indent="-342900">
              <a:buFont typeface="Arial" panose="020B0604020202020204" pitchFamily="34" charset="0"/>
              <a:buChar char="•"/>
            </a:pPr>
            <a:r>
              <a:rPr lang="en-GB" dirty="0"/>
              <a:t>eventually withdrew from the German market.</a:t>
            </a:r>
          </a:p>
        </p:txBody>
      </p:sp>
      <p:sp>
        <p:nvSpPr>
          <p:cNvPr id="7" name="Content Placeholder 4">
            <a:extLst>
              <a:ext uri="{FF2B5EF4-FFF2-40B4-BE49-F238E27FC236}">
                <a16:creationId xmlns:a16="http://schemas.microsoft.com/office/drawing/2014/main" id="{20D4088D-8B2C-9536-4E43-453E2064A7FC}"/>
              </a:ext>
            </a:extLst>
          </p:cNvPr>
          <p:cNvSpPr txBox="1">
            <a:spLocks/>
          </p:cNvSpPr>
          <p:nvPr/>
        </p:nvSpPr>
        <p:spPr>
          <a:xfrm>
            <a:off x="1097280" y="2140235"/>
            <a:ext cx="4672294" cy="3914850"/>
          </a:xfrm>
          <a:prstGeom prst="rect">
            <a:avLst/>
          </a:prstGeom>
        </p:spPr>
        <p:txBody>
          <a:bodyPr vert="horz" lIns="91440" tIns="45720" rIns="0" bIns="45720" rtlCol="0">
            <a:normAutofit lnSpcReduction="10000"/>
          </a:bodyPr>
          <a:lstStyle>
            <a:lvl1pPr marL="0" indent="0" algn="l" defTabSz="914400" rtl="0" eaLnBrk="1" latinLnBrk="0" hangingPunct="1">
              <a:lnSpc>
                <a:spcPct val="100000"/>
              </a:lnSpc>
              <a:spcBef>
                <a:spcPts val="1200"/>
              </a:spcBef>
              <a:spcAft>
                <a:spcPts val="200"/>
              </a:spcAft>
              <a:buClr>
                <a:schemeClr val="accent1"/>
              </a:buClr>
              <a:buSzPct val="100000"/>
              <a:buFont typeface="Arial" panose="020B0604020202020204" pitchFamily="34" charset="0"/>
              <a:buNone/>
              <a:defRPr sz="2400" kern="1200">
                <a:solidFill>
                  <a:schemeClr val="tx1">
                    <a:lumMod val="75000"/>
                    <a:lumOff val="25000"/>
                  </a:schemeClr>
                </a:solidFill>
                <a:latin typeface="+mn-lt"/>
                <a:ea typeface="+mn-ea"/>
                <a:cs typeface="+mn-cs"/>
              </a:defRPr>
            </a:lvl1pPr>
            <a:lvl2pPr marL="347472"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dirty="0"/>
              <a:t>High CQ: IKEA in China</a:t>
            </a:r>
          </a:p>
          <a:p>
            <a:pPr marL="342900" indent="-342900">
              <a:buFont typeface="Arial" panose="020B0604020202020204" pitchFamily="34" charset="0"/>
              <a:buChar char="•"/>
            </a:pPr>
            <a:r>
              <a:rPr lang="en-GB" dirty="0"/>
              <a:t>adapted store layouts to local shopping habits, </a:t>
            </a:r>
          </a:p>
          <a:p>
            <a:pPr marL="342900" indent="-342900">
              <a:buFont typeface="Arial" panose="020B0604020202020204" pitchFamily="34" charset="0"/>
              <a:buChar char="•"/>
            </a:pPr>
            <a:r>
              <a:rPr lang="en-GB" dirty="0"/>
              <a:t>adjusted products to smaller living spaces, </a:t>
            </a:r>
          </a:p>
          <a:p>
            <a:pPr marL="342900" indent="-342900">
              <a:buFont typeface="Arial" panose="020B0604020202020204" pitchFamily="34" charset="0"/>
              <a:buChar char="•"/>
            </a:pPr>
            <a:r>
              <a:rPr lang="en-GB" dirty="0"/>
              <a:t>responded to local customer expectations, </a:t>
            </a:r>
          </a:p>
          <a:p>
            <a:pPr marL="342900" indent="-342900">
              <a:buFont typeface="Arial" panose="020B0604020202020204" pitchFamily="34" charset="0"/>
              <a:buChar char="•"/>
            </a:pPr>
            <a:r>
              <a:rPr lang="en-GB" dirty="0"/>
              <a:t>showed the importance of cultural adaptation.</a:t>
            </a:r>
          </a:p>
        </p:txBody>
      </p:sp>
    </p:spTree>
    <p:extLst>
      <p:ext uri="{BB962C8B-B14F-4D97-AF65-F5344CB8AC3E}">
        <p14:creationId xmlns:p14="http://schemas.microsoft.com/office/powerpoint/2010/main" val="3808946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DC8CD5-21DD-86AD-702D-5EE7BF18D4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82195D-1AE5-67C2-87B6-741EA6C860BE}"/>
              </a:ext>
            </a:extLst>
          </p:cNvPr>
          <p:cNvSpPr>
            <a:spLocks noGrp="1"/>
          </p:cNvSpPr>
          <p:nvPr>
            <p:ph type="title"/>
          </p:nvPr>
        </p:nvSpPr>
        <p:spPr>
          <a:xfrm>
            <a:off x="1177794" y="45063"/>
            <a:ext cx="10058400" cy="1772235"/>
          </a:xfrm>
        </p:spPr>
        <p:txBody>
          <a:bodyPr>
            <a:normAutofit fontScale="90000"/>
          </a:bodyPr>
          <a:lstStyle/>
          <a:p>
            <a:r>
              <a:rPr lang="en-GB" b="1" dirty="0"/>
              <a:t>Emotional Intelligence vs Cultural Intelligence</a:t>
            </a:r>
            <a:br>
              <a:rPr lang="en-GB" b="1" dirty="0"/>
            </a:br>
            <a:r>
              <a:rPr lang="en-GB" sz="2800" b="1" dirty="0">
                <a:solidFill>
                  <a:schemeClr val="accent2"/>
                </a:solidFill>
              </a:rPr>
              <a:t>EI helps leaders understand emotions, while CQ helps them respond appropriately across cultures.</a:t>
            </a:r>
            <a:endParaRPr lang="en-US" sz="2800" b="1" dirty="0">
              <a:solidFill>
                <a:schemeClr val="accent2"/>
              </a:solidFill>
            </a:endParaRPr>
          </a:p>
        </p:txBody>
      </p:sp>
      <p:sp>
        <p:nvSpPr>
          <p:cNvPr id="5" name="Content Placeholder 4">
            <a:extLst>
              <a:ext uri="{FF2B5EF4-FFF2-40B4-BE49-F238E27FC236}">
                <a16:creationId xmlns:a16="http://schemas.microsoft.com/office/drawing/2014/main" id="{EB5F3C0D-9A30-2495-5C45-B0375015CEC1}"/>
              </a:ext>
            </a:extLst>
          </p:cNvPr>
          <p:cNvSpPr>
            <a:spLocks noGrp="1"/>
          </p:cNvSpPr>
          <p:nvPr>
            <p:ph idx="13"/>
          </p:nvPr>
        </p:nvSpPr>
        <p:spPr/>
        <p:txBody>
          <a:bodyPr>
            <a:normAutofit/>
          </a:bodyPr>
          <a:lstStyle/>
          <a:p>
            <a:r>
              <a:rPr lang="en-GB" b="1" dirty="0"/>
              <a:t>Cultural Intelligence</a:t>
            </a:r>
          </a:p>
          <a:p>
            <a:pPr marL="342900" indent="-342900">
              <a:buFont typeface="Arial" panose="020B0604020202020204" pitchFamily="34" charset="0"/>
              <a:buChar char="•"/>
            </a:pPr>
            <a:r>
              <a:rPr lang="en-GB" dirty="0"/>
              <a:t>Focuses on cultural differences</a:t>
            </a:r>
          </a:p>
          <a:p>
            <a:pPr marL="342900" indent="-342900">
              <a:buFont typeface="Arial" panose="020B0604020202020204" pitchFamily="34" charset="0"/>
              <a:buChar char="•"/>
            </a:pPr>
            <a:r>
              <a:rPr lang="en-GB" dirty="0"/>
              <a:t>Helps leaders understand context</a:t>
            </a:r>
          </a:p>
          <a:p>
            <a:pPr marL="342900" indent="-342900">
              <a:buFont typeface="Arial" panose="020B0604020202020204" pitchFamily="34" charset="0"/>
              <a:buChar char="•"/>
            </a:pPr>
            <a:r>
              <a:rPr lang="en-GB" dirty="0"/>
              <a:t>Supports adaptation and flexibility</a:t>
            </a:r>
          </a:p>
          <a:p>
            <a:pPr marL="342900" indent="-342900">
              <a:buFont typeface="Arial" panose="020B0604020202020204" pitchFamily="34" charset="0"/>
              <a:buChar char="•"/>
            </a:pPr>
            <a:r>
              <a:rPr lang="en-GB" dirty="0"/>
              <a:t>Especially useful in diverse</a:t>
            </a:r>
            <a:br>
              <a:rPr lang="en-GB" dirty="0"/>
            </a:br>
            <a:r>
              <a:rPr lang="en-GB" dirty="0"/>
              <a:t>and global teams</a:t>
            </a:r>
            <a:endParaRPr lang="en-GB" b="1" dirty="0"/>
          </a:p>
        </p:txBody>
      </p:sp>
      <p:sp>
        <p:nvSpPr>
          <p:cNvPr id="7" name="Content Placeholder 4">
            <a:extLst>
              <a:ext uri="{FF2B5EF4-FFF2-40B4-BE49-F238E27FC236}">
                <a16:creationId xmlns:a16="http://schemas.microsoft.com/office/drawing/2014/main" id="{BC02597F-BF42-78CD-7F0E-7399C88E7865}"/>
              </a:ext>
            </a:extLst>
          </p:cNvPr>
          <p:cNvSpPr txBox="1">
            <a:spLocks/>
          </p:cNvSpPr>
          <p:nvPr/>
        </p:nvSpPr>
        <p:spPr>
          <a:xfrm>
            <a:off x="1097280" y="2140235"/>
            <a:ext cx="4672294" cy="3914850"/>
          </a:xfrm>
          <a:prstGeom prst="rect">
            <a:avLst/>
          </a:prstGeom>
        </p:spPr>
        <p:txBody>
          <a:bodyPr vert="horz" lIns="91440" tIns="45720" rIns="0" bIns="45720" rtlCol="0">
            <a:normAutofit/>
          </a:bodyPr>
          <a:lstStyle>
            <a:lvl1pPr marL="0" indent="0" algn="l" defTabSz="914400" rtl="0" eaLnBrk="1" latinLnBrk="0" hangingPunct="1">
              <a:lnSpc>
                <a:spcPct val="100000"/>
              </a:lnSpc>
              <a:spcBef>
                <a:spcPts val="1200"/>
              </a:spcBef>
              <a:spcAft>
                <a:spcPts val="200"/>
              </a:spcAft>
              <a:buClr>
                <a:schemeClr val="accent1"/>
              </a:buClr>
              <a:buSzPct val="100000"/>
              <a:buFont typeface="Arial" panose="020B0604020202020204" pitchFamily="34" charset="0"/>
              <a:buNone/>
              <a:defRPr sz="2400" kern="1200">
                <a:solidFill>
                  <a:schemeClr val="tx1">
                    <a:lumMod val="75000"/>
                    <a:lumOff val="25000"/>
                  </a:schemeClr>
                </a:solidFill>
                <a:latin typeface="+mn-lt"/>
                <a:ea typeface="+mn-ea"/>
                <a:cs typeface="+mn-cs"/>
              </a:defRPr>
            </a:lvl1pPr>
            <a:lvl2pPr marL="347472"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1200"/>
              </a:spcBef>
              <a:spcAft>
                <a:spcPts val="200"/>
              </a:spcAft>
              <a:buClr>
                <a:schemeClr val="accent2"/>
              </a:buClr>
              <a:buFont typeface="Arial" panose="020B0604020202020204" pitchFamily="34" charset="0"/>
              <a:buChar char="•"/>
              <a:defRPr sz="2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dirty="0"/>
              <a:t>Emotional Intelligence</a:t>
            </a:r>
          </a:p>
          <a:p>
            <a:pPr marL="342900" indent="-342900">
              <a:buFont typeface="Arial" panose="020B0604020202020204" pitchFamily="34" charset="0"/>
              <a:buChar char="•"/>
            </a:pPr>
            <a:r>
              <a:rPr lang="en-GB" dirty="0"/>
              <a:t>Focuses on emotions</a:t>
            </a:r>
          </a:p>
          <a:p>
            <a:pPr marL="342900" indent="-342900">
              <a:buFont typeface="Arial" panose="020B0604020202020204" pitchFamily="34" charset="0"/>
              <a:buChar char="•"/>
            </a:pPr>
            <a:r>
              <a:rPr lang="en-GB" dirty="0"/>
              <a:t>Helps leaders understand people</a:t>
            </a:r>
          </a:p>
          <a:p>
            <a:pPr marL="342900" indent="-342900">
              <a:buFont typeface="Arial" panose="020B0604020202020204" pitchFamily="34" charset="0"/>
              <a:buChar char="•"/>
            </a:pPr>
            <a:r>
              <a:rPr lang="en-GB" dirty="0"/>
              <a:t>Supports empathy</a:t>
            </a:r>
            <a:br>
              <a:rPr lang="en-GB" dirty="0"/>
            </a:br>
            <a:r>
              <a:rPr lang="en-GB" dirty="0"/>
              <a:t>and self-control</a:t>
            </a:r>
          </a:p>
          <a:p>
            <a:pPr marL="342900" indent="-342900">
              <a:buFont typeface="Arial" panose="020B0604020202020204" pitchFamily="34" charset="0"/>
              <a:buChar char="•"/>
            </a:pPr>
            <a:r>
              <a:rPr lang="en-GB" dirty="0"/>
              <a:t>Useful in all relationships</a:t>
            </a:r>
          </a:p>
        </p:txBody>
      </p:sp>
    </p:spTree>
    <p:extLst>
      <p:ext uri="{BB962C8B-B14F-4D97-AF65-F5344CB8AC3E}">
        <p14:creationId xmlns:p14="http://schemas.microsoft.com/office/powerpoint/2010/main" val="3541026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erson standing in front of a group of people">
            <a:extLst>
              <a:ext uri="{FF2B5EF4-FFF2-40B4-BE49-F238E27FC236}">
                <a16:creationId xmlns:a16="http://schemas.microsoft.com/office/drawing/2014/main" id="{09326C02-AA2C-C412-E1A4-A2EAFAA84AEF}"/>
              </a:ext>
            </a:extLst>
          </p:cNvPr>
          <p:cNvPicPr>
            <a:picLocks noGrp="1" noChangeAspect="1"/>
          </p:cNvPicPr>
          <p:nvPr>
            <p:ph type="pic" sz="quarter" idx="13"/>
          </p:nvPr>
        </p:nvPicPr>
        <p:blipFill>
          <a:blip r:embed="rId3"/>
          <a:srcRect l="7" r="7"/>
          <a:stretch/>
        </p:blipFill>
        <p:spPr/>
      </p:pic>
      <p:sp>
        <p:nvSpPr>
          <p:cNvPr id="3" name="Title 2">
            <a:extLst>
              <a:ext uri="{FF2B5EF4-FFF2-40B4-BE49-F238E27FC236}">
                <a16:creationId xmlns:a16="http://schemas.microsoft.com/office/drawing/2014/main" id="{3F5278DA-6C8A-199D-CC43-831ACF8AF132}"/>
              </a:ext>
            </a:extLst>
          </p:cNvPr>
          <p:cNvSpPr>
            <a:spLocks noGrp="1"/>
          </p:cNvSpPr>
          <p:nvPr>
            <p:ph type="ctrTitle"/>
          </p:nvPr>
        </p:nvSpPr>
        <p:spPr>
          <a:xfrm>
            <a:off x="632605" y="632604"/>
            <a:ext cx="11559396" cy="5854460"/>
          </a:xfrm>
        </p:spPr>
        <p:txBody>
          <a:bodyPr bIns="548640" anchor="b" anchorCtr="0"/>
          <a:lstStyle/>
          <a:p>
            <a:pPr algn="ctr"/>
            <a:br>
              <a:rPr lang="en-GB" b="1" dirty="0"/>
            </a:br>
            <a:br>
              <a:rPr lang="en-GB" b="1" dirty="0"/>
            </a:br>
            <a:br>
              <a:rPr lang="en-GB" b="1" dirty="0"/>
            </a:br>
            <a:br>
              <a:rPr lang="en-GB" b="1" dirty="0"/>
            </a:br>
            <a:r>
              <a:rPr lang="en-GB" b="1" dirty="0"/>
              <a:t>Why Leaders Need Both</a:t>
            </a:r>
            <a:br>
              <a:rPr lang="en-GB" b="1" dirty="0"/>
            </a:br>
            <a:br>
              <a:rPr lang="en-GB" b="1" dirty="0"/>
            </a:br>
            <a:r>
              <a:rPr lang="en-GB" sz="2500" dirty="0"/>
              <a:t>Leaders need both EI and CQ because modern teams are often emotionally complex and culturally diverse.</a:t>
            </a:r>
            <a:br>
              <a:rPr lang="en-GB" sz="2500" dirty="0"/>
            </a:br>
            <a:r>
              <a:rPr lang="en-GB" sz="2500" b="1" dirty="0"/>
              <a:t>EI</a:t>
            </a:r>
            <a:r>
              <a:rPr lang="en-GB" sz="2500" dirty="0"/>
              <a:t> helps leaders understand emotions and build trust. </a:t>
            </a:r>
            <a:br>
              <a:rPr lang="en-GB" sz="2500" dirty="0"/>
            </a:br>
            <a:r>
              <a:rPr lang="en-GB" sz="2500" b="1" dirty="0"/>
              <a:t>CQ</a:t>
            </a:r>
            <a:r>
              <a:rPr lang="en-GB" sz="2500" dirty="0"/>
              <a:t> helps leaders adapt to different cultural expectations. </a:t>
            </a:r>
            <a:br>
              <a:rPr lang="en-GB" sz="2500" dirty="0"/>
            </a:br>
            <a:r>
              <a:rPr lang="en-GB" sz="2500" dirty="0"/>
              <a:t>Together, they improve communication and decision-making. </a:t>
            </a:r>
            <a:br>
              <a:rPr lang="en-GB" sz="2500" dirty="0"/>
            </a:br>
            <a:r>
              <a:rPr lang="en-GB" sz="2500" dirty="0"/>
              <a:t>They support stronger relationships in diverse teams. </a:t>
            </a:r>
            <a:br>
              <a:rPr lang="en-GB" sz="2500" dirty="0"/>
            </a:br>
            <a:br>
              <a:rPr lang="en-GB" sz="2500" b="1" dirty="0"/>
            </a:br>
            <a:r>
              <a:rPr lang="en-GB" sz="2500" b="1" dirty="0"/>
              <a:t>EI helps leaders understand the person, while CQ helps them understand</a:t>
            </a:r>
            <a:br>
              <a:rPr lang="en-GB" sz="2500" b="1" dirty="0"/>
            </a:br>
            <a:r>
              <a:rPr lang="en-GB" sz="2500" b="1" dirty="0"/>
              <a:t>the cultural context.</a:t>
            </a:r>
            <a:br>
              <a:rPr lang="en-GB" sz="2500" dirty="0"/>
            </a:br>
            <a:br>
              <a:rPr lang="en-GB" sz="2500" b="1" dirty="0"/>
            </a:br>
            <a:r>
              <a:rPr lang="en-GB" sz="2500" b="1" dirty="0"/>
              <a:t>Using both allows leaders to respond with empathy, flexibility</a:t>
            </a:r>
            <a:br>
              <a:rPr lang="en-GB" sz="2500" b="1" dirty="0"/>
            </a:br>
            <a:r>
              <a:rPr lang="en-GB" sz="2500" b="1" dirty="0"/>
              <a:t>and greater awareness.</a:t>
            </a:r>
            <a:endParaRPr lang="en-US" dirty="0"/>
          </a:p>
        </p:txBody>
      </p:sp>
    </p:spTree>
    <p:extLst>
      <p:ext uri="{BB962C8B-B14F-4D97-AF65-F5344CB8AC3E}">
        <p14:creationId xmlns:p14="http://schemas.microsoft.com/office/powerpoint/2010/main" val="2972507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220FA1-FE49-24B5-1BD1-AD71ECB14768}"/>
            </a:ext>
          </a:extLst>
        </p:cNvPr>
        <p:cNvGrpSpPr/>
        <p:nvPr/>
      </p:nvGrpSpPr>
      <p:grpSpPr>
        <a:xfrm>
          <a:off x="0" y="0"/>
          <a:ext cx="0" cy="0"/>
          <a:chOff x="0" y="0"/>
          <a:chExt cx="0" cy="0"/>
        </a:xfrm>
      </p:grpSpPr>
      <p:pic>
        <p:nvPicPr>
          <p:cNvPr id="9" name="Picture Placeholder 8" descr="A person standing in front of a group of people">
            <a:extLst>
              <a:ext uri="{FF2B5EF4-FFF2-40B4-BE49-F238E27FC236}">
                <a16:creationId xmlns:a16="http://schemas.microsoft.com/office/drawing/2014/main" id="{92B3A5CF-E4B0-991C-9670-00962B27365E}"/>
              </a:ext>
            </a:extLst>
          </p:cNvPr>
          <p:cNvPicPr>
            <a:picLocks noGrp="1" noChangeAspect="1"/>
          </p:cNvPicPr>
          <p:nvPr>
            <p:ph type="pic" sz="quarter" idx="13"/>
          </p:nvPr>
        </p:nvPicPr>
        <p:blipFill>
          <a:blip r:embed="rId3"/>
          <a:srcRect l="7" r="7"/>
          <a:stretch/>
        </p:blipFill>
        <p:spPr/>
      </p:pic>
      <p:sp>
        <p:nvSpPr>
          <p:cNvPr id="3" name="Title 2">
            <a:extLst>
              <a:ext uri="{FF2B5EF4-FFF2-40B4-BE49-F238E27FC236}">
                <a16:creationId xmlns:a16="http://schemas.microsoft.com/office/drawing/2014/main" id="{599B8812-AFCB-324C-DEC4-A6636A683B8E}"/>
              </a:ext>
            </a:extLst>
          </p:cNvPr>
          <p:cNvSpPr>
            <a:spLocks noGrp="1"/>
          </p:cNvSpPr>
          <p:nvPr>
            <p:ph type="ctrTitle"/>
          </p:nvPr>
        </p:nvSpPr>
        <p:spPr>
          <a:xfrm>
            <a:off x="632605" y="402566"/>
            <a:ext cx="11559396" cy="6084498"/>
          </a:xfrm>
        </p:spPr>
        <p:txBody>
          <a:bodyPr bIns="548640" anchor="b" anchorCtr="0"/>
          <a:lstStyle/>
          <a:p>
            <a:pPr algn="ctr"/>
            <a:br>
              <a:rPr lang="en-GB" b="1" dirty="0"/>
            </a:br>
            <a:br>
              <a:rPr lang="en-GB" b="1" dirty="0"/>
            </a:br>
            <a:br>
              <a:rPr lang="en-GB" b="1" dirty="0"/>
            </a:br>
            <a:br>
              <a:rPr lang="en-GB" b="1" dirty="0"/>
            </a:br>
            <a:br>
              <a:rPr lang="en-GB" b="1" dirty="0"/>
            </a:br>
            <a:br>
              <a:rPr lang="en-GB" b="1" dirty="0"/>
            </a:br>
            <a:r>
              <a:rPr lang="en-GB" b="1" dirty="0"/>
              <a:t>Conclusion</a:t>
            </a:r>
            <a:br>
              <a:rPr lang="en-GB" b="1" dirty="0"/>
            </a:br>
            <a:br>
              <a:rPr lang="en-GB" b="1" dirty="0"/>
            </a:br>
            <a:r>
              <a:rPr lang="en-GB" sz="2500" dirty="0"/>
              <a:t>Effective leadership requires more than authority and technical knowledge. </a:t>
            </a:r>
            <a:br>
              <a:rPr lang="en-GB" sz="2500" dirty="0"/>
            </a:br>
            <a:br>
              <a:rPr lang="en-GB" sz="2500" dirty="0"/>
            </a:br>
            <a:r>
              <a:rPr lang="en-GB" sz="2500" b="1" dirty="0"/>
              <a:t>Emotional Intelligence</a:t>
            </a:r>
            <a:r>
              <a:rPr lang="en-GB" sz="2500" dirty="0"/>
              <a:t> helps leaders understand emotions, </a:t>
            </a:r>
            <a:br>
              <a:rPr lang="en-GB" sz="2500" dirty="0"/>
            </a:br>
            <a:r>
              <a:rPr lang="en-GB" sz="2500" dirty="0"/>
              <a:t>manage reactions and build trust. </a:t>
            </a:r>
            <a:br>
              <a:rPr lang="en-GB" sz="2500" dirty="0"/>
            </a:br>
            <a:br>
              <a:rPr lang="en-GB" sz="2500" dirty="0"/>
            </a:br>
            <a:r>
              <a:rPr lang="en-GB" sz="2500" b="1" dirty="0"/>
              <a:t>Cultural Intelligence</a:t>
            </a:r>
            <a:r>
              <a:rPr lang="en-GB" sz="2500" dirty="0"/>
              <a:t> helps leaders adapt to different cultural expectations. </a:t>
            </a:r>
            <a:br>
              <a:rPr lang="en-GB" sz="2500" dirty="0"/>
            </a:br>
            <a:r>
              <a:rPr lang="en-GB" sz="2500" dirty="0"/>
              <a:t>Both support better communication, stronger relationships</a:t>
            </a:r>
            <a:br>
              <a:rPr lang="en-GB" sz="2500" dirty="0"/>
            </a:br>
            <a:r>
              <a:rPr lang="en-GB" sz="2500" dirty="0"/>
              <a:t>and more effective teamwork. </a:t>
            </a:r>
            <a:br>
              <a:rPr lang="en-GB" sz="2500" dirty="0"/>
            </a:br>
            <a:br>
              <a:rPr lang="en-GB" sz="2500" dirty="0"/>
            </a:br>
            <a:r>
              <a:rPr lang="en-GB" sz="2500" dirty="0"/>
              <a:t>Leaders who develop EI and CQ are better prepared for diverse and global workplaces. </a:t>
            </a:r>
            <a:br>
              <a:rPr lang="en-GB" sz="2500" dirty="0"/>
            </a:br>
            <a:br>
              <a:rPr lang="en-GB" sz="2500" b="1" dirty="0"/>
            </a:br>
            <a:r>
              <a:rPr lang="en-GB" sz="2500" b="1" dirty="0"/>
              <a:t>Successful leaders understand both people and the context in which they work.</a:t>
            </a:r>
            <a:endParaRPr lang="en-US" dirty="0"/>
          </a:p>
        </p:txBody>
      </p:sp>
    </p:spTree>
    <p:extLst>
      <p:ext uri="{BB962C8B-B14F-4D97-AF65-F5344CB8AC3E}">
        <p14:creationId xmlns:p14="http://schemas.microsoft.com/office/powerpoint/2010/main" val="4203653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8" descr="Business team brainstorming">
            <a:extLst>
              <a:ext uri="{FF2B5EF4-FFF2-40B4-BE49-F238E27FC236}">
                <a16:creationId xmlns:a16="http://schemas.microsoft.com/office/drawing/2014/main" id="{424B3BE0-07C0-D05C-0B61-4BE33E9E08F6}"/>
              </a:ext>
            </a:extLst>
          </p:cNvPr>
          <p:cNvPicPr>
            <a:picLocks noGrp="1" noChangeAspect="1"/>
          </p:cNvPicPr>
          <p:nvPr>
            <p:ph type="pic" sz="quarter" idx="13"/>
          </p:nvPr>
        </p:nvPicPr>
        <p:blipFill rotWithShape="1">
          <a:blip r:embed="rId3" cstate="print">
            <a:extLst>
              <a:ext uri="{28A0092B-C50C-407E-A947-70E740481C1C}">
                <a14:useLocalDpi xmlns:a14="http://schemas.microsoft.com/office/drawing/2010/main"/>
              </a:ext>
            </a:extLst>
          </a:blip>
          <a:srcRect t="27277" b="27277"/>
          <a:stretch/>
        </p:blipFill>
        <p:spPr/>
      </p:pic>
      <p:sp>
        <p:nvSpPr>
          <p:cNvPr id="3" name="Title 2">
            <a:extLst>
              <a:ext uri="{FF2B5EF4-FFF2-40B4-BE49-F238E27FC236}">
                <a16:creationId xmlns:a16="http://schemas.microsoft.com/office/drawing/2014/main" id="{FB207F5D-5F40-264B-0403-3682CB3DC65D}"/>
              </a:ext>
            </a:extLst>
          </p:cNvPr>
          <p:cNvSpPr>
            <a:spLocks noGrp="1"/>
          </p:cNvSpPr>
          <p:nvPr>
            <p:ph type="ctrTitle"/>
          </p:nvPr>
        </p:nvSpPr>
        <p:spPr>
          <a:xfrm>
            <a:off x="0" y="304800"/>
            <a:ext cx="7537703" cy="5998234"/>
          </a:xfrm>
        </p:spPr>
        <p:txBody>
          <a:bodyPr tIns="274320" rIns="822960" bIns="914400" anchor="b" anchorCtr="0"/>
          <a:lstStyle/>
          <a:p>
            <a:r>
              <a:rPr lang="en-US" dirty="0"/>
              <a:t>REFERENCE LIST</a:t>
            </a:r>
            <a:br>
              <a:rPr lang="en-US" dirty="0"/>
            </a:br>
            <a:r>
              <a:rPr lang="en-GB" sz="1800" dirty="0"/>
              <a:t>Armstrong, M. (2016) </a:t>
            </a:r>
            <a:r>
              <a:rPr lang="en-GB" sz="1800" i="1" dirty="0"/>
              <a:t>Armstrong’s handbook of management and leadership for HR: Developing effective people skills for better leadership and management</a:t>
            </a:r>
            <a:r>
              <a:rPr lang="en-GB" sz="1800" dirty="0"/>
              <a:t>. 4th </a:t>
            </a:r>
            <a:r>
              <a:rPr lang="en-GB" sz="1800" dirty="0" err="1"/>
              <a:t>edn</a:t>
            </a:r>
            <a:r>
              <a:rPr lang="en-GB" sz="1800" dirty="0"/>
              <a:t>. London, Philadelphia and New Delhi: Kogan Page.</a:t>
            </a:r>
            <a:br>
              <a:rPr lang="en-GB" sz="1800" dirty="0"/>
            </a:br>
            <a:br>
              <a:rPr lang="en-GB" sz="1800" dirty="0"/>
            </a:br>
            <a:r>
              <a:rPr lang="en-GB" sz="1800" dirty="0"/>
              <a:t>Earley, P.C. and Ang, S. (2003) </a:t>
            </a:r>
            <a:r>
              <a:rPr lang="en-GB" sz="1800" i="1" dirty="0"/>
              <a:t>Cultural intelligence: Individual interactions across cultures</a:t>
            </a:r>
            <a:r>
              <a:rPr lang="en-GB" sz="1800" dirty="0"/>
              <a:t>. Stanford, CA: Stanford University Press.</a:t>
            </a:r>
            <a:br>
              <a:rPr lang="en-GB" sz="1800" dirty="0"/>
            </a:br>
            <a:br>
              <a:rPr lang="en-GB" sz="1800" dirty="0"/>
            </a:br>
            <a:r>
              <a:rPr lang="en-GB" sz="1800" dirty="0"/>
              <a:t>Goleman, D. (2018) ‘What makes a leader?’, in </a:t>
            </a:r>
            <a:r>
              <a:rPr lang="en-GB" sz="1800" i="1" dirty="0"/>
              <a:t>Everyday emotional intelligence</a:t>
            </a:r>
            <a:r>
              <a:rPr lang="en-GB" sz="1800" dirty="0"/>
              <a:t>. Boston, MA: Harvard Business Review Press.</a:t>
            </a:r>
            <a:br>
              <a:rPr lang="en-GB" sz="1800" dirty="0"/>
            </a:br>
            <a:br>
              <a:rPr lang="en-GB" sz="1800" dirty="0"/>
            </a:br>
            <a:r>
              <a:rPr lang="en-GB" sz="1800" dirty="0"/>
              <a:t>Mayer, J.D., Brackett, M.A. and Salovey, P. (eds.) (2004) </a:t>
            </a:r>
            <a:r>
              <a:rPr lang="en-GB" sz="1800" i="1" dirty="0"/>
              <a:t>Emotional intelligence: Key readings on the Mayer and Salovey model</a:t>
            </a:r>
            <a:r>
              <a:rPr lang="en-GB" sz="1800" dirty="0"/>
              <a:t>. Port Chester, NY: Dude Publishing.</a:t>
            </a:r>
            <a:br>
              <a:rPr lang="en-GB" sz="1800" dirty="0"/>
            </a:br>
            <a:br>
              <a:rPr lang="en-GB" sz="1800" dirty="0"/>
            </a:br>
            <a:r>
              <a:rPr lang="en-GB" sz="1800" dirty="0"/>
              <a:t>Robbins, S.P. and Judge, T.A. (2016) </a:t>
            </a:r>
            <a:r>
              <a:rPr lang="en-GB" sz="1800" i="1" dirty="0"/>
              <a:t>Organizational </a:t>
            </a:r>
            <a:r>
              <a:rPr lang="en-GB" sz="1800" i="1" dirty="0" err="1"/>
              <a:t>behavior</a:t>
            </a:r>
            <a:r>
              <a:rPr lang="en-GB" sz="1800" dirty="0"/>
              <a:t>. 17th global </a:t>
            </a:r>
            <a:r>
              <a:rPr lang="en-GB" sz="1800" dirty="0" err="1"/>
              <a:t>edn</a:t>
            </a:r>
            <a:r>
              <a:rPr lang="en-GB" sz="1800" dirty="0"/>
              <a:t>. Harlow: Pearson.</a:t>
            </a:r>
            <a:endParaRPr lang="en-US" sz="1800" dirty="0"/>
          </a:p>
        </p:txBody>
      </p:sp>
    </p:spTree>
    <p:extLst>
      <p:ext uri="{BB962C8B-B14F-4D97-AF65-F5344CB8AC3E}">
        <p14:creationId xmlns:p14="http://schemas.microsoft.com/office/powerpoint/2010/main" val="3042288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C8C2A-D6A8-4036-9B23-884C344822B0}"/>
              </a:ext>
            </a:extLst>
          </p:cNvPr>
          <p:cNvSpPr>
            <a:spLocks noGrp="1"/>
          </p:cNvSpPr>
          <p:nvPr>
            <p:ph type="title"/>
          </p:nvPr>
        </p:nvSpPr>
        <p:spPr/>
        <p:txBody>
          <a:bodyPr>
            <a:normAutofit/>
          </a:bodyPr>
          <a:lstStyle/>
          <a:p>
            <a:r>
              <a:rPr lang="en-US" dirty="0"/>
              <a:t>Thank you</a:t>
            </a:r>
          </a:p>
        </p:txBody>
      </p:sp>
      <p:pic>
        <p:nvPicPr>
          <p:cNvPr id="6" name="Picture Placeholder 5" descr="People in the background shaking hands">
            <a:extLst>
              <a:ext uri="{FF2B5EF4-FFF2-40B4-BE49-F238E27FC236}">
                <a16:creationId xmlns:a16="http://schemas.microsoft.com/office/drawing/2014/main" id="{7152A34F-5793-48E6-BC6E-4B7215AA9A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4" r="4"/>
          <a:stretch/>
        </p:blipFill>
        <p:spPr/>
      </p:pic>
      <p:sp>
        <p:nvSpPr>
          <p:cNvPr id="3" name="Content Placeholder 2">
            <a:extLst>
              <a:ext uri="{FF2B5EF4-FFF2-40B4-BE49-F238E27FC236}">
                <a16:creationId xmlns:a16="http://schemas.microsoft.com/office/drawing/2014/main" id="{6E155294-59B0-43EB-94D1-0BF9E1754452}"/>
              </a:ext>
            </a:extLst>
          </p:cNvPr>
          <p:cNvSpPr>
            <a:spLocks noGrp="1"/>
          </p:cNvSpPr>
          <p:nvPr>
            <p:ph idx="1"/>
          </p:nvPr>
        </p:nvSpPr>
        <p:spPr/>
        <p:txBody>
          <a:bodyPr vert="horz" lIns="91440" tIns="45720" rIns="0" bIns="45720" rtlCol="0" anchor="t">
            <a:normAutofit/>
          </a:bodyPr>
          <a:lstStyle/>
          <a:p>
            <a:pPr algn="ctr"/>
            <a:endParaRPr lang="en-US" sz="5000" dirty="0"/>
          </a:p>
          <a:p>
            <a:r>
              <a:rPr lang="en-US" sz="5000" dirty="0"/>
              <a:t>  Q &amp; A</a:t>
            </a:r>
          </a:p>
        </p:txBody>
      </p:sp>
    </p:spTree>
    <p:extLst>
      <p:ext uri="{BB962C8B-B14F-4D97-AF65-F5344CB8AC3E}">
        <p14:creationId xmlns:p14="http://schemas.microsoft.com/office/powerpoint/2010/main" val="850743011"/>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E6FD3E-3033-4D44-9759-980DCC3E7F4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AA887178-918B-41B5-90B5-AF84E76A4227}">
  <ds:schemaRefs>
    <ds:schemaRef ds:uri="http://schemas.microsoft.com/sharepoint/v3/contenttype/forms"/>
  </ds:schemaRefs>
</ds:datastoreItem>
</file>

<file path=customXml/itemProps3.xml><?xml version="1.0" encoding="utf-8"?>
<ds:datastoreItem xmlns:ds="http://schemas.openxmlformats.org/officeDocument/2006/customXml" ds:itemID="{6FDF0338-C524-4CF6-9268-3569B65741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Retrospect design</Template>
  <TotalTime>89</TotalTime>
  <Words>1262</Words>
  <Application>Microsoft Office PowerPoint</Application>
  <PresentationFormat>Widescreen</PresentationFormat>
  <Paragraphs>154</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Calibri</vt:lpstr>
      <vt:lpstr>Calibri Light</vt:lpstr>
      <vt:lpstr>RetrospectVTI</vt:lpstr>
      <vt:lpstr>The Importance of Emotional and Cultural Intelligence  in Leadership</vt:lpstr>
      <vt:lpstr>CONTENTS</vt:lpstr>
      <vt:lpstr>Leadership in Modern Organisations</vt:lpstr>
      <vt:lpstr>What Is Emotional Intelligence?</vt:lpstr>
      <vt:lpstr>Goleman’s Emotional Intelligence Model</vt:lpstr>
      <vt:lpstr>Why Emotional Intelligence Matters</vt:lpstr>
      <vt:lpstr>Emotional Intelligence in Practice Emotional Intelligence can strengthen trust and culture, while its absence can damage employee relationships and organisational reputation.</vt:lpstr>
      <vt:lpstr>What Is Cultural Intelligence?</vt:lpstr>
      <vt:lpstr>The Cultural Intelligence Model</vt:lpstr>
      <vt:lpstr>Why Cultural Intelligence Matters</vt:lpstr>
      <vt:lpstr>Cultural Intelligence in Practice High CQ supports successful adaptation, while low CQ can lead to misunderstanding and business failure.</vt:lpstr>
      <vt:lpstr>Emotional Intelligence vs Cultural Intelligence EI helps leaders understand emotions, while CQ helps them respond appropriately across cultures.</vt:lpstr>
      <vt:lpstr>    Why Leaders Need Both  Leaders need both EI and CQ because modern teams are often emotionally complex and culturally diverse. EI helps leaders understand emotions and build trust.  CQ helps leaders adapt to different cultural expectations.  Together, they improve communication and decision-making.  They support stronger relationships in diverse teams.   EI helps leaders understand the person, while CQ helps them understand the cultural context.  Using both allows leaders to respond with empathy, flexibility and greater awareness.</vt:lpstr>
      <vt:lpstr>      Conclusion  Effective leadership requires more than authority and technical knowledge.   Emotional Intelligence helps leaders understand emotions,  manage reactions and build trust.   Cultural Intelligence helps leaders adapt to different cultural expectations.  Both support better communication, stronger relationships and more effective teamwork.   Leaders who develop EI and CQ are better prepared for diverse and global workplaces.   Successful leaders understand both people and the context in which they work.</vt:lpstr>
      <vt:lpstr>REFERENCE LIST Armstrong, M. (2016) Armstrong’s handbook of management and leadership for HR: Developing effective people skills for better leadership and management. 4th edn. London, Philadelphia and New Delhi: Kogan Page.  Earley, P.C. and Ang, S. (2003) Cultural intelligence: Individual interactions across cultures. Stanford, CA: Stanford University Press.  Goleman, D. (2018) ‘What makes a leader?’, in Everyday emotional intelligence. Boston, MA: Harvard Business Review Press.  Mayer, J.D., Brackett, M.A. and Salovey, P. (eds.) (2004) Emotional intelligence: Key readings on the Mayer and Salovey model. Port Chester, NY: Dude Publishing.  Robbins, S.P. and Judge, T.A. (2016) Organizational behavior. 17th global edn. Harlow: Pearson.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Klaudia Budzinska (2323029)</dc:creator>
  <cp:lastModifiedBy>Klaudia Budzinska (2323029)</cp:lastModifiedBy>
  <cp:revision>2</cp:revision>
  <dcterms:created xsi:type="dcterms:W3CDTF">2026-03-27T09:25:56Z</dcterms:created>
  <dcterms:modified xsi:type="dcterms:W3CDTF">2026-07-16T21:46:05Z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