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6" r:id="rId3"/>
    <p:sldId id="258" r:id="rId4"/>
    <p:sldId id="260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49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259BD5-1547-4218-9573-B58DE7A2F42F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86958-EA35-47B6-A6C2-B1F24EBC8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0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86958-EA35-47B6-A6C2-B1F24EBC84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997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A2E40-EE92-EA2D-3FA0-E21403270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4A8AF2-FF0D-059C-4D4C-72CAEBEA30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ED8C12-CCA4-5EE7-86BB-EF4AA0FCE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8A7E-BA8A-CDB6-BDAA-0E913EF15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F8EE9-6961-8538-12F8-8B1D8437E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385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1C0B6-58B7-2DF6-A9B2-26E6F00E1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24DCF-9177-800A-88B1-93CB675DC3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564140-FA19-F3C3-C68A-5E75329AC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9144A-15B3-03A5-A87F-326251BE2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07138-FABD-2635-51F2-DEF5D4220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4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B7096-ECF0-18FF-1810-44454E6ED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B776-327A-8A1C-B5B1-728FA59024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E69D8-A9BF-B7C9-1B90-0E61690C1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D2162-43DC-02AF-19C6-DA8FF2B50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0ED88-996F-A502-75F1-4987D71B6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524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6F19-CDF6-DD57-D841-D32378150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78E51-3D09-1C43-64D8-C54C870F67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92A63-30CB-82C9-13DF-6CA417D0B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FA112F-3820-15BA-8C67-5BAE80230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0B2CF-F50B-17B1-2445-2E12BD7E7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4B61B5-9D17-F003-66A5-4BD30EBD2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488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E3604-031E-84B3-EFF0-43DE94F2A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57E37E-329A-7E65-5268-38FF57E25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B89DE3-A7CF-42ED-8DE7-04A5D13CA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9F85A7-3947-49A1-D42A-DE81BCE7AA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EA483A-CFCD-304A-6022-C722956BC9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A0B930-3570-BB9D-1AFE-B7C6EAD3D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872D76-792D-75F3-074F-DC35A7F25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10BA8C-100F-90BD-A598-CA7C885D1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06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AE9CB-B2A4-87C2-432E-3F385D5E8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5EC885-146D-AFB6-DA3C-20F89F68B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503331-16C9-BC45-57ED-DFE9E8F5C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FB1CF4-6040-E897-B702-50EBBB01E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97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2F8277-6BA8-151D-C79F-695B534E7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0DA621-0740-F496-7DF4-8C3754A8A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A547A-C7BB-60C6-1EC7-54F7F3B37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342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26E0-621D-D4A1-9085-942B15C53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20C2C-D5A2-EF01-5094-4B95C5693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6755A-7338-C1D9-128F-D307D1D09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BBCBCF-582F-117B-4050-E8AC485A9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38A058-1382-EDAA-B1E9-178F6C4DD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B33DA-58BE-9273-2A9F-66251CBCA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08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8C7A-607A-B398-5B7F-109FD9788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DE8552-D053-BC3C-BCB6-A9C80EC93A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8B7F8A-1A84-7933-5CA8-857683FFDE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BED0A-3947-7DE8-ED81-074BE265C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4E1CE2-6D8A-E098-C6DF-AB69840D7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B5BA4-746F-5CBA-8269-C0CB4C8FF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18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9886-B5E2-4AAD-06D4-E0B805AE3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21B227-9690-82AC-EBB6-D17D65630A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98059-066D-4ACD-5C20-8AABD2E4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1DD32-D4FF-3D5C-CE92-D0093D450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E1A94-A0F9-B2CF-85BB-7AB4C86F7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19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752B4F-9A78-2C2D-80F9-CA7E2122E6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8965A1-DEEC-DCD9-6BBF-E358AEC643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B024-86A4-80BA-E640-0E93DDF88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E7A5E-7D20-2E92-F491-9779DC111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77E5F-E014-BACF-BAAC-088C2A079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711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CD6B6A-AD73-5531-1186-6D913697C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6CB5D0-5BD6-39AE-D801-F5F2946A9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41713-38DF-BDBA-EC46-D26BADE95F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A91A64-6A8D-4084-85AD-21A8FFFF309B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591CC-E65A-813F-ACFD-C62D7712F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47A88-3DDD-5AC8-B49D-3E0847D037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B19255-B51C-4F99-92BF-A448E3515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9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4060" y="4777740"/>
            <a:ext cx="2564242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900"/>
              <a:t>Why Time Management Matters</a:t>
            </a:r>
          </a:p>
        </p:txBody>
      </p:sp>
      <p:pic>
        <p:nvPicPr>
          <p:cNvPr id="7" name="Content Placeholder 6" descr="A person holding a red alarm clock&#10;&#10;AI-generated content may be incorrect.">
            <a:extLst>
              <a:ext uri="{FF2B5EF4-FFF2-40B4-BE49-F238E27FC236}">
                <a16:creationId xmlns:a16="http://schemas.microsoft.com/office/drawing/2014/main" id="{6FAAA160-C52D-5289-5DB0-200465050D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033" b="10881"/>
          <a:stretch>
            <a:fillRect/>
          </a:stretch>
        </p:blipFill>
        <p:spPr>
          <a:xfrm>
            <a:off x="15240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72610EB6-BA8C-E9F5-2EE3-8104602BCD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68302" y="3592081"/>
            <a:ext cx="8128124" cy="37834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050" dirty="0">
                <a:latin typeface="Arial" panose="020B0604020202020204" pitchFamily="34" charset="0"/>
              </a:rPr>
              <a:t>Time management is about doing the right things, on time, and without burnout, not about getting things done.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br>
              <a:rPr lang="en-US" altLang="en-US" sz="1050" dirty="0">
                <a:latin typeface="Arial" panose="020B0604020202020204" pitchFamily="34" charset="0"/>
              </a:rPr>
            </a:br>
            <a:r>
              <a:rPr lang="en-US" altLang="en-US" sz="1050" dirty="0">
                <a:latin typeface="Arial" panose="020B0604020202020204" pitchFamily="34" charset="0"/>
              </a:rPr>
              <a:t>Students must balance classes, homework, part-time jobs, and family obligations.</a:t>
            </a:r>
            <a:br>
              <a:rPr lang="en-US" altLang="en-US" sz="1050" dirty="0">
                <a:latin typeface="Arial" panose="020B0604020202020204" pitchFamily="34" charset="0"/>
              </a:rPr>
            </a:br>
            <a:r>
              <a:rPr lang="en-US" altLang="en-US" sz="1050" dirty="0">
                <a:latin typeface="Arial" panose="020B0604020202020204" pitchFamily="34" charset="0"/>
              </a:rPr>
              <a:t>As a student who works nights, time management has become more than just a skill—it's a survival tactic.</a:t>
            </a:r>
            <a:br>
              <a:rPr lang="en-US" altLang="en-US" sz="1050" dirty="0">
                <a:latin typeface="Arial" panose="020B0604020202020204" pitchFamily="34" charset="0"/>
              </a:rPr>
            </a:br>
            <a:br>
              <a:rPr lang="en-US" altLang="en-US" sz="1050" dirty="0">
                <a:latin typeface="Arial" panose="020B0604020202020204" pitchFamily="34" charset="0"/>
              </a:rPr>
            </a:br>
            <a:r>
              <a:rPr lang="en-US" altLang="en-US" sz="1050" dirty="0">
                <a:latin typeface="Arial" panose="020B0604020202020204" pitchFamily="34" charset="0"/>
              </a:rPr>
              <a:t>Efficient time management lowers stress and enhances academic achievement (Aeon &amp; </a:t>
            </a:r>
            <a:r>
              <a:rPr lang="en-US" altLang="en-US" sz="1050" dirty="0" err="1">
                <a:latin typeface="Arial" panose="020B0604020202020204" pitchFamily="34" charset="0"/>
              </a:rPr>
              <a:t>Aguinis</a:t>
            </a:r>
            <a:r>
              <a:rPr lang="en-US" altLang="en-US" sz="1050" dirty="0">
                <a:latin typeface="Arial" panose="020B0604020202020204" pitchFamily="34" charset="0"/>
              </a:rPr>
              <a:t>, 2017).</a:t>
            </a:r>
            <a:br>
              <a:rPr lang="en-US" altLang="en-US" sz="1050" dirty="0">
                <a:latin typeface="Arial" panose="020B0604020202020204" pitchFamily="34" charset="0"/>
              </a:rPr>
            </a:br>
            <a:r>
              <a:rPr lang="en-US" altLang="en-US" sz="1050" dirty="0">
                <a:latin typeface="Arial" panose="020B0604020202020204" pitchFamily="34" charset="0"/>
              </a:rPr>
              <a:t>It allows students to schedule time for their own development and welfare (Claessens et al., 2007).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468C4-001C-7FED-8301-2E21B12AC0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2084" y="3429000"/>
            <a:ext cx="6236677" cy="124850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Common Challenges Faced by Students 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470454-B891-1AF5-35BC-4A68FCBA10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30923" y="5345723"/>
            <a:ext cx="13012615" cy="1512277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sz="1800" dirty="0">
                <a:latin typeface="Arial" panose="020B0604020202020204" pitchFamily="34" charset="0"/>
              </a:rPr>
              <a:t> Procrastination: According to Steel (2007), 80–95% of students put things off, and 50% of them do so regularly.</a:t>
            </a:r>
          </a:p>
          <a:p>
            <a:r>
              <a:rPr lang="en-US" altLang="en-US" sz="1800" dirty="0">
                <a:latin typeface="Arial" panose="020B0604020202020204" pitchFamily="34" charset="0"/>
              </a:rPr>
              <a:t> Overcommitment: Taking on more than one can manage; this is typical among students who work full-time jobs. </a:t>
            </a:r>
            <a:br>
              <a:rPr lang="en-US" altLang="en-US" sz="1800" dirty="0">
                <a:latin typeface="Arial" panose="020B0604020202020204" pitchFamily="34" charset="0"/>
              </a:rPr>
            </a:br>
            <a:br>
              <a:rPr lang="en-US" altLang="en-US" sz="1800" dirty="0">
                <a:latin typeface="Arial" panose="020B0604020202020204" pitchFamily="34" charset="0"/>
              </a:rPr>
            </a:br>
            <a:r>
              <a:rPr lang="en-US" altLang="en-US" sz="1800" dirty="0">
                <a:latin typeface="Arial" panose="020B0604020202020204" pitchFamily="34" charset="0"/>
              </a:rPr>
              <a:t>                     Lack of specific objectives: Students squander time on pointless activities when they don't have short- or long-term ambitions. </a:t>
            </a:r>
            <a:br>
              <a:rPr lang="en-US" altLang="en-US" sz="1800" dirty="0">
                <a:latin typeface="Arial" panose="020B0604020202020204" pitchFamily="34" charset="0"/>
              </a:rPr>
            </a:br>
            <a:r>
              <a:rPr lang="en-US" altLang="en-US" sz="1800" dirty="0">
                <a:latin typeface="Arial" panose="020B0604020202020204" pitchFamily="34" charset="0"/>
              </a:rPr>
              <a:t>                    Distractions: Social networking and streaming services are examples of digital temptations that eat up important study time. </a:t>
            </a:r>
            <a:br>
              <a:rPr lang="en-US" altLang="en-US" sz="1800" dirty="0">
                <a:latin typeface="Arial" panose="020B0604020202020204" pitchFamily="34" charset="0"/>
              </a:rPr>
            </a:br>
            <a:r>
              <a:rPr lang="en-US" altLang="en-US" sz="1800" dirty="0">
                <a:latin typeface="Arial" panose="020B0604020202020204" pitchFamily="34" charset="0"/>
              </a:rPr>
              <a:t>             Burnout: Attempting to balance studying and working at night frequently results in exhaustion (Misra &amp; McKean, 2000).</a:t>
            </a:r>
          </a:p>
          <a:p>
            <a:endParaRPr lang="en-GB" dirty="0"/>
          </a:p>
        </p:txBody>
      </p:sp>
      <p:pic>
        <p:nvPicPr>
          <p:cNvPr id="5" name="Picture 4" descr="A person sitting at a desk with her hands on her face&#10;&#10;AI-generated content may be incorrect.">
            <a:extLst>
              <a:ext uri="{FF2B5EF4-FFF2-40B4-BE49-F238E27FC236}">
                <a16:creationId xmlns:a16="http://schemas.microsoft.com/office/drawing/2014/main" id="{82BDA4CC-4FFD-1AFB-2AC7-2B127AA43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721969" cy="3829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87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658F9EDB-76B5-0E02-7A14-A9DDAF1BE5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9456" y="-112776"/>
            <a:ext cx="9217152" cy="75590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 fontScale="90000"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3300" b="1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Successful Time Management Techniques for Students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867CF977-CC4D-F001-992D-6B18BF3F0B1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30048" y="1755648"/>
            <a:ext cx="5153152" cy="4553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Students can use these useful strategies to enhance their time management: 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Eisenhower Matrix: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</a:rPr>
              <a:t>Prioritise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critical and urgent tasks (Covey, 2004).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Time blocking: I set aside two to three hours to study before going to bed, finishing my night shift. 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The Pomodoro Technique involves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</a:rPr>
              <a:t>focussing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for 25 minutes at a time and taking 5-minute intervals (Cirillo, 2018). 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SMART goals are time-bound, relevant, measurable, achievable, and specific. They are evaluated once a week. 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These techniques aid in maintaining priorities and avoiding overload.</a:t>
            </a:r>
          </a:p>
        </p:txBody>
      </p:sp>
      <p:pic>
        <p:nvPicPr>
          <p:cNvPr id="6" name="Picture Placeholder 5" descr="A person with many hands holding a clock and a computer&#10;&#10;AI-generated content may be incorrect.">
            <a:extLst>
              <a:ext uri="{FF2B5EF4-FFF2-40B4-BE49-F238E27FC236}">
                <a16:creationId xmlns:a16="http://schemas.microsoft.com/office/drawing/2014/main" id="{DFD87D56-8BD7-32EC-F42D-B168187D635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7" r="5437"/>
          <a:stretch>
            <a:fillRect/>
          </a:stretch>
        </p:blipFill>
        <p:spPr>
          <a:xfrm>
            <a:off x="5221955" y="643128"/>
            <a:ext cx="4681506" cy="557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53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in a suit touching a network&#10;&#10;AI-generated content may be incorrect.">
            <a:extLst>
              <a:ext uri="{FF2B5EF4-FFF2-40B4-BE49-F238E27FC236}">
                <a16:creationId xmlns:a16="http://schemas.microsoft.com/office/drawing/2014/main" id="{227A1DD4-DEB8-6824-9315-4BC38E79F70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33" b="-1"/>
          <a:stretch>
            <a:fillRect/>
          </a:stretch>
        </p:blipFill>
        <p:spPr>
          <a:xfrm>
            <a:off x="-522495" y="152399"/>
            <a:ext cx="12191980" cy="6857999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ACE8F32-1246-BDBE-FC36-F3EA4EFDE1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47206" y="244931"/>
            <a:ext cx="8237765" cy="13144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</a:rPr>
              <a:t>Digital Tools That Are Helpful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F243C5B-0315-8B26-E9F1-96D954D646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Tools That Are Helpful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CC1A065D-CF0C-8F87-AE1F-AD1A322549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Tools That Are Helpful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83E0034F-5E4D-3491-015B-527F1D313B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7987" y="2443555"/>
            <a:ext cx="662940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Consistent habits are supported by digital tools such as: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Google Calendar: Set aside time for studying, work, sleep, and classes.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Todoist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lists of tasks and assign deadlines.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Trello: Track progress and visually manage ongoing tasks.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idea is to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centralise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weekly planning, deadlines, and notes.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 to Zhou et al. (2021), digital technologies encourage motivation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 to Statista (2023), students who used scheduling software had a 25% higher chance of meeting deadlines.</a:t>
            </a:r>
          </a:p>
        </p:txBody>
      </p:sp>
    </p:spTree>
    <p:extLst>
      <p:ext uri="{BB962C8B-B14F-4D97-AF65-F5344CB8AC3E}">
        <p14:creationId xmlns:p14="http://schemas.microsoft.com/office/powerpoint/2010/main" val="2507633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E4F66-6F4C-67DD-6AF1-CA1A8E2E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Final Tips</a:t>
            </a:r>
          </a:p>
        </p:txBody>
      </p:sp>
      <p:pic>
        <p:nvPicPr>
          <p:cNvPr id="11" name="Picture Placeholder 10" descr="A person holding a red alarm clock&#10;&#10;AI-generated content may be incorrect.">
            <a:extLst>
              <a:ext uri="{FF2B5EF4-FFF2-40B4-BE49-F238E27FC236}">
                <a16:creationId xmlns:a16="http://schemas.microsoft.com/office/drawing/2014/main" id="{3505CD79-FE0B-4C9B-90FB-0146A4B11FD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14" r="49926"/>
          <a:stretch>
            <a:fillRect/>
          </a:stretch>
        </p:blipFill>
        <p:spPr>
          <a:xfrm>
            <a:off x="20" y="10"/>
            <a:ext cx="4663420" cy="685799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BB968A10-FC66-4EA1-A43B-E79AC1ADEFA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5568533" y="2214282"/>
            <a:ext cx="5916169" cy="40950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Every week, review: What worked? What didn't work? Make adjustments.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Treat yourself with kindness: It's feedback, not failure, when you miss a deadline.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Remain steady but adaptable: Change your plan when life happens.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“You don’t find time, you make it.”  </a:t>
            </a:r>
          </a:p>
          <a:p>
            <a:pPr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700"/>
              <a:t>Doing what matters is more important than doing more when it comes to time management.</a:t>
            </a:r>
          </a:p>
          <a:p>
            <a:pPr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It’s how I manage</a:t>
            </a:r>
            <a:r>
              <a:rPr lang="en-US" altLang="en-US" sz="1700"/>
              <a:t>d to balance being a full-time employee and a student, and it’s how any student can succeed.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80857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28632-804C-977F-3FCC-29B1697BB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66273F-AD21-9606-A726-0660635A00B8}"/>
              </a:ext>
            </a:extLst>
          </p:cNvPr>
          <p:cNvSpPr txBox="1"/>
          <p:nvPr/>
        </p:nvSpPr>
        <p:spPr>
          <a:xfrm>
            <a:off x="694592" y="1538653"/>
            <a:ext cx="844940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1600" dirty="0"/>
              <a:t>Aeon, B., &amp; </a:t>
            </a:r>
            <a:r>
              <a:rPr lang="en-GB" sz="1600" dirty="0" err="1"/>
              <a:t>Aguinis</a:t>
            </a:r>
            <a:r>
              <a:rPr lang="en-GB" sz="1600" dirty="0"/>
              <a:t>, H. (2017). It’s about time: New perspectives and insights on time management. Academy of Management Perspectives, 31(4), 309–330.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Claessens, B. J., van </a:t>
            </a:r>
            <a:r>
              <a:rPr lang="en-GB" sz="1600" dirty="0" err="1"/>
              <a:t>Eerde</a:t>
            </a:r>
            <a:r>
              <a:rPr lang="en-GB" sz="1600" dirty="0"/>
              <a:t>, W., Rutte, C. G., &amp; Roe, R. A. (2007). A review of the time management literature. Personnel Review, </a:t>
            </a:r>
            <a:r>
              <a:rPr lang="en-GB" sz="1600" dirty="0" err="1"/>
              <a:t>pag</a:t>
            </a:r>
            <a:r>
              <a:rPr lang="en-GB" sz="1600" dirty="0"/>
              <a:t>. 255–276.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Cirillo, F. (2018). The Pomodoro Technique. FC Garage.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Covey, S. R. (2004). The 7 habits of highly effective people: Powerful lessons in personal change. Free Press.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Misra, R., &amp; McKean, M. (2000). College students’ academic stress and its relation to their anxiety, time management, and leisure satisfaction. American Journal of Health Studies, 16(1), 41–51.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Steel, P. (2007). The nature of procrastination: A meta-analytic and theoretical review of quintessential self-regulatory failure. Psychological Bulletin, </a:t>
            </a:r>
            <a:r>
              <a:rPr lang="en-GB" sz="1600" dirty="0" err="1"/>
              <a:t>pag</a:t>
            </a:r>
            <a:r>
              <a:rPr lang="en-GB" sz="1600" dirty="0"/>
              <a:t>. 65–94.</a:t>
            </a:r>
          </a:p>
          <a:p>
            <a:pPr>
              <a:buFont typeface="+mj-lt"/>
              <a:buAutoNum type="arabicPeriod"/>
            </a:pPr>
            <a:r>
              <a:rPr lang="en-GB" sz="1600" dirty="0"/>
              <a:t>Zhou, M., Zhao, L., &amp; Hwang, G.-J. (2021). From digital learning to smart learning: A review of relevant digital tools and research frameworks. Interactive Learning Environments, </a:t>
            </a:r>
            <a:r>
              <a:rPr lang="en-GB" sz="1600" dirty="0" err="1"/>
              <a:t>pag</a:t>
            </a:r>
            <a:r>
              <a:rPr lang="en-GB" sz="1600" dirty="0"/>
              <a:t>. 1223–1238. https://doi.org/10.1080/10494820.2019.1674886</a:t>
            </a:r>
          </a:p>
        </p:txBody>
      </p:sp>
    </p:spTree>
    <p:extLst>
      <p:ext uri="{BB962C8B-B14F-4D97-AF65-F5344CB8AC3E}">
        <p14:creationId xmlns:p14="http://schemas.microsoft.com/office/powerpoint/2010/main" val="3078367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784</Words>
  <Application>Microsoft Office PowerPoint</Application>
  <PresentationFormat>Widescreen</PresentationFormat>
  <Paragraphs>27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Why Time Management Matters</vt:lpstr>
      <vt:lpstr>Common Challenges Faced by Students </vt:lpstr>
      <vt:lpstr>Successful Time Management Techniques for Students </vt:lpstr>
      <vt:lpstr>Digital Tools That Are Helpful</vt:lpstr>
      <vt:lpstr>Final Tips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3</cp:revision>
  <dcterms:created xsi:type="dcterms:W3CDTF">2025-06-13T21:44:56Z</dcterms:created>
  <dcterms:modified xsi:type="dcterms:W3CDTF">2025-06-13T23:14:07Z</dcterms:modified>
</cp:coreProperties>
</file>