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10" r:id="rId2"/>
    <p:sldMasterId id="2147483922" r:id="rId3"/>
  </p:sldMasterIdLst>
  <p:notesMasterIdLst>
    <p:notesMasterId r:id="rId27"/>
  </p:notesMasterIdLst>
  <p:handoutMasterIdLst>
    <p:handoutMasterId r:id="rId28"/>
  </p:handoutMasterIdLst>
  <p:sldIdLst>
    <p:sldId id="277" r:id="rId4"/>
    <p:sldId id="281" r:id="rId5"/>
    <p:sldId id="299" r:id="rId6"/>
    <p:sldId id="300" r:id="rId7"/>
    <p:sldId id="282" r:id="rId8"/>
    <p:sldId id="333" r:id="rId9"/>
    <p:sldId id="348" r:id="rId10"/>
    <p:sldId id="286" r:id="rId11"/>
    <p:sldId id="311" r:id="rId12"/>
    <p:sldId id="312" r:id="rId13"/>
    <p:sldId id="345" r:id="rId14"/>
    <p:sldId id="344" r:id="rId15"/>
    <p:sldId id="346" r:id="rId16"/>
    <p:sldId id="351" r:id="rId17"/>
    <p:sldId id="347" r:id="rId18"/>
    <p:sldId id="352" r:id="rId19"/>
    <p:sldId id="357" r:id="rId20"/>
    <p:sldId id="350" r:id="rId21"/>
    <p:sldId id="358" r:id="rId22"/>
    <p:sldId id="356" r:id="rId23"/>
    <p:sldId id="343" r:id="rId24"/>
    <p:sldId id="303" r:id="rId25"/>
    <p:sldId id="284"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2CD79D-76FF-2244-95CD-D3632EB5631F}" v="101" dt="2026-01-15T10:02:13.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651" autoAdjust="0"/>
    <p:restoredTop sz="95413" autoAdjust="0"/>
  </p:normalViewPr>
  <p:slideViewPr>
    <p:cSldViewPr>
      <p:cViewPr varScale="1">
        <p:scale>
          <a:sx n="99" d="100"/>
          <a:sy n="99" d="100"/>
        </p:scale>
        <p:origin x="184" y="4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Das Sarma" userId="933e70427221395b" providerId="LiveId" clId="{275329F2-E9C2-5BF3-AFA6-F8BEEE3651AE}"/>
    <pc:docChg chg="modSld modMainMaster">
      <pc:chgData name="Koushik Das Sarma" userId="933e70427221395b" providerId="LiveId" clId="{275329F2-E9C2-5BF3-AFA6-F8BEEE3651AE}" dt="2026-01-15T10:02:13.636" v="106"/>
      <pc:docMkLst>
        <pc:docMk/>
      </pc:docMkLst>
      <pc:sldChg chg="modSp mod">
        <pc:chgData name="Koushik Das Sarma" userId="933e70427221395b" providerId="LiveId" clId="{275329F2-E9C2-5BF3-AFA6-F8BEEE3651AE}" dt="2026-01-15T09:56:33.893" v="5" actId="20577"/>
        <pc:sldMkLst>
          <pc:docMk/>
          <pc:sldMk cId="3076073873" sldId="312"/>
        </pc:sldMkLst>
        <pc:spChg chg="mod">
          <ac:chgData name="Koushik Das Sarma" userId="933e70427221395b" providerId="LiveId" clId="{275329F2-E9C2-5BF3-AFA6-F8BEEE3651AE}" dt="2026-01-15T09:56:33.893" v="5" actId="20577"/>
          <ac:spMkLst>
            <pc:docMk/>
            <pc:sldMk cId="3076073873" sldId="312"/>
            <ac:spMk id="3" creationId="{02E0B693-9044-2D79-3EBF-DCCF0FC21442}"/>
          </ac:spMkLst>
        </pc:spChg>
      </pc:sldChg>
      <pc:sldChg chg="modSp">
        <pc:chgData name="Koushik Das Sarma" userId="933e70427221395b" providerId="LiveId" clId="{275329F2-E9C2-5BF3-AFA6-F8BEEE3651AE}" dt="2026-01-15T10:00:33.043" v="96" actId="20577"/>
        <pc:sldMkLst>
          <pc:docMk/>
          <pc:sldMk cId="3229322045" sldId="358"/>
        </pc:sldMkLst>
        <pc:spChg chg="mod">
          <ac:chgData name="Koushik Das Sarma" userId="933e70427221395b" providerId="LiveId" clId="{275329F2-E9C2-5BF3-AFA6-F8BEEE3651AE}" dt="2026-01-15T10:00:33.043" v="96" actId="20577"/>
          <ac:spMkLst>
            <pc:docMk/>
            <pc:sldMk cId="3229322045" sldId="358"/>
            <ac:spMk id="4" creationId="{9C969610-9DE6-6453-AD28-71CC01A3D3A6}"/>
          </ac:spMkLst>
        </pc:spChg>
        <pc:spChg chg="mod">
          <ac:chgData name="Koushik Das Sarma" userId="933e70427221395b" providerId="LiveId" clId="{275329F2-E9C2-5BF3-AFA6-F8BEEE3651AE}" dt="2026-01-15T10:00:06.327" v="71" actId="404"/>
          <ac:spMkLst>
            <pc:docMk/>
            <pc:sldMk cId="3229322045" sldId="358"/>
            <ac:spMk id="6" creationId="{070005AE-7BAA-FF92-0E81-52C0BFA231CD}"/>
          </ac:spMkLst>
        </pc:spChg>
      </pc:sldChg>
      <pc:sldMasterChg chg="modAnim">
        <pc:chgData name="Koushik Das Sarma" userId="933e70427221395b" providerId="LiveId" clId="{275329F2-E9C2-5BF3-AFA6-F8BEEE3651AE}" dt="2026-01-15T10:01:30.277" v="101"/>
        <pc:sldMasterMkLst>
          <pc:docMk/>
          <pc:sldMasterMk cId="0" sldId="2147483677"/>
        </pc:sldMasterMkLst>
      </pc:sldMasterChg>
      <pc:sldMasterChg chg="modAnim">
        <pc:chgData name="Koushik Das Sarma" userId="933e70427221395b" providerId="LiveId" clId="{275329F2-E9C2-5BF3-AFA6-F8BEEE3651AE}" dt="2026-01-15T10:02:13.636" v="106"/>
        <pc:sldMasterMkLst>
          <pc:docMk/>
          <pc:sldMasterMk cId="1022499348" sldId="2147483922"/>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92878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642387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3386254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15/01/2026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15/01/2026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15/01/2026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15/01/2026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15/01/2026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266136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4441764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090858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23277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848677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9893902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3790230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4371609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1993034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2142097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15/01/2026</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94314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7"/>
            <a:ext cx="971550" cy="219075"/>
          </a:xfrm>
        </p:spPr>
        <p:txBody>
          <a:bodyPr/>
          <a:lstStyle>
            <a:lvl1pPr>
              <a:defRPr/>
            </a:lvl1pPr>
          </a:lstStyle>
          <a:p>
            <a:pPr>
              <a:defRPr/>
            </a:pPr>
            <a:fld id="{F00EA7C4-BC9D-DF4B-B9AA-041203319C76}" type="datetime1">
              <a:rPr lang="en-GB" altLang="en-US"/>
              <a:pPr>
                <a:defRPr/>
              </a:pPr>
              <a:t>15/01/2026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19611589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15/01/2026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7346723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26752134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12439590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15/01/2026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21449977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15/01/2026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2190215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15/01/2026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10299241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3999265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20051264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21442021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15/01/2026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926712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15/01/2026</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1538983032"/>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67BECFB8-DEC5-1943-95B5-4A269A3A02F6}" type="datetime1">
              <a:rPr lang="en-GB" altLang="en-US"/>
              <a:pPr>
                <a:defRPr/>
              </a:pPr>
              <a:t>15/01/2026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extLst>
      <p:ext uri="{BB962C8B-B14F-4D97-AF65-F5344CB8AC3E}">
        <p14:creationId xmlns:p14="http://schemas.microsoft.com/office/powerpoint/2010/main" val="1022499348"/>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hf hdr="0" ftr="0"/>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UGsgu0s0LDE?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u_BcMXgws6Y?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video" Target="https://www.youtube.com/embed/mhkLc0HEtR0?feature=oembed" TargetMode="Externa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Introduction to Leadership and Management</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1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1337842"/>
            <a:ext cx="9086851" cy="377759"/>
          </a:xfrm>
        </p:spPr>
        <p:txBody>
          <a:bodyPr>
            <a:noAutofit/>
          </a:bodyPr>
          <a:lstStyle/>
          <a:p>
            <a:r>
              <a:rPr lang="en-US" sz="3000" b="1" dirty="0">
                <a:solidFill>
                  <a:srgbClr val="002060"/>
                </a:solidFill>
              </a:rPr>
              <a:t>Lesson plan for Week 1: </a:t>
            </a:r>
            <a:br>
              <a:rPr lang="en-US" sz="3000" b="1" dirty="0">
                <a:solidFill>
                  <a:srgbClr val="002060"/>
                </a:solidFill>
              </a:rPr>
            </a:br>
            <a:r>
              <a:rPr lang="en-US" sz="3000" b="1" dirty="0">
                <a:solidFill>
                  <a:srgbClr val="002060"/>
                </a:solidFill>
              </a:rPr>
              <a:t>We aim to do the following:</a:t>
            </a:r>
            <a:endParaRPr lang="en-GB" sz="36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6626" y="6329312"/>
            <a:ext cx="9144000" cy="510095"/>
          </a:xfrm>
          <a:prstGeom prst="rect">
            <a:avLst/>
          </a:prstGeom>
        </p:spPr>
      </p:pic>
      <p:sp>
        <p:nvSpPr>
          <p:cNvPr id="115" name="Content Placeholder 2"/>
          <p:cNvSpPr txBox="1">
            <a:spLocks/>
          </p:cNvSpPr>
          <p:nvPr/>
        </p:nvSpPr>
        <p:spPr>
          <a:xfrm>
            <a:off x="757811" y="1626860"/>
            <a:ext cx="6416271" cy="2977798"/>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defTabSz="685800" fontAlgn="auto">
              <a:spcBef>
                <a:spcPts val="750"/>
              </a:spcBef>
              <a:spcAft>
                <a:spcPts val="0"/>
              </a:spcAft>
            </a:pPr>
            <a:r>
              <a:rPr lang="en-US" sz="2100" b="1" dirty="0">
                <a:solidFill>
                  <a:srgbClr val="002060"/>
                </a:solidFill>
                <a:latin typeface="Calibri" panose="020F0502020204030204"/>
              </a:rPr>
              <a:t>Get to know each other</a:t>
            </a:r>
          </a:p>
          <a:p>
            <a:pPr algn="l" defTabSz="685800" fontAlgn="auto">
              <a:spcBef>
                <a:spcPts val="750"/>
              </a:spcBef>
              <a:spcAft>
                <a:spcPts val="0"/>
              </a:spcAft>
            </a:pPr>
            <a:r>
              <a:rPr lang="en-US" sz="2100" b="1" dirty="0">
                <a:solidFill>
                  <a:srgbClr val="002060"/>
                </a:solidFill>
                <a:latin typeface="Calibri" panose="020F0502020204030204"/>
              </a:rPr>
              <a:t>Setting class expectations</a:t>
            </a:r>
          </a:p>
          <a:p>
            <a:pPr algn="l" defTabSz="685800" fontAlgn="auto">
              <a:spcBef>
                <a:spcPts val="750"/>
              </a:spcBef>
              <a:spcAft>
                <a:spcPts val="0"/>
              </a:spcAft>
            </a:pPr>
            <a:r>
              <a:rPr lang="en-US" sz="2100" b="1" dirty="0">
                <a:solidFill>
                  <a:srgbClr val="002060"/>
                </a:solidFill>
                <a:latin typeface="Calibri" panose="020F0502020204030204"/>
              </a:rPr>
              <a:t>Module overview (Learning aim &amp; Learning outcomes)</a:t>
            </a:r>
          </a:p>
          <a:p>
            <a:pPr algn="l" defTabSz="685800" fontAlgn="auto">
              <a:spcBef>
                <a:spcPts val="750"/>
              </a:spcBef>
              <a:spcAft>
                <a:spcPts val="0"/>
              </a:spcAft>
            </a:pPr>
            <a:r>
              <a:rPr lang="en-US" sz="2100" b="1" dirty="0">
                <a:solidFill>
                  <a:srgbClr val="002060"/>
                </a:solidFill>
                <a:latin typeface="Calibri" panose="020F0502020204030204"/>
              </a:rPr>
              <a:t>Module Assessment type.</a:t>
            </a:r>
          </a:p>
          <a:p>
            <a:pPr algn="l"/>
            <a:r>
              <a:rPr lang="en-US" sz="2100" b="1" dirty="0">
                <a:solidFill>
                  <a:srgbClr val="002060"/>
                </a:solidFill>
                <a:latin typeface="Calibri" panose="020F0502020204030204"/>
              </a:rPr>
              <a:t>Introduction to Leadership and Management</a:t>
            </a:r>
          </a:p>
          <a:p>
            <a:pPr lvl="1" algn="l"/>
            <a:r>
              <a:rPr lang="en-US" sz="2100" b="1" dirty="0">
                <a:solidFill>
                  <a:srgbClr val="002060"/>
                </a:solidFill>
                <a:latin typeface="Calibri" panose="020F0502020204030204"/>
              </a:rPr>
              <a:t>Management</a:t>
            </a:r>
          </a:p>
          <a:p>
            <a:pPr lvl="1" algn="l"/>
            <a:r>
              <a:rPr lang="en-US" sz="2100" b="1" dirty="0">
                <a:solidFill>
                  <a:srgbClr val="002060"/>
                </a:solidFill>
                <a:latin typeface="Calibri" panose="020F0502020204030204"/>
              </a:rPr>
              <a:t>Leadership</a:t>
            </a:r>
          </a:p>
          <a:p>
            <a:pPr lvl="1" algn="l"/>
            <a:r>
              <a:rPr lang="en-US" sz="2100" b="1" dirty="0">
                <a:solidFill>
                  <a:srgbClr val="002060"/>
                </a:solidFill>
                <a:latin typeface="Calibri" panose="020F0502020204030204"/>
              </a:rPr>
              <a:t>Difference between management and leadership </a:t>
            </a:r>
          </a:p>
          <a:p>
            <a:pPr lvl="1" algn="l"/>
            <a:r>
              <a:rPr lang="en-US" sz="2100" b="1" dirty="0">
                <a:solidFill>
                  <a:srgbClr val="002060"/>
                </a:solidFill>
                <a:latin typeface="Calibri" panose="020F0502020204030204"/>
              </a:rPr>
              <a:t>Importance of management and leadership</a:t>
            </a:r>
            <a:r>
              <a:rPr lang="en-US" sz="1400" dirty="0"/>
              <a:t> </a:t>
            </a:r>
          </a:p>
          <a:p>
            <a:pPr algn="l" defTabSz="685800" fontAlgn="auto">
              <a:spcBef>
                <a:spcPts val="750"/>
              </a:spcBef>
              <a:spcAft>
                <a:spcPts val="0"/>
              </a:spcAft>
            </a:pPr>
            <a:endParaRPr lang="en-US" sz="2100" b="1" dirty="0">
              <a:solidFill>
                <a:srgbClr val="002060"/>
              </a:solidFill>
              <a:latin typeface="Calibri" panose="020F0502020204030204"/>
            </a:endParaRPr>
          </a:p>
        </p:txBody>
      </p:sp>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1337842"/>
            <a:ext cx="9086851" cy="377759"/>
          </a:xfrm>
        </p:spPr>
        <p:txBody>
          <a:bodyPr>
            <a:noAutofit/>
          </a:bodyPr>
          <a:lstStyle/>
          <a:p>
            <a:r>
              <a:rPr lang="en-US" sz="3000" b="1" dirty="0">
                <a:solidFill>
                  <a:srgbClr val="002060"/>
                </a:solidFill>
              </a:rPr>
              <a:t>Welcome by your Lecturer</a:t>
            </a:r>
            <a:endParaRPr lang="en-GB" sz="36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5506141"/>
            <a:ext cx="9144000" cy="510095"/>
          </a:xfrm>
          <a:prstGeom prst="rect">
            <a:avLst/>
          </a:prstGeom>
        </p:spPr>
      </p:pic>
      <p:sp>
        <p:nvSpPr>
          <p:cNvPr id="115" name="Content Placeholder 2"/>
          <p:cNvSpPr txBox="1">
            <a:spLocks/>
          </p:cNvSpPr>
          <p:nvPr/>
        </p:nvSpPr>
        <p:spPr>
          <a:xfrm>
            <a:off x="757811" y="1626860"/>
            <a:ext cx="6416271" cy="2977798"/>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defTabSz="685800" fontAlgn="auto">
              <a:spcBef>
                <a:spcPts val="750"/>
              </a:spcBef>
              <a:spcAft>
                <a:spcPts val="0"/>
              </a:spcAft>
            </a:pPr>
            <a:r>
              <a:rPr lang="en-US" sz="2100" b="1" dirty="0">
                <a:solidFill>
                  <a:srgbClr val="002060"/>
                </a:solidFill>
                <a:latin typeface="Calibri" panose="020F0502020204030204"/>
              </a:rPr>
              <a:t>My name is …………………….</a:t>
            </a:r>
          </a:p>
          <a:p>
            <a:pPr algn="l" defTabSz="685800" fontAlgn="auto">
              <a:spcBef>
                <a:spcPts val="750"/>
              </a:spcBef>
              <a:spcAft>
                <a:spcPts val="0"/>
              </a:spcAft>
            </a:pPr>
            <a:endParaRPr lang="en-US" sz="2100" b="1" dirty="0">
              <a:solidFill>
                <a:srgbClr val="002060"/>
              </a:solidFill>
              <a:latin typeface="Calibri" panose="020F0502020204030204"/>
            </a:endParaRPr>
          </a:p>
          <a:p>
            <a:pPr algn="l" defTabSz="685800" fontAlgn="auto">
              <a:spcBef>
                <a:spcPts val="750"/>
              </a:spcBef>
              <a:spcAft>
                <a:spcPts val="0"/>
              </a:spcAft>
            </a:pPr>
            <a:r>
              <a:rPr lang="en-US" sz="2100" b="1" dirty="0">
                <a:solidFill>
                  <a:srgbClr val="002060"/>
                </a:solidFill>
                <a:latin typeface="Calibri" panose="020F0502020204030204"/>
              </a:rPr>
              <a:t>I am contactable by email or MS Teams at  </a:t>
            </a:r>
            <a:endParaRPr lang="en-US" sz="2025" dirty="0">
              <a:solidFill>
                <a:prstClr val="black"/>
              </a:solidFill>
              <a:latin typeface="Calibri" panose="020F0502020204030204"/>
            </a:endParaRPr>
          </a:p>
        </p:txBody>
      </p:sp>
    </p:spTree>
    <p:extLst>
      <p:ext uri="{BB962C8B-B14F-4D97-AF65-F5344CB8AC3E}">
        <p14:creationId xmlns:p14="http://schemas.microsoft.com/office/powerpoint/2010/main" val="442456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1337842"/>
            <a:ext cx="9086851" cy="377759"/>
          </a:xfrm>
        </p:spPr>
        <p:txBody>
          <a:bodyPr>
            <a:noAutofit/>
          </a:bodyPr>
          <a:lstStyle/>
          <a:p>
            <a:r>
              <a:rPr lang="en-US" sz="3000" b="1" dirty="0">
                <a:solidFill>
                  <a:srgbClr val="002060"/>
                </a:solidFill>
              </a:rPr>
              <a:t>Please introduce yourself</a:t>
            </a:r>
            <a:endParaRPr lang="en-GB" sz="36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5506141"/>
            <a:ext cx="9144000" cy="510095"/>
          </a:xfrm>
          <a:prstGeom prst="rect">
            <a:avLst/>
          </a:prstGeom>
        </p:spPr>
      </p:pic>
      <p:sp>
        <p:nvSpPr>
          <p:cNvPr id="3" name="Please introduce yourself and say…">
            <a:extLst>
              <a:ext uri="{FF2B5EF4-FFF2-40B4-BE49-F238E27FC236}">
                <a16:creationId xmlns:a16="http://schemas.microsoft.com/office/drawing/2014/main" id="{2E397F7E-36C7-28B9-F765-6E41D1D4BE53}"/>
              </a:ext>
            </a:extLst>
          </p:cNvPr>
          <p:cNvSpPr txBox="1">
            <a:spLocks/>
          </p:cNvSpPr>
          <p:nvPr/>
        </p:nvSpPr>
        <p:spPr>
          <a:xfrm>
            <a:off x="1485900" y="2019657"/>
            <a:ext cx="6172200" cy="3182428"/>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defTabSz="685800" fontAlgn="auto">
              <a:spcBef>
                <a:spcPts val="750"/>
              </a:spcBef>
              <a:spcAft>
                <a:spcPts val="0"/>
              </a:spcAft>
            </a:pPr>
            <a:r>
              <a:rPr lang="en-US" sz="2100" b="1" dirty="0">
                <a:solidFill>
                  <a:srgbClr val="002060"/>
                </a:solidFill>
                <a:latin typeface="Calibri" panose="020F0502020204030204"/>
              </a:rPr>
              <a:t>Please introduce yourself and tell us:</a:t>
            </a:r>
          </a:p>
          <a:p>
            <a:pPr defTabSz="685800" fontAlgn="auto">
              <a:spcBef>
                <a:spcPts val="750"/>
              </a:spcBef>
              <a:spcAft>
                <a:spcPts val="0"/>
              </a:spcAft>
            </a:pPr>
            <a:r>
              <a:rPr lang="en-US" sz="2100" b="1" dirty="0">
                <a:solidFill>
                  <a:srgbClr val="002060"/>
                </a:solidFill>
                <a:latin typeface="Calibri" panose="020F0502020204030204"/>
              </a:rPr>
              <a:t>Your name </a:t>
            </a:r>
          </a:p>
          <a:p>
            <a:pPr defTabSz="685800" fontAlgn="auto">
              <a:spcBef>
                <a:spcPts val="750"/>
              </a:spcBef>
              <a:spcAft>
                <a:spcPts val="0"/>
              </a:spcAft>
            </a:pPr>
            <a:r>
              <a:rPr lang="en-US" sz="2100" b="1" dirty="0">
                <a:solidFill>
                  <a:srgbClr val="002060"/>
                </a:solidFill>
                <a:latin typeface="Calibri" panose="020F0502020204030204"/>
              </a:rPr>
              <a:t>Your level 4 </a:t>
            </a:r>
            <a:r>
              <a:rPr lang="en-US" sz="2100" b="1" dirty="0" err="1">
                <a:solidFill>
                  <a:srgbClr val="002060"/>
                </a:solidFill>
                <a:latin typeface="Calibri" panose="020F0502020204030204"/>
              </a:rPr>
              <a:t>programme</a:t>
            </a:r>
            <a:r>
              <a:rPr lang="en-US" sz="2100" b="1" dirty="0">
                <a:solidFill>
                  <a:srgbClr val="002060"/>
                </a:solidFill>
                <a:latin typeface="Calibri" panose="020F0502020204030204"/>
              </a:rPr>
              <a:t> you are studying here at UWTSD</a:t>
            </a:r>
          </a:p>
          <a:p>
            <a:pPr defTabSz="685800" fontAlgn="auto">
              <a:spcBef>
                <a:spcPts val="750"/>
              </a:spcBef>
              <a:spcAft>
                <a:spcPts val="0"/>
              </a:spcAft>
            </a:pPr>
            <a:r>
              <a:rPr lang="en-US" sz="2100" b="1" dirty="0">
                <a:solidFill>
                  <a:srgbClr val="002060"/>
                </a:solidFill>
                <a:latin typeface="Calibri" panose="020F0502020204030204"/>
              </a:rPr>
              <a:t>A hobby / interest nobody else knows as yet here</a:t>
            </a:r>
            <a:endParaRPr lang="en-US" sz="1800" dirty="0">
              <a:solidFill>
                <a:prstClr val="black"/>
              </a:solidFill>
              <a:latin typeface="Calibri" panose="020F0502020204030204"/>
            </a:endParaRPr>
          </a:p>
        </p:txBody>
      </p:sp>
      <p:pic>
        <p:nvPicPr>
          <p:cNvPr id="1026" name="Picture 2" descr="Image result for nice to meet you">
            <a:extLst>
              <a:ext uri="{FF2B5EF4-FFF2-40B4-BE49-F238E27FC236}">
                <a16:creationId xmlns:a16="http://schemas.microsoft.com/office/drawing/2014/main" id="{00128E49-B5CD-049C-355A-564C390072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2304" y="3826339"/>
            <a:ext cx="4939392" cy="1614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1186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28575" y="5066498"/>
            <a:ext cx="9086851" cy="377759"/>
          </a:xfrm>
        </p:spPr>
        <p:txBody>
          <a:bodyPr>
            <a:noAutofit/>
          </a:bodyPr>
          <a:lstStyle/>
          <a:p>
            <a:r>
              <a:rPr lang="en-US" sz="3600" b="1" dirty="0">
                <a:solidFill>
                  <a:srgbClr val="002060"/>
                </a:solidFill>
              </a:rPr>
              <a:t>Welcome </a:t>
            </a:r>
            <a:br>
              <a:rPr lang="en-US" sz="3600" b="1" dirty="0">
                <a:solidFill>
                  <a:srgbClr val="002060"/>
                </a:solidFill>
              </a:rPr>
            </a:br>
            <a:br>
              <a:rPr lang="en-US" sz="3600" b="1" dirty="0">
                <a:solidFill>
                  <a:srgbClr val="002060"/>
                </a:solidFill>
              </a:rPr>
            </a:br>
            <a:r>
              <a:rPr lang="en-GB" sz="2700" b="1" dirty="0">
                <a:solidFill>
                  <a:srgbClr val="002060"/>
                </a:solidFill>
              </a:rPr>
              <a:t>Welcome to UWTSD! We are thrilled to have you join our vibrant and diverse community of learners. </a:t>
            </a:r>
            <a:br>
              <a:rPr lang="en-GB" sz="2700" b="1" dirty="0">
                <a:solidFill>
                  <a:srgbClr val="002060"/>
                </a:solidFill>
              </a:rPr>
            </a:br>
            <a:r>
              <a:rPr lang="en-GB" sz="2700" b="1" dirty="0">
                <a:solidFill>
                  <a:srgbClr val="002060"/>
                </a:solidFill>
              </a:rPr>
              <a:t>As you embark on this exciting journey of education and personal growth, we want you to know that you are an integral part of our family.</a:t>
            </a:r>
            <a:br>
              <a:rPr lang="en-GB" sz="2700" b="1" dirty="0">
                <a:solidFill>
                  <a:srgbClr val="002060"/>
                </a:solidFill>
              </a:rPr>
            </a:br>
            <a:r>
              <a:rPr lang="en-GB" sz="2700" b="1" dirty="0">
                <a:solidFill>
                  <a:srgbClr val="002060"/>
                </a:solidFill>
              </a:rPr>
              <a:t>We are always there to support and guide you through your learning journey here at UWTSD. Please attend to various support sessions and make use of resources available to enhance your skills &amp; business awareness.</a:t>
            </a: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5506141"/>
            <a:ext cx="9144000" cy="510095"/>
          </a:xfrm>
          <a:prstGeom prst="rect">
            <a:avLst/>
          </a:prstGeom>
        </p:spPr>
      </p:pic>
      <p:pic>
        <p:nvPicPr>
          <p:cNvPr id="4" name="Picture 3" descr="Handshake between two people">
            <a:extLst>
              <a:ext uri="{FF2B5EF4-FFF2-40B4-BE49-F238E27FC236}">
                <a16:creationId xmlns:a16="http://schemas.microsoft.com/office/drawing/2014/main" id="{F8782D13-B933-5DFD-0999-05389D9411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9107" y="857251"/>
            <a:ext cx="2904893" cy="1216478"/>
          </a:xfrm>
          <a:prstGeom prst="rect">
            <a:avLst/>
          </a:prstGeom>
        </p:spPr>
      </p:pic>
    </p:spTree>
    <p:extLst>
      <p:ext uri="{BB962C8B-B14F-4D97-AF65-F5344CB8AC3E}">
        <p14:creationId xmlns:p14="http://schemas.microsoft.com/office/powerpoint/2010/main" val="12864350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755650" y="1600200"/>
            <a:ext cx="7473950"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15/01/2026</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A550-68DD-E7D1-18A2-8DEDC7F6B594}"/>
              </a:ext>
            </a:extLst>
          </p:cNvPr>
          <p:cNvSpPr>
            <a:spLocks noGrp="1"/>
          </p:cNvSpPr>
          <p:nvPr>
            <p:ph type="title"/>
          </p:nvPr>
        </p:nvSpPr>
        <p:spPr/>
        <p:txBody>
          <a:bodyPr/>
          <a:lstStyle/>
          <a:p>
            <a:r>
              <a:rPr lang="en-US" sz="3600" b="1" dirty="0">
                <a:solidFill>
                  <a:srgbClr val="002060"/>
                </a:solidFill>
              </a:rPr>
              <a:t>Module aims</a:t>
            </a:r>
          </a:p>
        </p:txBody>
      </p:sp>
      <p:sp>
        <p:nvSpPr>
          <p:cNvPr id="3" name="Content Placeholder 2">
            <a:extLst>
              <a:ext uri="{FF2B5EF4-FFF2-40B4-BE49-F238E27FC236}">
                <a16:creationId xmlns:a16="http://schemas.microsoft.com/office/drawing/2014/main" id="{DBA5703E-6DCB-6D65-E283-0B6F2BECA92A}"/>
              </a:ext>
            </a:extLst>
          </p:cNvPr>
          <p:cNvSpPr>
            <a:spLocks noGrp="1"/>
          </p:cNvSpPr>
          <p:nvPr>
            <p:ph idx="1"/>
          </p:nvPr>
        </p:nvSpPr>
        <p:spPr/>
        <p:txBody>
          <a:bodyPr/>
          <a:lstStyle/>
          <a:p>
            <a:pPr marL="342900" lvl="0" indent="-342900" algn="just" hangingPunct="0">
              <a:spcBef>
                <a:spcPts val="600"/>
              </a:spcBef>
              <a:buFont typeface="Symbol" panose="05050102010706020507" pitchFamily="18" charset="2"/>
              <a:buChar char="·"/>
            </a:pPr>
            <a:r>
              <a:rPr lang="en-US" sz="2800" dirty="0">
                <a:solidFill>
                  <a:srgbClr val="002060"/>
                </a:solidFill>
                <a:effectLst/>
                <a:latin typeface="Arial" panose="020B0604020202020204" pitchFamily="34" charset="0"/>
                <a:ea typeface="Times New Roman" panose="02020603050405020304" pitchFamily="18" charset="0"/>
              </a:rPr>
              <a:t>To introduce students to traditional and contemporary viewpoints on management and leadership and develop an understanding of the link between the two. </a:t>
            </a:r>
            <a:endParaRPr lang="en-GB" sz="2800" dirty="0">
              <a:solidFill>
                <a:srgbClr val="002060"/>
              </a:solidFill>
              <a:effectLst/>
              <a:latin typeface="Times New Roman" panose="02020603050405020304" pitchFamily="18" charset="0"/>
              <a:ea typeface="Times New Roman" panose="02020603050405020304" pitchFamily="18" charset="0"/>
            </a:endParaRPr>
          </a:p>
          <a:p>
            <a:pPr marL="0" indent="0">
              <a:buNone/>
            </a:pPr>
            <a:endParaRPr lang="en-US" sz="2800" dirty="0">
              <a:solidFill>
                <a:srgbClr val="002060"/>
              </a:solidFill>
            </a:endParaRPr>
          </a:p>
        </p:txBody>
      </p:sp>
      <p:sp>
        <p:nvSpPr>
          <p:cNvPr id="4" name="Date Placeholder 3">
            <a:extLst>
              <a:ext uri="{FF2B5EF4-FFF2-40B4-BE49-F238E27FC236}">
                <a16:creationId xmlns:a16="http://schemas.microsoft.com/office/drawing/2014/main" id="{7A14FF42-45B5-1263-E3E5-0CFC29B05EC1}"/>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06001C57-3950-8491-4CC4-F7F6BDDB9B43}"/>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049243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a:xfrm>
            <a:off x="457200" y="-327632"/>
            <a:ext cx="8229600" cy="1143000"/>
          </a:xfrm>
        </p:spPr>
        <p:txBody>
          <a:bodyPr/>
          <a:lstStyle/>
          <a:p>
            <a:r>
              <a:rPr lang="en-US" sz="3600" b="1" dirty="0">
                <a:solidFill>
                  <a:srgbClr val="002060"/>
                </a:solidFill>
              </a:rPr>
              <a:t>Module Learning Outcomes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a:xfrm>
            <a:off x="-3246" y="476672"/>
            <a:ext cx="9144000" cy="4557848"/>
          </a:xfrm>
        </p:spPr>
        <p:txBody>
          <a:bodyPr/>
          <a:lstStyle/>
          <a:p>
            <a:pPr marL="0" indent="0">
              <a:buNone/>
            </a:pPr>
            <a:r>
              <a:rPr lang="en-GB"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a:t>
            </a:r>
            <a:endParaRPr lang="en-GB" sz="240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US"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identify key theories and perspectives of leadership and management from a range of contexts and diverse environments;</a:t>
            </a:r>
            <a:endParaRPr lang="en-GB" sz="240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US"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understand and evaluate the various leadership styles, matching these to situational contexts;</a:t>
            </a:r>
            <a:endParaRPr lang="en-GB" sz="240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US"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discuss the extent to which management and leadership styles contribute to </a:t>
            </a:r>
            <a:r>
              <a:rPr lang="en-US" sz="2400" dirty="0" err="1">
                <a:solidFill>
                  <a:srgbClr val="002060"/>
                </a:solidFill>
                <a:effectLst/>
                <a:latin typeface="Arial" panose="020B0604020202020204" pitchFamily="34" charset="0"/>
                <a:ea typeface="Times New Roman" panose="02020603050405020304" pitchFamily="18" charset="0"/>
                <a:cs typeface="Arial" panose="020B0604020202020204" pitchFamily="34" charset="0"/>
              </a:rPr>
              <a:t>organisational</a:t>
            </a:r>
            <a:r>
              <a:rPr lang="en-US"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 effectiveness within its ethics and values framework;</a:t>
            </a:r>
            <a:endParaRPr lang="en-GB" sz="240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US"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demonstrate and debate the extent to which leadership and management </a:t>
            </a:r>
            <a:r>
              <a:rPr lang="en-US" sz="2400" dirty="0" err="1">
                <a:solidFill>
                  <a:srgbClr val="002060"/>
                </a:solidFill>
                <a:effectLst/>
                <a:latin typeface="Arial" panose="020B0604020202020204" pitchFamily="34" charset="0"/>
                <a:ea typeface="Times New Roman" panose="02020603050405020304" pitchFamily="18" charset="0"/>
                <a:cs typeface="Arial" panose="020B0604020202020204" pitchFamily="34" charset="0"/>
              </a:rPr>
              <a:t>behaviours</a:t>
            </a:r>
            <a:r>
              <a:rPr lang="en-US"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 impact an </a:t>
            </a:r>
            <a:r>
              <a:rPr lang="en-US" sz="2400" dirty="0" err="1">
                <a:solidFill>
                  <a:srgbClr val="002060"/>
                </a:solidFill>
                <a:effectLst/>
                <a:latin typeface="Arial" panose="020B0604020202020204" pitchFamily="34" charset="0"/>
                <a:ea typeface="Times New Roman" panose="02020603050405020304" pitchFamily="18" charset="0"/>
                <a:cs typeface="Arial" panose="020B0604020202020204" pitchFamily="34" charset="0"/>
              </a:rPr>
              <a:t>organisation’s</a:t>
            </a:r>
            <a:r>
              <a:rPr lang="en-US" sz="240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 vision and mission.</a:t>
            </a:r>
            <a:endParaRPr lang="en-GB" sz="2400" dirty="0">
              <a:solidFill>
                <a:srgbClr val="00206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000" b="1" dirty="0">
                <a:solidFill>
                  <a:srgbClr val="002060"/>
                </a:solidFill>
                <a:latin typeface="Calibri" panose="020F0502020204030204" pitchFamily="34" charset="0"/>
                <a:ea typeface="Calibri" panose="020F0502020204030204" pitchFamily="34" charset="0"/>
                <a:cs typeface="Calibri" panose="020F0502020204030204" pitchFamily="34" charset="0"/>
              </a:rPr>
              <a:t>Study time allocation</a:t>
            </a:r>
            <a:br>
              <a:rPr lang="en-US" sz="3000" b="1" dirty="0">
                <a:solidFill>
                  <a:srgbClr val="002060"/>
                </a:solidFill>
                <a:latin typeface="Calibri" panose="020F0502020204030204" pitchFamily="34" charset="0"/>
                <a:ea typeface="Calibri" panose="020F0502020204030204" pitchFamily="34" charset="0"/>
                <a:cs typeface="Calibri" panose="020F0502020204030204" pitchFamily="34" charset="0"/>
              </a:rPr>
            </a:br>
            <a:r>
              <a:rPr lang="en-US" sz="3000" b="1" dirty="0">
                <a:solidFill>
                  <a:srgbClr val="002060"/>
                </a:solidFill>
              </a:rPr>
              <a:t>The study time for this module:</a:t>
            </a:r>
            <a:br>
              <a:rPr lang="en-US" sz="3000" b="1" dirty="0">
                <a:solidFill>
                  <a:srgbClr val="002060"/>
                </a:solidFill>
              </a:rPr>
            </a:br>
            <a:endParaRPr lang="en-US" sz="3000" b="1"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defTabSz="685800">
              <a:defRPr/>
            </a:pPr>
            <a:fld id="{130ADD5E-52E0-0D44-B721-F95AB1FBEECE}" type="datetime1">
              <a:rPr lang="en-GB" altLang="en-US">
                <a:solidFill>
                  <a:prstClr val="black">
                    <a:tint val="75000"/>
                  </a:prstClr>
                </a:solidFill>
                <a:latin typeface="Myriad Pro"/>
              </a:rPr>
              <a:pPr defTabSz="685800">
                <a:defRPr/>
              </a:pPr>
              <a:t>15/01/2026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defTabSz="685800">
              <a:defRPr/>
            </a:pPr>
            <a:fld id="{E420D319-DD93-554E-8F0D-BBCEB2ABB842}" type="slidenum">
              <a:rPr lang="en-GB" altLang="en-US"/>
              <a:pPr defTabSz="685800">
                <a:defRPr/>
              </a:pPr>
              <a:t>9</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nvGraphicFramePr>
        <p:xfrm>
          <a:off x="947058" y="2676023"/>
          <a:ext cx="6595273" cy="2026920"/>
        </p:xfrm>
        <a:graphic>
          <a:graphicData uri="http://schemas.openxmlformats.org/drawingml/2006/table">
            <a:tbl>
              <a:tblPr firstRow="1" bandRow="1">
                <a:tableStyleId>{3B4B98B0-60AC-42C2-AFA5-B58CD77FA1E5}</a:tableStyleId>
              </a:tblPr>
              <a:tblGrid>
                <a:gridCol w="3390248">
                  <a:extLst>
                    <a:ext uri="{9D8B030D-6E8A-4147-A177-3AD203B41FA5}">
                      <a16:colId xmlns:a16="http://schemas.microsoft.com/office/drawing/2014/main" val="3995375041"/>
                    </a:ext>
                  </a:extLst>
                </a:gridCol>
                <a:gridCol w="1558112">
                  <a:extLst>
                    <a:ext uri="{9D8B030D-6E8A-4147-A177-3AD203B41FA5}">
                      <a16:colId xmlns:a16="http://schemas.microsoft.com/office/drawing/2014/main" val="3345179681"/>
                    </a:ext>
                  </a:extLst>
                </a:gridCol>
                <a:gridCol w="1646913">
                  <a:extLst>
                    <a:ext uri="{9D8B030D-6E8A-4147-A177-3AD203B41FA5}">
                      <a16:colId xmlns:a16="http://schemas.microsoft.com/office/drawing/2014/main" val="3260010141"/>
                    </a:ext>
                  </a:extLst>
                </a:gridCol>
              </a:tblGrid>
              <a:tr h="411480">
                <a:tc>
                  <a:txBody>
                    <a:bodyPr/>
                    <a:lstStyle/>
                    <a:p>
                      <a:r>
                        <a:rPr lang="en-US" sz="2300" dirty="0"/>
                        <a:t>Activity type</a:t>
                      </a:r>
                    </a:p>
                  </a:txBody>
                  <a:tcPr marL="68580" marR="68580" marT="34290" marB="34290"/>
                </a:tc>
                <a:tc>
                  <a:txBody>
                    <a:bodyPr/>
                    <a:lstStyle/>
                    <a:p>
                      <a:r>
                        <a:rPr lang="en-US" sz="2300" dirty="0"/>
                        <a:t>Hours</a:t>
                      </a:r>
                    </a:p>
                  </a:txBody>
                  <a:tcPr marL="68580" marR="68580" marT="34290" marB="34290"/>
                </a:tc>
                <a:tc>
                  <a:txBody>
                    <a:bodyPr/>
                    <a:lstStyle/>
                    <a:p>
                      <a:r>
                        <a:rPr lang="en-US" sz="2300" dirty="0"/>
                        <a:t>Percentage</a:t>
                      </a:r>
                    </a:p>
                  </a:txBody>
                  <a:tcPr marL="68580" marR="68580" marT="34290" marB="34290"/>
                </a:tc>
                <a:extLst>
                  <a:ext uri="{0D108BD9-81ED-4DB2-BD59-A6C34878D82A}">
                    <a16:rowId xmlns:a16="http://schemas.microsoft.com/office/drawing/2014/main" val="4195646964"/>
                  </a:ext>
                </a:extLst>
              </a:tr>
              <a:tr h="411480">
                <a:tc>
                  <a:txBody>
                    <a:bodyPr/>
                    <a:lstStyle/>
                    <a:p>
                      <a:r>
                        <a:rPr lang="en-US" sz="2300" dirty="0"/>
                        <a:t>Scheduled learning</a:t>
                      </a:r>
                    </a:p>
                  </a:txBody>
                  <a:tcPr marL="68580" marR="68580" marT="34290" marB="34290"/>
                </a:tc>
                <a:tc>
                  <a:txBody>
                    <a:bodyPr/>
                    <a:lstStyle/>
                    <a:p>
                      <a:r>
                        <a:rPr lang="en-US" sz="2300" dirty="0"/>
                        <a:t>50</a:t>
                      </a:r>
                    </a:p>
                  </a:txBody>
                  <a:tcPr marL="68580" marR="68580" marT="34290" marB="34290"/>
                </a:tc>
                <a:tc>
                  <a:txBody>
                    <a:bodyPr/>
                    <a:lstStyle/>
                    <a:p>
                      <a:r>
                        <a:rPr lang="en-US" sz="2300" dirty="0"/>
                        <a:t>25%</a:t>
                      </a:r>
                    </a:p>
                  </a:txBody>
                  <a:tcPr marL="68580" marR="68580" marT="34290" marB="34290"/>
                </a:tc>
                <a:extLst>
                  <a:ext uri="{0D108BD9-81ED-4DB2-BD59-A6C34878D82A}">
                    <a16:rowId xmlns:a16="http://schemas.microsoft.com/office/drawing/2014/main" val="4123159518"/>
                  </a:ext>
                </a:extLst>
              </a:tr>
              <a:tr h="411480">
                <a:tc>
                  <a:txBody>
                    <a:bodyPr/>
                    <a:lstStyle/>
                    <a:p>
                      <a:r>
                        <a:rPr lang="en-US" sz="2300" dirty="0"/>
                        <a:t>Independent learning</a:t>
                      </a:r>
                    </a:p>
                  </a:txBody>
                  <a:tcPr marL="68580" marR="68580" marT="34290" marB="34290"/>
                </a:tc>
                <a:tc>
                  <a:txBody>
                    <a:bodyPr/>
                    <a:lstStyle/>
                    <a:p>
                      <a:r>
                        <a:rPr lang="en-US" sz="2300" dirty="0"/>
                        <a:t>150</a:t>
                      </a:r>
                    </a:p>
                  </a:txBody>
                  <a:tcPr marL="68580" marR="68580" marT="34290" marB="34290"/>
                </a:tc>
                <a:tc>
                  <a:txBody>
                    <a:bodyPr/>
                    <a:lstStyle/>
                    <a:p>
                      <a:r>
                        <a:rPr lang="en-US" sz="2300" dirty="0"/>
                        <a:t>75%</a:t>
                      </a:r>
                    </a:p>
                  </a:txBody>
                  <a:tcPr marL="68580" marR="68580" marT="34290" marB="34290"/>
                </a:tc>
                <a:extLst>
                  <a:ext uri="{0D108BD9-81ED-4DB2-BD59-A6C34878D82A}">
                    <a16:rowId xmlns:a16="http://schemas.microsoft.com/office/drawing/2014/main" val="1253789287"/>
                  </a:ext>
                </a:extLst>
              </a:tr>
              <a:tr h="411480">
                <a:tc>
                  <a:txBody>
                    <a:bodyPr/>
                    <a:lstStyle/>
                    <a:p>
                      <a:r>
                        <a:rPr lang="en-US" sz="2300" b="1" dirty="0"/>
                        <a:t>Total</a:t>
                      </a:r>
                    </a:p>
                  </a:txBody>
                  <a:tcPr marL="68580" marR="68580" marT="34290" marB="34290"/>
                </a:tc>
                <a:tc>
                  <a:txBody>
                    <a:bodyPr/>
                    <a:lstStyle/>
                    <a:p>
                      <a:r>
                        <a:rPr lang="en-US" sz="2300" b="1" dirty="0"/>
                        <a:t>200</a:t>
                      </a:r>
                    </a:p>
                  </a:txBody>
                  <a:tcPr marL="68580" marR="68580" marT="34290" marB="34290"/>
                </a:tc>
                <a:tc>
                  <a:txBody>
                    <a:bodyPr/>
                    <a:lstStyle/>
                    <a:p>
                      <a:r>
                        <a:rPr lang="en-US" sz="2300" b="1" dirty="0"/>
                        <a:t>100%</a:t>
                      </a:r>
                    </a:p>
                  </a:txBody>
                  <a:tcPr marL="68580" marR="68580" marT="34290" marB="34290"/>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3039122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a:xfrm>
            <a:off x="250825" y="646850"/>
            <a:ext cx="8229600" cy="857250"/>
          </a:xfrm>
        </p:spPr>
        <p:txBody>
          <a:bodyPr/>
          <a:lstStyle/>
          <a:p>
            <a:r>
              <a:rPr lang="en-US" sz="3000" b="1" dirty="0">
                <a:solidFill>
                  <a:srgbClr val="002060"/>
                </a:solidFill>
                <a:latin typeface="Calibri" panose="020F0502020204030204" pitchFamily="34" charset="0"/>
                <a:ea typeface="Calibri" panose="020F0502020204030204" pitchFamily="34" charset="0"/>
                <a:cs typeface="Calibri" panose="020F0502020204030204" pitchFamily="34" charset="0"/>
              </a:rPr>
              <a:t>Assessments</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a:xfrm>
            <a:off x="74161" y="2802220"/>
            <a:ext cx="4040188" cy="479822"/>
          </a:xfrm>
        </p:spPr>
        <p:txBody>
          <a:bodyPr/>
          <a:lstStyle/>
          <a:p>
            <a:r>
              <a:rPr lang="en-US" dirty="0">
                <a:solidFill>
                  <a:srgbClr val="002060"/>
                </a:solidFill>
              </a:rPr>
              <a:t>Component 1 (50%) – in week 6 and 7</a:t>
            </a:r>
          </a:p>
          <a:p>
            <a:r>
              <a:rPr lang="en-US" dirty="0">
                <a:solidFill>
                  <a:srgbClr val="002060"/>
                </a:solidFill>
              </a:rPr>
              <a:t>Group presentation (</a:t>
            </a:r>
            <a:r>
              <a:rPr lang="en-GB" dirty="0">
                <a:solidFill>
                  <a:srgbClr val="002060"/>
                </a:solidFill>
              </a:rPr>
              <a:t>5 minute per person in a group of 3-4 students per group)</a:t>
            </a:r>
            <a:endParaRPr lang="en-US" dirty="0">
              <a:solidFill>
                <a:srgbClr val="002060"/>
              </a:solidFill>
            </a:endParaRPr>
          </a:p>
          <a:p>
            <a:endParaRPr lang="en-US" dirty="0">
              <a:solidFill>
                <a:srgbClr val="002060"/>
              </a:solidFill>
            </a:endParaRPr>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a:xfrm>
            <a:off x="5249183" y="3147628"/>
            <a:ext cx="4041775" cy="479822"/>
          </a:xfrm>
        </p:spPr>
        <p:txBody>
          <a:bodyPr/>
          <a:lstStyle/>
          <a:p>
            <a:pPr algn="ctr"/>
            <a:r>
              <a:rPr lang="en-US" dirty="0">
                <a:solidFill>
                  <a:srgbClr val="002060"/>
                </a:solidFill>
              </a:rPr>
              <a:t>Component 2 (50%)</a:t>
            </a:r>
          </a:p>
          <a:p>
            <a:pPr algn="ctr"/>
            <a:r>
              <a:rPr lang="en-US">
                <a:solidFill>
                  <a:srgbClr val="002060"/>
                </a:solidFill>
              </a:rPr>
              <a:t>Essay 1500 </a:t>
            </a:r>
            <a:r>
              <a:rPr lang="en-US" dirty="0">
                <a:solidFill>
                  <a:srgbClr val="002060"/>
                </a:solidFill>
              </a:rPr>
              <a:t>words</a:t>
            </a:r>
          </a:p>
          <a:p>
            <a:pPr algn="ctr"/>
            <a:endParaRPr lang="en-US" dirty="0"/>
          </a:p>
          <a:p>
            <a:pPr algn="ctr"/>
            <a:r>
              <a:rPr lang="en-US" dirty="0">
                <a:solidFill>
                  <a:srgbClr val="C00000"/>
                </a:solidFill>
              </a:rPr>
              <a:t>More assessment information will be discussed in week 2</a:t>
            </a:r>
          </a:p>
          <a:p>
            <a:pPr algn="ctr"/>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defTabSz="685800">
              <a:defRPr/>
            </a:pPr>
            <a:fld id="{58294B62-8E1A-194F-B9B9-BE470DCBB83C}" type="datetime1">
              <a:rPr lang="en-GB" altLang="en-US">
                <a:solidFill>
                  <a:prstClr val="black">
                    <a:tint val="75000"/>
                  </a:prstClr>
                </a:solidFill>
                <a:latin typeface="Myriad Pro"/>
              </a:rPr>
              <a:pPr defTabSz="685800">
                <a:defRPr/>
              </a:pPr>
              <a:t>15/01/2026</a:t>
            </a:fld>
            <a:endParaRPr lang="en-GB" altLang="en-US">
              <a:solidFill>
                <a:prstClr val="black">
                  <a:tint val="75000"/>
                </a:prstClr>
              </a:solidFill>
              <a:latin typeface="Myriad Pro"/>
            </a:endParaRPr>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defTabSz="685800">
              <a:defRPr/>
            </a:pPr>
            <a:fld id="{3B73E9B7-706A-2843-BF19-C2EE2C86D41E}" type="slidenum">
              <a:rPr lang="en-GB" altLang="en-US"/>
              <a:pPr defTabSz="685800">
                <a:defRPr/>
              </a:pPr>
              <a:t>10</a:t>
            </a:fld>
            <a:endParaRPr lang="en-GB" altLang="en-US"/>
          </a:p>
        </p:txBody>
      </p:sp>
      <p:pic>
        <p:nvPicPr>
          <p:cNvPr id="10" name="Video 9" title="Bouncing rainbow pencils graphic">
            <a:hlinkClick r:id="" action="ppaction://media"/>
            <a:extLst>
              <a:ext uri="{FF2B5EF4-FFF2-40B4-BE49-F238E27FC236}">
                <a16:creationId xmlns:a16="http://schemas.microsoft.com/office/drawing/2014/main" id="{F9ABF72E-385E-49C9-E1D4-A327F9A6AC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282042"/>
            <a:ext cx="9144000" cy="1885951"/>
          </a:xfrm>
          <a:prstGeom prst="rect">
            <a:avLst/>
          </a:prstGeom>
        </p:spPr>
      </p:pic>
    </p:spTree>
    <p:extLst>
      <p:ext uri="{BB962C8B-B14F-4D97-AF65-F5344CB8AC3E}">
        <p14:creationId xmlns:p14="http://schemas.microsoft.com/office/powerpoint/2010/main" val="307607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A6504C-F685-F5B5-ED36-3FD4FEA9365E}"/>
              </a:ext>
            </a:extLst>
          </p:cNvPr>
          <p:cNvSpPr>
            <a:spLocks noGrp="1"/>
          </p:cNvSpPr>
          <p:nvPr>
            <p:ph idx="1"/>
          </p:nvPr>
        </p:nvSpPr>
        <p:spPr>
          <a:xfrm>
            <a:off x="457200" y="880120"/>
            <a:ext cx="8229600" cy="3917032"/>
          </a:xfrm>
        </p:spPr>
        <p:txBody>
          <a:bodyPr/>
          <a:lstStyle/>
          <a:p>
            <a:pPr marL="0" indent="0" algn="ctr">
              <a:buNone/>
            </a:pPr>
            <a:r>
              <a:rPr lang="en-US" dirty="0"/>
              <a:t>Like many individuals, </a:t>
            </a:r>
          </a:p>
          <a:p>
            <a:pPr marL="0" indent="0" algn="ctr">
              <a:buNone/>
            </a:pPr>
            <a:r>
              <a:rPr lang="en-US" dirty="0"/>
              <a:t>you’ve probably had a job while working with managers and leaders. Your work experiences are likely to have been significantly influenced by the skills and abilities of your managers and leaders. </a:t>
            </a:r>
          </a:p>
          <a:p>
            <a:pPr marL="0" indent="0" algn="just">
              <a:buNone/>
            </a:pPr>
            <a:endParaRPr lang="en-US" dirty="0"/>
          </a:p>
          <a:p>
            <a:pPr marL="0" indent="0" algn="ctr">
              <a:buNone/>
            </a:pPr>
            <a:r>
              <a:rPr lang="en-US" dirty="0">
                <a:solidFill>
                  <a:srgbClr val="FF0000"/>
                </a:solidFill>
              </a:rPr>
              <a:t>Please share your experience(s)</a:t>
            </a:r>
          </a:p>
          <a:p>
            <a:pPr marL="0" indent="0">
              <a:buNone/>
            </a:pPr>
            <a:endParaRPr lang="en-US" sz="2400" dirty="0"/>
          </a:p>
        </p:txBody>
      </p:sp>
      <p:sp>
        <p:nvSpPr>
          <p:cNvPr id="4" name="Date Placeholder 3">
            <a:extLst>
              <a:ext uri="{FF2B5EF4-FFF2-40B4-BE49-F238E27FC236}">
                <a16:creationId xmlns:a16="http://schemas.microsoft.com/office/drawing/2014/main" id="{F72FCD5F-2A18-E265-60D1-95A30E8AEC08}"/>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3E37DE7F-D618-F364-CD0A-EB0C292A4E9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37529377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DDB4-F133-BB1C-2620-DC3D26F41B79}"/>
              </a:ext>
            </a:extLst>
          </p:cNvPr>
          <p:cNvSpPr>
            <a:spLocks noGrp="1"/>
          </p:cNvSpPr>
          <p:nvPr>
            <p:ph type="title"/>
          </p:nvPr>
        </p:nvSpPr>
        <p:spPr>
          <a:xfrm>
            <a:off x="-12374" y="1789559"/>
            <a:ext cx="6516216" cy="1431032"/>
          </a:xfrm>
        </p:spPr>
        <p:txBody>
          <a:bodyPr/>
          <a:lstStyle/>
          <a:p>
            <a:pPr marL="0" indent="0" algn="l">
              <a:buNone/>
            </a:pPr>
            <a:r>
              <a:rPr lang="en-US" sz="3600" b="1" dirty="0">
                <a:solidFill>
                  <a:srgbClr val="002060"/>
                </a:solidFill>
              </a:rPr>
              <a:t>Group activity</a:t>
            </a:r>
            <a:br>
              <a:rPr lang="en-US" sz="3600" b="1" dirty="0">
                <a:solidFill>
                  <a:srgbClr val="002060"/>
                </a:solidFill>
              </a:rPr>
            </a:br>
            <a:r>
              <a:rPr lang="en-US" sz="3600" b="1" dirty="0">
                <a:solidFill>
                  <a:srgbClr val="002060"/>
                </a:solidFill>
              </a:rPr>
              <a:t>In groups of 3-4 students, discuss:</a:t>
            </a:r>
            <a:br>
              <a:rPr lang="en-US" sz="3600" b="1" dirty="0">
                <a:solidFill>
                  <a:srgbClr val="002060"/>
                </a:solidFill>
              </a:rPr>
            </a:br>
            <a:br>
              <a:rPr lang="en-US" sz="3000" dirty="0">
                <a:solidFill>
                  <a:srgbClr val="002060"/>
                </a:solidFill>
              </a:rPr>
            </a:br>
            <a:r>
              <a:rPr lang="en-US" sz="2400" dirty="0">
                <a:solidFill>
                  <a:srgbClr val="002060"/>
                </a:solidFill>
              </a:rPr>
              <a:t>1. The importance of leadership and management</a:t>
            </a:r>
            <a:br>
              <a:rPr lang="en-US" sz="2400" dirty="0">
                <a:solidFill>
                  <a:srgbClr val="002060"/>
                </a:solidFill>
              </a:rPr>
            </a:br>
            <a:r>
              <a:rPr lang="en-US" sz="2400" dirty="0">
                <a:solidFill>
                  <a:srgbClr val="002060"/>
                </a:solidFill>
              </a:rPr>
              <a:t>2. In your opinion, the difference between management and leadership</a:t>
            </a:r>
            <a:br>
              <a:rPr lang="en-US" sz="2400" dirty="0">
                <a:solidFill>
                  <a:srgbClr val="002060"/>
                </a:solidFill>
              </a:rPr>
            </a:br>
            <a:r>
              <a:rPr lang="en-US" sz="2400" dirty="0">
                <a:solidFill>
                  <a:srgbClr val="002060"/>
                </a:solidFill>
              </a:rPr>
              <a:t>3. From your experience, the skills necessary of managers and those of leaders? List as many details as you can.</a:t>
            </a:r>
            <a:br>
              <a:rPr lang="en-US" sz="2400" dirty="0">
                <a:solidFill>
                  <a:srgbClr val="002060"/>
                </a:solidFill>
              </a:rPr>
            </a:br>
            <a:r>
              <a:rPr lang="en-US" sz="2400" dirty="0">
                <a:solidFill>
                  <a:srgbClr val="002060"/>
                </a:solidFill>
              </a:rPr>
              <a:t>Please prepare to share to the class</a:t>
            </a:r>
            <a:endParaRPr lang="en-US" sz="2400" b="1" dirty="0">
              <a:solidFill>
                <a:srgbClr val="002060"/>
              </a:solidFill>
            </a:endParaRPr>
          </a:p>
        </p:txBody>
      </p:sp>
      <p:sp>
        <p:nvSpPr>
          <p:cNvPr id="4" name="Date Placeholder 3">
            <a:extLst>
              <a:ext uri="{FF2B5EF4-FFF2-40B4-BE49-F238E27FC236}">
                <a16:creationId xmlns:a16="http://schemas.microsoft.com/office/drawing/2014/main" id="{4C2C6B26-667B-EBF5-D1BA-4855F0F23256}"/>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036F1621-4EF7-C729-FC64-1BF4A06FDA18}"/>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pic>
        <p:nvPicPr>
          <p:cNvPr id="6" name="Online Media 8" title="10 Minute Timer with Relaxing Upbeat Music and Alarm! Countdown Clock for Stress Relief!">
            <a:hlinkClick r:id="" action="ppaction://media"/>
            <a:extLst>
              <a:ext uri="{FF2B5EF4-FFF2-40B4-BE49-F238E27FC236}">
                <a16:creationId xmlns:a16="http://schemas.microsoft.com/office/drawing/2014/main" id="{94901563-A703-EDD1-2FA4-EFD2A117F124}"/>
              </a:ext>
            </a:extLst>
          </p:cNvPr>
          <p:cNvPicPr>
            <a:picLocks noRot="1" noChangeAspect="1"/>
          </p:cNvPicPr>
          <p:nvPr>
            <a:videoFile r:link="rId1"/>
          </p:nvPr>
        </p:nvPicPr>
        <p:blipFill>
          <a:blip r:embed="rId3"/>
          <a:stretch>
            <a:fillRect/>
          </a:stretch>
        </p:blipFill>
        <p:spPr>
          <a:xfrm>
            <a:off x="5725886" y="1361"/>
            <a:ext cx="3418114" cy="2503714"/>
          </a:xfrm>
          <a:prstGeom prst="rect">
            <a:avLst/>
          </a:prstGeom>
        </p:spPr>
      </p:pic>
    </p:spTree>
    <p:extLst>
      <p:ext uri="{BB962C8B-B14F-4D97-AF65-F5344CB8AC3E}">
        <p14:creationId xmlns:p14="http://schemas.microsoft.com/office/powerpoint/2010/main" val="1125649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2F31-FEB5-756E-779A-B5B13BD1E18C}"/>
              </a:ext>
            </a:extLst>
          </p:cNvPr>
          <p:cNvSpPr>
            <a:spLocks noGrp="1"/>
          </p:cNvSpPr>
          <p:nvPr>
            <p:ph type="title"/>
          </p:nvPr>
        </p:nvSpPr>
        <p:spPr/>
        <p:txBody>
          <a:bodyPr/>
          <a:lstStyle/>
          <a:p>
            <a:r>
              <a:rPr lang="en-US" sz="4000" b="1" dirty="0"/>
              <a:t>Management</a:t>
            </a:r>
          </a:p>
        </p:txBody>
      </p:sp>
      <p:sp>
        <p:nvSpPr>
          <p:cNvPr id="3" name="Content Placeholder 2">
            <a:extLst>
              <a:ext uri="{FF2B5EF4-FFF2-40B4-BE49-F238E27FC236}">
                <a16:creationId xmlns:a16="http://schemas.microsoft.com/office/drawing/2014/main" id="{32D7DC3D-274F-F69A-5D25-0F1865185620}"/>
              </a:ext>
            </a:extLst>
          </p:cNvPr>
          <p:cNvSpPr>
            <a:spLocks noGrp="1"/>
          </p:cNvSpPr>
          <p:nvPr>
            <p:ph idx="1"/>
          </p:nvPr>
        </p:nvSpPr>
        <p:spPr/>
        <p:txBody>
          <a:bodyPr/>
          <a:lstStyle/>
          <a:p>
            <a:r>
              <a:rPr lang="en-US" sz="2400" dirty="0"/>
              <a:t>Management is a set of roles concerned with administration of an organization to achieve specific objectives and goals. </a:t>
            </a:r>
          </a:p>
          <a:p>
            <a:r>
              <a:rPr lang="en-US" sz="2400" dirty="0"/>
              <a:t>A good manager can make your job at worst tolerable and, at best, a joy. A poor manager can make your life and job difficult. </a:t>
            </a:r>
          </a:p>
          <a:p>
            <a:endParaRPr lang="en-US" dirty="0"/>
          </a:p>
        </p:txBody>
      </p:sp>
      <p:sp>
        <p:nvSpPr>
          <p:cNvPr id="4" name="Date Placeholder 3">
            <a:extLst>
              <a:ext uri="{FF2B5EF4-FFF2-40B4-BE49-F238E27FC236}">
                <a16:creationId xmlns:a16="http://schemas.microsoft.com/office/drawing/2014/main" id="{1B458552-B8EF-C3E1-5220-3667894101FB}"/>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916EDC0B-E4B1-6373-74C4-CD363BD9A9D0}"/>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3894936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845C-037F-1A9A-DACF-9EE970E6A128}"/>
              </a:ext>
            </a:extLst>
          </p:cNvPr>
          <p:cNvSpPr>
            <a:spLocks noGrp="1"/>
          </p:cNvSpPr>
          <p:nvPr>
            <p:ph type="title"/>
          </p:nvPr>
        </p:nvSpPr>
        <p:spPr/>
        <p:txBody>
          <a:bodyPr/>
          <a:lstStyle/>
          <a:p>
            <a:r>
              <a:rPr lang="en-US" sz="3600" b="1" dirty="0"/>
              <a:t>Management</a:t>
            </a:r>
          </a:p>
        </p:txBody>
      </p:sp>
      <p:sp>
        <p:nvSpPr>
          <p:cNvPr id="3" name="Content Placeholder 2">
            <a:extLst>
              <a:ext uri="{FF2B5EF4-FFF2-40B4-BE49-F238E27FC236}">
                <a16:creationId xmlns:a16="http://schemas.microsoft.com/office/drawing/2014/main" id="{A3199179-7F3A-CD0D-F122-A13C9F816B74}"/>
              </a:ext>
            </a:extLst>
          </p:cNvPr>
          <p:cNvSpPr>
            <a:spLocks noGrp="1"/>
          </p:cNvSpPr>
          <p:nvPr>
            <p:ph idx="1"/>
          </p:nvPr>
        </p:nvSpPr>
        <p:spPr/>
        <p:txBody>
          <a:bodyPr/>
          <a:lstStyle/>
          <a:p>
            <a:r>
              <a:rPr lang="en-US" sz="2400" dirty="0"/>
              <a:t>In this module, we will study the following questions:</a:t>
            </a:r>
          </a:p>
          <a:p>
            <a:r>
              <a:rPr lang="en-US" sz="2400" b="1" dirty="0"/>
              <a:t>Why are manager important?</a:t>
            </a:r>
          </a:p>
          <a:p>
            <a:r>
              <a:rPr lang="en-US" sz="2400" b="1" dirty="0"/>
              <a:t>What tasks do managers perform?</a:t>
            </a:r>
          </a:p>
          <a:p>
            <a:r>
              <a:rPr lang="en-US" sz="2400" b="1" dirty="0"/>
              <a:t>What makes successful managers?</a:t>
            </a:r>
          </a:p>
          <a:p>
            <a:r>
              <a:rPr lang="en-US" sz="2400" b="1" dirty="0"/>
              <a:t>What skills should managers possess?</a:t>
            </a:r>
            <a:r>
              <a:rPr lang="en-US" sz="2400" dirty="0"/>
              <a:t> </a:t>
            </a:r>
          </a:p>
          <a:p>
            <a:pPr marL="0" indent="0">
              <a:buNone/>
            </a:pPr>
            <a:endParaRPr lang="en-US" dirty="0"/>
          </a:p>
        </p:txBody>
      </p:sp>
      <p:sp>
        <p:nvSpPr>
          <p:cNvPr id="4" name="Date Placeholder 3">
            <a:extLst>
              <a:ext uri="{FF2B5EF4-FFF2-40B4-BE49-F238E27FC236}">
                <a16:creationId xmlns:a16="http://schemas.microsoft.com/office/drawing/2014/main" id="{D6FD2F6F-CDF0-8F20-2E27-B2A919CD7954}"/>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CCF16167-5408-85B9-D76F-854C29B7D67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9392519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4DC6D-136B-8DDE-1DF1-44463381ADBA}"/>
              </a:ext>
            </a:extLst>
          </p:cNvPr>
          <p:cNvSpPr>
            <a:spLocks noGrp="1"/>
          </p:cNvSpPr>
          <p:nvPr>
            <p:ph type="title"/>
          </p:nvPr>
        </p:nvSpPr>
        <p:spPr/>
        <p:txBody>
          <a:bodyPr/>
          <a:lstStyle/>
          <a:p>
            <a:r>
              <a:rPr lang="en-US" sz="4000" b="1" dirty="0"/>
              <a:t>Leadership</a:t>
            </a:r>
          </a:p>
        </p:txBody>
      </p:sp>
      <p:sp>
        <p:nvSpPr>
          <p:cNvPr id="3" name="Content Placeholder 2">
            <a:extLst>
              <a:ext uri="{FF2B5EF4-FFF2-40B4-BE49-F238E27FC236}">
                <a16:creationId xmlns:a16="http://schemas.microsoft.com/office/drawing/2014/main" id="{DC22F34D-E407-0231-552D-12AAC1809B82}"/>
              </a:ext>
            </a:extLst>
          </p:cNvPr>
          <p:cNvSpPr>
            <a:spLocks noGrp="1"/>
          </p:cNvSpPr>
          <p:nvPr>
            <p:ph idx="1"/>
          </p:nvPr>
        </p:nvSpPr>
        <p:spPr>
          <a:xfrm>
            <a:off x="457200" y="1484784"/>
            <a:ext cx="8229600" cy="3917032"/>
          </a:xfrm>
        </p:spPr>
        <p:txBody>
          <a:bodyPr/>
          <a:lstStyle/>
          <a:p>
            <a:r>
              <a:rPr lang="en-US" sz="2400" dirty="0"/>
              <a:t>Leadership is a subject that has captivated human interest. Throughout history, in military, politics, religious, social, and business, leaders are the essence of success or failure of important historical events. </a:t>
            </a:r>
          </a:p>
          <a:p>
            <a:r>
              <a:rPr lang="en-US" sz="2400" dirty="0"/>
              <a:t>Leadership is defined as the ability of an individual to influence, motivate, and enable others to contribute toward the effectiveness and success of the organization.</a:t>
            </a:r>
          </a:p>
        </p:txBody>
      </p:sp>
      <p:sp>
        <p:nvSpPr>
          <p:cNvPr id="4" name="Date Placeholder 3">
            <a:extLst>
              <a:ext uri="{FF2B5EF4-FFF2-40B4-BE49-F238E27FC236}">
                <a16:creationId xmlns:a16="http://schemas.microsoft.com/office/drawing/2014/main" id="{3C4676E2-534D-DB11-984F-82D621018FDF}"/>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1BA1609C-E345-F5D7-8251-8327AB2986C7}"/>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42101335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B36B9-3705-76C2-EF61-6ADF9D72573B}"/>
              </a:ext>
            </a:extLst>
          </p:cNvPr>
          <p:cNvSpPr>
            <a:spLocks noGrp="1"/>
          </p:cNvSpPr>
          <p:nvPr>
            <p:ph type="title"/>
          </p:nvPr>
        </p:nvSpPr>
        <p:spPr/>
        <p:txBody>
          <a:bodyPr/>
          <a:lstStyle/>
          <a:p>
            <a:r>
              <a:rPr lang="en-US" sz="3600" b="1" dirty="0"/>
              <a:t>Leadership</a:t>
            </a:r>
          </a:p>
        </p:txBody>
      </p:sp>
      <p:sp>
        <p:nvSpPr>
          <p:cNvPr id="3" name="Content Placeholder 2">
            <a:extLst>
              <a:ext uri="{FF2B5EF4-FFF2-40B4-BE49-F238E27FC236}">
                <a16:creationId xmlns:a16="http://schemas.microsoft.com/office/drawing/2014/main" id="{5C07DF36-33DD-DA20-450F-B3DEA51A90DA}"/>
              </a:ext>
            </a:extLst>
          </p:cNvPr>
          <p:cNvSpPr>
            <a:spLocks noGrp="1"/>
          </p:cNvSpPr>
          <p:nvPr>
            <p:ph idx="1"/>
          </p:nvPr>
        </p:nvSpPr>
        <p:spPr/>
        <p:txBody>
          <a:bodyPr/>
          <a:lstStyle/>
          <a:p>
            <a:r>
              <a:rPr lang="en-US" sz="2400" dirty="0"/>
              <a:t>In this module, we will study the following questions:</a:t>
            </a:r>
          </a:p>
          <a:p>
            <a:r>
              <a:rPr lang="en-US" sz="2400" b="1" dirty="0"/>
              <a:t>Why did certain leaders inspire such intense dedication? </a:t>
            </a:r>
          </a:p>
          <a:p>
            <a:r>
              <a:rPr lang="en-US" sz="2400" b="1" dirty="0"/>
              <a:t>How did some leaders succeed in their leadership? </a:t>
            </a:r>
          </a:p>
          <a:p>
            <a:r>
              <a:rPr lang="en-US" sz="2400" b="1" dirty="0"/>
              <a:t>What are the skills, traits, and </a:t>
            </a:r>
            <a:r>
              <a:rPr lang="en-US" sz="2400" b="1" dirty="0" err="1"/>
              <a:t>behaviours</a:t>
            </a:r>
            <a:r>
              <a:rPr lang="en-US" sz="2400" b="1" dirty="0"/>
              <a:t> necessary in leaders?</a:t>
            </a:r>
          </a:p>
          <a:p>
            <a:endParaRPr lang="en-US" dirty="0"/>
          </a:p>
        </p:txBody>
      </p:sp>
      <p:sp>
        <p:nvSpPr>
          <p:cNvPr id="4" name="Date Placeholder 3">
            <a:extLst>
              <a:ext uri="{FF2B5EF4-FFF2-40B4-BE49-F238E27FC236}">
                <a16:creationId xmlns:a16="http://schemas.microsoft.com/office/drawing/2014/main" id="{F60FED76-50F6-313A-1875-5B7ED5927018}"/>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95039D40-30D2-5AF3-0043-D44B88752C11}"/>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897293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1DDB4-F133-BB1C-2620-DC3D26F41B79}"/>
              </a:ext>
            </a:extLst>
          </p:cNvPr>
          <p:cNvSpPr>
            <a:spLocks noGrp="1"/>
          </p:cNvSpPr>
          <p:nvPr>
            <p:ph type="title"/>
          </p:nvPr>
        </p:nvSpPr>
        <p:spPr>
          <a:xfrm>
            <a:off x="-12374" y="1789558"/>
            <a:ext cx="4728390" cy="2215505"/>
          </a:xfrm>
        </p:spPr>
        <p:txBody>
          <a:bodyPr/>
          <a:lstStyle/>
          <a:p>
            <a:pPr marL="0" indent="0" algn="l">
              <a:buNone/>
            </a:pPr>
            <a:r>
              <a:rPr lang="en-US" sz="3600" b="1" dirty="0">
                <a:solidFill>
                  <a:srgbClr val="002060"/>
                </a:solidFill>
              </a:rPr>
              <a:t>Group activity</a:t>
            </a:r>
            <a:br>
              <a:rPr lang="en-US" sz="3600" b="1" dirty="0">
                <a:solidFill>
                  <a:srgbClr val="002060"/>
                </a:solidFill>
              </a:rPr>
            </a:br>
            <a:r>
              <a:rPr lang="en-US" sz="3600" b="1" dirty="0">
                <a:solidFill>
                  <a:srgbClr val="002060"/>
                </a:solidFill>
              </a:rPr>
              <a:t>In groups of 3-4 students,</a:t>
            </a:r>
            <a:br>
              <a:rPr lang="en-US" sz="3600" b="1" dirty="0">
                <a:solidFill>
                  <a:srgbClr val="002060"/>
                </a:solidFill>
              </a:rPr>
            </a:br>
            <a:r>
              <a:rPr lang="en-US" sz="3200" dirty="0">
                <a:solidFill>
                  <a:srgbClr val="002060"/>
                </a:solidFill>
              </a:rPr>
              <a:t>- research, compare and contrast Leadership &amp; Management. Clearly consider similarities and differences :</a:t>
            </a:r>
            <a:br>
              <a:rPr lang="en-US" sz="3200" dirty="0">
                <a:solidFill>
                  <a:srgbClr val="002060"/>
                </a:solidFill>
              </a:rPr>
            </a:br>
            <a:br>
              <a:rPr lang="en-US" sz="2400" dirty="0">
                <a:solidFill>
                  <a:srgbClr val="002060"/>
                </a:solidFill>
              </a:rPr>
            </a:br>
            <a:r>
              <a:rPr lang="en-US" sz="2800" dirty="0">
                <a:solidFill>
                  <a:srgbClr val="002060"/>
                </a:solidFill>
              </a:rPr>
              <a:t>Please prepare to share to the class</a:t>
            </a:r>
            <a:endParaRPr lang="en-US" sz="2400" b="1" dirty="0">
              <a:solidFill>
                <a:srgbClr val="002060"/>
              </a:solidFill>
            </a:endParaRPr>
          </a:p>
        </p:txBody>
      </p:sp>
      <p:sp>
        <p:nvSpPr>
          <p:cNvPr id="4" name="Date Placeholder 3">
            <a:extLst>
              <a:ext uri="{FF2B5EF4-FFF2-40B4-BE49-F238E27FC236}">
                <a16:creationId xmlns:a16="http://schemas.microsoft.com/office/drawing/2014/main" id="{4C2C6B26-667B-EBF5-D1BA-4855F0F23256}"/>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036F1621-4EF7-C729-FC64-1BF4A06FDA18}"/>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3" name="Online Media 2" title="15 Minute Timer">
            <a:hlinkClick r:id="" action="ppaction://media"/>
            <a:extLst>
              <a:ext uri="{FF2B5EF4-FFF2-40B4-BE49-F238E27FC236}">
                <a16:creationId xmlns:a16="http://schemas.microsoft.com/office/drawing/2014/main" id="{0E34A3BE-28AF-F399-E505-3AD34C58274F}"/>
              </a:ext>
            </a:extLst>
          </p:cNvPr>
          <p:cNvPicPr>
            <a:picLocks noRot="1" noChangeAspect="1"/>
          </p:cNvPicPr>
          <p:nvPr>
            <a:videoFile r:link="rId1"/>
          </p:nvPr>
        </p:nvPicPr>
        <p:blipFill>
          <a:blip r:embed="rId3"/>
          <a:stretch>
            <a:fillRect/>
          </a:stretch>
        </p:blipFill>
        <p:spPr>
          <a:xfrm>
            <a:off x="4416219" y="692696"/>
            <a:ext cx="4728390" cy="5031135"/>
          </a:xfrm>
          <a:prstGeom prst="rect">
            <a:avLst/>
          </a:prstGeom>
        </p:spPr>
      </p:pic>
    </p:spTree>
    <p:extLst>
      <p:ext uri="{BB962C8B-B14F-4D97-AF65-F5344CB8AC3E}">
        <p14:creationId xmlns:p14="http://schemas.microsoft.com/office/powerpoint/2010/main" val="3060792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897DB1-C542-8ED8-9A3F-8B9E0DDCA26A}"/>
              </a:ext>
            </a:extLst>
          </p:cNvPr>
          <p:cNvSpPr>
            <a:spLocks noGrp="1"/>
          </p:cNvSpPr>
          <p:nvPr>
            <p:ph type="dt" sz="half" idx="10"/>
          </p:nvPr>
        </p:nvSpPr>
        <p:spPr/>
        <p:txBody>
          <a:bodyPr/>
          <a:lstStyle/>
          <a:p>
            <a:pPr>
              <a:defRPr/>
            </a:pPr>
            <a:fld id="{58294B62-8E1A-194F-B9B9-BE470DCBB83C}" type="datetime1">
              <a:rPr lang="en-GB" altLang="en-US" smtClean="0"/>
              <a:pPr>
                <a:defRPr/>
              </a:pPr>
              <a:t>15/01/2026</a:t>
            </a:fld>
            <a:endParaRPr lang="en-GB" altLang="en-US"/>
          </a:p>
        </p:txBody>
      </p:sp>
      <p:sp>
        <p:nvSpPr>
          <p:cNvPr id="8" name="Slide Number Placeholder 7">
            <a:extLst>
              <a:ext uri="{FF2B5EF4-FFF2-40B4-BE49-F238E27FC236}">
                <a16:creationId xmlns:a16="http://schemas.microsoft.com/office/drawing/2014/main" id="{110DE704-2B2A-E590-C35E-9D9839F83171}"/>
              </a:ext>
            </a:extLst>
          </p:cNvPr>
          <p:cNvSpPr>
            <a:spLocks noGrp="1"/>
          </p:cNvSpPr>
          <p:nvPr>
            <p:ph type="sldNum" sz="quarter" idx="11"/>
          </p:nvPr>
        </p:nvSpPr>
        <p:spPr/>
        <p:txBody>
          <a:bodyPr/>
          <a:lstStyle/>
          <a:p>
            <a:pPr>
              <a:defRPr/>
            </a:pPr>
            <a:fld id="{3B73E9B7-706A-2843-BF19-C2EE2C86D41E}" type="slidenum">
              <a:rPr lang="en-GB" altLang="en-US" smtClean="0"/>
              <a:pPr>
                <a:defRPr/>
              </a:pPr>
              <a:t>18</a:t>
            </a:fld>
            <a:endParaRPr lang="en-GB" altLang="en-US"/>
          </a:p>
        </p:txBody>
      </p:sp>
      <p:pic>
        <p:nvPicPr>
          <p:cNvPr id="13" name="Online Media 12" title="Leadership vs Management | Difference between Leadership and Management">
            <a:hlinkClick r:id="" action="ppaction://media"/>
            <a:extLst>
              <a:ext uri="{FF2B5EF4-FFF2-40B4-BE49-F238E27FC236}">
                <a16:creationId xmlns:a16="http://schemas.microsoft.com/office/drawing/2014/main" id="{19396EBB-ED44-FB4E-27E3-84E3016906AD}"/>
              </a:ext>
            </a:extLst>
          </p:cNvPr>
          <p:cNvPicPr>
            <a:picLocks noRot="1" noChangeAspect="1"/>
          </p:cNvPicPr>
          <p:nvPr>
            <a:videoFile r:link="rId1"/>
          </p:nvPr>
        </p:nvPicPr>
        <p:blipFill>
          <a:blip r:embed="rId4"/>
          <a:stretch>
            <a:fillRect/>
          </a:stretch>
        </p:blipFill>
        <p:spPr>
          <a:xfrm>
            <a:off x="0" y="0"/>
            <a:ext cx="9144000" cy="6011863"/>
          </a:xfrm>
          <a:prstGeom prst="rect">
            <a:avLst/>
          </a:prstGeom>
        </p:spPr>
      </p:pic>
    </p:spTree>
    <p:extLst>
      <p:ext uri="{BB962C8B-B14F-4D97-AF65-F5344CB8AC3E}">
        <p14:creationId xmlns:p14="http://schemas.microsoft.com/office/powerpoint/2010/main" val="16089024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DB905-8904-9B61-D48F-431A8DA93B77}"/>
              </a:ext>
            </a:extLst>
          </p:cNvPr>
          <p:cNvSpPr>
            <a:spLocks noGrp="1"/>
          </p:cNvSpPr>
          <p:nvPr>
            <p:ph type="title"/>
          </p:nvPr>
        </p:nvSpPr>
        <p:spPr>
          <a:xfrm>
            <a:off x="107504" y="0"/>
            <a:ext cx="9036496" cy="1382365"/>
          </a:xfrm>
        </p:spPr>
        <p:txBody>
          <a:bodyPr/>
          <a:lstStyle/>
          <a:p>
            <a:r>
              <a:rPr lang="en-US" sz="3600" b="1" dirty="0">
                <a:solidFill>
                  <a:srgbClr val="002060"/>
                </a:solidFill>
              </a:rPr>
              <a:t>Difference between </a:t>
            </a:r>
            <a:br>
              <a:rPr lang="en-US" sz="3600" b="1" dirty="0">
                <a:solidFill>
                  <a:srgbClr val="002060"/>
                </a:solidFill>
              </a:rPr>
            </a:br>
            <a:r>
              <a:rPr lang="en-US" sz="3600" b="1" dirty="0">
                <a:solidFill>
                  <a:srgbClr val="002060"/>
                </a:solidFill>
              </a:rPr>
              <a:t>leadership and management</a:t>
            </a:r>
            <a:endParaRPr lang="en-US" sz="3600" dirty="0">
              <a:solidFill>
                <a:srgbClr val="002060"/>
              </a:solidFill>
            </a:endParaRPr>
          </a:p>
        </p:txBody>
      </p:sp>
      <p:sp>
        <p:nvSpPr>
          <p:cNvPr id="3" name="Text Placeholder 2">
            <a:extLst>
              <a:ext uri="{FF2B5EF4-FFF2-40B4-BE49-F238E27FC236}">
                <a16:creationId xmlns:a16="http://schemas.microsoft.com/office/drawing/2014/main" id="{1A345100-9C84-03AB-421D-DB9A0526EDBF}"/>
              </a:ext>
            </a:extLst>
          </p:cNvPr>
          <p:cNvSpPr>
            <a:spLocks noGrp="1"/>
          </p:cNvSpPr>
          <p:nvPr>
            <p:ph type="body" idx="1"/>
          </p:nvPr>
        </p:nvSpPr>
        <p:spPr>
          <a:xfrm>
            <a:off x="264347" y="1139085"/>
            <a:ext cx="4040188" cy="639762"/>
          </a:xfrm>
        </p:spPr>
        <p:txBody>
          <a:bodyPr/>
          <a:lstStyle/>
          <a:p>
            <a:r>
              <a:rPr lang="en-US" dirty="0"/>
              <a:t>	</a:t>
            </a:r>
            <a:r>
              <a:rPr lang="en-US" dirty="0">
                <a:solidFill>
                  <a:srgbClr val="002060"/>
                </a:solidFill>
              </a:rPr>
              <a:t>Leadership</a:t>
            </a:r>
          </a:p>
        </p:txBody>
      </p:sp>
      <p:sp>
        <p:nvSpPr>
          <p:cNvPr id="4" name="Content Placeholder 3">
            <a:extLst>
              <a:ext uri="{FF2B5EF4-FFF2-40B4-BE49-F238E27FC236}">
                <a16:creationId xmlns:a16="http://schemas.microsoft.com/office/drawing/2014/main" id="{9C969610-9DE6-6453-AD28-71CC01A3D3A6}"/>
              </a:ext>
            </a:extLst>
          </p:cNvPr>
          <p:cNvSpPr>
            <a:spLocks noGrp="1"/>
          </p:cNvSpPr>
          <p:nvPr>
            <p:ph sz="half" idx="2"/>
          </p:nvPr>
        </p:nvSpPr>
        <p:spPr>
          <a:xfrm>
            <a:off x="-76143" y="1721817"/>
            <a:ext cx="4380678" cy="3414365"/>
          </a:xfrm>
        </p:spPr>
        <p:txBody>
          <a:bodyPr/>
          <a:lstStyle/>
          <a:p>
            <a:r>
              <a:rPr lang="en-US" sz="2000" dirty="0">
                <a:solidFill>
                  <a:srgbClr val="002060"/>
                </a:solidFill>
              </a:rPr>
              <a:t>Not necessarily hierarchical</a:t>
            </a:r>
          </a:p>
          <a:p>
            <a:r>
              <a:rPr lang="en-US" sz="2000" dirty="0">
                <a:solidFill>
                  <a:srgbClr val="002060"/>
                </a:solidFill>
              </a:rPr>
              <a:t>Focus on the future and long- term results.</a:t>
            </a:r>
          </a:p>
          <a:p>
            <a:r>
              <a:rPr lang="en-US" sz="2000" dirty="0">
                <a:solidFill>
                  <a:srgbClr val="002060"/>
                </a:solidFill>
              </a:rPr>
              <a:t>Concerned with influencing the performance of a group within an </a:t>
            </a:r>
            <a:r>
              <a:rPr lang="en-US" sz="2000" dirty="0" err="1">
                <a:solidFill>
                  <a:srgbClr val="002060"/>
                </a:solidFill>
              </a:rPr>
              <a:t>organisation</a:t>
            </a:r>
            <a:r>
              <a:rPr lang="en-US" sz="2000" dirty="0">
                <a:solidFill>
                  <a:srgbClr val="002060"/>
                </a:solidFill>
              </a:rPr>
              <a:t> </a:t>
            </a:r>
          </a:p>
          <a:p>
            <a:r>
              <a:rPr lang="en-US" sz="2000" dirty="0">
                <a:solidFill>
                  <a:srgbClr val="002060"/>
                </a:solidFill>
              </a:rPr>
              <a:t>Motivation and empowerment</a:t>
            </a:r>
          </a:p>
          <a:p>
            <a:r>
              <a:rPr lang="en-US" sz="2000" dirty="0">
                <a:solidFill>
                  <a:srgbClr val="002060"/>
                </a:solidFill>
              </a:rPr>
              <a:t>Vision and innovation </a:t>
            </a:r>
          </a:p>
          <a:p>
            <a:r>
              <a:rPr lang="en-US" sz="2000" dirty="0">
                <a:solidFill>
                  <a:srgbClr val="002060"/>
                </a:solidFill>
              </a:rPr>
              <a:t>Focus on bringing change and transformation</a:t>
            </a:r>
          </a:p>
          <a:p>
            <a:endParaRPr lang="en-US" sz="2000" dirty="0">
              <a:solidFill>
                <a:srgbClr val="002060"/>
              </a:solidFill>
            </a:endParaRPr>
          </a:p>
        </p:txBody>
      </p:sp>
      <p:sp>
        <p:nvSpPr>
          <p:cNvPr id="5" name="Text Placeholder 4">
            <a:extLst>
              <a:ext uri="{FF2B5EF4-FFF2-40B4-BE49-F238E27FC236}">
                <a16:creationId xmlns:a16="http://schemas.microsoft.com/office/drawing/2014/main" id="{B0E80C28-53F3-F3F7-32F3-3334318DB15E}"/>
              </a:ext>
            </a:extLst>
          </p:cNvPr>
          <p:cNvSpPr>
            <a:spLocks noGrp="1"/>
          </p:cNvSpPr>
          <p:nvPr>
            <p:ph type="body" sz="quarter" idx="3"/>
          </p:nvPr>
        </p:nvSpPr>
        <p:spPr>
          <a:xfrm>
            <a:off x="4572000" y="1062484"/>
            <a:ext cx="4041775" cy="639762"/>
          </a:xfrm>
        </p:spPr>
        <p:txBody>
          <a:bodyPr/>
          <a:lstStyle/>
          <a:p>
            <a:r>
              <a:rPr lang="en-US" dirty="0">
                <a:solidFill>
                  <a:srgbClr val="002060"/>
                </a:solidFill>
              </a:rPr>
              <a:t>	Management</a:t>
            </a:r>
          </a:p>
        </p:txBody>
      </p:sp>
      <p:sp>
        <p:nvSpPr>
          <p:cNvPr id="6" name="Content Placeholder 5">
            <a:extLst>
              <a:ext uri="{FF2B5EF4-FFF2-40B4-BE49-F238E27FC236}">
                <a16:creationId xmlns:a16="http://schemas.microsoft.com/office/drawing/2014/main" id="{070005AE-7BAA-FF92-0E81-52C0BFA231CD}"/>
              </a:ext>
            </a:extLst>
          </p:cNvPr>
          <p:cNvSpPr>
            <a:spLocks noGrp="1"/>
          </p:cNvSpPr>
          <p:nvPr>
            <p:ph sz="quarter" idx="4"/>
          </p:nvPr>
        </p:nvSpPr>
        <p:spPr>
          <a:xfrm>
            <a:off x="4645025" y="1702246"/>
            <a:ext cx="4041775" cy="3414365"/>
          </a:xfrm>
        </p:spPr>
        <p:txBody>
          <a:bodyPr/>
          <a:lstStyle/>
          <a:p>
            <a:r>
              <a:rPr lang="en-US" sz="2000" dirty="0">
                <a:solidFill>
                  <a:srgbClr val="002060"/>
                </a:solidFill>
              </a:rPr>
              <a:t>Always based on hierarchy</a:t>
            </a:r>
          </a:p>
          <a:p>
            <a:r>
              <a:rPr lang="en-US" sz="2000" dirty="0">
                <a:solidFill>
                  <a:srgbClr val="002060"/>
                </a:solidFill>
              </a:rPr>
              <a:t>Focus on here and now</a:t>
            </a:r>
          </a:p>
          <a:p>
            <a:r>
              <a:rPr lang="en-US" sz="2000" dirty="0">
                <a:solidFill>
                  <a:srgbClr val="002060"/>
                </a:solidFill>
              </a:rPr>
              <a:t>Concerned with formal authority in an </a:t>
            </a:r>
            <a:r>
              <a:rPr lang="en-US" sz="2000" dirty="0" err="1">
                <a:solidFill>
                  <a:srgbClr val="002060"/>
                </a:solidFill>
              </a:rPr>
              <a:t>organisation</a:t>
            </a:r>
            <a:endParaRPr lang="en-US" sz="2000" dirty="0">
              <a:solidFill>
                <a:srgbClr val="002060"/>
              </a:solidFill>
            </a:endParaRPr>
          </a:p>
          <a:p>
            <a:r>
              <a:rPr lang="en-US" sz="2000" dirty="0">
                <a:solidFill>
                  <a:srgbClr val="002060"/>
                </a:solidFill>
              </a:rPr>
              <a:t>Setting tasks and achieving goals </a:t>
            </a:r>
          </a:p>
          <a:p>
            <a:r>
              <a:rPr lang="en-US" sz="2000" dirty="0">
                <a:solidFill>
                  <a:srgbClr val="002060"/>
                </a:solidFill>
              </a:rPr>
              <a:t>Focus on operation and current procedures </a:t>
            </a:r>
          </a:p>
          <a:p>
            <a:endParaRPr lang="en-US" sz="2000" dirty="0">
              <a:solidFill>
                <a:srgbClr val="002060"/>
              </a:solidFill>
            </a:endParaRPr>
          </a:p>
        </p:txBody>
      </p:sp>
      <p:sp>
        <p:nvSpPr>
          <p:cNvPr id="7" name="Date Placeholder 6">
            <a:extLst>
              <a:ext uri="{FF2B5EF4-FFF2-40B4-BE49-F238E27FC236}">
                <a16:creationId xmlns:a16="http://schemas.microsoft.com/office/drawing/2014/main" id="{AA897DB1-C542-8ED8-9A3F-8B9E0DDCA26A}"/>
              </a:ext>
            </a:extLst>
          </p:cNvPr>
          <p:cNvSpPr>
            <a:spLocks noGrp="1"/>
          </p:cNvSpPr>
          <p:nvPr>
            <p:ph type="dt" sz="half" idx="10"/>
          </p:nvPr>
        </p:nvSpPr>
        <p:spPr/>
        <p:txBody>
          <a:bodyPr/>
          <a:lstStyle/>
          <a:p>
            <a:pPr>
              <a:defRPr/>
            </a:pPr>
            <a:fld id="{58294B62-8E1A-194F-B9B9-BE470DCBB83C}" type="datetime1">
              <a:rPr lang="en-GB" altLang="en-US" smtClean="0"/>
              <a:pPr>
                <a:defRPr/>
              </a:pPr>
              <a:t>15/01/2026</a:t>
            </a:fld>
            <a:endParaRPr lang="en-GB" altLang="en-US"/>
          </a:p>
        </p:txBody>
      </p:sp>
      <p:sp>
        <p:nvSpPr>
          <p:cNvPr id="8" name="Slide Number Placeholder 7">
            <a:extLst>
              <a:ext uri="{FF2B5EF4-FFF2-40B4-BE49-F238E27FC236}">
                <a16:creationId xmlns:a16="http://schemas.microsoft.com/office/drawing/2014/main" id="{110DE704-2B2A-E590-C35E-9D9839F83171}"/>
              </a:ext>
            </a:extLst>
          </p:cNvPr>
          <p:cNvSpPr>
            <a:spLocks noGrp="1"/>
          </p:cNvSpPr>
          <p:nvPr>
            <p:ph type="sldNum" sz="quarter" idx="11"/>
          </p:nvPr>
        </p:nvSpPr>
        <p:spPr/>
        <p:txBody>
          <a:bodyPr/>
          <a:lstStyle/>
          <a:p>
            <a:pPr>
              <a:defRPr/>
            </a:pPr>
            <a:fld id="{3B73E9B7-706A-2843-BF19-C2EE2C86D41E}" type="slidenum">
              <a:rPr lang="en-GB" altLang="en-US" smtClean="0"/>
              <a:pPr>
                <a:defRPr/>
              </a:pPr>
              <a:t>19</a:t>
            </a:fld>
            <a:endParaRPr lang="en-GB" altLang="en-US"/>
          </a:p>
        </p:txBody>
      </p:sp>
    </p:spTree>
    <p:extLst>
      <p:ext uri="{BB962C8B-B14F-4D97-AF65-F5344CB8AC3E}">
        <p14:creationId xmlns:p14="http://schemas.microsoft.com/office/powerpoint/2010/main" val="32293220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76EE9-4857-FED2-6513-F28FA5ACC80A}"/>
              </a:ext>
            </a:extLst>
          </p:cNvPr>
          <p:cNvSpPr>
            <a:spLocks noGrp="1"/>
          </p:cNvSpPr>
          <p:nvPr>
            <p:ph type="title"/>
          </p:nvPr>
        </p:nvSpPr>
        <p:spPr/>
        <p:txBody>
          <a:bodyPr/>
          <a:lstStyle/>
          <a:p>
            <a:r>
              <a:rPr lang="en-US" sz="3600" b="1" dirty="0"/>
              <a:t>Importance of Leadership and Management</a:t>
            </a:r>
          </a:p>
        </p:txBody>
      </p:sp>
      <p:sp>
        <p:nvSpPr>
          <p:cNvPr id="3" name="Content Placeholder 2">
            <a:extLst>
              <a:ext uri="{FF2B5EF4-FFF2-40B4-BE49-F238E27FC236}">
                <a16:creationId xmlns:a16="http://schemas.microsoft.com/office/drawing/2014/main" id="{AA1C0121-6ED4-E046-0849-14AA75CB0EA2}"/>
              </a:ext>
            </a:extLst>
          </p:cNvPr>
          <p:cNvSpPr>
            <a:spLocks noGrp="1"/>
          </p:cNvSpPr>
          <p:nvPr>
            <p:ph idx="1"/>
          </p:nvPr>
        </p:nvSpPr>
        <p:spPr/>
        <p:txBody>
          <a:bodyPr/>
          <a:lstStyle/>
          <a:p>
            <a:r>
              <a:rPr lang="en-US" sz="2400" dirty="0"/>
              <a:t>Management and leadership play indispensable roles in attaining organizational goals and objectives. </a:t>
            </a:r>
          </a:p>
          <a:p>
            <a:r>
              <a:rPr lang="en-US" sz="2400" dirty="0"/>
              <a:t>Management ensures efficient resource allocation and operational effectiveness, while leadership provides vision, motivation, and innovation, creating a synergistic combination vital for sustained success.</a:t>
            </a:r>
          </a:p>
        </p:txBody>
      </p:sp>
      <p:sp>
        <p:nvSpPr>
          <p:cNvPr id="4" name="Date Placeholder 3">
            <a:extLst>
              <a:ext uri="{FF2B5EF4-FFF2-40B4-BE49-F238E27FC236}">
                <a16:creationId xmlns:a16="http://schemas.microsoft.com/office/drawing/2014/main" id="{FEACCB7D-B8FD-469D-212F-F2525934EF93}"/>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3D13D9A3-023A-4486-28E0-6CC8DD304514}"/>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6318168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4307-2DA9-2253-6FB5-CC0824A29D0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47271A2-B3EC-A5AD-19C8-3B60E6F95248}"/>
              </a:ext>
            </a:extLst>
          </p:cNvPr>
          <p:cNvSpPr>
            <a:spLocks noGrp="1"/>
          </p:cNvSpPr>
          <p:nvPr>
            <p:ph idx="1"/>
          </p:nvPr>
        </p:nvSpPr>
        <p:spPr/>
        <p:txBody>
          <a:bodyPr/>
          <a:lstStyle/>
          <a:p>
            <a:r>
              <a:rPr kumimoji="0" lang="en-US" sz="2000" b="0" i="0" u="none" strike="noStrike" kern="1200" cap="none" spc="0" normalizeH="0" baseline="0" noProof="0" dirty="0">
                <a:ln>
                  <a:noFill/>
                </a:ln>
                <a:solidFill>
                  <a:prstClr val="black"/>
                </a:solidFill>
                <a:effectLst/>
                <a:uLnTx/>
                <a:uFillTx/>
                <a:ea typeface="+mn-ea"/>
                <a:cs typeface="+mn-cs"/>
              </a:rPr>
              <a:t>Needle, D. Burns, J. (2019) Business in context: an introduction to business and its environment. Seventh edition. Andover: Cengage Learning.</a:t>
            </a:r>
            <a:endParaRPr lang="en-US" sz="2000" dirty="0"/>
          </a:p>
          <a:p>
            <a:r>
              <a:rPr lang="en-US" sz="20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B0EDCDDD-8445-5885-0284-B37BA719B463}"/>
              </a:ext>
            </a:extLst>
          </p:cNvPr>
          <p:cNvSpPr>
            <a:spLocks noGrp="1"/>
          </p:cNvSpPr>
          <p:nvPr>
            <p:ph type="dt" sz="half" idx="10"/>
          </p:nvPr>
        </p:nvSpPr>
        <p:spPr/>
        <p:txBody>
          <a:bodyPr/>
          <a:lstStyle/>
          <a:p>
            <a:pPr>
              <a:defRPr/>
            </a:pPr>
            <a:fld id="{130ADD5E-52E0-0D44-B721-F95AB1FBEECE}" type="datetime1">
              <a:rPr lang="en-GB" altLang="en-US" smtClean="0"/>
              <a:pPr>
                <a:defRPr/>
              </a:pPr>
              <a:t>15/01/2026</a:t>
            </a:fld>
            <a:endParaRPr lang="en-GB" altLang="en-US"/>
          </a:p>
        </p:txBody>
      </p:sp>
      <p:sp>
        <p:nvSpPr>
          <p:cNvPr id="5" name="Slide Number Placeholder 4">
            <a:extLst>
              <a:ext uri="{FF2B5EF4-FFF2-40B4-BE49-F238E27FC236}">
                <a16:creationId xmlns:a16="http://schemas.microsoft.com/office/drawing/2014/main" id="{81F60769-82B5-C481-712B-CCFCE45AE431}"/>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39321229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9144000" cy="6857999"/>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323528" y="1895820"/>
            <a:ext cx="8044256" cy="1389163"/>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rPr>
              <a:t>Next: </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rPr>
              <a:t>Management &amp; </a:t>
            </a:r>
            <a:r>
              <a:rPr kumimoji="0" lang="en-US" sz="4400" b="1" i="0" u="none" strike="noStrike" kern="1200" cap="none" spc="0" normalizeH="0" baseline="0" noProof="0" dirty="0" err="1">
                <a:ln>
                  <a:noFill/>
                </a:ln>
                <a:solidFill>
                  <a:srgbClr val="FFFF00"/>
                </a:solidFill>
                <a:effectLst/>
                <a:uLnTx/>
                <a:uFillTx/>
                <a:latin typeface="Calibri" panose="020F0502020204030204"/>
                <a:ea typeface="+mn-ea"/>
                <a:cs typeface="+mn-cs"/>
              </a:rPr>
              <a:t>Organisations</a:t>
            </a:r>
            <a:endParaRPr kumimoji="0" lang="en-US" sz="4400" b="1" i="0" u="none" strike="noStrike" kern="1200" cap="none" spc="0" normalizeH="0" baseline="0" noProof="0" dirty="0">
              <a:ln>
                <a:noFill/>
              </a:ln>
              <a:solidFill>
                <a:srgbClr val="FFFF00"/>
              </a:solidFill>
              <a:effectLst/>
              <a:uLnTx/>
              <a:uFillTx/>
              <a:latin typeface="Calibri" panose="020F0502020204030204"/>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44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857251"/>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5029199" y="857250"/>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685800" eaLnBrk="1" fontAlgn="auto" hangingPunct="1">
              <a:spcBef>
                <a:spcPts val="0"/>
              </a:spcBef>
              <a:spcAft>
                <a:spcPts val="0"/>
              </a:spcAft>
            </a:pPr>
            <a:r>
              <a:rPr lang="en-US" sz="6600" b="1" dirty="0">
                <a:solidFill>
                  <a:srgbClr val="002060"/>
                </a:solidFill>
                <a:latin typeface="Calibri" panose="020F0502020204030204"/>
              </a:rPr>
              <a:t>Break time</a:t>
            </a:r>
            <a:endParaRPr lang="en-GB" sz="6600" dirty="0">
              <a:solidFill>
                <a:srgbClr val="ED7D31"/>
              </a:solidFill>
              <a:latin typeface="Calibri" panose="020F0502020204030204"/>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3884</TotalTime>
  <Words>1001</Words>
  <Application>Microsoft Macintosh PowerPoint</Application>
  <PresentationFormat>On-screen Show (4:3)</PresentationFormat>
  <Paragraphs>138</Paragraphs>
  <Slides>23</Slides>
  <Notes>3</Notes>
  <HiddenSlides>0</HiddenSlides>
  <MMClips>6</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23</vt:i4>
      </vt:variant>
    </vt:vector>
  </HeadingPairs>
  <TitlesOfParts>
    <vt:vector size="33" baseType="lpstr">
      <vt:lpstr>Arial</vt:lpstr>
      <vt:lpstr>Calibri</vt:lpstr>
      <vt:lpstr>Calibri Light</vt:lpstr>
      <vt:lpstr>Myriad Pro</vt:lpstr>
      <vt:lpstr>Symbol</vt:lpstr>
      <vt:lpstr>Times New Roman</vt:lpstr>
      <vt:lpstr>Verdana</vt:lpstr>
      <vt:lpstr>20140311PresentationUWTSDTemplate</vt:lpstr>
      <vt:lpstr>1_Office Theme</vt:lpstr>
      <vt:lpstr>1_20140311PresentationUWTSDTemplate</vt:lpstr>
      <vt:lpstr> Introduction to Leadership and Management       LCBB4015         Week 1 – Session 1 </vt:lpstr>
      <vt:lpstr>Lesson plan for Week 1:  We aim to do the following:</vt:lpstr>
      <vt:lpstr>Welcome by your Lecturer</vt:lpstr>
      <vt:lpstr>Please introduce yourself</vt:lpstr>
      <vt:lpstr>Welcome   Welcome to UWTSD! We are thrilled to have you join our vibrant and diverse community of learners.  As you embark on this exciting journey of education and personal growth, we want you to know that you are an integral part of our family. We are always there to support and guide you through your learning journey here at UWTSD. Please attend to various support sessions and make use of resources available to enhance your skills &amp; business awareness.</vt:lpstr>
      <vt:lpstr>Resources</vt:lpstr>
      <vt:lpstr>Module aims</vt:lpstr>
      <vt:lpstr>Module Learning Outcomes</vt:lpstr>
      <vt:lpstr>Study time allocation The study time for this module: </vt:lpstr>
      <vt:lpstr>Assessments</vt:lpstr>
      <vt:lpstr>PowerPoint Presentation</vt:lpstr>
      <vt:lpstr>Group activity In groups of 3-4 students, discuss:  1. The importance of leadership and management 2. In your opinion, the difference between management and leadership 3. From your experience, the skills necessary of managers and those of leaders? List as many details as you can. Please prepare to share to the class</vt:lpstr>
      <vt:lpstr>Management</vt:lpstr>
      <vt:lpstr>Management</vt:lpstr>
      <vt:lpstr>Leadership</vt:lpstr>
      <vt:lpstr>Leadership</vt:lpstr>
      <vt:lpstr>Group activity In groups of 3-4 students, - research, compare and contrast Leadership &amp; Management. Clearly consider similarities and differences :  Please prepare to share to the class</vt:lpstr>
      <vt:lpstr>PowerPoint Presentation</vt:lpstr>
      <vt:lpstr>Difference between  leadership and management</vt:lpstr>
      <vt:lpstr>Importance of Leadership and Management</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Das Sarma</cp:lastModifiedBy>
  <cp:revision>154</cp:revision>
  <cp:lastPrinted>2018-07-02T15:32:24Z</cp:lastPrinted>
  <dcterms:created xsi:type="dcterms:W3CDTF">2002-10-07T19:43:58Z</dcterms:created>
  <dcterms:modified xsi:type="dcterms:W3CDTF">2026-01-15T10:02:22Z</dcterms:modified>
</cp:coreProperties>
</file>