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708" r:id="rId1"/>
  </p:sldMasterIdLst>
  <p:notesMasterIdLst>
    <p:notesMasterId r:id="rId22"/>
  </p:notesMasterIdLst>
  <p:sldIdLst>
    <p:sldId id="256" r:id="rId2"/>
    <p:sldId id="282" r:id="rId3"/>
    <p:sldId id="258" r:id="rId4"/>
    <p:sldId id="259" r:id="rId5"/>
    <p:sldId id="269" r:id="rId6"/>
    <p:sldId id="261" r:id="rId7"/>
    <p:sldId id="270" r:id="rId8"/>
    <p:sldId id="263" r:id="rId9"/>
    <p:sldId id="271" r:id="rId10"/>
    <p:sldId id="272" r:id="rId11"/>
    <p:sldId id="273" r:id="rId12"/>
    <p:sldId id="275" r:id="rId13"/>
    <p:sldId id="276" r:id="rId14"/>
    <p:sldId id="278" r:id="rId15"/>
    <p:sldId id="279" r:id="rId16"/>
    <p:sldId id="280" r:id="rId17"/>
    <p:sldId id="281" r:id="rId18"/>
    <p:sldId id="268" r:id="rId19"/>
    <p:sldId id="274" r:id="rId20"/>
    <p:sldId id="283" r:id="rId2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81" d="100"/>
          <a:sy n="81" d="100"/>
        </p:scale>
        <p:origin x="725" y="6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tableStyles" Target="tableStyle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viewProps" Target="viewProp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notesMaster" Target="notesMasters/notesMaster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88A0694-A9C6-4A04-8356-1A5480C24BC8}" type="datetimeFigureOut">
              <a:rPr lang="en-GB" smtClean="0"/>
              <a:t>28/03/2023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75EAEFC-E4BD-4447-9A65-DBC24321FA26}" type="slidenum">
              <a:rPr lang="en-GB" smtClean="0"/>
              <a:t>‹#›</a:t>
            </a:fld>
            <a:endParaRPr lang="en-GB"/>
          </a:p>
        </p:txBody>
      </p:sp>
    </p:spTree>
    <p:extLst>
      <p:ext uri="{BB962C8B-B14F-4D97-AF65-F5344CB8AC3E}">
        <p14:creationId xmlns:p14="http://schemas.microsoft.com/office/powerpoint/2010/main" val="106207090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It is identified that the name of the UK-based organisation which is trying to enter the Chinese Market through a joint venture agreement is Tesco PLC. The Chinese organisation with whom the joint venture agreement will be conducted is China Resources Enterprise Limited. A proper evaluation of the Chinese culture has been undertaken before entering into the joint venture activity. This joint venture activity will help the UK business to expand effectively in the Chinese Market.</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3</a:t>
            </a:fld>
            <a:endParaRPr lang="en-GB"/>
          </a:p>
        </p:txBody>
      </p:sp>
    </p:spTree>
    <p:extLst>
      <p:ext uri="{BB962C8B-B14F-4D97-AF65-F5344CB8AC3E}">
        <p14:creationId xmlns:p14="http://schemas.microsoft.com/office/powerpoint/2010/main" val="16272047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analysis of Chinese culture and its difference from the UK culture has been provided. Firstly, it is identified that Chinese culture is indirect and British culture is direct. Secondly, it is evaluated that the people of China are closed-minded and the people of the UK are open-minded. Thirdly, it is evident that Chinese people speak loudly and are noisy whereas UK people are very quiet. UK people do not face difficulty in saying yes or no whereas Chinese people face difficulty in saying no.</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4</a:t>
            </a:fld>
            <a:endParaRPr lang="en-GB"/>
          </a:p>
        </p:txBody>
      </p:sp>
    </p:spTree>
    <p:extLst>
      <p:ext uri="{BB962C8B-B14F-4D97-AF65-F5344CB8AC3E}">
        <p14:creationId xmlns:p14="http://schemas.microsoft.com/office/powerpoint/2010/main" val="393708481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people in Chinese culture are very much modest and shy. People in China mainly focus on conducting activities in a group. It can be easily identified that success orientation and culture-driven nature is present in the Chinese culture. Work is mainly conducted in a non-hierarchical structure in China as compared to the UK. It has been identified that people in China can sacrifice leisure priority for family and work purposes.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5</a:t>
            </a:fld>
            <a:endParaRPr lang="en-GB"/>
          </a:p>
        </p:txBody>
      </p:sp>
    </p:spTree>
    <p:extLst>
      <p:ext uri="{BB962C8B-B14F-4D97-AF65-F5344CB8AC3E}">
        <p14:creationId xmlns:p14="http://schemas.microsoft.com/office/powerpoint/2010/main" val="7418143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This section of the presentation mainly discusses some of the success factors of joint ventures prevailing in China. The maximum level of effectiveness takes place in business operations. This acts as an essential way through which economic growth and development can take place easily and effectively (Kumar, et al., 2022). Firstly, the Chinese Market is very much flexible for all sorts of complicated business models. Secondly, it is determined that a UK-based business can easily expand its operations in the industry of China through joint venture agreements. Thirdly, one of the major success factors of a joint venture is the fact that a high level of cultural knowledge and local expertise can be achieved by the business. Fourthly, it is evaluated that the Chinese partners are very caring and try to help the parties in the joint venture in the local formalities. Fifthly, undertaking joint venture activities in China has helped McDonald's and Starbucks to expand their activities easily.</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6</a:t>
            </a:fld>
            <a:endParaRPr lang="en-GB"/>
          </a:p>
        </p:txBody>
      </p:sp>
    </p:spTree>
    <p:extLst>
      <p:ext uri="{BB962C8B-B14F-4D97-AF65-F5344CB8AC3E}">
        <p14:creationId xmlns:p14="http://schemas.microsoft.com/office/powerpoint/2010/main" val="228295526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 proper evaluation of the failure factors of a joint venture with China is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analyzed</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in the following ways.  The presence of these factors can create a lot of problems for the business to conduct its activities effectively and efficiently (Coe and Yang, 2022). This leads to a negative impact on the parties of the joint venture agreement. Firstly, a high level of problem is faced by the foreign business to match the compatibility with the Chinese culture. Secondly, there are certain instances in which it is believed that UK businesses are facing difficulties in identifying the necessary sources of funding in China. Thirdly, there are certain cases in which it is evident that disagreements occur in the joint venture agreement between the UK business and the Chinese business. Fourthly, there are a large number of circumstances in which the culture in China can obstruct joint venture activities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 Lastly, there is a maximum level chance of losing existence in the Chinese Market as a result of legal disputes.</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7</a:t>
            </a:fld>
            <a:endParaRPr lang="en-GB"/>
          </a:p>
        </p:txBody>
      </p:sp>
    </p:spTree>
    <p:extLst>
      <p:ext uri="{BB962C8B-B14F-4D97-AF65-F5344CB8AC3E}">
        <p14:creationId xmlns:p14="http://schemas.microsoft.com/office/powerpoint/2010/main" val="414287364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The cultural differences prevailing between the countries can be easily evaluated with the help of Hofstede's Cultural Dimensions Model. This part of the presentation provides a proper idea about the culture prevailing in the UK with the help of Hofstede's Cultural Dimensions Model. The first essential cultural dimension is power distance (</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 The score is 80 and the society believes in maintaining equality. The second essential cultural dimension is individualism. The score is 20 and people are highly related to collectivist culture. The third essential cultural dimension is masculinity. The score is 66 and the society is success-driven and success oriented. The fourth essential cultural dimension is uncertainty avoidance. The score is 30 and there is the presence of legal rules to maintain flexibility in a situation. The fifth essential cultural dimension is the long-term orientation (Kumar, et al., 2022). The score is 87 and the society is pragmatically oriented. The sixth essential cultural dimension is intelligence. The score is 87 and the society is pragmatically oriented.</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8</a:t>
            </a:fld>
            <a:endParaRPr lang="en-GB"/>
          </a:p>
        </p:txBody>
      </p:sp>
    </p:spTree>
    <p:extLst>
      <p:ext uri="{BB962C8B-B14F-4D97-AF65-F5344CB8AC3E}">
        <p14:creationId xmlns:p14="http://schemas.microsoft.com/office/powerpoint/2010/main" val="409277599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IN" sz="1800" dirty="0">
                <a:effectLst/>
                <a:latin typeface="Times New Roman" panose="02020603050405020304" pitchFamily="18" charset="0"/>
                <a:ea typeface="Times New Roman" panose="02020603050405020304" pitchFamily="18" charset="0"/>
              </a:rPr>
              <a:t>This part of the presentation provides a proper idea about the culture prevailing in China with the help of Hofstede's Cultural Dimensions Model. The first essential cultural dimension is power distance. The score is 35 and the maximum focus is on reducing inequality among the people. The second essential cultural dimension is individualism </a:t>
            </a:r>
            <a:r>
              <a:rPr lang="en-IN" sz="1800" dirty="0">
                <a:solidFill>
                  <a:srgbClr val="000000"/>
                </a:solidFill>
                <a:effectLst/>
                <a:latin typeface="Times New Roman" panose="02020603050405020304" pitchFamily="18" charset="0"/>
                <a:ea typeface="Times New Roman" panose="02020603050405020304" pitchFamily="18" charset="0"/>
              </a:rPr>
              <a:t>(Ren and Liu, 2022)</a:t>
            </a:r>
            <a:r>
              <a:rPr lang="en-IN" sz="1800" dirty="0">
                <a:effectLst/>
                <a:latin typeface="Times New Roman" panose="02020603050405020304" pitchFamily="18" charset="0"/>
                <a:ea typeface="Times New Roman" panose="02020603050405020304" pitchFamily="18" charset="0"/>
              </a:rPr>
              <a:t>. The score is 89 and people are very much individualist and private The third essential cultural dimension is masculinity. The score is 66 and British culture is highly modest. The fourth essential cultural dimension is uncertainty avoidance. The score is 35 and people go along with the dynamic changing environment. The fifth essential cultural dimension is a long-term orientation. The score is 51 and British culture has a dominant preference. The sixth essential cultural dimension is intelligence. The score is 51 and British culture has a dominant preference (BBC News, 2018).</a:t>
            </a: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9</a:t>
            </a:fld>
            <a:endParaRPr lang="en-GB"/>
          </a:p>
        </p:txBody>
      </p:sp>
    </p:spTree>
    <p:extLst>
      <p:ext uri="{BB962C8B-B14F-4D97-AF65-F5344CB8AC3E}">
        <p14:creationId xmlns:p14="http://schemas.microsoft.com/office/powerpoint/2010/main" val="3310016580"/>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marR="0" lvl="0" indent="-342900" algn="l" defTabSz="914400" rtl="0" eaLnBrk="1" fontAlgn="auto" latinLnBrk="0" hangingPunct="1">
              <a:lnSpc>
                <a:spcPct val="100000"/>
              </a:lnSpc>
              <a:spcBef>
                <a:spcPts val="0"/>
              </a:spcBef>
              <a:spcAft>
                <a:spcPts val="0"/>
              </a:spcAft>
              <a:buClrTx/>
              <a:buSzTx/>
              <a:buFont typeface="Symbol" panose="05050102010706020507" pitchFamily="18" charset="2"/>
              <a:buChar char=""/>
              <a:tabLst/>
              <a:defRPr/>
            </a:pPr>
            <a:r>
              <a:rPr lang="en-GB" sz="1800" dirty="0">
                <a:effectLst/>
                <a:latin typeface="Times New Roman" panose="02020603050405020304" pitchFamily="18" charset="0"/>
                <a:ea typeface="Times New Roman" panose="02020603050405020304" pitchFamily="18" charset="0"/>
              </a:rPr>
              <a:t>So, cultural sensitivity begins with a recognition that there are differences between cultures, and that these differences are reflected in the ways that some groups communicate and relate to another. A culturally competent person views all people as unique individuals, and realizes that their experiences, beliefs, values, and language affect their perception. </a:t>
            </a:r>
          </a:p>
          <a:p>
            <a:r>
              <a:rPr lang="en-GB" sz="1800" dirty="0">
                <a:effectLst/>
                <a:latin typeface="Times New Roman" panose="02020603050405020304" pitchFamily="18" charset="0"/>
                <a:ea typeface="Times New Roman" panose="02020603050405020304" pitchFamily="18" charset="0"/>
              </a:rPr>
              <a:t>When considering a joint venture between a UK-based company and a Chinese company, it is essential to recognize and respect the cultural differences that exist between these two countries. However, we can only report ourselves to the societal culture, not the organisational culture of a specific company, which depends mostly on the goals and objectives held by that company.</a:t>
            </a:r>
          </a:p>
          <a:p>
            <a:r>
              <a:rPr lang="en-GB" sz="1800" dirty="0">
                <a:effectLst/>
                <a:latin typeface="Times New Roman" panose="02020603050405020304" pitchFamily="18" charset="0"/>
                <a:ea typeface="Times New Roman" panose="02020603050405020304" pitchFamily="18" charset="0"/>
              </a:rPr>
              <a:t>Here are some cultural variables to consider when trying to establish effective cross-cultural relations in Confucian China and the differences from the Anglo UK culture:</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Language Barriers</a:t>
            </a:r>
            <a:r>
              <a:rPr lang="en-GB" sz="1800" dirty="0">
                <a:effectLst/>
                <a:latin typeface="Times New Roman" panose="02020603050405020304" pitchFamily="18" charset="0"/>
                <a:ea typeface="Times New Roman" panose="02020603050405020304" pitchFamily="18" charset="0"/>
              </a:rPr>
              <a:t>: One of the most significant challenges that British companies may face when entering into a joint venture with a Chinese company is the language barrier. Chinese is a tonal language, which means that the same word can have different meanings based on the tone in which it is spoken. Therefore, it is essential for British companies to have an understanding of the Chinese language, including its grammar, vocabulary, and pronunciation. Translation and interpreting services can be subcontracted to help in the process of negotiations.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Communication styles</a:t>
            </a:r>
            <a:r>
              <a:rPr lang="en-GB" sz="1800" dirty="0">
                <a:effectLst/>
                <a:latin typeface="Times New Roman" panose="02020603050405020304" pitchFamily="18" charset="0"/>
                <a:ea typeface="Times New Roman" panose="02020603050405020304" pitchFamily="18" charset="0"/>
              </a:rPr>
              <a:t> differ between China and the UK. In China, indirect communication is often used to maintain harmony and avoid conflict. This means that Chinese individuals may be less likely to provide direct feedback or criticism, as it could be perceived as rude or confrontational. In the UK, however, direct communication is often valued, and individuals are encouraged to speak their minds openly. This difference can lead to misunderstandings and affect the smooth flow of information between the two parties.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Hierarchical structure</a:t>
            </a:r>
            <a:r>
              <a:rPr lang="en-GB" sz="1800" dirty="0">
                <a:effectLst/>
                <a:latin typeface="Times New Roman" panose="02020603050405020304" pitchFamily="18" charset="0"/>
                <a:ea typeface="Times New Roman" panose="02020603050405020304" pitchFamily="18" charset="0"/>
              </a:rPr>
              <a:t>: China has a strong hierarchical structure, and it is important to show respect to those in positions of authority. In contrast, the UK has a more egalitarian society where individuals are more likely to challenge authority. This means that the UK-based companies may need to adjust their approach to be more respectful of hierarchy in Chinese business interactions. Regarding the decision-making process, in China this is often more hierarchical, and it may take longer to reach a decision as there is a focus on reaching a consensus. In the UK, decisions may be made more quickly, and there is less of a focus on consensus-building.</a:t>
            </a:r>
          </a:p>
          <a:p>
            <a:endParaRPr lang="en-GB" dirty="0"/>
          </a:p>
        </p:txBody>
      </p:sp>
      <p:sp>
        <p:nvSpPr>
          <p:cNvPr id="4" name="Slide Number Placeholder 3"/>
          <p:cNvSpPr>
            <a:spLocks noGrp="1"/>
          </p:cNvSpPr>
          <p:nvPr>
            <p:ph type="sldNum" sz="quarter" idx="5"/>
          </p:nvPr>
        </p:nvSpPr>
        <p:spPr/>
        <p:txBody>
          <a:bodyPr/>
          <a:lstStyle/>
          <a:p>
            <a:fld id="{B75EAEFC-E4BD-4447-9A65-DBC24321FA26}" type="slidenum">
              <a:rPr lang="en-GB" smtClean="0"/>
              <a:t>10</a:t>
            </a:fld>
            <a:endParaRPr lang="en-GB"/>
          </a:p>
        </p:txBody>
      </p:sp>
    </p:spTree>
    <p:extLst>
      <p:ext uri="{BB962C8B-B14F-4D97-AF65-F5344CB8AC3E}">
        <p14:creationId xmlns:p14="http://schemas.microsoft.com/office/powerpoint/2010/main" val="1318948390"/>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Relationship building or Guanxi</a:t>
            </a:r>
            <a:r>
              <a:rPr lang="en-GB" sz="1800" dirty="0">
                <a:effectLst/>
                <a:latin typeface="Times New Roman" panose="02020603050405020304" pitchFamily="18" charset="0"/>
                <a:ea typeface="Times New Roman" panose="02020603050405020304" pitchFamily="18" charset="0"/>
              </a:rPr>
              <a:t>: In China, building relationships is crucial in business, and it is important to invest time in getting to know potential partners before discussing business deals. For China, establishing trust is essential in business, and face-to-face meetings are often preferred over email or phone communication. This is different from the UK, where business deals may be made more quickly without a strong personal relationship. UK-based companies should be prepared to engage in relationship building activities before discussing business deals with Chinese partners.</a:t>
            </a:r>
          </a:p>
          <a:p>
            <a:pPr marL="457200"/>
            <a:r>
              <a:rPr lang="en-GB" sz="1800" dirty="0">
                <a:effectLst/>
                <a:latin typeface="Times New Roman" panose="02020603050405020304" pitchFamily="18" charset="0"/>
                <a:ea typeface="Times New Roman" panose="02020603050405020304" pitchFamily="18" charset="0"/>
              </a:rPr>
              <a:t>There may be differences in the way that </a:t>
            </a:r>
            <a:r>
              <a:rPr lang="en-GB" sz="1800" dirty="0">
                <a:effectLst/>
                <a:highlight>
                  <a:srgbClr val="FFFF00"/>
                </a:highlight>
                <a:latin typeface="Times New Roman" panose="02020603050405020304" pitchFamily="18" charset="0"/>
                <a:ea typeface="Times New Roman" panose="02020603050405020304" pitchFamily="18" charset="0"/>
              </a:rPr>
              <a:t>time is perceived</a:t>
            </a:r>
            <a:r>
              <a:rPr lang="en-GB" sz="1800" dirty="0">
                <a:effectLst/>
                <a:latin typeface="Times New Roman" panose="02020603050405020304" pitchFamily="18" charset="0"/>
                <a:ea typeface="Times New Roman" panose="02020603050405020304" pitchFamily="18" charset="0"/>
              </a:rPr>
              <a:t> in China and the UK. In China, relationships are often built over a longer period of time, and patience and persistence are essential. The Chinese are open and flexible, with cultural process valued more than product. In contrast, the UK culture tends to place a greater emphasis on efficiency and timeliness, where time is highly organised, and the product is more important than the process.</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Gift giving</a:t>
            </a:r>
            <a:r>
              <a:rPr lang="en-GB" sz="1800" dirty="0">
                <a:effectLst/>
                <a:latin typeface="Times New Roman" panose="02020603050405020304" pitchFamily="18" charset="0"/>
                <a:ea typeface="Times New Roman" panose="02020603050405020304" pitchFamily="18" charset="0"/>
              </a:rPr>
              <a:t>: Gift giving is an important aspect of Chinese culture, and it is common to exchange gifts as a sign of respect and goodwill. The Chinese believe that a Gift is an expression of friendship and symbols of hope for good future business. However, there are also strict rules around gift giving, and it is important to understand these rules to avoid causing offense. </a:t>
            </a:r>
            <a:r>
              <a:rPr lang="en-GB" sz="1800" dirty="0">
                <a:effectLst/>
                <a:latin typeface="Calibri" panose="020F0502020204030204" pitchFamily="34" charset="0"/>
                <a:ea typeface="Calibri" panose="020F0502020204030204" pitchFamily="34" charset="0"/>
                <a:cs typeface="Times New Roman" panose="02020603050405020304" pitchFamily="18" charset="0"/>
              </a:rPr>
              <a:t>Gifts should be presented on appropriate occasions as a </a:t>
            </a:r>
            <a:r>
              <a:rPr lang="en-GB" sz="2800" dirty="0">
                <a:effectLst/>
              </a:rPr>
              <a:t>demonstration of li, or social courtesy. Interestingly, apart from meaning social courtesy, li also means “gift” in Chinese (gift giving is called </a:t>
            </a:r>
            <a:r>
              <a:rPr lang="en-GB" sz="2800" dirty="0" err="1">
                <a:effectLst/>
              </a:rPr>
              <a:t>songli</a:t>
            </a:r>
            <a:r>
              <a:rPr lang="en-GB" sz="2800" dirty="0">
                <a:effectLst/>
              </a:rPr>
              <a:t>). To perform appropriate li for business partners in China, one should first recognize the three major gift-giving occasions in the culture:</a:t>
            </a:r>
            <a:br>
              <a:rPr lang="en-GB" sz="2800" dirty="0">
                <a:effectLst/>
              </a:rPr>
            </a:br>
            <a:r>
              <a:rPr lang="en-GB" sz="2800" dirty="0">
                <a:effectLst/>
              </a:rPr>
              <a:t>1. those related to business</a:t>
            </a:r>
            <a:br>
              <a:rPr lang="en-GB" sz="2800" dirty="0">
                <a:effectLst/>
              </a:rPr>
            </a:br>
            <a:r>
              <a:rPr lang="en-GB" sz="2800" dirty="0">
                <a:effectLst/>
              </a:rPr>
              <a:t>2. those related to seasons or memorable historical figures</a:t>
            </a:r>
            <a:br>
              <a:rPr lang="en-GB" sz="2800" dirty="0">
                <a:effectLst/>
              </a:rPr>
            </a:br>
            <a:r>
              <a:rPr lang="en-GB" sz="2800" dirty="0">
                <a:effectLst/>
              </a:rPr>
              <a:t>3. those related to family networks</a:t>
            </a:r>
            <a:br>
              <a:rPr lang="en-GB" sz="2800" dirty="0">
                <a:effectLst/>
              </a:rPr>
            </a:br>
            <a:r>
              <a:rPr lang="en-GB" sz="2800" dirty="0">
                <a:effectLst/>
              </a:rPr>
              <a:t>Business-related occasions represent typical opportunities for presenting gifts. These can be represented by flowers in huge free-standing arrangements that are displayed on the sidewalk to show congratulations.</a:t>
            </a:r>
            <a:r>
              <a:rPr lang="en-GB" sz="1800" dirty="0">
                <a:effectLst/>
                <a:latin typeface="Times New Roman" panose="02020603050405020304" pitchFamily="18" charset="0"/>
                <a:ea typeface="Times New Roman" panose="02020603050405020304" pitchFamily="18" charset="0"/>
              </a:rPr>
              <a:t> The 2</a:t>
            </a:r>
            <a:r>
              <a:rPr lang="en-GB" sz="1800" baseline="30000" dirty="0">
                <a:effectLst/>
                <a:latin typeface="Times New Roman" panose="02020603050405020304" pitchFamily="18" charset="0"/>
                <a:ea typeface="Times New Roman" panose="02020603050405020304" pitchFamily="18" charset="0"/>
              </a:rPr>
              <a:t>nd</a:t>
            </a:r>
            <a:r>
              <a:rPr lang="en-GB" sz="1800" dirty="0">
                <a:effectLst/>
                <a:latin typeface="Times New Roman" panose="02020603050405020304" pitchFamily="18" charset="0"/>
                <a:ea typeface="Times New Roman" panose="02020603050405020304" pitchFamily="18" charset="0"/>
              </a:rPr>
              <a:t> and 3</a:t>
            </a:r>
            <a:r>
              <a:rPr lang="en-GB" sz="1800" baseline="30000" dirty="0">
                <a:effectLst/>
                <a:latin typeface="Times New Roman" panose="02020603050405020304" pitchFamily="18" charset="0"/>
                <a:ea typeface="Times New Roman" panose="02020603050405020304" pitchFamily="18" charset="0"/>
              </a:rPr>
              <a:t>rd</a:t>
            </a:r>
            <a:r>
              <a:rPr lang="en-GB" sz="1800" dirty="0">
                <a:effectLst/>
                <a:latin typeface="Times New Roman" panose="02020603050405020304" pitchFamily="18" charset="0"/>
                <a:ea typeface="Times New Roman" panose="02020603050405020304" pitchFamily="18" charset="0"/>
              </a:rPr>
              <a:t> occasion shouldn’t be neglected, as it provides opportunity to build and maintain good guanxi relations with the Chinese counterpart. In the UK, gift giving is less common and less formal, and there are fewer rules around it. Offering a gift with a company logo is important and a means for the Chinese to remember the visit.</a:t>
            </a:r>
          </a:p>
          <a:p>
            <a:pPr marL="342900" lvl="0" indent="-342900">
              <a:buFont typeface="Symbol" panose="05050102010706020507" pitchFamily="18" charset="2"/>
              <a:buChar char=""/>
            </a:pPr>
            <a:r>
              <a:rPr lang="en-GB" sz="1800" dirty="0">
                <a:effectLst/>
                <a:highlight>
                  <a:srgbClr val="FFFF00"/>
                </a:highlight>
                <a:latin typeface="Times New Roman" panose="02020603050405020304" pitchFamily="18" charset="0"/>
                <a:ea typeface="Times New Roman" panose="02020603050405020304" pitchFamily="18" charset="0"/>
              </a:rPr>
              <a:t>Face-saving</a:t>
            </a:r>
            <a:r>
              <a:rPr lang="en-GB" sz="1800" dirty="0">
                <a:effectLst/>
                <a:latin typeface="Times New Roman" panose="02020603050405020304" pitchFamily="18" charset="0"/>
                <a:ea typeface="Times New Roman" panose="02020603050405020304" pitchFamily="18" charset="0"/>
              </a:rPr>
              <a:t>: In China, saving face is important, and it is imperative to avoid causing embarrassment or shame to others. This means that criticism should be given indirectly and politely. In contrast, in the UK, direct feedback is more common, and criticism may be given more bluntly. UK-based companies should be aware of the importance of saving face in Chinese culture and adjust their communication style accordingly.</a:t>
            </a:r>
          </a:p>
        </p:txBody>
      </p:sp>
      <p:sp>
        <p:nvSpPr>
          <p:cNvPr id="4" name="Slide Number Placeholder 3"/>
          <p:cNvSpPr>
            <a:spLocks noGrp="1"/>
          </p:cNvSpPr>
          <p:nvPr>
            <p:ph type="sldNum" sz="quarter" idx="5"/>
          </p:nvPr>
        </p:nvSpPr>
        <p:spPr/>
        <p:txBody>
          <a:bodyPr/>
          <a:lstStyle/>
          <a:p>
            <a:fld id="{B75EAEFC-E4BD-4447-9A65-DBC24321FA26}" type="slidenum">
              <a:rPr lang="en-GB" smtClean="0"/>
              <a:t>11</a:t>
            </a:fld>
            <a:endParaRPr lang="en-GB"/>
          </a:p>
        </p:txBody>
      </p:sp>
    </p:spTree>
    <p:extLst>
      <p:ext uri="{BB962C8B-B14F-4D97-AF65-F5344CB8AC3E}">
        <p14:creationId xmlns:p14="http://schemas.microsoft.com/office/powerpoint/2010/main" val="307673469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0"/>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36457375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marL="0">
              <a:defRPr/>
            </a:lvl1p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4181166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Pr>
        <a:solidFill>
          <a:schemeClr val="bg1"/>
        </a:solid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B846836-3DFA-482E-9060-8D54F56622CB}"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297426727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5B846836-3DFA-482E-9060-8D54F56622CB}"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751862030"/>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3782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B846836-3DFA-482E-9060-8D54F56622CB}" type="datetimeFigureOut">
              <a:rPr lang="en-US" smtClean="0"/>
              <a:t>3/28/2023</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387835393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5B846836-3DFA-482E-9060-8D54F56622CB}" type="datetimeFigureOut">
              <a:rPr lang="en-US" smtClean="0"/>
              <a:t>3/28/2023</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44705389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7" name="Date Placeholder 6"/>
          <p:cNvSpPr>
            <a:spLocks noGrp="1"/>
          </p:cNvSpPr>
          <p:nvPr>
            <p:ph type="dt" sz="half" idx="10"/>
          </p:nvPr>
        </p:nvSpPr>
        <p:spPr/>
        <p:txBody>
          <a:bodyPr/>
          <a:lstStyle/>
          <a:p>
            <a:fld id="{5B846836-3DFA-482E-9060-8D54F56622CB}" type="datetimeFigureOut">
              <a:rPr lang="en-US" smtClean="0"/>
              <a:t>3/28/2023</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36989801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B846836-3DFA-482E-9060-8D54F56622CB}" type="datetimeFigureOut">
              <a:rPr lang="en-US" smtClean="0"/>
              <a:t>3/28/2023</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07B5F5D4-3012-4A68-B648-865CE5EFF6F8}" type="slidenum">
              <a:rPr lang="en-US" smtClean="0"/>
              <a:t>‹#›</a:t>
            </a:fld>
            <a:endParaRPr lang="en-US"/>
          </a:p>
        </p:txBody>
      </p:sp>
    </p:spTree>
    <p:extLst>
      <p:ext uri="{BB962C8B-B14F-4D97-AF65-F5344CB8AC3E}">
        <p14:creationId xmlns:p14="http://schemas.microsoft.com/office/powerpoint/2010/main" val="296216552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264" cy="822960"/>
          </a:xfrm>
        </p:spPr>
        <p:txBody>
          <a:bodyPr lIns="91440" tIns="0" rIns="9144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blipFill>
            <a:blip r:embed="rId2"/>
            <a:stretch>
              <a:fillRect/>
            </a:stretch>
          </a:blipFill>
        </p:spPr>
        <p:txBody>
          <a:bodyPr lIns="457200" tIns="457200" anchor="t"/>
          <a:lstStyle>
            <a:lvl1pPr marL="0" indent="0">
              <a:buNone/>
              <a:defRPr sz="3200">
                <a:solidFill>
                  <a:schemeClr val="bg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1097280" y="5907023"/>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B846836-3DFA-482E-9060-8D54F56622CB}" type="datetimeFigureOut">
              <a:rPr lang="en-US" smtClean="0"/>
              <a:t>3/28/2023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24603309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217819613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4778"/>
            <a:ext cx="2628900" cy="5757421"/>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4778"/>
            <a:ext cx="7734300" cy="5757422"/>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B846836-3DFA-482E-9060-8D54F56622CB}" type="datetimeFigureOut">
              <a:rPr lang="en-US" smtClean="0"/>
              <a:t>3/28/2023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07B5F5D4-3012-4A68-B648-865CE5EFF6F8}" type="slidenum">
              <a:rPr lang="en-US" smtClean="0"/>
              <a:t>‹#›</a:t>
            </a:fld>
            <a:endParaRPr lang="en-US"/>
          </a:p>
        </p:txBody>
      </p:sp>
    </p:spTree>
    <p:extLst>
      <p:ext uri="{BB962C8B-B14F-4D97-AF65-F5344CB8AC3E}">
        <p14:creationId xmlns:p14="http://schemas.microsoft.com/office/powerpoint/2010/main" val="149815663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0" y="6334316"/>
            <a:ext cx="12192001" cy="6599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B846836-3DFA-482E-9060-8D54F56622CB}" type="datetimeFigureOut">
              <a:rPr lang="en-US" smtClean="0"/>
              <a:t>3/28/2023</a:t>
            </a:fld>
            <a:endParaRPr lang="en-US"/>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07B5F5D4-3012-4A68-B648-865CE5EFF6F8}" type="slidenum">
              <a:rPr lang="en-US" smtClean="0"/>
              <a:t>‹#›</a:t>
            </a:fld>
            <a:endParaRPr lang="en-US"/>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027355903"/>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hyperlink" Target="https://www.sciencedirect.com/science/article/pii/S000768130300051X" TargetMode="External"/><Relationship Id="rId2" Type="http://schemas.openxmlformats.org/officeDocument/2006/relationships/hyperlink" Target="https://doi.org/10.1016/S0007-6813(03)00051-X" TargetMode="External"/><Relationship Id="rId1" Type="http://schemas.openxmlformats.org/officeDocument/2006/relationships/slideLayout" Target="../slideLayouts/slideLayout2.xml"/><Relationship Id="rId4" Type="http://schemas.openxmlformats.org/officeDocument/2006/relationships/hyperlink" Target="https://doi.org/10.1093/oso/9780198808732.001.0001" TargetMode="Externa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EE55BD-CD39-4890-BDF2-10378D5A7ED9}"/>
              </a:ext>
            </a:extLst>
          </p:cNvPr>
          <p:cNvSpPr>
            <a:spLocks noGrp="1"/>
          </p:cNvSpPr>
          <p:nvPr>
            <p:ph type="ctrTitle"/>
          </p:nvPr>
        </p:nvSpPr>
        <p:spPr>
          <a:xfrm>
            <a:off x="559724" y="673475"/>
            <a:ext cx="11072552" cy="1966030"/>
          </a:xfrm>
        </p:spPr>
        <p:txBody>
          <a:bodyPr>
            <a:normAutofit fontScale="90000"/>
          </a:bodyPr>
          <a:lstStyle/>
          <a:p>
            <a:pPr algn="ctr">
              <a:lnSpc>
                <a:spcPct val="150000"/>
              </a:lnSpc>
              <a:spcAft>
                <a:spcPts val="800"/>
              </a:spcAft>
            </a:pPr>
            <a:r>
              <a:rPr lang="en-US" sz="4400" b="1" dirty="0">
                <a:solidFill>
                  <a:srgbClr val="000000"/>
                </a:solidFill>
                <a:effectLst/>
                <a:ea typeface="Calibri" panose="020F0502020204030204" pitchFamily="34" charset="0"/>
                <a:cs typeface="Times New Roman" panose="02020603050405020304" pitchFamily="18" charset="0"/>
              </a:rPr>
              <a:t>International Business Communications </a:t>
            </a:r>
            <a:br>
              <a:rPr lang="en-US" sz="4400" b="1" dirty="0">
                <a:solidFill>
                  <a:srgbClr val="000000"/>
                </a:solidFill>
                <a:effectLst/>
                <a:ea typeface="Calibri" panose="020F0502020204030204" pitchFamily="34" charset="0"/>
                <a:cs typeface="Times New Roman" panose="02020603050405020304" pitchFamily="18" charset="0"/>
              </a:rPr>
            </a:br>
            <a:r>
              <a:rPr lang="en-US" sz="4400" b="1" dirty="0">
                <a:solidFill>
                  <a:srgbClr val="000000"/>
                </a:solidFill>
                <a:effectLst/>
                <a:ea typeface="Calibri" panose="020F0502020204030204" pitchFamily="34" charset="0"/>
                <a:cs typeface="Times New Roman" panose="02020603050405020304" pitchFamily="18" charset="0"/>
              </a:rPr>
              <a:t>U.K. - China Joint Venture	</a:t>
            </a:r>
            <a:endParaRPr lang="en-IN" sz="4400" b="1" dirty="0">
              <a:solidFill>
                <a:srgbClr val="000000"/>
              </a:solidFill>
              <a:effectLst/>
              <a:ea typeface="Calibri" panose="020F0502020204030204" pitchFamily="34" charset="0"/>
              <a:cs typeface="Times New Roman" panose="02020603050405020304" pitchFamily="18" charset="0"/>
            </a:endParaRPr>
          </a:p>
        </p:txBody>
      </p:sp>
      <p:sp>
        <p:nvSpPr>
          <p:cNvPr id="3" name="Subtitle 2">
            <a:extLst>
              <a:ext uri="{FF2B5EF4-FFF2-40B4-BE49-F238E27FC236}">
                <a16:creationId xmlns:a16="http://schemas.microsoft.com/office/drawing/2014/main" id="{490272FD-B790-4CBB-A841-686B426BF85B}"/>
              </a:ext>
            </a:extLst>
          </p:cNvPr>
          <p:cNvSpPr>
            <a:spLocks noGrp="1"/>
          </p:cNvSpPr>
          <p:nvPr>
            <p:ph type="subTitle" idx="1"/>
          </p:nvPr>
        </p:nvSpPr>
        <p:spPr>
          <a:xfrm>
            <a:off x="1100051" y="2818614"/>
            <a:ext cx="10058400" cy="2780006"/>
          </a:xfrm>
        </p:spPr>
        <p:txBody>
          <a:bodyPr>
            <a:normAutofit/>
          </a:bodyPr>
          <a:lstStyle/>
          <a:p>
            <a:pPr>
              <a:lnSpc>
                <a:spcPct val="100000"/>
              </a:lnSpc>
              <a:spcBef>
                <a:spcPts val="600"/>
              </a:spcBef>
              <a:spcAft>
                <a:spcPts val="600"/>
              </a:spcAft>
            </a:pPr>
            <a:r>
              <a:rPr lang="en-US" sz="1600" b="1" kern="200" spc="100" dirty="0">
                <a:solidFill>
                  <a:schemeClr val="tx1"/>
                </a:solidFill>
                <a:latin typeface="+mn-lt"/>
              </a:rPr>
              <a:t>Student names</a:t>
            </a:r>
            <a:r>
              <a:rPr lang="en-US" sz="1600" kern="200" spc="100" dirty="0">
                <a:solidFill>
                  <a:schemeClr val="tx1"/>
                </a:solidFill>
                <a:latin typeface="+mn-lt"/>
              </a:rPr>
              <a:t>: </a:t>
            </a:r>
          </a:p>
          <a:p>
            <a:pPr marL="180000">
              <a:lnSpc>
                <a:spcPct val="100000"/>
              </a:lnSpc>
              <a:spcBef>
                <a:spcPts val="0"/>
              </a:spcBef>
              <a:spcAft>
                <a:spcPts val="0"/>
              </a:spcAft>
            </a:pPr>
            <a:r>
              <a:rPr lang="en-US" sz="1500" kern="200" cap="none" spc="-20" dirty="0">
                <a:solidFill>
                  <a:schemeClr val="tx1"/>
                </a:solidFill>
                <a:latin typeface="+mn-lt"/>
              </a:rPr>
              <a:t>Anastasia </a:t>
            </a:r>
            <a:r>
              <a:rPr lang="en-US" sz="1500" kern="200" cap="none" spc="-20" dirty="0" err="1">
                <a:solidFill>
                  <a:schemeClr val="tx1"/>
                </a:solidFill>
                <a:latin typeface="+mn-lt"/>
              </a:rPr>
              <a:t>Ursu</a:t>
            </a:r>
            <a:r>
              <a:rPr lang="en-US" sz="1500" kern="200" cap="none" spc="-20" dirty="0">
                <a:solidFill>
                  <a:schemeClr val="tx1"/>
                </a:solidFill>
                <a:latin typeface="+mn-lt"/>
              </a:rPr>
              <a:t> (2024744)</a:t>
            </a:r>
          </a:p>
          <a:p>
            <a:pPr marL="180000">
              <a:lnSpc>
                <a:spcPct val="100000"/>
              </a:lnSpc>
              <a:spcBef>
                <a:spcPts val="0"/>
              </a:spcBef>
              <a:spcAft>
                <a:spcPts val="0"/>
              </a:spcAft>
            </a:pPr>
            <a:r>
              <a:rPr lang="en-US" sz="1500" kern="200" cap="none" spc="-20" dirty="0">
                <a:solidFill>
                  <a:schemeClr val="tx1"/>
                </a:solidFill>
                <a:latin typeface="+mn-lt"/>
              </a:rPr>
              <a:t>Constantin </a:t>
            </a:r>
            <a:r>
              <a:rPr lang="en-US" sz="1500" kern="200" cap="none" spc="-20" dirty="0" err="1">
                <a:solidFill>
                  <a:schemeClr val="tx1"/>
                </a:solidFill>
                <a:latin typeface="+mn-lt"/>
              </a:rPr>
              <a:t>Patrascu</a:t>
            </a:r>
            <a:r>
              <a:rPr lang="en-US" sz="1500" kern="200" cap="none" spc="-20" dirty="0">
                <a:solidFill>
                  <a:schemeClr val="tx1"/>
                </a:solidFill>
                <a:latin typeface="+mn-lt"/>
              </a:rPr>
              <a:t> (2022567)</a:t>
            </a:r>
          </a:p>
          <a:p>
            <a:pPr marL="180000">
              <a:lnSpc>
                <a:spcPct val="100000"/>
              </a:lnSpc>
              <a:spcBef>
                <a:spcPts val="0"/>
              </a:spcBef>
              <a:spcAft>
                <a:spcPts val="0"/>
              </a:spcAft>
            </a:pPr>
            <a:r>
              <a:rPr lang="en-US" sz="1500" kern="200" cap="none" spc="-20" dirty="0">
                <a:solidFill>
                  <a:schemeClr val="tx1"/>
                </a:solidFill>
                <a:latin typeface="+mn-lt"/>
              </a:rPr>
              <a:t>Sebastiana </a:t>
            </a:r>
            <a:r>
              <a:rPr lang="en-US" sz="1500" kern="200" cap="none" spc="-20" dirty="0" err="1">
                <a:solidFill>
                  <a:schemeClr val="tx1"/>
                </a:solidFill>
                <a:latin typeface="+mn-lt"/>
              </a:rPr>
              <a:t>Frasinescu</a:t>
            </a:r>
            <a:r>
              <a:rPr lang="en-US" sz="1500" kern="200" cap="none" spc="-20" dirty="0">
                <a:solidFill>
                  <a:schemeClr val="tx1"/>
                </a:solidFill>
                <a:latin typeface="+mn-lt"/>
              </a:rPr>
              <a:t> (2021070)</a:t>
            </a:r>
          </a:p>
          <a:p>
            <a:pPr marL="180000">
              <a:lnSpc>
                <a:spcPct val="100000"/>
              </a:lnSpc>
              <a:spcBef>
                <a:spcPts val="0"/>
              </a:spcBef>
              <a:spcAft>
                <a:spcPts val="0"/>
              </a:spcAft>
            </a:pPr>
            <a:r>
              <a:rPr lang="en-US" sz="1500" kern="200" cap="none" spc="-20" dirty="0">
                <a:solidFill>
                  <a:schemeClr val="tx1"/>
                </a:solidFill>
                <a:latin typeface="+mn-lt"/>
              </a:rPr>
              <a:t>Stefan Gheorghe (2024473)</a:t>
            </a:r>
          </a:p>
          <a:p>
            <a:pPr marL="180000">
              <a:lnSpc>
                <a:spcPct val="100000"/>
              </a:lnSpc>
              <a:spcBef>
                <a:spcPts val="0"/>
              </a:spcBef>
              <a:spcAft>
                <a:spcPts val="0"/>
              </a:spcAft>
            </a:pPr>
            <a:r>
              <a:rPr lang="en-US" sz="1500" kern="200" cap="none" spc="-20" dirty="0">
                <a:solidFill>
                  <a:schemeClr val="tx1"/>
                </a:solidFill>
                <a:latin typeface="+mn-lt"/>
              </a:rPr>
              <a:t>Valentina Simona </a:t>
            </a:r>
            <a:r>
              <a:rPr lang="en-US" sz="1500" kern="200" cap="none" spc="-20" dirty="0" err="1">
                <a:solidFill>
                  <a:schemeClr val="tx1"/>
                </a:solidFill>
                <a:latin typeface="+mn-lt"/>
              </a:rPr>
              <a:t>Duroiu</a:t>
            </a:r>
            <a:r>
              <a:rPr lang="en-US" sz="1500" kern="200" cap="none" spc="-20" dirty="0">
                <a:solidFill>
                  <a:schemeClr val="tx1"/>
                </a:solidFill>
                <a:latin typeface="+mn-lt"/>
              </a:rPr>
              <a:t> (2021942)</a:t>
            </a:r>
          </a:p>
          <a:p>
            <a:pPr algn="ctr">
              <a:lnSpc>
                <a:spcPct val="100000"/>
              </a:lnSpc>
              <a:spcBef>
                <a:spcPts val="600"/>
              </a:spcBef>
              <a:spcAft>
                <a:spcPts val="600"/>
              </a:spcAft>
            </a:pPr>
            <a:r>
              <a:rPr lang="en-US" sz="1600" b="1" kern="200" spc="100" dirty="0">
                <a:solidFill>
                  <a:schemeClr val="tx1"/>
                </a:solidFill>
                <a:latin typeface="+mn-lt"/>
              </a:rPr>
              <a:t>Lecturer: </a:t>
            </a:r>
            <a:r>
              <a:rPr lang="en-US" sz="1600" kern="200" cap="none" spc="100" dirty="0" err="1">
                <a:solidFill>
                  <a:schemeClr val="tx1"/>
                </a:solidFill>
                <a:latin typeface="+mn-lt"/>
              </a:rPr>
              <a:t>Dr.Rexon</a:t>
            </a:r>
            <a:r>
              <a:rPr lang="en-US" sz="1600" kern="200" cap="none" spc="100" dirty="0">
                <a:solidFill>
                  <a:schemeClr val="tx1"/>
                </a:solidFill>
                <a:latin typeface="+mn-lt"/>
              </a:rPr>
              <a:t> </a:t>
            </a:r>
            <a:r>
              <a:rPr lang="en-US" sz="1600" kern="200" cap="none" spc="100" dirty="0" err="1">
                <a:solidFill>
                  <a:schemeClr val="tx1"/>
                </a:solidFill>
                <a:latin typeface="+mn-lt"/>
              </a:rPr>
              <a:t>Nting</a:t>
            </a:r>
            <a:endParaRPr lang="en-US" sz="1600" kern="200" cap="none" spc="100" dirty="0">
              <a:solidFill>
                <a:schemeClr val="tx1"/>
              </a:solidFill>
              <a:latin typeface="+mn-lt"/>
            </a:endParaRPr>
          </a:p>
          <a:p>
            <a:pPr algn="ctr">
              <a:lnSpc>
                <a:spcPct val="100000"/>
              </a:lnSpc>
              <a:spcBef>
                <a:spcPts val="600"/>
              </a:spcBef>
              <a:spcAft>
                <a:spcPts val="600"/>
              </a:spcAft>
            </a:pPr>
            <a:r>
              <a:rPr lang="en-US" sz="1600" b="1" kern="200" spc="100" dirty="0">
                <a:solidFill>
                  <a:schemeClr val="tx1"/>
                </a:solidFill>
                <a:latin typeface="+mn-lt"/>
              </a:rPr>
              <a:t>Module name: </a:t>
            </a:r>
            <a:r>
              <a:rPr lang="en-US" sz="1600" kern="200" cap="none" spc="100" dirty="0">
                <a:solidFill>
                  <a:schemeClr val="tx1"/>
                </a:solidFill>
                <a:latin typeface="+mn-lt"/>
              </a:rPr>
              <a:t>International Business Communications </a:t>
            </a:r>
            <a:r>
              <a:rPr lang="en-US" sz="1600" kern="200" spc="100" dirty="0">
                <a:solidFill>
                  <a:schemeClr val="tx1"/>
                </a:solidFill>
                <a:latin typeface="+mn-lt"/>
              </a:rPr>
              <a:t>(lcbb6001)</a:t>
            </a:r>
          </a:p>
          <a:p>
            <a:pPr algn="ctr">
              <a:lnSpc>
                <a:spcPct val="100000"/>
              </a:lnSpc>
              <a:spcBef>
                <a:spcPts val="600"/>
              </a:spcBef>
              <a:spcAft>
                <a:spcPts val="600"/>
              </a:spcAft>
            </a:pPr>
            <a:r>
              <a:rPr lang="en-US" sz="1600" kern="200" spc="100" dirty="0">
                <a:solidFill>
                  <a:schemeClr val="tx1"/>
                </a:solidFill>
                <a:latin typeface="+mn-lt"/>
              </a:rPr>
              <a:t>University of </a:t>
            </a:r>
            <a:r>
              <a:rPr lang="en-US" sz="1600" kern="200" spc="100" dirty="0" err="1">
                <a:solidFill>
                  <a:schemeClr val="tx1"/>
                </a:solidFill>
                <a:latin typeface="+mn-lt"/>
              </a:rPr>
              <a:t>wales</a:t>
            </a:r>
            <a:r>
              <a:rPr lang="en-US" sz="1600" kern="200" spc="100" dirty="0">
                <a:solidFill>
                  <a:schemeClr val="tx1"/>
                </a:solidFill>
                <a:latin typeface="+mn-lt"/>
              </a:rPr>
              <a:t> trinity saint </a:t>
            </a:r>
            <a:r>
              <a:rPr lang="en-US" sz="1600" kern="200" spc="100" dirty="0" err="1">
                <a:solidFill>
                  <a:schemeClr val="tx1"/>
                </a:solidFill>
                <a:latin typeface="+mn-lt"/>
              </a:rPr>
              <a:t>david</a:t>
            </a:r>
            <a:endParaRPr lang="en-US" sz="1600" kern="200" spc="100" dirty="0">
              <a:solidFill>
                <a:schemeClr val="tx1"/>
              </a:solidFill>
              <a:latin typeface="+mn-lt"/>
            </a:endParaRPr>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5CA046-6654-7E75-68B0-893C310A9EF9}"/>
              </a:ext>
            </a:extLst>
          </p:cNvPr>
          <p:cNvSpPr>
            <a:spLocks noGrp="1"/>
          </p:cNvSpPr>
          <p:nvPr>
            <p:ph type="title"/>
          </p:nvPr>
        </p:nvSpPr>
        <p:spPr/>
        <p:txBody>
          <a:bodyPr>
            <a:normAutofit/>
          </a:bodyPr>
          <a:lstStyle/>
          <a:p>
            <a:r>
              <a:rPr lang="en-US" sz="4400" b="1" dirty="0"/>
              <a:t>Outline</a:t>
            </a:r>
            <a:endParaRPr lang="en-GB" sz="4400" b="1" dirty="0"/>
          </a:p>
        </p:txBody>
      </p:sp>
      <p:sp>
        <p:nvSpPr>
          <p:cNvPr id="3" name="Content Placeholder 2">
            <a:extLst>
              <a:ext uri="{FF2B5EF4-FFF2-40B4-BE49-F238E27FC236}">
                <a16:creationId xmlns:a16="http://schemas.microsoft.com/office/drawing/2014/main" id="{3164F9D5-61B2-1846-D3BA-B9B2FFD66EFA}"/>
              </a:ext>
            </a:extLst>
          </p:cNvPr>
          <p:cNvSpPr>
            <a:spLocks noGrp="1"/>
          </p:cNvSpPr>
          <p:nvPr>
            <p:ph idx="1"/>
          </p:nvPr>
        </p:nvSpPr>
        <p:spPr/>
        <p:txBody>
          <a:bodyPr/>
          <a:lstStyle/>
          <a:p>
            <a:pPr>
              <a:buFont typeface="Wingdings" panose="05000000000000000000" pitchFamily="2" charset="2"/>
              <a:buChar char="v"/>
            </a:pPr>
            <a:r>
              <a:rPr lang="en-US" dirty="0"/>
              <a:t> Introduction to the context ……………………………………….. Valentina Simona </a:t>
            </a:r>
            <a:r>
              <a:rPr lang="en-US" dirty="0" err="1"/>
              <a:t>Duroiu</a:t>
            </a:r>
            <a:endParaRPr lang="en-US" dirty="0"/>
          </a:p>
          <a:p>
            <a:pPr>
              <a:buFont typeface="Wingdings" panose="05000000000000000000" pitchFamily="2" charset="2"/>
              <a:buChar char="v"/>
            </a:pPr>
            <a:r>
              <a:rPr lang="en-US" dirty="0"/>
              <a:t> Introduction to the Chinese Culture ………………………..... Valentina Simona </a:t>
            </a:r>
            <a:r>
              <a:rPr lang="en-US" dirty="0" err="1"/>
              <a:t>Duroiu</a:t>
            </a:r>
            <a:endParaRPr lang="en-US" dirty="0"/>
          </a:p>
          <a:p>
            <a:pPr>
              <a:buFont typeface="Wingdings" panose="05000000000000000000" pitchFamily="2" charset="2"/>
              <a:buChar char="v"/>
            </a:pPr>
            <a:r>
              <a:rPr lang="en-US" dirty="0"/>
              <a:t> Success and failure factors of joint ventures ………………. Anastasia </a:t>
            </a:r>
            <a:r>
              <a:rPr lang="en-US" dirty="0" err="1"/>
              <a:t>Ursu</a:t>
            </a:r>
            <a:endParaRPr lang="en-US" dirty="0"/>
          </a:p>
          <a:p>
            <a:pPr>
              <a:buFont typeface="Wingdings" panose="05000000000000000000" pitchFamily="2" charset="2"/>
              <a:buChar char="v"/>
            </a:pPr>
            <a:r>
              <a:rPr lang="en-US" dirty="0"/>
              <a:t> Hofstede Cultural Dimensions U.K. and China ……………. Sebastiana </a:t>
            </a:r>
            <a:r>
              <a:rPr lang="en-US" dirty="0" err="1"/>
              <a:t>Frasinescu</a:t>
            </a:r>
            <a:endParaRPr lang="en-US" dirty="0"/>
          </a:p>
          <a:p>
            <a:pPr>
              <a:buFont typeface="Wingdings" panose="05000000000000000000" pitchFamily="2" charset="2"/>
              <a:buChar char="v"/>
            </a:pPr>
            <a:r>
              <a:rPr lang="en-US" dirty="0"/>
              <a:t> Cultural sensitivity and cultural variables ……………………. Stefan Gheorghe</a:t>
            </a:r>
          </a:p>
          <a:p>
            <a:pPr>
              <a:buFont typeface="Wingdings" panose="05000000000000000000" pitchFamily="2" charset="2"/>
              <a:buChar char="v"/>
            </a:pPr>
            <a:r>
              <a:rPr lang="en-US" dirty="0"/>
              <a:t> Business Communication Recommendations ……………… Constantin </a:t>
            </a:r>
            <a:r>
              <a:rPr lang="en-US" dirty="0" err="1"/>
              <a:t>Patrascu</a:t>
            </a:r>
            <a:endParaRPr lang="en-US" dirty="0"/>
          </a:p>
          <a:p>
            <a:pPr>
              <a:buFont typeface="Wingdings" panose="05000000000000000000" pitchFamily="2" charset="2"/>
              <a:buChar char="v"/>
            </a:pPr>
            <a:r>
              <a:rPr lang="en-US" dirty="0"/>
              <a:t> Conclusion ………………………………………………………………….. Constantin </a:t>
            </a:r>
            <a:r>
              <a:rPr lang="en-US" dirty="0" err="1"/>
              <a:t>Patrascu</a:t>
            </a:r>
            <a:endParaRPr lang="en-US" dirty="0"/>
          </a:p>
          <a:p>
            <a:pPr>
              <a:buFont typeface="Wingdings" panose="05000000000000000000" pitchFamily="2" charset="2"/>
              <a:buChar char="v"/>
            </a:pPr>
            <a:r>
              <a:rPr lang="en-US" dirty="0"/>
              <a:t> References </a:t>
            </a:r>
          </a:p>
          <a:p>
            <a:endParaRPr lang="en-GB" dirty="0"/>
          </a:p>
        </p:txBody>
      </p:sp>
    </p:spTree>
    <p:extLst>
      <p:ext uri="{BB962C8B-B14F-4D97-AF65-F5344CB8AC3E}">
        <p14:creationId xmlns:p14="http://schemas.microsoft.com/office/powerpoint/2010/main" val="81577220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context</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idx="1"/>
          </p:nvPr>
        </p:nvSpPr>
        <p:spPr>
          <a:xfrm>
            <a:off x="838199" y="1825625"/>
            <a:ext cx="6608975" cy="4273517"/>
          </a:xfrm>
        </p:spPr>
        <p:txBody>
          <a:bodyPr>
            <a:normAutofit/>
          </a:bodyPr>
          <a:lstStyle/>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name of the UK-based company which is emphasizing entering into a joint venture agreement with a Chinese business is Tesco PLC.</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name of the Chinese business for joint venture activity is China Resources Enterprise Limited (Chan,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Conducting joint venture activities for expanding the UK business in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Evaluation and analysis of the Chinese culture before entering into the market of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Tesco PLC will be able to expand its business activities effectively with the help of a joint venture agreement (Coe and Yang, 2022).</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C5E92482-9380-63F6-82FF-5F5BEE044749}"/>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B020CFFC-F3E4-A9DD-04E2-51E617275D64}"/>
              </a:ext>
            </a:extLst>
          </p:cNvPr>
          <p:cNvPicPr>
            <a:picLocks noChangeAspect="1"/>
          </p:cNvPicPr>
          <p:nvPr/>
        </p:nvPicPr>
        <p:blipFill>
          <a:blip r:embed="rId3"/>
          <a:stretch>
            <a:fillRect/>
          </a:stretch>
        </p:blipFill>
        <p:spPr>
          <a:xfrm>
            <a:off x="8074171" y="2046329"/>
            <a:ext cx="3279629" cy="3383509"/>
          </a:xfrm>
          <a:prstGeom prst="rect">
            <a:avLst/>
          </a:prstGeom>
        </p:spPr>
      </p:pic>
    </p:spTree>
    <p:extLst>
      <p:ext uri="{BB962C8B-B14F-4D97-AF65-F5344CB8AC3E}">
        <p14:creationId xmlns:p14="http://schemas.microsoft.com/office/powerpoint/2010/main" val="263983634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Chinese culture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4987636" y="1825625"/>
            <a:ext cx="6366164" cy="4351338"/>
          </a:xfrm>
        </p:spPr>
        <p:txBody>
          <a:bodyPr>
            <a:normAutofit/>
          </a:bodyPr>
          <a:lstStyle/>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 certain level of differences exists between the Chinese culture and the culture prevailing in the UK.</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Chinese culture is indirect and British culture is direct (</a:t>
            </a:r>
            <a:r>
              <a:rPr lang="en-GB" sz="1600" dirty="0" err="1">
                <a:solidFill>
                  <a:srgbClr val="000000"/>
                </a:solidFill>
                <a:effectLst/>
                <a:ea typeface="Calibri" panose="020F0502020204030204" pitchFamily="34" charset="0"/>
                <a:cs typeface="Times New Roman" panose="02020603050405020304" pitchFamily="18" charset="0"/>
              </a:rPr>
              <a:t>Escandon</a:t>
            </a:r>
            <a:r>
              <a:rPr lang="en-GB" sz="1600" dirty="0">
                <a:solidFill>
                  <a:srgbClr val="000000"/>
                </a:solidFill>
                <a:effectLst/>
                <a:ea typeface="Calibri" panose="020F0502020204030204" pitchFamily="34" charset="0"/>
                <a:cs typeface="Times New Roman" panose="02020603050405020304" pitchFamily="18" charset="0"/>
              </a:rPr>
              <a:t>-Barbosa,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People in the UK are open-minded and people in China are a little close-minded.</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UK people do not face difficulty in saying yes or no whereas Chinese people face difficulty in saying no.</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1200"/>
              </a:spcAft>
              <a:buFont typeface="Symbol" panose="05050102010706020507" pitchFamily="18" charset="2"/>
              <a:buChar char=""/>
            </a:pPr>
            <a:r>
              <a:rPr lang="en-IN" sz="1600" dirty="0">
                <a:solidFill>
                  <a:schemeClr val="tx1"/>
                </a:solidFill>
                <a:effectLst/>
                <a:ea typeface="Times New Roman" panose="02020603050405020304" pitchFamily="18" charset="0"/>
              </a:rPr>
              <a:t>People in China are noisy and speak loudly whereas people in the UK speak quietly (Hofstede Insights, 2020).</a:t>
            </a:r>
          </a:p>
        </p:txBody>
      </p:sp>
      <p:sp>
        <p:nvSpPr>
          <p:cNvPr id="4" name="TextBox 3">
            <a:extLst>
              <a:ext uri="{FF2B5EF4-FFF2-40B4-BE49-F238E27FC236}">
                <a16:creationId xmlns:a16="http://schemas.microsoft.com/office/drawing/2014/main" id="{40D467F1-3371-D3D2-F597-16CD70606814}"/>
              </a:ext>
            </a:extLst>
          </p:cNvPr>
          <p:cNvSpPr txBox="1"/>
          <p:nvPr/>
        </p:nvSpPr>
        <p:spPr>
          <a:xfrm>
            <a:off x="1280160" y="5785658"/>
            <a:ext cx="4815840"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Jadil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47C3EABD-3088-F127-7A9F-F2D024054911}"/>
              </a:ext>
            </a:extLst>
          </p:cNvPr>
          <p:cNvPicPr>
            <a:picLocks noChangeAspect="1"/>
          </p:cNvPicPr>
          <p:nvPr/>
        </p:nvPicPr>
        <p:blipFill>
          <a:blip r:embed="rId3"/>
          <a:stretch>
            <a:fillRect/>
          </a:stretch>
        </p:blipFill>
        <p:spPr>
          <a:xfrm>
            <a:off x="593102" y="2003836"/>
            <a:ext cx="4233421" cy="3363933"/>
          </a:xfrm>
          <a:prstGeom prst="rect">
            <a:avLst/>
          </a:prstGeom>
        </p:spPr>
      </p:pic>
    </p:spTree>
    <p:extLst>
      <p:ext uri="{BB962C8B-B14F-4D97-AF65-F5344CB8AC3E}">
        <p14:creationId xmlns:p14="http://schemas.microsoft.com/office/powerpoint/2010/main" val="383415092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p:txBody>
          <a:bodyPr>
            <a:normAutofit/>
          </a:bodyPr>
          <a:lstStyle/>
          <a:p>
            <a:pPr algn="ctr">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Introduction to the Chinese culture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idx="1"/>
          </p:nvPr>
        </p:nvSpPr>
        <p:spPr>
          <a:xfrm>
            <a:off x="838200" y="1825625"/>
            <a:ext cx="6241330" cy="4351338"/>
          </a:xfrm>
        </p:spPr>
        <p:txBody>
          <a:bodyPr>
            <a:normAutofit/>
          </a:bodyPr>
          <a:lstStyle/>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For example, people in China are shy and modest whereas people in the UK are very much talented (</a:t>
            </a:r>
            <a:r>
              <a:rPr lang="en-GB" sz="1600" dirty="0" err="1">
                <a:solidFill>
                  <a:srgbClr val="000000"/>
                </a:solidFill>
                <a:effectLst/>
                <a:ea typeface="Calibri" panose="020F0502020204030204" pitchFamily="34" charset="0"/>
                <a:cs typeface="Times New Roman" panose="02020603050405020304" pitchFamily="18" charset="0"/>
              </a:rPr>
              <a:t>Jadil</a:t>
            </a:r>
            <a:r>
              <a:rPr lang="en-GB" sz="1600" dirty="0">
                <a:solidFill>
                  <a:srgbClr val="000000"/>
                </a:solidFill>
                <a:effectLst/>
                <a:ea typeface="Calibri" panose="020F0502020204030204" pitchFamily="34" charset="0"/>
                <a:cs typeface="Times New Roman" panose="02020603050405020304" pitchFamily="18" charset="0"/>
              </a:rPr>
              <a:t>,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Chinese culture mainly emphasizes conducting activities in a group rather than conducting activities individually.</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culture of China is culture-driven and success oriented.</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People in China can sacrifice leisure priority for family and work purposes (Jan,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5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work culture in the UK is hierarchical in comparison to the Chinese work culture.</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FA5F4F03-9F86-509E-FE39-9680106FF4F8}"/>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EDEC72DD-3771-A89F-7EAB-369F666C2334}"/>
              </a:ext>
            </a:extLst>
          </p:cNvPr>
          <p:cNvPicPr>
            <a:picLocks noChangeAspect="1"/>
          </p:cNvPicPr>
          <p:nvPr/>
        </p:nvPicPr>
        <p:blipFill>
          <a:blip r:embed="rId3"/>
          <a:stretch>
            <a:fillRect/>
          </a:stretch>
        </p:blipFill>
        <p:spPr>
          <a:xfrm>
            <a:off x="7502030" y="2309826"/>
            <a:ext cx="4055232" cy="2698573"/>
          </a:xfrm>
          <a:prstGeom prst="rect">
            <a:avLst/>
          </a:prstGeom>
        </p:spPr>
      </p:pic>
    </p:spTree>
    <p:extLst>
      <p:ext uri="{BB962C8B-B14F-4D97-AF65-F5344CB8AC3E}">
        <p14:creationId xmlns:p14="http://schemas.microsoft.com/office/powerpoint/2010/main" val="16609831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Success and failure factors of a joint venture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5087388" y="1825625"/>
            <a:ext cx="6266411" cy="4351338"/>
          </a:xfrm>
        </p:spPr>
        <p:txBody>
          <a:bodyPr>
            <a:normAutofit/>
          </a:bodyPr>
          <a:lstStyle/>
          <a:p>
            <a:pPr marL="0" indent="0" algn="just">
              <a:lnSpc>
                <a:spcPct val="100000"/>
              </a:lnSpc>
              <a:spcAft>
                <a:spcPts val="800"/>
              </a:spcAft>
              <a:buNone/>
            </a:pPr>
            <a:r>
              <a:rPr lang="en-GB" sz="2400" b="1" u="sng" dirty="0">
                <a:solidFill>
                  <a:srgbClr val="000000"/>
                </a:solidFill>
                <a:effectLst/>
                <a:ea typeface="Calibri" panose="020F0502020204030204" pitchFamily="34" charset="0"/>
                <a:cs typeface="Times New Roman" panose="02020603050405020304" pitchFamily="18" charset="0"/>
              </a:rPr>
              <a:t>Success factors of a joint venture in China:</a:t>
            </a:r>
            <a:endParaRPr lang="en-IN" sz="24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All sort of complicated business model is accepted in the Chinese Market (Kumar, et al.,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Businesses can easily expand their operations in the Chinese industry through a joint venture.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Joint venture with China brings an about high level of cultural knowledge and local expertise.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The Chinese partners take care of all the local formalities on behalf of the joint venture.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For example, Starbucks and McDonald's have benefited after undertaking a joint venture in China (Rehman, 2022).</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8EDE629F-3ABA-92E7-B31F-5D8B9A99F315}"/>
              </a:ext>
            </a:extLst>
          </p:cNvPr>
          <p:cNvSpPr txBox="1"/>
          <p:nvPr/>
        </p:nvSpPr>
        <p:spPr>
          <a:xfrm>
            <a:off x="1280160" y="5785658"/>
            <a:ext cx="4815840"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Jadil</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9B5B606F-44FE-E5EB-B0D8-7F11D4A4863C}"/>
              </a:ext>
            </a:extLst>
          </p:cNvPr>
          <p:cNvPicPr>
            <a:picLocks noChangeAspect="1"/>
          </p:cNvPicPr>
          <p:nvPr/>
        </p:nvPicPr>
        <p:blipFill>
          <a:blip r:embed="rId3"/>
          <a:stretch>
            <a:fillRect/>
          </a:stretch>
        </p:blipFill>
        <p:spPr>
          <a:xfrm>
            <a:off x="532014" y="2306001"/>
            <a:ext cx="4422371" cy="2727911"/>
          </a:xfrm>
          <a:prstGeom prst="rect">
            <a:avLst/>
          </a:prstGeom>
        </p:spPr>
      </p:pic>
    </p:spTree>
    <p:extLst>
      <p:ext uri="{BB962C8B-B14F-4D97-AF65-F5344CB8AC3E}">
        <p14:creationId xmlns:p14="http://schemas.microsoft.com/office/powerpoint/2010/main" val="40198806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Success and failure factors of a joint venture</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857A3F04-B8EB-4FC0-9B7B-F3B0940CC12A}"/>
              </a:ext>
            </a:extLst>
          </p:cNvPr>
          <p:cNvSpPr>
            <a:spLocks noGrp="1"/>
          </p:cNvSpPr>
          <p:nvPr>
            <p:ph idx="1"/>
          </p:nvPr>
        </p:nvSpPr>
        <p:spPr>
          <a:xfrm>
            <a:off x="838200" y="1825625"/>
            <a:ext cx="6429866" cy="4351338"/>
          </a:xfrm>
        </p:spPr>
        <p:txBody>
          <a:bodyPr>
            <a:normAutofit/>
          </a:bodyPr>
          <a:lstStyle/>
          <a:p>
            <a:pPr marL="0" indent="0" algn="just">
              <a:lnSpc>
                <a:spcPct val="100000"/>
              </a:lnSpc>
              <a:spcAft>
                <a:spcPts val="800"/>
              </a:spcAft>
              <a:buNone/>
            </a:pPr>
            <a:r>
              <a:rPr lang="en-GB" sz="2400" b="1" u="sng" dirty="0">
                <a:solidFill>
                  <a:srgbClr val="000000"/>
                </a:solidFill>
                <a:effectLst/>
                <a:ea typeface="Calibri" panose="020F0502020204030204" pitchFamily="34" charset="0"/>
                <a:cs typeface="Times New Roman" panose="02020603050405020304" pitchFamily="18" charset="0"/>
              </a:rPr>
              <a:t>Failure factors of the joint venture with China:</a:t>
            </a:r>
            <a:endParaRPr lang="en-IN" sz="24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High levels of problems in terms of compatibility with Chinese culture (Ren and Liu,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A lot of problems are faced by the UK business in terms of identifying funding sources in China.</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Certain disagreements in terms of joint venture agreement.</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lnSpc>
                <a:spcPct val="100000"/>
              </a:lnSpc>
              <a:spcAft>
                <a:spcPts val="1200"/>
              </a:spcAft>
              <a:buFont typeface="Symbol" panose="05050102010706020507" pitchFamily="18" charset="2"/>
              <a:buChar char=""/>
            </a:pPr>
            <a:r>
              <a:rPr lang="en-IN" sz="1600" dirty="0">
                <a:solidFill>
                  <a:schemeClr val="tx1"/>
                </a:solidFill>
                <a:effectLst/>
                <a:ea typeface="Times New Roman" panose="02020603050405020304" pitchFamily="18" charset="0"/>
              </a:rPr>
              <a:t>Differences in Chinese culture obstruct joint venture activities (BBC News, 2018).</a:t>
            </a:r>
          </a:p>
          <a:p>
            <a:pPr marL="342900" lvl="0" indent="-342900" algn="just">
              <a:lnSpc>
                <a:spcPct val="100000"/>
              </a:lnSpc>
              <a:spcAft>
                <a:spcPts val="800"/>
              </a:spcAft>
              <a:buFont typeface="Symbol" panose="05050102010706020507" pitchFamily="18" charset="2"/>
              <a:buChar char=""/>
            </a:pPr>
            <a:r>
              <a:rPr lang="en-GB" sz="1600" dirty="0">
                <a:solidFill>
                  <a:srgbClr val="000000"/>
                </a:solidFill>
                <a:effectLst/>
                <a:ea typeface="Calibri" panose="020F0502020204030204" pitchFamily="34" charset="0"/>
                <a:cs typeface="Times New Roman" panose="02020603050405020304" pitchFamily="18" charset="0"/>
              </a:rPr>
              <a:t>High chances of losing existence in the market of China and the presence of legal disputes.</a:t>
            </a:r>
            <a:endParaRPr lang="en-IN" sz="1600" dirty="0">
              <a:solidFill>
                <a:srgbClr val="000000"/>
              </a:solidFill>
              <a:effectLst/>
              <a:ea typeface="Calibri" panose="020F0502020204030204" pitchFamily="34" charset="0"/>
              <a:cs typeface="Times New Roman" panose="02020603050405020304" pitchFamily="18" charset="0"/>
            </a:endParaRPr>
          </a:p>
        </p:txBody>
      </p:sp>
      <p:sp>
        <p:nvSpPr>
          <p:cNvPr id="4" name="TextBox 3">
            <a:extLst>
              <a:ext uri="{FF2B5EF4-FFF2-40B4-BE49-F238E27FC236}">
                <a16:creationId xmlns:a16="http://schemas.microsoft.com/office/drawing/2014/main" id="{DB03A3FE-1A62-2CEA-94B9-9B5757F44CD6}"/>
              </a:ext>
            </a:extLst>
          </p:cNvPr>
          <p:cNvSpPr txBox="1"/>
          <p:nvPr/>
        </p:nvSpPr>
        <p:spPr>
          <a:xfrm>
            <a:off x="8163098" y="5602778"/>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5" name="Picture 4">
            <a:extLst>
              <a:ext uri="{FF2B5EF4-FFF2-40B4-BE49-F238E27FC236}">
                <a16:creationId xmlns:a16="http://schemas.microsoft.com/office/drawing/2014/main" id="{A4E78BE2-4BB0-484C-6F94-11BEBB51815D}"/>
              </a:ext>
            </a:extLst>
          </p:cNvPr>
          <p:cNvPicPr>
            <a:picLocks noChangeAspect="1"/>
          </p:cNvPicPr>
          <p:nvPr/>
        </p:nvPicPr>
        <p:blipFill>
          <a:blip r:embed="rId3"/>
          <a:stretch>
            <a:fillRect/>
          </a:stretch>
        </p:blipFill>
        <p:spPr>
          <a:xfrm>
            <a:off x="7268066" y="1947235"/>
            <a:ext cx="4355183" cy="3492031"/>
          </a:xfrm>
          <a:prstGeom prst="rect">
            <a:avLst/>
          </a:prstGeom>
        </p:spPr>
      </p:pic>
    </p:spTree>
    <p:extLst>
      <p:ext uri="{BB962C8B-B14F-4D97-AF65-F5344CB8AC3E}">
        <p14:creationId xmlns:p14="http://schemas.microsoft.com/office/powerpoint/2010/main" val="41632062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3">
                                            <p:txEl>
                                              <p:pRg st="5" end="5"/>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Hofstede Cultural Dimensions: UK and China</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pic>
        <p:nvPicPr>
          <p:cNvPr id="4" name="Content Placeholder 3">
            <a:extLst>
              <a:ext uri="{FF2B5EF4-FFF2-40B4-BE49-F238E27FC236}">
                <a16:creationId xmlns:a16="http://schemas.microsoft.com/office/drawing/2014/main" id="{1C6566B0-D203-A1B1-D785-752F6284103D}"/>
              </a:ext>
            </a:extLst>
          </p:cNvPr>
          <p:cNvPicPr>
            <a:picLocks noGrp="1" noChangeAspect="1"/>
          </p:cNvPicPr>
          <p:nvPr>
            <p:ph idx="1"/>
          </p:nvPr>
        </p:nvPicPr>
        <p:blipFill>
          <a:blip r:embed="rId3"/>
          <a:stretch>
            <a:fillRect/>
          </a:stretch>
        </p:blipFill>
        <p:spPr>
          <a:xfrm>
            <a:off x="7444695" y="1956688"/>
            <a:ext cx="4218798" cy="2944623"/>
          </a:xfrm>
          <a:prstGeom prst="rect">
            <a:avLst/>
          </a:prstGeom>
        </p:spPr>
      </p:pic>
      <p:sp>
        <p:nvSpPr>
          <p:cNvPr id="6" name="TextBox 5">
            <a:extLst>
              <a:ext uri="{FF2B5EF4-FFF2-40B4-BE49-F238E27FC236}">
                <a16:creationId xmlns:a16="http://schemas.microsoft.com/office/drawing/2014/main" id="{0CDF7222-3993-F612-AE89-287A51E7BA76}"/>
              </a:ext>
            </a:extLst>
          </p:cNvPr>
          <p:cNvSpPr txBox="1"/>
          <p:nvPr/>
        </p:nvSpPr>
        <p:spPr>
          <a:xfrm>
            <a:off x="723901" y="1833577"/>
            <a:ext cx="6177742" cy="4206280"/>
          </a:xfrm>
          <a:prstGeom prst="rect">
            <a:avLst/>
          </a:prstGeom>
          <a:noFill/>
        </p:spPr>
        <p:txBody>
          <a:bodyPr wrap="square" rtlCol="0">
            <a:spAutoFit/>
          </a:bodyPr>
          <a:lstStyle/>
          <a:p>
            <a:pPr algn="just">
              <a:spcAft>
                <a:spcPts val="800"/>
              </a:spcAft>
            </a:pPr>
            <a:r>
              <a:rPr lang="en-GB" sz="2400" b="1" u="sng" dirty="0">
                <a:solidFill>
                  <a:srgbClr val="000000"/>
                </a:solidFill>
                <a:effectLst/>
                <a:ea typeface="Calibri" panose="020F0502020204030204" pitchFamily="34" charset="0"/>
                <a:cs typeface="Times New Roman" panose="02020603050405020304" pitchFamily="18" charset="0"/>
              </a:rPr>
              <a:t>United Kingdom</a:t>
            </a:r>
            <a:endParaRPr lang="en-IN" sz="2400" dirty="0">
              <a:solidFill>
                <a:srgbClr val="000000"/>
              </a:solidFill>
              <a:effectLst/>
              <a:ea typeface="Calibri" panose="020F0502020204030204" pitchFamily="34" charset="0"/>
              <a:cs typeface="Times New Roman" panose="02020603050405020304" pitchFamily="18" charset="0"/>
            </a:endParaRPr>
          </a:p>
          <a:p>
            <a:pPr marL="285750" lvl="0" indent="-285750" algn="just">
              <a:spcAft>
                <a:spcPts val="1200"/>
              </a:spcAft>
              <a:buClr>
                <a:schemeClr val="accent1"/>
              </a:buClr>
              <a:buFont typeface="Wingdings" panose="05000000000000000000" pitchFamily="2" charset="2"/>
              <a:buChar char="§"/>
            </a:pPr>
            <a:r>
              <a:rPr lang="en-IN" b="1" dirty="0">
                <a:effectLst/>
                <a:ea typeface="Times New Roman" panose="02020603050405020304" pitchFamily="18" charset="0"/>
              </a:rPr>
              <a:t>Power distance</a:t>
            </a:r>
            <a:r>
              <a:rPr lang="en-IN" sz="1600" dirty="0">
                <a:effectLst/>
                <a:ea typeface="Times New Roman" panose="02020603050405020304" pitchFamily="18" charset="0"/>
              </a:rPr>
              <a:t>: The score is 80 and the society believes in maintaining equality (Hofstede Insights, 2020).</a:t>
            </a:r>
          </a:p>
          <a:p>
            <a:pPr marL="285750" lvl="0" indent="-28575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Individualism</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20 and people are highly related in a collectivist culture.</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Masculinity:</a:t>
            </a:r>
            <a:r>
              <a:rPr lang="en-GB" sz="1600" dirty="0">
                <a:solidFill>
                  <a:srgbClr val="000000"/>
                </a:solidFill>
                <a:effectLst/>
                <a:ea typeface="Calibri" panose="020F0502020204030204" pitchFamily="34" charset="0"/>
                <a:cs typeface="Times New Roman" panose="02020603050405020304" pitchFamily="18" charset="0"/>
              </a:rPr>
              <a:t> The score is 66 and the society is success-driven and success oriented.</a:t>
            </a:r>
            <a:endParaRPr lang="en-IN" sz="1600" dirty="0">
              <a:solidFill>
                <a:srgbClr val="000000"/>
              </a:solidFill>
              <a:effectLst/>
              <a:ea typeface="Calibri" panose="020F0502020204030204" pitchFamily="34" charset="0"/>
              <a:cs typeface="Times New Roman" panose="02020603050405020304" pitchFamily="18" charset="0"/>
            </a:endParaRPr>
          </a:p>
          <a:p>
            <a:pPr marL="285750" lvl="0" indent="-28575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Uncertainty avoidance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30 and there is the presence of legal rules to maintain flexibility in a situation.</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Long-term orientation</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The score is 87 and the society is pragmatically oriented (Ren and Liu, 2022).</a:t>
            </a:r>
            <a:endParaRPr lang="en-IN" sz="1600" dirty="0">
              <a:solidFill>
                <a:srgbClr val="000000"/>
              </a:solidFill>
              <a:effectLst/>
              <a:ea typeface="Calibri" panose="020F0502020204030204" pitchFamily="34" charset="0"/>
              <a:cs typeface="Times New Roman" panose="02020603050405020304" pitchFamily="18" charset="0"/>
            </a:endParaRPr>
          </a:p>
          <a:p>
            <a:pPr marL="342900" lvl="0" indent="-342900" algn="just">
              <a:spcAft>
                <a:spcPts val="800"/>
              </a:spcAft>
              <a:buClr>
                <a:schemeClr val="accent1"/>
              </a:buClr>
              <a:buFont typeface="Wingdings" panose="05000000000000000000" pitchFamily="2" charset="2"/>
              <a:buChar char="§"/>
            </a:pPr>
            <a:r>
              <a:rPr lang="en-GB" b="1" dirty="0">
                <a:solidFill>
                  <a:srgbClr val="000000"/>
                </a:solidFill>
                <a:effectLst/>
                <a:ea typeface="Calibri" panose="020F0502020204030204" pitchFamily="34" charset="0"/>
                <a:cs typeface="Times New Roman" panose="02020603050405020304" pitchFamily="18" charset="0"/>
              </a:rPr>
              <a:t>Indulgence:</a:t>
            </a:r>
            <a:r>
              <a:rPr lang="en-GB" sz="1600" dirty="0">
                <a:solidFill>
                  <a:srgbClr val="000000"/>
                </a:solidFill>
                <a:effectLst/>
                <a:ea typeface="Calibri" panose="020F0502020204030204" pitchFamily="34" charset="0"/>
                <a:cs typeface="Times New Roman" panose="02020603050405020304" pitchFamily="18" charset="0"/>
              </a:rPr>
              <a:t> The score is 24 and people try to control their gratification and desires.</a:t>
            </a:r>
            <a:endParaRPr lang="en-IN" sz="1600" dirty="0">
              <a:solidFill>
                <a:srgbClr val="000000"/>
              </a:solidFill>
              <a:effectLst/>
              <a:ea typeface="Calibri" panose="020F0502020204030204" pitchFamily="34" charset="0"/>
              <a:cs typeface="Times New Roman" panose="02020603050405020304" pitchFamily="18" charset="0"/>
            </a:endParaRPr>
          </a:p>
          <a:p>
            <a:endParaRPr lang="en-GB" sz="1600" dirty="0"/>
          </a:p>
        </p:txBody>
      </p:sp>
      <p:sp>
        <p:nvSpPr>
          <p:cNvPr id="7" name="TextBox 6">
            <a:extLst>
              <a:ext uri="{FF2B5EF4-FFF2-40B4-BE49-F238E27FC236}">
                <a16:creationId xmlns:a16="http://schemas.microsoft.com/office/drawing/2014/main" id="{D26E326F-E38B-1C20-9D0E-9CA5214B5468}"/>
              </a:ext>
            </a:extLst>
          </p:cNvPr>
          <p:cNvSpPr txBox="1"/>
          <p:nvPr/>
        </p:nvSpPr>
        <p:spPr>
          <a:xfrm>
            <a:off x="8379229" y="6039857"/>
            <a:ext cx="3458095" cy="458074"/>
          </a:xfrm>
          <a:prstGeom prst="rect">
            <a:avLst/>
          </a:prstGeom>
          <a:noFill/>
        </p:spPr>
        <p:txBody>
          <a:bodyPr wrap="square" rtlCol="0">
            <a:spAutoFit/>
          </a:bodyPr>
          <a:lstStyle/>
          <a:p>
            <a:pPr algn="just">
              <a:lnSpc>
                <a:spcPct val="150000"/>
              </a:lnSpc>
              <a:spcAft>
                <a:spcPts val="1200"/>
              </a:spcAft>
            </a:pPr>
            <a:r>
              <a:rPr lang="en-IN" sz="1800">
                <a:effectLst/>
                <a:latin typeface="Times New Roman" panose="02020603050405020304" pitchFamily="18" charset="0"/>
                <a:ea typeface="Times New Roman" panose="02020603050405020304" pitchFamily="18" charset="0"/>
              </a:rPr>
              <a:t>(Hofstede Insights, 2020)</a:t>
            </a:r>
          </a:p>
        </p:txBody>
      </p:sp>
    </p:spTree>
    <p:extLst>
      <p:ext uri="{BB962C8B-B14F-4D97-AF65-F5344CB8AC3E}">
        <p14:creationId xmlns:p14="http://schemas.microsoft.com/office/powerpoint/2010/main" val="69210822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a:bodyPr>
          <a:lstStyle/>
          <a:p>
            <a:pPr algn="just">
              <a:lnSpc>
                <a:spcPct val="150000"/>
              </a:lnSpc>
              <a:spcBef>
                <a:spcPts val="1200"/>
              </a:spcBef>
            </a:pPr>
            <a:r>
              <a:rPr lang="en-GB" sz="4400" b="1" kern="0" dirty="0">
                <a:solidFill>
                  <a:srgbClr val="000000"/>
                </a:solidFill>
                <a:effectLst/>
                <a:ea typeface="Times New Roman" panose="02020603050405020304" pitchFamily="18" charset="0"/>
                <a:cs typeface="Times New Roman" panose="02020603050405020304" pitchFamily="18" charset="0"/>
              </a:rPr>
              <a:t>Hofstede Cultural Dimensions: UK and China</a:t>
            </a:r>
            <a:endParaRPr lang="en-IN" sz="4400" b="1" kern="0" dirty="0">
              <a:solidFill>
                <a:srgbClr val="000000"/>
              </a:solidFill>
              <a:effectLst/>
              <a:ea typeface="Times New Roman" panose="02020603050405020304" pitchFamily="18" charset="0"/>
              <a:cs typeface="Times New Roman" panose="02020603050405020304" pitchFamily="18" charset="0"/>
            </a:endParaRPr>
          </a:p>
        </p:txBody>
      </p:sp>
      <p:sp>
        <p:nvSpPr>
          <p:cNvPr id="5" name="Content Placeholder 4">
            <a:extLst>
              <a:ext uri="{FF2B5EF4-FFF2-40B4-BE49-F238E27FC236}">
                <a16:creationId xmlns:a16="http://schemas.microsoft.com/office/drawing/2014/main" id="{372E2D4E-1026-3DF6-BD82-C7E51853A2C5}"/>
              </a:ext>
            </a:extLst>
          </p:cNvPr>
          <p:cNvSpPr>
            <a:spLocks noGrp="1"/>
          </p:cNvSpPr>
          <p:nvPr>
            <p:ph idx="1"/>
          </p:nvPr>
        </p:nvSpPr>
        <p:spPr>
          <a:xfrm>
            <a:off x="4721630" y="1825624"/>
            <a:ext cx="6632170" cy="4367785"/>
          </a:xfrm>
        </p:spPr>
        <p:txBody>
          <a:bodyPr>
            <a:normAutofit fontScale="70000" lnSpcReduction="20000"/>
          </a:bodyPr>
          <a:lstStyle/>
          <a:p>
            <a:pPr marL="0" indent="0" algn="just">
              <a:lnSpc>
                <a:spcPct val="110000"/>
              </a:lnSpc>
              <a:spcAft>
                <a:spcPts val="800"/>
              </a:spcAft>
              <a:buNone/>
            </a:pPr>
            <a:r>
              <a:rPr lang="en-GB" sz="2600" b="1" u="sng"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China</a:t>
            </a:r>
            <a:endParaRPr lang="en-IN" sz="26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pPr algn="just">
              <a:lnSpc>
                <a:spcPct val="110000"/>
              </a:lnSpc>
              <a:spcAft>
                <a:spcPts val="800"/>
              </a:spcAft>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Power distance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ffectLst/>
                <a:ea typeface="Calibri" panose="020F0502020204030204" pitchFamily="34" charset="0"/>
                <a:cs typeface="Times New Roman" panose="02020603050405020304" pitchFamily="18" charset="0"/>
              </a:rPr>
              <a:t>The score is 35 and the maximum focus is on reducing inequality among the people.</a:t>
            </a:r>
            <a:endParaRPr lang="en-IN" sz="1800" dirty="0">
              <a:solidFill>
                <a:srgbClr val="000000"/>
              </a:solidFill>
              <a:effectLst/>
              <a:ea typeface="Calibri" panose="020F0502020204030204" pitchFamily="34" charset="0"/>
              <a:cs typeface="Times New Roman" panose="02020603050405020304" pitchFamily="18" charset="0"/>
            </a:endParaRPr>
          </a:p>
          <a:p>
            <a:pPr algn="just">
              <a:lnSpc>
                <a:spcPct val="110000"/>
              </a:lnSpc>
              <a:spcAft>
                <a:spcPts val="1200"/>
              </a:spcAft>
              <a:buFont typeface="Wingdings" panose="05000000000000000000" pitchFamily="2" charset="2"/>
              <a:buChar char="§"/>
            </a:pPr>
            <a:r>
              <a:rPr lang="en-IN" sz="2600" b="1" dirty="0">
                <a:effectLst/>
                <a:ea typeface="Times New Roman" panose="02020603050405020304" pitchFamily="18" charset="0"/>
              </a:rPr>
              <a:t>Individualism</a:t>
            </a:r>
            <a:r>
              <a:rPr lang="en-IN" sz="1600" b="1" dirty="0">
                <a:effectLst/>
                <a:ea typeface="Times New Roman" panose="02020603050405020304" pitchFamily="18" charset="0"/>
              </a:rPr>
              <a:t>:</a:t>
            </a:r>
            <a:r>
              <a:rPr lang="en-IN" sz="1600" dirty="0">
                <a:effectLst/>
                <a:ea typeface="Times New Roman" panose="02020603050405020304" pitchFamily="18" charset="0"/>
              </a:rPr>
              <a:t> </a:t>
            </a:r>
            <a:r>
              <a:rPr lang="en-IN" sz="1800" dirty="0">
                <a:effectLst/>
                <a:ea typeface="Times New Roman" panose="02020603050405020304" pitchFamily="18" charset="0"/>
              </a:rPr>
              <a:t>The score is 89 and people are very much individualist and private (Hofstede Insights, 2020).</a:t>
            </a: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Masculinity</a:t>
            </a:r>
            <a:r>
              <a:rPr lang="en-GB" sz="2200" b="1" dirty="0">
                <a:solidFill>
                  <a:srgbClr val="000000"/>
                </a:solidFill>
                <a:effectLst/>
                <a:ea typeface="Calibri" panose="020F0502020204030204" pitchFamily="34" charset="0"/>
                <a:cs typeface="Times New Roman" panose="02020603050405020304" pitchFamily="18" charset="0"/>
              </a:rPr>
              <a:t>:</a:t>
            </a:r>
            <a:r>
              <a:rPr lang="en-GB" sz="1600" b="1"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a typeface="Calibri" panose="020F0502020204030204" pitchFamily="34" charset="0"/>
                <a:cs typeface="Times New Roman" panose="02020603050405020304" pitchFamily="18" charset="0"/>
              </a:rPr>
              <a:t>The score is 66 and British culture is highly modest.</a:t>
            </a:r>
            <a:endParaRPr lang="en-IN" sz="1600" dirty="0">
              <a:solidFill>
                <a:srgbClr val="000000"/>
              </a:solidFill>
              <a:effectLst/>
              <a:ea typeface="Calibri" panose="020F0502020204030204" pitchFamily="34" charset="0"/>
              <a:cs typeface="Times New Roman" panose="02020603050405020304" pitchFamily="18" charset="0"/>
            </a:endParaRP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Uncertainty avoidance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800" dirty="0">
                <a:solidFill>
                  <a:srgbClr val="000000"/>
                </a:solidFill>
                <a:effectLst/>
                <a:ea typeface="Calibri" panose="020F0502020204030204" pitchFamily="34" charset="0"/>
                <a:cs typeface="Times New Roman" panose="02020603050405020304" pitchFamily="18" charset="0"/>
              </a:rPr>
              <a:t>The score is 35 and people go along with the dynamic changing environment.</a:t>
            </a:r>
            <a:endParaRPr lang="en-IN" sz="1800" dirty="0">
              <a:solidFill>
                <a:srgbClr val="000000"/>
              </a:solidFill>
              <a:effectLst/>
              <a:ea typeface="Calibri" panose="020F0502020204030204" pitchFamily="34" charset="0"/>
              <a:cs typeface="Times New Roman" panose="02020603050405020304" pitchFamily="18" charset="0"/>
            </a:endParaRPr>
          </a:p>
          <a:p>
            <a:pPr algn="just">
              <a:lnSpc>
                <a:spcPct val="110000"/>
              </a:lnSpc>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Long-term orientation</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900" dirty="0">
                <a:solidFill>
                  <a:srgbClr val="000000"/>
                </a:solidFill>
                <a:effectLst/>
                <a:ea typeface="Calibri" panose="020F0502020204030204" pitchFamily="34" charset="0"/>
                <a:cs typeface="Times New Roman" panose="02020603050405020304" pitchFamily="18" charset="0"/>
              </a:rPr>
              <a:t>The score is 51 and the British culture has a dominant preference.</a:t>
            </a:r>
            <a:endParaRPr lang="en-IN" sz="1900" dirty="0">
              <a:solidFill>
                <a:srgbClr val="000000"/>
              </a:solidFill>
              <a:effectLst/>
              <a:ea typeface="Calibri" panose="020F0502020204030204" pitchFamily="34" charset="0"/>
              <a:cs typeface="Times New Roman" panose="02020603050405020304" pitchFamily="18" charset="0"/>
            </a:endParaRPr>
          </a:p>
          <a:p>
            <a:pPr algn="just">
              <a:lnSpc>
                <a:spcPct val="110000"/>
              </a:lnSpc>
              <a:spcAft>
                <a:spcPts val="800"/>
              </a:spcAft>
              <a:buFont typeface="Wingdings" panose="05000000000000000000" pitchFamily="2" charset="2"/>
              <a:buChar char="§"/>
            </a:pPr>
            <a:r>
              <a:rPr lang="en-GB" sz="2600" b="1" dirty="0">
                <a:solidFill>
                  <a:srgbClr val="000000"/>
                </a:solidFill>
                <a:effectLst/>
                <a:ea typeface="Calibri" panose="020F0502020204030204" pitchFamily="34" charset="0"/>
                <a:cs typeface="Times New Roman" panose="02020603050405020304" pitchFamily="18" charset="0"/>
              </a:rPr>
              <a:t>Indulgence</a:t>
            </a:r>
            <a:r>
              <a:rPr lang="en-GB" sz="1600" b="1" dirty="0">
                <a:solidFill>
                  <a:srgbClr val="000000"/>
                </a:solidFill>
                <a:effectLst/>
                <a:ea typeface="Calibri" panose="020F0502020204030204" pitchFamily="34" charset="0"/>
                <a:cs typeface="Times New Roman" panose="02020603050405020304" pitchFamily="18" charset="0"/>
              </a:rPr>
              <a:t>:</a:t>
            </a:r>
            <a:r>
              <a:rPr lang="en-GB" sz="1600" dirty="0">
                <a:solidFill>
                  <a:srgbClr val="000000"/>
                </a:solidFill>
                <a:effectLst/>
                <a:ea typeface="Calibri" panose="020F0502020204030204" pitchFamily="34" charset="0"/>
                <a:cs typeface="Times New Roman" panose="02020603050405020304" pitchFamily="18" charset="0"/>
              </a:rPr>
              <a:t> </a:t>
            </a:r>
            <a:r>
              <a:rPr lang="en-GB" sz="1900" dirty="0">
                <a:solidFill>
                  <a:srgbClr val="000000"/>
                </a:solidFill>
                <a:effectLst/>
                <a:ea typeface="Calibri" panose="020F0502020204030204" pitchFamily="34" charset="0"/>
                <a:cs typeface="Times New Roman" panose="02020603050405020304" pitchFamily="18" charset="0"/>
              </a:rPr>
              <a:t>The score is 69 and the people are highly willing to realize their desires and impulses (Kumar, et al., 2022).</a:t>
            </a:r>
            <a:endParaRPr lang="en-IN" sz="1900" dirty="0">
              <a:solidFill>
                <a:srgbClr val="000000"/>
              </a:solidFill>
              <a:effectLst/>
              <a:ea typeface="Calibri" panose="020F0502020204030204" pitchFamily="34" charset="0"/>
              <a:cs typeface="Times New Roman" panose="02020603050405020304" pitchFamily="18" charset="0"/>
            </a:endParaRPr>
          </a:p>
          <a:p>
            <a:pPr>
              <a:lnSpc>
                <a:spcPct val="110000"/>
              </a:lnSpc>
            </a:pPr>
            <a:endParaRPr lang="en-GB" sz="1600" dirty="0"/>
          </a:p>
        </p:txBody>
      </p:sp>
      <p:sp>
        <p:nvSpPr>
          <p:cNvPr id="7" name="TextBox 6">
            <a:extLst>
              <a:ext uri="{FF2B5EF4-FFF2-40B4-BE49-F238E27FC236}">
                <a16:creationId xmlns:a16="http://schemas.microsoft.com/office/drawing/2014/main" id="{1D313E55-CB9A-AF5D-7B86-97443D92A348}"/>
              </a:ext>
            </a:extLst>
          </p:cNvPr>
          <p:cNvSpPr txBox="1"/>
          <p:nvPr/>
        </p:nvSpPr>
        <p:spPr>
          <a:xfrm>
            <a:off x="1097280" y="5853797"/>
            <a:ext cx="3190702" cy="646331"/>
          </a:xfrm>
          <a:prstGeom prst="rect">
            <a:avLst/>
          </a:prstGeom>
          <a:noFill/>
        </p:spPr>
        <p:txBody>
          <a:bodyPr wrap="square" rtlCol="0">
            <a:spAutoFit/>
          </a:bodyPr>
          <a:lstStyle/>
          <a:p>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a:t>
            </a:r>
            <a:r>
              <a:rPr lang="en-GB" sz="1800" dirty="0" err="1">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Escandon</a:t>
            </a:r>
            <a:r>
              <a:rPr lang="en-GB"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rPr>
              <a:t>-Barbosa, et al., 2022)</a:t>
            </a:r>
            <a:endParaRPr lang="en-IN" sz="1800" dirty="0">
              <a:solidFill>
                <a:srgbClr val="000000"/>
              </a:solidFill>
              <a:effectLst/>
              <a:latin typeface="Times New Roman" panose="02020603050405020304" pitchFamily="18" charset="0"/>
              <a:ea typeface="Calibri" panose="020F0502020204030204" pitchFamily="34" charset="0"/>
              <a:cs typeface="Times New Roman" panose="02020603050405020304" pitchFamily="18" charset="0"/>
            </a:endParaRPr>
          </a:p>
          <a:p>
            <a:endParaRPr lang="en-GB" dirty="0"/>
          </a:p>
        </p:txBody>
      </p:sp>
      <p:pic>
        <p:nvPicPr>
          <p:cNvPr id="8" name="Picture 7">
            <a:extLst>
              <a:ext uri="{FF2B5EF4-FFF2-40B4-BE49-F238E27FC236}">
                <a16:creationId xmlns:a16="http://schemas.microsoft.com/office/drawing/2014/main" id="{4EC059F3-7309-E4E5-B2FE-736AF20DD816}"/>
              </a:ext>
            </a:extLst>
          </p:cNvPr>
          <p:cNvPicPr>
            <a:picLocks noChangeAspect="1"/>
          </p:cNvPicPr>
          <p:nvPr/>
        </p:nvPicPr>
        <p:blipFill>
          <a:blip r:embed="rId3"/>
          <a:stretch>
            <a:fillRect/>
          </a:stretch>
        </p:blipFill>
        <p:spPr>
          <a:xfrm>
            <a:off x="0" y="2061516"/>
            <a:ext cx="4600280" cy="3421453"/>
          </a:xfrm>
          <a:prstGeom prst="rect">
            <a:avLst/>
          </a:prstGeom>
        </p:spPr>
      </p:pic>
    </p:spTree>
    <p:extLst>
      <p:ext uri="{BB962C8B-B14F-4D97-AF65-F5344CB8AC3E}">
        <p14:creationId xmlns:p14="http://schemas.microsoft.com/office/powerpoint/2010/main" val="33386103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5">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5">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5">
                                            <p:txEl>
                                              <p:pRg st="4" end="4"/>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grpId="0" nodeType="clickEffect">
                                  <p:stCondLst>
                                    <p:cond delay="0"/>
                                  </p:stCondLst>
                                  <p:childTnLst>
                                    <p:set>
                                      <p:cBhvr>
                                        <p:cTn id="26" dur="1" fill="hold">
                                          <p:stCondLst>
                                            <p:cond delay="0"/>
                                          </p:stCondLst>
                                        </p:cTn>
                                        <p:tgtEl>
                                          <p:spTgt spid="5">
                                            <p:txEl>
                                              <p:pRg st="5" end="5"/>
                                            </p:txEl>
                                          </p:spTgt>
                                        </p:tgtEl>
                                        <p:attrNameLst>
                                          <p:attrName>style.visibility</p:attrName>
                                        </p:attrNameLst>
                                      </p:cBhvr>
                                      <p:to>
                                        <p:strVal val="visible"/>
                                      </p:to>
                                    </p:set>
                                  </p:childTnLst>
                                </p:cTn>
                              </p:par>
                            </p:childTnLst>
                          </p:cTn>
                        </p:par>
                      </p:childTnLst>
                    </p:cTn>
                  </p:par>
                  <p:par>
                    <p:cTn id="27" fill="hold">
                      <p:stCondLst>
                        <p:cond delay="indefinite"/>
                      </p:stCondLst>
                      <p:childTnLst>
                        <p:par>
                          <p:cTn id="28" fill="hold">
                            <p:stCondLst>
                              <p:cond delay="0"/>
                            </p:stCondLst>
                            <p:childTnLst>
                              <p:par>
                                <p:cTn id="29" presetID="1" presetClass="entr" presetSubtype="0" fill="hold" grpId="0" nodeType="clickEffect">
                                  <p:stCondLst>
                                    <p:cond delay="0"/>
                                  </p:stCondLst>
                                  <p:childTnLst>
                                    <p:set>
                                      <p:cBhvr>
                                        <p:cTn id="30" dur="1" fill="hold">
                                          <p:stCondLst>
                                            <p:cond delay="0"/>
                                          </p:stCondLst>
                                        </p:cTn>
                                        <p:tgtEl>
                                          <p:spTgt spid="5">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build="p"/>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BEAF07-E613-3E5A-A505-22DD29ACEF54}"/>
              </a:ext>
            </a:extLst>
          </p:cNvPr>
          <p:cNvSpPr>
            <a:spLocks noGrp="1"/>
          </p:cNvSpPr>
          <p:nvPr>
            <p:ph type="title"/>
          </p:nvPr>
        </p:nvSpPr>
        <p:spPr/>
        <p:txBody>
          <a:bodyPr>
            <a:normAutofit/>
          </a:bodyPr>
          <a:lstStyle/>
          <a:p>
            <a:r>
              <a:rPr lang="en-US" sz="4400" b="1" dirty="0"/>
              <a:t>Cultural sensitivity and Cultural Variables</a:t>
            </a:r>
            <a:endParaRPr lang="en-GB" sz="4400" b="1" dirty="0"/>
          </a:p>
        </p:txBody>
      </p:sp>
      <p:sp>
        <p:nvSpPr>
          <p:cNvPr id="3" name="Content Placeholder 2">
            <a:extLst>
              <a:ext uri="{FF2B5EF4-FFF2-40B4-BE49-F238E27FC236}">
                <a16:creationId xmlns:a16="http://schemas.microsoft.com/office/drawing/2014/main" id="{A9416160-18E3-FFCB-9DFB-667E58A41C80}"/>
              </a:ext>
            </a:extLst>
          </p:cNvPr>
          <p:cNvSpPr>
            <a:spLocks noGrp="1"/>
          </p:cNvSpPr>
          <p:nvPr>
            <p:ph idx="1"/>
          </p:nvPr>
        </p:nvSpPr>
        <p:spPr/>
        <p:txBody>
          <a:bodyPr>
            <a:normAutofit fontScale="92500" lnSpcReduction="10000"/>
          </a:bodyPr>
          <a:lstStyle/>
          <a:p>
            <a:pPr>
              <a:buFont typeface="Wingdings" panose="05000000000000000000" pitchFamily="2" charset="2"/>
              <a:buChar char="§"/>
            </a:pPr>
            <a:r>
              <a:rPr lang="en-US" dirty="0"/>
              <a:t> </a:t>
            </a:r>
            <a:r>
              <a:rPr lang="en-US" sz="2600" dirty="0"/>
              <a:t>What is Cultural sensitivity?</a:t>
            </a:r>
            <a:endParaRPr lang="en-GB" sz="2600" dirty="0"/>
          </a:p>
          <a:p>
            <a:pPr marL="0" indent="0">
              <a:buNone/>
            </a:pPr>
            <a:r>
              <a:rPr lang="en-GB" sz="1800" dirty="0">
                <a:effectLst/>
                <a:latin typeface="Times New Roman" panose="02020603050405020304" pitchFamily="18" charset="0"/>
                <a:ea typeface="Times New Roman" panose="02020603050405020304" pitchFamily="18" charset="0"/>
              </a:rPr>
              <a:t>	</a:t>
            </a:r>
            <a:r>
              <a:rPr lang="en-GB" sz="2200" dirty="0">
                <a:effectLst/>
                <a:ea typeface="Times New Roman" panose="02020603050405020304" pitchFamily="18" charset="0"/>
              </a:rPr>
              <a:t>As Deresky (2017) states, cultural sensitivity, or cultural empathy, is the awareness off and an honest caring about another individual’s culture. Such sensitivity requires the ability to understand the perspective of those living in other (and very different) societies and the willingness to put oneself in another’s shoes.</a:t>
            </a:r>
          </a:p>
          <a:p>
            <a:pPr>
              <a:buFont typeface="Wingdings" panose="05000000000000000000" pitchFamily="2" charset="2"/>
              <a:buChar char="§"/>
            </a:pPr>
            <a:r>
              <a:rPr lang="en-GB" sz="1800" dirty="0">
                <a:latin typeface="Times New Roman" panose="02020603050405020304" pitchFamily="18" charset="0"/>
                <a:ea typeface="Times New Roman" panose="02020603050405020304" pitchFamily="18" charset="0"/>
              </a:rPr>
              <a:t> </a:t>
            </a:r>
            <a:r>
              <a:rPr lang="en-GB" sz="2600" dirty="0">
                <a:ea typeface="Times New Roman" panose="02020603050405020304" pitchFamily="18" charset="0"/>
              </a:rPr>
              <a:t>Cultural variables</a:t>
            </a:r>
            <a:r>
              <a:rPr lang="en-GB" sz="2600" dirty="0">
                <a:latin typeface="Times New Roman" panose="02020603050405020304" pitchFamily="18" charset="0"/>
                <a:ea typeface="Times New Roman" panose="02020603050405020304" pitchFamily="18" charset="0"/>
              </a:rPr>
              <a:t>:</a:t>
            </a:r>
          </a:p>
          <a:p>
            <a:pPr marL="0" indent="0">
              <a:buNone/>
            </a:pPr>
            <a:endParaRPr lang="en-GB" sz="1800" dirty="0">
              <a:latin typeface="Times New Roman" panose="02020603050405020304" pitchFamily="18" charset="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Language barriers present a significant challenge </a:t>
            </a:r>
            <a:r>
              <a:rPr lang="en-GB" sz="1600" dirty="0">
                <a:ea typeface="Times New Roman" panose="02020603050405020304" pitchFamily="18" charset="0"/>
              </a:rPr>
              <a:t>                                                        </a:t>
            </a:r>
            <a:r>
              <a:rPr lang="en-GB" sz="2200" dirty="0">
                <a:ea typeface="Times New Roman" panose="02020603050405020304" pitchFamily="18" charset="0"/>
              </a:rPr>
              <a:t>(Zhao, 1991)</a:t>
            </a:r>
          </a:p>
          <a:p>
            <a:pPr lvl="1">
              <a:buFont typeface="Wingdings" panose="05000000000000000000" pitchFamily="2" charset="2"/>
              <a:buChar char="§"/>
            </a:pPr>
            <a:endParaRPr lang="en-GB" sz="1600" dirty="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Communication styles: Indirect and direct communication</a:t>
            </a:r>
            <a:r>
              <a:rPr lang="en-GB" sz="1600" dirty="0">
                <a:ea typeface="Times New Roman" panose="02020603050405020304" pitchFamily="18" charset="0"/>
              </a:rPr>
              <a:t>         	            </a:t>
            </a:r>
            <a:r>
              <a:rPr lang="en-GB" sz="2200" dirty="0">
                <a:ea typeface="Times New Roman" panose="02020603050405020304" pitchFamily="18" charset="0"/>
              </a:rPr>
              <a:t>(Ding, 2006)</a:t>
            </a:r>
          </a:p>
          <a:p>
            <a:pPr lvl="1">
              <a:buFont typeface="Wingdings" panose="05000000000000000000" pitchFamily="2" charset="2"/>
              <a:buChar char="§"/>
            </a:pPr>
            <a:endParaRPr lang="en-GB" sz="1600" dirty="0">
              <a:ea typeface="Times New Roman" panose="02020603050405020304" pitchFamily="18" charset="0"/>
            </a:endParaRPr>
          </a:p>
          <a:p>
            <a:pPr lvl="1">
              <a:buFont typeface="Wingdings" panose="05000000000000000000" pitchFamily="2" charset="2"/>
              <a:buChar char="§"/>
            </a:pPr>
            <a:r>
              <a:rPr lang="en-GB" sz="2200" dirty="0">
                <a:ea typeface="Times New Roman" panose="02020603050405020304" pitchFamily="18" charset="0"/>
              </a:rPr>
              <a:t>Hierarchical structure and Decision-making Process </a:t>
            </a:r>
          </a:p>
          <a:p>
            <a:endParaRPr lang="en-GB" sz="1800" dirty="0">
              <a:effectLst/>
              <a:latin typeface="Times New Roman" panose="02020603050405020304" pitchFamily="18" charset="0"/>
              <a:ea typeface="Times New Roman" panose="02020603050405020304" pitchFamily="18" charset="0"/>
            </a:endParaRPr>
          </a:p>
          <a:p>
            <a:pPr marL="0" indent="0">
              <a:buNone/>
            </a:pPr>
            <a:endParaRPr lang="en-US" dirty="0"/>
          </a:p>
        </p:txBody>
      </p:sp>
    </p:spTree>
    <p:extLst>
      <p:ext uri="{BB962C8B-B14F-4D97-AF65-F5344CB8AC3E}">
        <p14:creationId xmlns:p14="http://schemas.microsoft.com/office/powerpoint/2010/main" val="65761383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par>
                                <p:cTn id="15" presetID="1" presetClass="entr" presetSubtype="0" fill="hold" grpId="0" nodeType="withEffect">
                                  <p:stCondLst>
                                    <p:cond delay="0"/>
                                  </p:stCondLst>
                                  <p:childTnLst>
                                    <p:set>
                                      <p:cBhvr>
                                        <p:cTn id="16" dur="1" fill="hold">
                                          <p:stCondLst>
                                            <p:cond delay="0"/>
                                          </p:stCondLst>
                                        </p:cTn>
                                        <p:tgtEl>
                                          <p:spTgt spid="3">
                                            <p:txEl>
                                              <p:pRg st="4" end="4"/>
                                            </p:txEl>
                                          </p:spTgt>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3">
                                            <p:txEl>
                                              <p:pRg st="6" end="6"/>
                                            </p:txEl>
                                          </p:spTgt>
                                        </p:tgtEl>
                                        <p:attrNameLst>
                                          <p:attrName>style.visibility</p:attrName>
                                        </p:attrNameLst>
                                      </p:cBhvr>
                                      <p:to>
                                        <p:strVal val="visible"/>
                                      </p:to>
                                    </p:set>
                                  </p:childTnLst>
                                </p:cTn>
                              </p:par>
                              <p:par>
                                <p:cTn id="19" presetID="1" presetClass="entr" presetSubtype="0" fill="hold" grpId="0" nodeType="withEffect">
                                  <p:stCondLst>
                                    <p:cond delay="0"/>
                                  </p:stCondLst>
                                  <p:childTnLst>
                                    <p:set>
                                      <p:cBhvr>
                                        <p:cTn id="20" dur="1" fill="hold">
                                          <p:stCondLst>
                                            <p:cond delay="0"/>
                                          </p:stCondLst>
                                        </p:cTn>
                                        <p:tgtEl>
                                          <p:spTgt spid="3">
                                            <p:txEl>
                                              <p:pRg st="8" end="8"/>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F86C5AD-AA3A-F0D6-5431-BA3F5008B5A0}"/>
              </a:ext>
            </a:extLst>
          </p:cNvPr>
          <p:cNvSpPr>
            <a:spLocks noGrp="1"/>
          </p:cNvSpPr>
          <p:nvPr>
            <p:ph type="title"/>
          </p:nvPr>
        </p:nvSpPr>
        <p:spPr/>
        <p:txBody>
          <a:bodyPr>
            <a:normAutofit/>
          </a:bodyPr>
          <a:lstStyle/>
          <a:p>
            <a:r>
              <a:rPr lang="en-US" sz="4400" b="1" dirty="0"/>
              <a:t>Cultural sensitivity and Cultural Variables</a:t>
            </a:r>
            <a:endParaRPr lang="en-GB" sz="4400" b="1" dirty="0"/>
          </a:p>
        </p:txBody>
      </p:sp>
      <p:sp>
        <p:nvSpPr>
          <p:cNvPr id="3" name="Content Placeholder 2">
            <a:extLst>
              <a:ext uri="{FF2B5EF4-FFF2-40B4-BE49-F238E27FC236}">
                <a16:creationId xmlns:a16="http://schemas.microsoft.com/office/drawing/2014/main" id="{E009CBC1-7757-CBF4-F249-BAFD0570F7EC}"/>
              </a:ext>
            </a:extLst>
          </p:cNvPr>
          <p:cNvSpPr>
            <a:spLocks noGrp="1"/>
          </p:cNvSpPr>
          <p:nvPr>
            <p:ph idx="1"/>
          </p:nvPr>
        </p:nvSpPr>
        <p:spPr/>
        <p:txBody>
          <a:bodyPr/>
          <a:lstStyle/>
          <a:p>
            <a:pPr>
              <a:buFont typeface="Wingdings" panose="05000000000000000000" pitchFamily="2" charset="2"/>
              <a:buChar char="§"/>
            </a:pPr>
            <a:r>
              <a:rPr lang="en-US" dirty="0"/>
              <a:t> </a:t>
            </a:r>
            <a:r>
              <a:rPr lang="en-US" sz="2400" dirty="0"/>
              <a:t>Cultural variables continued</a:t>
            </a:r>
            <a:endParaRPr lang="en-US" dirty="0"/>
          </a:p>
          <a:p>
            <a:pPr lvl="1">
              <a:buFont typeface="Wingdings" panose="05000000000000000000" pitchFamily="2" charset="2"/>
              <a:buChar char="§"/>
            </a:pPr>
            <a:endParaRPr lang="en-US" dirty="0"/>
          </a:p>
          <a:p>
            <a:pPr lvl="1">
              <a:buFont typeface="Wingdings" panose="05000000000000000000" pitchFamily="2" charset="2"/>
              <a:buChar char="§"/>
            </a:pPr>
            <a:r>
              <a:rPr lang="en-US" sz="2000" dirty="0"/>
              <a:t>Relationship building or Guanxi is crucial in business           </a:t>
            </a:r>
            <a:r>
              <a:rPr lang="en-US" dirty="0"/>
              <a:t>		</a:t>
            </a:r>
            <a:r>
              <a:rPr lang="en-US" sz="2000" dirty="0"/>
              <a:t>(Barbalet,2021)</a:t>
            </a:r>
          </a:p>
          <a:p>
            <a:pPr lvl="1">
              <a:buFont typeface="Wingdings" panose="05000000000000000000" pitchFamily="2" charset="2"/>
              <a:buChar char="§"/>
            </a:pPr>
            <a:endParaRPr lang="en-US" dirty="0"/>
          </a:p>
          <a:p>
            <a:pPr lvl="1">
              <a:buFont typeface="Wingdings" panose="05000000000000000000" pitchFamily="2" charset="2"/>
              <a:buChar char="§"/>
            </a:pPr>
            <a:r>
              <a:rPr lang="en-US" sz="2000" dirty="0"/>
              <a:t>Gift giving</a:t>
            </a:r>
            <a:r>
              <a:rPr lang="en-US" dirty="0"/>
              <a:t>						</a:t>
            </a:r>
            <a:r>
              <a:rPr lang="en-US" sz="2000" dirty="0"/>
              <a:t>    (Allan K.K. Chan, et al.,2003)</a:t>
            </a:r>
          </a:p>
          <a:p>
            <a:pPr lvl="5">
              <a:buFont typeface="Arial" panose="020B0604020202020204" pitchFamily="34" charset="0"/>
              <a:buChar char="•"/>
            </a:pPr>
            <a:r>
              <a:rPr lang="en-US" sz="1600" dirty="0"/>
              <a:t>Gifts (“</a:t>
            </a:r>
            <a:r>
              <a:rPr lang="en-US" sz="1600" dirty="0" err="1"/>
              <a:t>songli</a:t>
            </a:r>
            <a:r>
              <a:rPr lang="en-US" sz="1600" dirty="0"/>
              <a:t>”) related to business</a:t>
            </a:r>
          </a:p>
          <a:p>
            <a:pPr lvl="5">
              <a:buFont typeface="Arial" panose="020B0604020202020204" pitchFamily="34" charset="0"/>
              <a:buChar char="•"/>
            </a:pPr>
            <a:r>
              <a:rPr lang="en-US" sz="1600" dirty="0"/>
              <a:t>Gifts related to seasons </a:t>
            </a:r>
          </a:p>
          <a:p>
            <a:pPr lvl="5">
              <a:buFont typeface="Arial" panose="020B0604020202020204" pitchFamily="34" charset="0"/>
              <a:buChar char="•"/>
            </a:pPr>
            <a:r>
              <a:rPr lang="en-US" sz="1600" dirty="0"/>
              <a:t>Gifts related to family networks</a:t>
            </a:r>
          </a:p>
          <a:p>
            <a:pPr lvl="1">
              <a:buFont typeface="Wingdings" panose="05000000000000000000" pitchFamily="2" charset="2"/>
              <a:buChar char="§"/>
            </a:pPr>
            <a:r>
              <a:rPr lang="en-US" sz="2000" dirty="0"/>
              <a:t>Face Saving</a:t>
            </a:r>
          </a:p>
          <a:p>
            <a:pPr lvl="1">
              <a:buFont typeface="Wingdings" panose="05000000000000000000" pitchFamily="2" charset="2"/>
              <a:buChar char="§"/>
            </a:pPr>
            <a:r>
              <a:rPr lang="en-US" sz="2000" dirty="0"/>
              <a:t>Examples of British brands like: Burberry, Dyson, Mark &amp; Spencer, ASOS, New Look</a:t>
            </a:r>
          </a:p>
          <a:p>
            <a:pPr marL="201168" lvl="1" indent="0">
              <a:buNone/>
            </a:pPr>
            <a:r>
              <a:rPr lang="en-US" sz="2000" dirty="0"/>
              <a:t>								 </a:t>
            </a:r>
            <a:r>
              <a:rPr lang="en-US" dirty="0"/>
              <a:t>		</a:t>
            </a:r>
          </a:p>
        </p:txBody>
      </p:sp>
    </p:spTree>
    <p:extLst>
      <p:ext uri="{BB962C8B-B14F-4D97-AF65-F5344CB8AC3E}">
        <p14:creationId xmlns:p14="http://schemas.microsoft.com/office/powerpoint/2010/main" val="13838084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2D540-4F6D-D980-FDB9-A110F3818B90}"/>
              </a:ext>
            </a:extLst>
          </p:cNvPr>
          <p:cNvSpPr>
            <a:spLocks noGrp="1"/>
          </p:cNvSpPr>
          <p:nvPr>
            <p:ph type="title"/>
          </p:nvPr>
        </p:nvSpPr>
        <p:spPr/>
        <p:txBody>
          <a:bodyPr>
            <a:normAutofit/>
          </a:bodyPr>
          <a:lstStyle/>
          <a:p>
            <a:pPr algn="ctr"/>
            <a:r>
              <a:rPr lang="en-US" sz="4400" b="1" dirty="0"/>
              <a:t>Business Communication Recommendation</a:t>
            </a:r>
            <a:endParaRPr lang="en-GB" sz="4400" b="1" dirty="0"/>
          </a:p>
        </p:txBody>
      </p:sp>
      <p:sp>
        <p:nvSpPr>
          <p:cNvPr id="3" name="Content Placeholder 2">
            <a:extLst>
              <a:ext uri="{FF2B5EF4-FFF2-40B4-BE49-F238E27FC236}">
                <a16:creationId xmlns:a16="http://schemas.microsoft.com/office/drawing/2014/main" id="{EA77D238-4089-A723-6AEC-5976CD6C3856}"/>
              </a:ext>
            </a:extLst>
          </p:cNvPr>
          <p:cNvSpPr>
            <a:spLocks noGrp="1"/>
          </p:cNvSpPr>
          <p:nvPr>
            <p:ph idx="1"/>
          </p:nvPr>
        </p:nvSpPr>
        <p:spPr/>
        <p:txBody>
          <a:bodyPr/>
          <a:lstStyle/>
          <a:p>
            <a:pPr>
              <a:buFont typeface="Wingdings" panose="05000000000000000000" pitchFamily="2" charset="2"/>
              <a:buChar char="§"/>
            </a:pPr>
            <a:r>
              <a:rPr lang="en-US" sz="2400" dirty="0"/>
              <a:t>Build trust and relationship</a:t>
            </a:r>
          </a:p>
          <a:p>
            <a:pPr>
              <a:buFont typeface="Wingdings" panose="05000000000000000000" pitchFamily="2" charset="2"/>
              <a:buChar char="§"/>
            </a:pPr>
            <a:r>
              <a:rPr lang="en-US" dirty="0"/>
              <a:t>Building trust and a strong relationship with the Chinese partner is essential for the success of the joint venture. The UK based company can achieve this by investing time and effort in building guanxi with the Chinese partner, showing respect for their culture, and demonstrating a willingness to learn and adapt.</a:t>
            </a:r>
          </a:p>
          <a:p>
            <a:pPr>
              <a:buFont typeface="Wingdings" panose="05000000000000000000" pitchFamily="2" charset="2"/>
              <a:buChar char="§"/>
            </a:pPr>
            <a:r>
              <a:rPr lang="en-US" dirty="0"/>
              <a:t>Example: An example of how we can build trust and relationship with the Chinese partner is by participating in cultural events and activities. For instance, the UK based company can attend Chinese festivals or cultural events, such as the Chinese New Year, to show respect for Chinese culture and build relationships with the Chinese partner. Participating in these events can demonstrate commitment in building a strong relationship and gain a better understanding of Chinese customs and traditions.</a:t>
            </a:r>
            <a:endParaRPr lang="en-GB" dirty="0"/>
          </a:p>
        </p:txBody>
      </p:sp>
    </p:spTree>
    <p:extLst>
      <p:ext uri="{BB962C8B-B14F-4D97-AF65-F5344CB8AC3E}">
        <p14:creationId xmlns:p14="http://schemas.microsoft.com/office/powerpoint/2010/main" val="241608460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C14658-C8BA-A8AF-E73E-E8DD62382429}"/>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FEBB5220-1761-B98F-6059-2403C4DDA9D2}"/>
              </a:ext>
            </a:extLst>
          </p:cNvPr>
          <p:cNvSpPr>
            <a:spLocks noGrp="1"/>
          </p:cNvSpPr>
          <p:nvPr>
            <p:ph idx="1"/>
          </p:nvPr>
        </p:nvSpPr>
        <p:spPr/>
        <p:txBody>
          <a:bodyPr/>
          <a:lstStyle/>
          <a:p>
            <a:pPr>
              <a:buFont typeface="Wingdings" panose="05000000000000000000" pitchFamily="2" charset="2"/>
              <a:buChar char="§"/>
            </a:pPr>
            <a:r>
              <a:rPr lang="en-US" sz="2400" dirty="0"/>
              <a:t>Adapt communication styles</a:t>
            </a:r>
          </a:p>
          <a:p>
            <a:pPr>
              <a:buFont typeface="Wingdings" panose="05000000000000000000" pitchFamily="2" charset="2"/>
              <a:buChar char="§"/>
            </a:pPr>
            <a:r>
              <a:rPr lang="en-US" dirty="0"/>
              <a:t>Adapting the communication style to better suit the Chinese partner’s high-context communication style is crucial. This can be achieved by using more context and explanation in messages, avoiding direct confrontation, and showing respect for the Chinese partner authority.</a:t>
            </a:r>
          </a:p>
          <a:p>
            <a:pPr>
              <a:buFont typeface="Wingdings" panose="05000000000000000000" pitchFamily="2" charset="2"/>
              <a:buChar char="§"/>
            </a:pPr>
            <a:r>
              <a:rPr lang="en-US" dirty="0"/>
              <a:t>Examples: For example, instead of sending a short and direct email with a proposal or request, the UK company can provide more context and explanation to help the Chinese partner understand the message intended. Additional background information can be provided to explain the benefits of the proposal and provide examples of how the proposal will benefit both parties. If the UK based company needs to provide feedback or raise a concern with the Chinese partner, they can use a more indirect approach by framing the feedback or concern as a question. They can ask the Chinese partner for their opinion or perspective on the matter and provide suggestions for improvement in a non-confrontational manner.</a:t>
            </a:r>
            <a:endParaRPr lang="en-GB" dirty="0"/>
          </a:p>
        </p:txBody>
      </p:sp>
    </p:spTree>
    <p:extLst>
      <p:ext uri="{BB962C8B-B14F-4D97-AF65-F5344CB8AC3E}">
        <p14:creationId xmlns:p14="http://schemas.microsoft.com/office/powerpoint/2010/main" val="46415860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02A0273-7D98-50F6-05E4-A15639ACF914}"/>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D84981BA-BAD4-9F00-807B-ABCA443DD9BC}"/>
              </a:ext>
            </a:extLst>
          </p:cNvPr>
          <p:cNvSpPr>
            <a:spLocks noGrp="1"/>
          </p:cNvSpPr>
          <p:nvPr>
            <p:ph idx="1"/>
          </p:nvPr>
        </p:nvSpPr>
        <p:spPr/>
        <p:txBody>
          <a:bodyPr/>
          <a:lstStyle/>
          <a:p>
            <a:pPr>
              <a:buFont typeface="Wingdings" panose="05000000000000000000" pitchFamily="2" charset="2"/>
              <a:buChar char="§"/>
            </a:pPr>
            <a:r>
              <a:rPr lang="en-US" sz="2400" dirty="0"/>
              <a:t>Use a Local intermediary</a:t>
            </a:r>
          </a:p>
          <a:p>
            <a:pPr>
              <a:buFont typeface="Wingdings" panose="05000000000000000000" pitchFamily="2" charset="2"/>
              <a:buChar char="§"/>
            </a:pPr>
            <a:r>
              <a:rPr lang="en-US" dirty="0"/>
              <a:t>Using a local intermediary, such as a translator or cultural consultant, can help the UK company to navigate the cultural challenges of working with the Chinese partner. An intermediary can provide valuable insights into the Chinese culture, assist with the communication and negotiation process, and help build guanxi with the Chinese partner.</a:t>
            </a:r>
          </a:p>
          <a:p>
            <a:pPr>
              <a:buFont typeface="Wingdings" panose="05000000000000000000" pitchFamily="2" charset="2"/>
              <a:buChar char="§"/>
            </a:pPr>
            <a:r>
              <a:rPr lang="en-US" dirty="0"/>
              <a:t>Examples: For instance, during negotiations, a local intermediary can help the UK based company to better understand the Chinese partner communication style and provide real-time translation services. In addition, a local intermediary can help navigate potential cultural differences and avoid misunderstandings, by proving guidance on appropriate gift-giving customs and advise on how to show respect for the Chinese partner’s authority and hierarchy. Overall, using a translator or cultural consultant help can be invaluable for navigating the cultural challenges of working with a Chinese partner. </a:t>
            </a:r>
            <a:endParaRPr lang="en-GB" dirty="0"/>
          </a:p>
        </p:txBody>
      </p:sp>
    </p:spTree>
    <p:extLst>
      <p:ext uri="{BB962C8B-B14F-4D97-AF65-F5344CB8AC3E}">
        <p14:creationId xmlns:p14="http://schemas.microsoft.com/office/powerpoint/2010/main" val="421930658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B8C908-3029-B596-2F8A-8C8F17E2F7B4}"/>
              </a:ext>
            </a:extLst>
          </p:cNvPr>
          <p:cNvSpPr>
            <a:spLocks noGrp="1"/>
          </p:cNvSpPr>
          <p:nvPr>
            <p:ph type="title"/>
          </p:nvPr>
        </p:nvSpPr>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2387F850-5851-5A7F-FF0D-7C190E84F9A6}"/>
              </a:ext>
            </a:extLst>
          </p:cNvPr>
          <p:cNvSpPr>
            <a:spLocks noGrp="1"/>
          </p:cNvSpPr>
          <p:nvPr>
            <p:ph idx="1"/>
          </p:nvPr>
        </p:nvSpPr>
        <p:spPr/>
        <p:txBody>
          <a:bodyPr/>
          <a:lstStyle/>
          <a:p>
            <a:pPr>
              <a:buFont typeface="Wingdings" panose="05000000000000000000" pitchFamily="2" charset="2"/>
              <a:buChar char="§"/>
            </a:pPr>
            <a:r>
              <a:rPr lang="en-US" sz="2400" dirty="0"/>
              <a:t>Establish clear roles and responsibilities </a:t>
            </a:r>
          </a:p>
          <a:p>
            <a:pPr>
              <a:buFont typeface="Wingdings" panose="05000000000000000000" pitchFamily="2" charset="2"/>
              <a:buChar char="§"/>
            </a:pPr>
            <a:r>
              <a:rPr lang="en-US" dirty="0"/>
              <a:t>To avoid misunderstandings and conflicts, clear roles and responsibilities must be established from the outset. This approach can help reduce confusion and improve decision-making process.</a:t>
            </a:r>
          </a:p>
          <a:p>
            <a:pPr>
              <a:buFont typeface="Wingdings" panose="05000000000000000000" pitchFamily="2" charset="2"/>
              <a:buChar char="§"/>
            </a:pPr>
            <a:r>
              <a:rPr lang="en-US" dirty="0"/>
              <a:t>Examples: Define the scope of work and identify the specific tasks and responsibilities for each party to help prevent confusion and ensure  that both parties understand their roles and responsibilities. </a:t>
            </a:r>
          </a:p>
          <a:p>
            <a:pPr marL="0" indent="0">
              <a:buNone/>
            </a:pPr>
            <a:r>
              <a:rPr lang="en-US" dirty="0"/>
              <a:t>         Set clear expectations for each other, including timelines, quality standards and communication protocols. This can help prevent misunderstandings and ensure both parties are aligned on the joint venture goals and objectives.</a:t>
            </a:r>
          </a:p>
          <a:p>
            <a:pPr marL="0" indent="0">
              <a:buNone/>
            </a:pPr>
            <a:r>
              <a:rPr lang="en-US" dirty="0"/>
              <a:t>         Identify decision-making process and clarify who has the final decision authority. This can help prevent conflicts and ensure that decisions are made in a timely and efficient manner.	</a:t>
            </a:r>
            <a:endParaRPr lang="en-GB" dirty="0"/>
          </a:p>
        </p:txBody>
      </p:sp>
    </p:spTree>
    <p:extLst>
      <p:ext uri="{BB962C8B-B14F-4D97-AF65-F5344CB8AC3E}">
        <p14:creationId xmlns:p14="http://schemas.microsoft.com/office/powerpoint/2010/main" val="300232101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F91156D-A0F0-4156-86C4-AD8B37647B24}"/>
              </a:ext>
            </a:extLst>
          </p:cNvPr>
          <p:cNvSpPr>
            <a:spLocks noGrp="1"/>
          </p:cNvSpPr>
          <p:nvPr>
            <p:ph type="title"/>
          </p:nvPr>
        </p:nvSpPr>
        <p:spPr>
          <a:xfrm>
            <a:off x="1101051" y="263527"/>
            <a:ext cx="10058400" cy="1450757"/>
          </a:xfrm>
        </p:spPr>
        <p:txBody>
          <a:bodyPr>
            <a:normAutofit/>
          </a:bodyPr>
          <a:lstStyle/>
          <a:p>
            <a:pPr algn="ctr"/>
            <a:r>
              <a:rPr lang="en-US" sz="4400" b="1" dirty="0"/>
              <a:t>Business Communication Recommendation</a:t>
            </a:r>
            <a:endParaRPr lang="en-GB" sz="4400" dirty="0"/>
          </a:p>
        </p:txBody>
      </p:sp>
      <p:sp>
        <p:nvSpPr>
          <p:cNvPr id="3" name="Content Placeholder 2">
            <a:extLst>
              <a:ext uri="{FF2B5EF4-FFF2-40B4-BE49-F238E27FC236}">
                <a16:creationId xmlns:a16="http://schemas.microsoft.com/office/drawing/2014/main" id="{A17A50A7-05E6-923E-B14A-0755B57B5191}"/>
              </a:ext>
            </a:extLst>
          </p:cNvPr>
          <p:cNvSpPr>
            <a:spLocks noGrp="1"/>
          </p:cNvSpPr>
          <p:nvPr>
            <p:ph idx="1"/>
          </p:nvPr>
        </p:nvSpPr>
        <p:spPr/>
        <p:txBody>
          <a:bodyPr/>
          <a:lstStyle/>
          <a:p>
            <a:pPr>
              <a:buFont typeface="Wingdings" panose="05000000000000000000" pitchFamily="2" charset="2"/>
              <a:buChar char="§"/>
            </a:pPr>
            <a:r>
              <a:rPr lang="en-US" sz="2400" dirty="0"/>
              <a:t>Provide cross-culture training</a:t>
            </a:r>
          </a:p>
          <a:p>
            <a:pPr>
              <a:buFont typeface="Wingdings" panose="05000000000000000000" pitchFamily="2" charset="2"/>
              <a:buChar char="§"/>
            </a:pPr>
            <a:r>
              <a:rPr lang="en-US" dirty="0"/>
              <a:t>Providing cross-cultural training to the UK based company can help address many of the cultural challenges identified earlier. This training can help employees to understand and adapt to the Chinese cultural practices, improve communication and negotiation skills, and build stronger relationships with the Chinese partner.</a:t>
            </a:r>
          </a:p>
          <a:p>
            <a:pPr>
              <a:buFont typeface="Wingdings" panose="05000000000000000000" pitchFamily="2" charset="2"/>
              <a:buChar char="§"/>
            </a:pPr>
            <a:r>
              <a:rPr lang="en-US" dirty="0"/>
              <a:t>Example: Cross-cultural training can improve negotiation skills by identifying differences between the Chinese and Western negotiation styles. This can help employees understand the importance of building relationships and creating a win-win situation in Chinese negotiations, as opposed to the more direct and adversarial approach often used in the Western cultures. In addition, the UK based company can provide employees with language training to help them communicate more effectively with the Chinese partner. This can include learning Mandarin or Cantonese, as well as the appropriate use of business jargon and cultural expressions.</a:t>
            </a:r>
          </a:p>
          <a:p>
            <a:pPr>
              <a:buFont typeface="Wingdings" panose="05000000000000000000" pitchFamily="2" charset="2"/>
              <a:buChar char="§"/>
            </a:pPr>
            <a:endParaRPr lang="en-GB" dirty="0"/>
          </a:p>
        </p:txBody>
      </p:sp>
    </p:spTree>
    <p:extLst>
      <p:ext uri="{BB962C8B-B14F-4D97-AF65-F5344CB8AC3E}">
        <p14:creationId xmlns:p14="http://schemas.microsoft.com/office/powerpoint/2010/main" val="166162609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056B2BC-959B-1705-8B91-D3155AC3BDA1}"/>
              </a:ext>
            </a:extLst>
          </p:cNvPr>
          <p:cNvSpPr>
            <a:spLocks noGrp="1"/>
          </p:cNvSpPr>
          <p:nvPr>
            <p:ph type="title"/>
          </p:nvPr>
        </p:nvSpPr>
        <p:spPr/>
        <p:txBody>
          <a:bodyPr/>
          <a:lstStyle/>
          <a:p>
            <a:pPr algn="ctr"/>
            <a:r>
              <a:rPr lang="en-US" b="1" dirty="0"/>
              <a:t>Conclusion</a:t>
            </a:r>
            <a:endParaRPr lang="en-GB" b="1" dirty="0"/>
          </a:p>
        </p:txBody>
      </p:sp>
      <p:sp>
        <p:nvSpPr>
          <p:cNvPr id="3" name="Content Placeholder 2">
            <a:extLst>
              <a:ext uri="{FF2B5EF4-FFF2-40B4-BE49-F238E27FC236}">
                <a16:creationId xmlns:a16="http://schemas.microsoft.com/office/drawing/2014/main" id="{521F1122-D01A-C9D0-7983-8FC41B12884F}"/>
              </a:ext>
            </a:extLst>
          </p:cNvPr>
          <p:cNvSpPr>
            <a:spLocks noGrp="1"/>
          </p:cNvSpPr>
          <p:nvPr>
            <p:ph idx="1"/>
          </p:nvPr>
        </p:nvSpPr>
        <p:spPr/>
        <p:txBody>
          <a:bodyPr/>
          <a:lstStyle/>
          <a:p>
            <a:pPr>
              <a:buFont typeface="Wingdings" panose="05000000000000000000" pitchFamily="2" charset="2"/>
              <a:buChar char="§"/>
            </a:pPr>
            <a:r>
              <a:rPr lang="en-US" dirty="0"/>
              <a:t>Effective intercultural communication requires open-mindedness, respect, and a willingness to learn about other cultures. By embracing diversity and acknowledging the cultural nuances of different communication styles, individuals and organizations can build strong relationships and partnerships with people from different cultures. </a:t>
            </a:r>
          </a:p>
          <a:p>
            <a:pPr>
              <a:buFont typeface="Wingdings" panose="05000000000000000000" pitchFamily="2" charset="2"/>
              <a:buChar char="§"/>
            </a:pPr>
            <a:r>
              <a:rPr lang="en-US" dirty="0"/>
              <a:t>Cultural and intercultural communication challenges can arise due to differences in communication styles, values, beliefs, and expectations. To address these challenges, individuals and organizations can utilize intercultural communications theories, such as the Cultural Dimensions Theory by Geert Hofstede, to better understand the cultural differences that may exist between individuals and groups. </a:t>
            </a:r>
            <a:endParaRPr lang="en-GB" dirty="0"/>
          </a:p>
        </p:txBody>
      </p:sp>
    </p:spTree>
    <p:extLst>
      <p:ext uri="{BB962C8B-B14F-4D97-AF65-F5344CB8AC3E}">
        <p14:creationId xmlns:p14="http://schemas.microsoft.com/office/powerpoint/2010/main" val="362827724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515332" y="848412"/>
            <a:ext cx="10609868" cy="602345"/>
          </a:xfrm>
        </p:spPr>
        <p:txBody>
          <a:bodyPr>
            <a:noAutofit/>
          </a:bodyPr>
          <a:lstStyle/>
          <a:p>
            <a:pPr algn="just">
              <a:lnSpc>
                <a:spcPct val="150000"/>
              </a:lnSpc>
              <a:spcBef>
                <a:spcPts val="1200"/>
              </a:spcBef>
            </a:pPr>
            <a:r>
              <a:rPr lang="en-GB" sz="4000" b="1" kern="0" dirty="0">
                <a:solidFill>
                  <a:srgbClr val="000000"/>
                </a:solidFill>
                <a:effectLst/>
                <a:ea typeface="Times New Roman" panose="02020603050405020304" pitchFamily="18" charset="0"/>
                <a:cs typeface="Times New Roman" panose="02020603050405020304" pitchFamily="18" charset="0"/>
              </a:rPr>
              <a:t>References </a:t>
            </a:r>
            <a:endParaRPr lang="en-IN" sz="4000" b="1" kern="0" dirty="0">
              <a:solidFill>
                <a:srgbClr val="000000"/>
              </a:solidFill>
              <a:effectLst/>
              <a:ea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515332" y="1735451"/>
            <a:ext cx="11161336" cy="4439105"/>
          </a:xfrm>
        </p:spPr>
        <p:txBody>
          <a:bodyPr>
            <a:noAutofit/>
          </a:bodyPr>
          <a:lstStyle/>
          <a:p>
            <a:pPr marL="0" indent="0" algn="just">
              <a:lnSpc>
                <a:spcPct val="100000"/>
              </a:lnSpc>
              <a:spcBef>
                <a:spcPts val="600"/>
              </a:spcBef>
              <a:spcAft>
                <a:spcPts val="800"/>
              </a:spcAft>
              <a:buNone/>
            </a:pPr>
            <a:r>
              <a:rPr lang="en-GB" sz="1100" dirty="0">
                <a:effectLst/>
                <a:ea typeface="Times New Roman" panose="02020603050405020304" pitchFamily="18" charset="0"/>
                <a:cs typeface="Calibri" panose="020F0502020204030204" pitchFamily="34" charset="0"/>
              </a:rPr>
              <a:t>Allan K.K. Chan, Luther Denton, Alex S.L. Tsang, </a:t>
            </a:r>
            <a:r>
              <a:rPr lang="en-GB" sz="1100" i="1" dirty="0">
                <a:effectLst/>
                <a:ea typeface="Times New Roman" panose="02020603050405020304" pitchFamily="18" charset="0"/>
                <a:cs typeface="Calibri" panose="020F0502020204030204" pitchFamily="34" charset="0"/>
              </a:rPr>
              <a:t>The art of gift giving in China, Business Horizons,</a:t>
            </a:r>
            <a:r>
              <a:rPr lang="en-GB" sz="1100" dirty="0">
                <a:effectLst/>
                <a:ea typeface="Times New Roman" panose="02020603050405020304" pitchFamily="18" charset="0"/>
                <a:cs typeface="Calibri" panose="020F0502020204030204" pitchFamily="34" charset="0"/>
              </a:rPr>
              <a:t> Volume 46, Issue 4, 2003, Pages 47-52, </a:t>
            </a:r>
            <a:r>
              <a:rPr lang="en-GB" sz="1100" dirty="0">
                <a:effectLst/>
                <a:ea typeface="Times New Roman" panose="02020603050405020304" pitchFamily="18" charset="0"/>
                <a:cs typeface="Calibri" panose="020F0502020204030204" pitchFamily="34" charset="0"/>
                <a:hlinkClick r:id="rId2"/>
              </a:rPr>
              <a:t>https://doi.org/10.1016/S0007-6813(03)00051-X</a:t>
            </a:r>
            <a:r>
              <a:rPr lang="en-GB" sz="1100" dirty="0">
                <a:effectLst/>
                <a:ea typeface="Times New Roman" panose="02020603050405020304" pitchFamily="18" charset="0"/>
                <a:cs typeface="Calibri" panose="020F0502020204030204" pitchFamily="34" charset="0"/>
              </a:rPr>
              <a:t>.</a:t>
            </a:r>
            <a:r>
              <a:rPr lang="en-GB" sz="1100" dirty="0">
                <a:ea typeface="Times New Roman" panose="02020603050405020304" pitchFamily="18" charset="0"/>
                <a:cs typeface="Times New Roman" panose="02020603050405020304" pitchFamily="18" charset="0"/>
              </a:rPr>
              <a:t>  </a:t>
            </a:r>
            <a:r>
              <a:rPr lang="en-GB" sz="1100" dirty="0">
                <a:effectLst/>
                <a:ea typeface="Times New Roman" panose="02020603050405020304" pitchFamily="18" charset="0"/>
                <a:cs typeface="Calibri" panose="020F0502020204030204" pitchFamily="34" charset="0"/>
              </a:rPr>
              <a:t>(</a:t>
            </a:r>
            <a:r>
              <a:rPr lang="en-GB" sz="1100" dirty="0">
                <a:effectLst/>
                <a:ea typeface="Times New Roman" panose="02020603050405020304" pitchFamily="18" charset="0"/>
                <a:cs typeface="Calibri" panose="020F0502020204030204" pitchFamily="34" charset="0"/>
                <a:hlinkClick r:id="rId3"/>
              </a:rPr>
              <a:t>https://www.sciencedirect.com/science/article/pii/S000768130300051X</a:t>
            </a:r>
            <a:r>
              <a:rPr lang="en-GB" sz="1100" dirty="0">
                <a:effectLst/>
                <a:ea typeface="Times New Roman" panose="02020603050405020304" pitchFamily="18" charset="0"/>
                <a:cs typeface="Calibri" panose="020F0502020204030204" pitchFamily="34" charset="0"/>
              </a:rPr>
              <a:t>)</a:t>
            </a:r>
          </a:p>
          <a:p>
            <a:pPr marL="0" indent="0" algn="just">
              <a:lnSpc>
                <a:spcPct val="100000"/>
              </a:lnSpc>
              <a:spcBef>
                <a:spcPts val="600"/>
              </a:spcBef>
              <a:spcAft>
                <a:spcPts val="800"/>
              </a:spcAft>
              <a:buNone/>
            </a:pPr>
            <a:r>
              <a:rPr lang="en-GB" sz="1100" dirty="0">
                <a:effectLst/>
                <a:ea typeface="Times New Roman" panose="02020603050405020304" pitchFamily="18" charset="0"/>
                <a:cs typeface="Calibri" panose="020F0502020204030204" pitchFamily="34" charset="0"/>
              </a:rPr>
              <a:t>Barbalet, J. (2021), </a:t>
            </a:r>
            <a:r>
              <a:rPr lang="en-GB" sz="1100" i="1" dirty="0">
                <a:effectLst/>
                <a:ea typeface="Times New Roman" panose="02020603050405020304" pitchFamily="18" charset="0"/>
                <a:cs typeface="Calibri" panose="020F0502020204030204" pitchFamily="34" charset="0"/>
              </a:rPr>
              <a:t>The Theory of Guanxi and Chinese Society</a:t>
            </a:r>
            <a:r>
              <a:rPr lang="en-GB" sz="1100" dirty="0">
                <a:effectLst/>
                <a:ea typeface="Times New Roman" panose="02020603050405020304" pitchFamily="18" charset="0"/>
                <a:cs typeface="Calibri" panose="020F0502020204030204" pitchFamily="34" charset="0"/>
              </a:rPr>
              <a:t> (Oxford; online </a:t>
            </a:r>
            <a:r>
              <a:rPr lang="en-GB" sz="1100" dirty="0" err="1">
                <a:effectLst/>
                <a:ea typeface="Times New Roman" panose="02020603050405020304" pitchFamily="18" charset="0"/>
                <a:cs typeface="Calibri" panose="020F0502020204030204" pitchFamily="34" charset="0"/>
              </a:rPr>
              <a:t>edn</a:t>
            </a:r>
            <a:r>
              <a:rPr lang="en-GB" sz="1100" dirty="0">
                <a:effectLst/>
                <a:ea typeface="Times New Roman" panose="02020603050405020304" pitchFamily="18" charset="0"/>
                <a:cs typeface="Calibri" panose="020F0502020204030204" pitchFamily="34" charset="0"/>
              </a:rPr>
              <a:t>, Oxford Academic, 22 July 2021), </a:t>
            </a:r>
            <a:r>
              <a:rPr lang="en-GB" sz="1100" u="sng" dirty="0">
                <a:solidFill>
                  <a:srgbClr val="0000FF"/>
                </a:solidFill>
                <a:effectLst/>
                <a:ea typeface="Times New Roman" panose="02020603050405020304" pitchFamily="18" charset="0"/>
                <a:cs typeface="Calibri" panose="020F0502020204030204" pitchFamily="34" charset="0"/>
                <a:hlinkClick r:id="rId4"/>
              </a:rPr>
              <a:t>https://doi.org/10.1093/oso/9780198808732.001.0001</a:t>
            </a:r>
            <a:r>
              <a:rPr lang="en-GB" sz="1100" dirty="0">
                <a:effectLst/>
                <a:ea typeface="Times New Roman" panose="02020603050405020304" pitchFamily="18" charset="0"/>
                <a:cs typeface="Calibri" panose="020F0502020204030204" pitchFamily="34" charset="0"/>
              </a:rPr>
              <a:t>, accessed 17 Mar. 2023.</a:t>
            </a:r>
          </a:p>
          <a:p>
            <a:pPr marL="0" indent="0" algn="just">
              <a:lnSpc>
                <a:spcPct val="100000"/>
              </a:lnSpc>
              <a:spcBef>
                <a:spcPts val="600"/>
              </a:spcBef>
              <a:spcAft>
                <a:spcPts val="800"/>
              </a:spcAft>
              <a:buNone/>
            </a:pPr>
            <a:r>
              <a:rPr lang="en-IN" sz="1100" dirty="0">
                <a:effectLst/>
                <a:ea typeface="Times New Roman" panose="02020603050405020304" pitchFamily="18" charset="0"/>
                <a:cs typeface="Times New Roman" panose="02020603050405020304" pitchFamily="18" charset="0"/>
              </a:rPr>
              <a:t>BBC News (2018). </a:t>
            </a:r>
            <a:r>
              <a:rPr lang="en-IN" sz="1100" i="1" dirty="0">
                <a:effectLst/>
                <a:ea typeface="Times New Roman" panose="02020603050405020304" pitchFamily="18" charset="0"/>
                <a:cs typeface="Times New Roman" panose="02020603050405020304" pitchFamily="18" charset="0"/>
              </a:rPr>
              <a:t>Home - BBC News</a:t>
            </a:r>
            <a:r>
              <a:rPr lang="en-IN" sz="1100" dirty="0">
                <a:effectLst/>
                <a:ea typeface="Times New Roman" panose="02020603050405020304" pitchFamily="18" charset="0"/>
                <a:cs typeface="Times New Roman" panose="02020603050405020304" pitchFamily="18" charset="0"/>
              </a:rPr>
              <a:t>. [online] BBC News. Available at: https://www.bbc.com/news [Accessed 2023].</a:t>
            </a: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Chan, C.S., (2022). Culture and identity. </a:t>
            </a:r>
            <a:r>
              <a:rPr lang="en-GB" sz="1100" i="1" dirty="0">
                <a:solidFill>
                  <a:srgbClr val="000000"/>
                </a:solidFill>
                <a:effectLst/>
                <a:ea typeface="Calibri" panose="020F0502020204030204" pitchFamily="34" charset="0"/>
                <a:cs typeface="Times New Roman" panose="02020603050405020304" pitchFamily="18" charset="0"/>
              </a:rPr>
              <a:t>Hong Kong History: Themes in Global Perspective</a:t>
            </a:r>
            <a:r>
              <a:rPr lang="en-GB" sz="1100" dirty="0">
                <a:solidFill>
                  <a:srgbClr val="000000"/>
                </a:solidFill>
                <a:effectLst/>
                <a:ea typeface="Calibri" panose="020F0502020204030204" pitchFamily="34" charset="0"/>
                <a:cs typeface="Times New Roman" panose="02020603050405020304" pitchFamily="18" charset="0"/>
              </a:rPr>
              <a:t>, pp.157-180.</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Coe, N.M. and Yang, C., (2022). Mobile gaming production networks, platform business groups, and the market power of China’s Tencent. </a:t>
            </a:r>
            <a:r>
              <a:rPr lang="en-GB" sz="1100" i="1" dirty="0">
                <a:solidFill>
                  <a:srgbClr val="000000"/>
                </a:solidFill>
                <a:effectLst/>
                <a:ea typeface="Calibri" panose="020F0502020204030204" pitchFamily="34" charset="0"/>
                <a:cs typeface="Times New Roman" panose="02020603050405020304" pitchFamily="18" charset="0"/>
              </a:rPr>
              <a:t>Annals of the American Association of Geographers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112</a:t>
            </a:r>
            <a:r>
              <a:rPr lang="en-GB" sz="1100" dirty="0">
                <a:solidFill>
                  <a:srgbClr val="000000"/>
                </a:solidFill>
                <a:effectLst/>
                <a:ea typeface="Calibri" panose="020F0502020204030204" pitchFamily="34" charset="0"/>
                <a:cs typeface="Times New Roman" panose="02020603050405020304" pitchFamily="18" charset="0"/>
              </a:rPr>
              <a:t>(2), pp.307-330.</a:t>
            </a:r>
          </a:p>
          <a:p>
            <a:pPr marL="0" indent="0" algn="just">
              <a:lnSpc>
                <a:spcPct val="100000"/>
              </a:lnSpc>
              <a:spcBef>
                <a:spcPts val="600"/>
              </a:spcBef>
              <a:spcAft>
                <a:spcPts val="800"/>
              </a:spcAft>
              <a:buNone/>
            </a:pPr>
            <a:r>
              <a:rPr lang="en-GB" sz="1100" dirty="0">
                <a:effectLst/>
                <a:ea typeface="Calibri" panose="020F0502020204030204" pitchFamily="34" charset="0"/>
                <a:cs typeface="Times New Roman" panose="02020603050405020304" pitchFamily="18" charset="0"/>
              </a:rPr>
              <a:t>Deresky, H. (2017) </a:t>
            </a:r>
            <a:r>
              <a:rPr lang="en-GB" sz="1100" i="1" dirty="0">
                <a:effectLst/>
                <a:ea typeface="Calibri" panose="020F0502020204030204" pitchFamily="34" charset="0"/>
                <a:cs typeface="Times New Roman" panose="02020603050405020304" pitchFamily="18" charset="0"/>
              </a:rPr>
              <a:t>International management: managing across borders and cultures: text and cases</a:t>
            </a:r>
            <a:r>
              <a:rPr lang="en-GB" sz="1100" dirty="0">
                <a:effectLst/>
                <a:ea typeface="Calibri" panose="020F0502020204030204" pitchFamily="34" charset="0"/>
                <a:cs typeface="Times New Roman" panose="02020603050405020304" pitchFamily="18" charset="0"/>
              </a:rPr>
              <a:t>. 9th edition, Global Edition. Boston, Pearson.</a:t>
            </a:r>
          </a:p>
          <a:p>
            <a:pPr marL="0" indent="0" algn="just">
              <a:lnSpc>
                <a:spcPct val="100000"/>
              </a:lnSpc>
              <a:spcBef>
                <a:spcPts val="600"/>
              </a:spcBef>
              <a:spcAft>
                <a:spcPts val="800"/>
              </a:spcAft>
              <a:buNone/>
            </a:pPr>
            <a:r>
              <a:rPr lang="en-GB" sz="1100" dirty="0">
                <a:effectLst/>
                <a:ea typeface="Calibri" panose="020F0502020204030204" pitchFamily="34" charset="0"/>
                <a:cs typeface="Times New Roman" panose="02020603050405020304" pitchFamily="18" charset="0"/>
              </a:rPr>
              <a:t>Ding, D.D. (2006), "An Indirect Style in Business Communication: JBTC", </a:t>
            </a:r>
            <a:r>
              <a:rPr lang="en-GB" sz="1100" i="1" dirty="0">
                <a:effectLst/>
                <a:ea typeface="Calibri" panose="020F0502020204030204" pitchFamily="34" charset="0"/>
                <a:cs typeface="Times New Roman" panose="02020603050405020304" pitchFamily="18" charset="0"/>
              </a:rPr>
              <a:t>Journal of Business and Technical Communication, </a:t>
            </a:r>
            <a:r>
              <a:rPr lang="en-GB" sz="1100" dirty="0">
                <a:effectLst/>
                <a:ea typeface="Calibri" panose="020F0502020204030204" pitchFamily="34" charset="0"/>
                <a:cs typeface="Times New Roman" panose="02020603050405020304" pitchFamily="18" charset="0"/>
              </a:rPr>
              <a:t>vol. 20, no. 1, pp. 87-100.</a:t>
            </a:r>
          </a:p>
          <a:p>
            <a:pPr marL="0" indent="0" algn="just">
              <a:lnSpc>
                <a:spcPct val="100000"/>
              </a:lnSpc>
              <a:spcBef>
                <a:spcPts val="600"/>
              </a:spcBef>
              <a:spcAft>
                <a:spcPts val="800"/>
              </a:spcAft>
              <a:buNone/>
            </a:pPr>
            <a:r>
              <a:rPr lang="en-GB" sz="1100" dirty="0" err="1">
                <a:solidFill>
                  <a:srgbClr val="000000"/>
                </a:solidFill>
                <a:effectLst/>
                <a:ea typeface="Calibri" panose="020F0502020204030204" pitchFamily="34" charset="0"/>
                <a:cs typeface="Times New Roman" panose="02020603050405020304" pitchFamily="18" charset="0"/>
              </a:rPr>
              <a:t>Escandon</a:t>
            </a:r>
            <a:r>
              <a:rPr lang="en-GB" sz="1100" dirty="0">
                <a:solidFill>
                  <a:srgbClr val="000000"/>
                </a:solidFill>
                <a:effectLst/>
                <a:ea typeface="Calibri" panose="020F0502020204030204" pitchFamily="34" charset="0"/>
                <a:cs typeface="Times New Roman" panose="02020603050405020304" pitchFamily="18" charset="0"/>
              </a:rPr>
              <a:t>-Barbosa, D., Ramirez, A. and Salas-Paramo, J., (2022). The Effect of Cultural Orientations on Country Innovation Performance: Hofstede Cultural Dimensions Revisited?. </a:t>
            </a:r>
            <a:r>
              <a:rPr lang="en-GB" sz="1100" i="1" dirty="0">
                <a:solidFill>
                  <a:srgbClr val="000000"/>
                </a:solidFill>
                <a:effectLst/>
                <a:ea typeface="Calibri" panose="020F0502020204030204" pitchFamily="34" charset="0"/>
                <a:cs typeface="Times New Roman" panose="02020603050405020304" pitchFamily="18" charset="0"/>
              </a:rPr>
              <a:t>Sustainability</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14</a:t>
            </a:r>
            <a:r>
              <a:rPr lang="en-GB" sz="1100" dirty="0">
                <a:solidFill>
                  <a:srgbClr val="000000"/>
                </a:solidFill>
                <a:effectLst/>
                <a:ea typeface="Calibri" panose="020F0502020204030204" pitchFamily="34" charset="0"/>
                <a:cs typeface="Times New Roman" panose="02020603050405020304" pitchFamily="18" charset="0"/>
              </a:rPr>
              <a:t>(10), p.5851.</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1200"/>
              </a:spcAft>
              <a:buNone/>
            </a:pPr>
            <a:r>
              <a:rPr lang="en-IN" sz="1100" dirty="0">
                <a:effectLst/>
                <a:ea typeface="Times New Roman" panose="02020603050405020304" pitchFamily="18" charset="0"/>
                <a:cs typeface="Times New Roman" panose="02020603050405020304" pitchFamily="18" charset="0"/>
              </a:rPr>
              <a:t>Hofstede Insights. (2020). </a:t>
            </a:r>
            <a:r>
              <a:rPr lang="en-IN" sz="1100" i="1" dirty="0">
                <a:effectLst/>
                <a:ea typeface="Times New Roman" panose="02020603050405020304" pitchFamily="18" charset="0"/>
                <a:cs typeface="Times New Roman" panose="02020603050405020304" pitchFamily="18" charset="0"/>
              </a:rPr>
              <a:t>Country Comparison</a:t>
            </a:r>
            <a:r>
              <a:rPr lang="en-IN" sz="1100" dirty="0">
                <a:effectLst/>
                <a:ea typeface="Times New Roman" panose="02020603050405020304" pitchFamily="18" charset="0"/>
                <a:cs typeface="Times New Roman" panose="02020603050405020304" pitchFamily="18" charset="0"/>
              </a:rPr>
              <a:t>. [online] Available at: https://www.hofstede-insights.com/country-comparison/algeria [Accessed 2023].</a:t>
            </a:r>
          </a:p>
          <a:p>
            <a:pPr marL="0" indent="0" algn="just">
              <a:lnSpc>
                <a:spcPct val="100000"/>
              </a:lnSpc>
              <a:spcBef>
                <a:spcPts val="600"/>
              </a:spcBef>
              <a:spcAft>
                <a:spcPts val="800"/>
              </a:spcAft>
              <a:buNone/>
            </a:pPr>
            <a:r>
              <a:rPr lang="en-GB" sz="1100" dirty="0" err="1">
                <a:solidFill>
                  <a:srgbClr val="000000"/>
                </a:solidFill>
                <a:effectLst/>
                <a:ea typeface="Calibri" panose="020F0502020204030204" pitchFamily="34" charset="0"/>
                <a:cs typeface="Times New Roman" panose="02020603050405020304" pitchFamily="18" charset="0"/>
              </a:rPr>
              <a:t>Jadil</a:t>
            </a:r>
            <a:r>
              <a:rPr lang="en-GB" sz="1100" dirty="0">
                <a:solidFill>
                  <a:srgbClr val="000000"/>
                </a:solidFill>
                <a:effectLst/>
                <a:ea typeface="Calibri" panose="020F0502020204030204" pitchFamily="34" charset="0"/>
                <a:cs typeface="Times New Roman" panose="02020603050405020304" pitchFamily="18" charset="0"/>
              </a:rPr>
              <a:t>, Y., Jeyaraj, A., Dwivedi, Y.K., Rana, N.P. and </a:t>
            </a:r>
            <a:r>
              <a:rPr lang="en-GB" sz="1100" dirty="0" err="1">
                <a:solidFill>
                  <a:srgbClr val="000000"/>
                </a:solidFill>
                <a:effectLst/>
                <a:ea typeface="Calibri" panose="020F0502020204030204" pitchFamily="34" charset="0"/>
                <a:cs typeface="Times New Roman" panose="02020603050405020304" pitchFamily="18" charset="0"/>
              </a:rPr>
              <a:t>Sarker</a:t>
            </a:r>
            <a:r>
              <a:rPr lang="en-GB" sz="1100" dirty="0">
                <a:solidFill>
                  <a:srgbClr val="000000"/>
                </a:solidFill>
                <a:effectLst/>
                <a:ea typeface="Calibri" panose="020F0502020204030204" pitchFamily="34" charset="0"/>
                <a:cs typeface="Times New Roman" panose="02020603050405020304" pitchFamily="18" charset="0"/>
              </a:rPr>
              <a:t>, P., (2022). A meta-analysis of the factors associated with s-commerce intention: Hofstede's cultural dimensions as moderators. </a:t>
            </a:r>
            <a:r>
              <a:rPr lang="en-GB" sz="1100" i="1" dirty="0">
                <a:solidFill>
                  <a:srgbClr val="000000"/>
                </a:solidFill>
                <a:effectLst/>
                <a:ea typeface="Calibri" panose="020F0502020204030204" pitchFamily="34" charset="0"/>
                <a:cs typeface="Times New Roman" panose="02020603050405020304" pitchFamily="18" charset="0"/>
              </a:rPr>
              <a:t>Internet Research</a:t>
            </a:r>
            <a:r>
              <a:rPr lang="en-GB" sz="1100" dirty="0">
                <a:solidFill>
                  <a:srgbClr val="000000"/>
                </a:solidFill>
                <a:effectLst/>
                <a:ea typeface="Calibri" panose="020F0502020204030204" pitchFamily="34" charset="0"/>
                <a:cs typeface="Times New Roman" panose="02020603050405020304" pitchFamily="18" charset="0"/>
              </a:rPr>
              <a:t>, (ahead-of-print).</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Jan, J., </a:t>
            </a:r>
            <a:r>
              <a:rPr lang="en-GB" sz="1100" dirty="0" err="1">
                <a:solidFill>
                  <a:srgbClr val="000000"/>
                </a:solidFill>
                <a:effectLst/>
                <a:ea typeface="Calibri" panose="020F0502020204030204" pitchFamily="34" charset="0"/>
                <a:cs typeface="Times New Roman" panose="02020603050405020304" pitchFamily="18" charset="0"/>
              </a:rPr>
              <a:t>Alshare</a:t>
            </a:r>
            <a:r>
              <a:rPr lang="en-GB" sz="1100" dirty="0">
                <a:solidFill>
                  <a:srgbClr val="000000"/>
                </a:solidFill>
                <a:effectLst/>
                <a:ea typeface="Calibri" panose="020F0502020204030204" pitchFamily="34" charset="0"/>
                <a:cs typeface="Times New Roman" panose="02020603050405020304" pitchFamily="18" charset="0"/>
              </a:rPr>
              <a:t>, K.A. and Lane, P.L., (2022). Hofstede’s cultural dimensions in technology acceptance models: a meta-analysis. </a:t>
            </a:r>
            <a:r>
              <a:rPr lang="en-GB" sz="1100" i="1" dirty="0">
                <a:solidFill>
                  <a:srgbClr val="000000"/>
                </a:solidFill>
                <a:effectLst/>
                <a:ea typeface="Calibri" panose="020F0502020204030204" pitchFamily="34" charset="0"/>
                <a:cs typeface="Times New Roman" panose="02020603050405020304" pitchFamily="18" charset="0"/>
              </a:rPr>
              <a:t>Universal Access in the Information Society</a:t>
            </a:r>
            <a:r>
              <a:rPr lang="en-GB" sz="1100" dirty="0">
                <a:solidFill>
                  <a:srgbClr val="000000"/>
                </a:solidFill>
                <a:effectLst/>
                <a:ea typeface="Calibri" panose="020F0502020204030204" pitchFamily="34" charset="0"/>
                <a:cs typeface="Times New Roman" panose="02020603050405020304" pitchFamily="18" charset="0"/>
              </a:rPr>
              <a:t>, pp.1-25.</a:t>
            </a:r>
            <a:endParaRPr lang="en-IN" sz="1100" dirty="0">
              <a:solidFill>
                <a:srgbClr val="000000"/>
              </a:solidFill>
              <a:effectLst/>
              <a:ea typeface="Calibri" panose="020F0502020204030204" pitchFamily="34" charset="0"/>
              <a:cs typeface="Times New Roman" panose="02020603050405020304" pitchFamily="18" charset="0"/>
            </a:endParaRPr>
          </a:p>
        </p:txBody>
      </p:sp>
    </p:spTree>
    <p:extLst>
      <p:ext uri="{BB962C8B-B14F-4D97-AF65-F5344CB8AC3E}">
        <p14:creationId xmlns:p14="http://schemas.microsoft.com/office/powerpoint/2010/main" val="413862013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9B4880-2CC1-E838-C1B3-1B410A7410C7}"/>
              </a:ext>
            </a:extLst>
          </p:cNvPr>
          <p:cNvSpPr>
            <a:spLocks noGrp="1"/>
          </p:cNvSpPr>
          <p:nvPr>
            <p:ph type="title"/>
          </p:nvPr>
        </p:nvSpPr>
        <p:spPr/>
        <p:txBody>
          <a:bodyPr>
            <a:normAutofit/>
          </a:bodyPr>
          <a:lstStyle/>
          <a:p>
            <a:r>
              <a:rPr lang="en-GB" sz="4000" b="1" kern="0" dirty="0">
                <a:solidFill>
                  <a:srgbClr val="000000"/>
                </a:solidFill>
                <a:effectLst/>
                <a:ea typeface="Times New Roman" panose="02020603050405020304" pitchFamily="18" charset="0"/>
                <a:cs typeface="Times New Roman" panose="02020603050405020304" pitchFamily="18" charset="0"/>
              </a:rPr>
              <a:t>References</a:t>
            </a:r>
            <a:r>
              <a:rPr lang="en-GB" sz="6000" b="1" kern="0" dirty="0">
                <a:solidFill>
                  <a:srgbClr val="000000"/>
                </a:solidFill>
                <a:effectLst/>
                <a:ea typeface="Times New Roman" panose="02020603050405020304" pitchFamily="18" charset="0"/>
                <a:cs typeface="Times New Roman" panose="02020603050405020304" pitchFamily="18" charset="0"/>
              </a:rPr>
              <a:t> </a:t>
            </a:r>
            <a:endParaRPr lang="en-GB" sz="6000" dirty="0"/>
          </a:p>
        </p:txBody>
      </p:sp>
      <p:sp>
        <p:nvSpPr>
          <p:cNvPr id="3" name="Content Placeholder 2">
            <a:extLst>
              <a:ext uri="{FF2B5EF4-FFF2-40B4-BE49-F238E27FC236}">
                <a16:creationId xmlns:a16="http://schemas.microsoft.com/office/drawing/2014/main" id="{0578327F-17D4-DB0D-F760-422B973B0120}"/>
              </a:ext>
            </a:extLst>
          </p:cNvPr>
          <p:cNvSpPr>
            <a:spLocks noGrp="1"/>
          </p:cNvSpPr>
          <p:nvPr>
            <p:ph idx="1"/>
          </p:nvPr>
        </p:nvSpPr>
        <p:spPr/>
        <p:txBody>
          <a:bodyPr/>
          <a:lstStyle/>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Kumar, S., Sahoo, S., Lim, W.M. and Dana, L.P., (2022). Religion as a social shaping force in entrepreneurship and business: Insights from a technology-empowered systematic literature review. </a:t>
            </a:r>
            <a:r>
              <a:rPr lang="en-GB" sz="1100" i="1" dirty="0">
                <a:solidFill>
                  <a:srgbClr val="000000"/>
                </a:solidFill>
                <a:effectLst/>
                <a:ea typeface="Calibri" panose="020F0502020204030204" pitchFamily="34" charset="0"/>
                <a:cs typeface="Times New Roman" panose="02020603050405020304" pitchFamily="18" charset="0"/>
              </a:rPr>
              <a:t>Technological Forecasting and Social Change</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175</a:t>
            </a:r>
            <a:r>
              <a:rPr lang="en-GB" sz="1100" dirty="0">
                <a:solidFill>
                  <a:srgbClr val="000000"/>
                </a:solidFill>
                <a:effectLst/>
                <a:ea typeface="Calibri" panose="020F0502020204030204" pitchFamily="34" charset="0"/>
                <a:cs typeface="Times New Roman" panose="02020603050405020304" pitchFamily="18" charset="0"/>
              </a:rPr>
              <a:t>, p.121393.</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Rehman, A.U., (2022). Consumers' perceived value of luxury goods through the lens of Hofstede cultural dimensions: A cross‐cultural study. </a:t>
            </a:r>
            <a:r>
              <a:rPr lang="en-GB" sz="1100" i="1" dirty="0">
                <a:solidFill>
                  <a:srgbClr val="000000"/>
                </a:solidFill>
                <a:effectLst/>
                <a:ea typeface="Calibri" panose="020F0502020204030204" pitchFamily="34" charset="0"/>
                <a:cs typeface="Times New Roman" panose="02020603050405020304" pitchFamily="18" charset="0"/>
              </a:rPr>
              <a:t>Journal of Public Affairs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22</a:t>
            </a:r>
            <a:r>
              <a:rPr lang="en-GB" sz="1100" dirty="0">
                <a:solidFill>
                  <a:srgbClr val="000000"/>
                </a:solidFill>
                <a:effectLst/>
                <a:ea typeface="Calibri" panose="020F0502020204030204" pitchFamily="34" charset="0"/>
                <a:cs typeface="Times New Roman" panose="02020603050405020304" pitchFamily="18" charset="0"/>
              </a:rPr>
              <a:t>(4), p.e2660.</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gn="just">
              <a:lnSpc>
                <a:spcPct val="100000"/>
              </a:lnSpc>
              <a:spcBef>
                <a:spcPts val="600"/>
              </a:spcBef>
              <a:spcAft>
                <a:spcPts val="800"/>
              </a:spcAft>
              <a:buNone/>
            </a:pPr>
            <a:r>
              <a:rPr lang="en-GB" sz="1100" dirty="0">
                <a:solidFill>
                  <a:srgbClr val="000000"/>
                </a:solidFill>
                <a:effectLst/>
                <a:ea typeface="Calibri" panose="020F0502020204030204" pitchFamily="34" charset="0"/>
                <a:cs typeface="Times New Roman" panose="02020603050405020304" pitchFamily="18" charset="0"/>
              </a:rPr>
              <a:t>Ren, N. and Liu, H., (2022). Southeast Asian Chinese engage in a rising China: business associations, institutionalized transnationalism, and the networked state. </a:t>
            </a:r>
            <a:r>
              <a:rPr lang="en-GB" sz="1100" i="1" dirty="0">
                <a:solidFill>
                  <a:srgbClr val="000000"/>
                </a:solidFill>
                <a:effectLst/>
                <a:ea typeface="Calibri" panose="020F0502020204030204" pitchFamily="34" charset="0"/>
                <a:cs typeface="Times New Roman" panose="02020603050405020304" pitchFamily="18" charset="0"/>
              </a:rPr>
              <a:t>Journal of Ethnic and Migration Studies</a:t>
            </a:r>
            <a:r>
              <a:rPr lang="en-GB" sz="1100" dirty="0">
                <a:solidFill>
                  <a:srgbClr val="000000"/>
                </a:solidFill>
                <a:effectLst/>
                <a:ea typeface="Calibri" panose="020F0502020204030204" pitchFamily="34" charset="0"/>
                <a:cs typeface="Times New Roman" panose="02020603050405020304" pitchFamily="18" charset="0"/>
              </a:rPr>
              <a:t>, </a:t>
            </a:r>
            <a:r>
              <a:rPr lang="en-GB" sz="1100" i="1" dirty="0">
                <a:solidFill>
                  <a:srgbClr val="000000"/>
                </a:solidFill>
                <a:effectLst/>
                <a:ea typeface="Calibri" panose="020F0502020204030204" pitchFamily="34" charset="0"/>
                <a:cs typeface="Times New Roman" panose="02020603050405020304" pitchFamily="18" charset="0"/>
              </a:rPr>
              <a:t>48</a:t>
            </a:r>
            <a:r>
              <a:rPr lang="en-GB" sz="1100" dirty="0">
                <a:solidFill>
                  <a:srgbClr val="000000"/>
                </a:solidFill>
                <a:effectLst/>
                <a:ea typeface="Calibri" panose="020F0502020204030204" pitchFamily="34" charset="0"/>
                <a:cs typeface="Times New Roman" panose="02020603050405020304" pitchFamily="18" charset="0"/>
              </a:rPr>
              <a:t>(4), pp.873-893.</a:t>
            </a:r>
            <a:endParaRPr lang="en-IN" sz="1100" dirty="0">
              <a:solidFill>
                <a:srgbClr val="000000"/>
              </a:solidFill>
              <a:effectLst/>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100" dirty="0">
                <a:effectLst/>
                <a:ea typeface="Calibri" panose="020F0502020204030204" pitchFamily="34" charset="0"/>
                <a:cs typeface="Times New Roman" panose="02020603050405020304" pitchFamily="18" charset="0"/>
              </a:rPr>
              <a:t>Zhao, J. (1991), "Doing Business with China: Cultural Aspects", </a:t>
            </a:r>
            <a:r>
              <a:rPr lang="en-GB" sz="1100" i="1" dirty="0">
                <a:effectLst/>
                <a:ea typeface="Calibri" panose="020F0502020204030204" pitchFamily="34" charset="0"/>
                <a:cs typeface="Times New Roman" panose="02020603050405020304" pitchFamily="18" charset="0"/>
              </a:rPr>
              <a:t>East Asian Executive Reports, </a:t>
            </a:r>
            <a:r>
              <a:rPr lang="en-GB" sz="1100" dirty="0">
                <a:effectLst/>
                <a:ea typeface="Calibri" panose="020F0502020204030204" pitchFamily="34" charset="0"/>
                <a:cs typeface="Times New Roman" panose="02020603050405020304" pitchFamily="18" charset="0"/>
              </a:rPr>
              <a:t>vol. 13, no. 1, pp. 10.</a:t>
            </a:r>
          </a:p>
          <a:p>
            <a:pPr>
              <a:lnSpc>
                <a:spcPct val="107000"/>
              </a:lnSpc>
              <a:spcAft>
                <a:spcPts val="800"/>
              </a:spcAft>
            </a:pPr>
            <a:endParaRPr lang="en-GB" sz="11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94405071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40AC39-EC2F-2BED-39AC-59E08B343F5A}"/>
              </a:ext>
            </a:extLst>
          </p:cNvPr>
          <p:cNvSpPr>
            <a:spLocks noGrp="1"/>
          </p:cNvSpPr>
          <p:nvPr>
            <p:ph type="title"/>
          </p:nvPr>
        </p:nvSpPr>
        <p:spPr>
          <a:xfrm>
            <a:off x="1097280" y="1734531"/>
            <a:ext cx="10058400" cy="1694469"/>
          </a:xfrm>
        </p:spPr>
        <p:txBody>
          <a:bodyPr>
            <a:normAutofit/>
          </a:bodyPr>
          <a:lstStyle/>
          <a:p>
            <a:pPr algn="ctr"/>
            <a:r>
              <a:rPr lang="en-US" sz="7200" b="1" dirty="0">
                <a:solidFill>
                  <a:srgbClr val="FF0000"/>
                </a:solidFill>
              </a:rPr>
              <a:t>Questions?</a:t>
            </a:r>
            <a:endParaRPr lang="en-GB" sz="7200" b="1" dirty="0">
              <a:solidFill>
                <a:srgbClr val="FF0000"/>
              </a:solidFill>
            </a:endParaRPr>
          </a:p>
        </p:txBody>
      </p:sp>
    </p:spTree>
    <p:extLst>
      <p:ext uri="{BB962C8B-B14F-4D97-AF65-F5344CB8AC3E}">
        <p14:creationId xmlns:p14="http://schemas.microsoft.com/office/powerpoint/2010/main" val="2978857608"/>
      </p:ext>
    </p:extLst>
  </p:cSld>
  <p:clrMapOvr>
    <a:masterClrMapping/>
  </p:clrMapOvr>
</p:sld>
</file>

<file path=ppt/theme/theme1.xml><?xml version="1.0" encoding="utf-8"?>
<a:theme xmlns:a="http://schemas.openxmlformats.org/drawingml/2006/main" name="Retrospect">
  <a:themeElements>
    <a:clrScheme name="Retrospect">
      <a:dk1>
        <a:srgbClr val="000000"/>
      </a:dk1>
      <a:lt1>
        <a:sysClr val="window" lastClr="FFFFFF"/>
      </a:lt1>
      <a:dk2>
        <a:srgbClr val="637052"/>
      </a:dk2>
      <a:lt2>
        <a:srgbClr val="CCDDEA"/>
      </a:lt2>
      <a:accent1>
        <a:srgbClr val="E48312"/>
      </a:accent1>
      <a:accent2>
        <a:srgbClr val="BD582C"/>
      </a:accent2>
      <a:accent3>
        <a:srgbClr val="865640"/>
      </a:accent3>
      <a:accent4>
        <a:srgbClr val="9B8357"/>
      </a:accent4>
      <a:accent5>
        <a:srgbClr val="C2BC80"/>
      </a:accent5>
      <a:accent6>
        <a:srgbClr val="94A088"/>
      </a:accent6>
      <a:hlink>
        <a:srgbClr val="2998E3"/>
      </a:hlink>
      <a:folHlink>
        <a:srgbClr val="8C8C8C"/>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3F1AAB62-24C6-49D2-8E01-B56FAC9A3DC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TM02900769[[fn=Retrospect]]</Template>
  <TotalTime>0</TotalTime>
  <Words>4543</Words>
  <Application>Microsoft Office PowerPoint</Application>
  <PresentationFormat>Widescreen</PresentationFormat>
  <Paragraphs>165</Paragraphs>
  <Slides>20</Slides>
  <Notes>9</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20</vt:i4>
      </vt:variant>
    </vt:vector>
  </HeadingPairs>
  <TitlesOfParts>
    <vt:vector size="27" baseType="lpstr">
      <vt:lpstr>Arial</vt:lpstr>
      <vt:lpstr>Calibri</vt:lpstr>
      <vt:lpstr>Calibri Light</vt:lpstr>
      <vt:lpstr>Symbol</vt:lpstr>
      <vt:lpstr>Times New Roman</vt:lpstr>
      <vt:lpstr>Wingdings</vt:lpstr>
      <vt:lpstr>Retrospect</vt:lpstr>
      <vt:lpstr>International Business Communications  U.K. - China Joint Venture </vt:lpstr>
      <vt:lpstr>Outline</vt:lpstr>
      <vt:lpstr>Introduction to the context</vt:lpstr>
      <vt:lpstr>Introduction to the Chinese culture</vt:lpstr>
      <vt:lpstr>Introduction to the Chinese culture</vt:lpstr>
      <vt:lpstr>Success and failure factors of a joint venture</vt:lpstr>
      <vt:lpstr>Success and failure factors of a joint venture</vt:lpstr>
      <vt:lpstr>Hofstede Cultural Dimensions: UK and China</vt:lpstr>
      <vt:lpstr>Hofstede Cultural Dimensions: UK and China</vt:lpstr>
      <vt:lpstr>Cultural sensitivity and Cultural Variables</vt:lpstr>
      <vt:lpstr>Cultural sensitivity and Cultural Variables</vt:lpstr>
      <vt:lpstr>Business Communication Recommendation</vt:lpstr>
      <vt:lpstr>Business Communication Recommendation</vt:lpstr>
      <vt:lpstr>Business Communication Recommendation</vt:lpstr>
      <vt:lpstr>Business Communication Recommendation</vt:lpstr>
      <vt:lpstr>Business Communication Recommendation</vt:lpstr>
      <vt:lpstr>Conclusion</vt:lpstr>
      <vt:lpstr>References </vt:lpstr>
      <vt:lpstr>References </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1</cp:revision>
  <dcterms:created xsi:type="dcterms:W3CDTF">2023-03-23T09:17:11Z</dcterms:created>
  <dcterms:modified xsi:type="dcterms:W3CDTF">2023-03-28T17:15:54Z</dcterms:modified>
</cp:coreProperties>
</file>