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9"/>
  </p:notesMasterIdLst>
  <p:sldIdLst>
    <p:sldId id="719" r:id="rId24"/>
    <p:sldId id="301" r:id="rId25"/>
    <p:sldId id="302" r:id="rId26"/>
    <p:sldId id="256" r:id="rId27"/>
    <p:sldId id="257" r:id="rId28"/>
    <p:sldId id="264" r:id="rId29"/>
    <p:sldId id="265" r:id="rId30"/>
    <p:sldId id="266" r:id="rId31"/>
    <p:sldId id="269" r:id="rId32"/>
    <p:sldId id="258" r:id="rId33"/>
    <p:sldId id="259" r:id="rId34"/>
    <p:sldId id="267" r:id="rId35"/>
    <p:sldId id="268" r:id="rId36"/>
    <p:sldId id="261" r:id="rId37"/>
    <p:sldId id="346" r:id="rId38"/>
    <p:sldId id="722" r:id="rId39"/>
    <p:sldId id="342" r:id="rId40"/>
    <p:sldId id="343" r:id="rId41"/>
    <p:sldId id="344" r:id="rId42"/>
    <p:sldId id="347" r:id="rId43"/>
    <p:sldId id="348" r:id="rId44"/>
    <p:sldId id="723" r:id="rId45"/>
    <p:sldId id="358" r:id="rId46"/>
    <p:sldId id="724" r:id="rId47"/>
    <p:sldId id="725" r:id="rId48"/>
    <p:sldId id="726" r:id="rId49"/>
    <p:sldId id="349" r:id="rId50"/>
    <p:sldId id="727" r:id="rId51"/>
    <p:sldId id="350" r:id="rId52"/>
    <p:sldId id="728" r:id="rId53"/>
    <p:sldId id="357" r:id="rId54"/>
    <p:sldId id="351" r:id="rId55"/>
    <p:sldId id="353" r:id="rId56"/>
    <p:sldId id="354" r:id="rId57"/>
    <p:sldId id="352" r:id="rId58"/>
    <p:sldId id="729" r:id="rId59"/>
    <p:sldId id="730" r:id="rId60"/>
    <p:sldId id="345" r:id="rId61"/>
    <p:sldId id="731" r:id="rId62"/>
    <p:sldId id="732" r:id="rId63"/>
    <p:sldId id="733" r:id="rId64"/>
    <p:sldId id="734" r:id="rId65"/>
    <p:sldId id="735" r:id="rId66"/>
    <p:sldId id="355" r:id="rId67"/>
    <p:sldId id="721" r:id="rId6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FA7DBB-534A-4DF0-855F-F93F06CC83C4}" v="5" dt="2023-02-06T11:24:33.8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slide" Target="slides/slide45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slide" Target="slides/slide43.xml"/><Relationship Id="rId7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slide" Target="slides/slide41.xml"/><Relationship Id="rId69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72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slide" Target="slides/slide4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openxmlformats.org/officeDocument/2006/relationships/presProps" Target="presProps.xml"/><Relationship Id="rId75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" Type="http://schemas.openxmlformats.org/officeDocument/2006/relationships/slideMaster" Target="slideMasters/slideMaster4.xml"/><Relationship Id="rId7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FEFA7DBB-534A-4DF0-855F-F93F06CC83C4}"/>
    <pc:docChg chg="custSel modSld">
      <pc:chgData name="Stalin Jacob Wilson Packia Dhas" userId="050d7d71-3621-4503-95e8-1c9a9d962492" providerId="ADAL" clId="{FEFA7DBB-534A-4DF0-855F-F93F06CC83C4}" dt="2023-02-06T11:24:33.851" v="71" actId="20577"/>
      <pc:docMkLst>
        <pc:docMk/>
      </pc:docMkLst>
      <pc:sldChg chg="modSp mod">
        <pc:chgData name="Stalin Jacob Wilson Packia Dhas" userId="050d7d71-3621-4503-95e8-1c9a9d962492" providerId="ADAL" clId="{FEFA7DBB-534A-4DF0-855F-F93F06CC83C4}" dt="2023-02-06T11:24:33.851" v="71" actId="20577"/>
        <pc:sldMkLst>
          <pc:docMk/>
          <pc:sldMk cId="954203471" sldId="257"/>
        </pc:sldMkLst>
        <pc:spChg chg="mod">
          <ac:chgData name="Stalin Jacob Wilson Packia Dhas" userId="050d7d71-3621-4503-95e8-1c9a9d962492" providerId="ADAL" clId="{FEFA7DBB-534A-4DF0-855F-F93F06CC83C4}" dt="2023-02-06T11:24:33.851" v="71" actId="20577"/>
          <ac:spMkLst>
            <pc:docMk/>
            <pc:sldMk cId="954203471" sldId="257"/>
            <ac:spMk id="5" creationId="{80816912-B8B7-4CCA-B9BF-51523837D3CE}"/>
          </ac:spMkLst>
        </pc:spChg>
      </pc:sldChg>
      <pc:sldChg chg="modSp mod">
        <pc:chgData name="Stalin Jacob Wilson Packia Dhas" userId="050d7d71-3621-4503-95e8-1c9a9d962492" providerId="ADAL" clId="{FEFA7DBB-534A-4DF0-855F-F93F06CC83C4}" dt="2023-02-06T11:11:14.016" v="4" actId="122"/>
        <pc:sldMkLst>
          <pc:docMk/>
          <pc:sldMk cId="2810001158" sldId="258"/>
        </pc:sldMkLst>
        <pc:spChg chg="mod">
          <ac:chgData name="Stalin Jacob Wilson Packia Dhas" userId="050d7d71-3621-4503-95e8-1c9a9d962492" providerId="ADAL" clId="{FEFA7DBB-534A-4DF0-855F-F93F06CC83C4}" dt="2023-02-06T11:11:14.016" v="4" actId="122"/>
          <ac:spMkLst>
            <pc:docMk/>
            <pc:sldMk cId="2810001158" sldId="258"/>
            <ac:spMk id="4" creationId="{1BA8F507-E2D8-42A1-8A3E-4E5266A1ED5F}"/>
          </ac:spMkLst>
        </pc:spChg>
      </pc:sldChg>
      <pc:sldChg chg="modSp mod">
        <pc:chgData name="Stalin Jacob Wilson Packia Dhas" userId="050d7d71-3621-4503-95e8-1c9a9d962492" providerId="ADAL" clId="{FEFA7DBB-534A-4DF0-855F-F93F06CC83C4}" dt="2023-02-06T11:11:40.662" v="11" actId="14100"/>
        <pc:sldMkLst>
          <pc:docMk/>
          <pc:sldMk cId="2357360363" sldId="261"/>
        </pc:sldMkLst>
        <pc:spChg chg="mod">
          <ac:chgData name="Stalin Jacob Wilson Packia Dhas" userId="050d7d71-3621-4503-95e8-1c9a9d962492" providerId="ADAL" clId="{FEFA7DBB-534A-4DF0-855F-F93F06CC83C4}" dt="2023-02-06T11:11:40.662" v="11" actId="14100"/>
          <ac:spMkLst>
            <pc:docMk/>
            <pc:sldMk cId="2357360363" sldId="261"/>
            <ac:spMk id="4" creationId="{1BA8F507-E2D8-42A1-8A3E-4E5266A1ED5F}"/>
          </ac:spMkLst>
        </pc:spChg>
      </pc:sldChg>
      <pc:sldChg chg="modSp mod">
        <pc:chgData name="Stalin Jacob Wilson Packia Dhas" userId="050d7d71-3621-4503-95e8-1c9a9d962492" providerId="ADAL" clId="{FEFA7DBB-534A-4DF0-855F-F93F06CC83C4}" dt="2023-02-06T11:11:20.136" v="5" actId="122"/>
        <pc:sldMkLst>
          <pc:docMk/>
          <pc:sldMk cId="193569458" sldId="267"/>
        </pc:sldMkLst>
        <pc:spChg chg="mod">
          <ac:chgData name="Stalin Jacob Wilson Packia Dhas" userId="050d7d71-3621-4503-95e8-1c9a9d962492" providerId="ADAL" clId="{FEFA7DBB-534A-4DF0-855F-F93F06CC83C4}" dt="2023-02-06T11:11:20.136" v="5" actId="122"/>
          <ac:spMkLst>
            <pc:docMk/>
            <pc:sldMk cId="193569458" sldId="267"/>
            <ac:spMk id="2" creationId="{281EC91C-37FB-411F-A50F-A77FFE670E5B}"/>
          </ac:spMkLst>
        </pc:spChg>
      </pc:sldChg>
      <pc:sldChg chg="modSp mod">
        <pc:chgData name="Stalin Jacob Wilson Packia Dhas" userId="050d7d71-3621-4503-95e8-1c9a9d962492" providerId="ADAL" clId="{FEFA7DBB-534A-4DF0-855F-F93F06CC83C4}" dt="2023-02-06T11:11:34.132" v="10" actId="122"/>
        <pc:sldMkLst>
          <pc:docMk/>
          <pc:sldMk cId="2075238041" sldId="268"/>
        </pc:sldMkLst>
        <pc:spChg chg="mod">
          <ac:chgData name="Stalin Jacob Wilson Packia Dhas" userId="050d7d71-3621-4503-95e8-1c9a9d962492" providerId="ADAL" clId="{FEFA7DBB-534A-4DF0-855F-F93F06CC83C4}" dt="2023-02-06T11:11:34.132" v="10" actId="122"/>
          <ac:spMkLst>
            <pc:docMk/>
            <pc:sldMk cId="2075238041" sldId="268"/>
            <ac:spMk id="2" creationId="{42FC63BE-1F3E-4F5B-A6DB-2D29C4FEAF71}"/>
          </ac:spMkLst>
        </pc:spChg>
      </pc:sldChg>
      <pc:sldChg chg="modSp mod">
        <pc:chgData name="Stalin Jacob Wilson Packia Dhas" userId="050d7d71-3621-4503-95e8-1c9a9d962492" providerId="ADAL" clId="{FEFA7DBB-534A-4DF0-855F-F93F06CC83C4}" dt="2023-02-06T11:11:09.630" v="3" actId="122"/>
        <pc:sldMkLst>
          <pc:docMk/>
          <pc:sldMk cId="1699873375" sldId="269"/>
        </pc:sldMkLst>
        <pc:spChg chg="mod">
          <ac:chgData name="Stalin Jacob Wilson Packia Dhas" userId="050d7d71-3621-4503-95e8-1c9a9d962492" providerId="ADAL" clId="{FEFA7DBB-534A-4DF0-855F-F93F06CC83C4}" dt="2023-02-06T11:11:09.630" v="3" actId="122"/>
          <ac:spMkLst>
            <pc:docMk/>
            <pc:sldMk cId="1699873375" sldId="269"/>
            <ac:spMk id="2" creationId="{22212A0F-997F-4605-B970-85C36F749271}"/>
          </ac:spMkLst>
        </pc:spChg>
      </pc:sldChg>
      <pc:sldChg chg="modSp mod">
        <pc:chgData name="Stalin Jacob Wilson Packia Dhas" userId="050d7d71-3621-4503-95e8-1c9a9d962492" providerId="ADAL" clId="{FEFA7DBB-534A-4DF0-855F-F93F06CC83C4}" dt="2023-02-06T11:15:30.382" v="61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FEFA7DBB-534A-4DF0-855F-F93F06CC83C4}" dt="2023-02-06T11:15:30.382" v="61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FEFA7DBB-534A-4DF0-855F-F93F06CC83C4}" dt="2023-02-06T11:12:29.925" v="20" actId="207"/>
        <pc:sldMkLst>
          <pc:docMk/>
          <pc:sldMk cId="1373701279" sldId="358"/>
        </pc:sldMkLst>
        <pc:spChg chg="mod">
          <ac:chgData name="Stalin Jacob Wilson Packia Dhas" userId="050d7d71-3621-4503-95e8-1c9a9d962492" providerId="ADAL" clId="{FEFA7DBB-534A-4DF0-855F-F93F06CC83C4}" dt="2023-02-06T11:12:29.925" v="20" actId="207"/>
          <ac:spMkLst>
            <pc:docMk/>
            <pc:sldMk cId="1373701279" sldId="358"/>
            <ac:spMk id="4" creationId="{739F22EB-964C-4230-854D-238854608BAF}"/>
          </ac:spMkLst>
        </pc:spChg>
      </pc:sldChg>
      <pc:sldChg chg="modSp mod">
        <pc:chgData name="Stalin Jacob Wilson Packia Dhas" userId="050d7d71-3621-4503-95e8-1c9a9d962492" providerId="ADAL" clId="{FEFA7DBB-534A-4DF0-855F-F93F06CC83C4}" dt="2023-02-06T11:22:22.474" v="67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FEFA7DBB-534A-4DF0-855F-F93F06CC83C4}" dt="2023-02-06T11:22:22.474" v="67" actId="20577"/>
          <ac:spMkLst>
            <pc:docMk/>
            <pc:sldMk cId="3119007398" sldId="719"/>
            <ac:spMk id="2" creationId="{5AF40EAB-6954-8B5E-C784-2A455332F66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F02811-A446-4B38-BDA9-0B56D6D479E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16D352A-2560-44C9-A2E3-37A9E39B3206}">
      <dgm:prSet/>
      <dgm:spPr/>
      <dgm:t>
        <a:bodyPr/>
        <a:lstStyle/>
        <a:p>
          <a:r>
            <a:rPr lang="en-IN" dirty="0"/>
            <a:t>Electrical power is the rate at which </a:t>
          </a:r>
          <a:r>
            <a:rPr lang="en-IN" dirty="0">
              <a:solidFill>
                <a:schemeClr val="bg1"/>
              </a:solidFill>
            </a:rPr>
            <a:t>electrical energy is converted into another form of energy</a:t>
          </a:r>
          <a:r>
            <a:rPr lang="en-IN" dirty="0"/>
            <a:t>, such as motion, heat, electromagnetic field, etc. </a:t>
          </a:r>
          <a:endParaRPr lang="en-US" dirty="0"/>
        </a:p>
      </dgm:t>
    </dgm:pt>
    <dgm:pt modelId="{CB1E74FD-A4BE-457E-BBC2-EAE777C1C78D}" type="parTrans" cxnId="{D2AE3ACC-501E-44C3-8C93-32805169033F}">
      <dgm:prSet/>
      <dgm:spPr/>
      <dgm:t>
        <a:bodyPr/>
        <a:lstStyle/>
        <a:p>
          <a:endParaRPr lang="en-US"/>
        </a:p>
      </dgm:t>
    </dgm:pt>
    <dgm:pt modelId="{7B49FD94-F661-4F58-808D-843EA18FF8BF}" type="sibTrans" cxnId="{D2AE3ACC-501E-44C3-8C93-32805169033F}">
      <dgm:prSet/>
      <dgm:spPr/>
      <dgm:t>
        <a:bodyPr/>
        <a:lstStyle/>
        <a:p>
          <a:endParaRPr lang="en-US"/>
        </a:p>
      </dgm:t>
    </dgm:pt>
    <dgm:pt modelId="{A11CCD0D-557A-463F-B04B-6D2FB61248CF}">
      <dgm:prSet/>
      <dgm:spPr/>
      <dgm:t>
        <a:bodyPr/>
        <a:lstStyle/>
        <a:p>
          <a:r>
            <a:rPr lang="en-IN"/>
            <a:t>The Electrical Power is represented by </a:t>
          </a:r>
          <a:r>
            <a:rPr lang="en-IN" b="1"/>
            <a:t>P</a:t>
          </a:r>
          <a:r>
            <a:rPr lang="en-IN"/>
            <a:t>. </a:t>
          </a:r>
          <a:endParaRPr lang="en-US"/>
        </a:p>
      </dgm:t>
    </dgm:pt>
    <dgm:pt modelId="{8C386433-CCF7-468C-ABBB-B789FBC40282}" type="parTrans" cxnId="{02A073B1-B80C-4AF5-99F2-557A4AAFB616}">
      <dgm:prSet/>
      <dgm:spPr/>
      <dgm:t>
        <a:bodyPr/>
        <a:lstStyle/>
        <a:p>
          <a:endParaRPr lang="en-US"/>
        </a:p>
      </dgm:t>
    </dgm:pt>
    <dgm:pt modelId="{D69DD1E7-D71B-473B-846F-946B91FFDDB6}" type="sibTrans" cxnId="{02A073B1-B80C-4AF5-99F2-557A4AAFB616}">
      <dgm:prSet/>
      <dgm:spPr/>
      <dgm:t>
        <a:bodyPr/>
        <a:lstStyle/>
        <a:p>
          <a:endParaRPr lang="en-US"/>
        </a:p>
      </dgm:t>
    </dgm:pt>
    <dgm:pt modelId="{CFA5AD6A-D72F-423F-A9ED-10A0534608BF}">
      <dgm:prSet/>
      <dgm:spPr/>
      <dgm:t>
        <a:bodyPr/>
        <a:lstStyle/>
        <a:p>
          <a:r>
            <a:rPr lang="en-IN" dirty="0"/>
            <a:t>The unit of power is </a:t>
          </a:r>
          <a:r>
            <a:rPr lang="en-IN" b="1" dirty="0"/>
            <a:t>Watt(W).</a:t>
          </a:r>
        </a:p>
        <a:p>
          <a:r>
            <a:rPr lang="en-IN" b="1" dirty="0"/>
            <a:t>1 Watt = 1Volt.1Ampere </a:t>
          </a:r>
          <a:endParaRPr lang="en-US" dirty="0"/>
        </a:p>
      </dgm:t>
    </dgm:pt>
    <dgm:pt modelId="{F771F53D-4A61-42EB-95F9-DE69540036FA}" type="parTrans" cxnId="{CCA67026-E4D7-4C54-A730-ED7F93BCCE83}">
      <dgm:prSet/>
      <dgm:spPr/>
      <dgm:t>
        <a:bodyPr/>
        <a:lstStyle/>
        <a:p>
          <a:endParaRPr lang="en-US"/>
        </a:p>
      </dgm:t>
    </dgm:pt>
    <dgm:pt modelId="{3355C415-4E77-4892-BDAE-0AA6296EE44F}" type="sibTrans" cxnId="{CCA67026-E4D7-4C54-A730-ED7F93BCCE83}">
      <dgm:prSet/>
      <dgm:spPr/>
      <dgm:t>
        <a:bodyPr/>
        <a:lstStyle/>
        <a:p>
          <a:endParaRPr lang="en-US"/>
        </a:p>
      </dgm:t>
    </dgm:pt>
    <dgm:pt modelId="{61F23D2F-C864-4181-A2A3-84D63AAA6F7F}" type="pres">
      <dgm:prSet presAssocID="{A1F02811-A446-4B38-BDA9-0B56D6D479E5}" presName="linear" presStyleCnt="0">
        <dgm:presLayoutVars>
          <dgm:animLvl val="lvl"/>
          <dgm:resizeHandles val="exact"/>
        </dgm:presLayoutVars>
      </dgm:prSet>
      <dgm:spPr/>
    </dgm:pt>
    <dgm:pt modelId="{212D6A70-8359-4707-821A-228B93A09930}" type="pres">
      <dgm:prSet presAssocID="{516D352A-2560-44C9-A2E3-37A9E39B320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D04F477-42F3-484F-B536-D586004CC64D}" type="pres">
      <dgm:prSet presAssocID="{7B49FD94-F661-4F58-808D-843EA18FF8BF}" presName="spacer" presStyleCnt="0"/>
      <dgm:spPr/>
    </dgm:pt>
    <dgm:pt modelId="{910A0B35-1860-48FC-A3E1-EBC84A340BD4}" type="pres">
      <dgm:prSet presAssocID="{A11CCD0D-557A-463F-B04B-6D2FB61248C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EE33AAA-AC1B-427D-B805-75162A32163C}" type="pres">
      <dgm:prSet presAssocID="{D69DD1E7-D71B-473B-846F-946B91FFDDB6}" presName="spacer" presStyleCnt="0"/>
      <dgm:spPr/>
    </dgm:pt>
    <dgm:pt modelId="{5F0D4FBB-1036-4129-B029-F4814EAC6B13}" type="pres">
      <dgm:prSet presAssocID="{CFA5AD6A-D72F-423F-A9ED-10A0534608B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CA67026-E4D7-4C54-A730-ED7F93BCCE83}" srcId="{A1F02811-A446-4B38-BDA9-0B56D6D479E5}" destId="{CFA5AD6A-D72F-423F-A9ED-10A0534608BF}" srcOrd="2" destOrd="0" parTransId="{F771F53D-4A61-42EB-95F9-DE69540036FA}" sibTransId="{3355C415-4E77-4892-BDAE-0AA6296EE44F}"/>
    <dgm:cxn modelId="{A442432F-F5F4-4552-B1BB-B31F960846E1}" type="presOf" srcId="{A1F02811-A446-4B38-BDA9-0B56D6D479E5}" destId="{61F23D2F-C864-4181-A2A3-84D63AAA6F7F}" srcOrd="0" destOrd="0" presId="urn:microsoft.com/office/officeart/2005/8/layout/vList2"/>
    <dgm:cxn modelId="{8DC15B63-42AE-4BAC-8642-EDF6C7B6202F}" type="presOf" srcId="{516D352A-2560-44C9-A2E3-37A9E39B3206}" destId="{212D6A70-8359-4707-821A-228B93A09930}" srcOrd="0" destOrd="0" presId="urn:microsoft.com/office/officeart/2005/8/layout/vList2"/>
    <dgm:cxn modelId="{5220A554-6E0F-4EFB-85AF-CF217F8BE0FF}" type="presOf" srcId="{CFA5AD6A-D72F-423F-A9ED-10A0534608BF}" destId="{5F0D4FBB-1036-4129-B029-F4814EAC6B13}" srcOrd="0" destOrd="0" presId="urn:microsoft.com/office/officeart/2005/8/layout/vList2"/>
    <dgm:cxn modelId="{076B1585-2223-447D-AECB-BF9DD38461B7}" type="presOf" srcId="{A11CCD0D-557A-463F-B04B-6D2FB61248CF}" destId="{910A0B35-1860-48FC-A3E1-EBC84A340BD4}" srcOrd="0" destOrd="0" presId="urn:microsoft.com/office/officeart/2005/8/layout/vList2"/>
    <dgm:cxn modelId="{02A073B1-B80C-4AF5-99F2-557A4AAFB616}" srcId="{A1F02811-A446-4B38-BDA9-0B56D6D479E5}" destId="{A11CCD0D-557A-463F-B04B-6D2FB61248CF}" srcOrd="1" destOrd="0" parTransId="{8C386433-CCF7-468C-ABBB-B789FBC40282}" sibTransId="{D69DD1E7-D71B-473B-846F-946B91FFDDB6}"/>
    <dgm:cxn modelId="{D2AE3ACC-501E-44C3-8C93-32805169033F}" srcId="{A1F02811-A446-4B38-BDA9-0B56D6D479E5}" destId="{516D352A-2560-44C9-A2E3-37A9E39B3206}" srcOrd="0" destOrd="0" parTransId="{CB1E74FD-A4BE-457E-BBC2-EAE777C1C78D}" sibTransId="{7B49FD94-F661-4F58-808D-843EA18FF8BF}"/>
    <dgm:cxn modelId="{36E89B02-6921-4E86-BDBC-C7F60AFBE530}" type="presParOf" srcId="{61F23D2F-C864-4181-A2A3-84D63AAA6F7F}" destId="{212D6A70-8359-4707-821A-228B93A09930}" srcOrd="0" destOrd="0" presId="urn:microsoft.com/office/officeart/2005/8/layout/vList2"/>
    <dgm:cxn modelId="{50EC582F-C32D-409B-84C5-96176EB2C5F7}" type="presParOf" srcId="{61F23D2F-C864-4181-A2A3-84D63AAA6F7F}" destId="{9D04F477-42F3-484F-B536-D586004CC64D}" srcOrd="1" destOrd="0" presId="urn:microsoft.com/office/officeart/2005/8/layout/vList2"/>
    <dgm:cxn modelId="{631B4BD6-5697-455A-AF5E-C9047B1E13EB}" type="presParOf" srcId="{61F23D2F-C864-4181-A2A3-84D63AAA6F7F}" destId="{910A0B35-1860-48FC-A3E1-EBC84A340BD4}" srcOrd="2" destOrd="0" presId="urn:microsoft.com/office/officeart/2005/8/layout/vList2"/>
    <dgm:cxn modelId="{C8B5F9CE-805D-48E9-B933-BD545E0EDB23}" type="presParOf" srcId="{61F23D2F-C864-4181-A2A3-84D63AAA6F7F}" destId="{AEE33AAA-AC1B-427D-B805-75162A32163C}" srcOrd="3" destOrd="0" presId="urn:microsoft.com/office/officeart/2005/8/layout/vList2"/>
    <dgm:cxn modelId="{32D00222-F623-4411-B738-020246BAE72B}" type="presParOf" srcId="{61F23D2F-C864-4181-A2A3-84D63AAA6F7F}" destId="{5F0D4FBB-1036-4129-B029-F4814EAC6B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345C5F-C907-422F-87C4-B977B4319E1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0E3D35A-C898-440A-96AA-4BF25EABB5B6}">
      <dgm:prSet/>
      <dgm:spPr/>
      <dgm:t>
        <a:bodyPr/>
        <a:lstStyle/>
        <a:p>
          <a:r>
            <a:rPr lang="en-US" dirty="0"/>
            <a:t>Used to synchronize Voltage and Current</a:t>
          </a:r>
        </a:p>
      </dgm:t>
    </dgm:pt>
    <dgm:pt modelId="{01F88069-2F27-44D6-9DA2-D83E94F40863}" type="parTrans" cxnId="{4CA7F1F1-6188-4061-A173-227E86F4BD08}">
      <dgm:prSet/>
      <dgm:spPr/>
      <dgm:t>
        <a:bodyPr/>
        <a:lstStyle/>
        <a:p>
          <a:endParaRPr lang="en-US"/>
        </a:p>
      </dgm:t>
    </dgm:pt>
    <dgm:pt modelId="{AA398333-5F85-4E79-997A-686B5552F841}" type="sibTrans" cxnId="{4CA7F1F1-6188-4061-A173-227E86F4BD08}">
      <dgm:prSet/>
      <dgm:spPr/>
      <dgm:t>
        <a:bodyPr/>
        <a:lstStyle/>
        <a:p>
          <a:endParaRPr lang="en-US"/>
        </a:p>
      </dgm:t>
    </dgm:pt>
    <dgm:pt modelId="{2983550E-E87B-4C17-A285-2E0221728991}">
      <dgm:prSet/>
      <dgm:spPr/>
      <dgm:t>
        <a:bodyPr/>
        <a:lstStyle/>
        <a:p>
          <a:r>
            <a:rPr lang="en-US" dirty="0"/>
            <a:t>Used in rectifier circuit (AC to DC conversion)</a:t>
          </a:r>
        </a:p>
      </dgm:t>
    </dgm:pt>
    <dgm:pt modelId="{6987F22D-E42B-4540-A588-72A3D3679B41}" type="parTrans" cxnId="{0EA596E4-79DE-4BA5-A45A-64E1BA661A21}">
      <dgm:prSet/>
      <dgm:spPr/>
      <dgm:t>
        <a:bodyPr/>
        <a:lstStyle/>
        <a:p>
          <a:endParaRPr lang="en-US"/>
        </a:p>
      </dgm:t>
    </dgm:pt>
    <dgm:pt modelId="{A36FBC6F-5754-41B5-9451-3407D7BA513C}" type="sibTrans" cxnId="{0EA596E4-79DE-4BA5-A45A-64E1BA661A21}">
      <dgm:prSet/>
      <dgm:spPr/>
      <dgm:t>
        <a:bodyPr/>
        <a:lstStyle/>
        <a:p>
          <a:endParaRPr lang="en-US"/>
        </a:p>
      </dgm:t>
    </dgm:pt>
    <dgm:pt modelId="{0EF687EA-CA3E-496D-95D9-C7D07A00628E}">
      <dgm:prSet/>
      <dgm:spPr/>
      <dgm:t>
        <a:bodyPr/>
        <a:lstStyle/>
        <a:p>
          <a:r>
            <a:rPr lang="en-US"/>
            <a:t>Used to Store Electrical energy</a:t>
          </a:r>
        </a:p>
      </dgm:t>
    </dgm:pt>
    <dgm:pt modelId="{FBED5F52-83A5-47E8-97CD-C6668A3A0EE0}" type="parTrans" cxnId="{8E40B2FE-7645-4FC3-B02F-DAA8D25E53F1}">
      <dgm:prSet/>
      <dgm:spPr/>
      <dgm:t>
        <a:bodyPr/>
        <a:lstStyle/>
        <a:p>
          <a:endParaRPr lang="en-US"/>
        </a:p>
      </dgm:t>
    </dgm:pt>
    <dgm:pt modelId="{F217353E-709E-4682-B423-4DA0D624E078}" type="sibTrans" cxnId="{8E40B2FE-7645-4FC3-B02F-DAA8D25E53F1}">
      <dgm:prSet/>
      <dgm:spPr/>
      <dgm:t>
        <a:bodyPr/>
        <a:lstStyle/>
        <a:p>
          <a:endParaRPr lang="en-US"/>
        </a:p>
      </dgm:t>
    </dgm:pt>
    <dgm:pt modelId="{79090088-151F-4319-A615-EED791E443CD}" type="pres">
      <dgm:prSet presAssocID="{F8345C5F-C907-422F-87C4-B977B4319E1C}" presName="vert0" presStyleCnt="0">
        <dgm:presLayoutVars>
          <dgm:dir/>
          <dgm:animOne val="branch"/>
          <dgm:animLvl val="lvl"/>
        </dgm:presLayoutVars>
      </dgm:prSet>
      <dgm:spPr/>
    </dgm:pt>
    <dgm:pt modelId="{ABA6C615-95CB-406F-8C3A-B5EC6D96886F}" type="pres">
      <dgm:prSet presAssocID="{90E3D35A-C898-440A-96AA-4BF25EABB5B6}" presName="thickLine" presStyleLbl="alignNode1" presStyleIdx="0" presStyleCnt="3"/>
      <dgm:spPr/>
    </dgm:pt>
    <dgm:pt modelId="{D1F82835-CC96-4E68-862B-20FA8958A60E}" type="pres">
      <dgm:prSet presAssocID="{90E3D35A-C898-440A-96AA-4BF25EABB5B6}" presName="horz1" presStyleCnt="0"/>
      <dgm:spPr/>
    </dgm:pt>
    <dgm:pt modelId="{92189CCB-0186-45A1-8489-6558EF594797}" type="pres">
      <dgm:prSet presAssocID="{90E3D35A-C898-440A-96AA-4BF25EABB5B6}" presName="tx1" presStyleLbl="revTx" presStyleIdx="0" presStyleCnt="3"/>
      <dgm:spPr/>
    </dgm:pt>
    <dgm:pt modelId="{0281B48F-35F2-4F33-A342-9EB07D5FECA2}" type="pres">
      <dgm:prSet presAssocID="{90E3D35A-C898-440A-96AA-4BF25EABB5B6}" presName="vert1" presStyleCnt="0"/>
      <dgm:spPr/>
    </dgm:pt>
    <dgm:pt modelId="{E992C0E8-A7C3-4006-BB21-D6285FE785F3}" type="pres">
      <dgm:prSet presAssocID="{2983550E-E87B-4C17-A285-2E0221728991}" presName="thickLine" presStyleLbl="alignNode1" presStyleIdx="1" presStyleCnt="3"/>
      <dgm:spPr/>
    </dgm:pt>
    <dgm:pt modelId="{0DD7764C-E1BD-42AB-A070-B0F6CE3C3353}" type="pres">
      <dgm:prSet presAssocID="{2983550E-E87B-4C17-A285-2E0221728991}" presName="horz1" presStyleCnt="0"/>
      <dgm:spPr/>
    </dgm:pt>
    <dgm:pt modelId="{77504FF1-E715-4163-AE1D-41350EF18270}" type="pres">
      <dgm:prSet presAssocID="{2983550E-E87B-4C17-A285-2E0221728991}" presName="tx1" presStyleLbl="revTx" presStyleIdx="1" presStyleCnt="3"/>
      <dgm:spPr/>
    </dgm:pt>
    <dgm:pt modelId="{47ACD920-9FC1-4ED7-958F-E55ECD695CCF}" type="pres">
      <dgm:prSet presAssocID="{2983550E-E87B-4C17-A285-2E0221728991}" presName="vert1" presStyleCnt="0"/>
      <dgm:spPr/>
    </dgm:pt>
    <dgm:pt modelId="{2FA1ADD2-01D1-4048-AE75-7328702AF23A}" type="pres">
      <dgm:prSet presAssocID="{0EF687EA-CA3E-496D-95D9-C7D07A00628E}" presName="thickLine" presStyleLbl="alignNode1" presStyleIdx="2" presStyleCnt="3"/>
      <dgm:spPr/>
    </dgm:pt>
    <dgm:pt modelId="{E805D906-AA18-4826-9648-F709C8B567FB}" type="pres">
      <dgm:prSet presAssocID="{0EF687EA-CA3E-496D-95D9-C7D07A00628E}" presName="horz1" presStyleCnt="0"/>
      <dgm:spPr/>
    </dgm:pt>
    <dgm:pt modelId="{518688C9-3054-4201-B480-68D049AA8865}" type="pres">
      <dgm:prSet presAssocID="{0EF687EA-CA3E-496D-95D9-C7D07A00628E}" presName="tx1" presStyleLbl="revTx" presStyleIdx="2" presStyleCnt="3"/>
      <dgm:spPr/>
    </dgm:pt>
    <dgm:pt modelId="{79AB120E-2A22-4AD9-A7F5-24C90CB22496}" type="pres">
      <dgm:prSet presAssocID="{0EF687EA-CA3E-496D-95D9-C7D07A00628E}" presName="vert1" presStyleCnt="0"/>
      <dgm:spPr/>
    </dgm:pt>
  </dgm:ptLst>
  <dgm:cxnLst>
    <dgm:cxn modelId="{91BA1F43-6494-4447-8047-4189575AE7BE}" type="presOf" srcId="{90E3D35A-C898-440A-96AA-4BF25EABB5B6}" destId="{92189CCB-0186-45A1-8489-6558EF594797}" srcOrd="0" destOrd="0" presId="urn:microsoft.com/office/officeart/2008/layout/LinedList"/>
    <dgm:cxn modelId="{74B3FA5A-1DFE-4B6A-9925-20C3A8BE9071}" type="presOf" srcId="{2983550E-E87B-4C17-A285-2E0221728991}" destId="{77504FF1-E715-4163-AE1D-41350EF18270}" srcOrd="0" destOrd="0" presId="urn:microsoft.com/office/officeart/2008/layout/LinedList"/>
    <dgm:cxn modelId="{3BB9DB90-F925-41B6-BF00-60A0D64D0F31}" type="presOf" srcId="{F8345C5F-C907-422F-87C4-B977B4319E1C}" destId="{79090088-151F-4319-A615-EED791E443CD}" srcOrd="0" destOrd="0" presId="urn:microsoft.com/office/officeart/2008/layout/LinedList"/>
    <dgm:cxn modelId="{97FD5CA1-B872-4999-94D6-A58CF3D365BC}" type="presOf" srcId="{0EF687EA-CA3E-496D-95D9-C7D07A00628E}" destId="{518688C9-3054-4201-B480-68D049AA8865}" srcOrd="0" destOrd="0" presId="urn:microsoft.com/office/officeart/2008/layout/LinedList"/>
    <dgm:cxn modelId="{0EA596E4-79DE-4BA5-A45A-64E1BA661A21}" srcId="{F8345C5F-C907-422F-87C4-B977B4319E1C}" destId="{2983550E-E87B-4C17-A285-2E0221728991}" srcOrd="1" destOrd="0" parTransId="{6987F22D-E42B-4540-A588-72A3D3679B41}" sibTransId="{A36FBC6F-5754-41B5-9451-3407D7BA513C}"/>
    <dgm:cxn modelId="{4CA7F1F1-6188-4061-A173-227E86F4BD08}" srcId="{F8345C5F-C907-422F-87C4-B977B4319E1C}" destId="{90E3D35A-C898-440A-96AA-4BF25EABB5B6}" srcOrd="0" destOrd="0" parTransId="{01F88069-2F27-44D6-9DA2-D83E94F40863}" sibTransId="{AA398333-5F85-4E79-997A-686B5552F841}"/>
    <dgm:cxn modelId="{8E40B2FE-7645-4FC3-B02F-DAA8D25E53F1}" srcId="{F8345C5F-C907-422F-87C4-B977B4319E1C}" destId="{0EF687EA-CA3E-496D-95D9-C7D07A00628E}" srcOrd="2" destOrd="0" parTransId="{FBED5F52-83A5-47E8-97CD-C6668A3A0EE0}" sibTransId="{F217353E-709E-4682-B423-4DA0D624E078}"/>
    <dgm:cxn modelId="{0D13BB51-9DA1-4875-9147-47037565B247}" type="presParOf" srcId="{79090088-151F-4319-A615-EED791E443CD}" destId="{ABA6C615-95CB-406F-8C3A-B5EC6D96886F}" srcOrd="0" destOrd="0" presId="urn:microsoft.com/office/officeart/2008/layout/LinedList"/>
    <dgm:cxn modelId="{6BA32E11-1DEE-4DF5-BD78-FD1AD48CC7CF}" type="presParOf" srcId="{79090088-151F-4319-A615-EED791E443CD}" destId="{D1F82835-CC96-4E68-862B-20FA8958A60E}" srcOrd="1" destOrd="0" presId="urn:microsoft.com/office/officeart/2008/layout/LinedList"/>
    <dgm:cxn modelId="{08B3546A-7EDB-4647-BFE5-298AB0054D28}" type="presParOf" srcId="{D1F82835-CC96-4E68-862B-20FA8958A60E}" destId="{92189CCB-0186-45A1-8489-6558EF594797}" srcOrd="0" destOrd="0" presId="urn:microsoft.com/office/officeart/2008/layout/LinedList"/>
    <dgm:cxn modelId="{6D436877-D580-46E3-BC66-3E5122A5B9D6}" type="presParOf" srcId="{D1F82835-CC96-4E68-862B-20FA8958A60E}" destId="{0281B48F-35F2-4F33-A342-9EB07D5FECA2}" srcOrd="1" destOrd="0" presId="urn:microsoft.com/office/officeart/2008/layout/LinedList"/>
    <dgm:cxn modelId="{A0DE3EC6-2E09-41F3-8C62-F17FF6E786FE}" type="presParOf" srcId="{79090088-151F-4319-A615-EED791E443CD}" destId="{E992C0E8-A7C3-4006-BB21-D6285FE785F3}" srcOrd="2" destOrd="0" presId="urn:microsoft.com/office/officeart/2008/layout/LinedList"/>
    <dgm:cxn modelId="{D67C0FA5-49EF-4234-A6C6-A7927D305E3C}" type="presParOf" srcId="{79090088-151F-4319-A615-EED791E443CD}" destId="{0DD7764C-E1BD-42AB-A070-B0F6CE3C3353}" srcOrd="3" destOrd="0" presId="urn:microsoft.com/office/officeart/2008/layout/LinedList"/>
    <dgm:cxn modelId="{0BE0BBB4-71C4-4FEE-8C96-5DD51EC69D64}" type="presParOf" srcId="{0DD7764C-E1BD-42AB-A070-B0F6CE3C3353}" destId="{77504FF1-E715-4163-AE1D-41350EF18270}" srcOrd="0" destOrd="0" presId="urn:microsoft.com/office/officeart/2008/layout/LinedList"/>
    <dgm:cxn modelId="{F06615BE-EF6E-4F31-BF65-120FA9222097}" type="presParOf" srcId="{0DD7764C-E1BD-42AB-A070-B0F6CE3C3353}" destId="{47ACD920-9FC1-4ED7-958F-E55ECD695CCF}" srcOrd="1" destOrd="0" presId="urn:microsoft.com/office/officeart/2008/layout/LinedList"/>
    <dgm:cxn modelId="{6D0D2A83-3592-4F35-8531-2E9787F55BBB}" type="presParOf" srcId="{79090088-151F-4319-A615-EED791E443CD}" destId="{2FA1ADD2-01D1-4048-AE75-7328702AF23A}" srcOrd="4" destOrd="0" presId="urn:microsoft.com/office/officeart/2008/layout/LinedList"/>
    <dgm:cxn modelId="{34F335C1-5EB2-48E0-ACCA-0E3B488BFA34}" type="presParOf" srcId="{79090088-151F-4319-A615-EED791E443CD}" destId="{E805D906-AA18-4826-9648-F709C8B567FB}" srcOrd="5" destOrd="0" presId="urn:microsoft.com/office/officeart/2008/layout/LinedList"/>
    <dgm:cxn modelId="{6DC349C4-8461-4F29-A44B-56BE15D5FECE}" type="presParOf" srcId="{E805D906-AA18-4826-9648-F709C8B567FB}" destId="{518688C9-3054-4201-B480-68D049AA8865}" srcOrd="0" destOrd="0" presId="urn:microsoft.com/office/officeart/2008/layout/LinedList"/>
    <dgm:cxn modelId="{DA74D7F5-3A99-413F-BE6A-8BB8C4B2B1C3}" type="presParOf" srcId="{E805D906-AA18-4826-9648-F709C8B567FB}" destId="{79AB120E-2A22-4AD9-A7F5-24C90CB2249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6FA17CE-E3AF-4166-945E-52BFE0136E6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6EFE58D-53B9-4769-A7E8-48CFB0CEF3AA}">
      <dgm:prSet/>
      <dgm:spPr/>
      <dgm:t>
        <a:bodyPr/>
        <a:lstStyle/>
        <a:p>
          <a:r>
            <a:rPr lang="en-IN" dirty="0"/>
            <a:t>Inductance also depends on the radius of the coil and on the type of material around which the coil is wounded.</a:t>
          </a:r>
          <a:endParaRPr lang="en-US" dirty="0"/>
        </a:p>
      </dgm:t>
    </dgm:pt>
    <dgm:pt modelId="{7314385A-88A3-4012-A4BC-45E4519B4250}" type="parTrans" cxnId="{5EDD010F-76FB-4D70-9571-851C222D60F4}">
      <dgm:prSet/>
      <dgm:spPr/>
      <dgm:t>
        <a:bodyPr/>
        <a:lstStyle/>
        <a:p>
          <a:endParaRPr lang="en-US"/>
        </a:p>
      </dgm:t>
    </dgm:pt>
    <dgm:pt modelId="{6619383F-755B-498D-B50B-034D620023A3}" type="sibTrans" cxnId="{5EDD010F-76FB-4D70-9571-851C222D60F4}">
      <dgm:prSet/>
      <dgm:spPr/>
      <dgm:t>
        <a:bodyPr/>
        <a:lstStyle/>
        <a:p>
          <a:endParaRPr lang="en-US"/>
        </a:p>
      </dgm:t>
    </dgm:pt>
    <dgm:pt modelId="{01E76890-655E-41C3-9099-96B7EA19E9E1}">
      <dgm:prSet/>
      <dgm:spPr/>
      <dgm:t>
        <a:bodyPr/>
        <a:lstStyle/>
        <a:p>
          <a:r>
            <a:rPr lang="en-IN"/>
            <a:t>Inductance is represented by </a:t>
          </a:r>
          <a:r>
            <a:rPr lang="en-IN" b="1"/>
            <a:t>L</a:t>
          </a:r>
          <a:endParaRPr lang="en-US"/>
        </a:p>
      </dgm:t>
    </dgm:pt>
    <dgm:pt modelId="{5B8A97DD-A44B-45D0-94B2-60114BED246E}" type="parTrans" cxnId="{42C83277-9B51-4BCC-89C4-2973E9B6661C}">
      <dgm:prSet/>
      <dgm:spPr/>
      <dgm:t>
        <a:bodyPr/>
        <a:lstStyle/>
        <a:p>
          <a:endParaRPr lang="en-US"/>
        </a:p>
      </dgm:t>
    </dgm:pt>
    <dgm:pt modelId="{83939801-0315-4AA2-99FD-A87FA02DD63C}" type="sibTrans" cxnId="{42C83277-9B51-4BCC-89C4-2973E9B6661C}">
      <dgm:prSet/>
      <dgm:spPr/>
      <dgm:t>
        <a:bodyPr/>
        <a:lstStyle/>
        <a:p>
          <a:endParaRPr lang="en-US"/>
        </a:p>
      </dgm:t>
    </dgm:pt>
    <dgm:pt modelId="{0B2C94A9-D687-4878-AA25-616E501E9EEA}">
      <dgm:prSet/>
      <dgm:spPr/>
      <dgm:t>
        <a:bodyPr/>
        <a:lstStyle/>
        <a:p>
          <a:r>
            <a:rPr lang="en-IN"/>
            <a:t>Unit of inductance is </a:t>
          </a:r>
          <a:r>
            <a:rPr lang="en-IN" b="1"/>
            <a:t>Henry.</a:t>
          </a:r>
          <a:endParaRPr lang="en-US"/>
        </a:p>
      </dgm:t>
    </dgm:pt>
    <dgm:pt modelId="{F8EB8800-8856-4B70-9C60-38C769FD77EF}" type="parTrans" cxnId="{606237E2-43D8-43AE-8B1F-D88A394DBB5C}">
      <dgm:prSet/>
      <dgm:spPr/>
      <dgm:t>
        <a:bodyPr/>
        <a:lstStyle/>
        <a:p>
          <a:endParaRPr lang="en-US"/>
        </a:p>
      </dgm:t>
    </dgm:pt>
    <dgm:pt modelId="{B10E1E2D-5A52-45A7-B91D-2E2CF7D3D7B1}" type="sibTrans" cxnId="{606237E2-43D8-43AE-8B1F-D88A394DBB5C}">
      <dgm:prSet/>
      <dgm:spPr/>
      <dgm:t>
        <a:bodyPr/>
        <a:lstStyle/>
        <a:p>
          <a:endParaRPr lang="en-US"/>
        </a:p>
      </dgm:t>
    </dgm:pt>
    <dgm:pt modelId="{C569D668-5C5E-43BD-92E9-F634A8F1E764}" type="pres">
      <dgm:prSet presAssocID="{86FA17CE-E3AF-4166-945E-52BFE0136E67}" presName="linear" presStyleCnt="0">
        <dgm:presLayoutVars>
          <dgm:animLvl val="lvl"/>
          <dgm:resizeHandles val="exact"/>
        </dgm:presLayoutVars>
      </dgm:prSet>
      <dgm:spPr/>
    </dgm:pt>
    <dgm:pt modelId="{520963A2-B631-465D-A340-B8754BC38110}" type="pres">
      <dgm:prSet presAssocID="{06EFE58D-53B9-4769-A7E8-48CFB0CEF3A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5D6C0C7-22DE-4D3D-BD4E-EFC99C14DB49}" type="pres">
      <dgm:prSet presAssocID="{6619383F-755B-498D-B50B-034D620023A3}" presName="spacer" presStyleCnt="0"/>
      <dgm:spPr/>
    </dgm:pt>
    <dgm:pt modelId="{7B4026B7-E67D-4510-BDB6-D670EFB6330A}" type="pres">
      <dgm:prSet presAssocID="{01E76890-655E-41C3-9099-96B7EA19E9E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8E8115E-4D9C-4B43-BEE4-6962895E043D}" type="pres">
      <dgm:prSet presAssocID="{83939801-0315-4AA2-99FD-A87FA02DD63C}" presName="spacer" presStyleCnt="0"/>
      <dgm:spPr/>
    </dgm:pt>
    <dgm:pt modelId="{727E1A50-7F45-4C97-8854-27E401541AFC}" type="pres">
      <dgm:prSet presAssocID="{0B2C94A9-D687-4878-AA25-616E501E9EE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EDD010F-76FB-4D70-9571-851C222D60F4}" srcId="{86FA17CE-E3AF-4166-945E-52BFE0136E67}" destId="{06EFE58D-53B9-4769-A7E8-48CFB0CEF3AA}" srcOrd="0" destOrd="0" parTransId="{7314385A-88A3-4012-A4BC-45E4519B4250}" sibTransId="{6619383F-755B-498D-B50B-034D620023A3}"/>
    <dgm:cxn modelId="{362A1570-2616-40DF-B8B7-E11AA9FE8E5F}" type="presOf" srcId="{0B2C94A9-D687-4878-AA25-616E501E9EEA}" destId="{727E1A50-7F45-4C97-8854-27E401541AFC}" srcOrd="0" destOrd="0" presId="urn:microsoft.com/office/officeart/2005/8/layout/vList2"/>
    <dgm:cxn modelId="{42C83277-9B51-4BCC-89C4-2973E9B6661C}" srcId="{86FA17CE-E3AF-4166-945E-52BFE0136E67}" destId="{01E76890-655E-41C3-9099-96B7EA19E9E1}" srcOrd="1" destOrd="0" parTransId="{5B8A97DD-A44B-45D0-94B2-60114BED246E}" sibTransId="{83939801-0315-4AA2-99FD-A87FA02DD63C}"/>
    <dgm:cxn modelId="{2724F4A3-FF85-48D5-8201-0364FAE9CFE3}" type="presOf" srcId="{06EFE58D-53B9-4769-A7E8-48CFB0CEF3AA}" destId="{520963A2-B631-465D-A340-B8754BC38110}" srcOrd="0" destOrd="0" presId="urn:microsoft.com/office/officeart/2005/8/layout/vList2"/>
    <dgm:cxn modelId="{9BEC99A9-65EC-4239-B7DA-A1E419F94127}" type="presOf" srcId="{86FA17CE-E3AF-4166-945E-52BFE0136E67}" destId="{C569D668-5C5E-43BD-92E9-F634A8F1E764}" srcOrd="0" destOrd="0" presId="urn:microsoft.com/office/officeart/2005/8/layout/vList2"/>
    <dgm:cxn modelId="{6EBDFEC4-5176-42A7-B2FB-9E306D5E595B}" type="presOf" srcId="{01E76890-655E-41C3-9099-96B7EA19E9E1}" destId="{7B4026B7-E67D-4510-BDB6-D670EFB6330A}" srcOrd="0" destOrd="0" presId="urn:microsoft.com/office/officeart/2005/8/layout/vList2"/>
    <dgm:cxn modelId="{606237E2-43D8-43AE-8B1F-D88A394DBB5C}" srcId="{86FA17CE-E3AF-4166-945E-52BFE0136E67}" destId="{0B2C94A9-D687-4878-AA25-616E501E9EEA}" srcOrd="2" destOrd="0" parTransId="{F8EB8800-8856-4B70-9C60-38C769FD77EF}" sibTransId="{B10E1E2D-5A52-45A7-B91D-2E2CF7D3D7B1}"/>
    <dgm:cxn modelId="{7D798B12-3B5F-4BB8-9A3E-0B1FC8805351}" type="presParOf" srcId="{C569D668-5C5E-43BD-92E9-F634A8F1E764}" destId="{520963A2-B631-465D-A340-B8754BC38110}" srcOrd="0" destOrd="0" presId="urn:microsoft.com/office/officeart/2005/8/layout/vList2"/>
    <dgm:cxn modelId="{D7847CB5-DBA5-4FCF-B274-5196274BB0BC}" type="presParOf" srcId="{C569D668-5C5E-43BD-92E9-F634A8F1E764}" destId="{D5D6C0C7-22DE-4D3D-BD4E-EFC99C14DB49}" srcOrd="1" destOrd="0" presId="urn:microsoft.com/office/officeart/2005/8/layout/vList2"/>
    <dgm:cxn modelId="{86983F5E-2858-4F22-83A4-4FB91782BA93}" type="presParOf" srcId="{C569D668-5C5E-43BD-92E9-F634A8F1E764}" destId="{7B4026B7-E67D-4510-BDB6-D670EFB6330A}" srcOrd="2" destOrd="0" presId="urn:microsoft.com/office/officeart/2005/8/layout/vList2"/>
    <dgm:cxn modelId="{4B18C91A-B3AB-45E0-AA56-A6FB554CF604}" type="presParOf" srcId="{C569D668-5C5E-43BD-92E9-F634A8F1E764}" destId="{48E8115E-4D9C-4B43-BEE4-6962895E043D}" srcOrd="3" destOrd="0" presId="urn:microsoft.com/office/officeart/2005/8/layout/vList2"/>
    <dgm:cxn modelId="{D8D7EE16-0757-4FFB-9677-D043CB3138BC}" type="presParOf" srcId="{C569D668-5C5E-43BD-92E9-F634A8F1E764}" destId="{727E1A50-7F45-4C97-8854-27E401541AF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2D6A70-8359-4707-821A-228B93A09930}">
      <dsp:nvSpPr>
        <dsp:cNvPr id="0" name=""/>
        <dsp:cNvSpPr/>
      </dsp:nvSpPr>
      <dsp:spPr>
        <a:xfrm>
          <a:off x="0" y="40158"/>
          <a:ext cx="9962734" cy="17046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kern="1200" dirty="0"/>
            <a:t>Electrical power is the rate at which </a:t>
          </a:r>
          <a:r>
            <a:rPr lang="en-IN" sz="3100" kern="1200" dirty="0">
              <a:solidFill>
                <a:schemeClr val="bg1"/>
              </a:solidFill>
            </a:rPr>
            <a:t>electrical energy is converted into another form of energy</a:t>
          </a:r>
          <a:r>
            <a:rPr lang="en-IN" sz="3100" kern="1200" dirty="0"/>
            <a:t>, such as motion, heat, electromagnetic field, etc. </a:t>
          </a:r>
          <a:endParaRPr lang="en-US" sz="3100" kern="1200" dirty="0"/>
        </a:p>
      </dsp:txBody>
      <dsp:txXfrm>
        <a:off x="83216" y="123374"/>
        <a:ext cx="9796302" cy="1538258"/>
      </dsp:txXfrm>
    </dsp:sp>
    <dsp:sp modelId="{910A0B35-1860-48FC-A3E1-EBC84A340BD4}">
      <dsp:nvSpPr>
        <dsp:cNvPr id="0" name=""/>
        <dsp:cNvSpPr/>
      </dsp:nvSpPr>
      <dsp:spPr>
        <a:xfrm>
          <a:off x="0" y="1834128"/>
          <a:ext cx="9962734" cy="170469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kern="1200"/>
            <a:t>The Electrical Power is represented by </a:t>
          </a:r>
          <a:r>
            <a:rPr lang="en-IN" sz="3100" b="1" kern="1200"/>
            <a:t>P</a:t>
          </a:r>
          <a:r>
            <a:rPr lang="en-IN" sz="3100" kern="1200"/>
            <a:t>. </a:t>
          </a:r>
          <a:endParaRPr lang="en-US" sz="3100" kern="1200"/>
        </a:p>
      </dsp:txBody>
      <dsp:txXfrm>
        <a:off x="83216" y="1917344"/>
        <a:ext cx="9796302" cy="1538258"/>
      </dsp:txXfrm>
    </dsp:sp>
    <dsp:sp modelId="{5F0D4FBB-1036-4129-B029-F4814EAC6B13}">
      <dsp:nvSpPr>
        <dsp:cNvPr id="0" name=""/>
        <dsp:cNvSpPr/>
      </dsp:nvSpPr>
      <dsp:spPr>
        <a:xfrm>
          <a:off x="0" y="3628099"/>
          <a:ext cx="9962734" cy="170469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kern="1200" dirty="0"/>
            <a:t>The unit of power is </a:t>
          </a:r>
          <a:r>
            <a:rPr lang="en-IN" sz="3100" b="1" kern="1200" dirty="0"/>
            <a:t>Watt(W).</a:t>
          </a:r>
        </a:p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b="1" kern="1200" dirty="0"/>
            <a:t>1 Watt = 1Volt.1Ampere </a:t>
          </a:r>
          <a:endParaRPr lang="en-US" sz="3100" kern="1200" dirty="0"/>
        </a:p>
      </dsp:txBody>
      <dsp:txXfrm>
        <a:off x="83216" y="3711315"/>
        <a:ext cx="9796302" cy="15382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A6C615-95CB-406F-8C3A-B5EC6D96886F}">
      <dsp:nvSpPr>
        <dsp:cNvPr id="0" name=""/>
        <dsp:cNvSpPr/>
      </dsp:nvSpPr>
      <dsp:spPr>
        <a:xfrm>
          <a:off x="0" y="2404"/>
          <a:ext cx="967553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189CCB-0186-45A1-8489-6558EF594797}">
      <dsp:nvSpPr>
        <dsp:cNvPr id="0" name=""/>
        <dsp:cNvSpPr/>
      </dsp:nvSpPr>
      <dsp:spPr>
        <a:xfrm>
          <a:off x="0" y="2404"/>
          <a:ext cx="9675537" cy="1640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Used to synchronize Voltage and Current</a:t>
          </a:r>
        </a:p>
      </dsp:txBody>
      <dsp:txXfrm>
        <a:off x="0" y="2404"/>
        <a:ext cx="9675537" cy="1640074"/>
      </dsp:txXfrm>
    </dsp:sp>
    <dsp:sp modelId="{E992C0E8-A7C3-4006-BB21-D6285FE785F3}">
      <dsp:nvSpPr>
        <dsp:cNvPr id="0" name=""/>
        <dsp:cNvSpPr/>
      </dsp:nvSpPr>
      <dsp:spPr>
        <a:xfrm>
          <a:off x="0" y="1642479"/>
          <a:ext cx="967553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504FF1-E715-4163-AE1D-41350EF18270}">
      <dsp:nvSpPr>
        <dsp:cNvPr id="0" name=""/>
        <dsp:cNvSpPr/>
      </dsp:nvSpPr>
      <dsp:spPr>
        <a:xfrm>
          <a:off x="0" y="1642479"/>
          <a:ext cx="9675537" cy="1640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Used in rectifier circuit (AC to DC conversion)</a:t>
          </a:r>
        </a:p>
      </dsp:txBody>
      <dsp:txXfrm>
        <a:off x="0" y="1642479"/>
        <a:ext cx="9675537" cy="1640074"/>
      </dsp:txXfrm>
    </dsp:sp>
    <dsp:sp modelId="{2FA1ADD2-01D1-4048-AE75-7328702AF23A}">
      <dsp:nvSpPr>
        <dsp:cNvPr id="0" name=""/>
        <dsp:cNvSpPr/>
      </dsp:nvSpPr>
      <dsp:spPr>
        <a:xfrm>
          <a:off x="0" y="3282553"/>
          <a:ext cx="967553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688C9-3054-4201-B480-68D049AA8865}">
      <dsp:nvSpPr>
        <dsp:cNvPr id="0" name=""/>
        <dsp:cNvSpPr/>
      </dsp:nvSpPr>
      <dsp:spPr>
        <a:xfrm>
          <a:off x="0" y="3282553"/>
          <a:ext cx="9675537" cy="1640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Used to Store Electrical energy</a:t>
          </a:r>
        </a:p>
      </dsp:txBody>
      <dsp:txXfrm>
        <a:off x="0" y="3282553"/>
        <a:ext cx="9675537" cy="16400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0963A2-B631-465D-A340-B8754BC38110}">
      <dsp:nvSpPr>
        <dsp:cNvPr id="0" name=""/>
        <dsp:cNvSpPr/>
      </dsp:nvSpPr>
      <dsp:spPr>
        <a:xfrm>
          <a:off x="0" y="48969"/>
          <a:ext cx="10515600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400" kern="1200" dirty="0"/>
            <a:t>Inductance also depends on the radius of the coil and on the type of material around which the coil is wounded.</a:t>
          </a:r>
          <a:endParaRPr lang="en-US" sz="3400" kern="1200" dirty="0"/>
        </a:p>
      </dsp:txBody>
      <dsp:txXfrm>
        <a:off x="66025" y="114994"/>
        <a:ext cx="10383550" cy="1220470"/>
      </dsp:txXfrm>
    </dsp:sp>
    <dsp:sp modelId="{7B4026B7-E67D-4510-BDB6-D670EFB6330A}">
      <dsp:nvSpPr>
        <dsp:cNvPr id="0" name=""/>
        <dsp:cNvSpPr/>
      </dsp:nvSpPr>
      <dsp:spPr>
        <a:xfrm>
          <a:off x="0" y="1499409"/>
          <a:ext cx="10515600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400" kern="1200"/>
            <a:t>Inductance is represented by </a:t>
          </a:r>
          <a:r>
            <a:rPr lang="en-IN" sz="3400" b="1" kern="1200"/>
            <a:t>L</a:t>
          </a:r>
          <a:endParaRPr lang="en-US" sz="3400" kern="1200"/>
        </a:p>
      </dsp:txBody>
      <dsp:txXfrm>
        <a:off x="66025" y="1565434"/>
        <a:ext cx="10383550" cy="1220470"/>
      </dsp:txXfrm>
    </dsp:sp>
    <dsp:sp modelId="{727E1A50-7F45-4C97-8854-27E401541AFC}">
      <dsp:nvSpPr>
        <dsp:cNvPr id="0" name=""/>
        <dsp:cNvSpPr/>
      </dsp:nvSpPr>
      <dsp:spPr>
        <a:xfrm>
          <a:off x="0" y="2949848"/>
          <a:ext cx="10515600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400" kern="1200"/>
            <a:t>Unit of inductance is </a:t>
          </a:r>
          <a:r>
            <a:rPr lang="en-IN" sz="3400" b="1" kern="1200"/>
            <a:t>Henry.</a:t>
          </a:r>
          <a:endParaRPr lang="en-US" sz="3400" kern="1200"/>
        </a:p>
      </dsp:txBody>
      <dsp:txXfrm>
        <a:off x="66025" y="3015873"/>
        <a:ext cx="10383550" cy="12204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787A588-FC20-4792-AE41-83CDD8D4FFF0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35DF0-007F-47B6-AC64-8A445BE999FF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E6E730D-C4C0-4FD0-B8D2-34F1E28DA337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8ED50DD-F388-4B1D-8222-3539A2743D5B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361A5-2BC8-40FA-9F58-44967823621D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55890A2-5C55-4E8C-8F18-28A42EDAC01E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9884CE-9A1B-4FBB-BF75-362FC8096F4F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3AA1A7A-51A2-4A64-82B0-64FCE942F7E6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967CC-D7E4-461E-923C-661F2658D4E2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9E08FE6-31EE-4F25-9968-B512717BA7E5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76F668D-3150-4F8D-BFB8-A17BF62C09F7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D6B80C6-C886-4467-BB99-8524E8842365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DA5C5-7674-4C48-90F4-87A25F2C9E1B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E752ABC-5F08-4BF6-835B-1D1E3D98E21D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080B9-E3BA-43A2-951E-F2F8A0A0B673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E7B38-1C09-493C-9D48-528F4A243F06}" type="datetime1">
              <a:rPr lang="en-GB" smtClean="0"/>
              <a:t>06/02/2023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2756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6952119-57A5-4590-83FD-AB759B301C05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1AADD2-8FBC-4E3E-B93D-EC627CEFD7A7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2E51E81-D63B-43C3-8274-8D0E8DCA0439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6085B3D-FB2E-45B9-A25B-8C7DA97D563B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030B7F9-4D1B-45A4-896B-CC3D95B77353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8C216-FCDE-4C7F-B4B1-785D0AC30D82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A761807-770A-4741-AD7D-71A85AE97B6A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98BA374-287D-47C4-9BF2-2A1F6FF7463D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34EDF52-6EAE-44AC-BAC2-BCA07C74F412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65F61-E33E-412A-AA48-032710293E1C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6A7AED-C5D1-4F19-B9B1-59B0461A3837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3E7146F-CCA3-45DC-8636-9019F3E33C4D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A17947F-BAED-4710-91DE-7D65730DC8C5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270D1-13D5-428A-ABFF-EC3EB3EA3D41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60E6F6A-A573-4067-95BD-242242E203FD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48FD935-A173-4B7A-9DDA-11387FDDF82B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84A6032-7B6E-4A28-8C2C-77DCCD68B5A7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D91C5-877D-4030-838A-352EB8A2D14C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08D299B-1D7C-4975-AAEC-EED7E4BC294F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EC68DC9-F434-4B24-B749-FB450CFC7B9C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-2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2077C3-62E5-4A58-8A7B-79D58977D22D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B84DD2-9D67-4C4F-8419-C6F025C5F9CC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493F71-FBB1-4739-B5D2-5765E67C5237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fif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50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3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8.jpeg"/><Relationship Id="rId4" Type="http://schemas.openxmlformats.org/officeDocument/2006/relationships/image" Target="../media/image5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3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3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120.png"/><Relationship Id="rId4" Type="http://schemas.openxmlformats.org/officeDocument/2006/relationships/image" Target="../media/image110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3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Power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Resistance</a:t>
            </a:r>
          </a:p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</a:t>
            </a:r>
            <a:r>
              <a:rPr lang="en-US" sz="4400" b="1" dirty="0">
                <a:latin typeface="+mj-lt"/>
                <a:ea typeface="+mj-ea"/>
                <a:cs typeface="+mj-cs"/>
              </a:rPr>
              <a:t>apacitance</a:t>
            </a:r>
          </a:p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</a:t>
            </a:r>
            <a:r>
              <a:rPr lang="en-US" sz="4400" b="1" dirty="0">
                <a:latin typeface="+mj-lt"/>
                <a:ea typeface="+mj-ea"/>
                <a:cs typeface="+mj-cs"/>
              </a:rPr>
              <a:t>ductance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Electric Power, Resistance, Capacitance and inductance, </a:t>
            </a:r>
          </a:p>
          <a:p>
            <a:r>
              <a:rPr lang="en-IN" sz="3200" dirty="0"/>
              <a:t>List out the functions of resistor, capacitor and inductance.</a:t>
            </a:r>
          </a:p>
          <a:p>
            <a:pPr marL="0" indent="0">
              <a:buNone/>
            </a:pPr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Lecture -2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5020" y="181948"/>
            <a:ext cx="7804555" cy="824135"/>
          </a:xfrm>
          <a:noFill/>
        </p:spPr>
        <p:txBody>
          <a:bodyPr anchor="ctr">
            <a:normAutofit/>
          </a:bodyPr>
          <a:lstStyle/>
          <a:p>
            <a:r>
              <a:rPr lang="en-US" sz="4800" b="1" dirty="0">
                <a:solidFill>
                  <a:schemeClr val="bg1">
                    <a:lumMod val="95000"/>
                  </a:schemeClr>
                </a:solidFill>
              </a:rPr>
              <a:t>What is Electric power?</a:t>
            </a:r>
          </a:p>
        </p:txBody>
      </p:sp>
      <p:graphicFrame>
        <p:nvGraphicFramePr>
          <p:cNvPr id="23" name="Content Placeholder 4">
            <a:extLst>
              <a:ext uri="{FF2B5EF4-FFF2-40B4-BE49-F238E27FC236}">
                <a16:creationId xmlns:a16="http://schemas.microsoft.com/office/drawing/2014/main" id="{67B73770-6FA1-41E3-A1F3-351472E261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2633114"/>
              </p:ext>
            </p:extLst>
          </p:nvPr>
        </p:nvGraphicFramePr>
        <p:xfrm>
          <a:off x="1114633" y="1303104"/>
          <a:ext cx="9962734" cy="5372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E5F89E-DAF7-D8C9-4165-10DB57702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C96363-4F35-2873-3846-45BB8496E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293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54"/>
    </mc:Choice>
    <mc:Fallback xmlns="">
      <p:transition spd="slow" advTm="22254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2718" y="60469"/>
            <a:ext cx="5291328" cy="115922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What is one Watt?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816912-B8B7-4CCA-B9BF-51523837D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079" y="1289619"/>
            <a:ext cx="11005036" cy="52710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IN" sz="2400" b="1" dirty="0"/>
              <a:t>One</a:t>
            </a:r>
            <a:r>
              <a:rPr lang="en-IN" sz="2400" dirty="0"/>
              <a:t> </a:t>
            </a:r>
            <a:r>
              <a:rPr lang="en-IN" sz="2400" b="1" dirty="0"/>
              <a:t>Watt</a:t>
            </a:r>
            <a:r>
              <a:rPr lang="en-IN" sz="2400" dirty="0"/>
              <a:t> is defined as the power resulting from the </a:t>
            </a:r>
            <a:r>
              <a:rPr lang="en-IN" sz="2400" b="1" dirty="0"/>
              <a:t>dissipation or conversion</a:t>
            </a:r>
            <a:r>
              <a:rPr lang="en-IN" sz="2400" dirty="0"/>
              <a:t>, or </a:t>
            </a:r>
            <a:r>
              <a:rPr lang="en-IN" sz="2400" b="1" dirty="0"/>
              <a:t>storage</a:t>
            </a:r>
            <a:r>
              <a:rPr lang="en-IN" sz="2400" dirty="0"/>
              <a:t> of </a:t>
            </a:r>
            <a:r>
              <a:rPr lang="en-IN" sz="2400" b="1" dirty="0"/>
              <a:t>one joule </a:t>
            </a:r>
            <a:r>
              <a:rPr lang="en-IN" sz="2400" dirty="0"/>
              <a:t>of energy in </a:t>
            </a:r>
            <a:r>
              <a:rPr lang="en-IN" sz="2400" b="1" dirty="0"/>
              <a:t>one second. </a:t>
            </a:r>
          </a:p>
          <a:p>
            <a:pPr marL="0" indent="0">
              <a:buNone/>
            </a:pPr>
            <a:endParaRPr lang="en-IN" sz="2400" b="1" dirty="0"/>
          </a:p>
          <a:p>
            <a:pPr marL="0" indent="0">
              <a:buNone/>
            </a:pPr>
            <a:r>
              <a:rPr lang="en-IN" sz="2400" dirty="0"/>
              <a:t>1 Watt = 1 Joule / 1 Second</a:t>
            </a:r>
          </a:p>
          <a:p>
            <a:pPr marL="0" indent="0">
              <a:buNone/>
            </a:pPr>
            <a:r>
              <a:rPr lang="en-IN" sz="2400" dirty="0"/>
              <a:t>1 Watt = 1 Volt × 1 Ampere</a:t>
            </a:r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5BB2347-3729-B27A-2977-2DB35BCE9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schemeClr val="bg1"/>
                </a:solidFill>
              </a:rPr>
              <a:t>5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30F2844-5C4F-9A97-BC0A-69B61D6EB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203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indoor, lamp, light&#10;&#10;Description automatically generated">
            <a:extLst>
              <a:ext uri="{FF2B5EF4-FFF2-40B4-BE49-F238E27FC236}">
                <a16:creationId xmlns:a16="http://schemas.microsoft.com/office/drawing/2014/main" id="{3E510D7F-1782-4584-9565-11C56EB691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90" b="7397"/>
          <a:stretch/>
        </p:blipFill>
        <p:spPr>
          <a:xfrm>
            <a:off x="838201" y="1988304"/>
            <a:ext cx="5793165" cy="41086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F633C3-3942-416A-830A-94A9A10F8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5223" y="205842"/>
            <a:ext cx="5407249" cy="79114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1">
                    <a:lumMod val="95000"/>
                  </a:schemeClr>
                </a:solidFill>
              </a:rPr>
              <a:t>Electric Power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70985-FD64-4558-969A-41B77CE5E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6428" y="2171263"/>
            <a:ext cx="409011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</a:t>
            </a:r>
            <a:r>
              <a:rPr lang="en-US" b="1" dirty="0"/>
              <a:t>Electrical Energy </a:t>
            </a:r>
            <a:r>
              <a:rPr lang="en-US" dirty="0"/>
              <a:t>is converted into </a:t>
            </a:r>
            <a:r>
              <a:rPr lang="en-US" b="1" dirty="0"/>
              <a:t>Light Energy</a:t>
            </a:r>
            <a:r>
              <a:rPr lang="en-US" dirty="0"/>
              <a:t> in a Lamp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5ADE94-1C75-E6B3-154A-9BCA8CABB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91CD44-435F-6307-81E6-F763D827F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8695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D8FBF-1888-41AB-8F2B-B4F9EA5AC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2400" y="156516"/>
            <a:ext cx="6174265" cy="981727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1">
                    <a:lumMod val="95000"/>
                  </a:schemeClr>
                </a:solidFill>
              </a:rPr>
              <a:t>Electric Power - Examples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80A1A-CBF7-4A5B-9072-09C2BD387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683" y="2104065"/>
            <a:ext cx="5761311" cy="4178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In a </a:t>
            </a:r>
            <a:r>
              <a:rPr lang="en-US" b="1" dirty="0"/>
              <a:t>Washing machine </a:t>
            </a:r>
            <a:r>
              <a:rPr lang="en-US" dirty="0"/>
              <a:t>the </a:t>
            </a:r>
            <a:r>
              <a:rPr lang="en-US" b="1" dirty="0"/>
              <a:t>Electrical energy</a:t>
            </a:r>
            <a:r>
              <a:rPr lang="en-US" dirty="0"/>
              <a:t> is converted into </a:t>
            </a:r>
            <a:r>
              <a:rPr lang="en-US" b="1" dirty="0"/>
              <a:t>Rotational force and Heat energy</a:t>
            </a:r>
            <a:r>
              <a:rPr lang="en-US" dirty="0"/>
              <a:t> (Hot water)</a:t>
            </a:r>
          </a:p>
        </p:txBody>
      </p:sp>
      <p:pic>
        <p:nvPicPr>
          <p:cNvPr id="6" name="Picture 5" descr="A white washing machine&#10;&#10;Description automatically generated">
            <a:extLst>
              <a:ext uri="{FF2B5EF4-FFF2-40B4-BE49-F238E27FC236}">
                <a16:creationId xmlns:a16="http://schemas.microsoft.com/office/drawing/2014/main" id="{B0808D51-D50A-4B45-B6D6-C03C719D22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9139" y="1224667"/>
            <a:ext cx="4736963" cy="4736963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AB4BF4-A161-6B6F-FB62-1B0D96FBD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A2B743-3851-8EA0-09BE-0726238D1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383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hot plate, stereo, kitchen appliance&#10;&#10;Description automatically generated">
            <a:extLst>
              <a:ext uri="{FF2B5EF4-FFF2-40B4-BE49-F238E27FC236}">
                <a16:creationId xmlns:a16="http://schemas.microsoft.com/office/drawing/2014/main" id="{8F73608B-250C-4B89-AF40-26BB1252EF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08" r="8994" b="11394"/>
          <a:stretch/>
        </p:blipFill>
        <p:spPr>
          <a:xfrm>
            <a:off x="5504949" y="1261441"/>
            <a:ext cx="6209071" cy="491223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35851-38FF-464A-8B19-B2F8E16EB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87" y="2749154"/>
            <a:ext cx="5350583" cy="173435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In an </a:t>
            </a:r>
            <a:r>
              <a:rPr lang="en-US" b="1" dirty="0"/>
              <a:t>Electric Stove </a:t>
            </a:r>
            <a:r>
              <a:rPr lang="en-US" dirty="0"/>
              <a:t>the Electric Energy is </a:t>
            </a:r>
            <a:r>
              <a:rPr lang="en-US" b="1" dirty="0"/>
              <a:t>converted</a:t>
            </a:r>
            <a:r>
              <a:rPr lang="en-US" dirty="0"/>
              <a:t> into </a:t>
            </a:r>
            <a:r>
              <a:rPr lang="en-US" b="1" dirty="0"/>
              <a:t>Heat Energy.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D5C90C4-2271-A742-856C-6C3B98766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ABA29F-8DCA-2000-959E-6B266F31F978}"/>
              </a:ext>
            </a:extLst>
          </p:cNvPr>
          <p:cNvSpPr txBox="1"/>
          <p:nvPr/>
        </p:nvSpPr>
        <p:spPr>
          <a:xfrm>
            <a:off x="3586921" y="257517"/>
            <a:ext cx="62090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>
                    <a:lumMod val="95000"/>
                  </a:schemeClr>
                </a:solidFill>
              </a:rPr>
              <a:t>Electric Power - Examples</a:t>
            </a:r>
            <a:endParaRPr lang="en-GB" sz="3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F01C61-7CEB-1363-0183-EBD6CE9CA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473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12A0F-997F-4605-B970-85C36F749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1979" y="0"/>
            <a:ext cx="5049356" cy="114617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Electric 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1AE50-FEA0-41AE-9EA9-47A6A6494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761294"/>
            <a:ext cx="10815796" cy="44156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/>
              <a:t>Power is given by the formula</a:t>
            </a:r>
          </a:p>
          <a:p>
            <a:pPr marL="0" indent="0">
              <a:buNone/>
            </a:pPr>
            <a:r>
              <a:rPr lang="en-IN" sz="3200" dirty="0"/>
              <a:t>	</a:t>
            </a:r>
            <a:r>
              <a:rPr lang="en-IN" sz="3200" b="1" dirty="0"/>
              <a:t>P = VI</a:t>
            </a:r>
          </a:p>
          <a:p>
            <a:pPr marL="0" indent="0">
              <a:buNone/>
            </a:pPr>
            <a:r>
              <a:rPr lang="en-IN" sz="3200" dirty="0"/>
              <a:t>Where, </a:t>
            </a:r>
          </a:p>
          <a:p>
            <a:pPr marL="0" indent="0">
              <a:buNone/>
            </a:pPr>
            <a:r>
              <a:rPr lang="en-IN" sz="3200" dirty="0"/>
              <a:t>	P – Electrical Power</a:t>
            </a:r>
          </a:p>
          <a:p>
            <a:pPr marL="0" indent="0">
              <a:buNone/>
            </a:pPr>
            <a:r>
              <a:rPr lang="en-IN" sz="3200" dirty="0"/>
              <a:t>	V – Voltage in Volts</a:t>
            </a:r>
          </a:p>
          <a:p>
            <a:pPr marL="0" indent="0">
              <a:buNone/>
            </a:pPr>
            <a:r>
              <a:rPr lang="en-IN" sz="3200" dirty="0"/>
              <a:t>	I  – Current in Ampere</a:t>
            </a:r>
          </a:p>
          <a:p>
            <a:endParaRPr lang="en-US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93602E-C49B-B2B8-0216-1166A5AEB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schemeClr val="bg1"/>
                </a:solidFill>
              </a:rPr>
              <a:t>9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23B6C5-92A9-63E4-D006-CE835A681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873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6807" y="-35837"/>
            <a:ext cx="5039798" cy="1325563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Electric 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007592" y="1587347"/>
                <a:ext cx="8160631" cy="452278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If V=IR (Ohm’s Law)</a:t>
                </a:r>
              </a:p>
              <a:p>
                <a:pPr marL="0" indent="0">
                  <a:buNone/>
                </a:pP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Then Electric Power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20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𝑷</m:t>
                      </m:r>
                      <m:r>
                        <a:rPr lang="en-US" sz="20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US" sz="20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sSupPr>
                        <m:e>
                          <m:r>
                            <a:rPr lang="en-US" sz="20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𝑰</m:t>
                          </m:r>
                        </m:e>
                        <m:sup>
                          <m:r>
                            <a:rPr lang="en-US" sz="20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𝟐</m:t>
                          </m:r>
                        </m:sup>
                      </m:sSup>
                      <m:r>
                        <a:rPr lang="en-US" sz="2000" b="1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𝑹</m:t>
                      </m:r>
                    </m:oMath>
                  </m:oMathPara>
                </a14:m>
                <a:endParaRPr lang="en-US" sz="20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If I=V/R (Ohm’s Law)</a:t>
                </a:r>
              </a:p>
              <a:p>
                <a:pPr marL="0" indent="0">
                  <a:buNone/>
                </a:pP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Then Electric Power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20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𝑷</m:t>
                      </m:r>
                      <m:r>
                        <a:rPr lang="en-US" sz="20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𝑽</m:t>
                              </m:r>
                            </m:e>
                            <m:sup>
                              <m:r>
                                <a:rPr lang="en-US" sz="2000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en-US" sz="2000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𝑹</m:t>
                          </m:r>
                        </m:den>
                      </m:f>
                    </m:oMath>
                  </m:oMathPara>
                </a14:m>
                <a:endParaRPr lang="en-US" sz="18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Where, </a:t>
                </a:r>
              </a:p>
              <a:p>
                <a:pPr marL="0" indent="0">
                  <a:buNone/>
                </a:pP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	R – Resistance in Ohm’s</a:t>
                </a:r>
              </a:p>
              <a:p>
                <a:pPr marL="0" indent="0">
                  <a:buNone/>
                </a:pPr>
                <a:endParaRPr lang="en-IN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07592" y="1587347"/>
                <a:ext cx="8160631" cy="4522783"/>
              </a:xfrm>
              <a:blipFill>
                <a:blip r:embed="rId2"/>
                <a:stretch>
                  <a:fillRect l="-1494" t="-2156" b="-6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33EBB8F-89F3-73BE-FF7A-8CE785959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4CFA84E-F39F-D4A3-8BB2-EFC17A972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0001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7083" y="-19054"/>
            <a:ext cx="5469358" cy="1325563"/>
          </a:xfrm>
        </p:spPr>
        <p:txBody>
          <a:bodyPr/>
          <a:lstStyle/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Power - Energy relation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US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P</a:t>
                </a:r>
                <a:r>
                  <a:rPr lang="en-US" b="0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ower is defined as the </a:t>
                </a:r>
                <a:r>
                  <a:rPr lang="en-US" b="1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rate of energy consumption</a:t>
                </a:r>
                <a:r>
                  <a:rPr lang="en-US" b="0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;</a:t>
                </a:r>
              </a:p>
              <a:p>
                <a:pPr marL="0" indent="0">
                  <a:buNone/>
                </a:pPr>
                <a:r>
                  <a:rPr lang="en-US" b="0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The </a:t>
                </a:r>
                <a:r>
                  <a:rPr lang="en-US" b="1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Power and Energy relation </a:t>
                </a:r>
                <a:r>
                  <a:rPr lang="en-US" b="0" i="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</a:rPr>
                  <a:t>is given by</a:t>
                </a:r>
                <a:endParaRPr lang="en-US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en-US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  <a:ea typeface="Calibri" panose="020F0502020204030204" pitchFamily="34" charset="0"/>
                    <a:cs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US" sz="24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𝑷</m:t>
                    </m:r>
                    <m:r>
                      <a:rPr lang="en-US" sz="24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US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US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𝑬</m:t>
                        </m:r>
                      </m:num>
                      <m:den>
                        <m:r>
                          <a:rPr lang="en-US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𝑻</m:t>
                        </m:r>
                      </m:den>
                    </m:f>
                  </m:oMath>
                </a14:m>
                <a:endParaRPr lang="en-US" sz="18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US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Where,</a:t>
                </a:r>
              </a:p>
              <a:p>
                <a:pPr marL="457200" lvl="1" indent="0">
                  <a:buNone/>
                </a:pPr>
                <a:r>
                  <a:rPr lang="en-US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P – Power in Watts</a:t>
                </a:r>
              </a:p>
              <a:p>
                <a:pPr marL="457200" lvl="1" indent="0">
                  <a:buNone/>
                </a:pPr>
                <a:r>
                  <a:rPr lang="en-US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E </a:t>
                </a:r>
                <a:r>
                  <a:rPr lang="en-US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– Energy Consumption in Joules</a:t>
                </a:r>
              </a:p>
              <a:p>
                <a:pPr marL="457200" lvl="1" indent="0">
                  <a:buNone/>
                </a:pPr>
                <a:r>
                  <a:rPr lang="en-US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 – Time in seconds</a:t>
                </a:r>
              </a:p>
              <a:p>
                <a:endParaRPr lang="en-US" sz="2000" b="0" i="0" dirty="0">
                  <a:solidFill>
                    <a:srgbClr val="333333"/>
                  </a:solidFill>
                  <a:effectLst/>
                </a:endParaRPr>
              </a:p>
              <a:p>
                <a:pPr marL="0" indent="0">
                  <a:buNone/>
                </a:pPr>
                <a:endParaRPr lang="en-US" sz="3200" b="1" dirty="0"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167D9E9-DACD-2BD4-070B-7B0824D30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BFB5BF8-0D47-73A0-9F59-8A778B102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76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EC91C-37FB-411F-A50F-A77FFE670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2009" y="36891"/>
            <a:ext cx="4056441" cy="1206379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Wattmeter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45831-EABA-466C-8415-1DACE817E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60" y="2258288"/>
            <a:ext cx="3822192" cy="37730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Power in a circuit is measured using </a:t>
            </a:r>
            <a:r>
              <a:rPr lang="en-US" b="1" dirty="0"/>
              <a:t>WATTMETER</a:t>
            </a:r>
            <a:r>
              <a:rPr lang="en-US" dirty="0"/>
              <a:t> 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Rishabh Watt Meter, Analog Meters, Accessories, Electrical Product &amp;amp;  Automation Products, Novatric Export">
            <a:extLst>
              <a:ext uri="{FF2B5EF4-FFF2-40B4-BE49-F238E27FC236}">
                <a16:creationId xmlns:a16="http://schemas.microsoft.com/office/drawing/2014/main" id="{D59834A1-DE93-4CBE-8F23-93FB97C665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62969" y="1805203"/>
            <a:ext cx="4412716" cy="4412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167AE6-939E-5AEE-924C-49F922B89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26FCAD-B288-E30E-3A11-AE1C42F7A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694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C63BE-1F3E-4F5B-A6DB-2D29C4FEA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4153" y="46320"/>
            <a:ext cx="6087818" cy="1197864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Power rating</a:t>
            </a:r>
          </a:p>
        </p:txBody>
      </p:sp>
      <p:pic>
        <p:nvPicPr>
          <p:cNvPr id="1026" name="Picture 2" descr="What does the wattage rating on a light bulb package mean? - Quora">
            <a:extLst>
              <a:ext uri="{FF2B5EF4-FFF2-40B4-BE49-F238E27FC236}">
                <a16:creationId xmlns:a16="http://schemas.microsoft.com/office/drawing/2014/main" id="{ACAE545B-D29E-420C-949D-414DBDDAB4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547"/>
          <a:stretch/>
        </p:blipFill>
        <p:spPr bwMode="auto">
          <a:xfrm>
            <a:off x="835153" y="1536071"/>
            <a:ext cx="6215794" cy="4171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D04C7-EBF8-4262-9964-832D27A57F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3314" y="1244184"/>
            <a:ext cx="4189285" cy="49269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Electrical Power rating is the highest power input allowed to flow through equipment.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In this Lamp, the </a:t>
            </a:r>
            <a:r>
              <a:rPr lang="en-US" b="1" dirty="0"/>
              <a:t>electrical energy is converted into light energy </a:t>
            </a:r>
            <a:r>
              <a:rPr lang="en-US" dirty="0"/>
              <a:t>at the rate of 60W.</a:t>
            </a:r>
          </a:p>
          <a:p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1E8111-97D7-BC77-AE7D-65C7959BA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48F31A-92DE-EEAB-2082-856E5F7CC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52380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088" y="-18167"/>
            <a:ext cx="6210556" cy="1325563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Exercise</a:t>
            </a:r>
            <a:r>
              <a:rPr lang="en-US" dirty="0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816912-B8B7-4CCA-B9BF-51523837D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sz="2000" b="1" i="0" dirty="0">
                <a:solidFill>
                  <a:srgbClr val="333333"/>
                </a:solidFill>
                <a:effectLst/>
              </a:rPr>
              <a:t>A </a:t>
            </a:r>
            <a:r>
              <a:rPr lang="en-US" sz="2000" b="1" dirty="0">
                <a:solidFill>
                  <a:srgbClr val="333333"/>
                </a:solidFill>
              </a:rPr>
              <a:t>15</a:t>
            </a:r>
            <a:r>
              <a:rPr lang="en-US" sz="2000" b="1" i="0" dirty="0">
                <a:solidFill>
                  <a:srgbClr val="333333"/>
                </a:solidFill>
                <a:effectLst/>
              </a:rPr>
              <a:t>V battery is connected to a resistor having a resistance of 10Ω. Calculate the current and power across the resistor.</a:t>
            </a:r>
            <a:endParaRPr lang="en-US" sz="2000" b="0" i="0" dirty="0">
              <a:solidFill>
                <a:srgbClr val="333333"/>
              </a:solidFill>
              <a:effectLst/>
            </a:endParaRPr>
          </a:p>
          <a:p>
            <a:pPr marL="0" indent="0" algn="l">
              <a:buNone/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Solution:</a:t>
            </a:r>
          </a:p>
          <a:p>
            <a:pPr marL="0" indent="0" algn="l">
              <a:buNone/>
              <a:tabLst>
                <a:tab pos="801688" algn="l"/>
              </a:tabLst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	I = V/R </a:t>
            </a:r>
          </a:p>
          <a:p>
            <a:pPr marL="0" indent="0" algn="l">
              <a:buNone/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	= </a:t>
            </a:r>
            <a:r>
              <a:rPr lang="en-US" sz="2000" dirty="0">
                <a:solidFill>
                  <a:srgbClr val="333333"/>
                </a:solidFill>
              </a:rPr>
              <a:t>15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/10</a:t>
            </a:r>
          </a:p>
          <a:p>
            <a:pPr marL="0" indent="0" algn="l" defTabSz="801688">
              <a:buNone/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	I = 1.5 A</a:t>
            </a:r>
          </a:p>
          <a:p>
            <a:pPr marL="0" indent="0" algn="l">
              <a:buNone/>
              <a:tabLst>
                <a:tab pos="688975" algn="l"/>
              </a:tabLst>
            </a:pPr>
            <a:r>
              <a:rPr lang="en-US" sz="2000" dirty="0">
                <a:solidFill>
                  <a:srgbClr val="333333"/>
                </a:solidFill>
              </a:rPr>
              <a:t>	 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P = VI </a:t>
            </a:r>
          </a:p>
          <a:p>
            <a:pPr marL="0" indent="0" algn="l" defTabSz="858838">
              <a:buNone/>
            </a:pPr>
            <a:r>
              <a:rPr lang="en-US" sz="2000" dirty="0">
                <a:solidFill>
                  <a:srgbClr val="333333"/>
                </a:solidFill>
              </a:rPr>
              <a:t>	 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= 15 × 1.5 </a:t>
            </a:r>
          </a:p>
          <a:p>
            <a:pPr marL="0" indent="0" algn="l" defTabSz="688975">
              <a:buNone/>
            </a:pPr>
            <a:r>
              <a:rPr lang="en-US" sz="2000" dirty="0">
                <a:solidFill>
                  <a:srgbClr val="333333"/>
                </a:solidFill>
              </a:rPr>
              <a:t>	 P 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= </a:t>
            </a:r>
            <a:r>
              <a:rPr lang="en-US" sz="2000" dirty="0">
                <a:solidFill>
                  <a:srgbClr val="333333"/>
                </a:solidFill>
              </a:rPr>
              <a:t>22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.5 J/s or 22.5W</a:t>
            </a:r>
            <a:endParaRPr lang="en-IN" b="1" dirty="0"/>
          </a:p>
          <a:p>
            <a:pPr marL="0" indent="0">
              <a:buNone/>
            </a:pPr>
            <a:endParaRPr lang="en-US" sz="2800" b="1" dirty="0">
              <a:solidFill>
                <a:schemeClr val="tx1">
                  <a:lumMod val="95000"/>
                  <a:lumOff val="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b="1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500221-42F9-4C5D-A00F-C373BEBDA7EC}"/>
              </a:ext>
            </a:extLst>
          </p:cNvPr>
          <p:cNvSpPr txBox="1"/>
          <p:nvPr/>
        </p:nvSpPr>
        <p:spPr>
          <a:xfrm>
            <a:off x="5500467" y="4710354"/>
            <a:ext cx="91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7872A11-E512-48DE-A74F-2CB6437D7B98}"/>
                  </a:ext>
                </a:extLst>
              </p:cNvPr>
              <p:cNvSpPr txBox="1"/>
              <p:nvPr/>
            </p:nvSpPr>
            <p:spPr>
              <a:xfrm flipH="1">
                <a:off x="6832208" y="2686929"/>
                <a:ext cx="4104250" cy="31746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𝑉</m:t>
                              </m:r>
                            </m:e>
                            <m:sup>
                              <m:r>
                                <a:rPr lang="en-US" sz="2000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2000" b="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US" sz="1800" b="0" i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180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800" b="0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15</m:t>
                              </m:r>
                            </m:e>
                            <m:sup>
                              <m:r>
                                <a:rPr lang="en-US" sz="1800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1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en-US" sz="1800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US" sz="1800" b="0" i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US" sz="1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225</m:t>
                          </m:r>
                        </m:num>
                        <m:den>
                          <m:r>
                            <a:rPr lang="en-US" sz="1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en-US" sz="1800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US" sz="1800" b="0" i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=22.5 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𝑊</m:t>
                      </m:r>
                    </m:oMath>
                  </m:oMathPara>
                </a14:m>
                <a:endParaRPr lang="en-IN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7872A11-E512-48DE-A74F-2CB6437D7B9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6832208" y="2686929"/>
                <a:ext cx="4104250" cy="3174652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1475B3-47FF-E7D5-64D5-A3F836524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A57331-A14E-15B1-3595-121E6D1D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360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A56155F-B2BA-4109-A30B-F1A89A435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5190" y="172550"/>
            <a:ext cx="7650104" cy="802753"/>
          </a:xfrm>
        </p:spPr>
        <p:txBody>
          <a:bodyPr anchor="ctr">
            <a:no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What is Resistance?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4F5E929-EF86-436C-BB4F-B1EDDC4F8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4311" y="1755158"/>
            <a:ext cx="10111007" cy="2983150"/>
          </a:xfrm>
        </p:spPr>
        <p:txBody>
          <a:bodyPr anchor="t">
            <a:normAutofit/>
          </a:bodyPr>
          <a:lstStyle/>
          <a:p>
            <a:r>
              <a:rPr lang="en-IN" sz="3200" dirty="0"/>
              <a:t>Resistance is the </a:t>
            </a:r>
            <a:r>
              <a:rPr lang="en-IN" sz="3200" b="1" dirty="0"/>
              <a:t>opposition</a:t>
            </a:r>
            <a:r>
              <a:rPr lang="en-IN" sz="3200" dirty="0"/>
              <a:t> that a substance offers to the </a:t>
            </a:r>
            <a:r>
              <a:rPr lang="en-IN" sz="3200" b="1" dirty="0"/>
              <a:t>flow of electric current.  </a:t>
            </a:r>
          </a:p>
          <a:p>
            <a:r>
              <a:rPr lang="en-IN" sz="3200" dirty="0"/>
              <a:t>It is represented by the </a:t>
            </a:r>
            <a:r>
              <a:rPr lang="en-IN" sz="3200" b="1" dirty="0"/>
              <a:t>R </a:t>
            </a:r>
            <a:r>
              <a:rPr lang="en-IN" sz="3200" dirty="0"/>
              <a:t>or </a:t>
            </a:r>
            <a:r>
              <a:rPr lang="en-IN" sz="3200" b="1" dirty="0"/>
              <a:t>r</a:t>
            </a:r>
            <a:r>
              <a:rPr lang="en-IN" sz="3200" dirty="0"/>
              <a:t>.  </a:t>
            </a:r>
          </a:p>
          <a:p>
            <a:r>
              <a:rPr lang="en-IN" sz="3200" dirty="0"/>
              <a:t>The standard unit of resistance is the </a:t>
            </a:r>
            <a:r>
              <a:rPr lang="en-IN" sz="3200" b="1" dirty="0"/>
              <a:t>ohm (</a:t>
            </a:r>
            <a:r>
              <a:rPr lang="el-GR" sz="3200" b="1" dirty="0">
                <a:latin typeface="Univers" panose="020B0503020202020204" pitchFamily="34" charset="0"/>
              </a:rPr>
              <a:t>Ω</a:t>
            </a:r>
            <a:r>
              <a:rPr lang="en-US" sz="3200" b="1" dirty="0">
                <a:latin typeface="Univers" panose="020B0503020202020204" pitchFamily="34" charset="0"/>
              </a:rPr>
              <a:t>)</a:t>
            </a:r>
            <a:r>
              <a:rPr lang="en-IN" sz="3200" dirty="0"/>
              <a:t>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19367D0-5F33-4D2B-A2D5-2AE626A35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C51CD-6B96-4EA0-B6A6-311F67508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74A4-47BC-4E99-9BF2-41233980B28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50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A56155F-B2BA-4109-A30B-F1A89A435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6828" y="137554"/>
            <a:ext cx="6098344" cy="928598"/>
          </a:xfrm>
        </p:spPr>
        <p:txBody>
          <a:bodyPr>
            <a:normAutofit fontScale="90000"/>
          </a:bodyPr>
          <a:lstStyle/>
          <a:p>
            <a:pPr algn="r"/>
            <a:r>
              <a:rPr lang="en-US" sz="6600" dirty="0">
                <a:solidFill>
                  <a:schemeClr val="bg1"/>
                </a:solidFill>
              </a:rPr>
              <a:t>What is one Ohm?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4F5E929-EF86-436C-BB4F-B1EDDC4F8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567" y="1338729"/>
            <a:ext cx="10800966" cy="4180542"/>
          </a:xfrm>
        </p:spPr>
        <p:txBody>
          <a:bodyPr anchor="ctr">
            <a:normAutofit/>
          </a:bodyPr>
          <a:lstStyle/>
          <a:p>
            <a:r>
              <a:rPr lang="en-IN" sz="3600" dirty="0"/>
              <a:t>When an electric current of </a:t>
            </a:r>
            <a:r>
              <a:rPr lang="en-IN" sz="3600" b="1" dirty="0"/>
              <a:t>one ampere</a:t>
            </a:r>
            <a:r>
              <a:rPr lang="en-IN" sz="3600" dirty="0"/>
              <a:t> passes through a component across which a potential difference (voltage) of </a:t>
            </a:r>
            <a:r>
              <a:rPr lang="en-IN" sz="3600" b="1" dirty="0"/>
              <a:t>one volt exists</a:t>
            </a:r>
            <a:r>
              <a:rPr lang="en-IN" sz="3600" dirty="0"/>
              <a:t>, then the resistance of that component is </a:t>
            </a:r>
            <a:r>
              <a:rPr lang="en-IN" sz="3600" b="1" dirty="0"/>
              <a:t>one ohm. </a:t>
            </a:r>
          </a:p>
          <a:p>
            <a:endParaRPr lang="en-IN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84915F1-7B8B-4818-9024-173BF8BA2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86F8B08-0F8B-4C43-B77A-DE7DF0534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74A4-47BC-4E99-9BF2-41233980B28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4200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84850" y="51008"/>
            <a:ext cx="4787331" cy="867429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en-IN" sz="4000" b="1" dirty="0">
                <a:solidFill>
                  <a:schemeClr val="bg1"/>
                </a:solidFill>
              </a:rPr>
              <a:t>Resistor (R)</a:t>
            </a:r>
          </a:p>
        </p:txBody>
      </p:sp>
      <p:pic>
        <p:nvPicPr>
          <p:cNvPr id="1028" name="Picture 4" descr="What is a Resistor: Types, Uses, Details » Electronics Notes">
            <a:extLst>
              <a:ext uri="{FF2B5EF4-FFF2-40B4-BE49-F238E27FC236}">
                <a16:creationId xmlns:a16="http://schemas.microsoft.com/office/drawing/2014/main" id="{78497585-4453-4752-A5B1-0BE4637959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32168" y="3104544"/>
            <a:ext cx="3415944" cy="2273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099" y="1500127"/>
            <a:ext cx="5281379" cy="4534913"/>
          </a:xfrm>
        </p:spPr>
        <p:txBody>
          <a:bodyPr>
            <a:normAutofit/>
          </a:bodyPr>
          <a:lstStyle/>
          <a:p>
            <a:r>
              <a:rPr lang="en-IN" b="1" dirty="0"/>
              <a:t>Resistor</a:t>
            </a:r>
            <a:r>
              <a:rPr lang="en-IN" dirty="0"/>
              <a:t> is the </a:t>
            </a:r>
            <a:r>
              <a:rPr lang="en-IN" b="1" dirty="0"/>
              <a:t>component</a:t>
            </a:r>
            <a:r>
              <a:rPr lang="en-IN" dirty="0"/>
              <a:t> used to </a:t>
            </a:r>
            <a:r>
              <a:rPr lang="en-IN" b="1" dirty="0"/>
              <a:t>resist the flow of current</a:t>
            </a:r>
            <a:r>
              <a:rPr lang="en-IN" dirty="0"/>
              <a:t>.</a:t>
            </a:r>
          </a:p>
          <a:p>
            <a:r>
              <a:rPr lang="en-IN" dirty="0"/>
              <a:t>A resistor is a </a:t>
            </a:r>
            <a:r>
              <a:rPr lang="en-IN" b="1" dirty="0"/>
              <a:t>Passive device</a:t>
            </a:r>
            <a:r>
              <a:rPr lang="en-IN" dirty="0"/>
              <a:t>, which is a </a:t>
            </a:r>
            <a:r>
              <a:rPr lang="en-IN" b="1" dirty="0"/>
              <a:t>two terminal component</a:t>
            </a:r>
            <a:r>
              <a:rPr lang="en-IN" dirty="0"/>
              <a:t>, that limits or </a:t>
            </a:r>
            <a:r>
              <a:rPr lang="en-IN" b="1" dirty="0"/>
              <a:t>regulates the flow of electrical current </a:t>
            </a:r>
            <a:r>
              <a:rPr lang="en-IN" dirty="0"/>
              <a:t>in an electric circuit.</a:t>
            </a:r>
          </a:p>
          <a:p>
            <a:r>
              <a:rPr lang="en-IN" dirty="0"/>
              <a:t>Resistor can be </a:t>
            </a:r>
            <a:r>
              <a:rPr lang="en-IN" b="1" dirty="0"/>
              <a:t>either fixed or variable in nature</a:t>
            </a:r>
            <a:r>
              <a:rPr lang="en-IN" dirty="0"/>
              <a:t>.</a:t>
            </a:r>
          </a:p>
          <a:p>
            <a:endParaRPr lang="en-IN" sz="1900" dirty="0"/>
          </a:p>
          <a:p>
            <a:endParaRPr lang="en-IN" sz="1900" dirty="0"/>
          </a:p>
          <a:p>
            <a:pPr marL="0" indent="0">
              <a:buNone/>
            </a:pPr>
            <a:endParaRPr lang="en-IN" sz="1900" b="1" dirty="0"/>
          </a:p>
        </p:txBody>
      </p:sp>
      <p:pic>
        <p:nvPicPr>
          <p:cNvPr id="10" name="Picture 9" descr="Diagram, shape, arrow&#10;&#10;Description automatically generated">
            <a:extLst>
              <a:ext uri="{FF2B5EF4-FFF2-40B4-BE49-F238E27FC236}">
                <a16:creationId xmlns:a16="http://schemas.microsoft.com/office/drawing/2014/main" id="{D6295BAD-7676-4EC1-92C7-5B91B8E423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7718" y="3812484"/>
            <a:ext cx="1275075" cy="8574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0135" y="1180364"/>
            <a:ext cx="2162787" cy="794824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965199" y="6126480"/>
            <a:ext cx="3955734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IN" sz="1100">
                <a:solidFill>
                  <a:schemeClr val="tx1">
                    <a:alpha val="80000"/>
                  </a:schemeClr>
                </a:solidFill>
              </a:rPr>
              <a:t>Lecture -2 / Electrical Engineering</a:t>
            </a:r>
            <a:endParaRPr lang="en-US" sz="11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146536" y="6035040"/>
            <a:ext cx="548640" cy="548640"/>
          </a:xfrm>
          <a:prstGeom prst="ellipse">
            <a:avLst/>
          </a:prstGeom>
          <a:solidFill>
            <a:schemeClr val="tx1">
              <a:alpha val="80000"/>
            </a:schemeClr>
          </a:solidFill>
        </p:spPr>
        <p:txBody>
          <a:bodyPr anchor="ctr">
            <a:normAutofit fontScale="85000" lnSpcReduction="10000"/>
          </a:bodyPr>
          <a:lstStyle/>
          <a:p>
            <a:pPr algn="ctr">
              <a:spcAft>
                <a:spcPts val="600"/>
              </a:spcAft>
            </a:pPr>
            <a:fld id="{A465DFF1-0632-DC41-8079-D9882AFED7B7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17</a:t>
            </a:fld>
            <a:endParaRPr lang="en-US">
              <a:solidFill>
                <a:schemeClr val="bg1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D5E2529-239B-4794-BC2E-4336D7AAE5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8034" y="1728979"/>
            <a:ext cx="2162787" cy="794824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1996D8-C451-4BFB-B449-F9D5CFCC9609}"/>
              </a:ext>
            </a:extLst>
          </p:cNvPr>
          <p:cNvSpPr txBox="1"/>
          <p:nvPr/>
        </p:nvSpPr>
        <p:spPr>
          <a:xfrm>
            <a:off x="6571218" y="3180546"/>
            <a:ext cx="1560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Symbol</a:t>
            </a:r>
          </a:p>
        </p:txBody>
      </p:sp>
    </p:spTree>
    <p:extLst>
      <p:ext uri="{BB962C8B-B14F-4D97-AF65-F5344CB8AC3E}">
        <p14:creationId xmlns:p14="http://schemas.microsoft.com/office/powerpoint/2010/main" val="3260471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5835" y="12419"/>
            <a:ext cx="4970877" cy="11357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bg1"/>
                </a:solidFill>
              </a:rPr>
              <a:t>Resistor (R)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8" y="1782981"/>
            <a:ext cx="7291664" cy="4393982"/>
          </a:xfrm>
        </p:spPr>
        <p:txBody>
          <a:bodyPr>
            <a:normAutofit/>
          </a:bodyPr>
          <a:lstStyle/>
          <a:p>
            <a:r>
              <a:rPr lang="en-IN" sz="3600" b="1" dirty="0"/>
              <a:t>Variable resistors </a:t>
            </a:r>
            <a:r>
              <a:rPr lang="en-IN" sz="3600" dirty="0"/>
              <a:t>are called as </a:t>
            </a:r>
            <a:r>
              <a:rPr lang="en-IN" sz="3600" b="1" dirty="0"/>
              <a:t>potentiometers</a:t>
            </a:r>
            <a:r>
              <a:rPr lang="en-IN" sz="3600" dirty="0"/>
              <a:t>.</a:t>
            </a:r>
          </a:p>
          <a:p>
            <a:r>
              <a:rPr lang="en-IN" sz="3600" dirty="0"/>
              <a:t>Symbol of variable resistor </a:t>
            </a:r>
          </a:p>
          <a:p>
            <a:pPr marL="0" indent="0">
              <a:buNone/>
            </a:pPr>
            <a:endParaRPr lang="en-IN" sz="3600" b="1" dirty="0"/>
          </a:p>
        </p:txBody>
      </p:sp>
      <p:pic>
        <p:nvPicPr>
          <p:cNvPr id="2054" name="Picture 6" descr="Variable Resistor Potentiometer Volume Type | Electronics Hub">
            <a:extLst>
              <a:ext uri="{FF2B5EF4-FFF2-40B4-BE49-F238E27FC236}">
                <a16:creationId xmlns:a16="http://schemas.microsoft.com/office/drawing/2014/main" id="{D363050F-E5CF-4E8D-BE15-5077FC3EC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54257" y="1274324"/>
            <a:ext cx="2705648" cy="270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picture containing antenna&#10;&#10;Description automatically generated">
            <a:extLst>
              <a:ext uri="{FF2B5EF4-FFF2-40B4-BE49-F238E27FC236}">
                <a16:creationId xmlns:a16="http://schemas.microsoft.com/office/drawing/2014/main" id="{51C64D3E-8C51-4B5B-AA93-DEEAC54F94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057" y="3592707"/>
            <a:ext cx="2183979" cy="2017580"/>
          </a:xfrm>
          <a:prstGeom prst="rect">
            <a:avLst/>
          </a:prstGeom>
        </p:spPr>
      </p:pic>
      <p:pic>
        <p:nvPicPr>
          <p:cNvPr id="2052" name="Picture 4" descr="RVFM Sliding Rheostat, 1750Ω, 0.3A | Rapid Online">
            <a:extLst>
              <a:ext uri="{FF2B5EF4-FFF2-40B4-BE49-F238E27FC236}">
                <a16:creationId xmlns:a16="http://schemas.microsoft.com/office/drawing/2014/main" id="{E0AB87F7-9954-4FBF-9641-F035B3CA02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66200" y="3234761"/>
            <a:ext cx="2590053" cy="2590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IN"/>
              <a:t>Lecture -2 / Electrical Engineering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200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CB5E2-D689-4606-8D64-7981540B2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2744" y="258933"/>
            <a:ext cx="4753482" cy="686151"/>
          </a:xfrm>
        </p:spPr>
        <p:txBody>
          <a:bodyPr anchor="ctr">
            <a:normAutofit fontScale="90000"/>
          </a:bodyPr>
          <a:lstStyle/>
          <a:p>
            <a:r>
              <a:rPr lang="en-US" sz="7200" dirty="0">
                <a:solidFill>
                  <a:schemeClr val="bg1"/>
                </a:solidFill>
              </a:rPr>
              <a:t>Resistance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B939664-B179-4CAD-8C02-150DC567788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242281" y="1797319"/>
                <a:ext cx="9202745" cy="3658396"/>
              </a:xfrm>
            </p:spPr>
            <p:txBody>
              <a:bodyPr anchor="t">
                <a:normAutofit/>
              </a:bodyPr>
              <a:lstStyle/>
              <a:p>
                <a:pPr marL="0" indent="0">
                  <a:buNone/>
                </a:pPr>
                <a:r>
                  <a:rPr lang="en-US" sz="2400" dirty="0"/>
                  <a:t>The formula to calculate resistance using Ohm’s law is </a:t>
                </a:r>
              </a:p>
              <a:p>
                <a:pPr marL="0" indent="0">
                  <a:buNone/>
                </a:pPr>
                <a:r>
                  <a:rPr lang="en-US" sz="2400" b="0" dirty="0"/>
                  <a:t>	</a:t>
                </a:r>
                <a14:m>
                  <m:oMath xmlns:m="http://schemas.openxmlformats.org/officeDocument/2006/math">
                    <m:r>
                      <a:rPr lang="en-US" sz="2400" b="1" i="1">
                        <a:latin typeface="Cambria Math" panose="02040503050406030204" pitchFamily="18" charset="0"/>
                      </a:rPr>
                      <m:t>𝑹</m:t>
                    </m:r>
                    <m:r>
                      <a:rPr lang="en-US" sz="24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24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i="1">
                            <a:latin typeface="Cambria Math" panose="02040503050406030204" pitchFamily="18" charset="0"/>
                          </a:rPr>
                          <m:t>𝑽</m:t>
                        </m:r>
                      </m:num>
                      <m:den>
                        <m:r>
                          <a:rPr lang="en-US" sz="2400" b="1" i="1">
                            <a:latin typeface="Cambria Math" panose="02040503050406030204" pitchFamily="18" charset="0"/>
                          </a:rPr>
                          <m:t>𝑰</m:t>
                        </m:r>
                      </m:den>
                    </m:f>
                  </m:oMath>
                </a14:m>
                <a:endParaRPr lang="en-US" sz="2400" b="1" dirty="0"/>
              </a:p>
              <a:p>
                <a:pPr marL="0" indent="0">
                  <a:buNone/>
                </a:pPr>
                <a:r>
                  <a:rPr lang="en-US" sz="2400" dirty="0"/>
                  <a:t>Where,</a:t>
                </a:r>
              </a:p>
              <a:p>
                <a:pPr marL="457200" lvl="1" indent="0">
                  <a:buNone/>
                </a:pPr>
                <a:r>
                  <a:rPr lang="en-US" dirty="0"/>
                  <a:t>V – Voltage</a:t>
                </a:r>
              </a:p>
              <a:p>
                <a:pPr marL="457200" lvl="1" indent="0">
                  <a:buNone/>
                </a:pPr>
                <a:r>
                  <a:rPr lang="en-US" dirty="0"/>
                  <a:t>R – Resistance</a:t>
                </a:r>
              </a:p>
              <a:p>
                <a:pPr marL="457200" lvl="1" indent="0">
                  <a:buNone/>
                </a:pPr>
                <a:r>
                  <a:rPr lang="en-US" dirty="0"/>
                  <a:t>I  – Current</a:t>
                </a:r>
              </a:p>
              <a:p>
                <a:pPr marL="457200" lvl="1" indent="0">
                  <a:buNone/>
                </a:pPr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B939664-B179-4CAD-8C02-150DC567788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42281" y="1797319"/>
                <a:ext cx="9202745" cy="3658396"/>
              </a:xfrm>
              <a:blipFill>
                <a:blip r:embed="rId2"/>
                <a:stretch>
                  <a:fillRect l="-1060" t="-2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0E2515-E79D-4201-AB0F-959FADF0E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0ED5CC-4619-47D3-BBF3-1BB2B58E3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74A4-47BC-4E99-9BF2-41233980B28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21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78515-6F44-42E7-A653-212BDD78B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1780661"/>
            <a:ext cx="3582073" cy="1463472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Value of resistor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A50330-7211-4D2A-8D22-2999FA53A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55897" y="405350"/>
            <a:ext cx="4776711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>
                    <a:alpha val="80000"/>
                  </a:schemeClr>
                </a:solidFill>
              </a:rPr>
              <a:t>Lecture -2 / Electrical Engineering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A3F02-3FAF-44DA-AE84-9645E35280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455" y="1863283"/>
            <a:ext cx="5828931" cy="288698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The value of the resistor can be identified using the </a:t>
            </a:r>
            <a:r>
              <a:rPr lang="en-US" sz="3200" dirty="0" err="1"/>
              <a:t>colour</a:t>
            </a:r>
            <a:r>
              <a:rPr lang="en-US" sz="3200" dirty="0"/>
              <a:t> codes.</a:t>
            </a:r>
          </a:p>
        </p:txBody>
      </p:sp>
      <p:pic>
        <p:nvPicPr>
          <p:cNvPr id="1026" name="Picture 2" descr="How to Read Resistor Color Coding Scheme">
            <a:extLst>
              <a:ext uri="{FF2B5EF4-FFF2-40B4-BE49-F238E27FC236}">
                <a16:creationId xmlns:a16="http://schemas.microsoft.com/office/drawing/2014/main" id="{2A94CADD-3C2E-42A2-80E4-1F3D72EF56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3244133"/>
            <a:ext cx="5828931" cy="2391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BD6F0B-B53F-436B-951C-A09AAAAC0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6536" y="6035040"/>
            <a:ext cx="548640" cy="548640"/>
          </a:xfrm>
          <a:prstGeom prst="ellipse">
            <a:avLst/>
          </a:prstGeom>
          <a:solidFill>
            <a:schemeClr val="tx1">
              <a:alpha val="80000"/>
            </a:schemeClr>
          </a:solidFill>
        </p:spPr>
        <p:txBody>
          <a:bodyPr>
            <a:normAutofit fontScale="85000" lnSpcReduction="10000"/>
          </a:bodyPr>
          <a:lstStyle/>
          <a:p>
            <a:pPr algn="ctr">
              <a:spcAft>
                <a:spcPts val="600"/>
              </a:spcAft>
            </a:pPr>
            <a:fld id="{20FD74A4-47BC-4E99-9BF2-41233980B2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20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8AE267F-829B-9150-0782-A8652D52FAF6}"/>
              </a:ext>
            </a:extLst>
          </p:cNvPr>
          <p:cNvSpPr txBox="1">
            <a:spLocks/>
          </p:cNvSpPr>
          <p:nvPr/>
        </p:nvSpPr>
        <p:spPr>
          <a:xfrm>
            <a:off x="3862744" y="258933"/>
            <a:ext cx="4753482" cy="6861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200">
                <a:solidFill>
                  <a:schemeClr val="bg1"/>
                </a:solidFill>
              </a:rPr>
              <a:t>Resistance</a:t>
            </a:r>
            <a:endParaRPr lang="en-US" sz="7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2785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7CE60-CE70-4620-8CAE-8BA8BA012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4814" y="0"/>
            <a:ext cx="9080565" cy="10111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Measuring Resistance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68C11-6867-4376-8A5B-6763B462B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0447" y="1873046"/>
            <a:ext cx="6478768" cy="19759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The value of the resistance can be measured using </a:t>
            </a:r>
            <a:r>
              <a:rPr lang="en-US" sz="3200" b="1" dirty="0"/>
              <a:t>Ohmmeter or Multimeter.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E92C12-8FA9-428A-9584-D3832D03F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3280" y="603504"/>
            <a:ext cx="548640" cy="548640"/>
          </a:xfrm>
          <a:prstGeom prst="ellipse">
            <a:avLst/>
          </a:prstGeom>
          <a:solidFill>
            <a:srgbClr val="7F7F7F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  <a:defRPr/>
            </a:pPr>
            <a:fld id="{20FD74A4-47BC-4E99-9BF2-41233980B286}" type="slidenum">
              <a:rPr lang="en-US" sz="1500">
                <a:solidFill>
                  <a:srgbClr val="FFFFFF"/>
                </a:solidFill>
                <a:latin typeface="Calibri" panose="020F0502020204030204"/>
              </a:rPr>
              <a:pPr algn="ctr">
                <a:spcAft>
                  <a:spcPts val="600"/>
                </a:spcAft>
                <a:defRPr/>
              </a:pPr>
              <a:t>21</a:t>
            </a:fld>
            <a:endParaRPr lang="en-US" sz="1500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70DA99-8095-4A1E-9EE4-B4858B9D5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46626" y="6199631"/>
            <a:ext cx="4256653" cy="365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r>
              <a:rPr lang="en-US" sz="1100" kern="1200">
                <a:solidFill>
                  <a:schemeClr val="tx1">
                    <a:alpha val="80000"/>
                  </a:schemeClr>
                </a:solidFill>
                <a:latin typeface="Calibri" panose="020F0502020204030204"/>
                <a:ea typeface="+mn-ea"/>
                <a:cs typeface="+mn-cs"/>
              </a:rPr>
              <a:t>Lecture -2 / Electrical Engineering</a:t>
            </a:r>
          </a:p>
        </p:txBody>
      </p:sp>
      <p:pic>
        <p:nvPicPr>
          <p:cNvPr id="1026" name="Picture 2" descr="Ohm's Meter, Series Type 0-100Ω">
            <a:extLst>
              <a:ext uri="{FF2B5EF4-FFF2-40B4-BE49-F238E27FC236}">
                <a16:creationId xmlns:a16="http://schemas.microsoft.com/office/drawing/2014/main" id="{5534571D-26B3-1347-CBB6-255D064C58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785" y="1600200"/>
            <a:ext cx="3946012" cy="4509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92287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EDEAE1-8F95-4417-8541-9B241FBCE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0116" y="142166"/>
            <a:ext cx="6627355" cy="846781"/>
          </a:xfrm>
        </p:spPr>
        <p:txBody>
          <a:bodyPr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What is Capacitance?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1B91B5-5935-400E-9E81-B411C7DA1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331710"/>
            <a:ext cx="4895415" cy="4861857"/>
          </a:xfrm>
        </p:spPr>
        <p:txBody>
          <a:bodyPr>
            <a:normAutofit/>
          </a:bodyPr>
          <a:lstStyle/>
          <a:p>
            <a:r>
              <a:rPr lang="en-IN" sz="3200" dirty="0"/>
              <a:t>Capacitance is defined as the ability of a device to </a:t>
            </a:r>
            <a:r>
              <a:rPr lang="en-IN" sz="3200" b="1" dirty="0"/>
              <a:t>store electric charge</a:t>
            </a:r>
            <a:r>
              <a:rPr lang="en-IN" sz="3200" dirty="0"/>
              <a:t>.</a:t>
            </a:r>
          </a:p>
          <a:p>
            <a:r>
              <a:rPr lang="en-IN" sz="3200" dirty="0"/>
              <a:t>The capacitance is </a:t>
            </a:r>
            <a:r>
              <a:rPr lang="en-IN" sz="3200" b="1" dirty="0"/>
              <a:t>directly proportional </a:t>
            </a:r>
            <a:r>
              <a:rPr lang="en-IN" sz="3200" dirty="0"/>
              <a:t>to the </a:t>
            </a:r>
            <a:r>
              <a:rPr lang="en-IN" sz="3200" b="1" dirty="0"/>
              <a:t>surface areas of the plates</a:t>
            </a:r>
            <a:r>
              <a:rPr lang="en-IN" sz="3200" dirty="0"/>
              <a:t>, and is </a:t>
            </a:r>
            <a:r>
              <a:rPr lang="en-IN" sz="3200" b="1" dirty="0"/>
              <a:t>inversely proportional </a:t>
            </a:r>
            <a:r>
              <a:rPr lang="en-IN" sz="3200" dirty="0"/>
              <a:t>to the </a:t>
            </a:r>
            <a:r>
              <a:rPr lang="en-IN" sz="3200" b="1" dirty="0"/>
              <a:t>separation</a:t>
            </a:r>
            <a:r>
              <a:rPr lang="en-IN" sz="3200" dirty="0"/>
              <a:t> between the </a:t>
            </a:r>
            <a:r>
              <a:rPr lang="en-IN" sz="3200" b="1" dirty="0"/>
              <a:t>plates</a:t>
            </a:r>
            <a:r>
              <a:rPr lang="en-IN" sz="3200" dirty="0"/>
              <a:t>. </a:t>
            </a:r>
          </a:p>
        </p:txBody>
      </p:sp>
      <p:pic>
        <p:nvPicPr>
          <p:cNvPr id="1026" name="Picture 2" descr="The Most Effective Decoupling Capacitor Placement Guidelines | Tempo">
            <a:extLst>
              <a:ext uri="{FF2B5EF4-FFF2-40B4-BE49-F238E27FC236}">
                <a16:creationId xmlns:a16="http://schemas.microsoft.com/office/drawing/2014/main" id="{6465DD5A-B2D2-43B7-A7BD-2557793827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58" r="12294" b="-1"/>
          <a:stretch/>
        </p:blipFill>
        <p:spPr bwMode="auto">
          <a:xfrm>
            <a:off x="5311702" y="1123054"/>
            <a:ext cx="6878775" cy="5734945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E37520-3712-4F48-9EB1-2565A8C5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158AAF-84C1-40D3-BD5E-01F6081AF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32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BBE86-52E8-4EBB-98CD-832440B6B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5327" y="200230"/>
            <a:ext cx="4571999" cy="689622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chemeClr val="bg1"/>
                </a:solidFill>
              </a:rPr>
              <a:t>Unit of capacitance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9F22EB-964C-4230-854D-238854608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26598" y="6212581"/>
            <a:ext cx="4114800" cy="365125"/>
          </a:xfrm>
        </p:spPr>
        <p:txBody>
          <a:bodyPr>
            <a:normAutofit lnSpcReduction="10000"/>
          </a:bodyPr>
          <a:lstStyle/>
          <a:p>
            <a:pPr algn="l">
              <a:spcAft>
                <a:spcPts val="600"/>
              </a:spcAft>
            </a:pPr>
            <a:r>
              <a:rPr lang="en-US"/>
              <a:t>Lecture -2 / Electrical Engineering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D10D7-1184-4D1E-BA7B-ED8F92C2F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2879" y="1319436"/>
            <a:ext cx="10403148" cy="2904775"/>
          </a:xfrm>
        </p:spPr>
        <p:txBody>
          <a:bodyPr anchor="ctr">
            <a:normAutofit/>
          </a:bodyPr>
          <a:lstStyle/>
          <a:p>
            <a:r>
              <a:rPr lang="en-IN" sz="3200" dirty="0"/>
              <a:t>The unit of capacitance is </a:t>
            </a:r>
            <a:r>
              <a:rPr lang="en-IN" sz="3200" b="1" dirty="0"/>
              <a:t>Farad.</a:t>
            </a:r>
            <a:endParaRPr lang="en-US" sz="3200" dirty="0"/>
          </a:p>
          <a:p>
            <a:r>
              <a:rPr lang="en-US" sz="3200" dirty="0"/>
              <a:t>1 Farad = Coulomb / Volts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8C7DF-5875-44B9-B456-7B9BC2602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DAB4826-1CBB-4FF5-8E83-4BABF2965686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23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7012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EDEAE1-8F95-4417-8541-9B241FBCE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6226" y="0"/>
            <a:ext cx="5908899" cy="1325563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Capacitor illustrated with a water tank</a:t>
            </a:r>
          </a:p>
        </p:txBody>
      </p:sp>
      <p:pic>
        <p:nvPicPr>
          <p:cNvPr id="7" name="Content Placeholder 6" descr="A picture containing chart&#10;&#10;Description automatically generated">
            <a:extLst>
              <a:ext uri="{FF2B5EF4-FFF2-40B4-BE49-F238E27FC236}">
                <a16:creationId xmlns:a16="http://schemas.microsoft.com/office/drawing/2014/main" id="{DB8126EB-398B-4BD9-ACE0-1936BEA550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56926" y="1994735"/>
            <a:ext cx="4822509" cy="3085936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344601C-BF5E-4BA5-BF52-87A8043F10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6926" y="1904876"/>
            <a:ext cx="4595666" cy="326565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91FCB3D-1931-4AA2-96ED-C9DA82BCF7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78968" y="1886031"/>
            <a:ext cx="5073087" cy="3194639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BBF8592-93EF-4969-ADCA-97D8D50D1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5FF7ED9-4007-4A4D-AF3B-2F9CEB104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24</a:t>
            </a:fld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61AF44F-EC51-4910-ACF5-8AFCD73051FF}"/>
              </a:ext>
            </a:extLst>
          </p:cNvPr>
          <p:cNvSpPr txBox="1"/>
          <p:nvPr/>
        </p:nvSpPr>
        <p:spPr>
          <a:xfrm>
            <a:off x="1572064" y="5004708"/>
            <a:ext cx="6098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Mistral" panose="03090702030407020403" pitchFamily="66" charset="0"/>
              </a:rPr>
              <a:t>WSJ Lecture</a:t>
            </a:r>
          </a:p>
        </p:txBody>
      </p:sp>
    </p:spTree>
    <p:extLst>
      <p:ext uri="{BB962C8B-B14F-4D97-AF65-F5344CB8AC3E}">
        <p14:creationId xmlns:p14="http://schemas.microsoft.com/office/powerpoint/2010/main" val="1598990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F20D-2971-4E10-AE59-88B49028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4018137"/>
            <a:ext cx="5071221" cy="2129586"/>
          </a:xfrm>
          <a:noFill/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Capacitor circuit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B2B8A10F-2F39-4E25-878B-7DD9D1BA7F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935" y="1308280"/>
            <a:ext cx="10843065" cy="3063165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C7AD4E-19C0-47E2-81F3-8789C5E87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ADAB4826-1CBB-4FF5-8E83-4BABF29656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25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47808-D447-43E7-BBDE-591CE63EA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461" y="4308113"/>
            <a:ext cx="10179297" cy="2000191"/>
          </a:xfrm>
          <a:noFill/>
        </p:spPr>
        <p:txBody>
          <a:bodyPr anchor="t">
            <a:normAutofit/>
          </a:bodyPr>
          <a:lstStyle/>
          <a:p>
            <a:r>
              <a:rPr lang="en-US" dirty="0"/>
              <a:t>In this circuit, the </a:t>
            </a:r>
            <a:r>
              <a:rPr lang="en-US" b="1" dirty="0"/>
              <a:t>battery is connected to the LED </a:t>
            </a:r>
            <a:r>
              <a:rPr lang="en-US" dirty="0"/>
              <a:t>through a </a:t>
            </a:r>
            <a:r>
              <a:rPr lang="en-US" b="1" dirty="0"/>
              <a:t>switch, resistor and a capacitor</a:t>
            </a:r>
            <a:r>
              <a:rPr lang="en-US" dirty="0"/>
              <a:t>. </a:t>
            </a:r>
          </a:p>
          <a:p>
            <a:r>
              <a:rPr lang="en-US" dirty="0"/>
              <a:t>When the switch is closed, the </a:t>
            </a:r>
            <a:r>
              <a:rPr lang="en-US" b="1" dirty="0"/>
              <a:t>LED will glow and capacitor charges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4539AF-6ADA-6401-3BA4-7F634954C020}"/>
              </a:ext>
            </a:extLst>
          </p:cNvPr>
          <p:cNvSpPr txBox="1"/>
          <p:nvPr/>
        </p:nvSpPr>
        <p:spPr>
          <a:xfrm>
            <a:off x="3521055" y="258229"/>
            <a:ext cx="64084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Capacitor Circuit </a:t>
            </a:r>
            <a:endParaRPr lang="en-GB" sz="36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62627C-FB95-70D4-8FDB-1439F0AE2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-2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99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F20D-2971-4E10-AE59-88B49028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8682" y="213251"/>
            <a:ext cx="5071221" cy="756381"/>
          </a:xfrm>
          <a:noFill/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Capacitor circuit</a:t>
            </a: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94CAB772-221B-4AC3-B38C-AE5372B19F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196" y="1133476"/>
            <a:ext cx="10843065" cy="3036058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4DCCF16-A757-49DC-BECB-BB37E0B4D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0936" y="6308832"/>
            <a:ext cx="8320722" cy="548640"/>
          </a:xfrm>
        </p:spPr>
        <p:txBody>
          <a:bodyPr anchor="ctr">
            <a:normAutofit/>
          </a:bodyPr>
          <a:lstStyle/>
          <a:p>
            <a:pPr algn="just">
              <a:spcAft>
                <a:spcPts val="600"/>
              </a:spcAft>
            </a:pPr>
            <a:r>
              <a:rPr lang="en-US" sz="1050">
                <a:solidFill>
                  <a:schemeClr val="bg1"/>
                </a:solidFill>
              </a:rPr>
              <a:t>Lecture -2 / Electrical Engineering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C2C934B-DE82-49F8-9152-5B10B3121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ADAB4826-1CBB-4FF5-8E83-4BABF29656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26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47808-D447-43E7-BBDE-591CE63EA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811" y="4169534"/>
            <a:ext cx="10628252" cy="2138770"/>
          </a:xfrm>
          <a:noFill/>
        </p:spPr>
        <p:txBody>
          <a:bodyPr anchor="t">
            <a:normAutofit/>
          </a:bodyPr>
          <a:lstStyle/>
          <a:p>
            <a:r>
              <a:rPr lang="en-US" dirty="0"/>
              <a:t>When the </a:t>
            </a:r>
            <a:r>
              <a:rPr lang="en-US" b="1" dirty="0"/>
              <a:t>switch is opened the battery cannot supply power </a:t>
            </a:r>
            <a:r>
              <a:rPr lang="en-US" dirty="0"/>
              <a:t>to the circuit. </a:t>
            </a:r>
          </a:p>
          <a:p>
            <a:r>
              <a:rPr lang="en-US" dirty="0"/>
              <a:t>So, the </a:t>
            </a:r>
            <a:r>
              <a:rPr lang="en-US" b="1" dirty="0"/>
              <a:t>Capacitor discharges </a:t>
            </a:r>
            <a:r>
              <a:rPr lang="en-US" dirty="0"/>
              <a:t>and the </a:t>
            </a:r>
            <a:r>
              <a:rPr lang="en-US" b="1" dirty="0"/>
              <a:t>LED glows </a:t>
            </a:r>
            <a:r>
              <a:rPr lang="en-US" dirty="0"/>
              <a:t>for a </a:t>
            </a:r>
            <a:r>
              <a:rPr lang="en-US" b="1" dirty="0"/>
              <a:t>short duration</a:t>
            </a:r>
            <a:r>
              <a:rPr lang="en-US" dirty="0"/>
              <a:t>.</a:t>
            </a:r>
          </a:p>
          <a:p>
            <a:endParaRPr lang="en-US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73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F20D-2971-4E10-AE59-88B49028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774" y="279366"/>
            <a:ext cx="5071221" cy="800731"/>
          </a:xfrm>
          <a:noFill/>
        </p:spPr>
        <p:txBody>
          <a:bodyPr anchor="t"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</a:rPr>
              <a:t>Capacitor circuit</a:t>
            </a:r>
          </a:p>
        </p:txBody>
      </p:sp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E87742B7-959C-4BBC-848F-EB0054960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6643" y="1959864"/>
            <a:ext cx="6765015" cy="3265248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3E766C1C-D955-448A-ADAE-A92F1BBA3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0936" y="6308832"/>
            <a:ext cx="8320722" cy="548640"/>
          </a:xfrm>
        </p:spPr>
        <p:txBody>
          <a:bodyPr anchor="ctr">
            <a:normAutofit/>
          </a:bodyPr>
          <a:lstStyle/>
          <a:p>
            <a:pPr algn="just">
              <a:spcAft>
                <a:spcPts val="600"/>
              </a:spcAft>
            </a:pPr>
            <a:r>
              <a:rPr lang="en-US" sz="1050">
                <a:solidFill>
                  <a:schemeClr val="bg1"/>
                </a:solidFill>
              </a:rPr>
              <a:t>Lecture -2 / Electrical Engineering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ADCC5B4-3A94-429E-9C59-4A61BAB84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ADAB4826-1CBB-4FF5-8E83-4BABF29656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27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2188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6786" y="300710"/>
            <a:ext cx="5153303" cy="6885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What is Capacitor? </a:t>
            </a:r>
          </a:p>
        </p:txBody>
      </p:sp>
      <p:pic>
        <p:nvPicPr>
          <p:cNvPr id="2052" name="Picture 4" descr="AC Motor Capacitors, एसी मोटर संधारित्र - Gupta Electromech, Delhi | ID:  6911896133">
            <a:extLst>
              <a:ext uri="{FF2B5EF4-FFF2-40B4-BE49-F238E27FC236}">
                <a16:creationId xmlns:a16="http://schemas.microsoft.com/office/drawing/2014/main" id="{811FA689-ED21-464C-B831-10D03EA795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0752" y="1514897"/>
            <a:ext cx="1703972" cy="100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65199" y="1718337"/>
            <a:ext cx="5331273" cy="429365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A capacitor is a </a:t>
            </a:r>
            <a:r>
              <a:rPr lang="en-US" sz="3200" b="1" dirty="0"/>
              <a:t>passive electronic component </a:t>
            </a:r>
            <a:r>
              <a:rPr lang="en-US" sz="3200" dirty="0"/>
              <a:t>that stores energy in the form of an </a:t>
            </a:r>
            <a:r>
              <a:rPr lang="en-US" sz="3200" b="1" dirty="0"/>
              <a:t>electric field</a:t>
            </a:r>
            <a:r>
              <a:rPr lang="en-US" sz="3200" dirty="0"/>
              <a:t>. </a:t>
            </a:r>
          </a:p>
          <a:p>
            <a:endParaRPr lang="en-US" sz="2400" dirty="0"/>
          </a:p>
          <a:p>
            <a:endParaRPr lang="en-US" sz="2400" dirty="0"/>
          </a:p>
          <a:p>
            <a:pPr marL="0"/>
            <a:endParaRPr lang="en-US" sz="24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8D810D4-B2CC-4D05-A7BC-A70AD80852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5021" y="3917553"/>
            <a:ext cx="1275075" cy="1055234"/>
          </a:xfrm>
          <a:prstGeom prst="rect">
            <a:avLst/>
          </a:prstGeom>
        </p:spPr>
      </p:pic>
      <p:pic>
        <p:nvPicPr>
          <p:cNvPr id="12" name="Content Placeholder 6">
            <a:extLst>
              <a:ext uri="{FF2B5EF4-FFF2-40B4-BE49-F238E27FC236}">
                <a16:creationId xmlns:a16="http://schemas.microsoft.com/office/drawing/2014/main" id="{DD3C8E6D-9977-4F3E-B962-1E04F8940D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9352" y="2457190"/>
            <a:ext cx="2963421" cy="1652107"/>
          </a:xfrm>
          <a:prstGeom prst="rect">
            <a:avLst/>
          </a:prstGeo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965199" y="6126480"/>
            <a:ext cx="395573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-2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146536" y="6035040"/>
            <a:ext cx="548640" cy="548640"/>
          </a:xfrm>
          <a:prstGeom prst="ellipse">
            <a:avLst/>
          </a:prstGeom>
          <a:solidFill>
            <a:schemeClr val="tx1">
              <a:alpha val="80000"/>
            </a:schemeClr>
          </a:solidFill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algn="ctr">
              <a:spcAft>
                <a:spcPts val="600"/>
              </a:spcAft>
            </a:pPr>
            <a:fld id="{A465DFF1-0632-DC41-8079-D9882AFED7B7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28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320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7136" y="0"/>
            <a:ext cx="5087500" cy="1138409"/>
          </a:xfrm>
        </p:spPr>
        <p:txBody>
          <a:bodyPr/>
          <a:lstStyle/>
          <a:p>
            <a:r>
              <a:rPr lang="en-IN">
                <a:solidFill>
                  <a:schemeClr val="bg1"/>
                </a:solidFill>
              </a:rPr>
              <a:t>Capacitor 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70671" y="1600201"/>
            <a:ext cx="5994725" cy="4525963"/>
          </a:xfrm>
        </p:spPr>
        <p:txBody>
          <a:bodyPr>
            <a:normAutofit/>
          </a:bodyPr>
          <a:lstStyle/>
          <a:p>
            <a:r>
              <a:rPr lang="en-IN" sz="3200" dirty="0"/>
              <a:t>A capacitor consists of </a:t>
            </a:r>
            <a:r>
              <a:rPr lang="en-IN" sz="3200" b="1" dirty="0"/>
              <a:t>two conducting plates</a:t>
            </a:r>
            <a:r>
              <a:rPr lang="en-IN" sz="3200" dirty="0"/>
              <a:t> separated by an </a:t>
            </a:r>
            <a:r>
              <a:rPr lang="en-IN" sz="3200" b="1" dirty="0"/>
              <a:t>insulating material called dielectric.</a:t>
            </a:r>
          </a:p>
          <a:p>
            <a:r>
              <a:rPr lang="en-IN" sz="3200" dirty="0"/>
              <a:t>Capacitance also depends on the </a:t>
            </a:r>
            <a:r>
              <a:rPr lang="en-IN" sz="3200" b="1" dirty="0"/>
              <a:t>dielectric constant </a:t>
            </a:r>
            <a:r>
              <a:rPr lang="en-IN" sz="3200" dirty="0"/>
              <a:t>of the </a:t>
            </a:r>
            <a:r>
              <a:rPr lang="en-IN" sz="3200" b="1" dirty="0"/>
              <a:t>substance separating the plates</a:t>
            </a:r>
            <a:r>
              <a:rPr lang="en-IN" sz="3200" dirty="0"/>
              <a:t>.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 descr="ElectricalTech - Inside a Capacitor By #ElectricalTech | Facebook">
            <a:extLst>
              <a:ext uri="{FF2B5EF4-FFF2-40B4-BE49-F238E27FC236}">
                <a16:creationId xmlns:a16="http://schemas.microsoft.com/office/drawing/2014/main" id="{8BA42F4E-240C-4797-9C30-3849B52F42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353" y="1190562"/>
            <a:ext cx="3352390" cy="4762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D6C296-B2ED-0EC1-5E66-3D40529D641D}"/>
              </a:ext>
            </a:extLst>
          </p:cNvPr>
          <p:cNvSpPr txBox="1"/>
          <p:nvPr/>
        </p:nvSpPr>
        <p:spPr>
          <a:xfrm>
            <a:off x="2801501" y="6414598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Electronics Principles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27253133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AFE5-D2EE-4DFA-9F77-260651A49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7205" y="31094"/>
            <a:ext cx="4650832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Symbol</a:t>
            </a:r>
          </a:p>
        </p:txBody>
      </p:sp>
      <p:pic>
        <p:nvPicPr>
          <p:cNvPr id="10" name="Picture 9" descr="Diagram, schematic&#10;&#10;Description automatically generated">
            <a:extLst>
              <a:ext uri="{FF2B5EF4-FFF2-40B4-BE49-F238E27FC236}">
                <a16:creationId xmlns:a16="http://schemas.microsoft.com/office/drawing/2014/main" id="{ED0B45C9-E030-459A-BE78-B778283BA8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9212" y="2220863"/>
            <a:ext cx="4274966" cy="284997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E7078CE-4854-4457-9437-A8703CBFA2F0}"/>
              </a:ext>
            </a:extLst>
          </p:cNvPr>
          <p:cNvSpPr txBox="1"/>
          <p:nvPr/>
        </p:nvSpPr>
        <p:spPr>
          <a:xfrm>
            <a:off x="1082243" y="1648036"/>
            <a:ext cx="609834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The symbol of capacitors are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60805BA1-08C7-45F0-AC09-E15266112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7DC24B4-5858-4C7C-89F7-215AEB8E3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FB77B5-EC55-B5D1-FE8A-49668F9BB460}"/>
              </a:ext>
            </a:extLst>
          </p:cNvPr>
          <p:cNvSpPr txBox="1"/>
          <p:nvPr/>
        </p:nvSpPr>
        <p:spPr>
          <a:xfrm>
            <a:off x="11640189" y="6457574"/>
            <a:ext cx="4644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fld id="{ADAB4826-1CBB-4FF5-8E83-4BABF2965686}" type="slidenum">
              <a:rPr lang="en-US" smtClean="0"/>
              <a:pPr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19346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EB9ED-926C-4F9C-9EA7-FC0B8D176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4471" y="-7129"/>
            <a:ext cx="4166963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Formula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C2C9606-EEDE-4E2D-BFE3-A589F25C2EA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US" dirty="0"/>
                  <a:t>Formula to calculate Capacitance</a:t>
                </a:r>
              </a:p>
              <a:p>
                <a:pPr marL="0" indent="0">
                  <a:buNone/>
                </a:pPr>
                <a:r>
                  <a:rPr lang="en-US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𝐶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𝑞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</m:oMath>
                </a14:m>
                <a:endParaRPr lang="en-US" b="0" dirty="0"/>
              </a:p>
              <a:p>
                <a:pPr marL="0" indent="0">
                  <a:buNone/>
                </a:pPr>
                <a:r>
                  <a:rPr lang="en-US" dirty="0"/>
                  <a:t>Where, </a:t>
                </a:r>
              </a:p>
              <a:p>
                <a:pPr lvl="1"/>
                <a:r>
                  <a:rPr lang="en-US" dirty="0"/>
                  <a:t>C – Capacitance</a:t>
                </a:r>
              </a:p>
              <a:p>
                <a:pPr lvl="1"/>
                <a:r>
                  <a:rPr lang="en-US" dirty="0"/>
                  <a:t>q – Charge in Coulomb</a:t>
                </a:r>
              </a:p>
              <a:p>
                <a:pPr lvl="1"/>
                <a:r>
                  <a:rPr lang="en-US" dirty="0"/>
                  <a:t>V – Voltage in Volts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C2C9606-EEDE-4E2D-BFE3-A589F25C2EA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17" t="-224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495D2E-A2B3-4441-8586-D827B2A69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7EE8C4-1B02-40A3-A9D6-2A4350D2E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4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3758-1654-4CF1-80FA-24E447C00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4768" y="245576"/>
            <a:ext cx="5410797" cy="611106"/>
          </a:xfrm>
        </p:spPr>
        <p:txBody>
          <a:bodyPr anchor="ctr">
            <a:normAutofit fontScale="90000"/>
          </a:bodyPr>
          <a:lstStyle/>
          <a:p>
            <a:r>
              <a:rPr lang="en-US" sz="5400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83FB34-527D-43E9-9EF5-652BEC4E4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US"/>
              <a:t>Lecture -2 / Electrical Engineering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FF392C-060B-4176-B961-5F470E1DE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DAB4826-1CBB-4FF5-8E83-4BABF2965686}" type="slidenum">
              <a:rPr lang="en-US" smtClean="0"/>
              <a:pPr>
                <a:spcAft>
                  <a:spcPts val="600"/>
                </a:spcAft>
              </a:pPr>
              <a:t>32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00F7DCF-836A-4BBD-9C2C-07CFBB9460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964640"/>
              </p:ext>
            </p:extLst>
          </p:nvPr>
        </p:nvGraphicFramePr>
        <p:xfrm>
          <a:off x="1512054" y="1431317"/>
          <a:ext cx="9675537" cy="49250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90274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3758-1654-4CF1-80FA-24E447C00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8846" y="277027"/>
            <a:ext cx="5362713" cy="56760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0C72B-054C-47FA-AC77-DA1AFCF21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Used to synchronize Voltage and Current (Power factor correction).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Chart&#10;&#10;Description automatically generated with medium confidence">
            <a:extLst>
              <a:ext uri="{FF2B5EF4-FFF2-40B4-BE49-F238E27FC236}">
                <a16:creationId xmlns:a16="http://schemas.microsoft.com/office/drawing/2014/main" id="{68F78E9B-45FF-4582-B1B5-BAFF2CBF91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437" y="2766258"/>
            <a:ext cx="4059505" cy="1585744"/>
          </a:xfrm>
          <a:prstGeom prst="rect">
            <a:avLst/>
          </a:prstGeom>
        </p:spPr>
      </p:pic>
      <p:pic>
        <p:nvPicPr>
          <p:cNvPr id="7" name="Picture 6" descr="A picture containing chart&#10;&#10;Description automatically generated">
            <a:extLst>
              <a:ext uri="{FF2B5EF4-FFF2-40B4-BE49-F238E27FC236}">
                <a16:creationId xmlns:a16="http://schemas.microsoft.com/office/drawing/2014/main" id="{7F89E4B4-419B-4844-84F4-D2ADFD1A52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3665" y="2530703"/>
            <a:ext cx="4006205" cy="1879132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86317F38-3805-4A0C-963B-15F6457E7C9E}"/>
              </a:ext>
            </a:extLst>
          </p:cNvPr>
          <p:cNvSpPr/>
          <p:nvPr/>
        </p:nvSpPr>
        <p:spPr>
          <a:xfrm>
            <a:off x="5135781" y="3470269"/>
            <a:ext cx="1527884" cy="54864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3B0A3F-EEAC-4FFC-999C-72A0452E96FC}"/>
              </a:ext>
            </a:extLst>
          </p:cNvPr>
          <p:cNvSpPr txBox="1"/>
          <p:nvPr/>
        </p:nvSpPr>
        <p:spPr>
          <a:xfrm>
            <a:off x="5193018" y="3559130"/>
            <a:ext cx="1232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Capacitor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5199796-EE15-4895-AD1E-ADFD4B87AAFB}"/>
              </a:ext>
            </a:extLst>
          </p:cNvPr>
          <p:cNvSpPr txBox="1"/>
          <p:nvPr/>
        </p:nvSpPr>
        <p:spPr>
          <a:xfrm>
            <a:off x="1125415" y="4650250"/>
            <a:ext cx="3685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Too many inductive loads are applied into a circuit, the and current will lagging the voltage.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D962B6F-7DD9-454D-A838-DFF8CF222267}"/>
              </a:ext>
            </a:extLst>
          </p:cNvPr>
          <p:cNvSpPr txBox="1"/>
          <p:nvPr/>
        </p:nvSpPr>
        <p:spPr>
          <a:xfrm>
            <a:off x="6846544" y="4650250"/>
            <a:ext cx="4690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Using Capacitor, Voltage and current can be aligned. Voltage and Current will be in phase.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7BF7FD44-0614-40EA-A454-36CB2CD5B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66B13FD-BF18-49D8-97BB-E4D3A720F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BE1B8-0A25-43B2-9353-9259AB150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6370" y="350290"/>
            <a:ext cx="5233838" cy="42597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8A7EBD-102C-4B0F-8049-3C8C67714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Used in rectifier circuit (AC to DC conversion)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 </a:t>
            </a:r>
          </a:p>
        </p:txBody>
      </p:sp>
      <p:pic>
        <p:nvPicPr>
          <p:cNvPr id="5" name="Picture 4" descr="Chart, line chart&#10;&#10;Description automatically generated">
            <a:extLst>
              <a:ext uri="{FF2B5EF4-FFF2-40B4-BE49-F238E27FC236}">
                <a16:creationId xmlns:a16="http://schemas.microsoft.com/office/drawing/2014/main" id="{CE23FE14-3C96-4EC2-9B35-DE4F3D37E7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38" y="2944172"/>
            <a:ext cx="2828925" cy="2066925"/>
          </a:xfrm>
          <a:prstGeom prst="rect">
            <a:avLst/>
          </a:prstGeom>
        </p:spPr>
      </p:pic>
      <p:pic>
        <p:nvPicPr>
          <p:cNvPr id="7" name="Picture 6" descr="Chart&#10;&#10;Description automatically generated with low confidence">
            <a:extLst>
              <a:ext uri="{FF2B5EF4-FFF2-40B4-BE49-F238E27FC236}">
                <a16:creationId xmlns:a16="http://schemas.microsoft.com/office/drawing/2014/main" id="{933CA20D-4705-45DF-AA3A-860362DF4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7306" y="2991796"/>
            <a:ext cx="2847975" cy="1971675"/>
          </a:xfrm>
          <a:prstGeom prst="rect">
            <a:avLst/>
          </a:prstGeom>
        </p:spPr>
      </p:pic>
      <p:pic>
        <p:nvPicPr>
          <p:cNvPr id="9" name="Picture 8" descr="Chart, line chart&#10;&#10;Description automatically generated">
            <a:extLst>
              <a:ext uri="{FF2B5EF4-FFF2-40B4-BE49-F238E27FC236}">
                <a16:creationId xmlns:a16="http://schemas.microsoft.com/office/drawing/2014/main" id="{8DEAD6A7-E54C-4134-B9D5-26B4C37A7C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7658" y="3037029"/>
            <a:ext cx="3162300" cy="15144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345F4D4-09A2-4496-B78C-268EF6D1A9FE}"/>
              </a:ext>
            </a:extLst>
          </p:cNvPr>
          <p:cNvSpPr txBox="1"/>
          <p:nvPr/>
        </p:nvSpPr>
        <p:spPr>
          <a:xfrm>
            <a:off x="1124536" y="5146034"/>
            <a:ext cx="24047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 Waveform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4DB462-C41A-48FF-A55E-9B8989B566A0}"/>
              </a:ext>
            </a:extLst>
          </p:cNvPr>
          <p:cNvSpPr txBox="1"/>
          <p:nvPr/>
        </p:nvSpPr>
        <p:spPr>
          <a:xfrm>
            <a:off x="4848809" y="5011097"/>
            <a:ext cx="2561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DC Waveform / Rectified Waveform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A32EAD-29CF-41EC-AEAA-954218EC775C}"/>
              </a:ext>
            </a:extLst>
          </p:cNvPr>
          <p:cNvSpPr txBox="1"/>
          <p:nvPr/>
        </p:nvSpPr>
        <p:spPr>
          <a:xfrm>
            <a:off x="8104419" y="4963471"/>
            <a:ext cx="29888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DC Waveform filtered using Capacitors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2E2E1D30-3CEB-4740-8C64-4C4B1DDC5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D695638E-DD33-404E-A7BA-FF89BA5F3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34</a:t>
            </a:fld>
            <a:endParaRPr lang="en-US"/>
          </a:p>
        </p:txBody>
      </p:sp>
      <p:pic>
        <p:nvPicPr>
          <p:cNvPr id="4" name="Picture 4" descr="Image result for power supply block diagram">
            <a:extLst>
              <a:ext uri="{FF2B5EF4-FFF2-40B4-BE49-F238E27FC236}">
                <a16:creationId xmlns:a16="http://schemas.microsoft.com/office/drawing/2014/main" id="{84D6C197-6DF5-06C5-BF67-15D96A9798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64" y="2009903"/>
            <a:ext cx="10259294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37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AFE5-D2EE-4DFA-9F77-260651A49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9186" y="322685"/>
            <a:ext cx="5896624" cy="591981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How to identify capacitor values?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D5324-5F14-4EE3-AE66-B77616663D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Capacitor values are mentioned in the capacitors</a:t>
            </a:r>
          </a:p>
          <a:p>
            <a:r>
              <a:rPr lang="en-US" dirty="0"/>
              <a:t>Multimeters are used to measure the capacitance value.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7078CE-4854-4457-9437-A8703CBFA2F0}"/>
              </a:ext>
            </a:extLst>
          </p:cNvPr>
          <p:cNvSpPr txBox="1"/>
          <p:nvPr/>
        </p:nvSpPr>
        <p:spPr>
          <a:xfrm>
            <a:off x="1051559" y="1964073"/>
            <a:ext cx="609834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2000" dirty="0"/>
          </a:p>
        </p:txBody>
      </p:sp>
      <p:pic>
        <p:nvPicPr>
          <p:cNvPr id="6" name="Picture 5" descr="A picture containing tube&#10;&#10;Description automatically generated">
            <a:extLst>
              <a:ext uri="{FF2B5EF4-FFF2-40B4-BE49-F238E27FC236}">
                <a16:creationId xmlns:a16="http://schemas.microsoft.com/office/drawing/2014/main" id="{86A6BA55-7AE9-47FA-8F5B-CD43DE2A60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9481" y="3657849"/>
            <a:ext cx="2381250" cy="23812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0838C52-E647-4720-9057-B281480838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6378" y="2885375"/>
            <a:ext cx="6810375" cy="310413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79C0FB2-87F3-4A45-A269-91EDEAC8D89E}"/>
              </a:ext>
            </a:extLst>
          </p:cNvPr>
          <p:cNvSpPr txBox="1"/>
          <p:nvPr/>
        </p:nvSpPr>
        <p:spPr>
          <a:xfrm>
            <a:off x="711591" y="5707409"/>
            <a:ext cx="38604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Value of the capacitor is 47µF and the Voltage rating is 450V.</a:t>
            </a:r>
          </a:p>
          <a:p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7E657210-88FD-4BE2-8B2E-F5619CAD9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0EA38543-6E24-4EC5-A949-230284738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476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0A457A-90DF-42D3-A329-E1F6B0B16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8094" y="220199"/>
            <a:ext cx="4840010" cy="88066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What is Inductance?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7882A5-6C62-4F32-BFFD-2999483C1D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18" r="20433" b="1"/>
          <a:stretch/>
        </p:blipFill>
        <p:spPr>
          <a:xfrm>
            <a:off x="20" y="1190560"/>
            <a:ext cx="6116549" cy="5667439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0F59D7-DC10-4B65-A6F8-F06E2E0F9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251930"/>
            <a:ext cx="5884190" cy="4925033"/>
          </a:xfrm>
        </p:spPr>
        <p:txBody>
          <a:bodyPr>
            <a:normAutofit fontScale="92500" lnSpcReduction="20000"/>
          </a:bodyPr>
          <a:lstStyle/>
          <a:p>
            <a:r>
              <a:rPr lang="en-US" sz="3200" b="0" i="0" dirty="0">
                <a:effectLst/>
              </a:rPr>
              <a:t>Inductance is defined as the </a:t>
            </a:r>
            <a:r>
              <a:rPr lang="en-US" sz="3200" b="1" i="0" dirty="0">
                <a:effectLst/>
              </a:rPr>
              <a:t>tendency of an electric conductor to oppose a change in the electric current flowing through</a:t>
            </a:r>
            <a:r>
              <a:rPr lang="en-US" sz="3200" i="0" dirty="0">
                <a:effectLst/>
              </a:rPr>
              <a:t> it</a:t>
            </a:r>
            <a:r>
              <a:rPr lang="en-US" sz="3200" b="0" i="0" dirty="0">
                <a:effectLst/>
              </a:rPr>
              <a:t>.</a:t>
            </a:r>
            <a:r>
              <a:rPr lang="en-US" sz="3200" b="1" i="0" dirty="0">
                <a:effectLst/>
              </a:rPr>
              <a:t> </a:t>
            </a:r>
            <a:r>
              <a:rPr lang="en-IN" sz="3200" b="1" dirty="0"/>
              <a:t> </a:t>
            </a:r>
          </a:p>
          <a:p>
            <a:r>
              <a:rPr lang="en-IN" sz="3200" b="1" dirty="0"/>
              <a:t>Inductance</a:t>
            </a:r>
            <a:r>
              <a:rPr lang="en-IN" sz="3200" dirty="0"/>
              <a:t> is the property of an electrical conductor by which a </a:t>
            </a:r>
            <a:r>
              <a:rPr lang="en-IN" sz="3200" b="1" dirty="0"/>
              <a:t>change in current flowing through it induces an electromotive force in the same conductor </a:t>
            </a:r>
            <a:r>
              <a:rPr lang="en-IN" sz="3200" dirty="0"/>
              <a:t>and in any </a:t>
            </a:r>
            <a:r>
              <a:rPr lang="en-IN" sz="3200" b="1" dirty="0"/>
              <a:t>nearby conductors.</a:t>
            </a:r>
          </a:p>
          <a:p>
            <a:r>
              <a:rPr lang="en-IN" sz="3200" dirty="0"/>
              <a:t>The inductance is </a:t>
            </a:r>
            <a:r>
              <a:rPr lang="en-IN" sz="3200" b="1" dirty="0"/>
              <a:t>directly proportional to the number of turns in the coil.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776BDB1-661C-4EE5-A2F7-104DB1403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US"/>
              <a:t>Lecture -2 / Electrical Engineering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7356E07-108E-4FEB-BB7D-830AF3FB7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9DBF203C-B400-4321-9A46-B048ADAD1FCD}" type="slidenum">
              <a:rPr lang="en-US" smtClean="0"/>
              <a:pPr>
                <a:spcAft>
                  <a:spcPts val="600"/>
                </a:spcAft>
              </a:pPr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80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0A457A-90DF-42D3-A329-E1F6B0B16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1047" y="18255"/>
            <a:ext cx="487271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Inductance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787CAA83-4B71-4ABD-8042-207E63D126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82D470-60B9-4485-8C22-EAB174C99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90F2202-61D9-43A3-8DE2-FB6E69F9E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F203C-B400-4321-9A46-B048ADAD1FCD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85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28181" y="-528"/>
            <a:ext cx="6091312" cy="12058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>
                <a:solidFill>
                  <a:srgbClr val="FEFFFF"/>
                </a:solidFill>
              </a:rPr>
              <a:t>What is an Inductor?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1239" y="1825625"/>
            <a:ext cx="5773883" cy="35631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An inductor is a </a:t>
            </a:r>
            <a:r>
              <a:rPr lang="en-US" sz="3200" b="1" dirty="0"/>
              <a:t>passive electronic component </a:t>
            </a:r>
            <a:r>
              <a:rPr lang="en-US" sz="3200" dirty="0"/>
              <a:t>that </a:t>
            </a:r>
            <a:r>
              <a:rPr lang="en-US" sz="3200" b="1" dirty="0"/>
              <a:t>stores energy in the form of  magnetic field</a:t>
            </a:r>
            <a:r>
              <a:rPr lang="en-US" sz="3200" dirty="0"/>
              <a:t>.</a:t>
            </a:r>
          </a:p>
          <a:p>
            <a:endParaRPr lang="en-US" sz="2400" dirty="0"/>
          </a:p>
          <a:p>
            <a:pPr marL="0"/>
            <a:endParaRPr lang="en-US" sz="2400" b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9916" y="2494450"/>
            <a:ext cx="3926715" cy="2797784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95528" y="6382512"/>
            <a:ext cx="6757416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Lecture -2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707624" y="6382512"/>
            <a:ext cx="685800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z="1000"/>
              <a:pPr>
                <a:spcAft>
                  <a:spcPts val="600"/>
                </a:spcAft>
              </a:pPr>
              <a:t>38</a:t>
            </a:fld>
            <a:endParaRPr lang="en-US" sz="100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8E73DA0-A6D6-4FF2-AFFE-6A573F1ABA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50" name="Picture 2" descr="High Strength Electric Choke at Best Price in Bhosari | Harikrushna Trading  Co.">
            <a:extLst>
              <a:ext uri="{FF2B5EF4-FFF2-40B4-BE49-F238E27FC236}">
                <a16:creationId xmlns:a16="http://schemas.microsoft.com/office/drawing/2014/main" id="{2B6645C1-1295-37EB-7E7B-35E4547903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825" y="4136612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586680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D9144-60AC-4641-BD57-EBCF03B9D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89440"/>
            <a:ext cx="11139854" cy="49860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4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Inductor symbols</a:t>
            </a:r>
          </a:p>
        </p:txBody>
      </p:sp>
      <p:pic>
        <p:nvPicPr>
          <p:cNvPr id="7" name="Content Placeholder 6" descr="Diagram, schematic&#10;&#10;Description automatically generated">
            <a:extLst>
              <a:ext uri="{FF2B5EF4-FFF2-40B4-BE49-F238E27FC236}">
                <a16:creationId xmlns:a16="http://schemas.microsoft.com/office/drawing/2014/main" id="{8DF43C46-3221-4A10-80D6-7323CEF22B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3713" y="1887493"/>
            <a:ext cx="10704573" cy="399763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27B0B4-C43A-404C-8613-2C111C693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522430"/>
            <a:ext cx="4114800" cy="347472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898989"/>
                </a:solidFill>
                <a:latin typeface="+mn-lt"/>
                <a:ea typeface="+mn-ea"/>
                <a:cs typeface="+mn-cs"/>
              </a:rPr>
              <a:t>Lecture -2 / Electrical Engineering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7B3540-215D-49C6-8176-F8AE94781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22430"/>
            <a:ext cx="2743200" cy="347472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fld id="{9DBF203C-B400-4321-9A46-B048ADAD1FCD}" type="slidenum">
              <a:rPr lang="en-US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39</a:t>
            </a:fld>
            <a:endParaRPr lang="en-US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99089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B0C45-3CF0-4076-BF41-0621F810F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7679" y="147472"/>
            <a:ext cx="7679764" cy="92976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Formula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6B929A-C9F0-40D4-95DD-4E01F46F3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C14A89-BBF4-41D4-B487-3778BCF83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F203C-B400-4321-9A46-B048ADAD1FCD}" type="slidenum">
              <a:rPr lang="en-US" smtClean="0"/>
              <a:t>40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4ACC0C-02BB-4EE2-891C-3383FE12364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70561" y="1686202"/>
                <a:ext cx="10515600" cy="547751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dirty="0"/>
                  <a:t>The voltage across the inductor is</a:t>
                </a:r>
              </a:p>
              <a:p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Where,</a:t>
                </a:r>
              </a:p>
              <a:p>
                <a:pPr marL="457200" lvl="1" indent="0">
                  <a:buNone/>
                </a:pPr>
                <a:r>
                  <a:rPr lang="en-US" dirty="0"/>
                  <a:t>V – Voltage across the inductor</a:t>
                </a:r>
              </a:p>
              <a:p>
                <a:pPr marL="457200" lvl="1" indent="0">
                  <a:buNone/>
                </a:pPr>
                <a:r>
                  <a:rPr lang="en-US" dirty="0"/>
                  <a:t>L – Inductance of the inductor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1" i="1" smtClean="0">
                            <a:latin typeface="Cambria Math" panose="02040503050406030204" pitchFamily="18" charset="0"/>
                          </a:rPr>
                          <m:t>𝒅𝒊</m:t>
                        </m:r>
                      </m:num>
                      <m:den>
                        <m:r>
                          <a:rPr lang="en-US" b="1" i="1" smtClean="0">
                            <a:latin typeface="Cambria Math" panose="02040503050406030204" pitchFamily="18" charset="0"/>
                          </a:rPr>
                          <m:t>𝒅𝒕</m:t>
                        </m:r>
                      </m:den>
                    </m:f>
                  </m:oMath>
                </a14:m>
                <a:r>
                  <a:rPr lang="en-US" dirty="0"/>
                  <a:t> - Rate of change of current with respect to time</a:t>
                </a:r>
              </a:p>
              <a:p>
                <a:pPr marL="0" indent="0">
                  <a:buNone/>
                </a:pPr>
                <a:r>
                  <a:rPr lang="en-US" dirty="0"/>
                  <a:t>The Inductance can be calculated using</a:t>
                </a:r>
              </a:p>
              <a:p>
                <a:endParaRPr lang="en-US" dirty="0"/>
              </a:p>
              <a:p>
                <a:pPr lvl="1"/>
                <a:endParaRPr lang="en-US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4ACC0C-02BB-4EE2-891C-3383FE12364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70561" y="1686202"/>
                <a:ext cx="10515600" cy="5477511"/>
              </a:xfrm>
              <a:blipFill>
                <a:blip r:embed="rId2"/>
                <a:stretch>
                  <a:fillRect l="-1159" t="-18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389A7DE-A9B5-49BE-A8BF-2608E0C29BDC}"/>
                  </a:ext>
                </a:extLst>
              </p:cNvPr>
              <p:cNvSpPr txBox="1"/>
              <p:nvPr/>
            </p:nvSpPr>
            <p:spPr>
              <a:xfrm>
                <a:off x="2560533" y="2231563"/>
                <a:ext cx="1113503" cy="52591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𝑽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𝑳</m:t>
                      </m:r>
                      <m:f>
                        <m:f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𝒅𝒊</m:t>
                          </m:r>
                        </m:num>
                        <m:den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𝒅𝒕</m:t>
                          </m:r>
                        </m:den>
                      </m:f>
                    </m:oMath>
                  </m:oMathPara>
                </a14:m>
                <a:endParaRPr lang="en-US" b="1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389A7DE-A9B5-49BE-A8BF-2608E0C29B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0533" y="2231563"/>
                <a:ext cx="1113503" cy="525913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11" descr="A picture containing diagram&#10;&#10;Description automatically generated">
            <a:extLst>
              <a:ext uri="{FF2B5EF4-FFF2-40B4-BE49-F238E27FC236}">
                <a16:creationId xmlns:a16="http://schemas.microsoft.com/office/drawing/2014/main" id="{1A980538-BB99-4B6A-A6DD-8037B0CE84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40703" y="2587317"/>
            <a:ext cx="2219325" cy="12858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64B7D9E3-1407-49A4-9953-C700AC50F6E0}"/>
                  </a:ext>
                </a:extLst>
              </p:cNvPr>
              <p:cNvSpPr txBox="1"/>
              <p:nvPr/>
            </p:nvSpPr>
            <p:spPr>
              <a:xfrm>
                <a:off x="2947159" y="5106156"/>
                <a:ext cx="1113503" cy="674608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𝑳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𝑽</m:t>
                          </m:r>
                        </m:num>
                        <m:den>
                          <m:f>
                            <m:fPr>
                              <m:type m:val="skw"/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𝒅𝒊</m:t>
                              </m:r>
                            </m:num>
                            <m:den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𝒅𝒕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en-US" b="1" dirty="0"/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64B7D9E3-1407-49A4-9953-C700AC50F6E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7159" y="5106156"/>
                <a:ext cx="1113503" cy="674608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2548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A76E6-C170-4DEA-9F6D-21D011B38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4447" y="31094"/>
            <a:ext cx="5529358" cy="1121699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Calculation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AFCDC-EB3F-4825-BCC1-0FC2103EDF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is constant, Voltage is zero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increases, Voltage will be positive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Decreases, Voltage will be negative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BE3C05-CC48-479F-83AE-EA12193AB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1EDAE2-3746-4B90-B36C-4E75E8C81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F203C-B400-4321-9A46-B048ADAD1FCD}" type="slidenum">
              <a:rPr lang="en-US" smtClean="0"/>
              <a:t>41</a:t>
            </a:fld>
            <a:endParaRPr lang="en-US"/>
          </a:p>
        </p:txBody>
      </p:sp>
      <p:pic>
        <p:nvPicPr>
          <p:cNvPr id="6" name="Picture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90B65C82-0DB0-4DF3-8181-9637E3183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2537" y="3268045"/>
            <a:ext cx="2219325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36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B0C45-3CF0-4076-BF41-0621F810F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2062" y="-7129"/>
            <a:ext cx="109728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Calculation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6B929A-C9F0-40D4-95DD-4E01F46F3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-2 / Electrical Engineering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C14A89-BBF4-41D4-B487-3778BCF83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F203C-B400-4321-9A46-B048ADAD1FCD}" type="slidenum">
              <a:rPr lang="en-US" smtClean="0"/>
              <a:t>42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4ACC0C-02BB-4EE2-891C-3383FE12364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dirty="0"/>
                  <a:t>Current across the inductor is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endParaRPr lang="en-US" sz="1800" b="1" dirty="0">
                  <a:effectLst/>
                  <a:latin typeface="Calibri" panose="020F0502020204030204" pitchFamily="34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		</a:t>
                </a:r>
                <a:r>
                  <a:rPr lang="en-US" sz="2400" dirty="0"/>
                  <a:t>At, </a:t>
                </a:r>
                <a14:m>
                  <m:oMath xmlns:m="http://schemas.openxmlformats.org/officeDocument/2006/math"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US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endParaRPr lang="en-US" i="1" dirty="0"/>
              </a:p>
              <a:p>
                <a:pPr marL="0" indent="0">
                  <a:buNone/>
                </a:pPr>
                <a:endParaRPr lang="en-US" b="1" dirty="0"/>
              </a:p>
              <a:p>
                <a:pPr marL="0" indent="0">
                  <a:buNone/>
                </a:pPr>
                <a:endParaRPr lang="en-US" b="1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4ACC0C-02BB-4EE2-891C-3383FE12364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17" t="-224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389A7DE-A9B5-49BE-A8BF-2608E0C29BDC}"/>
                  </a:ext>
                </a:extLst>
              </p:cNvPr>
              <p:cNvSpPr txBox="1"/>
              <p:nvPr/>
            </p:nvSpPr>
            <p:spPr>
              <a:xfrm>
                <a:off x="3338052" y="2485103"/>
                <a:ext cx="1401096" cy="516745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𝒅𝒊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𝑽</m:t>
                          </m:r>
                        </m:num>
                        <m:den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𝑳</m:t>
                          </m:r>
                        </m:den>
                      </m:f>
                      <m:r>
                        <a:rPr lang="en-US" b="1" i="1">
                          <a:latin typeface="Cambria Math" panose="02040503050406030204" pitchFamily="18" charset="0"/>
                        </a:rPr>
                        <m:t>𝒅𝒕</m:t>
                      </m:r>
                    </m:oMath>
                  </m:oMathPara>
                </a14:m>
                <a:endParaRPr lang="en-US" b="1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389A7DE-A9B5-49BE-A8BF-2608E0C29B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8052" y="2485103"/>
                <a:ext cx="1401096" cy="516745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F7334D1-6CB1-4A98-9712-5627AD8E4389}"/>
                  </a:ext>
                </a:extLst>
              </p:cNvPr>
              <p:cNvSpPr txBox="1"/>
              <p:nvPr/>
            </p:nvSpPr>
            <p:spPr>
              <a:xfrm>
                <a:off x="3253740" y="3212553"/>
                <a:ext cx="1569720" cy="9873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𝒊</m:t>
                      </m:r>
                      <m:r>
                        <a:rPr lang="en-US" sz="1800" b="1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nary>
                        <m:naryPr>
                          <m:limLoc m:val="subSup"/>
                          <m:ctrlP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</m:ctrlPr>
                        </m:naryPr>
                        <m:sub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𝟎</m:t>
                          </m:r>
                        </m:sub>
                        <m:sup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𝒕</m:t>
                          </m:r>
                        </m:sup>
                        <m:e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𝒗𝒅𝒕</m:t>
                          </m:r>
                        </m:e>
                      </m:nary>
                    </m:oMath>
                  </m:oMathPara>
                </a14:m>
                <a:endParaRPr lang="en-US" sz="1800" b="1" dirty="0">
                  <a:effectLst/>
                  <a:latin typeface="Calibri" panose="020F0502020204030204" pitchFamily="34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F7334D1-6CB1-4A98-9712-5627AD8E43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3740" y="3212553"/>
                <a:ext cx="1569720" cy="98738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CBBF0237-E37F-4C03-89BF-0528077ECFE7}"/>
                  </a:ext>
                </a:extLst>
              </p:cNvPr>
              <p:cNvSpPr txBox="1"/>
              <p:nvPr/>
            </p:nvSpPr>
            <p:spPr>
              <a:xfrm>
                <a:off x="2697726" y="4907280"/>
                <a:ext cx="3398520" cy="10213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1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𝒊</m:t>
                      </m:r>
                      <m:d>
                        <m:dPr>
                          <m:ctrlP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𝒕</m:t>
                          </m:r>
                        </m:e>
                      </m:d>
                      <m:r>
                        <a:rPr lang="en-US" sz="1800" b="1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nary>
                        <m:naryPr>
                          <m:limLoc m:val="subSup"/>
                          <m:ctrlP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</m:ctrlPr>
                        </m:naryPr>
                        <m:sub>
                          <m:sSub>
                            <m:sSubPr>
                              <m:ctrlPr>
                                <a:rPr lang="en-US" sz="1800" b="1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1800" b="1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𝒕</m:t>
                              </m:r>
                            </m:e>
                            <m:sub>
                              <m:r>
                                <a:rPr lang="en-US" sz="1800" b="1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𝟎</m:t>
                              </m:r>
                            </m:sub>
                          </m:sSub>
                        </m:sub>
                        <m:sup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𝒕</m:t>
                          </m:r>
                        </m:sup>
                        <m:e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𝒗</m:t>
                          </m:r>
                          <m:d>
                            <m:dPr>
                              <m:ctrlPr>
                                <a:rPr lang="en-US" sz="1800" b="1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1800" b="1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Times New Roman" panose="02020603050405020304" pitchFamily="18" charset="0"/>
                                </a:rPr>
                                <m:t>𝒕</m:t>
                              </m:r>
                            </m:e>
                          </m:d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𝒅𝒕</m:t>
                          </m:r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+</m:t>
                          </m:r>
                        </m:e>
                      </m:nary>
                      <m:r>
                        <a:rPr lang="en-US" sz="1800" b="1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𝒊</m:t>
                      </m:r>
                      <m:r>
                        <a:rPr lang="en-US" sz="1800" b="1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(</m:t>
                      </m:r>
                      <m:sSub>
                        <m:sSubPr>
                          <m:ctrlP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𝒕</m:t>
                          </m:r>
                        </m:e>
                        <m:sub>
                          <m:r>
                            <a:rPr lang="en-US" sz="1800" b="1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𝟎</m:t>
                          </m:r>
                        </m:sub>
                      </m:sSub>
                      <m:r>
                        <a:rPr lang="en-US" sz="1800" b="1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CBBF0237-E37F-4C03-89BF-0528077ECF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7726" y="4907280"/>
                <a:ext cx="3398520" cy="1021370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77608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6" grpId="0"/>
      <p:bldP spid="11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85AF7-0C92-42F5-BD44-E33931BA5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1439" y="206866"/>
            <a:ext cx="5940567" cy="813162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Uses of inductance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A4FD84-81D3-46FA-A57E-85B5B3872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0" y="2002536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>
                <a:solidFill>
                  <a:srgbClr val="FFFFFF"/>
                </a:solidFill>
              </a:rPr>
              <a:t>Lecture -2 / Electrical Engineering</a:t>
            </a:r>
          </a:p>
        </p:txBody>
      </p:sp>
      <p:pic>
        <p:nvPicPr>
          <p:cNvPr id="13" name="Picture 2" descr="electric motor Cheaper Than Retail Price&gt; Buy Clothing, Accessories and  lifestyle products for women &amp; men -">
            <a:extLst>
              <a:ext uri="{FF2B5EF4-FFF2-40B4-BE49-F238E27FC236}">
                <a16:creationId xmlns:a16="http://schemas.microsoft.com/office/drawing/2014/main" id="{49FF28BD-7FF5-47E0-A30D-2B7F626AE5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9" r="23809" b="3"/>
          <a:stretch/>
        </p:blipFill>
        <p:spPr bwMode="auto">
          <a:xfrm>
            <a:off x="597016" y="1432990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 descr="Automotive Relay 12V 30 Amp, Automobile Relays, Truck Relay, Car Relay,  मोटर वाहन के रिले, ऑटोमोटिव रिले in Wazirpur, Delhi , Space Auto | ID:  6681167188">
            <a:extLst>
              <a:ext uri="{FF2B5EF4-FFF2-40B4-BE49-F238E27FC236}">
                <a16:creationId xmlns:a16="http://schemas.microsoft.com/office/drawing/2014/main" id="{C02E97F2-2C7A-4E14-95B5-90A52B0310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-4"/>
          <a:stretch/>
        </p:blipFill>
        <p:spPr bwMode="auto">
          <a:xfrm>
            <a:off x="3511439" y="1416505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C20C81-87FC-457F-BA9D-DF005C0FBCD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555" r="1" b="1"/>
          <a:stretch/>
        </p:blipFill>
        <p:spPr>
          <a:xfrm>
            <a:off x="6425862" y="1290008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pic>
        <p:nvPicPr>
          <p:cNvPr id="9" name="Picture 8" descr="A picture containing engine&#10;&#10;Description automatically generated">
            <a:extLst>
              <a:ext uri="{FF2B5EF4-FFF2-40B4-BE49-F238E27FC236}">
                <a16:creationId xmlns:a16="http://schemas.microsoft.com/office/drawing/2014/main" id="{1D328769-DE84-4EB8-884A-D0FBDD80E54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882" r="8977" b="4"/>
          <a:stretch/>
        </p:blipFill>
        <p:spPr>
          <a:xfrm>
            <a:off x="9384083" y="1407017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B44F6-84F1-4105-8F9D-CAB4CBE28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3117551"/>
            <a:ext cx="11074084" cy="3533583"/>
          </a:xfrm>
        </p:spPr>
        <p:txBody>
          <a:bodyPr anchor="ctr">
            <a:normAutofit/>
          </a:bodyPr>
          <a:lstStyle/>
          <a:p>
            <a:r>
              <a:rPr lang="en-US" dirty="0"/>
              <a:t>Used in Inductive proximity </a:t>
            </a:r>
            <a:r>
              <a:rPr lang="en-US" b="1" dirty="0"/>
              <a:t>Sensors</a:t>
            </a:r>
            <a:r>
              <a:rPr lang="en-US" dirty="0"/>
              <a:t> (used in traffic lights to detect traffic density)</a:t>
            </a:r>
          </a:p>
          <a:p>
            <a:r>
              <a:rPr lang="en-US" dirty="0"/>
              <a:t>Used in </a:t>
            </a:r>
            <a:r>
              <a:rPr lang="en-US" b="1" dirty="0"/>
              <a:t>Tuning Circuits </a:t>
            </a:r>
            <a:r>
              <a:rPr lang="en-US" dirty="0"/>
              <a:t>to select the desired frequency. (radio)</a:t>
            </a:r>
          </a:p>
          <a:p>
            <a:r>
              <a:rPr lang="en-US" dirty="0"/>
              <a:t>Chock an AC supply and allow only DC to pass.</a:t>
            </a:r>
          </a:p>
          <a:p>
            <a:r>
              <a:rPr lang="en-US" b="1" dirty="0"/>
              <a:t>Store Energy </a:t>
            </a:r>
            <a:r>
              <a:rPr lang="en-US" dirty="0"/>
              <a:t>for a small period , used in Switched mode Power supplies.</a:t>
            </a:r>
          </a:p>
          <a:p>
            <a:r>
              <a:rPr lang="en-US" dirty="0"/>
              <a:t>Used in </a:t>
            </a:r>
            <a:r>
              <a:rPr lang="en-US" b="1" dirty="0"/>
              <a:t>Induction motor, Transformers,</a:t>
            </a:r>
            <a:r>
              <a:rPr lang="en-US" dirty="0"/>
              <a:t> </a:t>
            </a:r>
            <a:r>
              <a:rPr lang="en-US" b="1" dirty="0"/>
              <a:t>Relays and so many</a:t>
            </a:r>
            <a:r>
              <a:rPr lang="en-US" dirty="0"/>
              <a:t>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833C63-831B-49F6-B66A-3A40BC414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DBF203C-B400-4321-9A46-B048ADAD1FCD}" type="slidenum">
              <a:rPr lang="en-US" sz="1100"/>
              <a:pPr>
                <a:spcAft>
                  <a:spcPts val="600"/>
                </a:spcAft>
              </a:pPr>
              <a:t>43</a:t>
            </a:fld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301173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7C586-97E1-460B-94ED-282B5D9DE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365" y="116688"/>
            <a:ext cx="6931270" cy="76097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300" b="1" dirty="0">
                <a:solidFill>
                  <a:schemeClr val="bg1"/>
                </a:solidFill>
              </a:rPr>
              <a:t>Inductance measurement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5F002-3F73-4CCD-912E-3C1D55D5B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1237" y="1986634"/>
            <a:ext cx="4681826" cy="291062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dirty="0"/>
              <a:t>Inductance is measured using </a:t>
            </a:r>
            <a:r>
              <a:rPr lang="en-US" b="1" dirty="0"/>
              <a:t>Oscilloscope and Function generator </a:t>
            </a:r>
            <a:r>
              <a:rPr lang="en-US"/>
              <a:t>or </a:t>
            </a:r>
            <a:r>
              <a:rPr lang="en-US" b="1"/>
              <a:t>LCR </a:t>
            </a:r>
            <a:r>
              <a:rPr lang="en-US" b="1" dirty="0"/>
              <a:t>multimeter</a:t>
            </a:r>
            <a:r>
              <a:rPr lang="en-US" sz="2400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1E6EE71-B4FD-4EB4-BE3B-E8D7E6744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363" y="1524001"/>
            <a:ext cx="1943100" cy="381000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853BBC-BD80-4B4E-A373-A62CD5C16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58399" y="6206401"/>
            <a:ext cx="1356259" cy="369332"/>
          </a:xfr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DBF203C-B400-4321-9A46-B048ADAD1FCD}" type="slidenum">
              <a:rPr lang="en-US" sz="4400">
                <a:solidFill>
                  <a:schemeClr val="bg1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44</a:t>
            </a:fld>
            <a:endParaRPr lang="en-US" sz="4400" dirty="0">
              <a:solidFill>
                <a:schemeClr val="bg1"/>
              </a:solidFill>
            </a:endParaRP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DEDA8F18-81E2-4705-A67E-E9676C2ADA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1944" y="2463104"/>
            <a:ext cx="2619375" cy="193178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02D89C-13E4-45D0-8E18-70EC8C340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59713" y="6025942"/>
            <a:ext cx="349726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00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rPr>
              <a:t>Lecture -2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298416055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Thank You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92062" y="6199632"/>
            <a:ext cx="44078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Aft>
                <a:spcPts val="600"/>
              </a:spcAft>
            </a:pPr>
            <a:r>
              <a:rPr lang="en-US" sz="1100" kern="1200">
                <a:solidFill>
                  <a:schemeClr val="bg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-2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1640</Words>
  <Application>Microsoft Office PowerPoint</Application>
  <PresentationFormat>Widescreen</PresentationFormat>
  <Paragraphs>301</Paragraphs>
  <Slides>45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45</vt:i4>
      </vt:variant>
    </vt:vector>
  </HeadingPairs>
  <TitlesOfParts>
    <vt:vector size="71" baseType="lpstr">
      <vt:lpstr>Arial</vt:lpstr>
      <vt:lpstr>Calibri</vt:lpstr>
      <vt:lpstr>Calibri Light</vt:lpstr>
      <vt:lpstr>Cambria Math</vt:lpstr>
      <vt:lpstr>Mistral</vt:lpstr>
      <vt:lpstr>Univers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What is Electric power?</vt:lpstr>
      <vt:lpstr>What is one Watt?</vt:lpstr>
      <vt:lpstr>Electric Power - Examples</vt:lpstr>
      <vt:lpstr>Electric Power - Examples</vt:lpstr>
      <vt:lpstr>PowerPoint Presentation</vt:lpstr>
      <vt:lpstr>Electric Power</vt:lpstr>
      <vt:lpstr>Electric Power</vt:lpstr>
      <vt:lpstr>Power - Energy relation</vt:lpstr>
      <vt:lpstr>Wattmeter</vt:lpstr>
      <vt:lpstr>Power rating</vt:lpstr>
      <vt:lpstr>Exercise </vt:lpstr>
      <vt:lpstr>What is Resistance?</vt:lpstr>
      <vt:lpstr>What is one Ohm?</vt:lpstr>
      <vt:lpstr>Resistor (R)</vt:lpstr>
      <vt:lpstr>Resistor (R)</vt:lpstr>
      <vt:lpstr>Resistance</vt:lpstr>
      <vt:lpstr>Value of resistor</vt:lpstr>
      <vt:lpstr>Measuring Resistance </vt:lpstr>
      <vt:lpstr>What is Capacitance?</vt:lpstr>
      <vt:lpstr>Unit of capacitance</vt:lpstr>
      <vt:lpstr>Capacitor illustrated with a water tank</vt:lpstr>
      <vt:lpstr>Capacitor circuit</vt:lpstr>
      <vt:lpstr>Capacitor circuit</vt:lpstr>
      <vt:lpstr>Capacitor circuit</vt:lpstr>
      <vt:lpstr>What is Capacitor? </vt:lpstr>
      <vt:lpstr>Capacitor </vt:lpstr>
      <vt:lpstr>Symbol</vt:lpstr>
      <vt:lpstr>Formula</vt:lpstr>
      <vt:lpstr>Uses of Capacitor</vt:lpstr>
      <vt:lpstr>Uses of Capacitor</vt:lpstr>
      <vt:lpstr>Uses of Capacitor</vt:lpstr>
      <vt:lpstr>How to identify capacitor values?</vt:lpstr>
      <vt:lpstr>What is Inductance?</vt:lpstr>
      <vt:lpstr>Inductance</vt:lpstr>
      <vt:lpstr>What is an Inductor?</vt:lpstr>
      <vt:lpstr>Inductor symbols</vt:lpstr>
      <vt:lpstr>Formula</vt:lpstr>
      <vt:lpstr>Calculation</vt:lpstr>
      <vt:lpstr>Calculation</vt:lpstr>
      <vt:lpstr>Uses of inductance</vt:lpstr>
      <vt:lpstr>Inductance measurement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113</cp:revision>
  <dcterms:created xsi:type="dcterms:W3CDTF">2021-03-09T15:35:42Z</dcterms:created>
  <dcterms:modified xsi:type="dcterms:W3CDTF">2023-02-06T11:24:39Z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