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notesMasterIdLst>
    <p:notesMasterId r:id="rId27"/>
  </p:notesMasterIdLst>
  <p:sldIdLst>
    <p:sldId id="256" r:id="rId2"/>
    <p:sldId id="258" r:id="rId3"/>
    <p:sldId id="259" r:id="rId4"/>
    <p:sldId id="260" r:id="rId5"/>
    <p:sldId id="261" r:id="rId6"/>
    <p:sldId id="266" r:id="rId7"/>
    <p:sldId id="267" r:id="rId8"/>
    <p:sldId id="281" r:id="rId9"/>
    <p:sldId id="268" r:id="rId10"/>
    <p:sldId id="269" r:id="rId11"/>
    <p:sldId id="270" r:id="rId12"/>
    <p:sldId id="283" r:id="rId13"/>
    <p:sldId id="284" r:id="rId14"/>
    <p:sldId id="271" r:id="rId15"/>
    <p:sldId id="272" r:id="rId16"/>
    <p:sldId id="273" r:id="rId17"/>
    <p:sldId id="274" r:id="rId18"/>
    <p:sldId id="275" r:id="rId19"/>
    <p:sldId id="282" r:id="rId20"/>
    <p:sldId id="285" r:id="rId21"/>
    <p:sldId id="276" r:id="rId22"/>
    <p:sldId id="277" r:id="rId23"/>
    <p:sldId id="286" r:id="rId24"/>
    <p:sldId id="287" r:id="rId25"/>
    <p:sldId id="278" r:id="rId2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007786-66A3-088F-400B-1A830A3A9FC0}" v="761" dt="2025-10-23T08:31:15.1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4C007786-66A3-088F-400B-1A830A3A9FC0}"/>
    <pc:docChg chg="addSld delSld modSld sldOrd">
      <pc:chgData name="Rebecca Francis-Davies" userId="S::r.francis-davies@uwtsd.ac.uk::caf69e2c-2198-47a4-8268-c57958bd4ca9" providerId="AD" clId="Web-{4C007786-66A3-088F-400B-1A830A3A9FC0}" dt="2025-10-23T08:31:15.103" v="754" actId="20577"/>
      <pc:docMkLst>
        <pc:docMk/>
      </pc:docMkLst>
      <pc:sldChg chg="modSp">
        <pc:chgData name="Rebecca Francis-Davies" userId="S::r.francis-davies@uwtsd.ac.uk::caf69e2c-2198-47a4-8268-c57958bd4ca9" providerId="AD" clId="Web-{4C007786-66A3-088F-400B-1A830A3A9FC0}" dt="2025-10-23T07:42:21.846" v="39" actId="20577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4C007786-66A3-088F-400B-1A830A3A9FC0}" dt="2025-10-23T07:42:08.205" v="2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4C007786-66A3-088F-400B-1A830A3A9FC0}" dt="2025-10-23T07:42:21.846" v="3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del">
        <pc:chgData name="Rebecca Francis-Davies" userId="S::r.francis-davies@uwtsd.ac.uk::caf69e2c-2198-47a4-8268-c57958bd4ca9" providerId="AD" clId="Web-{4C007786-66A3-088F-400B-1A830A3A9FC0}" dt="2025-10-23T07:42:43.878" v="42"/>
        <pc:sldMkLst>
          <pc:docMk/>
          <pc:sldMk cId="691925462" sldId="257"/>
        </pc:sldMkLst>
      </pc:sldChg>
      <pc:sldChg chg="ord">
        <pc:chgData name="Rebecca Francis-Davies" userId="S::r.francis-davies@uwtsd.ac.uk::caf69e2c-2198-47a4-8268-c57958bd4ca9" providerId="AD" clId="Web-{4C007786-66A3-088F-400B-1A830A3A9FC0}" dt="2025-10-23T07:51:15.464" v="266"/>
        <pc:sldMkLst>
          <pc:docMk/>
          <pc:sldMk cId="241081082" sldId="270"/>
        </pc:sldMkLst>
      </pc:sldChg>
      <pc:sldChg chg="ord">
        <pc:chgData name="Rebecca Francis-Davies" userId="S::r.francis-davies@uwtsd.ac.uk::caf69e2c-2198-47a4-8268-c57958bd4ca9" providerId="AD" clId="Web-{4C007786-66A3-088F-400B-1A830A3A9FC0}" dt="2025-10-23T08:10:46.239" v="432"/>
        <pc:sldMkLst>
          <pc:docMk/>
          <pc:sldMk cId="1894214293" sldId="278"/>
        </pc:sldMkLst>
      </pc:sldChg>
      <pc:sldChg chg="del">
        <pc:chgData name="Rebecca Francis-Davies" userId="S::r.francis-davies@uwtsd.ac.uk::caf69e2c-2198-47a4-8268-c57958bd4ca9" providerId="AD" clId="Web-{4C007786-66A3-088F-400B-1A830A3A9FC0}" dt="2025-10-23T07:42:33.737" v="40"/>
        <pc:sldMkLst>
          <pc:docMk/>
          <pc:sldMk cId="2038157131" sldId="279"/>
        </pc:sldMkLst>
      </pc:sldChg>
      <pc:sldChg chg="del">
        <pc:chgData name="Rebecca Francis-Davies" userId="S::r.francis-davies@uwtsd.ac.uk::caf69e2c-2198-47a4-8268-c57958bd4ca9" providerId="AD" clId="Web-{4C007786-66A3-088F-400B-1A830A3A9FC0}" dt="2025-10-23T07:42:36.003" v="41"/>
        <pc:sldMkLst>
          <pc:docMk/>
          <pc:sldMk cId="2507341976" sldId="280"/>
        </pc:sldMkLst>
      </pc:sldChg>
      <pc:sldChg chg="modSp new">
        <pc:chgData name="Rebecca Francis-Davies" userId="S::r.francis-davies@uwtsd.ac.uk::caf69e2c-2198-47a4-8268-c57958bd4ca9" providerId="AD" clId="Web-{4C007786-66A3-088F-400B-1A830A3A9FC0}" dt="2025-10-23T07:48:41.197" v="194" actId="20577"/>
        <pc:sldMkLst>
          <pc:docMk/>
          <pc:sldMk cId="4068071040" sldId="283"/>
        </pc:sldMkLst>
        <pc:spChg chg="mod">
          <ac:chgData name="Rebecca Francis-Davies" userId="S::r.francis-davies@uwtsd.ac.uk::caf69e2c-2198-47a4-8268-c57958bd4ca9" providerId="AD" clId="Web-{4C007786-66A3-088F-400B-1A830A3A9FC0}" dt="2025-10-23T07:45:26.428" v="49" actId="20577"/>
          <ac:spMkLst>
            <pc:docMk/>
            <pc:sldMk cId="4068071040" sldId="283"/>
            <ac:spMk id="2" creationId="{C2FA4866-357D-1A1E-4BD8-1BC89089B9B8}"/>
          </ac:spMkLst>
        </pc:spChg>
        <pc:spChg chg="mod">
          <ac:chgData name="Rebecca Francis-Davies" userId="S::r.francis-davies@uwtsd.ac.uk::caf69e2c-2198-47a4-8268-c57958bd4ca9" providerId="AD" clId="Web-{4C007786-66A3-088F-400B-1A830A3A9FC0}" dt="2025-10-23T07:48:41.197" v="194" actId="20577"/>
          <ac:spMkLst>
            <pc:docMk/>
            <pc:sldMk cId="4068071040" sldId="283"/>
            <ac:spMk id="3" creationId="{86942253-FAF7-C6E2-1FAE-7AD0441EEAE8}"/>
          </ac:spMkLst>
        </pc:spChg>
      </pc:sldChg>
      <pc:sldChg chg="modSp new">
        <pc:chgData name="Rebecca Francis-Davies" userId="S::r.francis-davies@uwtsd.ac.uk::caf69e2c-2198-47a4-8268-c57958bd4ca9" providerId="AD" clId="Web-{4C007786-66A3-088F-400B-1A830A3A9FC0}" dt="2025-10-23T07:50:47.464" v="265" actId="20577"/>
        <pc:sldMkLst>
          <pc:docMk/>
          <pc:sldMk cId="3875456844" sldId="284"/>
        </pc:sldMkLst>
        <pc:spChg chg="mod">
          <ac:chgData name="Rebecca Francis-Davies" userId="S::r.francis-davies@uwtsd.ac.uk::caf69e2c-2198-47a4-8268-c57958bd4ca9" providerId="AD" clId="Web-{4C007786-66A3-088F-400B-1A830A3A9FC0}" dt="2025-10-23T07:49:00.416" v="220" actId="20577"/>
          <ac:spMkLst>
            <pc:docMk/>
            <pc:sldMk cId="3875456844" sldId="284"/>
            <ac:spMk id="2" creationId="{F82A2A07-6521-F614-6AA7-0BBC363267BB}"/>
          </ac:spMkLst>
        </pc:spChg>
        <pc:spChg chg="mod">
          <ac:chgData name="Rebecca Francis-Davies" userId="S::r.francis-davies@uwtsd.ac.uk::caf69e2c-2198-47a4-8268-c57958bd4ca9" providerId="AD" clId="Web-{4C007786-66A3-088F-400B-1A830A3A9FC0}" dt="2025-10-23T07:50:47.464" v="265" actId="20577"/>
          <ac:spMkLst>
            <pc:docMk/>
            <pc:sldMk cId="3875456844" sldId="284"/>
            <ac:spMk id="3" creationId="{ADB5FCD0-ABDC-6DD8-9CAB-DB318D262112}"/>
          </ac:spMkLst>
        </pc:spChg>
      </pc:sldChg>
      <pc:sldChg chg="modSp new">
        <pc:chgData name="Rebecca Francis-Davies" userId="S::r.francis-davies@uwtsd.ac.uk::caf69e2c-2198-47a4-8268-c57958bd4ca9" providerId="AD" clId="Web-{4C007786-66A3-088F-400B-1A830A3A9FC0}" dt="2025-10-23T07:54:25.801" v="352" actId="20577"/>
        <pc:sldMkLst>
          <pc:docMk/>
          <pc:sldMk cId="9021177" sldId="285"/>
        </pc:sldMkLst>
        <pc:spChg chg="mod">
          <ac:chgData name="Rebecca Francis-Davies" userId="S::r.francis-davies@uwtsd.ac.uk::caf69e2c-2198-47a4-8268-c57958bd4ca9" providerId="AD" clId="Web-{4C007786-66A3-088F-400B-1A830A3A9FC0}" dt="2025-10-23T07:52:02.746" v="285" actId="20577"/>
          <ac:spMkLst>
            <pc:docMk/>
            <pc:sldMk cId="9021177" sldId="285"/>
            <ac:spMk id="2" creationId="{4329AF9A-BD24-1EC8-D6BF-03EE269AE9EA}"/>
          </ac:spMkLst>
        </pc:spChg>
        <pc:spChg chg="mod">
          <ac:chgData name="Rebecca Francis-Davies" userId="S::r.francis-davies@uwtsd.ac.uk::caf69e2c-2198-47a4-8268-c57958bd4ca9" providerId="AD" clId="Web-{4C007786-66A3-088F-400B-1A830A3A9FC0}" dt="2025-10-23T07:54:25.801" v="352" actId="20577"/>
          <ac:spMkLst>
            <pc:docMk/>
            <pc:sldMk cId="9021177" sldId="285"/>
            <ac:spMk id="3" creationId="{36A67A55-089C-72E8-B9A6-C361C86197CF}"/>
          </ac:spMkLst>
        </pc:spChg>
      </pc:sldChg>
      <pc:sldChg chg="modSp new ord">
        <pc:chgData name="Rebecca Francis-Davies" userId="S::r.francis-davies@uwtsd.ac.uk::caf69e2c-2198-47a4-8268-c57958bd4ca9" providerId="AD" clId="Web-{4C007786-66A3-088F-400B-1A830A3A9FC0}" dt="2025-10-23T08:27:00.410" v="497" actId="20577"/>
        <pc:sldMkLst>
          <pc:docMk/>
          <pc:sldMk cId="3589933393" sldId="286"/>
        </pc:sldMkLst>
        <pc:spChg chg="mod">
          <ac:chgData name="Rebecca Francis-Davies" userId="S::r.francis-davies@uwtsd.ac.uk::caf69e2c-2198-47a4-8268-c57958bd4ca9" providerId="AD" clId="Web-{4C007786-66A3-088F-400B-1A830A3A9FC0}" dt="2025-10-23T08:08:45.176" v="359" actId="20577"/>
          <ac:spMkLst>
            <pc:docMk/>
            <pc:sldMk cId="3589933393" sldId="286"/>
            <ac:spMk id="2" creationId="{EDFA676A-6FAA-9E86-2FFB-108D4F32F353}"/>
          </ac:spMkLst>
        </pc:spChg>
        <pc:spChg chg="mod">
          <ac:chgData name="Rebecca Francis-Davies" userId="S::r.francis-davies@uwtsd.ac.uk::caf69e2c-2198-47a4-8268-c57958bd4ca9" providerId="AD" clId="Web-{4C007786-66A3-088F-400B-1A830A3A9FC0}" dt="2025-10-23T08:27:00.410" v="497" actId="20577"/>
          <ac:spMkLst>
            <pc:docMk/>
            <pc:sldMk cId="3589933393" sldId="286"/>
            <ac:spMk id="3" creationId="{9C5A154B-7B19-AF10-13DC-09ED94D7DFCF}"/>
          </ac:spMkLst>
        </pc:spChg>
      </pc:sldChg>
      <pc:sldChg chg="modSp new">
        <pc:chgData name="Rebecca Francis-Davies" userId="S::r.francis-davies@uwtsd.ac.uk::caf69e2c-2198-47a4-8268-c57958bd4ca9" providerId="AD" clId="Web-{4C007786-66A3-088F-400B-1A830A3A9FC0}" dt="2025-10-23T08:31:15.103" v="754" actId="20577"/>
        <pc:sldMkLst>
          <pc:docMk/>
          <pc:sldMk cId="3449710405" sldId="287"/>
        </pc:sldMkLst>
        <pc:spChg chg="mod">
          <ac:chgData name="Rebecca Francis-Davies" userId="S::r.francis-davies@uwtsd.ac.uk::caf69e2c-2198-47a4-8268-c57958bd4ca9" providerId="AD" clId="Web-{4C007786-66A3-088F-400B-1A830A3A9FC0}" dt="2025-10-23T08:27:33.114" v="509" actId="20577"/>
          <ac:spMkLst>
            <pc:docMk/>
            <pc:sldMk cId="3449710405" sldId="287"/>
            <ac:spMk id="2" creationId="{A2B1A86D-4748-809C-070D-5B28C6FAACBF}"/>
          </ac:spMkLst>
        </pc:spChg>
        <pc:spChg chg="mod">
          <ac:chgData name="Rebecca Francis-Davies" userId="S::r.francis-davies@uwtsd.ac.uk::caf69e2c-2198-47a4-8268-c57958bd4ca9" providerId="AD" clId="Web-{4C007786-66A3-088F-400B-1A830A3A9FC0}" dt="2025-10-23T08:31:15.103" v="754" actId="20577"/>
          <ac:spMkLst>
            <pc:docMk/>
            <pc:sldMk cId="3449710405" sldId="287"/>
            <ac:spMk id="3" creationId="{C69F6E09-C05A-1428-48F8-8DA1ADDE91A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A58B6-4117-4CEC-B291-19C98CE3D047}" type="datetimeFigureOut">
              <a:t>10/23/2025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AC31CF-5AC2-4C72-BD4B-D362226B56A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2566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Make sure it is recorded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AC31CF-5AC2-4C72-BD4B-D362226B56A4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9231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You can read the chapter on critical theories of leadership on Moodle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AC31CF-5AC2-4C72-BD4B-D362226B56A4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499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56FB-E05E-443F-88A1-CFC906389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7" y="1597961"/>
            <a:ext cx="9144000" cy="31623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A97A-281B-4A77-9D2C-C5E6A860E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7" y="4902488"/>
            <a:ext cx="9144000" cy="985075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D7BAE-E194-4223-BB4E-5E487863F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1F6C9-7279-4DF8-9462-3EFEFA03F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57072-0A38-49AD-8D0D-0E42DD488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35600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98199-C6CF-4DFF-A750-435F06CC7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2D5EB-F993-411F-9DBA-971321FC0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5D216-27F9-4078-8349-ABC9F614A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4F8A8-FBA7-4F25-ADEA-AF346495D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609F8-5897-4724-8FA6-3EFDE8F2D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319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0F0C-7BA8-490D-B4C9-CCE145DCD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1709738"/>
            <a:ext cx="9143999" cy="3050523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90E61-B837-4BE4-9BC7-6AF706BCC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6" y="4902488"/>
            <a:ext cx="9143999" cy="98507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2E15F-E46D-44C6-9FB9-07B0BC545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F6955-3667-4857-B35A-9E12F7988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4B309-D15E-4FA1-9B8D-8C1F3B56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971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19AB-91F9-4F80-9B5D-2E6FE925F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F334-D0CF-4DFD-BAA9-3ECD639B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362" y="2227809"/>
            <a:ext cx="4942438" cy="3949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E0B5D-4613-4DA7-BA20-58B19BE8A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27809"/>
            <a:ext cx="4855265" cy="39491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311AB-0603-424D-BC42-0CEAB356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3AA2AC-0C5F-4835-BE47-D780C298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C54C0-DFDA-4778-9EE8-5E5C30E0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609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3603-5B09-4916-8324-A6BDAB4E0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365125"/>
            <a:ext cx="9942739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4073C-C15B-4218-9B84-675895517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5" y="1681163"/>
            <a:ext cx="491285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116D27-36F6-440B-A9BE-8B9499047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4726" y="2505075"/>
            <a:ext cx="4912849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12010D-7AC4-4A70-A211-6A2927411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85526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AE85B5-3350-49A4-86A1-E5DAED491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85526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73E874-D08B-4D81-B82D-5DF242E4A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174067-0FFA-41C3-A3A6-E8907CC32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947985-FBC0-4118-8877-2E327F637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049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0282-3DE7-4AB9-83AC-AFEDD22A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A7436C-706A-443F-86CD-4444C828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B53292-7EA5-45D0-957F-636A44FC0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76F59D-34BB-462C-B506-040B9E982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01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E55245-AB52-41B4-9B28-55E6527DA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73B8AE-58B0-4FDF-8430-9D8D3DD5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E4D91-8619-43C1-841B-B5F47DE0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32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DA660-DF93-4947-B93F-BF118D3B5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457200"/>
            <a:ext cx="368729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292E-B3E1-4FD6-A7FA-C165BAC2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844277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B0ECC-817B-4A71-AFB5-FC60A2BC3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253343"/>
            <a:ext cx="3687298" cy="3615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88E0B-6135-4F59-A35A-2CA1A8BA4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DEF36-4037-4E6D-988F-CC8E3F11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5C0D2D-D878-4723-A002-5A601EFB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887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C59D5-B8A1-4C9C-A61F-E082A443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720433"/>
            <a:ext cx="3687298" cy="158733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CB4F5F-E6E7-45C3-B35C-80F81FB1A5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8277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33AB7-4F8E-4A9F-AC15-89E6A6E00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449286"/>
            <a:ext cx="3687298" cy="3419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B526-866D-4E11-A7F9-081BD4EDF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58BF8-E962-4367-8495-62438FDD4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20AE1-C97D-4E6C-9DB2-B2904C2CF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982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89E81-5CFF-4A28-B9C8-5D54E51D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4CC8-DCB0-4E94-98A7-236E3D186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1F802-21C2-44B2-A419-55469D826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DB709-08FF-4C4A-8670-4CCA9146F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95375-1CC8-4950-8439-877451C4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946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8BDF0-A155-454D-B3E2-AD15D0905A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73242" y="827313"/>
            <a:ext cx="2280557" cy="506185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44E0D-96EC-4B35-BA5C-5DAFCC728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27313"/>
            <a:ext cx="8115300" cy="506185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ADC4E-9FB1-439F-B0FB-47F47B342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E406-061A-4440-BA75-3B684FC8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D93CF-F5F3-4897-A51E-47D577FD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962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E192E3E-68A9-4F36-936C-1C8D0B9EF132}"/>
              </a:ext>
            </a:extLst>
          </p:cNvPr>
          <p:cNvSpPr/>
          <p:nvPr/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214EB0-7E6D-4536-9350-5CB688B56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15073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5455E-4725-4924-BF7D-2E1FC9E39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7362" y="2427316"/>
            <a:ext cx="9950103" cy="3513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AD9D9-1A1D-4438-9F3D-E5E58FD72F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43751" y="6356350"/>
            <a:ext cx="22966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8C28A28C-4C6A-46EA-90C0-4EE0B89CC5C7}" type="datetimeFigureOut">
              <a:rPr lang="en-US" smtClean="0"/>
              <a:pPr/>
              <a:t>10/23/2025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0A827-D7BF-4CA4-8C29-5AE54ADA47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610380" y="1926575"/>
            <a:ext cx="38303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17188-1DE1-4DA5-8161-21179E4AD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0355" y="6356350"/>
            <a:ext cx="410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102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1" r:id="rId6"/>
    <p:sldLayoutId id="2147483687" r:id="rId7"/>
    <p:sldLayoutId id="2147483688" r:id="rId8"/>
    <p:sldLayoutId id="2147483689" r:id="rId9"/>
    <p:sldLayoutId id="2147483690" r:id="rId10"/>
    <p:sldLayoutId id="2147483692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b="1" kern="120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DE3B669-D0C6-43C4-9D0E-ED152B12D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7347" y="5422789"/>
            <a:ext cx="8888461" cy="706641"/>
          </a:xfrm>
        </p:spPr>
        <p:txBody>
          <a:bodyPr anchor="b">
            <a:normAutofit/>
          </a:bodyPr>
          <a:lstStyle/>
          <a:p>
            <a:r>
              <a:rPr lang="en-GB" sz="2800" dirty="0"/>
              <a:t>Cross cultural intelligence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7348" y="6165748"/>
            <a:ext cx="8888460" cy="36512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600" dirty="0"/>
              <a:t>23rd October 2025</a:t>
            </a:r>
          </a:p>
          <a:p>
            <a:pPr>
              <a:lnSpc>
                <a:spcPct val="110000"/>
              </a:lnSpc>
            </a:pPr>
            <a:endParaRPr lang="en-GB" sz="1600"/>
          </a:p>
          <a:p>
            <a:pPr>
              <a:lnSpc>
                <a:spcPct val="110000"/>
              </a:lnSpc>
            </a:pPr>
            <a:endParaRPr lang="en-GB" sz="1600"/>
          </a:p>
        </p:txBody>
      </p:sp>
      <p:pic>
        <p:nvPicPr>
          <p:cNvPr id="4" name="Picture 3" descr="Plant growing in a concrete crack">
            <a:extLst>
              <a:ext uri="{FF2B5EF4-FFF2-40B4-BE49-F238E27FC236}">
                <a16:creationId xmlns:a16="http://schemas.microsoft.com/office/drawing/2014/main" id="{721F9DCC-7974-BE58-2FFF-64C5041FE9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5154" r="-2" b="1492"/>
          <a:stretch/>
        </p:blipFill>
        <p:spPr>
          <a:xfrm>
            <a:off x="-2" y="10"/>
            <a:ext cx="12192002" cy="5148019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75D9F35-775B-4B73-BBB6-176A2E086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1741688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93C0950-3C3C-4FE9-BE59-DAF5AEF99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63D783-D027-9C69-F7D7-6033FCE4A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6608086" cy="1507375"/>
          </a:xfrm>
        </p:spPr>
        <p:txBody>
          <a:bodyPr>
            <a:normAutofit/>
          </a:bodyPr>
          <a:lstStyle/>
          <a:p>
            <a:r>
              <a:rPr lang="en-GB" dirty="0"/>
              <a:t>Research on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43D19-1274-EF54-8CD8-6282517556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34974"/>
            <a:ext cx="6608086" cy="350585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Began 20th century – what makes someone effective as a leader?</a:t>
            </a:r>
            <a:endParaRPr lang="en-US"/>
          </a:p>
          <a:p>
            <a:r>
              <a:rPr lang="en-GB" dirty="0"/>
              <a:t>Social scientists </a:t>
            </a:r>
            <a:r>
              <a:rPr lang="en-GB"/>
              <a:t>focused on traits, behaviours, sources of power – leadership effectiveness</a:t>
            </a:r>
            <a:endParaRPr lang="en-GB" dirty="0"/>
          </a:p>
          <a:p>
            <a:r>
              <a:rPr lang="en-GB" dirty="0"/>
              <a:t>Stogdill (1974) "there are almost as many definitions as there are persons who have attempted to define the concept"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C415DDA-2676-413C-8636-3E46EB18F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7925" y="3401303"/>
            <a:ext cx="3485994" cy="345669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D5FADB-FB52-448C-9702-2000373C2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707923" y="-131"/>
            <a:ext cx="3488653" cy="340619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0F2F495-5DE2-4DF5-8741-3841A9DE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707925" y="3406925"/>
            <a:ext cx="3485990" cy="3451076"/>
          </a:xfrm>
          <a:custGeom>
            <a:avLst/>
            <a:gdLst>
              <a:gd name="connsiteX0" fmla="*/ 0 w 2559050"/>
              <a:gd name="connsiteY0" fmla="*/ 0 h 2559050"/>
              <a:gd name="connsiteX1" fmla="*/ 2559050 w 2559050"/>
              <a:gd name="connsiteY1" fmla="*/ 0 h 2559050"/>
              <a:gd name="connsiteX2" fmla="*/ 0 w 2559050"/>
              <a:gd name="connsiteY2" fmla="*/ 2559050 h 255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59050" h="2559050">
                <a:moveTo>
                  <a:pt x="0" y="0"/>
                </a:moveTo>
                <a:lnTo>
                  <a:pt x="2559050" y="0"/>
                </a:lnTo>
                <a:cubicBezTo>
                  <a:pt x="2559050" y="1413324"/>
                  <a:pt x="1413324" y="2559050"/>
                  <a:pt x="0" y="255905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Rectangle 34">
            <a:extLst>
              <a:ext uri="{FF2B5EF4-FFF2-40B4-BE49-F238E27FC236}">
                <a16:creationId xmlns:a16="http://schemas.microsoft.com/office/drawing/2014/main" id="{6A740D2F-CBAA-486B-B578-F35085ECE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49175" y="-41251"/>
            <a:ext cx="3417103" cy="3499599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770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93C0950-3C3C-4FE9-BE59-DAF5AEF99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DE49E4-97D5-60AC-F799-8D6111E0C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6608086" cy="1507375"/>
          </a:xfrm>
        </p:spPr>
        <p:txBody>
          <a:bodyPr>
            <a:normAutofit/>
          </a:bodyPr>
          <a:lstStyle/>
          <a:p>
            <a:r>
              <a:rPr lang="en-GB" dirty="0"/>
              <a:t>Some 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AB8EA-5752-4A88-1F44-C6E3F0202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34974"/>
            <a:ext cx="6608086" cy="350585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/>
              <a:t>"the behaviour of an individual...directing the activities of a group towards a shared goal" (Hemphill &amp; Coons, 1957)</a:t>
            </a:r>
            <a:endParaRPr lang="en-US" sz="1300"/>
          </a:p>
          <a:p>
            <a:pPr>
              <a:lnSpc>
                <a:spcPct val="110000"/>
              </a:lnSpc>
            </a:pPr>
            <a:r>
              <a:rPr lang="en-GB" sz="1300"/>
              <a:t>"the influential increment over and above mechanical compliance with the routine directives" (Katz &amp; Kahn, 1978)</a:t>
            </a:r>
          </a:p>
          <a:p>
            <a:pPr>
              <a:lnSpc>
                <a:spcPct val="110000"/>
              </a:lnSpc>
            </a:pPr>
            <a:r>
              <a:rPr lang="en-GB" sz="1300"/>
              <a:t>"the process of influencing the activities of an organized group" (Rauch &amp; Behling, 1984)</a:t>
            </a:r>
          </a:p>
          <a:p>
            <a:pPr>
              <a:lnSpc>
                <a:spcPct val="110000"/>
              </a:lnSpc>
            </a:pPr>
            <a:r>
              <a:rPr lang="en-GB" sz="1300"/>
              <a:t>Is about embodying articulating the visions, embodying values, and creating the environment in which things can be accomplished" (Ricards and Engle, 1986)</a:t>
            </a:r>
          </a:p>
          <a:p>
            <a:pPr>
              <a:lnSpc>
                <a:spcPct val="110000"/>
              </a:lnSpc>
            </a:pPr>
            <a:r>
              <a:rPr lang="en-GB" sz="1300"/>
              <a:t>"giving purpose to the collective effort" (Jacobs &amp; Jacques, 1990)</a:t>
            </a:r>
          </a:p>
          <a:p>
            <a:pPr>
              <a:lnSpc>
                <a:spcPct val="110000"/>
              </a:lnSpc>
            </a:pPr>
            <a:r>
              <a:rPr lang="en-GB" sz="1300"/>
              <a:t>"a goal influencing process that occurs between a leader and a follower" (Antonakis &amp; Day, 2018)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C415DDA-2676-413C-8636-3E46EB18F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7925" y="3401303"/>
            <a:ext cx="3485994" cy="345669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D5FADB-FB52-448C-9702-2000373C2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707923" y="-131"/>
            <a:ext cx="3488653" cy="340619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0F2F495-5DE2-4DF5-8741-3841A9DE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707925" y="3406925"/>
            <a:ext cx="3485990" cy="3451076"/>
          </a:xfrm>
          <a:custGeom>
            <a:avLst/>
            <a:gdLst>
              <a:gd name="connsiteX0" fmla="*/ 0 w 2559050"/>
              <a:gd name="connsiteY0" fmla="*/ 0 h 2559050"/>
              <a:gd name="connsiteX1" fmla="*/ 2559050 w 2559050"/>
              <a:gd name="connsiteY1" fmla="*/ 0 h 2559050"/>
              <a:gd name="connsiteX2" fmla="*/ 0 w 2559050"/>
              <a:gd name="connsiteY2" fmla="*/ 2559050 h 255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59050" h="2559050">
                <a:moveTo>
                  <a:pt x="0" y="0"/>
                </a:moveTo>
                <a:lnTo>
                  <a:pt x="2559050" y="0"/>
                </a:lnTo>
                <a:cubicBezTo>
                  <a:pt x="2559050" y="1413324"/>
                  <a:pt x="1413324" y="2559050"/>
                  <a:pt x="0" y="255905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Rectangle 34">
            <a:extLst>
              <a:ext uri="{FF2B5EF4-FFF2-40B4-BE49-F238E27FC236}">
                <a16:creationId xmlns:a16="http://schemas.microsoft.com/office/drawing/2014/main" id="{6A740D2F-CBAA-486B-B578-F35085ECE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49175" y="-41251"/>
            <a:ext cx="3417103" cy="3499599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672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36A46-3DDE-09D6-E7B9-71537150C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it even a thing?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C170B-D15E-2409-F6B8-113E50155B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So many definitions, some theorists question whether it is even useful as a scientific construct (Alvesson &amp; Sveningsson, 2003; Calder, 1977; Miner, 1975)</a:t>
            </a:r>
          </a:p>
          <a:p>
            <a:r>
              <a:rPr lang="en-GB" dirty="0"/>
              <a:t>Gemmill &amp; Oakley (1992) "one of the dominant social myths of our time" is the idea that leadership is something different to management</a:t>
            </a:r>
          </a:p>
          <a:p>
            <a:r>
              <a:rPr lang="en-GB" dirty="0"/>
              <a:t>Other critical theorists – common themes are:</a:t>
            </a:r>
          </a:p>
          <a:p>
            <a:pPr lvl="1"/>
            <a:r>
              <a:rPr lang="en-GB" b="0" dirty="0"/>
              <a:t> Is leadership desirable?</a:t>
            </a:r>
          </a:p>
          <a:p>
            <a:pPr lvl="1"/>
            <a:r>
              <a:rPr lang="en-GB" b="0" dirty="0"/>
              <a:t>    In some cases, it is more about creating domination, control, self-enhancement</a:t>
            </a:r>
          </a:p>
          <a:p>
            <a:pPr lvl="1"/>
            <a:r>
              <a:rPr lang="en-GB" b="0" dirty="0"/>
              <a:t>    Blind faith in the curative powers of leadership</a:t>
            </a:r>
          </a:p>
          <a:p>
            <a:pPr lvl="1"/>
            <a:r>
              <a:rPr lang="en-GB" b="0" dirty="0"/>
              <a:t>    Being sceptical about whether it is actually needed (or happening)</a:t>
            </a:r>
          </a:p>
          <a:p>
            <a:pPr lvl="1"/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898411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75822-D3EF-4152-DC14-781F74310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theories of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F8D55-7375-5635-48CE-4F53C5F0EE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Leadership involves a strong ingredient of "meaning management" in which the shaping of </a:t>
            </a:r>
            <a:r>
              <a:rPr lang="en-GB"/>
              <a:t>ideas, values, perceptions and feelings is central.</a:t>
            </a:r>
          </a:p>
          <a:p>
            <a:r>
              <a:rPr lang="en-GB" dirty="0"/>
              <a:t>The power element in leadership is typically neglected or trivialised in most studies of leadership</a:t>
            </a:r>
          </a:p>
          <a:p>
            <a:r>
              <a:rPr lang="en-GB" dirty="0" err="1"/>
              <a:t>Tourish</a:t>
            </a:r>
            <a:r>
              <a:rPr lang="en-GB" dirty="0"/>
              <a:t> and </a:t>
            </a:r>
            <a:r>
              <a:rPr lang="en-GB" dirty="0" err="1"/>
              <a:t>Pinnington</a:t>
            </a:r>
            <a:r>
              <a:rPr lang="en-GB" dirty="0"/>
              <a:t> (2002) explored transformational leadership as a form of ideology having many of the features of cults</a:t>
            </a:r>
          </a:p>
          <a:p>
            <a:r>
              <a:rPr lang="en-GB" dirty="0"/>
              <a:t>Leadership and leaders as a way of reinforcing elitism, privilege and subordination </a:t>
            </a:r>
          </a:p>
          <a:p>
            <a:r>
              <a:rPr lang="en-GB" dirty="0"/>
              <a:t>Exclusionary, marginalises those who </a:t>
            </a:r>
            <a:r>
              <a:rPr lang="en-GB"/>
              <a:t>do not "fit"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996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A16DD-1245-7F64-7261-508F01537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Cross-Cultural Leadership and Diversity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E7CA2-2D8A-32DC-C7CB-5F8EE0A020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study of leadership in the context of managing and influencing people with different </a:t>
            </a:r>
            <a:r>
              <a:rPr lang="en-GB"/>
              <a:t>values, beliefs and expectations.</a:t>
            </a:r>
            <a:endParaRPr lang="en-GB" dirty="0"/>
          </a:p>
          <a:p>
            <a:r>
              <a:rPr lang="en-GB" dirty="0"/>
              <a:t>Cross-cultural leadership research examines the direct or moderating influence of culture on leadership practices</a:t>
            </a:r>
          </a:p>
          <a:p>
            <a:r>
              <a:rPr lang="en-GB" dirty="0"/>
              <a:t>Primarily - comparative approach</a:t>
            </a:r>
          </a:p>
          <a:p>
            <a:r>
              <a:rPr lang="en-GB" dirty="0"/>
              <a:t>Distinction between cross-cultural leadership and global leadership</a:t>
            </a:r>
          </a:p>
        </p:txBody>
      </p:sp>
    </p:spTree>
    <p:extLst>
      <p:ext uri="{BB962C8B-B14F-4D97-AF65-F5344CB8AC3E}">
        <p14:creationId xmlns:p14="http://schemas.microsoft.com/office/powerpoint/2010/main" val="40163471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3163C-020E-E5B6-0D14-3110CE6D5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4AE9C-9188-36B1-1C4C-432DC90C59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Focus is on the practical challenges that confront leaders of MNCs</a:t>
            </a:r>
          </a:p>
          <a:p>
            <a:r>
              <a:rPr lang="en-GB" dirty="0"/>
              <a:t>Selection and development of the right people to lead diverse cultures</a:t>
            </a:r>
          </a:p>
          <a:p>
            <a:r>
              <a:rPr lang="en-GB" dirty="0"/>
              <a:t>Strategic HRM practices to support the achievement of global objectives</a:t>
            </a:r>
          </a:p>
          <a:p>
            <a:r>
              <a:rPr lang="en-GB" dirty="0"/>
              <a:t>Research in this area limited </a:t>
            </a:r>
          </a:p>
          <a:p>
            <a:r>
              <a:rPr lang="en-GB" dirty="0"/>
              <a:t>Growing importance – diversity increasing within organisations</a:t>
            </a:r>
          </a:p>
        </p:txBody>
      </p:sp>
    </p:spTree>
    <p:extLst>
      <p:ext uri="{BB962C8B-B14F-4D97-AF65-F5344CB8AC3E}">
        <p14:creationId xmlns:p14="http://schemas.microsoft.com/office/powerpoint/2010/main" val="1860376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5ABC1-5C73-C7A9-076B-474263AAF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Global Mindset, Ethnocentrism and Parochialism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D72AF-4B9D-7224-AFD1-4E236D71E0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Leaders working internationally</a:t>
            </a:r>
          </a:p>
          <a:p>
            <a:r>
              <a:rPr lang="en-US" err="1"/>
              <a:t>E-comms</a:t>
            </a:r>
            <a:r>
              <a:rPr lang="en-US" dirty="0"/>
              <a:t> – operate 24/7 across </a:t>
            </a:r>
            <a:r>
              <a:rPr lang="en-US" err="1"/>
              <a:t>timezones</a:t>
            </a:r>
            <a:r>
              <a:rPr lang="en-US" dirty="0"/>
              <a:t> </a:t>
            </a:r>
          </a:p>
          <a:p>
            <a:r>
              <a:rPr lang="en-US" dirty="0"/>
              <a:t>The rise of the "global leader"</a:t>
            </a:r>
          </a:p>
          <a:p>
            <a:r>
              <a:rPr lang="en-US" dirty="0"/>
              <a:t>Mobley &amp; Dorfman 2003: inadequacy of global leadership development processes</a:t>
            </a:r>
          </a:p>
          <a:p>
            <a:r>
              <a:rPr lang="en-US" dirty="0"/>
              <a:t>Ethnocentrism: judging other cultures, practices and beliefs by the standard of one's own </a:t>
            </a:r>
            <a:r>
              <a:rPr lang="en-US"/>
              <a:t>culture or ethnicity</a:t>
            </a:r>
            <a:endParaRPr lang="en-US" dirty="0"/>
          </a:p>
          <a:p>
            <a:r>
              <a:rPr lang="en-US" dirty="0"/>
              <a:t>Parochialism: narrow, local or inward-looking mindset where leaders focus on their own cultural norms, values and practices</a:t>
            </a:r>
          </a:p>
        </p:txBody>
      </p:sp>
    </p:spTree>
    <p:extLst>
      <p:ext uri="{BB962C8B-B14F-4D97-AF65-F5344CB8AC3E}">
        <p14:creationId xmlns:p14="http://schemas.microsoft.com/office/powerpoint/2010/main" val="7190729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3DB14-D148-2CA1-3371-D1D044B9D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Cross-Cultural and Global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F49E9-437A-4728-9AA9-A0BD9DD004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Early research on leadership conducted in the US &amp; Western Europe</a:t>
            </a:r>
          </a:p>
          <a:p>
            <a:r>
              <a:rPr lang="en-GB" dirty="0"/>
              <a:t>One question: to what extent can leadership theories in one culture be generalised to others?</a:t>
            </a:r>
          </a:p>
          <a:p>
            <a:r>
              <a:rPr lang="en-GB" dirty="0"/>
              <a:t>Important research due to the increasing globalisation or organisations</a:t>
            </a:r>
          </a:p>
          <a:p>
            <a:r>
              <a:rPr lang="en-GB" dirty="0"/>
              <a:t>Leaders must influence and interact with people from other cultures, and understand these cultures</a:t>
            </a:r>
          </a:p>
          <a:p>
            <a:r>
              <a:rPr lang="en-GB" dirty="0"/>
              <a:t>How do people from other cultures view and interpret a leader's actions?</a:t>
            </a:r>
          </a:p>
        </p:txBody>
      </p:sp>
    </p:spTree>
    <p:extLst>
      <p:ext uri="{BB962C8B-B14F-4D97-AF65-F5344CB8AC3E}">
        <p14:creationId xmlns:p14="http://schemas.microsoft.com/office/powerpoint/2010/main" val="26040338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EE25A-21B5-FF2D-6C41-A7C860D0C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Research 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5210C-ED9D-524B-EBF9-E89099795F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Heavily influenced in the early days by Hofstede's study of cultural values (since then, others have been proposed)</a:t>
            </a:r>
          </a:p>
          <a:p>
            <a:r>
              <a:rPr lang="en-GB" dirty="0"/>
              <a:t>Some cross-cultural studies examine how beliefs about effective leadership behaviour differ from one country to another</a:t>
            </a:r>
          </a:p>
          <a:p>
            <a:r>
              <a:rPr lang="en-GB" dirty="0"/>
              <a:t>Others examine cross-cultural differences in the pattern of leadership behaviour, or the effects on outcomes such as follower satisfaction,</a:t>
            </a:r>
            <a:r>
              <a:rPr lang="en-GB"/>
              <a:t> motivation and performance</a:t>
            </a:r>
          </a:p>
          <a:p>
            <a:r>
              <a:rPr lang="en-GB" dirty="0"/>
              <a:t>A small amount of studies have focused on how cultural values and leadership practices are changing over time</a:t>
            </a:r>
          </a:p>
        </p:txBody>
      </p:sp>
    </p:spTree>
    <p:extLst>
      <p:ext uri="{BB962C8B-B14F-4D97-AF65-F5344CB8AC3E}">
        <p14:creationId xmlns:p14="http://schemas.microsoft.com/office/powerpoint/2010/main" val="11268091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2461E-8248-9546-B113-C00FEF28A9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Influences on Leadership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E8D06-728C-7DDF-4EBB-637EB0B99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Culture &amp; values internalised by those who grew up in a particular culture and demonstrated in ways that may not be conscious </a:t>
            </a:r>
          </a:p>
          <a:p>
            <a:r>
              <a:rPr lang="en-GB" dirty="0"/>
              <a:t>Reflected in social norms – how people relate to each other</a:t>
            </a:r>
          </a:p>
          <a:p>
            <a:r>
              <a:rPr lang="en-GB" dirty="0"/>
              <a:t>Cultural norms specify acceptable behaviour and use of power</a:t>
            </a:r>
          </a:p>
          <a:p>
            <a:r>
              <a:rPr lang="en-GB" dirty="0"/>
              <a:t>Deviation from social norms may reduce respect, impact upon effectiveness</a:t>
            </a:r>
          </a:p>
          <a:p>
            <a:r>
              <a:rPr lang="en-GB" dirty="0"/>
              <a:t>Leadership behaviour is also influenced by situational variables such as the type of industry, managerial position, and type of organisation</a:t>
            </a:r>
          </a:p>
        </p:txBody>
      </p:sp>
    </p:spTree>
    <p:extLst>
      <p:ext uri="{BB962C8B-B14F-4D97-AF65-F5344CB8AC3E}">
        <p14:creationId xmlns:p14="http://schemas.microsoft.com/office/powerpoint/2010/main" val="2410810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A4866-357D-1A1E-4BD8-1BC89089B9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Hofstede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42253-FAF7-C6E2-1FAE-7AD0441EEA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dirty="0"/>
              <a:t>Foundational study in this field – offers a structured lens for understanding and comparing </a:t>
            </a:r>
            <a:r>
              <a:rPr lang="en-US"/>
              <a:t>cultural differences in business settings</a:t>
            </a:r>
          </a:p>
          <a:p>
            <a:r>
              <a:rPr lang="en-US"/>
              <a:t>He described six cultural dimensions:</a:t>
            </a:r>
            <a:endParaRPr lang="en-US" dirty="0"/>
          </a:p>
          <a:p>
            <a:pPr lvl="1"/>
            <a:r>
              <a:rPr lang="en-US" b="0"/>
              <a:t> Power distance</a:t>
            </a:r>
            <a:endParaRPr lang="en-US" b="0" dirty="0"/>
          </a:p>
          <a:p>
            <a:pPr lvl="1"/>
            <a:r>
              <a:rPr lang="en-US" b="0" dirty="0"/>
              <a:t> Individualism v Collectivism</a:t>
            </a:r>
          </a:p>
          <a:p>
            <a:pPr lvl="1"/>
            <a:r>
              <a:rPr lang="en-US" b="0" dirty="0"/>
              <a:t> Masculinity v </a:t>
            </a:r>
            <a:r>
              <a:rPr lang="en-US" b="0"/>
              <a:t>Femininity</a:t>
            </a:r>
            <a:endParaRPr lang="en-US" b="0" dirty="0"/>
          </a:p>
          <a:p>
            <a:pPr lvl="1"/>
            <a:r>
              <a:rPr lang="en-US" b="0" dirty="0"/>
              <a:t>    Uncertainty avoidance</a:t>
            </a:r>
          </a:p>
          <a:p>
            <a:pPr lvl="1"/>
            <a:r>
              <a:rPr lang="en-US" b="0"/>
              <a:t>    Long term v short term orientation</a:t>
            </a:r>
            <a:endParaRPr lang="en-US" b="0" dirty="0"/>
          </a:p>
          <a:p>
            <a:pPr lvl="1"/>
            <a:r>
              <a:rPr lang="en-US" b="0" dirty="0"/>
              <a:t>    Indulgence v restraint</a:t>
            </a:r>
          </a:p>
          <a:p>
            <a:pPr lvl="1"/>
            <a:r>
              <a:rPr lang="en-US" b="0" dirty="0"/>
              <a:t>   </a:t>
            </a:r>
          </a:p>
          <a:p>
            <a:pPr lvl="1"/>
            <a:endParaRPr lang="en-US" b="0" dirty="0"/>
          </a:p>
          <a:p>
            <a:pPr lvl="1"/>
            <a:r>
              <a:rPr lang="en-US" b="0"/>
              <a:t> </a:t>
            </a:r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40680710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A2A07-6521-F614-6AA7-0BBC363267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Critiques of Hofstede's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5FCD0-ABDC-6DD8-9CAB-DB318D2621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Sampling considerations</a:t>
            </a:r>
          </a:p>
          <a:p>
            <a:r>
              <a:rPr lang="en-US" dirty="0"/>
              <a:t>Western and corporate bias</a:t>
            </a:r>
          </a:p>
          <a:p>
            <a:r>
              <a:rPr lang="en-US" dirty="0"/>
              <a:t>Outdated</a:t>
            </a:r>
          </a:p>
          <a:p>
            <a:r>
              <a:rPr lang="en-US" dirty="0"/>
              <a:t>Stereotyping</a:t>
            </a:r>
          </a:p>
          <a:p>
            <a:r>
              <a:rPr lang="en-US" dirty="0"/>
              <a:t>Focuses on national rather than </a:t>
            </a:r>
            <a:r>
              <a:rPr lang="en-US" dirty="0" err="1"/>
              <a:t>organisational</a:t>
            </a:r>
            <a:r>
              <a:rPr lang="en-US" dirty="0"/>
              <a:t> culture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54568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9E17C-2861-25CC-EFFD-360B34F16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Values </a:t>
            </a:r>
            <a:r>
              <a:rPr lang="en-GB" dirty="0" err="1"/>
              <a:t>cont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E9B29-3A95-D6D8-876B-CCDB2C4E28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Cultural values in national cultures change over time</a:t>
            </a:r>
          </a:p>
          <a:p>
            <a:r>
              <a:rPr lang="en-GB" dirty="0"/>
              <a:t>PESTLE </a:t>
            </a:r>
          </a:p>
          <a:p>
            <a:r>
              <a:rPr lang="en-GB" dirty="0"/>
              <a:t>Transition from socialism to capitalism: will see a shift towards individualism and </a:t>
            </a:r>
            <a:r>
              <a:rPr lang="en-GB"/>
              <a:t>performance orientation</a:t>
            </a:r>
          </a:p>
          <a:p>
            <a:r>
              <a:rPr lang="en-GB" dirty="0"/>
              <a:t>Autocratic cultures replaced by democracy will become more accepting of participatory leadership and empowerment</a:t>
            </a:r>
          </a:p>
        </p:txBody>
      </p:sp>
    </p:spTree>
    <p:extLst>
      <p:ext uri="{BB962C8B-B14F-4D97-AF65-F5344CB8AC3E}">
        <p14:creationId xmlns:p14="http://schemas.microsoft.com/office/powerpoint/2010/main" val="1285537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B7C44-DF5C-8D60-80DE-821D0960D3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Cross-cultural research on Behaviour 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0C607-8EB8-33C2-1041-E69F72C7E3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Dorfman et al (1997) found that American managers displayed more participatory leadership than managers in Mexico and Korea</a:t>
            </a:r>
          </a:p>
          <a:p>
            <a:r>
              <a:rPr lang="en-GB" dirty="0"/>
              <a:t>However, even the questionnaires themselves are subject to cultural differences</a:t>
            </a:r>
          </a:p>
          <a:p>
            <a:r>
              <a:rPr lang="en-GB" dirty="0"/>
              <a:t>Qualitative studies: differences in the way that managers communicate directions and feedback.  Americans are more likely to use face-to-face meetings to give negative feedback</a:t>
            </a:r>
          </a:p>
          <a:p>
            <a:r>
              <a:rPr lang="en-GB" dirty="0"/>
              <a:t>Japanese managers more likely to use written emails </a:t>
            </a:r>
          </a:p>
        </p:txBody>
      </p:sp>
    </p:spTree>
    <p:extLst>
      <p:ext uri="{BB962C8B-B14F-4D97-AF65-F5344CB8AC3E}">
        <p14:creationId xmlns:p14="http://schemas.microsoft.com/office/powerpoint/2010/main" val="36137671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1CAEB-ADD6-4F8F-262D-88120B05C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GLOBE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CDBC3-EF09-DBFC-C542-9A94D0C21B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Cross-cultural study of leadership in 60 different countries</a:t>
            </a:r>
          </a:p>
          <a:p>
            <a:r>
              <a:rPr lang="en-GB" dirty="0"/>
              <a:t>Global Leadership and Organizational Behaviour Effectiveness</a:t>
            </a:r>
          </a:p>
          <a:p>
            <a:r>
              <a:rPr lang="en-GB"/>
              <a:t>150 researchers worldwide</a:t>
            </a:r>
            <a:endParaRPr lang="en-GB" dirty="0"/>
          </a:p>
          <a:p>
            <a:r>
              <a:rPr lang="en-GB" dirty="0"/>
              <a:t>Hope to develop an empirically based theory that describes the relationships between </a:t>
            </a:r>
            <a:r>
              <a:rPr lang="en-GB"/>
              <a:t>culture, organizational processes and leadership</a:t>
            </a:r>
          </a:p>
          <a:p>
            <a:r>
              <a:rPr lang="en-GB" dirty="0"/>
              <a:t>Explain how leadership behaviour and beliefs are shaped by cultural values</a:t>
            </a:r>
          </a:p>
        </p:txBody>
      </p:sp>
    </p:spTree>
    <p:extLst>
      <p:ext uri="{BB962C8B-B14F-4D97-AF65-F5344CB8AC3E}">
        <p14:creationId xmlns:p14="http://schemas.microsoft.com/office/powerpoint/2010/main" val="12806895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74D29-85DF-8076-8E92-1C06059B9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GLOBE Cultural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8944A-77F1-FEC5-73D6-B31FD5F8AA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Performance Orientation</a:t>
            </a:r>
          </a:p>
          <a:p>
            <a:r>
              <a:rPr lang="en-GB" dirty="0"/>
              <a:t>Assertiveness</a:t>
            </a:r>
          </a:p>
          <a:p>
            <a:r>
              <a:rPr lang="en-GB" dirty="0"/>
              <a:t>Future Orientation</a:t>
            </a:r>
          </a:p>
          <a:p>
            <a:r>
              <a:rPr lang="en-GB"/>
              <a:t>Humane Orientation</a:t>
            </a:r>
          </a:p>
          <a:p>
            <a:r>
              <a:rPr lang="en-GB"/>
              <a:t>Institutional Collectivism</a:t>
            </a:r>
          </a:p>
          <a:p>
            <a:r>
              <a:rPr lang="en-GB" dirty="0"/>
              <a:t>In-Group Collectivism</a:t>
            </a:r>
          </a:p>
          <a:p>
            <a:r>
              <a:rPr lang="en-GB" dirty="0"/>
              <a:t>Gender </a:t>
            </a:r>
            <a:r>
              <a:rPr lang="en-GB"/>
              <a:t>Egalitarianism</a:t>
            </a:r>
            <a:endParaRPr lang="en-GB" dirty="0"/>
          </a:p>
          <a:p>
            <a:r>
              <a:rPr lang="en-GB" dirty="0"/>
              <a:t>Power distance</a:t>
            </a:r>
          </a:p>
          <a:p>
            <a:r>
              <a:rPr lang="en-GB" dirty="0"/>
              <a:t>Uncertainty Avoidance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87317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5EADF-0255-4D78-4B0E-C9D01D095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GLOBE Clusters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D0636-8595-5117-3CE5-4C7757598C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dirty="0"/>
              <a:t>Eastern Europe</a:t>
            </a:r>
          </a:p>
          <a:p>
            <a:r>
              <a:rPr lang="en-GB" dirty="0"/>
              <a:t>Latin America</a:t>
            </a:r>
          </a:p>
          <a:p>
            <a:r>
              <a:rPr lang="en-GB"/>
              <a:t>Latin Europe</a:t>
            </a:r>
          </a:p>
          <a:p>
            <a:r>
              <a:rPr lang="en-GB" dirty="0"/>
              <a:t>Anglo</a:t>
            </a:r>
          </a:p>
          <a:p>
            <a:r>
              <a:rPr lang="en-GB" dirty="0"/>
              <a:t>Nordic Europe</a:t>
            </a:r>
          </a:p>
          <a:p>
            <a:r>
              <a:rPr lang="en-GB" dirty="0"/>
              <a:t>Germanic Europe</a:t>
            </a:r>
          </a:p>
          <a:p>
            <a:r>
              <a:rPr lang="en-GB"/>
              <a:t>Middle East</a:t>
            </a:r>
          </a:p>
          <a:p>
            <a:r>
              <a:rPr lang="en-GB" dirty="0"/>
              <a:t>Sub-Saharan Africa</a:t>
            </a:r>
          </a:p>
          <a:p>
            <a:r>
              <a:rPr lang="en-GB"/>
              <a:t>Confucian Asia</a:t>
            </a:r>
          </a:p>
          <a:p>
            <a:r>
              <a:rPr lang="en-GB" dirty="0"/>
              <a:t>Southern Asia</a:t>
            </a:r>
          </a:p>
        </p:txBody>
      </p:sp>
    </p:spTree>
    <p:extLst>
      <p:ext uri="{BB962C8B-B14F-4D97-AF65-F5344CB8AC3E}">
        <p14:creationId xmlns:p14="http://schemas.microsoft.com/office/powerpoint/2010/main" val="2668360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31408-CA88-DE0E-8E53-EDAA129C7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GLOBE -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FC5EF-FA80-AC86-9740-2533A00E82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Agreed on a definition of </a:t>
            </a:r>
            <a:r>
              <a:rPr lang="en-US" err="1"/>
              <a:t>organisational</a:t>
            </a:r>
            <a:r>
              <a:rPr lang="en-US"/>
              <a:t> leadership:</a:t>
            </a:r>
          </a:p>
          <a:p>
            <a:pPr lvl="1"/>
            <a:r>
              <a:rPr lang="en-US" b="0" dirty="0"/>
              <a:t> "the ability of an individual to influence, motivate, and enable others to contribute to the effectiveness and success of the </a:t>
            </a:r>
            <a:r>
              <a:rPr lang="en-US" b="0" dirty="0" err="1"/>
              <a:t>organisations</a:t>
            </a:r>
            <a:r>
              <a:rPr lang="en-US" b="0" dirty="0"/>
              <a:t> of which they are members". House et al, 1997</a:t>
            </a:r>
          </a:p>
          <a:p>
            <a:pPr lvl="1"/>
            <a:endParaRPr lang="en-US" b="0" dirty="0"/>
          </a:p>
          <a:p>
            <a:pPr lvl="1"/>
            <a:r>
              <a:rPr lang="en-US" b="0" dirty="0"/>
              <a:t>Developed from the experience of middle managers: they are leaders and they are led. </a:t>
            </a:r>
          </a:p>
        </p:txBody>
      </p:sp>
    </p:spTree>
    <p:extLst>
      <p:ext uri="{BB962C8B-B14F-4D97-AF65-F5344CB8AC3E}">
        <p14:creationId xmlns:p14="http://schemas.microsoft.com/office/powerpoint/2010/main" val="12561837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9AF9A-BD24-1EC8-D6BF-03EE269AE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Trompenaars and Hampden Turner's seven dimensions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67A55-089C-72E8-B9A6-C361C8619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Based on case studies from 40 countries, focusing on how people interact, manage time and approach universal problems</a:t>
            </a:r>
          </a:p>
          <a:p>
            <a:r>
              <a:rPr lang="en-US" dirty="0"/>
              <a:t>Now a well-established model for understanding cultural diversity in the workplace</a:t>
            </a:r>
          </a:p>
        </p:txBody>
      </p:sp>
    </p:spTree>
    <p:extLst>
      <p:ext uri="{BB962C8B-B14F-4D97-AF65-F5344CB8AC3E}">
        <p14:creationId xmlns:p14="http://schemas.microsoft.com/office/powerpoint/2010/main" val="90211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44AED-7F23-6EFA-F423-587657FBD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Competencies for Global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9B14A-A098-A686-6A19-261ACBB6B9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Application of the research on cross-cultural leadership</a:t>
            </a:r>
          </a:p>
          <a:p>
            <a:r>
              <a:rPr lang="en-GB" dirty="0"/>
              <a:t>Leaders must possess the capacity to lead globally dispersed teams and work across cultures, geographies and time zones</a:t>
            </a:r>
          </a:p>
          <a:p>
            <a:r>
              <a:rPr lang="en-GB" dirty="0"/>
              <a:t>Especially important: personal qualities and capabilities that lead you to observe behaviour, unravel nuance, build trust, and adapt approach to be successful in a particular context</a:t>
            </a:r>
          </a:p>
        </p:txBody>
      </p:sp>
    </p:spTree>
    <p:extLst>
      <p:ext uri="{BB962C8B-B14F-4D97-AF65-F5344CB8AC3E}">
        <p14:creationId xmlns:p14="http://schemas.microsoft.com/office/powerpoint/2010/main" val="5017818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CE957-22E0-DC4F-A8B2-FB440B782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Lundby, Moriarty, Lee (2014)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8D85C-FF2A-EB2A-AC11-FB204409AC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Three global leadership essentials</a:t>
            </a:r>
          </a:p>
          <a:p>
            <a:r>
              <a:rPr lang="en-GB"/>
              <a:t>Understand your global employees</a:t>
            </a:r>
          </a:p>
          <a:p>
            <a:r>
              <a:rPr lang="en-GB"/>
              <a:t>Understand the layers of complexity in the organisation</a:t>
            </a:r>
          </a:p>
          <a:p>
            <a:r>
              <a:rPr lang="en-GB" dirty="0"/>
              <a:t>Understand yourself</a:t>
            </a:r>
          </a:p>
        </p:txBody>
      </p:sp>
    </p:spTree>
    <p:extLst>
      <p:ext uri="{BB962C8B-B14F-4D97-AF65-F5344CB8AC3E}">
        <p14:creationId xmlns:p14="http://schemas.microsoft.com/office/powerpoint/2010/main" val="25247580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A676A-6FAA-9E86-2FFB-108D4F32F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Leadership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A154B-7B19-AF10-13DC-09ED94D7DF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Given your understanding of cross-cultural intelligence, how would this inform your approach to developing leaders for roles in international organisations?</a:t>
            </a:r>
          </a:p>
          <a:p>
            <a:r>
              <a:rPr lang="en-US" dirty="0"/>
              <a:t>Many people refer to this idea of a global mindset. Can this be developed, learnt?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99333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1A86D-4748-809C-070D-5B28C6FAA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Global mindset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F6E09-C05A-1428-48F8-8DA1ADDE9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Importance placed on this by MNCs</a:t>
            </a:r>
          </a:p>
          <a:p>
            <a:r>
              <a:rPr lang="en-US"/>
              <a:t>Suggested as a source of competitive advantage</a:t>
            </a:r>
          </a:p>
          <a:p>
            <a:r>
              <a:rPr lang="en-US" dirty="0"/>
              <a:t>Discussion in academic papers since the 1960s</a:t>
            </a:r>
          </a:p>
          <a:p>
            <a:r>
              <a:rPr lang="en-US" dirty="0"/>
              <a:t>Managers need to integrate and coordinate geographically dispersed </a:t>
            </a:r>
            <a:r>
              <a:rPr lang="en-US" dirty="0" err="1"/>
              <a:t>organisations</a:t>
            </a:r>
            <a:r>
              <a:rPr lang="en-US" dirty="0"/>
              <a:t> and a culturally diverse workforce (Bartlett and Ghoshal, 1990)</a:t>
            </a:r>
          </a:p>
          <a:p>
            <a:r>
              <a:rPr lang="en-US" dirty="0"/>
              <a:t>Managers must respond to local demands and manage inter-</a:t>
            </a:r>
            <a:r>
              <a:rPr lang="en-US" dirty="0" err="1"/>
              <a:t>organisational</a:t>
            </a:r>
            <a:r>
              <a:rPr lang="en-US" dirty="0"/>
              <a:t> relationships with diverse stakeholders, including host governments</a:t>
            </a:r>
          </a:p>
        </p:txBody>
      </p:sp>
    </p:spTree>
    <p:extLst>
      <p:ext uri="{BB962C8B-B14F-4D97-AF65-F5344CB8AC3E}">
        <p14:creationId xmlns:p14="http://schemas.microsoft.com/office/powerpoint/2010/main" val="34497104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F306F-2BF2-7943-7160-AB699730D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F4C76-E1B6-9F07-2F44-F0B7F55BCE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Read the case study in Moodle – it's in the chapter called "When in China"</a:t>
            </a:r>
          </a:p>
          <a:p>
            <a:r>
              <a:rPr lang="en-GB" dirty="0"/>
              <a:t>Prepare answers to the questions </a:t>
            </a:r>
          </a:p>
          <a:p>
            <a:r>
              <a:rPr lang="en-GB" dirty="0"/>
              <a:t>You will need to refer to the cultural comparisons tool</a:t>
            </a:r>
          </a:p>
        </p:txBody>
      </p:sp>
    </p:spTree>
    <p:extLst>
      <p:ext uri="{BB962C8B-B14F-4D97-AF65-F5344CB8AC3E}">
        <p14:creationId xmlns:p14="http://schemas.microsoft.com/office/powerpoint/2010/main" val="1894214293"/>
      </p:ext>
    </p:extLst>
  </p:cSld>
  <p:clrMapOvr>
    <a:masterClrMapping/>
  </p:clrMapOvr>
</p:sld>
</file>

<file path=ppt/theme/theme1.xml><?xml version="1.0" encoding="utf-8"?>
<a:theme xmlns:a="http://schemas.openxmlformats.org/drawingml/2006/main" name="BlocksVTI">
  <a:themeElements>
    <a:clrScheme name="AnalogousFromLightSeedRightStep">
      <a:dk1>
        <a:srgbClr val="000000"/>
      </a:dk1>
      <a:lt1>
        <a:srgbClr val="FFFFFF"/>
      </a:lt1>
      <a:dk2>
        <a:srgbClr val="333820"/>
      </a:dk2>
      <a:lt2>
        <a:srgbClr val="E8E5E2"/>
      </a:lt2>
      <a:accent1>
        <a:srgbClr val="88A4C4"/>
      </a:accent1>
      <a:accent2>
        <a:srgbClr val="7B7EBE"/>
      </a:accent2>
      <a:accent3>
        <a:srgbClr val="A793CA"/>
      </a:accent3>
      <a:accent4>
        <a:srgbClr val="B07BBE"/>
      </a:accent4>
      <a:accent5>
        <a:srgbClr val="C991BD"/>
      </a:accent5>
      <a:accent6>
        <a:srgbClr val="BE7B94"/>
      </a:accent6>
      <a:hlink>
        <a:srgbClr val="9A7E5D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sVTI" id="{31656FE6-20D8-4105-85EA-706EC9332BE9}" vid="{039DFFC9-9B25-4063-9235-B287A446F5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25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BlocksVTI</vt:lpstr>
      <vt:lpstr>Cross cultural intelligence</vt:lpstr>
      <vt:lpstr>Research on leadership</vt:lpstr>
      <vt:lpstr>Some definitions</vt:lpstr>
      <vt:lpstr>Is it even a thing?</vt:lpstr>
      <vt:lpstr>Critical theories of leadership</vt:lpstr>
      <vt:lpstr>Cross-Cultural Leadership and Diversity</vt:lpstr>
      <vt:lpstr>Global Leadership</vt:lpstr>
      <vt:lpstr>Global Mindset, Ethnocentrism and Parochialism</vt:lpstr>
      <vt:lpstr>Cross-Cultural and Global Leadership</vt:lpstr>
      <vt:lpstr>Research </vt:lpstr>
      <vt:lpstr>Cultural Influences on Leadership Behaviour</vt:lpstr>
      <vt:lpstr>Hofstede</vt:lpstr>
      <vt:lpstr>Critiques of Hofstede's work</vt:lpstr>
      <vt:lpstr>Cultural Values cont</vt:lpstr>
      <vt:lpstr>Cross-cultural research on Behaviour Differences</vt:lpstr>
      <vt:lpstr>The GLOBE Project</vt:lpstr>
      <vt:lpstr>GLOBE Cultural Values</vt:lpstr>
      <vt:lpstr>GLOBE Clusters</vt:lpstr>
      <vt:lpstr>GLOBE - leadership</vt:lpstr>
      <vt:lpstr>Trompenaars and Hampden Turner's seven dimensions</vt:lpstr>
      <vt:lpstr>Competencies for Global Leadership</vt:lpstr>
      <vt:lpstr>Lundby, Moriarty, Lee (2014)</vt:lpstr>
      <vt:lpstr>Leadership development</vt:lpstr>
      <vt:lpstr>Global mindset</vt:lpstr>
      <vt:lpstr>Case Study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793</cp:revision>
  <dcterms:created xsi:type="dcterms:W3CDTF">2024-04-29T07:31:14Z</dcterms:created>
  <dcterms:modified xsi:type="dcterms:W3CDTF">2025-10-23T08:31:15Z</dcterms:modified>
</cp:coreProperties>
</file>