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3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Ex1.xml" ContentType="application/vnd.ms-office.chartex+xml"/>
  <Override PartName="/ppt/charts/style4.xml" ContentType="application/vnd.ms-office.chartstyle+xml"/>
  <Override PartName="/ppt/charts/colors4.xml" ContentType="application/vnd.ms-office.chartcolorstyl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61" r:id="rId5"/>
    <p:sldId id="257" r:id="rId6"/>
    <p:sldId id="258" r:id="rId7"/>
    <p:sldId id="262" r:id="rId8"/>
    <p:sldId id="263" r:id="rId9"/>
    <p:sldId id="266" r:id="rId10"/>
    <p:sldId id="267" r:id="rId11"/>
    <p:sldId id="268" r:id="rId12"/>
    <p:sldId id="275" r:id="rId13"/>
    <p:sldId id="269" r:id="rId14"/>
    <p:sldId id="283" r:id="rId15"/>
    <p:sldId id="270" r:id="rId16"/>
    <p:sldId id="277" r:id="rId17"/>
    <p:sldId id="278" r:id="rId18"/>
    <p:sldId id="279" r:id="rId19"/>
    <p:sldId id="280" r:id="rId20"/>
    <p:sldId id="282" r:id="rId21"/>
    <p:sldId id="281" r:id="rId22"/>
    <p:sldId id="271" r:id="rId23"/>
    <p:sldId id="276" r:id="rId24"/>
    <p:sldId id="272" r:id="rId25"/>
    <p:sldId id="265" r:id="rId26"/>
    <p:sldId id="273" r:id="rId27"/>
    <p:sldId id="274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C00E0A-747C-44A3-85E2-A940B7641E91}" v="144" dt="2026-02-05T09:24:17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341" autoAdjust="0"/>
  </p:normalViewPr>
  <p:slideViewPr>
    <p:cSldViewPr snapToGrid="0" showGuides="1">
      <p:cViewPr varScale="1">
        <p:scale>
          <a:sx n="95" d="100"/>
          <a:sy n="95" d="100"/>
        </p:scale>
        <p:origin x="1194" y="3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4.xml"/><Relationship Id="rId2" Type="http://schemas.microsoft.com/office/2011/relationships/chartStyle" Target="style4.xml"/><Relationship Id="rId1" Type="http://schemas.openxmlformats.org/officeDocument/2006/relationships/oleObject" Target="Llyfr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cy-GB"/>
              <a:t>Hyder i weithio drwy'r Gymraeg</a:t>
            </a:r>
          </a:p>
        </c:rich>
      </c:tx>
      <c:layout>
        <c:manualLayout>
          <c:xMode val="edge"/>
          <c:yMode val="edge"/>
          <c:x val="0.24940159574468085"/>
          <c:y val="1.05745505816002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cat>
            <c:strRef>
              <c:f>Dalen1!$A$1:$A$4</c:f>
              <c:strCache>
                <c:ptCount val="4"/>
                <c:pt idx="0">
                  <c:v>Hyderus iawn</c:v>
                </c:pt>
                <c:pt idx="1">
                  <c:v>Rhwyfaint o hyder</c:v>
                </c:pt>
                <c:pt idx="2">
                  <c:v>Dim llawer o hyder</c:v>
                </c:pt>
                <c:pt idx="3">
                  <c:v>Dim o gwbwl</c:v>
                </c:pt>
              </c:strCache>
            </c:strRef>
          </c:cat>
          <c:val>
            <c:numRef>
              <c:f>Dalen1!$B$1:$B$4</c:f>
              <c:numCache>
                <c:formatCode>General</c:formatCode>
                <c:ptCount val="4"/>
                <c:pt idx="0">
                  <c:v>16</c:v>
                </c:pt>
                <c:pt idx="1">
                  <c:v>20</c:v>
                </c:pt>
                <c:pt idx="2">
                  <c:v>11</c:v>
                </c:pt>
                <c:pt idx="3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CA5-4674-ADBF-B5F46C2676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790649000"/>
        <c:axId val="780867712"/>
      </c:barChart>
      <c:catAx>
        <c:axId val="790649000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Lefel hyder o'r Gymraeg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780867712"/>
        <c:crosses val="autoZero"/>
        <c:auto val="1"/>
        <c:lblAlgn val="ctr"/>
        <c:lblOffset val="100"/>
        <c:noMultiLvlLbl val="0"/>
      </c:catAx>
      <c:valAx>
        <c:axId val="7808677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Nifer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2700">
            <a:solidFill>
              <a:schemeClr val="tx1"/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7906490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chemeClr val="accent1"/>
      </a:solidFill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cy-GB"/>
              <a:t>Pwysigrwydd y Gymraeg wrth ddewis swydd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hade val="100000"/>
                      <a:satMod val="137000"/>
                    </a:schemeClr>
                  </a:gs>
                  <a:gs pos="71000">
                    <a:schemeClr val="accent1">
                      <a:shade val="98000"/>
                      <a:satMod val="137000"/>
                    </a:schemeClr>
                  </a:gs>
                  <a:gs pos="100000">
                    <a:schemeClr val="accent1">
                      <a:shade val="75000"/>
                      <a:satMod val="137000"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ffectLst>
                <a:outerShdw blurRad="39000" dist="25400" dir="5400000" rotWithShape="0">
                  <a:srgbClr val="000000">
                    <a:alpha val="3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800000"/>
                </a:lightRig>
              </a:scene3d>
              <a:sp3d prstMaterial="matte">
                <a:bevelT h="20000"/>
              </a:sp3d>
            </c:spPr>
            <c:extLst>
              <c:ext xmlns:c16="http://schemas.microsoft.com/office/drawing/2014/chart" uri="{C3380CC4-5D6E-409C-BE32-E72D297353CC}">
                <c16:uniqueId val="{00000001-C311-4137-A6A2-3F351F74AA88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100000"/>
                      <a:satMod val="137000"/>
                    </a:schemeClr>
                  </a:gs>
                  <a:gs pos="71000">
                    <a:schemeClr val="accent2">
                      <a:shade val="98000"/>
                      <a:satMod val="137000"/>
                    </a:schemeClr>
                  </a:gs>
                  <a:gs pos="100000">
                    <a:schemeClr val="accent2">
                      <a:shade val="75000"/>
                      <a:satMod val="137000"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ffectLst>
                <a:outerShdw blurRad="39000" dist="25400" dir="5400000" rotWithShape="0">
                  <a:srgbClr val="000000">
                    <a:alpha val="3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800000"/>
                </a:lightRig>
              </a:scene3d>
              <a:sp3d prstMaterial="matte">
                <a:bevelT h="20000"/>
              </a:sp3d>
            </c:spPr>
            <c:extLst>
              <c:ext xmlns:c16="http://schemas.microsoft.com/office/drawing/2014/chart" uri="{C3380CC4-5D6E-409C-BE32-E72D297353CC}">
                <c16:uniqueId val="{00000003-C311-4137-A6A2-3F351F74AA88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100000"/>
                      <a:satMod val="137000"/>
                    </a:schemeClr>
                  </a:gs>
                  <a:gs pos="71000">
                    <a:schemeClr val="accent3">
                      <a:shade val="98000"/>
                      <a:satMod val="137000"/>
                    </a:schemeClr>
                  </a:gs>
                  <a:gs pos="100000">
                    <a:schemeClr val="accent3">
                      <a:shade val="75000"/>
                      <a:satMod val="137000"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ffectLst>
                <a:outerShdw blurRad="39000" dist="25400" dir="5400000" rotWithShape="0">
                  <a:srgbClr val="000000">
                    <a:alpha val="3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800000"/>
                </a:lightRig>
              </a:scene3d>
              <a:sp3d prstMaterial="matte">
                <a:bevelT h="20000"/>
              </a:sp3d>
            </c:spPr>
            <c:extLst>
              <c:ext xmlns:c16="http://schemas.microsoft.com/office/drawing/2014/chart" uri="{C3380CC4-5D6E-409C-BE32-E72D297353CC}">
                <c16:uniqueId val="{00000005-C311-4137-A6A2-3F351F74AA88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100000"/>
                      <a:satMod val="137000"/>
                    </a:schemeClr>
                  </a:gs>
                  <a:gs pos="71000">
                    <a:schemeClr val="accent4">
                      <a:shade val="98000"/>
                      <a:satMod val="137000"/>
                    </a:schemeClr>
                  </a:gs>
                  <a:gs pos="100000">
                    <a:schemeClr val="accent4">
                      <a:shade val="75000"/>
                      <a:satMod val="137000"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ffectLst>
                <a:outerShdw blurRad="39000" dist="25400" dir="5400000" rotWithShape="0">
                  <a:srgbClr val="000000">
                    <a:alpha val="3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800000"/>
                </a:lightRig>
              </a:scene3d>
              <a:sp3d prstMaterial="matte">
                <a:bevelT h="20000"/>
              </a:sp3d>
            </c:spPr>
            <c:extLst>
              <c:ext xmlns:c16="http://schemas.microsoft.com/office/drawing/2014/chart" uri="{C3380CC4-5D6E-409C-BE32-E72D297353CC}">
                <c16:uniqueId val="{00000007-C311-4137-A6A2-3F351F74AA8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Dalen1!$A$6:$A$9</c:f>
              <c:strCache>
                <c:ptCount val="4"/>
                <c:pt idx="0">
                  <c:v>Pwysig iawn</c:v>
                </c:pt>
                <c:pt idx="1">
                  <c:v>Pwysig i raddau</c:v>
                </c:pt>
                <c:pt idx="2">
                  <c:v>Dim ond ychydig yn bwysig</c:v>
                </c:pt>
                <c:pt idx="3">
                  <c:v>Ddim yn bwysig o gwbwl</c:v>
                </c:pt>
              </c:strCache>
            </c:strRef>
          </c:cat>
          <c:val>
            <c:numRef>
              <c:f>Dalen1!$B$6:$B$9</c:f>
              <c:numCache>
                <c:formatCode>General</c:formatCode>
                <c:ptCount val="4"/>
                <c:pt idx="0">
                  <c:v>7</c:v>
                </c:pt>
                <c:pt idx="1">
                  <c:v>20</c:v>
                </c:pt>
                <c:pt idx="2">
                  <c:v>17</c:v>
                </c:pt>
                <c:pt idx="3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311-4137-A6A2-3F351F74AA88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r>
              <a:rPr lang="cy-GB" b="0" i="0" u="none" strike="noStrike" baseline="0">
                <a:effectLst/>
              </a:rPr>
              <a:t>Gwefan newydd y Cyngor 'Amdani' sydd yn hyrwyddo swyddi Prentisiaid </a:t>
            </a:r>
            <a:endParaRPr lang="cy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Dalen1!$A$12:$A$13</c:f>
              <c:strCache>
                <c:ptCount val="2"/>
                <c:pt idx="0">
                  <c:v>Ydw </c:v>
                </c:pt>
                <c:pt idx="1">
                  <c:v>Nac Ydw</c:v>
                </c:pt>
              </c:strCache>
            </c:strRef>
          </c:cat>
          <c:val>
            <c:numRef>
              <c:f>Dalen1!$B$12:$B$13</c:f>
              <c:numCache>
                <c:formatCode>General</c:formatCode>
                <c:ptCount val="2"/>
                <c:pt idx="0">
                  <c:v>35</c:v>
                </c:pt>
                <c:pt idx="1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D9-42D4-BAB7-95A5C66C18B1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787683600"/>
        <c:axId val="1128529584"/>
      </c:barChart>
      <c:catAx>
        <c:axId val="787683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cy-GB"/>
          </a:p>
        </c:txPr>
        <c:crossAx val="1128529584"/>
        <c:crosses val="autoZero"/>
        <c:auto val="1"/>
        <c:lblAlgn val="ctr"/>
        <c:lblOffset val="100"/>
        <c:noMultiLvlLbl val="0"/>
      </c:catAx>
      <c:valAx>
        <c:axId val="1128529584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Nifer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crossAx val="7876836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Dalen1!$A$15:$A$18</cx:f>
        <cx:lvl ptCount="4">
          <cx:pt idx="0">Byddwn yn bendant</cx:pt>
          <cx:pt idx="1">Efallai</cx:pt>
          <cx:pt idx="2">Ddim yn debygol</cx:pt>
          <cx:pt idx="3">Na fyddwn</cx:pt>
        </cx:lvl>
      </cx:strDim>
      <cx:numDim type="val">
        <cx:f>Dalen1!$B$15:$B$18</cx:f>
        <cx:lvl ptCount="4" formatCode="General">
          <cx:pt idx="0">27</cx:pt>
          <cx:pt idx="1">20</cx:pt>
          <cx:pt idx="2">8</cx:pt>
          <cx:pt idx="3">0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600" b="1" i="0" u="none" strike="noStrike" baseline="0" dirty="0">
                <a:solidFill>
                  <a:schemeClr val="tx1"/>
                </a:solidFill>
                <a:effectLst/>
                <a:latin typeface="Aptos Narrow" panose="02110004020202020204"/>
                <a:ea typeface="Calibri" panose="020F0502020204030204" pitchFamily="34" charset="0"/>
                <a:cs typeface="Calibri" panose="020F0502020204030204" pitchFamily="34" charset="0"/>
              </a:rPr>
              <a:t>Parodrwydd i ymgeisio am swyddi Cymraeg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600" b="1" i="0" u="none" strike="noStrike" baseline="0" dirty="0">
              <a:solidFill>
                <a:srgbClr val="0E2841"/>
              </a:solidFill>
              <a:latin typeface="Aptos Narrow" panose="02110004020202020204"/>
            </a:endParaRPr>
          </a:p>
        </cx:rich>
      </cx:tx>
    </cx:title>
    <cx:plotArea>
      <cx:plotAreaRegion>
        <cx:series layoutId="funnel" uniqueId="{8400685A-F808-4A07-89E0-75A5BAE19B43}">
          <cx:dataLabels>
            <cx:txPr>
              <a:bodyPr spcFirstLastPara="1" vertOverflow="ellipsis" horzOverflow="overflow" wrap="square" lIns="0" tIns="0" rIns="0" bIns="0" anchor="ctr" anchorCtr="1"/>
              <a:lstStyle/>
              <a:p>
                <a:pPr algn="ctr" rtl="0">
                  <a:defRPr>
                    <a:solidFill>
                      <a:schemeClr val="bg1"/>
                    </a:solidFill>
                  </a:defRPr>
                </a:pPr>
                <a:endParaRPr lang="cy-GB" sz="1197" b="0" i="0" u="none" strike="noStrike" baseline="0">
                  <a:solidFill>
                    <a:schemeClr val="bg1"/>
                  </a:solidFill>
                  <a:latin typeface="Euphemia"/>
                </a:endParaRPr>
              </a:p>
            </cx:txPr>
            <cx:visibility seriesName="0" categoryName="0" value="1"/>
          </cx:dataLabels>
          <cx:dataId val="0"/>
        </cx:series>
      </cx:plotAreaRegion>
      <cx:axis id="0">
        <cx:catScaling gapWidth="0.0599999987"/>
        <cx:tickLabels/>
      </cx:axis>
    </cx:plotArea>
  </cx:chart>
  <cx:spPr>
    <a:ln>
      <a:solidFill>
        <a:schemeClr val="tx1"/>
      </a:solidFill>
    </a:ln>
  </cx:spPr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0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lt1"/>
    </cs:fontRef>
    <cs:spPr/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41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/>
  </cs:valueAxis>
  <cs:wall>
    <cs:lnRef idx="0"/>
    <cs:fillRef idx="0"/>
    <cs:effectRef idx="0"/>
    <cs:fontRef idx="minor">
      <a:schemeClr val="tx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image" Target="../media/image6.jpg"/><Relationship Id="rId4" Type="http://schemas.openxmlformats.org/officeDocument/2006/relationships/image" Target="../media/image9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image" Target="../media/image6.jpg"/><Relationship Id="rId4" Type="http://schemas.openxmlformats.org/officeDocument/2006/relationships/image" Target="../media/image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8B43E6-C156-4219-9E91-0E49C18AFFE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918CD571-C30A-4C69-9205-498EF6610523}">
      <dgm:prSet/>
      <dgm:spPr/>
      <dgm:t>
        <a:bodyPr/>
        <a:lstStyle/>
        <a:p>
          <a:r>
            <a:rPr lang="en-GB"/>
            <a:t>55 o gyfranogwyr wedi cwbwlhau’r holiadur drwy Microsoft Forms </a:t>
          </a:r>
          <a:endParaRPr lang="cy-GB"/>
        </a:p>
      </dgm:t>
    </dgm:pt>
    <dgm:pt modelId="{2240760F-32AB-4571-9BBD-66C6DBA52C32}" type="parTrans" cxnId="{E4C4F8CE-C24C-41AB-948A-A60376023D14}">
      <dgm:prSet/>
      <dgm:spPr/>
      <dgm:t>
        <a:bodyPr/>
        <a:lstStyle/>
        <a:p>
          <a:endParaRPr lang="cy-GB"/>
        </a:p>
      </dgm:t>
    </dgm:pt>
    <dgm:pt modelId="{65B4B024-84FB-4244-B9AC-FF8B257E87D5}" type="sibTrans" cxnId="{E4C4F8CE-C24C-41AB-948A-A60376023D14}">
      <dgm:prSet/>
      <dgm:spPr/>
      <dgm:t>
        <a:bodyPr/>
        <a:lstStyle/>
        <a:p>
          <a:endParaRPr lang="cy-GB"/>
        </a:p>
      </dgm:t>
    </dgm:pt>
    <dgm:pt modelId="{995AD570-905A-4970-974C-3DCCE69F53ED}">
      <dgm:prSet/>
      <dgm:spPr/>
      <dgm:t>
        <a:bodyPr/>
        <a:lstStyle/>
        <a:p>
          <a:r>
            <a:rPr lang="en-GB" dirty="0"/>
            <a:t>10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bresennol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grŵp</a:t>
          </a:r>
          <a:r>
            <a:rPr lang="en-GB" dirty="0"/>
            <a:t> </a:t>
          </a:r>
          <a:r>
            <a:rPr lang="en-GB" dirty="0" err="1"/>
            <a:t>ffocws</a:t>
          </a:r>
          <a:r>
            <a:rPr lang="en-GB" dirty="0"/>
            <a:t> </a:t>
          </a:r>
          <a:r>
            <a:rPr lang="en-GB" dirty="0" err="1"/>
            <a:t>ar-lein</a:t>
          </a:r>
          <a:r>
            <a:rPr lang="en-GB" dirty="0"/>
            <a:t>. </a:t>
          </a:r>
          <a:endParaRPr lang="cy-GB" dirty="0"/>
        </a:p>
      </dgm:t>
    </dgm:pt>
    <dgm:pt modelId="{5EB45E74-9C73-4C7D-A636-4D81ADD76C75}" type="parTrans" cxnId="{A9A22550-D15A-41F7-88C3-798654D5C08C}">
      <dgm:prSet/>
      <dgm:spPr/>
      <dgm:t>
        <a:bodyPr/>
        <a:lstStyle/>
        <a:p>
          <a:endParaRPr lang="cy-GB"/>
        </a:p>
      </dgm:t>
    </dgm:pt>
    <dgm:pt modelId="{892C0C3C-9569-4358-89D1-C2EE1A369BE2}" type="sibTrans" cxnId="{A9A22550-D15A-41F7-88C3-798654D5C08C}">
      <dgm:prSet/>
      <dgm:spPr/>
      <dgm:t>
        <a:bodyPr/>
        <a:lstStyle/>
        <a:p>
          <a:endParaRPr lang="cy-GB"/>
        </a:p>
      </dgm:t>
    </dgm:pt>
    <dgm:pt modelId="{3F36D02F-DA6D-457E-8E80-8E8BE0A38AD2}">
      <dgm:prSet/>
      <dgm:spPr/>
      <dgm:t>
        <a:bodyPr/>
        <a:lstStyle/>
        <a:p>
          <a:r>
            <a:rPr lang="en-GB" dirty="0"/>
            <a:t>8 o </a:t>
          </a:r>
          <a:r>
            <a:rPr lang="en-GB" dirty="0" err="1"/>
            <a:t>gyfweliadau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–</a:t>
          </a:r>
          <a:r>
            <a:rPr lang="en-GB" dirty="0" err="1"/>
            <a:t>lein</a:t>
          </a:r>
          <a:r>
            <a:rPr lang="en-GB" dirty="0"/>
            <a:t> ac 1 </a:t>
          </a:r>
          <a:r>
            <a:rPr lang="en-GB" dirty="0" err="1"/>
            <a:t>mewn</a:t>
          </a:r>
          <a:r>
            <a:rPr lang="en-GB" dirty="0"/>
            <a:t> person </a:t>
          </a:r>
          <a:r>
            <a:rPr lang="en-GB" dirty="0" err="1"/>
            <a:t>gyda’r</a:t>
          </a:r>
          <a:r>
            <a:rPr lang="en-GB" dirty="0"/>
            <a:t> </a:t>
          </a:r>
          <a:r>
            <a:rPr lang="en-GB" dirty="0" err="1"/>
            <a:t>Rheolwr</a:t>
          </a:r>
          <a:r>
            <a:rPr lang="en-GB" dirty="0"/>
            <a:t> </a:t>
          </a:r>
          <a:r>
            <a:rPr lang="en-GB" dirty="0" err="1"/>
            <a:t>Dysgu</a:t>
          </a:r>
          <a:r>
            <a:rPr lang="en-GB" dirty="0"/>
            <a:t> a </a:t>
          </a:r>
          <a:r>
            <a:rPr lang="en-GB" dirty="0" err="1"/>
            <a:t>Datblygu</a:t>
          </a:r>
          <a:endParaRPr lang="cy-GB" dirty="0"/>
        </a:p>
      </dgm:t>
    </dgm:pt>
    <dgm:pt modelId="{87643E40-BEEA-4B3C-A874-C9A763526D6B}" type="parTrans" cxnId="{6D25EF52-183F-44FF-A8FB-EEB4271B7B04}">
      <dgm:prSet/>
      <dgm:spPr/>
      <dgm:t>
        <a:bodyPr/>
        <a:lstStyle/>
        <a:p>
          <a:endParaRPr lang="cy-GB"/>
        </a:p>
      </dgm:t>
    </dgm:pt>
    <dgm:pt modelId="{42C816EE-C106-407C-A8D7-9A46F4D45383}" type="sibTrans" cxnId="{6D25EF52-183F-44FF-A8FB-EEB4271B7B04}">
      <dgm:prSet/>
      <dgm:spPr/>
      <dgm:t>
        <a:bodyPr/>
        <a:lstStyle/>
        <a:p>
          <a:endParaRPr lang="cy-GB"/>
        </a:p>
      </dgm:t>
    </dgm:pt>
    <dgm:pt modelId="{0918C898-6E3A-4150-BFEE-AEC6F5C9A8D9}" type="pres">
      <dgm:prSet presAssocID="{838B43E6-C156-4219-9E91-0E49C18AFFE6}" presName="Name0" presStyleCnt="0">
        <dgm:presLayoutVars>
          <dgm:dir/>
          <dgm:resizeHandles val="exact"/>
        </dgm:presLayoutVars>
      </dgm:prSet>
      <dgm:spPr/>
    </dgm:pt>
    <dgm:pt modelId="{8F96B876-1293-4DD0-AB7C-CD712340B88E}" type="pres">
      <dgm:prSet presAssocID="{838B43E6-C156-4219-9E91-0E49C18AFFE6}" presName="fgShape" presStyleLbl="fgShp" presStyleIdx="0" presStyleCnt="1"/>
      <dgm:spPr/>
    </dgm:pt>
    <dgm:pt modelId="{982885FE-F5D7-4657-90DA-72BDF9038C1F}" type="pres">
      <dgm:prSet presAssocID="{838B43E6-C156-4219-9E91-0E49C18AFFE6}" presName="linComp" presStyleCnt="0"/>
      <dgm:spPr/>
    </dgm:pt>
    <dgm:pt modelId="{A5659B59-06A2-43D8-BD47-5B3362DF314B}" type="pres">
      <dgm:prSet presAssocID="{918CD571-C30A-4C69-9205-498EF6610523}" presName="compNode" presStyleCnt="0"/>
      <dgm:spPr/>
    </dgm:pt>
    <dgm:pt modelId="{202922CD-2997-40CB-8B9C-88E29F2CC467}" type="pres">
      <dgm:prSet presAssocID="{918CD571-C30A-4C69-9205-498EF6610523}" presName="bkgdShape" presStyleLbl="node1" presStyleIdx="0" presStyleCnt="3"/>
      <dgm:spPr/>
    </dgm:pt>
    <dgm:pt modelId="{3FE0E7CE-139E-4B4F-9C35-AC19A2FCF5B4}" type="pres">
      <dgm:prSet presAssocID="{918CD571-C30A-4C69-9205-498EF6610523}" presName="nodeTx" presStyleLbl="node1" presStyleIdx="0" presStyleCnt="3">
        <dgm:presLayoutVars>
          <dgm:bulletEnabled val="1"/>
        </dgm:presLayoutVars>
      </dgm:prSet>
      <dgm:spPr/>
    </dgm:pt>
    <dgm:pt modelId="{A92AB93D-4F2F-43CD-AC85-41A989DBFDC7}" type="pres">
      <dgm:prSet presAssocID="{918CD571-C30A-4C69-9205-498EF6610523}" presName="invisiNode" presStyleLbl="node1" presStyleIdx="0" presStyleCnt="3"/>
      <dgm:spPr/>
    </dgm:pt>
    <dgm:pt modelId="{44E30681-10F9-416A-88EF-D429FC5524AB}" type="pres">
      <dgm:prSet presAssocID="{918CD571-C30A-4C69-9205-498EF6610523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Cartoon checklist and pencil"/>
        </a:ext>
      </dgm:extLst>
    </dgm:pt>
    <dgm:pt modelId="{02D1612F-EF03-4F7B-9BB1-3704C96856BB}" type="pres">
      <dgm:prSet presAssocID="{65B4B024-84FB-4244-B9AC-FF8B257E87D5}" presName="sibTrans" presStyleLbl="sibTrans2D1" presStyleIdx="0" presStyleCnt="0"/>
      <dgm:spPr/>
    </dgm:pt>
    <dgm:pt modelId="{4DE234A4-FCAB-482D-B374-C43E52470491}" type="pres">
      <dgm:prSet presAssocID="{995AD570-905A-4970-974C-3DCCE69F53ED}" presName="compNode" presStyleCnt="0"/>
      <dgm:spPr/>
    </dgm:pt>
    <dgm:pt modelId="{DDAD40DC-91CA-4288-84C0-A517D5A5230E}" type="pres">
      <dgm:prSet presAssocID="{995AD570-905A-4970-974C-3DCCE69F53ED}" presName="bkgdShape" presStyleLbl="node1" presStyleIdx="1" presStyleCnt="3"/>
      <dgm:spPr/>
    </dgm:pt>
    <dgm:pt modelId="{AE4774E1-EEB4-4AD1-AF90-2F527E7BB033}" type="pres">
      <dgm:prSet presAssocID="{995AD570-905A-4970-974C-3DCCE69F53ED}" presName="nodeTx" presStyleLbl="node1" presStyleIdx="1" presStyleCnt="3">
        <dgm:presLayoutVars>
          <dgm:bulletEnabled val="1"/>
        </dgm:presLayoutVars>
      </dgm:prSet>
      <dgm:spPr/>
    </dgm:pt>
    <dgm:pt modelId="{75A83970-3018-4E10-96D4-35A274F8C74E}" type="pres">
      <dgm:prSet presAssocID="{995AD570-905A-4970-974C-3DCCE69F53ED}" presName="invisiNode" presStyleLbl="node1" presStyleIdx="1" presStyleCnt="3"/>
      <dgm:spPr/>
    </dgm:pt>
    <dgm:pt modelId="{65D49FB7-38F2-45F7-AB1C-28F4AF9D4D87}" type="pres">
      <dgm:prSet presAssocID="{995AD570-905A-4970-974C-3DCCE69F53ED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 with solid fill"/>
        </a:ext>
      </dgm:extLst>
    </dgm:pt>
    <dgm:pt modelId="{531637AC-EC96-4B08-A696-32F1187F0E7F}" type="pres">
      <dgm:prSet presAssocID="{892C0C3C-9569-4358-89D1-C2EE1A369BE2}" presName="sibTrans" presStyleLbl="sibTrans2D1" presStyleIdx="0" presStyleCnt="0"/>
      <dgm:spPr/>
    </dgm:pt>
    <dgm:pt modelId="{CCE6C27B-1F6F-4EA8-8EFE-8938230D044C}" type="pres">
      <dgm:prSet presAssocID="{3F36D02F-DA6D-457E-8E80-8E8BE0A38AD2}" presName="compNode" presStyleCnt="0"/>
      <dgm:spPr/>
    </dgm:pt>
    <dgm:pt modelId="{9B2BFE83-DC13-4410-AECC-DB12EA668D7C}" type="pres">
      <dgm:prSet presAssocID="{3F36D02F-DA6D-457E-8E80-8E8BE0A38AD2}" presName="bkgdShape" presStyleLbl="node1" presStyleIdx="2" presStyleCnt="3"/>
      <dgm:spPr/>
    </dgm:pt>
    <dgm:pt modelId="{C51BF535-5B20-4082-AA79-A7203E92469D}" type="pres">
      <dgm:prSet presAssocID="{3F36D02F-DA6D-457E-8E80-8E8BE0A38AD2}" presName="nodeTx" presStyleLbl="node1" presStyleIdx="2" presStyleCnt="3">
        <dgm:presLayoutVars>
          <dgm:bulletEnabled val="1"/>
        </dgm:presLayoutVars>
      </dgm:prSet>
      <dgm:spPr/>
    </dgm:pt>
    <dgm:pt modelId="{999EB6EE-17A8-4AAC-A5E7-DCE7148A7907}" type="pres">
      <dgm:prSet presAssocID="{3F36D02F-DA6D-457E-8E80-8E8BE0A38AD2}" presName="invisiNode" presStyleLbl="node1" presStyleIdx="2" presStyleCnt="3"/>
      <dgm:spPr/>
    </dgm:pt>
    <dgm:pt modelId="{FE77033B-69B3-48BE-A862-F3CB05961D61}" type="pres">
      <dgm:prSet presAssocID="{3F36D02F-DA6D-457E-8E80-8E8BE0A38AD2}" presName="imagNode" presStyleLbl="fgImgPlace1" presStyleIdx="2" presStyleCnt="3"/>
      <dgm:spPr>
        <a:blipFill>
          <a:blip xmlns:r="http://schemas.openxmlformats.org/officeDocument/2006/relationships" r:embed="rId4"/>
          <a:srcRect/>
          <a:stretch>
            <a:fillRect l="-29000" r="-29000"/>
          </a:stretch>
        </a:blipFill>
      </dgm:spPr>
      <dgm:extLst>
        <a:ext uri="{E40237B7-FDA0-4F09-8148-C483321AD2D9}">
          <dgm14:cNvPr xmlns:dgm14="http://schemas.microsoft.com/office/drawing/2010/diagram" id="0" name="" descr="Illustration of person writing"/>
        </a:ext>
      </dgm:extLst>
    </dgm:pt>
  </dgm:ptLst>
  <dgm:cxnLst>
    <dgm:cxn modelId="{435AE007-A1E4-497E-B0C2-8175D1AD0F67}" type="presOf" srcId="{995AD570-905A-4970-974C-3DCCE69F53ED}" destId="{AE4774E1-EEB4-4AD1-AF90-2F527E7BB033}" srcOrd="1" destOrd="0" presId="urn:microsoft.com/office/officeart/2005/8/layout/hList7"/>
    <dgm:cxn modelId="{BEB3A85B-2CB5-4E71-90FC-E89814A27215}" type="presOf" srcId="{995AD570-905A-4970-974C-3DCCE69F53ED}" destId="{DDAD40DC-91CA-4288-84C0-A517D5A5230E}" srcOrd="0" destOrd="0" presId="urn:microsoft.com/office/officeart/2005/8/layout/hList7"/>
    <dgm:cxn modelId="{1839916C-E53F-49A8-A6FB-93B3F1A379B6}" type="presOf" srcId="{918CD571-C30A-4C69-9205-498EF6610523}" destId="{3FE0E7CE-139E-4B4F-9C35-AC19A2FCF5B4}" srcOrd="1" destOrd="0" presId="urn:microsoft.com/office/officeart/2005/8/layout/hList7"/>
    <dgm:cxn modelId="{A9A22550-D15A-41F7-88C3-798654D5C08C}" srcId="{838B43E6-C156-4219-9E91-0E49C18AFFE6}" destId="{995AD570-905A-4970-974C-3DCCE69F53ED}" srcOrd="1" destOrd="0" parTransId="{5EB45E74-9C73-4C7D-A636-4D81ADD76C75}" sibTransId="{892C0C3C-9569-4358-89D1-C2EE1A369BE2}"/>
    <dgm:cxn modelId="{6D25EF52-183F-44FF-A8FB-EEB4271B7B04}" srcId="{838B43E6-C156-4219-9E91-0E49C18AFFE6}" destId="{3F36D02F-DA6D-457E-8E80-8E8BE0A38AD2}" srcOrd="2" destOrd="0" parTransId="{87643E40-BEEA-4B3C-A874-C9A763526D6B}" sibTransId="{42C816EE-C106-407C-A8D7-9A46F4D45383}"/>
    <dgm:cxn modelId="{58850B7A-437E-4593-A5EB-E5843871716C}" type="presOf" srcId="{65B4B024-84FB-4244-B9AC-FF8B257E87D5}" destId="{02D1612F-EF03-4F7B-9BB1-3704C96856BB}" srcOrd="0" destOrd="0" presId="urn:microsoft.com/office/officeart/2005/8/layout/hList7"/>
    <dgm:cxn modelId="{7A8EBF91-F3F8-43D7-ADC2-89953123ED58}" type="presOf" srcId="{892C0C3C-9569-4358-89D1-C2EE1A369BE2}" destId="{531637AC-EC96-4B08-A696-32F1187F0E7F}" srcOrd="0" destOrd="0" presId="urn:microsoft.com/office/officeart/2005/8/layout/hList7"/>
    <dgm:cxn modelId="{E373DDC1-E4E0-41A0-8F48-A7BF20419FE2}" type="presOf" srcId="{3F36D02F-DA6D-457E-8E80-8E8BE0A38AD2}" destId="{9B2BFE83-DC13-4410-AECC-DB12EA668D7C}" srcOrd="0" destOrd="0" presId="urn:microsoft.com/office/officeart/2005/8/layout/hList7"/>
    <dgm:cxn modelId="{37CD15C6-1AE7-40C1-BDD6-905A103C7133}" type="presOf" srcId="{838B43E6-C156-4219-9E91-0E49C18AFFE6}" destId="{0918C898-6E3A-4150-BFEE-AEC6F5C9A8D9}" srcOrd="0" destOrd="0" presId="urn:microsoft.com/office/officeart/2005/8/layout/hList7"/>
    <dgm:cxn modelId="{E4C4F8CE-C24C-41AB-948A-A60376023D14}" srcId="{838B43E6-C156-4219-9E91-0E49C18AFFE6}" destId="{918CD571-C30A-4C69-9205-498EF6610523}" srcOrd="0" destOrd="0" parTransId="{2240760F-32AB-4571-9BBD-66C6DBA52C32}" sibTransId="{65B4B024-84FB-4244-B9AC-FF8B257E87D5}"/>
    <dgm:cxn modelId="{213602F0-9993-4ADC-AD32-23D1A1D89A77}" type="presOf" srcId="{918CD571-C30A-4C69-9205-498EF6610523}" destId="{202922CD-2997-40CB-8B9C-88E29F2CC467}" srcOrd="0" destOrd="0" presId="urn:microsoft.com/office/officeart/2005/8/layout/hList7"/>
    <dgm:cxn modelId="{78091EF3-1DDC-406D-95AB-2736D04C657F}" type="presOf" srcId="{3F36D02F-DA6D-457E-8E80-8E8BE0A38AD2}" destId="{C51BF535-5B20-4082-AA79-A7203E92469D}" srcOrd="1" destOrd="0" presId="urn:microsoft.com/office/officeart/2005/8/layout/hList7"/>
    <dgm:cxn modelId="{7C68A976-1CED-4522-ACFD-2BBADA65FC8F}" type="presParOf" srcId="{0918C898-6E3A-4150-BFEE-AEC6F5C9A8D9}" destId="{8F96B876-1293-4DD0-AB7C-CD712340B88E}" srcOrd="0" destOrd="0" presId="urn:microsoft.com/office/officeart/2005/8/layout/hList7"/>
    <dgm:cxn modelId="{8C281FC5-A2EE-4DE9-BE11-B867F119A6C0}" type="presParOf" srcId="{0918C898-6E3A-4150-BFEE-AEC6F5C9A8D9}" destId="{982885FE-F5D7-4657-90DA-72BDF9038C1F}" srcOrd="1" destOrd="0" presId="urn:microsoft.com/office/officeart/2005/8/layout/hList7"/>
    <dgm:cxn modelId="{9B43F33A-C167-4132-8E0F-A3C05158E0E8}" type="presParOf" srcId="{982885FE-F5D7-4657-90DA-72BDF9038C1F}" destId="{A5659B59-06A2-43D8-BD47-5B3362DF314B}" srcOrd="0" destOrd="0" presId="urn:microsoft.com/office/officeart/2005/8/layout/hList7"/>
    <dgm:cxn modelId="{F3F78D57-E515-4E01-84D5-63FA552C2506}" type="presParOf" srcId="{A5659B59-06A2-43D8-BD47-5B3362DF314B}" destId="{202922CD-2997-40CB-8B9C-88E29F2CC467}" srcOrd="0" destOrd="0" presId="urn:microsoft.com/office/officeart/2005/8/layout/hList7"/>
    <dgm:cxn modelId="{3C408799-FE3E-4DBD-AE6D-D1B41F5C2350}" type="presParOf" srcId="{A5659B59-06A2-43D8-BD47-5B3362DF314B}" destId="{3FE0E7CE-139E-4B4F-9C35-AC19A2FCF5B4}" srcOrd="1" destOrd="0" presId="urn:microsoft.com/office/officeart/2005/8/layout/hList7"/>
    <dgm:cxn modelId="{E439E7A5-3791-4AD0-BCB6-F48F087BC88C}" type="presParOf" srcId="{A5659B59-06A2-43D8-BD47-5B3362DF314B}" destId="{A92AB93D-4F2F-43CD-AC85-41A989DBFDC7}" srcOrd="2" destOrd="0" presId="urn:microsoft.com/office/officeart/2005/8/layout/hList7"/>
    <dgm:cxn modelId="{6BEAEAE3-67FA-4FE9-A428-10B2D6AF0A2C}" type="presParOf" srcId="{A5659B59-06A2-43D8-BD47-5B3362DF314B}" destId="{44E30681-10F9-416A-88EF-D429FC5524AB}" srcOrd="3" destOrd="0" presId="urn:microsoft.com/office/officeart/2005/8/layout/hList7"/>
    <dgm:cxn modelId="{4EA254BC-11E9-449B-AF6D-1DED310DC9A4}" type="presParOf" srcId="{982885FE-F5D7-4657-90DA-72BDF9038C1F}" destId="{02D1612F-EF03-4F7B-9BB1-3704C96856BB}" srcOrd="1" destOrd="0" presId="urn:microsoft.com/office/officeart/2005/8/layout/hList7"/>
    <dgm:cxn modelId="{C223CF3D-DDE9-4B20-A677-E7ABDA79B717}" type="presParOf" srcId="{982885FE-F5D7-4657-90DA-72BDF9038C1F}" destId="{4DE234A4-FCAB-482D-B374-C43E52470491}" srcOrd="2" destOrd="0" presId="urn:microsoft.com/office/officeart/2005/8/layout/hList7"/>
    <dgm:cxn modelId="{0C0C16B1-78A8-49C8-8C34-F302FF5EB19E}" type="presParOf" srcId="{4DE234A4-FCAB-482D-B374-C43E52470491}" destId="{DDAD40DC-91CA-4288-84C0-A517D5A5230E}" srcOrd="0" destOrd="0" presId="urn:microsoft.com/office/officeart/2005/8/layout/hList7"/>
    <dgm:cxn modelId="{B5A9BE09-FA78-4F9B-9A51-EE39A5B1208F}" type="presParOf" srcId="{4DE234A4-FCAB-482D-B374-C43E52470491}" destId="{AE4774E1-EEB4-4AD1-AF90-2F527E7BB033}" srcOrd="1" destOrd="0" presId="urn:microsoft.com/office/officeart/2005/8/layout/hList7"/>
    <dgm:cxn modelId="{0F4344E3-C845-40F2-AD5E-FC66F6EE5376}" type="presParOf" srcId="{4DE234A4-FCAB-482D-B374-C43E52470491}" destId="{75A83970-3018-4E10-96D4-35A274F8C74E}" srcOrd="2" destOrd="0" presId="urn:microsoft.com/office/officeart/2005/8/layout/hList7"/>
    <dgm:cxn modelId="{51C13F80-5C2B-48BA-AAAD-B0213DA43C4F}" type="presParOf" srcId="{4DE234A4-FCAB-482D-B374-C43E52470491}" destId="{65D49FB7-38F2-45F7-AB1C-28F4AF9D4D87}" srcOrd="3" destOrd="0" presId="urn:microsoft.com/office/officeart/2005/8/layout/hList7"/>
    <dgm:cxn modelId="{B1A10CC6-01EF-4DF2-AFD3-8991E366724B}" type="presParOf" srcId="{982885FE-F5D7-4657-90DA-72BDF9038C1F}" destId="{531637AC-EC96-4B08-A696-32F1187F0E7F}" srcOrd="3" destOrd="0" presId="urn:microsoft.com/office/officeart/2005/8/layout/hList7"/>
    <dgm:cxn modelId="{7CD43531-FE41-4041-A958-D423C851BAC1}" type="presParOf" srcId="{982885FE-F5D7-4657-90DA-72BDF9038C1F}" destId="{CCE6C27B-1F6F-4EA8-8EFE-8938230D044C}" srcOrd="4" destOrd="0" presId="urn:microsoft.com/office/officeart/2005/8/layout/hList7"/>
    <dgm:cxn modelId="{94C93F53-4AC8-4DEB-90AC-DFC9A73FDB8A}" type="presParOf" srcId="{CCE6C27B-1F6F-4EA8-8EFE-8938230D044C}" destId="{9B2BFE83-DC13-4410-AECC-DB12EA668D7C}" srcOrd="0" destOrd="0" presId="urn:microsoft.com/office/officeart/2005/8/layout/hList7"/>
    <dgm:cxn modelId="{B4DDABBD-F04C-4672-88DA-31192A22B492}" type="presParOf" srcId="{CCE6C27B-1F6F-4EA8-8EFE-8938230D044C}" destId="{C51BF535-5B20-4082-AA79-A7203E92469D}" srcOrd="1" destOrd="0" presId="urn:microsoft.com/office/officeart/2005/8/layout/hList7"/>
    <dgm:cxn modelId="{4BF95FE7-2F6E-4482-A116-7786C8E99B5C}" type="presParOf" srcId="{CCE6C27B-1F6F-4EA8-8EFE-8938230D044C}" destId="{999EB6EE-17A8-4AAC-A5E7-DCE7148A7907}" srcOrd="2" destOrd="0" presId="urn:microsoft.com/office/officeart/2005/8/layout/hList7"/>
    <dgm:cxn modelId="{9F67CA14-AC74-4B02-A8CE-471B26E18892}" type="presParOf" srcId="{CCE6C27B-1F6F-4EA8-8EFE-8938230D044C}" destId="{FE77033B-69B3-48BE-A862-F3CB05961D6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2922CD-2997-40CB-8B9C-88E29F2CC467}">
      <dsp:nvSpPr>
        <dsp:cNvPr id="0" name=""/>
        <dsp:cNvSpPr/>
      </dsp:nvSpPr>
      <dsp:spPr>
        <a:xfrm>
          <a:off x="2131" y="0"/>
          <a:ext cx="3316149" cy="217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55 o gyfranogwyr wedi cwbwlhau’r holiadur drwy Microsoft Forms </a:t>
          </a:r>
          <a:endParaRPr lang="cy-GB" sz="1400" kern="1200"/>
        </a:p>
      </dsp:txBody>
      <dsp:txXfrm>
        <a:off x="2131" y="870256"/>
        <a:ext cx="3316149" cy="870256"/>
      </dsp:txXfrm>
    </dsp:sp>
    <dsp:sp modelId="{44E30681-10F9-416A-88EF-D429FC5524AB}">
      <dsp:nvSpPr>
        <dsp:cNvPr id="0" name=""/>
        <dsp:cNvSpPr/>
      </dsp:nvSpPr>
      <dsp:spPr>
        <a:xfrm>
          <a:off x="1297961" y="130538"/>
          <a:ext cx="724488" cy="724488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17000" r="-17000"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D40DC-91CA-4288-84C0-A517D5A5230E}">
      <dsp:nvSpPr>
        <dsp:cNvPr id="0" name=""/>
        <dsp:cNvSpPr/>
      </dsp:nvSpPr>
      <dsp:spPr>
        <a:xfrm>
          <a:off x="3417764" y="0"/>
          <a:ext cx="3316149" cy="217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10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bresennol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y </a:t>
          </a:r>
          <a:r>
            <a:rPr lang="en-GB" sz="1400" kern="1200" dirty="0" err="1"/>
            <a:t>grŵp</a:t>
          </a:r>
          <a:r>
            <a:rPr lang="en-GB" sz="1400" kern="1200" dirty="0"/>
            <a:t> </a:t>
          </a:r>
          <a:r>
            <a:rPr lang="en-GB" sz="1400" kern="1200" dirty="0" err="1"/>
            <a:t>ffocws</a:t>
          </a:r>
          <a:r>
            <a:rPr lang="en-GB" sz="1400" kern="1200" dirty="0"/>
            <a:t> </a:t>
          </a:r>
          <a:r>
            <a:rPr lang="en-GB" sz="1400" kern="1200" dirty="0" err="1"/>
            <a:t>ar-lein</a:t>
          </a:r>
          <a:r>
            <a:rPr lang="en-GB" sz="1400" kern="1200" dirty="0"/>
            <a:t>. </a:t>
          </a:r>
          <a:endParaRPr lang="cy-GB" sz="1400" kern="1200" dirty="0"/>
        </a:p>
      </dsp:txBody>
      <dsp:txXfrm>
        <a:off x="3417764" y="870256"/>
        <a:ext cx="3316149" cy="870256"/>
      </dsp:txXfrm>
    </dsp:sp>
    <dsp:sp modelId="{65D49FB7-38F2-45F7-AB1C-28F4AF9D4D87}">
      <dsp:nvSpPr>
        <dsp:cNvPr id="0" name=""/>
        <dsp:cNvSpPr/>
      </dsp:nvSpPr>
      <dsp:spPr>
        <a:xfrm>
          <a:off x="4713595" y="130538"/>
          <a:ext cx="724488" cy="72448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BFE83-DC13-4410-AECC-DB12EA668D7C}">
      <dsp:nvSpPr>
        <dsp:cNvPr id="0" name=""/>
        <dsp:cNvSpPr/>
      </dsp:nvSpPr>
      <dsp:spPr>
        <a:xfrm>
          <a:off x="6833398" y="0"/>
          <a:ext cx="3316149" cy="217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8 o </a:t>
          </a:r>
          <a:r>
            <a:rPr lang="en-GB" sz="1400" kern="1200" dirty="0" err="1"/>
            <a:t>gyfweliadau</a:t>
          </a:r>
          <a:r>
            <a:rPr lang="en-GB" sz="1400" kern="1200" dirty="0"/>
            <a:t> </a:t>
          </a:r>
          <a:r>
            <a:rPr lang="en-GB" sz="1400" kern="1200" dirty="0" err="1"/>
            <a:t>ar</a:t>
          </a:r>
          <a:r>
            <a:rPr lang="en-GB" sz="1400" kern="1200" dirty="0"/>
            <a:t> –</a:t>
          </a:r>
          <a:r>
            <a:rPr lang="en-GB" sz="1400" kern="1200" dirty="0" err="1"/>
            <a:t>lein</a:t>
          </a:r>
          <a:r>
            <a:rPr lang="en-GB" sz="1400" kern="1200" dirty="0"/>
            <a:t> ac 1 </a:t>
          </a:r>
          <a:r>
            <a:rPr lang="en-GB" sz="1400" kern="1200" dirty="0" err="1"/>
            <a:t>mewn</a:t>
          </a:r>
          <a:r>
            <a:rPr lang="en-GB" sz="1400" kern="1200" dirty="0"/>
            <a:t> person </a:t>
          </a:r>
          <a:r>
            <a:rPr lang="en-GB" sz="1400" kern="1200" dirty="0" err="1"/>
            <a:t>gyda’r</a:t>
          </a:r>
          <a:r>
            <a:rPr lang="en-GB" sz="1400" kern="1200" dirty="0"/>
            <a:t> </a:t>
          </a:r>
          <a:r>
            <a:rPr lang="en-GB" sz="1400" kern="1200" dirty="0" err="1"/>
            <a:t>Rheolwr</a:t>
          </a:r>
          <a:r>
            <a:rPr lang="en-GB" sz="1400" kern="1200" dirty="0"/>
            <a:t> </a:t>
          </a:r>
          <a:r>
            <a:rPr lang="en-GB" sz="1400" kern="1200" dirty="0" err="1"/>
            <a:t>Dysgu</a:t>
          </a:r>
          <a:r>
            <a:rPr lang="en-GB" sz="1400" kern="1200" dirty="0"/>
            <a:t> a </a:t>
          </a:r>
          <a:r>
            <a:rPr lang="en-GB" sz="1400" kern="1200" dirty="0" err="1"/>
            <a:t>Datblygu</a:t>
          </a:r>
          <a:endParaRPr lang="cy-GB" sz="1400" kern="1200" dirty="0"/>
        </a:p>
      </dsp:txBody>
      <dsp:txXfrm>
        <a:off x="6833398" y="870256"/>
        <a:ext cx="3316149" cy="870256"/>
      </dsp:txXfrm>
    </dsp:sp>
    <dsp:sp modelId="{FE77033B-69B3-48BE-A862-F3CB05961D61}">
      <dsp:nvSpPr>
        <dsp:cNvPr id="0" name=""/>
        <dsp:cNvSpPr/>
      </dsp:nvSpPr>
      <dsp:spPr>
        <a:xfrm>
          <a:off x="8129228" y="130538"/>
          <a:ext cx="724488" cy="724488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9000" r="-29000"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96B876-1293-4DD0-AB7C-CD712340B88E}">
      <dsp:nvSpPr>
        <dsp:cNvPr id="0" name=""/>
        <dsp:cNvSpPr/>
      </dsp:nvSpPr>
      <dsp:spPr>
        <a:xfrm>
          <a:off x="406067" y="1740512"/>
          <a:ext cx="9339544" cy="326346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F28AB76-B240-4EB5-BBB8-1585E350B0EB}" type="datetime1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834459-7356-44BF-850D-8B30C4FB3B6B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254F394-CA94-44AB-AA5C-030F15B3DF9F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A3C37BE-C303-496D-B5CD-85F2937540FC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12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39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endParaRPr lang="cy-GB" dirty="0"/>
          </a:p>
          <a:p>
            <a:pPr rtl="0"/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214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586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115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140966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5462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799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6481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21358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63844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606573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48933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07661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27736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67373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noProof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noProof="0" dirty="0"/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00540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06945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46513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A3C37BE-C303-496D-B5CD-85F2937540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85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cy-GB" noProof="0"/>
              <a:t>Cliciwch i olygu arddull is-deitl y Meistr</a:t>
            </a:r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520D413B-D766-4408-A8E4-D0943F95F6A1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0FF54DE5-C571-48E8-A5BC-B369434E2F4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777120A-BC0F-4DD5-9E46-BB9C1EFA7416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cy-GB" noProof="0"/>
              <a:t>Cliciwch i olygu arddull is-deitl y Meistr</a:t>
            </a:r>
            <a:endParaRPr lang="en-GB" noProof="0"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cy-GB" noProof="0"/>
              <a:t>Cliciwch eicon i ychwanegu llun</a:t>
            </a:r>
            <a:endParaRPr lang="en-GB" noProof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rtlCol="0"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899421-673F-4CCD-A44F-8F8B5E53A971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DFEFAA-F37E-4197-82A3-46DA1629A2E1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 rtlCol="0"/>
          <a:lstStyle/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 rtlCol="0"/>
          <a:lstStyle/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18E844-891C-40D1-97EA-9B7B72C7EA69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E1ADA3-2D10-4D19-9D01-17EEDB2CF09C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1607E5-5283-43B8-A7FC-26C1F3C9FF56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181A209-F933-43E2-BD0A-1CB83143268B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cy-GB" noProof="0"/>
              <a:t>Cliciwch i olygu'r arddulliau testun Meistr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cy-GB" noProof="0"/>
              <a:t>Cliciwch eicon i ychwanegu llun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44ABC67-7F5E-4178-9DFA-02F5BA36DBD3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AFE8D9-1727-42D1-B2C4-F4FCDE24444F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 rtlCol="0"/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 rtlCol="0"/>
          <a:lstStyle/>
          <a:p>
            <a:pPr lvl="0" rtl="0"/>
            <a:r>
              <a:rPr lang="cy-GB" noProof="0"/>
              <a:t>Cliciwch i olygu'r arddulliau testun Meistr</a:t>
            </a:r>
          </a:p>
          <a:p>
            <a:pPr lvl="1" rtl="0"/>
            <a:r>
              <a:rPr lang="cy-GB" noProof="0"/>
              <a:t>Ail lefel</a:t>
            </a:r>
          </a:p>
          <a:p>
            <a:pPr lvl="2" rtl="0"/>
            <a:r>
              <a:rPr lang="cy-GB" noProof="0"/>
              <a:t>Trydedd lefel</a:t>
            </a:r>
          </a:p>
          <a:p>
            <a:pPr lvl="3" rtl="0"/>
            <a:r>
              <a:rPr lang="cy-GB" noProof="0"/>
              <a:t>Pedwaredd lefel</a:t>
            </a:r>
          </a:p>
          <a:p>
            <a:pPr lvl="4" rtl="0"/>
            <a:r>
              <a:rPr lang="cy-GB" noProof="0"/>
              <a:t>Pumed lefel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F0FE9A-6841-4A36-9540-864C6A1F3EBE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/>
              <a:t>‹#›</a:t>
            </a:fld>
            <a:endParaRPr lang="en-GB" noProof="0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pPr rtl="0"/>
            <a:r>
              <a:rPr lang="cy-GB" noProof="0"/>
              <a:t>Cliciwch i olygu arddull teitl y Meistr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  <a:p>
            <a:pPr lvl="5" rtl="0"/>
            <a:r>
              <a:rPr lang="en-GB" noProof="0"/>
              <a:t>Sixth level</a:t>
            </a:r>
          </a:p>
          <a:p>
            <a:pPr lvl="6" rtl="0"/>
            <a:r>
              <a:rPr lang="en-GB" noProof="0"/>
              <a:t>Seventh level</a:t>
            </a:r>
          </a:p>
          <a:p>
            <a:pPr lvl="7" rtl="0"/>
            <a:r>
              <a:rPr lang="en-GB" noProof="0"/>
              <a:t>Eighth level</a:t>
            </a:r>
          </a:p>
          <a:p>
            <a:pPr lvl="8" rtl="0"/>
            <a:r>
              <a:rPr lang="en-GB" noProof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rtl="0"/>
            <a:fld id="{6BC1B948-4E86-4900-BCE2-2386EC9BC47E}" type="datetime1">
              <a:rPr lang="en-GB" noProof="0" smtClean="0"/>
              <a:t>05/02/2026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rtl="0"/>
            <a:fld id="{0FF54DE5-C571-48E8-A5BC-B369434E2F44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microsoft.com/office/2014/relationships/chartEx" Target="../charts/chartEx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manager.com/blog/benefits-of-a-gantt-chart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questionpro.com/blog/types-of-interviews/" TargetMode="External"/><Relationship Id="rId4" Type="http://schemas.openxmlformats.org/officeDocument/2006/relationships/hyperlink" Target="https://www.scribbr.com/apa-style/methods-section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790" y="3047220"/>
            <a:ext cx="10961410" cy="1684150"/>
          </a:xfrm>
        </p:spPr>
        <p:txBody>
          <a:bodyPr rtlCol="0">
            <a:noAutofit/>
          </a:bodyPr>
          <a:lstStyle/>
          <a:p>
            <a:pPr algn="ctr"/>
            <a:r>
              <a:rPr lang="cy-GB" sz="3600" b="1" dirty="0">
                <a:latin typeface="Aptos" panose="020B0004020202020204" pitchFamily="34" charset="0"/>
              </a:rPr>
              <a:t>Asesu ffyrdd i gynyddu a chymell nifer o Raddedigion a Phrentisiaethau Cyfrwng Cymraeg Cyngor Sir Gâr</a:t>
            </a:r>
            <a:endParaRPr lang="en-GB" sz="3600" dirty="0">
              <a:latin typeface="Aptos" panose="020B00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0450" y="4863346"/>
            <a:ext cx="10071099" cy="509750"/>
          </a:xfrm>
        </p:spPr>
        <p:txBody>
          <a:bodyPr rtlCol="0">
            <a:normAutofit fontScale="77500" lnSpcReduction="20000"/>
          </a:bodyPr>
          <a:lstStyle/>
          <a:p>
            <a:pPr algn="ctr">
              <a:spcAft>
                <a:spcPts val="600"/>
              </a:spcAft>
            </a:pPr>
            <a:r>
              <a:rPr lang="cy-GB" noProof="0" dirty="0"/>
              <a:t>Enw Myfyriwr: Sioned Raymond</a:t>
            </a:r>
          </a:p>
          <a:p>
            <a:pPr algn="ctr">
              <a:spcAft>
                <a:spcPts val="600"/>
              </a:spcAft>
            </a:pPr>
            <a:r>
              <a:rPr lang="cy-GB" noProof="0" dirty="0"/>
              <a:t>Rhif Myfyriwr: 2225044</a:t>
            </a:r>
          </a:p>
          <a:p>
            <a:pPr algn="ctr" rtl="0"/>
            <a:endParaRPr lang="en-GB" dirty="0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D6C663C7-BBB9-FDE1-A5A4-B7B1EAB53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761" y="5865172"/>
            <a:ext cx="1514475" cy="76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cy-GB" b="1" noProof="0" dirty="0">
                <a:latin typeface="Aptos" panose="020B0004020202020204" pitchFamily="34" charset="0"/>
              </a:rPr>
              <a:t>Trefn y cyflwyniad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04900" y="1439945"/>
            <a:ext cx="9982200" cy="5055124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cy-GB" noProof="0" dirty="0">
                <a:latin typeface="Aptos" panose="020B0004020202020204" pitchFamily="34" charset="0"/>
              </a:rPr>
              <a:t>Cwestiwn Ymchwil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Ystyriaeth ar gyfer Moeseg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Ystyriaeth ar gyfer Ymchwil Mewnol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Cefndir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Adolygiad Llenyddiaeth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Dulliau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Canfyddiadau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Casgliad 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Argymhellion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Archwiliad myfyriol o’r profiad dysgu personol a phroffesiynol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Rhestr Gyfeirio</a:t>
            </a:r>
          </a:p>
          <a:p>
            <a:pPr rtl="0"/>
            <a:r>
              <a:rPr lang="cy-GB" noProof="0" dirty="0">
                <a:latin typeface="Aptos" panose="020B0004020202020204" pitchFamily="34" charset="0"/>
              </a:rPr>
              <a:t>Rhestr Ffigyrau</a:t>
            </a:r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cy-GB" noProof="0" dirty="0">
                <a:latin typeface="Aptos" panose="020B0004020202020204" pitchFamily="34" charset="0"/>
              </a:rPr>
              <a:t>Cwestiwn Ymchwil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472D1765-CD78-E591-0EB0-507E9FAE5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1571" y="1614115"/>
            <a:ext cx="9982200" cy="4249656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y-GB" sz="7000" b="1" dirty="0">
                <a:latin typeface="Aptos" panose="020B0004020202020204" pitchFamily="34" charset="0"/>
              </a:rPr>
              <a:t>Archwilio’r system bresennol a’r gofynion a ddefnyddia Cyngor Sir ar gyfer swyddi Graddedigion a Phrentisiaethau cyfrwng Cymraeg. Gyda’r nod hir dymor o allu mabwysiadu ffyrdd a dulliau er mwyn atynnu a chynyddu’r nifer o ymgeiswyr cyfrwng Cymraeg i swyddi’r Cyngor.</a:t>
            </a:r>
          </a:p>
          <a:p>
            <a:pPr marL="0" indent="0" algn="ctr">
              <a:buNone/>
            </a:pPr>
            <a:endParaRPr lang="cy-GB" sz="7000" b="1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sz="5100" dirty="0">
                <a:latin typeface="Aptos" panose="020B0004020202020204" pitchFamily="34" charset="0"/>
              </a:rPr>
              <a:t>Teitl Dangosol:</a:t>
            </a:r>
            <a:r>
              <a:rPr lang="cy-GB" sz="5100" b="1" u="sng" dirty="0">
                <a:latin typeface="Aptos" panose="020B0004020202020204" pitchFamily="34" charset="0"/>
              </a:rPr>
              <a:t> </a:t>
            </a:r>
            <a:endParaRPr lang="cy-GB" sz="5100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sz="5100" b="1" i="1" dirty="0">
                <a:latin typeface="Aptos" panose="020B0004020202020204" pitchFamily="34" charset="0"/>
              </a:rPr>
              <a:t>Asesu ffyrdd i gynyddu a chymell nifer o Raddedigion a Phrentisiaethau Cyfrwng Cymraeg Cyngor Sir Gâr</a:t>
            </a:r>
            <a:endParaRPr lang="cy-GB" sz="5100" i="1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endParaRPr lang="cy-GB" sz="7000" b="1" dirty="0">
              <a:latin typeface="Aptos" panose="020B00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1027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cy-GB" noProof="0" dirty="0">
                <a:latin typeface="Aptos" panose="020B0004020202020204" pitchFamily="34" charset="0"/>
              </a:rPr>
              <a:t>Ystyriaeth ar gyfer Moeseg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95546" y="1600200"/>
            <a:ext cx="10190036" cy="823912"/>
          </a:xfrm>
        </p:spPr>
        <p:txBody>
          <a:bodyPr rtlCol="0"/>
          <a:lstStyle/>
          <a:p>
            <a:pPr algn="ctr" rtl="0"/>
            <a:r>
              <a:rPr lang="cy-GB" noProof="0" dirty="0">
                <a:latin typeface="Aptos" panose="020B0004020202020204" pitchFamily="34" charset="0"/>
              </a:rPr>
              <a:t>Mae ystyriaethau moesegol yn egwyddorion sy’n tywys ymchwil i sicrhau tegwch, tryloywder a parch” (</a:t>
            </a:r>
            <a:r>
              <a:rPr lang="cy-GB" noProof="0" dirty="0" err="1">
                <a:latin typeface="Aptos" panose="020B0004020202020204" pitchFamily="34" charset="0"/>
              </a:rPr>
              <a:t>Hassaon</a:t>
            </a:r>
            <a:r>
              <a:rPr lang="cy-GB" noProof="0" dirty="0">
                <a:latin typeface="Aptos" panose="020B0004020202020204" pitchFamily="34" charset="0"/>
              </a:rPr>
              <a:t>, 2024)</a:t>
            </a:r>
          </a:p>
        </p:txBody>
      </p:sp>
      <p:sp>
        <p:nvSpPr>
          <p:cNvPr id="3" name="Petryal 2">
            <a:extLst>
              <a:ext uri="{FF2B5EF4-FFF2-40B4-BE49-F238E27FC236}">
                <a16:creationId xmlns:a16="http://schemas.microsoft.com/office/drawing/2014/main" id="{2696DB89-36C6-3594-2ECB-AA5AB2A402B2}"/>
              </a:ext>
            </a:extLst>
          </p:cNvPr>
          <p:cNvSpPr/>
          <p:nvPr/>
        </p:nvSpPr>
        <p:spPr>
          <a:xfrm>
            <a:off x="5602515" y="3002728"/>
            <a:ext cx="6023428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b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ptos" panose="020B0004020202020204" pitchFamily="34" charset="0"/>
              </a:rPr>
              <a:t>Deunyddiau Cyfarwyddyd Moesegol Mewnol ac Allanol </a:t>
            </a:r>
          </a:p>
          <a:p>
            <a:pPr algn="ctr"/>
            <a:endParaRPr lang="cy-GB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ptos" panose="020B0004020202020204" pitchFamily="34" charset="0"/>
            </a:endParaRP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cy-GB" b="1" dirty="0">
                <a:latin typeface="Aptos" panose="020B0004020202020204" pitchFamily="34" charset="0"/>
              </a:rPr>
              <a:t>Cod Ymarfer Moeseg ac </a:t>
            </a:r>
            <a:r>
              <a:rPr lang="cy-GB" b="1" dirty="0" err="1">
                <a:latin typeface="Aptos" panose="020B0004020202020204" pitchFamily="34" charset="0"/>
              </a:rPr>
              <a:t>Integredd</a:t>
            </a:r>
            <a:r>
              <a:rPr lang="cy-GB" b="1" dirty="0">
                <a:latin typeface="Aptos" panose="020B0004020202020204" pitchFamily="34" charset="0"/>
              </a:rPr>
              <a:t> Ymchwil PCYDDS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cy-GB" b="1" dirty="0">
                <a:latin typeface="Aptos" panose="020B0004020202020204" pitchFamily="34" charset="0"/>
              </a:rPr>
              <a:t>Polisi Rheoli Data Ymchwil PCYDDS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cy-GB" b="1" dirty="0">
                <a:latin typeface="Aptos" panose="020B0004020202020204" pitchFamily="34" charset="0"/>
              </a:rPr>
              <a:t>Strategaeth Gweithlu Ebrill 2024 Cyngor Sir Gâr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cy-GB" b="1" dirty="0">
                <a:latin typeface="Aptos" panose="020B0004020202020204" pitchFamily="34" charset="0"/>
              </a:rPr>
              <a:t>Cod Ymarfer ar gyfer Rheoliadau Safonau’r Gymraeg 2015 (Comisiynydd y Gymraeg)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cy-GB" b="1" dirty="0">
                <a:latin typeface="Aptos" panose="020B0004020202020204" pitchFamily="34" charset="0"/>
              </a:rPr>
              <a:t>Pecyn Cymorth Cyngor Sir Gâr – Cynllunio’r Gweithlu</a:t>
            </a:r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2DF5B8C4-F360-A790-AAC5-937A39A1B2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82" r="4832"/>
          <a:stretch>
            <a:fillRect/>
          </a:stretch>
        </p:blipFill>
        <p:spPr>
          <a:xfrm>
            <a:off x="895546" y="2424112"/>
            <a:ext cx="4027208" cy="3720575"/>
          </a:xfrm>
          <a:prstGeom prst="rect">
            <a:avLst/>
          </a:prstGeom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5EC4E66B-6600-2F32-1761-8EB9DB7A9185}"/>
              </a:ext>
            </a:extLst>
          </p:cNvPr>
          <p:cNvSpPr txBox="1"/>
          <p:nvPr/>
        </p:nvSpPr>
        <p:spPr>
          <a:xfrm>
            <a:off x="587202" y="6241312"/>
            <a:ext cx="48673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 err="1">
                <a:latin typeface="Aptos" panose="020B0004020202020204" pitchFamily="34" charset="0"/>
              </a:rPr>
              <a:t>Ffigwr</a:t>
            </a:r>
            <a:r>
              <a:rPr lang="en-GB" sz="1600" i="1" dirty="0">
                <a:latin typeface="Aptos" panose="020B0004020202020204" pitchFamily="34" charset="0"/>
              </a:rPr>
              <a:t> 1: Research Ethics (Wagle, 2020)</a:t>
            </a:r>
            <a:endParaRPr lang="cy-GB" sz="1600" i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49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cy-GB" noProof="0" dirty="0">
                <a:latin typeface="Aptos" panose="020B0004020202020204" pitchFamily="34" charset="0"/>
              </a:rPr>
              <a:t>Ystyriaeth ar gyfer Ymchwil Mewnol</a:t>
            </a:r>
          </a:p>
        </p:txBody>
      </p:sp>
      <p:sp>
        <p:nvSpPr>
          <p:cNvPr id="3" name="Petryal 2">
            <a:extLst>
              <a:ext uri="{FF2B5EF4-FFF2-40B4-BE49-F238E27FC236}">
                <a16:creationId xmlns:a16="http://schemas.microsoft.com/office/drawing/2014/main" id="{65A162ED-A0C8-8250-A8A6-54A001F7E3B5}"/>
              </a:ext>
            </a:extLst>
          </p:cNvPr>
          <p:cNvSpPr/>
          <p:nvPr/>
        </p:nvSpPr>
        <p:spPr>
          <a:xfrm>
            <a:off x="941950" y="1674674"/>
            <a:ext cx="1029210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dirty="0">
                <a:latin typeface="Aptos" panose="020B0004020202020204" pitchFamily="34" charset="0"/>
              </a:rPr>
              <a:t>“Mae ymchwilydd mewnol yn cyfeirio at ymchwilydd sy'n cynnal ymchwil o fewn ei sefydliad, grŵp cymdeithasol, neu ddiwylliant ei hun, gan ennill persbectif a dealltwriaeth unigryw o'r cyd-destun yn aml. Mae'r dull hwn yn caniatáu cysylltiad dyfnach â'r cyfranogwyr a gall wella ansawdd yr ymchwil trwy fanteisio ar wybodaeth a chyd - ymddiriedaeth.”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5" name="Petryal 4">
            <a:extLst>
              <a:ext uri="{FF2B5EF4-FFF2-40B4-BE49-F238E27FC236}">
                <a16:creationId xmlns:a16="http://schemas.microsoft.com/office/drawing/2014/main" id="{C759B4E4-2A98-F117-6178-0CEB69ED4FC6}"/>
              </a:ext>
            </a:extLst>
          </p:cNvPr>
          <p:cNvSpPr/>
          <p:nvPr/>
        </p:nvSpPr>
        <p:spPr>
          <a:xfrm>
            <a:off x="0" y="2967334"/>
            <a:ext cx="12052092" cy="44319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" panose="020B0004020202020204" pitchFamily="34" charset="0"/>
              </a:rPr>
              <a:t>Mae agweddau allweddol yn cynnwys: </a:t>
            </a:r>
          </a:p>
          <a:p>
            <a:pPr marL="685800" indent="-685800" algn="ctr">
              <a:buFontTx/>
              <a:buChar char="-"/>
            </a:pPr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" panose="020B0004020202020204" pitchFamily="34" charset="0"/>
              </a:rPr>
              <a:t>Dealltwriaeth gyd-destunol </a:t>
            </a:r>
          </a:p>
          <a:p>
            <a:pPr marL="685800" indent="-685800" algn="ctr">
              <a:buFontTx/>
              <a:buChar char="-"/>
            </a:pPr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" panose="020B0004020202020204" pitchFamily="34" charset="0"/>
              </a:rPr>
              <a:t>Heriau a Manteision </a:t>
            </a:r>
          </a:p>
          <a:p>
            <a:pPr marL="685800" indent="-685800" algn="ctr">
              <a:buFontTx/>
              <a:buChar char="-"/>
            </a:pPr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" panose="020B0004020202020204" pitchFamily="34" charset="0"/>
              </a:rPr>
              <a:t>Safbwynt</a:t>
            </a:r>
          </a:p>
          <a:p>
            <a:pPr marL="685800" indent="-685800" algn="ctr">
              <a:buFontTx/>
              <a:buChar char="-"/>
            </a:pPr>
            <a:endParaRPr lang="cy-GB" sz="2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ptos" panose="020B0004020202020204" pitchFamily="34" charset="0"/>
            </a:endParaRPr>
          </a:p>
          <a:p>
            <a:pPr algn="ctr"/>
            <a:r>
              <a:rPr lang="cy-GB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ptos" panose="020B0004020202020204" pitchFamily="34" charset="0"/>
              </a:rPr>
              <a:t>Ar y cyfan mae ymchwil fewnol yn dull pwerus a all gyfoethogi dealltwriaeth o gyd-destunau cymdeithasol a phroffesiynol cymhleth. </a:t>
            </a:r>
          </a:p>
          <a:p>
            <a:pPr algn="ctr"/>
            <a:endParaRPr lang="cy-GB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2700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1B46E63-8F12-FE26-9A1F-6900B7679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Cefndir</a:t>
            </a:r>
            <a:r>
              <a:rPr lang="en-GB" dirty="0">
                <a:latin typeface="Aptos" panose="020B0004020202020204" pitchFamily="34" charset="0"/>
              </a:rPr>
              <a:t> </a:t>
            </a:r>
            <a:endParaRPr lang="cy-GB" dirty="0">
              <a:latin typeface="Aptos" panose="020B0004020202020204" pitchFamily="34" charset="0"/>
            </a:endParaRP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2C11191-3E74-1EE1-7013-49B90DEDF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6223" y="2224314"/>
            <a:ext cx="11248571" cy="4633686"/>
          </a:xfrm>
        </p:spPr>
        <p:txBody>
          <a:bodyPr>
            <a:normAutofit fontScale="55000" lnSpcReduction="20000"/>
          </a:bodyPr>
          <a:lstStyle/>
          <a:p>
            <a:r>
              <a:rPr lang="cy-GB" sz="2900" b="1" u="sng" noProof="0" dirty="0">
                <a:latin typeface="Aptos" panose="020B0004020202020204" pitchFamily="34" charset="0"/>
              </a:rPr>
              <a:t>Nodau’r Gweithgarwch Ymchwil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2900" dirty="0">
                <a:latin typeface="Aptos" panose="020B0004020202020204" pitchFamily="34" charset="0"/>
              </a:rPr>
              <a:t>Asesu proses recriwtio presennol a dros y 5 mlynedd diwethaf Cyngor Sir Gâr a’r gofynion i Raddedigion a Phrentisiaethau.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2900" dirty="0">
                <a:latin typeface="Aptos" panose="020B0004020202020204" pitchFamily="34" charset="0"/>
              </a:rPr>
              <a:t>Cymharu â dysgu oddi wrth sefydliadau arall yn Sir Gâr sydd yn cynnig cynlluniau tebyg. Yn ogystal â chymharu arfer dda, yn benodol gyda ‘Cynllun Yfory’ Cyngor Gwynedd, sydd yn gynllun graddedig ar gyfer myfyrwyr cyfrwng Cymraeg yn unig.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2900" dirty="0">
                <a:latin typeface="Aptos" panose="020B0004020202020204" pitchFamily="34" charset="0"/>
              </a:rPr>
              <a:t>Adnabod a gwerthuso'r heriau mae unigolion ifanc dros 18 yn wynebu wrth edrych am waith, yn benodol swyddi cyfrwng Cymraeg. Edrychir i gynnal sgyrsiau gyda chyn-fyfyrwyr chweched dosbarth o ysgolion Uwchradd Cymraeg y Sir.  </a:t>
            </a:r>
          </a:p>
          <a:p>
            <a:pPr marL="342900" lvl="0" indent="-342900">
              <a:buFont typeface="+mj-lt"/>
              <a:buAutoNum type="arabicPeriod"/>
            </a:pPr>
            <a:r>
              <a:rPr lang="cy-GB" sz="2900" dirty="0">
                <a:latin typeface="Aptos" panose="020B0004020202020204" pitchFamily="34" charset="0"/>
              </a:rPr>
              <a:t>Datblygu argymhellion ar sut gellir atynnu fwy o fyfyrwyr cyfrwng Cymraeg i Sir Gâr. </a:t>
            </a:r>
          </a:p>
          <a:p>
            <a:endParaRPr lang="cy-GB" sz="2900" noProof="0" dirty="0">
              <a:latin typeface="Aptos" panose="020B0004020202020204" pitchFamily="34" charset="0"/>
            </a:endParaRPr>
          </a:p>
          <a:p>
            <a:r>
              <a:rPr lang="cy-GB" sz="2900" b="1" u="sng" noProof="0" dirty="0">
                <a:latin typeface="Aptos" panose="020B0004020202020204" pitchFamily="34" charset="0"/>
              </a:rPr>
              <a:t>Amcanion y Gweithgarwch Ymchwil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900" dirty="0">
                <a:latin typeface="Aptos" panose="020B0004020202020204" pitchFamily="34" charset="0"/>
              </a:rPr>
              <a:t>I archwilio a chymharu cynlluniau graddedigion sefydliadau eraill ar draws sectorau Cyhoeddus a Preifat yng Nghymru.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900" dirty="0">
                <a:latin typeface="Aptos" panose="020B0004020202020204" pitchFamily="34" charset="0"/>
              </a:rPr>
              <a:t>I ymchwilio mewn i becyn ac adnodd newydd ‘Pecyn Recriwtio Gweithlu Dwyieithog’ er mwyn gallu cynnig cyngor ac arweiniad i’r Cyngor ar sut i ddenu myfyrwyr Dwyieithog.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900" dirty="0">
                <a:latin typeface="Aptos" panose="020B0004020202020204" pitchFamily="34" charset="0"/>
              </a:rPr>
              <a:t>I ymchwilio’r heriau mae myfyrwyr ac unigolion ifanc yn eu hwynebu wrth edrych am swyddi yn Sir Gâr.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900" dirty="0">
                <a:latin typeface="Aptos" panose="020B0004020202020204" pitchFamily="34" charset="0"/>
              </a:rPr>
              <a:t>I ymchwilio mewn i’r gefnogaeth sydd angen arnynt er mwyn defnyddio’r Gymraeg yn y gweithle.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900" dirty="0">
                <a:latin typeface="Aptos" panose="020B0004020202020204" pitchFamily="34" charset="0"/>
              </a:rPr>
              <a:t>I ymchwilio mewn i blatfformau a ddefnyddia’r Cyngor i hysbysebu swyddi cyfrwng Cymraeg.</a:t>
            </a:r>
          </a:p>
          <a:p>
            <a:endParaRPr lang="cy-GB" noProof="0" dirty="0"/>
          </a:p>
        </p:txBody>
      </p:sp>
      <p:sp>
        <p:nvSpPr>
          <p:cNvPr id="5" name="Petryal 4">
            <a:extLst>
              <a:ext uri="{FF2B5EF4-FFF2-40B4-BE49-F238E27FC236}">
                <a16:creationId xmlns:a16="http://schemas.microsoft.com/office/drawing/2014/main" id="{540D4245-18D6-78FE-8D88-084F22723DD5}"/>
              </a:ext>
            </a:extLst>
          </p:cNvPr>
          <p:cNvSpPr/>
          <p:nvPr/>
        </p:nvSpPr>
        <p:spPr>
          <a:xfrm>
            <a:off x="1104900" y="1409450"/>
            <a:ext cx="9671219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Prif Bwriad: </a:t>
            </a:r>
            <a:r>
              <a:rPr lang="cy-GB" sz="2000" b="1" dirty="0"/>
              <a:t>Asesu ffyrdd i gynyddu a chymell nifer o Raddedigion a Phrentisiaethau Cyfrwng Cymraeg Cyngor Sir Gâr</a:t>
            </a:r>
          </a:p>
          <a:p>
            <a:pPr algn="ctr"/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535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04340251-E871-9F4F-88DE-7CC62D503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515" y="1600200"/>
            <a:ext cx="3396996" cy="457200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algn="ctr"/>
            <a:endParaRPr lang="en-US" sz="2000" b="1" dirty="0"/>
          </a:p>
          <a:p>
            <a:pPr algn="ctr"/>
            <a:r>
              <a:rPr lang="en-US" sz="2000" b="1" dirty="0"/>
              <a:t>“</a:t>
            </a:r>
            <a:r>
              <a:rPr lang="cy-GB" sz="2000" b="1" dirty="0"/>
              <a:t>Mae siartiau </a:t>
            </a:r>
            <a:r>
              <a:rPr lang="cy-GB" sz="2000" b="1" dirty="0" err="1"/>
              <a:t>Gantt</a:t>
            </a:r>
            <a:r>
              <a:rPr lang="cy-GB" sz="2000" b="1" dirty="0"/>
              <a:t> yn un o'r offer mwyaf effeithiol mewn rheoli prosiectau oherwydd eu bod yn trawsnewid cynlluniau cymhleth yn ddelweddau clir, ymarferol” (Malsam, 2025) . </a:t>
            </a:r>
            <a:endParaRPr lang="en-US" sz="2000" b="1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26A82E42-3517-7034-A41F-B88BC44C73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671" y="1948887"/>
            <a:ext cx="6430912" cy="3874624"/>
          </a:xfrm>
          <a:prstGeom prst="rect">
            <a:avLst/>
          </a:prstGeom>
          <a:noFill/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B2975B3-0742-7CDC-8C6F-B0EC27DB945C}"/>
              </a:ext>
            </a:extLst>
          </p:cNvPr>
          <p:cNvSpPr txBox="1"/>
          <p:nvPr/>
        </p:nvSpPr>
        <p:spPr>
          <a:xfrm>
            <a:off x="5152571" y="5950857"/>
            <a:ext cx="5558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err="1">
                <a:latin typeface="Aptos" panose="020B0004020202020204" pitchFamily="34" charset="0"/>
              </a:rPr>
              <a:t>Ffigwr</a:t>
            </a:r>
            <a:r>
              <a:rPr lang="en-GB" i="1" dirty="0">
                <a:latin typeface="Aptos" panose="020B0004020202020204" pitchFamily="34" charset="0"/>
              </a:rPr>
              <a:t> 2: </a:t>
            </a:r>
            <a:r>
              <a:rPr lang="cy-GB" i="1" dirty="0">
                <a:latin typeface="Aptos" panose="020B0004020202020204" pitchFamily="34" charset="0"/>
              </a:rPr>
              <a:t>Amserlen rhagweladwy ar gyfer y prosiect (Raymond, 2025)</a:t>
            </a:r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13921A1C-9421-42C9-D82A-5748103FF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</p:spPr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Siart</a:t>
            </a:r>
            <a:r>
              <a:rPr lang="en-GB" dirty="0">
                <a:latin typeface="Aptos" panose="020B0004020202020204" pitchFamily="34" charset="0"/>
              </a:rPr>
              <a:t> Gantt</a:t>
            </a:r>
            <a:endParaRPr lang="cy-GB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84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11053C3-477B-B5D4-94DC-4B7C4D31C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noProof="0" dirty="0">
                <a:latin typeface="Aptos" panose="020B0004020202020204" pitchFamily="34" charset="0"/>
              </a:rPr>
              <a:t>Adolygiad Llenyddiaeth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3E87904-4C27-AF5A-60C3-EAD8A4912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271016"/>
            <a:ext cx="9980682" cy="4572000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ptos" panose="020B0004020202020204" pitchFamily="34" charset="0"/>
              </a:rPr>
              <a:t>“Mae adolygiad llenyddiaeth yn adroddiad o'r meddwl cyfredol mewn maes astudio penodol. Ei bwrpas yw cyflwyno'r darllenydd i'r hyn sydd wedi digwydd o'r blaen ac yn aml i roi sylfaen i chi y gallwch adeiladu arni gyda'ch ymchwil eich hun” (</a:t>
            </a:r>
            <a:r>
              <a:rPr lang="en-GB" noProof="0" dirty="0" err="1">
                <a:latin typeface="Aptos" panose="020B0004020202020204" pitchFamily="34" charset="0"/>
              </a:rPr>
              <a:t>Universtiy</a:t>
            </a:r>
            <a:r>
              <a:rPr lang="en-GB" noProof="0" dirty="0">
                <a:latin typeface="Aptos" panose="020B0004020202020204" pitchFamily="34" charset="0"/>
              </a:rPr>
              <a:t> of Sheffield, 2025</a:t>
            </a:r>
            <a:r>
              <a:rPr lang="cy-GB" dirty="0">
                <a:latin typeface="Aptos" panose="020B0004020202020204" pitchFamily="34" charset="0"/>
              </a:rPr>
              <a:t>). </a:t>
            </a:r>
          </a:p>
          <a:p>
            <a:endParaRPr lang="cy-GB" dirty="0">
              <a:latin typeface="Aptos" panose="020B0004020202020204" pitchFamily="34" charset="0"/>
            </a:endParaRPr>
          </a:p>
          <a:p>
            <a:pPr algn="ctr"/>
            <a:r>
              <a:rPr lang="cy-GB" b="1" u="sng" dirty="0">
                <a:latin typeface="Aptos" panose="020B0004020202020204" pitchFamily="34" charset="0"/>
              </a:rPr>
              <a:t>Cysyniadau Allweddol </a:t>
            </a:r>
          </a:p>
          <a:p>
            <a:pPr marL="342900" indent="-342900" algn="ctr">
              <a:buAutoNum type="arabicPeriod"/>
            </a:pPr>
            <a:r>
              <a:rPr lang="cy-GB" dirty="0">
                <a:latin typeface="Aptos" panose="020B0004020202020204" pitchFamily="34" charset="0"/>
              </a:rPr>
              <a:t>Prentisiaethau a Chynlluniau Graddedig</a:t>
            </a:r>
          </a:p>
          <a:p>
            <a:pPr marL="342900" indent="-342900" algn="ctr">
              <a:buAutoNum type="arabicPeriod"/>
            </a:pPr>
            <a:r>
              <a:rPr lang="cy-GB" dirty="0">
                <a:latin typeface="Aptos" panose="020B0004020202020204" pitchFamily="34" charset="0"/>
              </a:rPr>
              <a:t>Atyniad Swyddi i Bobl Ifanc</a:t>
            </a:r>
          </a:p>
          <a:p>
            <a:pPr marL="342900" indent="-342900" algn="ctr">
              <a:buAutoNum type="arabicPeriod"/>
            </a:pPr>
            <a:r>
              <a:rPr lang="cy-GB" dirty="0">
                <a:latin typeface="Aptos" panose="020B0004020202020204" pitchFamily="34" charset="0"/>
              </a:rPr>
              <a:t>Cyfrwng Cymraeg / Dwyieithrwydd </a:t>
            </a:r>
          </a:p>
          <a:p>
            <a:pPr algn="ctr"/>
            <a:endParaRPr lang="cy-GB" dirty="0">
              <a:latin typeface="Aptos" panose="020B0004020202020204" pitchFamily="34" charset="0"/>
            </a:endParaRPr>
          </a:p>
          <a:p>
            <a:pPr algn="ctr"/>
            <a:r>
              <a:rPr lang="cy-GB" b="1" u="sng" dirty="0">
                <a:latin typeface="Aptos" panose="020B0004020202020204" pitchFamily="34" charset="0"/>
              </a:rPr>
              <a:t>Llenyddiaeth a Themâu Cyfredol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latin typeface="Aptos" panose="020B0004020202020204" pitchFamily="34" charset="0"/>
              </a:rPr>
              <a:t>Pontio addysg – gwaith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 err="1">
                <a:latin typeface="Aptos" panose="020B0004020202020204" pitchFamily="34" charset="0"/>
              </a:rPr>
              <a:t>Apelgarwch</a:t>
            </a:r>
            <a:r>
              <a:rPr lang="cy-GB" dirty="0">
                <a:latin typeface="Aptos" panose="020B0004020202020204" pitchFamily="34" charset="0"/>
              </a:rPr>
              <a:t> swyddi Gen Z a Mileiniaid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latin typeface="Aptos" panose="020B0004020202020204" pitchFamily="34" charset="0"/>
              </a:rPr>
              <a:t>Cyfrwng Cymraeg a Dwyieithrwydd yn y Farchnad Lafur </a:t>
            </a:r>
          </a:p>
          <a:p>
            <a:endParaRPr lang="cy-GB" dirty="0"/>
          </a:p>
          <a:p>
            <a:pPr marL="342900" indent="-342900">
              <a:buAutoNum type="arabicPeriod"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1359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D05D6E9-A03D-4B85-8D56-A0F981BDE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ptos" panose="020B0004020202020204" pitchFamily="34" charset="0"/>
                <a:cs typeface="Aparajita" panose="02020603050405020304" pitchFamily="18" charset="0"/>
              </a:rPr>
              <a:t>Bwlch </a:t>
            </a:r>
            <a:r>
              <a:rPr lang="en-GB" dirty="0" err="1">
                <a:latin typeface="Aptos" panose="020B0004020202020204" pitchFamily="34" charset="0"/>
                <a:cs typeface="Aparajita" panose="02020603050405020304" pitchFamily="18" charset="0"/>
              </a:rPr>
              <a:t>Ymchwil</a:t>
            </a:r>
            <a:r>
              <a:rPr lang="en-GB" dirty="0">
                <a:latin typeface="Aptos" panose="020B0004020202020204" pitchFamily="34" charset="0"/>
                <a:cs typeface="Aparajita" panose="02020603050405020304" pitchFamily="18" charset="0"/>
              </a:rPr>
              <a:t> </a:t>
            </a:r>
            <a:endParaRPr lang="cy-GB" dirty="0">
              <a:latin typeface="Aptos" panose="020B0004020202020204" pitchFamily="34" charset="0"/>
              <a:cs typeface="Aparajita" panose="02020603050405020304" pitchFamily="18" charset="0"/>
            </a:endParaRP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257DE2C-96FE-1877-95BD-836E0F575E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00069" y="1557669"/>
            <a:ext cx="9185513" cy="4572000"/>
          </a:xfrm>
        </p:spPr>
        <p:txBody>
          <a:bodyPr/>
          <a:lstStyle/>
          <a:p>
            <a:pPr algn="ctr"/>
            <a:r>
              <a:rPr lang="cy-GB" dirty="0">
                <a:latin typeface="Aptos" panose="020B0004020202020204" pitchFamily="34" charset="0"/>
              </a:rPr>
              <a:t>“Mae nodi a mynd i'r afael â bylchau ymchwil yn hanfodol ar gyfer datblygu gwybodaeth, cyfrannu mewnwelediadau newydd, a sicrhau perthnasedd astudiaethau ymchwil” (</a:t>
            </a:r>
            <a:r>
              <a:rPr lang="cy-GB" dirty="0" err="1">
                <a:latin typeface="Aptos" panose="020B0004020202020204" pitchFamily="34" charset="0"/>
              </a:rPr>
              <a:t>Hassan</a:t>
            </a:r>
            <a:r>
              <a:rPr lang="cy-GB" dirty="0">
                <a:latin typeface="Aptos" panose="020B0004020202020204" pitchFamily="34" charset="0"/>
              </a:rPr>
              <a:t>, 2024)</a:t>
            </a:r>
          </a:p>
          <a:p>
            <a:pPr algn="ctr"/>
            <a:endParaRPr lang="cy-GB" sz="2800" b="1" noProof="0" dirty="0">
              <a:latin typeface="Aptos" panose="020B00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800" b="1" noProof="0" dirty="0">
                <a:latin typeface="Aptos" panose="020B0004020202020204" pitchFamily="34" charset="0"/>
              </a:rPr>
              <a:t>Pontio addysg i waith trwy’r Gymraeg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800" b="1" noProof="0" dirty="0">
                <a:latin typeface="Aptos" panose="020B0004020202020204" pitchFamily="34" charset="0"/>
              </a:rPr>
              <a:t>Atyniad swyddi i bobl ifanc mewn cyd-destun dwyieithog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800" b="1" noProof="0" dirty="0">
                <a:latin typeface="Aptos" panose="020B0004020202020204" pitchFamily="34" charset="0"/>
              </a:rPr>
              <a:t>Cymhellion economaidd a pholisïau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2557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CC63BEF-8E39-D445-BD6F-714D57AB9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</p:spPr>
        <p:txBody>
          <a:bodyPr anchor="b">
            <a:normAutofit/>
          </a:bodyPr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Dulliau</a:t>
            </a:r>
            <a:endParaRPr lang="cy-GB" dirty="0">
              <a:latin typeface="Aptos" panose="020B0004020202020204" pitchFamily="34" charset="0"/>
            </a:endParaRP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98EB1E23-0820-250B-E244-507F6955E7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 lnSpcReduction="10000"/>
          </a:bodyPr>
          <a:lstStyle/>
          <a:p>
            <a:pPr algn="ctr"/>
            <a:r>
              <a:rPr lang="cy-GB" dirty="0">
                <a:latin typeface="Aptos" panose="020B0004020202020204" pitchFamily="34" charset="0"/>
              </a:rPr>
              <a:t>“Mae adran dulliau papur ymchwil yn amlinellu sut y cynhaliwyd yr astudiaeth, gan fanylu ar y gweithdrefnau, y cyfranogwyr, y deunyddiau a'r dulliau dadansoddi i sicrhau bod modd ei hatgynhyrchu a'i bod yn ddilys” (</a:t>
            </a:r>
            <a:r>
              <a:rPr lang="cy-GB" dirty="0" err="1">
                <a:latin typeface="Aptos" panose="020B0004020202020204" pitchFamily="34" charset="0"/>
              </a:rPr>
              <a:t>Wills</a:t>
            </a:r>
            <a:r>
              <a:rPr lang="cy-GB" dirty="0">
                <a:latin typeface="Aptos" panose="020B0004020202020204" pitchFamily="34" charset="0"/>
              </a:rPr>
              <a:t>, 2023). </a:t>
            </a:r>
          </a:p>
          <a:p>
            <a:pPr algn="ctr"/>
            <a:endParaRPr lang="cy-GB" dirty="0">
              <a:latin typeface="Aptos" panose="020B0004020202020204" pitchFamily="34" charset="0"/>
            </a:endParaRPr>
          </a:p>
          <a:p>
            <a:pPr algn="ctr"/>
            <a:r>
              <a:rPr lang="cy-GB" dirty="0">
                <a:latin typeface="Aptos" panose="020B0004020202020204" pitchFamily="34" charset="0"/>
              </a:rPr>
              <a:t>“Mae'r adran dull yn sicrhau </a:t>
            </a:r>
            <a:r>
              <a:rPr lang="cy-GB" dirty="0" err="1">
                <a:latin typeface="Aptos" panose="020B0004020202020204" pitchFamily="34" charset="0"/>
              </a:rPr>
              <a:t>atgynhyrchadwyedd</a:t>
            </a:r>
            <a:r>
              <a:rPr lang="cy-GB" dirty="0">
                <a:latin typeface="Aptos" panose="020B0004020202020204" pitchFamily="34" charset="0"/>
              </a:rPr>
              <a:t> yr arbrawf ac asesiad o ddulliau amgen a allai gynhyrchu canlyniadau gwahanol. Mae hefyd yn caniatáu i ymchwilwyr atgynhyrchu'r arbrawf a barnu ei ddilysrwydd” (</a:t>
            </a:r>
            <a:r>
              <a:rPr lang="cy-GB" dirty="0" err="1">
                <a:latin typeface="Aptos" panose="020B0004020202020204" pitchFamily="34" charset="0"/>
              </a:rPr>
              <a:t>Cherry</a:t>
            </a:r>
            <a:r>
              <a:rPr lang="cy-GB" dirty="0">
                <a:latin typeface="Aptos" panose="020B0004020202020204" pitchFamily="34" charset="0"/>
              </a:rPr>
              <a:t>, 2025). </a:t>
            </a:r>
            <a:endParaRPr lang="en-US" dirty="0">
              <a:latin typeface="Aptos" panose="020B0004020202020204" pitchFamily="34" charset="0"/>
            </a:endParaRPr>
          </a:p>
        </p:txBody>
      </p:sp>
      <p:pic>
        <p:nvPicPr>
          <p:cNvPr id="5" name="Llun 4" descr="Llun yn cynnwys testun, llun sgrin, bedyddfaen&#10;&#10;Gall cynnwys a gynhyrchwyd gan AI fod yn anghywir.">
            <a:extLst>
              <a:ext uri="{FF2B5EF4-FFF2-40B4-BE49-F238E27FC236}">
                <a16:creationId xmlns:a16="http://schemas.microsoft.com/office/drawing/2014/main" id="{E7C499EB-DF64-3425-F2EE-5568FC6D33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671" y="1635380"/>
            <a:ext cx="6430912" cy="4501639"/>
          </a:xfrm>
          <a:prstGeom prst="rect">
            <a:avLst/>
          </a:prstGeom>
          <a:noFill/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78995EC9-6DC1-8B3F-38D3-31412C0775CC}"/>
              </a:ext>
            </a:extLst>
          </p:cNvPr>
          <p:cNvSpPr txBox="1"/>
          <p:nvPr/>
        </p:nvSpPr>
        <p:spPr>
          <a:xfrm>
            <a:off x="5669565" y="6172200"/>
            <a:ext cx="4867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Ffigwr 3: Dyluniad dulliau cymysg esboniadol syml (Raymond, 2025)</a:t>
            </a:r>
          </a:p>
        </p:txBody>
      </p:sp>
    </p:spTree>
    <p:extLst>
      <p:ext uri="{BB962C8B-B14F-4D97-AF65-F5344CB8AC3E}">
        <p14:creationId xmlns:p14="http://schemas.microsoft.com/office/powerpoint/2010/main" val="1934634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691BE51-2598-31C3-286A-1690B9355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Canfyddiadau</a:t>
            </a:r>
            <a:endParaRPr lang="cy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F8B14ED-45C9-D80A-61AA-AC85ED28B2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0288162"/>
              </p:ext>
            </p:extLst>
          </p:nvPr>
        </p:nvGraphicFramePr>
        <p:xfrm>
          <a:off x="1020160" y="1702675"/>
          <a:ext cx="10151679" cy="2175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Blwch Testun 5">
            <a:extLst>
              <a:ext uri="{FF2B5EF4-FFF2-40B4-BE49-F238E27FC236}">
                <a16:creationId xmlns:a16="http://schemas.microsoft.com/office/drawing/2014/main" id="{0386D38E-346C-B3E4-71C7-2A66D80D9FA5}"/>
              </a:ext>
            </a:extLst>
          </p:cNvPr>
          <p:cNvSpPr txBox="1"/>
          <p:nvPr/>
        </p:nvSpPr>
        <p:spPr>
          <a:xfrm>
            <a:off x="1582361" y="4139662"/>
            <a:ext cx="90257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endParaRPr lang="cy-GB" noProof="0" dirty="0"/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cy-GB" noProof="0" dirty="0"/>
              <a:t>Data meintiol yn cael ei gyflwyno yn gyntaf ac yna ansoddol.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cy-GB" noProof="0" dirty="0"/>
          </a:p>
          <a:p>
            <a:pPr algn="ctr"/>
            <a:endParaRPr lang="cy-GB" noProof="0" dirty="0"/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cy-GB" noProof="0" dirty="0"/>
              <a:t>Dadansoddwyd drwy dadansoddiad thematig gan nodi nifer o themâu allweddol</a:t>
            </a:r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3017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AB126F01-DF43-9D6E-4094-17B7D564BF99}"/>
              </a:ext>
            </a:extLst>
          </p:cNvPr>
          <p:cNvSpPr txBox="1"/>
          <p:nvPr/>
        </p:nvSpPr>
        <p:spPr>
          <a:xfrm>
            <a:off x="4805917" y="1446028"/>
            <a:ext cx="227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/>
              <a:t>Holiaduron</a:t>
            </a:r>
            <a:r>
              <a:rPr lang="en-GB" dirty="0"/>
              <a:t> </a:t>
            </a:r>
            <a:endParaRPr lang="cy-GB" dirty="0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04426B5E-4744-CBED-B77B-649CAD5BC855}"/>
              </a:ext>
            </a:extLst>
          </p:cNvPr>
          <p:cNvSpPr txBox="1"/>
          <p:nvPr/>
        </p:nvSpPr>
        <p:spPr>
          <a:xfrm>
            <a:off x="0" y="5765651"/>
            <a:ext cx="6141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Ffigwr 4: Hyder i weithio drwy’r Gymraeg</a:t>
            </a:r>
          </a:p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(Raymond, 2025)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A32DB71C-D381-C6B0-1839-C48E982AEF3D}"/>
              </a:ext>
            </a:extLst>
          </p:cNvPr>
          <p:cNvSpPr txBox="1"/>
          <p:nvPr/>
        </p:nvSpPr>
        <p:spPr>
          <a:xfrm>
            <a:off x="6050371" y="5861343"/>
            <a:ext cx="6141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Ffigwr 5: Pwysigrwydd y Gymraeg wrth ddewis swydd</a:t>
            </a:r>
          </a:p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(Raymond, 2025)</a:t>
            </a:r>
          </a:p>
        </p:txBody>
      </p:sp>
      <p:graphicFrame>
        <p:nvGraphicFramePr>
          <p:cNvPr id="8" name="Siart 7">
            <a:extLst>
              <a:ext uri="{FF2B5EF4-FFF2-40B4-BE49-F238E27FC236}">
                <a16:creationId xmlns:a16="http://schemas.microsoft.com/office/drawing/2014/main" id="{C7D028D0-F6B6-C205-7D08-71E0067BA0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1303866"/>
              </p:ext>
            </p:extLst>
          </p:nvPr>
        </p:nvGraphicFramePr>
        <p:xfrm>
          <a:off x="160066" y="2162660"/>
          <a:ext cx="5730240" cy="36029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Siart 8">
            <a:extLst>
              <a:ext uri="{FF2B5EF4-FFF2-40B4-BE49-F238E27FC236}">
                <a16:creationId xmlns:a16="http://schemas.microsoft.com/office/drawing/2014/main" id="{C52B05D6-46A0-899A-878C-9B5779F99A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4970992"/>
              </p:ext>
            </p:extLst>
          </p:nvPr>
        </p:nvGraphicFramePr>
        <p:xfrm>
          <a:off x="6141629" y="2162660"/>
          <a:ext cx="5638981" cy="36029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0234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iart 4">
            <a:extLst>
              <a:ext uri="{FF2B5EF4-FFF2-40B4-BE49-F238E27FC236}">
                <a16:creationId xmlns:a16="http://schemas.microsoft.com/office/drawing/2014/main" id="{246CC576-7E0E-FFB9-B2C4-46D5118381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5792042"/>
              </p:ext>
            </p:extLst>
          </p:nvPr>
        </p:nvGraphicFramePr>
        <p:xfrm>
          <a:off x="6408753" y="2106227"/>
          <a:ext cx="5413166" cy="33127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mc:AlternateContent xmlns:mc="http://schemas.openxmlformats.org/markup-compatibility/2006" xmlns:cx2="http://schemas.microsoft.com/office/drawing/2015/10/21/chartex">
        <mc:Choice Requires="cx2">
          <p:graphicFrame>
            <p:nvGraphicFramePr>
              <p:cNvPr id="6" name="Siart 5">
                <a:extLst>
                  <a:ext uri="{FF2B5EF4-FFF2-40B4-BE49-F238E27FC236}">
                    <a16:creationId xmlns:a16="http://schemas.microsoft.com/office/drawing/2014/main" id="{66FE1A1E-F5D7-BCB9-980D-3A8E0D24190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212379113"/>
                  </p:ext>
                </p:extLst>
              </p:nvPr>
            </p:nvGraphicFramePr>
            <p:xfrm>
              <a:off x="370081" y="2106228"/>
              <a:ext cx="5725160" cy="3312795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4"/>
              </a:graphicData>
            </a:graphic>
          </p:graphicFrame>
        </mc:Choice>
        <mc:Fallback xmlns="">
          <p:pic>
            <p:nvPicPr>
              <p:cNvPr id="6" name="Siart 5">
                <a:extLst>
                  <a:ext uri="{FF2B5EF4-FFF2-40B4-BE49-F238E27FC236}">
                    <a16:creationId xmlns:a16="http://schemas.microsoft.com/office/drawing/2014/main" id="{66FE1A1E-F5D7-BCB9-980D-3A8E0D24190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0081" y="2106228"/>
                <a:ext cx="5725160" cy="3312795"/>
              </a:xfrm>
              <a:prstGeom prst="rect">
                <a:avLst/>
              </a:prstGeom>
            </p:spPr>
          </p:pic>
        </mc:Fallback>
      </mc:AlternateContent>
      <p:sp>
        <p:nvSpPr>
          <p:cNvPr id="7" name="Blwch Testun 6">
            <a:extLst>
              <a:ext uri="{FF2B5EF4-FFF2-40B4-BE49-F238E27FC236}">
                <a16:creationId xmlns:a16="http://schemas.microsoft.com/office/drawing/2014/main" id="{160E41E3-5166-6978-487E-C30C78336B66}"/>
              </a:ext>
            </a:extLst>
          </p:cNvPr>
          <p:cNvSpPr txBox="1"/>
          <p:nvPr/>
        </p:nvSpPr>
        <p:spPr>
          <a:xfrm>
            <a:off x="138669" y="5669958"/>
            <a:ext cx="6141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Ffigwr 6: Parodrwydd i ymgeisio am swyddi Cymraeg</a:t>
            </a:r>
          </a:p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(Raymond, 2025)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EEF8E61E-88FF-B014-7067-392D96DE4824}"/>
              </a:ext>
            </a:extLst>
          </p:cNvPr>
          <p:cNvSpPr txBox="1"/>
          <p:nvPr/>
        </p:nvSpPr>
        <p:spPr>
          <a:xfrm>
            <a:off x="5911702" y="5669958"/>
            <a:ext cx="6141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Ffigwr 7: Gwefan newydd y Cyngor ‘Amdani’</a:t>
            </a:r>
          </a:p>
          <a:p>
            <a:pPr algn="ctr"/>
            <a:r>
              <a:rPr lang="cy-GB" sz="1600" i="1" noProof="0" dirty="0">
                <a:latin typeface="Aptos" panose="020B0004020202020204" pitchFamily="34" charset="0"/>
              </a:rPr>
              <a:t>(Raymond, 2025)</a:t>
            </a:r>
          </a:p>
        </p:txBody>
      </p:sp>
    </p:spTree>
    <p:extLst>
      <p:ext uri="{BB962C8B-B14F-4D97-AF65-F5344CB8AC3E}">
        <p14:creationId xmlns:p14="http://schemas.microsoft.com/office/powerpoint/2010/main" val="53257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>
            <a:extLst>
              <a:ext uri="{FF2B5EF4-FFF2-40B4-BE49-F238E27FC236}">
                <a16:creationId xmlns:a16="http://schemas.microsoft.com/office/drawing/2014/main" id="{496983C0-664E-368B-8D3D-543335029F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10059286" cy="4572000"/>
          </a:xfrm>
        </p:spPr>
        <p:txBody>
          <a:bodyPr>
            <a:normAutofit/>
          </a:bodyPr>
          <a:lstStyle/>
          <a:p>
            <a:pPr algn="ctr"/>
            <a:r>
              <a:rPr lang="cy-GB" b="1" u="sng" noProof="0" dirty="0">
                <a:latin typeface="Aptos" panose="020B0004020202020204" pitchFamily="34" charset="0"/>
              </a:rPr>
              <a:t>Dadansoddiad Ansoddol o’r holiadur</a:t>
            </a:r>
          </a:p>
          <a:p>
            <a:endParaRPr lang="cy-GB" noProof="0" dirty="0">
              <a:latin typeface="Aptos" panose="020B0004020202020204" pitchFamily="34" charset="0"/>
            </a:endParaRPr>
          </a:p>
          <a:p>
            <a:r>
              <a:rPr lang="cy-GB" b="1" i="1" noProof="0" dirty="0">
                <a:latin typeface="Aptos" panose="020B0004020202020204" pitchFamily="34" charset="0"/>
              </a:rPr>
              <a:t>Thema 1: </a:t>
            </a:r>
            <a:r>
              <a:rPr lang="cy-GB" b="1" i="1" dirty="0">
                <a:latin typeface="Aptos" panose="020B0004020202020204" pitchFamily="34" charset="0"/>
              </a:rPr>
              <a:t>S</a:t>
            </a:r>
            <a:r>
              <a:rPr lang="cy-GB" b="1" i="1" noProof="0" dirty="0" err="1">
                <a:latin typeface="Aptos" panose="020B0004020202020204" pitchFamily="34" charset="0"/>
              </a:rPr>
              <a:t>wyddi</a:t>
            </a:r>
            <a:r>
              <a:rPr lang="cy-GB" b="1" i="1" noProof="0" dirty="0">
                <a:latin typeface="Aptos" panose="020B0004020202020204" pitchFamily="34" charset="0"/>
              </a:rPr>
              <a:t> Cymraeg  </a:t>
            </a:r>
            <a:r>
              <a:rPr lang="cy-GB" b="1" i="1" noProof="0" dirty="0" err="1">
                <a:latin typeface="Aptos" panose="020B0004020202020204" pitchFamily="34" charset="0"/>
              </a:rPr>
              <a:t>Deiniadol</a:t>
            </a:r>
            <a:endParaRPr lang="cy-GB" b="1" i="1" noProof="0" dirty="0">
              <a:latin typeface="Aptos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“Gweithio gydag eraill sy'n siarad y Gymraeg. Mae rhaid i fi gael y cyfle i gymdeithasu a chyd-weithio yn yr iaith, yn hytrach na gwneud gwaith Cymraeg heb gymorth.”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“Wrth hysbysebu yn y Gymraeg, gall geiriad ymddangos yn elitaidd yn aml. Mae gan lawer o bobl rai sgiliau Cymraeg ond maent yn cael eu digalonni gan eiriad hysbysebion neu'r anhawster </a:t>
            </a:r>
            <a:r>
              <a:rPr lang="cy-GB" noProof="0" dirty="0" err="1">
                <a:latin typeface="Aptos" panose="020B0004020202020204" pitchFamily="34" charset="0"/>
              </a:rPr>
              <a:t>canfyddedig</a:t>
            </a:r>
            <a:r>
              <a:rPr lang="cy-GB" noProof="0" dirty="0">
                <a:latin typeface="Aptos" panose="020B0004020202020204" pitchFamily="34" charset="0"/>
              </a:rPr>
              <a:t>.”</a:t>
            </a:r>
          </a:p>
          <a:p>
            <a:endParaRPr lang="cy-GB" noProof="0" dirty="0">
              <a:latin typeface="Aptos" panose="020B0004020202020204" pitchFamily="34" charset="0"/>
            </a:endParaRPr>
          </a:p>
          <a:p>
            <a:r>
              <a:rPr lang="cy-GB" b="1" i="1" noProof="0" dirty="0">
                <a:latin typeface="Aptos" panose="020B0004020202020204" pitchFamily="34" charset="0"/>
              </a:rPr>
              <a:t>Thema 2: </a:t>
            </a:r>
            <a:r>
              <a:rPr lang="cy-GB" b="1" i="1" noProof="0" dirty="0" err="1">
                <a:latin typeface="Aptos" panose="020B0004020202020204" pitchFamily="34" charset="0"/>
              </a:rPr>
              <a:t>Annogaeth</a:t>
            </a:r>
            <a:r>
              <a:rPr lang="cy-GB" b="1" i="1" noProof="0" dirty="0">
                <a:latin typeface="Aptos" panose="020B0004020202020204" pitchFamily="34" charset="0"/>
              </a:rPr>
              <a:t> i wneud cais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“Byddai amgylchedd tîm cefnogol lle gall graddedigion newydd ddysgu, gofyn cwestiynau, a chymryd gwaith ystyrlon yn fy annog i wneud cais.” </a:t>
            </a:r>
            <a:endParaRPr lang="cy-GB" sz="1600" noProof="0" dirty="0">
              <a:latin typeface="Aptos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“Cyfle i ddysgu wrth weithio ac ennill profiad. Sefydlogrwydd </a:t>
            </a:r>
            <a:r>
              <a:rPr lang="cy-GB" noProof="0" dirty="0" err="1">
                <a:latin typeface="Aptos" panose="020B0004020202020204" pitchFamily="34" charset="0"/>
              </a:rPr>
              <a:t>canfyddedig</a:t>
            </a:r>
            <a:r>
              <a:rPr lang="cy-GB" noProof="0" dirty="0">
                <a:latin typeface="Aptos" panose="020B0004020202020204" pitchFamily="34" charset="0"/>
              </a:rPr>
              <a:t> gweithio i'r Cyngor.”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“Cyfleoedd hunanddatblygiad, a mwy o gyfleoedd gwaith/symudedd yn dilyn y prentisiaeth neu'r swydd raddedig.”</a:t>
            </a:r>
          </a:p>
          <a:p>
            <a:pPr lvl="1"/>
            <a:endParaRPr lang="cy-GB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2485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>
            <a:extLst>
              <a:ext uri="{FF2B5EF4-FFF2-40B4-BE49-F238E27FC236}">
                <a16:creationId xmlns:a16="http://schemas.microsoft.com/office/drawing/2014/main" id="{44313CB8-448B-16E4-3128-E783C0FA63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10091184" cy="4572000"/>
          </a:xfrm>
        </p:spPr>
        <p:txBody>
          <a:bodyPr/>
          <a:lstStyle/>
          <a:p>
            <a:pPr algn="ctr"/>
            <a:r>
              <a:rPr lang="en-GB" b="1" u="sng" dirty="0" err="1">
                <a:latin typeface="Aptos" panose="020B0004020202020204" pitchFamily="34" charset="0"/>
              </a:rPr>
              <a:t>Grwpiau</a:t>
            </a:r>
            <a:r>
              <a:rPr lang="en-GB" b="1" u="sng" dirty="0">
                <a:latin typeface="Aptos" panose="020B0004020202020204" pitchFamily="34" charset="0"/>
              </a:rPr>
              <a:t> </a:t>
            </a:r>
            <a:r>
              <a:rPr lang="en-GB" b="1" u="sng" dirty="0" err="1">
                <a:latin typeface="Aptos" panose="020B0004020202020204" pitchFamily="34" charset="0"/>
              </a:rPr>
              <a:t>Ffocws</a:t>
            </a:r>
            <a:endParaRPr lang="en-GB" b="1" u="sng" dirty="0">
              <a:latin typeface="Aptos" panose="020B0004020202020204" pitchFamily="34" charset="0"/>
            </a:endParaRPr>
          </a:p>
          <a:p>
            <a:pPr algn="ctr"/>
            <a:endParaRPr lang="en-GB" b="1" u="sng" dirty="0">
              <a:latin typeface="Aptos" panose="020B0004020202020204" pitchFamily="34" charset="0"/>
            </a:endParaRPr>
          </a:p>
          <a:p>
            <a:pPr algn="ctr"/>
            <a:r>
              <a:rPr lang="cy-GB" sz="2800" noProof="0" dirty="0">
                <a:latin typeface="Aptos" panose="020B0004020202020204" pitchFamily="34" charset="0"/>
              </a:rPr>
              <a:t>Thema A: Diffyg ymwybyddiaeth o gyfleoedd y Cyngor</a:t>
            </a:r>
          </a:p>
          <a:p>
            <a:pPr algn="ctr"/>
            <a:r>
              <a:rPr lang="cy-GB" sz="2800" noProof="0" dirty="0">
                <a:latin typeface="Aptos" panose="020B0004020202020204" pitchFamily="34" charset="0"/>
              </a:rPr>
              <a:t>Thema B: Atyniad swyddi’r Cyngor </a:t>
            </a:r>
          </a:p>
          <a:p>
            <a:pPr algn="ctr"/>
            <a:r>
              <a:rPr lang="cy-GB" sz="2800" noProof="0" dirty="0">
                <a:latin typeface="Aptos" panose="020B0004020202020204" pitchFamily="34" charset="0"/>
              </a:rPr>
              <a:t>Thema C: Cyfathrebu a Marchnata </a:t>
            </a:r>
          </a:p>
          <a:p>
            <a:pPr algn="ctr"/>
            <a:r>
              <a:rPr lang="cy-GB" sz="2800" noProof="0" dirty="0">
                <a:latin typeface="Aptos" panose="020B0004020202020204" pitchFamily="34" charset="0"/>
              </a:rPr>
              <a:t>Thema Ch: Cydweithio a pherthynas gyda sefydliadau</a:t>
            </a:r>
          </a:p>
          <a:p>
            <a:endParaRPr lang="en-GB" b="1" u="sng" dirty="0"/>
          </a:p>
          <a:p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0911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>
            <a:extLst>
              <a:ext uri="{FF2B5EF4-FFF2-40B4-BE49-F238E27FC236}">
                <a16:creationId xmlns:a16="http://schemas.microsoft.com/office/drawing/2014/main" id="{405AD9A9-336F-D430-B7EB-B5863FCA1B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4900" y="2020186"/>
            <a:ext cx="4914900" cy="415201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latin typeface="Aptos" panose="020B0004020202020204" pitchFamily="34" charset="0"/>
              </a:rPr>
              <a:t>“</a:t>
            </a:r>
            <a:r>
              <a:rPr lang="cy-GB" noProof="0" dirty="0">
                <a:latin typeface="Aptos" panose="020B0004020202020204" pitchFamily="34" charset="0"/>
              </a:rPr>
              <a:t>Mae cyfweliad yn ddull ymchwil ansoddol sy’n dibynnu ar ofyn cwestiynau er mwyn casglu data” (George, 2023)</a:t>
            </a:r>
          </a:p>
          <a:p>
            <a:pPr marL="0" indent="0">
              <a:buNone/>
            </a:pPr>
            <a:endParaRPr lang="cy-GB" noProof="0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b="1" noProof="0" dirty="0">
                <a:latin typeface="Aptos" panose="020B0004020202020204" pitchFamily="34" charset="0"/>
              </a:rPr>
              <a:t>Cyfweliadau lled strwythuredig</a:t>
            </a:r>
          </a:p>
          <a:p>
            <a:pPr algn="ctr"/>
            <a:r>
              <a:rPr lang="cy-GB" noProof="0" dirty="0">
                <a:latin typeface="Aptos" panose="020B0004020202020204" pitchFamily="34" charset="0"/>
              </a:rPr>
              <a:t>Yn gymysgedd o gyfweliadau strwythuredig a rhai heb eu strwythur</a:t>
            </a:r>
          </a:p>
          <a:p>
            <a:pPr algn="ctr"/>
            <a:r>
              <a:rPr lang="cy-GB" noProof="0" dirty="0">
                <a:latin typeface="Aptos" panose="020B0004020202020204" pitchFamily="34" charset="0"/>
              </a:rPr>
              <a:t>Er bod gan y cyfwelydd gynllun cyffredinol, nid oes rhaid I’r cwestiynau ddilyn ymadrodd na threfn benodol. </a:t>
            </a:r>
          </a:p>
          <a:p>
            <a:pPr algn="ctr"/>
            <a:r>
              <a:rPr lang="cy-GB" noProof="0" dirty="0">
                <a:latin typeface="Aptos" panose="020B0004020202020204" pitchFamily="34" charset="0"/>
              </a:rPr>
              <a:t>Maent yn aml yn caniatáu hyblygrwydd, ond maent yn dilyn fframwaith thematig wedi'i bennu ymlaen llaw, gan roi ymdeimlad o drefn. 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  <a:p>
            <a:endParaRPr lang="cy-GB" dirty="0"/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E3BF8868-5B68-A6D5-3829-50BBB16999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0" y="2020186"/>
            <a:ext cx="4914900" cy="403471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E9CC25F2-5400-AFDC-8DB0-24C3838D3424}"/>
              </a:ext>
            </a:extLst>
          </p:cNvPr>
          <p:cNvSpPr txBox="1"/>
          <p:nvPr/>
        </p:nvSpPr>
        <p:spPr>
          <a:xfrm>
            <a:off x="4708451" y="1373855"/>
            <a:ext cx="2775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>
                <a:latin typeface="Aptos" panose="020B0004020202020204" pitchFamily="34" charset="0"/>
                <a:cs typeface="Aparajita" panose="02020603050405020304" pitchFamily="18" charset="0"/>
              </a:rPr>
              <a:t>Cyfweliadau</a:t>
            </a:r>
            <a:r>
              <a:rPr lang="en-GB" b="1" u="sng" dirty="0"/>
              <a:t> </a:t>
            </a:r>
          </a:p>
          <a:p>
            <a:pPr algn="ctr"/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9845A368-3562-2609-E347-02F0B9682F9C}"/>
              </a:ext>
            </a:extLst>
          </p:cNvPr>
          <p:cNvSpPr txBox="1"/>
          <p:nvPr/>
        </p:nvSpPr>
        <p:spPr>
          <a:xfrm>
            <a:off x="6372199" y="6172199"/>
            <a:ext cx="4867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 err="1">
                <a:latin typeface="Aptos" panose="020B0004020202020204" pitchFamily="34" charset="0"/>
              </a:rPr>
              <a:t>Ffigwr</a:t>
            </a:r>
            <a:r>
              <a:rPr lang="en-GB" sz="1600" i="1" dirty="0">
                <a:latin typeface="Aptos" panose="020B0004020202020204" pitchFamily="34" charset="0"/>
              </a:rPr>
              <a:t> 8: Braun and Clarke’s Process for Thematic Analysis (Stevens, 2025)</a:t>
            </a:r>
            <a:endParaRPr lang="cy-GB" sz="1600" i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870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8A3DDB98-1BC7-0DCC-0506-2E68E6D2A8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1100" y="1600197"/>
            <a:ext cx="4914900" cy="4571999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Aptos" panose="020B0004020202020204" pitchFamily="34" charset="0"/>
              </a:rPr>
              <a:t>Thema 1</a:t>
            </a:r>
            <a:r>
              <a:rPr lang="cy-GB" b="1" dirty="0">
                <a:latin typeface="Aptos" panose="020B0004020202020204" pitchFamily="34" charset="0"/>
              </a:rPr>
              <a:t> – Llwybrau amrywiol i’r cynllun a chymhelliant i ymuno </a:t>
            </a:r>
          </a:p>
          <a:p>
            <a:pPr marL="0" indent="0" algn="ctr">
              <a:buNone/>
            </a:pPr>
            <a:endParaRPr lang="cy-GB" b="1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“Dechrau dysgu Cymraeg yn Ionawr 2023 ac felly yn gwneud synnwyr i gymryd mantais o’r opsiynau Dysgu roedd y Cyngor yn cynnig”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“Roedd y Gymraeg yn rhan fawr o pam wnes i ymgeisio”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“Cyfleoedd i ennill profiad ymarferol”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7F9D47F5-53B9-94EA-7002-C9027E3F59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2321" y="1600197"/>
            <a:ext cx="4914900" cy="4571999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b="1" noProof="0" dirty="0">
                <a:latin typeface="Aptos" panose="020B0004020202020204" pitchFamily="34" charset="0"/>
              </a:rPr>
              <a:t>Thema 2 -  Proses recriwtio proffesiynol ond heriol </a:t>
            </a:r>
          </a:p>
          <a:p>
            <a:pPr marL="0" indent="0">
              <a:buNone/>
            </a:pPr>
            <a:endParaRPr lang="cy-GB" noProof="0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noProof="0" dirty="0">
                <a:latin typeface="Aptos" panose="020B0004020202020204" pitchFamily="34" charset="0"/>
              </a:rPr>
              <a:t>“Rodd yn broffesiynol iawn ond yn eithaf brawychus”</a:t>
            </a:r>
          </a:p>
          <a:p>
            <a:pPr marL="0" indent="0" algn="ctr">
              <a:buNone/>
            </a:pPr>
            <a:r>
              <a:rPr lang="cy-GB" noProof="0" dirty="0">
                <a:latin typeface="Aptos" panose="020B0004020202020204" pitchFamily="34" charset="0"/>
              </a:rPr>
              <a:t>“Llawer o waith paratoi wedi mynd mewn i'r ganolfan asesu a phroses ymgeisio. Dangos bod y Cyngor o ddifri a chymryd ei gweithwyr yn broffesiynol”</a:t>
            </a:r>
          </a:p>
          <a:p>
            <a:pPr marL="0" indent="0" algn="ctr">
              <a:buNone/>
            </a:pPr>
            <a:r>
              <a:rPr lang="cy-GB" noProof="0" dirty="0">
                <a:latin typeface="Aptos" panose="020B0004020202020204" pitchFamily="34" charset="0"/>
              </a:rPr>
              <a:t>“Eithaf hirwyntog – y ganolfan asesu yn frawychus iawn”.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2101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lfan Cynnwys 2">
            <a:extLst>
              <a:ext uri="{FF2B5EF4-FFF2-40B4-BE49-F238E27FC236}">
                <a16:creationId xmlns:a16="http://schemas.microsoft.com/office/drawing/2014/main" id="{5E8B5522-8F7C-07CE-C3C8-7E09C02B26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1100" y="1600197"/>
            <a:ext cx="4914900" cy="4571999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Aptos" panose="020B0004020202020204" pitchFamily="34" charset="0"/>
              </a:rPr>
              <a:t>Thema 3</a:t>
            </a:r>
            <a:r>
              <a:rPr lang="cy-GB" b="1" dirty="0">
                <a:latin typeface="Aptos" panose="020B0004020202020204" pitchFamily="34" charset="0"/>
              </a:rPr>
              <a:t> – Rhwystrau a chyfleoedd wrth ddenu siaradwyr Cymraeg</a:t>
            </a:r>
          </a:p>
          <a:p>
            <a:pPr marL="0" indent="0" algn="ctr">
              <a:buNone/>
            </a:pPr>
            <a:endParaRPr lang="cy-GB" b="1" dirty="0">
              <a:latin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“Does dim digon o bobl yn gwybod bod y cyfleoedd yma’n bodoli” 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“Diffyg hyrwyddo mewn Prifysgolion ac angen gwella’r berthynas rhwng aelwydydd Cymraeg fel Pantycelyn yn Aberystwyth” 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“Pobl yn gweld lefel uchel o’r iaith Gymraeg fel peth negyddol ond mewn gwirionedd mae’n beth cadarnhaol gan fod digon o gyfleoedd i ddatblygu”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Dalfan Cynnwys 2">
            <a:extLst>
              <a:ext uri="{FF2B5EF4-FFF2-40B4-BE49-F238E27FC236}">
                <a16:creationId xmlns:a16="http://schemas.microsoft.com/office/drawing/2014/main" id="{65F0BFCC-2D3F-F34B-94BA-910D45403D4B}"/>
              </a:ext>
            </a:extLst>
          </p:cNvPr>
          <p:cNvSpPr txBox="1">
            <a:spLocks/>
          </p:cNvSpPr>
          <p:nvPr/>
        </p:nvSpPr>
        <p:spPr>
          <a:xfrm>
            <a:off x="6203212" y="1600197"/>
            <a:ext cx="4914900" cy="457199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0" tIns="45720" rIns="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anose="05000000000000000000" pitchFamily="2" charset="2"/>
              <a:buNone/>
            </a:pPr>
            <a:r>
              <a:rPr lang="en-GB" b="1" dirty="0">
                <a:latin typeface="Aptos" panose="020B0004020202020204" pitchFamily="34" charset="0"/>
              </a:rPr>
              <a:t>Thema 4</a:t>
            </a:r>
            <a:r>
              <a:rPr lang="cy-GB" b="1" dirty="0">
                <a:latin typeface="Aptos" panose="020B0004020202020204" pitchFamily="34" charset="0"/>
              </a:rPr>
              <a:t> – Defnydd y Gymraeg yn y gweithle: cyfleoedd anwastad </a:t>
            </a:r>
          </a:p>
          <a:p>
            <a:pPr marL="0" indent="0">
              <a:buNone/>
            </a:pPr>
            <a:r>
              <a:rPr lang="cy-GB" b="1" dirty="0">
                <a:latin typeface="Aptos" panose="020B0004020202020204" pitchFamily="34" charset="0"/>
              </a:rPr>
              <a:t> 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“Gweithio mewn tîm eithaf Saesneg ac felly ddim bob amser yn hawdd ymarfer a dysgu’r iaith”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“Pan ddechreuais, cefais fy rhoi ar gwrs iaith Gymraeg. Ymhell </a:t>
            </a:r>
            <a:r>
              <a:rPr lang="cy-GB" dirty="0" err="1">
                <a:latin typeface="Aptos" panose="020B0004020202020204" pitchFamily="34" charset="0"/>
              </a:rPr>
              <a:t>uwchlaw'r</a:t>
            </a:r>
            <a:r>
              <a:rPr lang="cy-GB" dirty="0">
                <a:latin typeface="Aptos" panose="020B0004020202020204" pitchFamily="34" charset="0"/>
              </a:rPr>
              <a:t> cwrs ac felly daeth allan ac nid oes llawer o gefnogaeth wedi bod ers hynny.”</a:t>
            </a:r>
          </a:p>
          <a:p>
            <a:pPr marL="0" indent="0" algn="ctr">
              <a:buNone/>
            </a:pPr>
            <a:r>
              <a:rPr lang="cy-GB" dirty="0">
                <a:latin typeface="Aptos" panose="020B0004020202020204" pitchFamily="34" charset="0"/>
              </a:rPr>
              <a:t>“Dim ond un diwrnod swyddfa lawn felly nid oes llawer o gyfleoedd mewn wythnos i ymarfer os nad yw aelodau'r tîm sy'n siaradwyr Cymraeg i mewn”.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cy-GB" dirty="0"/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94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10FBA6D-4857-00EA-7247-0C84E7954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Casgliadau</a:t>
            </a:r>
            <a:endParaRPr lang="cy-GB" dirty="0">
              <a:latin typeface="Aptos" panose="020B0004020202020204" pitchFamily="34" charset="0"/>
            </a:endParaRP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AB6768B-A47A-3900-4673-116C0FC96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9980682" cy="5257800"/>
          </a:xfrm>
        </p:spPr>
        <p:txBody>
          <a:bodyPr>
            <a:normAutofit fontScale="92500" lnSpcReduction="20000"/>
          </a:bodyPr>
          <a:lstStyle/>
          <a:p>
            <a:r>
              <a:rPr lang="cy-GB" b="1" u="sng" noProof="0" dirty="0">
                <a:latin typeface="Aptos" panose="020B0004020202020204" pitchFamily="34" charset="0"/>
              </a:rPr>
              <a:t>Crynodeb o brosiect ymchwil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Asesu ffyrdd newydd gall y Cyngor gynyddu nifer ymgeiswyr cyfrwng Cymraeg i gynlluniau graddedig a phrentisiaethau.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Ymchwilio mewn i ba ffactorau sy’n dylanwadu ar ddewisiadau gyrfaol.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Defnyddio dulliau cym</a:t>
            </a:r>
            <a:r>
              <a:rPr lang="cy-GB" dirty="0" err="1">
                <a:latin typeface="Aptos" panose="020B0004020202020204" pitchFamily="34" charset="0"/>
              </a:rPr>
              <a:t>ysg</a:t>
            </a:r>
            <a:r>
              <a:rPr lang="cy-GB" dirty="0">
                <a:latin typeface="Aptos" panose="020B0004020202020204" pitchFamily="34" charset="0"/>
              </a:rPr>
              <a:t> - gan gynnwys cynnal nifer o gyfweliadau a grŵp ffocws.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Dadansoddi data i nodi rhwystrau presennol a chyfleoedd recriwtio.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noProof="0" dirty="0">
                <a:latin typeface="Aptos" panose="020B0004020202020204" pitchFamily="34" charset="0"/>
              </a:rPr>
              <a:t>Datblygu argymhellion ymarferol i rhannu gyda’r Cyngor er mwyn gwella strategaethau recriwtio i ddenu pobl ifanc</a:t>
            </a:r>
            <a:endParaRPr lang="cy-GB" b="1" u="sng" noProof="0" dirty="0">
              <a:latin typeface="Aptos" panose="020B0004020202020204" pitchFamily="34" charset="0"/>
            </a:endParaRPr>
          </a:p>
          <a:p>
            <a:endParaRPr lang="cy-GB" b="1" u="sng" noProof="0" dirty="0">
              <a:latin typeface="Aptos" panose="020B0004020202020204" pitchFamily="34" charset="0"/>
            </a:endParaRPr>
          </a:p>
          <a:p>
            <a:r>
              <a:rPr lang="cy-GB" b="1" u="sng" noProof="0" dirty="0">
                <a:latin typeface="Aptos" panose="020B0004020202020204" pitchFamily="34" charset="0"/>
              </a:rPr>
              <a:t>Dysgu Personol a Phroffesiynol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Sgiliau meddwl beirniadol wedi’u cryfhau trwy werthuso llenyddiaeth academaidd, astudiaethau polisi ac empirig, a damcaniaethau perthnasol.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Defnydd Fframwaith </a:t>
            </a:r>
            <a:r>
              <a:rPr lang="cy-GB" dirty="0" err="1">
                <a:latin typeface="Aptos" panose="020B0004020202020204" pitchFamily="34" charset="0"/>
              </a:rPr>
              <a:t>Bloom</a:t>
            </a:r>
            <a:r>
              <a:rPr lang="cy-GB" dirty="0">
                <a:latin typeface="Aptos" panose="020B0004020202020204" pitchFamily="34" charset="0"/>
              </a:rPr>
              <a:t> (1956) i symud dysgu o ddisgrifio gwybodaeth i dadansoddi, synthesis a gwerthuso ar lefel uwch.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Sgiliau rheoli amser a cyfathrebu proffesiynol wedi’u gwella ar lefel fewnol ac allanol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Rôl ymchwilydd mewnol wedi helpu i lywio ffiniau moesegol a pherthnasau pŵer, gan gryfhau dealltwriaeth o foeseg ymchwil (</a:t>
            </a:r>
            <a:r>
              <a:rPr lang="cy-GB" dirty="0" err="1">
                <a:latin typeface="Aptos" panose="020B0004020202020204" pitchFamily="34" charset="0"/>
              </a:rPr>
              <a:t>Bryman</a:t>
            </a:r>
            <a:r>
              <a:rPr lang="cy-GB" dirty="0">
                <a:latin typeface="Aptos" panose="020B0004020202020204" pitchFamily="34" charset="0"/>
              </a:rPr>
              <a:t>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b="1" u="sng" noProof="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56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>
            <a:extLst>
              <a:ext uri="{FF2B5EF4-FFF2-40B4-BE49-F238E27FC236}">
                <a16:creationId xmlns:a16="http://schemas.microsoft.com/office/drawing/2014/main" id="{7722C6D2-A01E-46EC-5E80-37C62CCF5E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899" y="1600200"/>
            <a:ext cx="10066683" cy="4572000"/>
          </a:xfrm>
        </p:spPr>
        <p:txBody>
          <a:bodyPr/>
          <a:lstStyle/>
          <a:p>
            <a:r>
              <a:rPr lang="cy-GB" b="1" u="sng" dirty="0">
                <a:latin typeface="Aptos" panose="020B0004020202020204" pitchFamily="34" charset="0"/>
              </a:rPr>
              <a:t>Cwrdd â’r nodau ac amcanion </a:t>
            </a:r>
          </a:p>
          <a:p>
            <a:endParaRPr lang="cy-GB" b="1" u="sng" dirty="0">
              <a:latin typeface="Aptos" panose="020B0004020202020204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Cyflawnwyd nodau ac amcanion y prosiect yn llwyddiannus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Defnyddiwyd dulliau meintiol ac ansoddol i ddeall cyfleoedd, heriau a dylanwadau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Canfuwyd bwlch rhwng bwriad ac ymddygiad pobl ifanc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Daethpwyd ar draws rhai rwystrau: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sz="1800" i="1" dirty="0">
                <a:latin typeface="Aptos" panose="020B0004020202020204" pitchFamily="34" charset="0"/>
              </a:rPr>
              <a:t>Diffyg ymwybyddiaeth o gyfleoedd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sz="1800" i="1" dirty="0">
                <a:latin typeface="Aptos" panose="020B0004020202020204" pitchFamily="34" charset="0"/>
              </a:rPr>
              <a:t>Pryderon am ddefnyddio’r Gymraeg yn y gweithle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Cymharwyd arferion eraill (e.e. Cynllun Yfory Cyngor Gwynedd, Gwlad y Basg)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y-GB" altLang="cy-GB" dirty="0">
                <a:latin typeface="Aptos" panose="020B0004020202020204" pitchFamily="34" charset="0"/>
              </a:rPr>
              <a:t>Amlinellwyd dulliau posibl i’w mabwysiadu yn y dyfodol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6297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BA2A0F7-3F3E-44BF-8605-C56E83CE5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Argymhellion</a:t>
            </a:r>
            <a:endParaRPr lang="cy-GB" dirty="0">
              <a:latin typeface="Aptos" panose="020B0004020202020204" pitchFamily="34" charset="0"/>
            </a:endParaRP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8F0F6D1D-6D67-2AB3-D265-3FBC49AA0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9980682" cy="4892040"/>
          </a:xfrm>
        </p:spPr>
        <p:txBody>
          <a:bodyPr>
            <a:normAutofit fontScale="70000" lnSpcReduction="200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Gwella a chryfhau marchnata a chyfathrebu cyfleoedd cyfrwng Cymraeg. Yn ystod y cyfnodau recriwtio byddai ymgyrch marchnata penodedig yn ddefnyddiol gan ddefnyddio platfformau newydd a cyfredol megis </a:t>
            </a:r>
            <a:r>
              <a:rPr lang="cy-GB" dirty="0" err="1"/>
              <a:t>Tik</a:t>
            </a:r>
            <a:r>
              <a:rPr lang="cy-GB" dirty="0"/>
              <a:t> </a:t>
            </a:r>
            <a:r>
              <a:rPr lang="cy-GB" dirty="0" err="1"/>
              <a:t>Tok</a:t>
            </a:r>
            <a:r>
              <a:rPr lang="cy-GB" dirty="0"/>
              <a:t> a </a:t>
            </a:r>
            <a:r>
              <a:rPr lang="cy-GB" dirty="0" err="1"/>
              <a:t>Instagram</a:t>
            </a:r>
            <a:r>
              <a:rPr lang="cy-GB" dirty="0"/>
              <a:t>. Hyd yn oed edrych ar recriwtio aelod o staff penodol i redeg ymgyrch cyfathrebu a gwneud y gwaith ymgysylltu.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Amlinellu llwybrau gyrfa ddilynol a datblygiad yn fwy clir. Esbonio i’n graddedigion a phrentisiaid bod cyfleoedd yn gallu codi i symud ymlaen i swyddi parhaol neu yn gallu agor drysau i swyddi ehangach.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Normaleiddio’r Gymraeg yn y gweithle a hynny drwy feithrin fwy o gyfleoedd anffurfiol i ddefnyddio’r Gymraeg yn y gweithle.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Gweithio tuag at symud i ffwrdd o’r syniad o’r stigma a’r syniad o “Cymraeg perffaith”. Codi ymwybyddiaeth fod unrhyw Gymraeg yn well na dim a bod gan neb Cymraeg perffaith.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Adeiladu a chryfhau partneriaethau ag ysgolion, colegau a phrifysgolion. Dyma un o argymhellion mwyaf yr ymchwilydd. Awgrymir  i’r Cyngor gynnal sesiynau gwybodaeth, ymweliadau â champysau a hyn oll drwy esbonio a chodi ymwybyddiaeth o’r holl gyfleoedd sydd gan y Cyngor i gynnig.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Cynnal sesiynau codi ymwybyddiaeth i staff yr ysgolion, colegau a phrifysgolion. Gall athrawon a thiwtoriaid fod y bobl fwyaf dylanwadol a’r bobl ifanc ac felly mae angen iddynt fod yn ymwybodol o ba swyddi a chyfleoedd sydd ar gael.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Cylchlythyr at bartneriaethau bob tri mis yn hyrwyddo cyfleoedd newydd neu pan fydd swyddi ar y gorwel.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Cynnig a chodi proffil profiad gwaith pobl ifanc – mae gan y Cyngor nifer fawr o adrannau amrywiol ac felly mae angen edrych ar ffyrdd i gynnig y profiad gwaith yma yn well.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Edrych ar arferion da o fodelau llwyddiannus arall megis Cynllun Gwynedd Cyngor Yfory a modelau Gwlad y Basg sydd gyda chydnabyddiaeth glir o werth sgiliau ieithyddol.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Cyflwyno llysgenhadon graddedig a phrentisiaid cyfrwng Cymraeg. Byddai modd iddynt hwy gyfrannu at ddigwyddiadau recriwtio, mynychu sesiynau gwybodaeth a siarad o’r galon drwy roi mewnwelediad personol.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dirty="0"/>
              <a:t>Symleiddio’r broses recriwtio a gwneud yn fwy hygyrch i siaradwyr Cymraeg. Sicrhau bod iaith glir a croesawgar yn cael ei ddefnyddio ac annog yr holl ymgeiswyr i wneud eu ffurflenni drwy’r Gymraeg os yn bosib.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4908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 err="1">
                <a:latin typeface="Aptos" panose="020B0004020202020204" pitchFamily="34" charset="0"/>
              </a:rPr>
              <a:t>Rhestr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Gyfeirio</a:t>
            </a:r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7" name="Dalfan Testun 2">
            <a:extLst>
              <a:ext uri="{FF2B5EF4-FFF2-40B4-BE49-F238E27FC236}">
                <a16:creationId xmlns:a16="http://schemas.microsoft.com/office/drawing/2014/main" id="{99CAC41E-C990-DB68-B83B-A46D83A45F98}"/>
              </a:ext>
            </a:extLst>
          </p:cNvPr>
          <p:cNvSpPr txBox="1">
            <a:spLocks/>
          </p:cNvSpPr>
          <p:nvPr/>
        </p:nvSpPr>
        <p:spPr>
          <a:xfrm>
            <a:off x="1257300" y="1752600"/>
            <a:ext cx="9980682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Wingdings" panose="05000000000000000000" pitchFamily="2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Maslam</a:t>
            </a:r>
            <a:r>
              <a:rPr lang="en-GB" dirty="0"/>
              <a:t>,.W. </a:t>
            </a:r>
            <a:r>
              <a:rPr lang="en-GB" i="1" dirty="0"/>
              <a:t>Benefits of a Gantt Chart for Project Management: 8 Key Advantages</a:t>
            </a:r>
            <a:r>
              <a:rPr lang="en-GB" dirty="0"/>
              <a:t>. Available at: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https://www.projectmanager.com/blog/benefits-of-a-gantt-chart</a:t>
            </a:r>
            <a:r>
              <a:rPr lang="en-GB" dirty="0"/>
              <a:t> (Accessed: 3 January 2025).</a:t>
            </a:r>
            <a:endParaRPr lang="en-GB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University of Sheffield (n.d.) </a:t>
            </a:r>
            <a:r>
              <a:rPr lang="en-GB" i="1" dirty="0"/>
              <a:t>How to write a literature review</a:t>
            </a:r>
            <a:r>
              <a:rPr lang="en-GB" dirty="0"/>
              <a:t>. </a:t>
            </a:r>
            <a:r>
              <a:rPr lang="en-GB" dirty="0" err="1"/>
              <a:t>StudySkills@Sheffield</a:t>
            </a:r>
            <a:r>
              <a:rPr lang="en-GB" dirty="0"/>
              <a:t>. Available at: https://www.sheffield.ac.uk/ssid/study-skills/literature-reviews (Accessed: 7 January 2025).</a:t>
            </a:r>
            <a:endParaRPr lang="en-GB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Research Aptitude Notes (n.d.) </a:t>
            </a:r>
            <a:r>
              <a:rPr lang="en-GB" i="1" dirty="0"/>
              <a:t>Research Ethics and Principles</a:t>
            </a:r>
            <a:r>
              <a:rPr lang="en-GB" dirty="0"/>
              <a:t>. Available at: https://researchaptitudenotes.com/research-ethics-and-principles/ (Accessed: 11 January 2025).</a:t>
            </a:r>
            <a:endParaRPr lang="en-GB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 err="1"/>
              <a:t>Hassan,.M</a:t>
            </a:r>
            <a:r>
              <a:rPr lang="en-GB" dirty="0"/>
              <a:t>. </a:t>
            </a:r>
            <a:r>
              <a:rPr lang="en-GB" i="1" dirty="0"/>
              <a:t>Research Gap – Types, Examples and How to Identify</a:t>
            </a:r>
            <a:r>
              <a:rPr lang="en-GB" dirty="0"/>
              <a:t>. Available at: https://www.questionpro.com/blog/research-gap/ (Accessed: 15 January 2025).</a:t>
            </a:r>
          </a:p>
          <a:p>
            <a:r>
              <a:rPr lang="en-GB" i="1" dirty="0" err="1"/>
              <a:t>Cherry,.K</a:t>
            </a:r>
            <a:r>
              <a:rPr lang="en-GB" i="1" dirty="0"/>
              <a:t> .How to Write a Methods Section of an APA Paper</a:t>
            </a:r>
            <a:r>
              <a:rPr lang="en-GB" dirty="0"/>
              <a:t>. Available at: 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https://www.scribbr.com/apa-style/methods-section/</a:t>
            </a:r>
            <a:r>
              <a:rPr lang="en-GB" dirty="0"/>
              <a:t> (Accessed: 20 January 2025).</a:t>
            </a:r>
          </a:p>
          <a:p>
            <a:r>
              <a:rPr lang="en-GB" i="1" dirty="0" err="1"/>
              <a:t>George,.T</a:t>
            </a:r>
            <a:r>
              <a:rPr lang="en-GB" i="1" dirty="0"/>
              <a:t>. Types of Interviews in Research | Guide &amp; Examples</a:t>
            </a:r>
            <a:r>
              <a:rPr lang="en-GB" dirty="0"/>
              <a:t>. Available at: </a:t>
            </a: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https://www.questionpro.com/blog/types-of-interviews/</a:t>
            </a:r>
            <a:r>
              <a:rPr lang="en-GB" dirty="0"/>
              <a:t> (Accessed: 26 January 2025).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9702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9E96531-D981-033B-6F20-CE66740C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ptos" panose="020B0004020202020204" pitchFamily="34" charset="0"/>
              </a:rPr>
              <a:t>Rhestr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Ffigyrau</a:t>
            </a:r>
            <a:endParaRPr lang="cy-GB" dirty="0">
              <a:latin typeface="Aptos" panose="020B0004020202020204" pitchFamily="34" charset="0"/>
            </a:endParaRP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DC7F9F8-14BC-4D5B-75F2-8292FC4FF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4900" y="1632098"/>
            <a:ext cx="4384548" cy="4572000"/>
          </a:xfrm>
        </p:spPr>
        <p:txBody>
          <a:bodyPr/>
          <a:lstStyle/>
          <a:p>
            <a:endParaRPr lang="en-GB" dirty="0"/>
          </a:p>
          <a:p>
            <a:endParaRPr lang="cy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B079105C-D521-36DE-EF8C-8C3AEDF7F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504506"/>
            <a:ext cx="9527658" cy="4572001"/>
          </a:xfrm>
        </p:spPr>
        <p:txBody>
          <a:bodyPr/>
          <a:lstStyle/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1: Research </a:t>
            </a:r>
            <a:r>
              <a:rPr lang="cy-GB" i="1" noProof="0" dirty="0" err="1">
                <a:latin typeface="Aptos" panose="020B0004020202020204" pitchFamily="34" charset="0"/>
              </a:rPr>
              <a:t>Ethics</a:t>
            </a:r>
            <a:r>
              <a:rPr lang="cy-GB" i="1" noProof="0" dirty="0">
                <a:latin typeface="Aptos" panose="020B0004020202020204" pitchFamily="34" charset="0"/>
              </a:rPr>
              <a:t> (Wagle, 2020)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2: Amserlen rhagweladwy ar gyfer y prosiect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3: Dyluniad dulliau cymysg esboniadol syml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4: Hyder i weithio drwy’r Gymraeg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5: Pwysigrwydd y Gymraeg wrth ddewis swydd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6: Parodrwydd i ymgeisio am swyddi Cymraeg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7: Gwefan newydd y Cyngor ‘Amdani’ (Raymond, 2025)</a:t>
            </a:r>
          </a:p>
          <a:p>
            <a:pPr marL="0" indent="0">
              <a:buNone/>
            </a:pPr>
            <a:r>
              <a:rPr lang="cy-GB" i="1" noProof="0" dirty="0">
                <a:latin typeface="Aptos" panose="020B0004020202020204" pitchFamily="34" charset="0"/>
              </a:rPr>
              <a:t>Ffigwr 8: </a:t>
            </a:r>
            <a:r>
              <a:rPr lang="cy-GB" i="1" noProof="0" dirty="0" err="1">
                <a:latin typeface="Aptos" panose="020B0004020202020204" pitchFamily="34" charset="0"/>
              </a:rPr>
              <a:t>Braun</a:t>
            </a:r>
            <a:r>
              <a:rPr lang="cy-GB" i="1" noProof="0" dirty="0">
                <a:latin typeface="Aptos" panose="020B0004020202020204" pitchFamily="34" charset="0"/>
              </a:rPr>
              <a:t> and </a:t>
            </a:r>
            <a:r>
              <a:rPr lang="cy-GB" i="1" noProof="0" dirty="0" err="1">
                <a:latin typeface="Aptos" panose="020B0004020202020204" pitchFamily="34" charset="0"/>
              </a:rPr>
              <a:t>Clarke’s</a:t>
            </a:r>
            <a:r>
              <a:rPr lang="cy-GB" i="1" noProof="0" dirty="0">
                <a:latin typeface="Aptos" panose="020B0004020202020204" pitchFamily="34" charset="0"/>
              </a:rPr>
              <a:t> Process </a:t>
            </a:r>
            <a:r>
              <a:rPr lang="cy-GB" i="1" noProof="0" dirty="0" err="1">
                <a:latin typeface="Aptos" panose="020B0004020202020204" pitchFamily="34" charset="0"/>
              </a:rPr>
              <a:t>for</a:t>
            </a:r>
            <a:r>
              <a:rPr lang="cy-GB" i="1" noProof="0" dirty="0">
                <a:latin typeface="Aptos" panose="020B0004020202020204" pitchFamily="34" charset="0"/>
              </a:rPr>
              <a:t> </a:t>
            </a:r>
            <a:r>
              <a:rPr lang="cy-GB" i="1" noProof="0" dirty="0" err="1">
                <a:latin typeface="Aptos" panose="020B0004020202020204" pitchFamily="34" charset="0"/>
              </a:rPr>
              <a:t>Thematic</a:t>
            </a:r>
            <a:r>
              <a:rPr lang="cy-GB" i="1" noProof="0" dirty="0">
                <a:latin typeface="Aptos" panose="020B0004020202020204" pitchFamily="34" charset="0"/>
              </a:rPr>
              <a:t> </a:t>
            </a:r>
            <a:r>
              <a:rPr lang="cy-GB" i="1" noProof="0" dirty="0" err="1">
                <a:latin typeface="Aptos" panose="020B0004020202020204" pitchFamily="34" charset="0"/>
              </a:rPr>
              <a:t>Analysis</a:t>
            </a:r>
            <a:r>
              <a:rPr lang="cy-GB" i="1" noProof="0" dirty="0">
                <a:latin typeface="Aptos" panose="020B0004020202020204" pitchFamily="34" charset="0"/>
              </a:rPr>
              <a:t> (Stevens, 2025)</a:t>
            </a: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i="1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59093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E968360-62CE-53EE-2168-C2FD9249C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59" y="3559628"/>
            <a:ext cx="9980682" cy="1096962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err="1">
                <a:latin typeface="Aptos" panose="020B0004020202020204" pitchFamily="34" charset="0"/>
              </a:rPr>
              <a:t>Diolch</a:t>
            </a:r>
            <a:r>
              <a:rPr lang="en-GB" sz="4800" b="1" dirty="0">
                <a:latin typeface="Aptos" panose="020B0004020202020204" pitchFamily="34" charset="0"/>
              </a:rPr>
              <a:t> am </a:t>
            </a:r>
            <a:r>
              <a:rPr lang="en-GB" sz="4800" b="1" dirty="0" err="1">
                <a:latin typeface="Aptos" panose="020B0004020202020204" pitchFamily="34" charset="0"/>
              </a:rPr>
              <a:t>wrando</a:t>
            </a:r>
            <a:r>
              <a:rPr lang="en-GB" sz="4800" b="1" dirty="0">
                <a:latin typeface="Aptos" panose="020B0004020202020204" pitchFamily="34" charset="0"/>
              </a:rPr>
              <a:t> </a:t>
            </a:r>
            <a:r>
              <a:rPr lang="en-GB" sz="4800" b="1" dirty="0">
                <a:latin typeface="Aptos" panose="020B0004020202020204" pitchFamily="34" charset="0"/>
                <a:sym typeface="Wingdings" panose="05000000000000000000" pitchFamily="2" charset="2"/>
              </a:rPr>
              <a:t></a:t>
            </a:r>
            <a:br>
              <a:rPr lang="en-GB" sz="4800" b="1" dirty="0">
                <a:latin typeface="Aptos" panose="020B0004020202020204" pitchFamily="34" charset="0"/>
                <a:sym typeface="Wingdings" panose="05000000000000000000" pitchFamily="2" charset="2"/>
              </a:rPr>
            </a:br>
            <a:br>
              <a:rPr lang="en-GB" sz="4800" b="1" dirty="0">
                <a:latin typeface="Aptos" panose="020B0004020202020204" pitchFamily="34" charset="0"/>
                <a:sym typeface="Wingdings" panose="05000000000000000000" pitchFamily="2" charset="2"/>
              </a:rPr>
            </a:br>
            <a:r>
              <a:rPr lang="en-GB" sz="4800" b="1" dirty="0" err="1">
                <a:latin typeface="Aptos" panose="020B0004020202020204" pitchFamily="34" charset="0"/>
                <a:sym typeface="Wingdings" panose="05000000000000000000" pitchFamily="2" charset="2"/>
              </a:rPr>
              <a:t>Unrhyw</a:t>
            </a:r>
            <a:r>
              <a:rPr lang="en-GB" sz="4800" b="1" dirty="0">
                <a:latin typeface="Aptos" panose="020B0004020202020204" pitchFamily="34" charset="0"/>
                <a:sym typeface="Wingdings" panose="05000000000000000000" pitchFamily="2" charset="2"/>
              </a:rPr>
              <a:t> </a:t>
            </a:r>
            <a:r>
              <a:rPr lang="en-GB" sz="4800" b="1" dirty="0" err="1">
                <a:latin typeface="Aptos" panose="020B0004020202020204" pitchFamily="34" charset="0"/>
                <a:sym typeface="Wingdings" panose="05000000000000000000" pitchFamily="2" charset="2"/>
              </a:rPr>
              <a:t>gwestiynau</a:t>
            </a:r>
            <a:r>
              <a:rPr lang="en-GB" sz="4800" b="1" dirty="0">
                <a:latin typeface="Aptos" panose="020B0004020202020204" pitchFamily="34" charset="0"/>
                <a:sym typeface="Wingdings" panose="05000000000000000000" pitchFamily="2" charset="2"/>
              </a:rPr>
              <a:t>? </a:t>
            </a:r>
            <a:endParaRPr lang="cy-GB" sz="48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83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1 Personol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002060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002060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50521052_TF03431380_Win32" id="{9F77B225-3BCD-41DF-83BA-1A1FCAD4280D}" vid="{1324906F-0A7A-4BF6-870A-D77CB82CE6A6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fc2a8c7-3b3f-4409-bc78-aa40538e7eb1" xsi:nil="true"/>
    <lcf76f155ced4ddcb4097134ff3c332f xmlns="4dfae2b0-80dd-478c-901e-bfc63c1f1593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E45405DB48A140B83453A78E0D245E" ma:contentTypeVersion="16" ma:contentTypeDescription="Create a new document." ma:contentTypeScope="" ma:versionID="26f9121d92cf6a4567286b3bf492fb08">
  <xsd:schema xmlns:xsd="http://www.w3.org/2001/XMLSchema" xmlns:xs="http://www.w3.org/2001/XMLSchema" xmlns:p="http://schemas.microsoft.com/office/2006/metadata/properties" xmlns:ns2="4dfae2b0-80dd-478c-901e-bfc63c1f1593" xmlns:ns3="34d21558-f103-4568-83a2-a70df561e518" xmlns:ns4="2fc2a8c7-3b3f-4409-bc78-aa40538e7eb1" targetNamespace="http://schemas.microsoft.com/office/2006/metadata/properties" ma:root="true" ma:fieldsID="d8fe1a2d6cd299e7a1e4897cfaeefca9" ns2:_="" ns3:_="" ns4:_="">
    <xsd:import namespace="4dfae2b0-80dd-478c-901e-bfc63c1f1593"/>
    <xsd:import namespace="34d21558-f103-4568-83a2-a70df561e518"/>
    <xsd:import namespace="2fc2a8c7-3b3f-4409-bc78-aa40538e7e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DateTaken" minOccurs="0"/>
                <xsd:element ref="ns2:MediaServiceSearchPropertie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fae2b0-80dd-478c-901e-bfc63c1f15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4b820720-3cae-4e0f-87a0-a0b1591a738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4d21558-f103-4568-83a2-a70df561e51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c2a8c7-3b3f-4409-bc78-aa40538e7eb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8511f2b2-381f-4488-a210-c0c222134b7b}" ma:internalName="TaxCatchAll" ma:showField="CatchAllData" ma:web="34d21558-f103-4568-83a2-a70df561e51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2fc2a8c7-3b3f-4409-bc78-aa40538e7eb1"/>
    <ds:schemaRef ds:uri="http://purl.org/dc/elements/1.1/"/>
    <ds:schemaRef ds:uri="http://schemas.microsoft.com/office/2006/metadata/properties"/>
    <ds:schemaRef ds:uri="34d21558-f103-4568-83a2-a70df561e518"/>
    <ds:schemaRef ds:uri="http://schemas.microsoft.com/office/2006/documentManagement/types"/>
    <ds:schemaRef ds:uri="4dfae2b0-80dd-478c-901e-bfc63c1f159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4556F05-02D5-4D57-B549-343F222FAA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8AE694-8BD8-4496-BA08-BC867087A9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dfae2b0-80dd-478c-901e-bfc63c1f1593"/>
    <ds:schemaRef ds:uri="34d21558-f103-4568-83a2-a70df561e518"/>
    <ds:schemaRef ds:uri="2fc2a8c7-3b3f-4409-bc78-aa40538e7e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1675</TotalTime>
  <Words>2480</Words>
  <Application>Microsoft Office PowerPoint</Application>
  <PresentationFormat>Sgrin Lydan</PresentationFormat>
  <Paragraphs>235</Paragraphs>
  <Slides>24</Slides>
  <Notes>20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24</vt:i4>
      </vt:variant>
    </vt:vector>
  </HeadingPairs>
  <TitlesOfParts>
    <vt:vector size="31" baseType="lpstr">
      <vt:lpstr>Aptos</vt:lpstr>
      <vt:lpstr>Aptos Narrow</vt:lpstr>
      <vt:lpstr>Arial</vt:lpstr>
      <vt:lpstr>Euphemia</vt:lpstr>
      <vt:lpstr>Plantagenet Cherokee</vt:lpstr>
      <vt:lpstr>Wingdings</vt:lpstr>
      <vt:lpstr>Academic Literature 16x9</vt:lpstr>
      <vt:lpstr>Asesu ffyrdd i gynyddu a chymell nifer o Raddedigion a Phrentisiaethau Cyfrwng Cymraeg Cyngor Sir Gâr</vt:lpstr>
      <vt:lpstr>Trefn y cyflwyniad </vt:lpstr>
      <vt:lpstr>Cwestiwn Ymchwil</vt:lpstr>
      <vt:lpstr>Ystyriaeth ar gyfer Moeseg </vt:lpstr>
      <vt:lpstr>Ystyriaeth ar gyfer Ymchwil Mewnol</vt:lpstr>
      <vt:lpstr>Cefndir </vt:lpstr>
      <vt:lpstr>Siart Gantt</vt:lpstr>
      <vt:lpstr>Adolygiad Llenyddiaeth</vt:lpstr>
      <vt:lpstr>Bwlch Ymchwil </vt:lpstr>
      <vt:lpstr>Dulliau</vt:lpstr>
      <vt:lpstr>Canfyddiadau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Casgliadau</vt:lpstr>
      <vt:lpstr>Cyflwyniad PowerPoint</vt:lpstr>
      <vt:lpstr>Argymhellion</vt:lpstr>
      <vt:lpstr>Rhestr Gyfeirio</vt:lpstr>
      <vt:lpstr>Rhestr Ffigyrau</vt:lpstr>
      <vt:lpstr>Diolch am wrando   Unrhyw gwestiynau?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Sioned W Raymond</dc:creator>
  <cp:lastModifiedBy>Sioned W Raymond</cp:lastModifiedBy>
  <cp:revision>2</cp:revision>
  <dcterms:created xsi:type="dcterms:W3CDTF">2025-12-29T16:03:54Z</dcterms:created>
  <dcterms:modified xsi:type="dcterms:W3CDTF">2026-02-05T11:19:18Z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0x010100F0E45405DB48A140B83453A78E0D245E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  <property fmtid="{D5CDD505-2E9C-101B-9397-08002B2CF9AE}" pid="8" name="MediaServiceImageTags">
    <vt:lpwstr/>
  </property>
</Properties>
</file>