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4" r:id="rId3"/>
    <p:sldId id="257" r:id="rId4"/>
    <p:sldId id="258" r:id="rId5"/>
    <p:sldId id="259" r:id="rId6"/>
    <p:sldId id="271" r:id="rId7"/>
    <p:sldId id="260" r:id="rId8"/>
    <p:sldId id="261" r:id="rId9"/>
    <p:sldId id="265" r:id="rId10"/>
    <p:sldId id="262" r:id="rId11"/>
    <p:sldId id="266" r:id="rId12"/>
    <p:sldId id="267" r:id="rId13"/>
    <p:sldId id="268" r:id="rId14"/>
    <p:sldId id="269" r:id="rId15"/>
    <p:sldId id="272" r:id="rId16"/>
    <p:sldId id="274" r:id="rId17"/>
    <p:sldId id="276" r:id="rId18"/>
    <p:sldId id="279" r:id="rId19"/>
    <p:sldId id="277" r:id="rId20"/>
    <p:sldId id="278" r:id="rId21"/>
    <p:sldId id="280" r:id="rId22"/>
    <p:sldId id="281" r:id="rId23"/>
    <p:sldId id="282" r:id="rId24"/>
    <p:sldId id="286" r:id="rId25"/>
    <p:sldId id="285" r:id="rId26"/>
    <p:sldId id="288" r:id="rId27"/>
    <p:sldId id="290" r:id="rId28"/>
    <p:sldId id="291" r:id="rId29"/>
    <p:sldId id="287" r:id="rId30"/>
    <p:sldId id="289" r:id="rId3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011" autoAdjust="0"/>
  </p:normalViewPr>
  <p:slideViewPr>
    <p:cSldViewPr>
      <p:cViewPr varScale="1">
        <p:scale>
          <a:sx n="66" d="100"/>
          <a:sy n="66" d="100"/>
        </p:scale>
        <p:origin x="2252" y="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7EACAA-95A4-4CDC-858A-35569EEC3CD3}"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0259E3-9C2C-4038-9046-913E1DAE98E3}" type="slidenum">
              <a:rPr lang="en-GB" smtClean="0"/>
              <a:t>‹#›</a:t>
            </a:fld>
            <a:endParaRPr lang="en-GB"/>
          </a:p>
        </p:txBody>
      </p:sp>
    </p:spTree>
    <p:extLst>
      <p:ext uri="{BB962C8B-B14F-4D97-AF65-F5344CB8AC3E}">
        <p14:creationId xmlns:p14="http://schemas.microsoft.com/office/powerpoint/2010/main" val="3052775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Without newspapers, radio and pre-eminently television – not to mention more recently the internet and social media like Twitter – the present political system could not work. The media are so all-pervasive that we are often unaware of the addictive hold they exert over our attentions and the messages they implant in our consciousness on a whole range of matters of which politics is but one. This chapter attempts to assess the impact of the mass media upon the workings of our political system, together with some different theories about how they operate in practice.</a:t>
            </a:r>
          </a:p>
        </p:txBody>
      </p:sp>
      <p:sp>
        <p:nvSpPr>
          <p:cNvPr id="4" name="Slide Number Placeholder 3"/>
          <p:cNvSpPr>
            <a:spLocks noGrp="1"/>
          </p:cNvSpPr>
          <p:nvPr>
            <p:ph type="sldNum" sz="quarter" idx="5"/>
          </p:nvPr>
        </p:nvSpPr>
        <p:spPr/>
        <p:txBody>
          <a:bodyPr/>
          <a:lstStyle/>
          <a:p>
            <a:fld id="{420259E3-9C2C-4038-9046-913E1DAE98E3}" type="slidenum">
              <a:rPr lang="en-GB" smtClean="0"/>
              <a:t>3</a:t>
            </a:fld>
            <a:endParaRPr lang="en-GB"/>
          </a:p>
        </p:txBody>
      </p:sp>
    </p:spTree>
    <p:extLst>
      <p:ext uri="{BB962C8B-B14F-4D97-AF65-F5344CB8AC3E}">
        <p14:creationId xmlns:p14="http://schemas.microsoft.com/office/powerpoint/2010/main" val="1176810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Ofcom’s News Consumption Survey for 2018 reported that:</a:t>
            </a:r>
          </a:p>
          <a:p>
            <a:endParaRPr lang="en-GB" dirty="0"/>
          </a:p>
          <a:p>
            <a:pPr marL="171450" indent="-171450">
              <a:buFont typeface="Arial" panose="020B0604020202020204" pitchFamily="34" charset="0"/>
              <a:buChar char="•"/>
            </a:pPr>
            <a:r>
              <a:rPr lang="en-GB" dirty="0"/>
              <a:t>Television is the most popular platform for news with adults in the UK at 79%; internet 64%, radio 64% and print press 40%. But among 16–24-year-olds and ethnic minority groups the figure for the internet is 73%.</a:t>
            </a:r>
          </a:p>
          <a:p>
            <a:pPr marL="171450" indent="-171450">
              <a:buFont typeface="Arial" panose="020B0604020202020204" pitchFamily="34" charset="0"/>
              <a:buChar char="•"/>
            </a:pPr>
            <a:r>
              <a:rPr lang="en-GB" dirty="0"/>
              <a:t>BBC1 is the most used news source: 62% of adults; ITV 41% and Facebook 33%.</a:t>
            </a:r>
          </a:p>
          <a:p>
            <a:pPr marL="171450" indent="-171450">
              <a:buFont typeface="Arial" panose="020B0604020202020204" pitchFamily="34" charset="0"/>
              <a:buChar char="•"/>
            </a:pPr>
            <a:r>
              <a:rPr lang="en-GB" dirty="0"/>
              <a:t>Social media is the most popular kind of online news: 44% of UK adults.</a:t>
            </a:r>
          </a:p>
          <a:p>
            <a:r>
              <a:rPr lang="en-GB" dirty="0"/>
              <a:t>The term ‘mass media’ embraces books, pamphlets and film but is usually understood to refer to newspapers, radio and television. This is not to say that films, theatre, art and books are not included, but perhaps the influence of the latter three are usually less instant and more long-term. For example, the novels of Dickens did not cause instant change but did help create the climate in which progressive social change eventually took place. Since the 1950s television has eclipsed newspapers and radio as the key medium. That statement has to be qualified, however, as the internet-delivered social media are increasingly important in political communication. These are not as important as television currently, but following events like Trump’s 2016 victory, it’s clear the gap is closing.</a:t>
            </a:r>
          </a:p>
          <a:p>
            <a:endParaRPr lang="en-GB" dirty="0"/>
          </a:p>
          <a:p>
            <a:r>
              <a:rPr lang="en-GB" dirty="0"/>
              <a:t>Public trust of media</a:t>
            </a:r>
          </a:p>
          <a:p>
            <a:r>
              <a:rPr lang="en-GB" dirty="0"/>
              <a:t>A survey conducted by the European Broadcasting Union revealed widespread distrust in print media but the UK ‘written press’ plumbed the depths with a net trust rate (i.e. percentage difference between those who had trust and those who didn’t) of minus 51%. Social media rated about the same at −49% – but the ‘internet’ was more trusted than the written media with a net score of −33. Television came out better with a net rating of −3; radio actually scored plus 13.</a:t>
            </a:r>
          </a:p>
          <a:p>
            <a:endParaRPr lang="en-GB" dirty="0"/>
          </a:p>
          <a:p>
            <a:r>
              <a:rPr lang="en-GB" dirty="0"/>
              <a:t>The 2017 Edelman Trust Index, which measures changes in worldwide trust in key institutions, discerned a decline in trust comparable to ‘the second and third waves of a tsunami after the financial crisis of 2008 …. Trust in the media plunged from 51% to 43%, an all time low for the index’ (Nicolaou and Giles 2017).</a:t>
            </a:r>
          </a:p>
          <a:p>
            <a:endParaRPr lang="en-GB" dirty="0"/>
          </a:p>
          <a:p>
            <a:r>
              <a:rPr lang="en-GB" dirty="0"/>
              <a:t>A more recent survey in 2020 revealed the ‘British public’s trust in the media has fallen off a cliff in the past five years, particularly among left-wing voters’. In 2015 46% of left-leaning voters trusted ‘most news most of the time’ but by 2020 this figure had plunged to 15%, according to Reuters Institute for the Study of Journalism. ‘Even the most trusted brands, like the BBC, are seen by many as pushing their own agendas, especially over polarising issues like Brexit’, said the reports’ authors. Britain now ranks below the USA and Hong Kong regarding public trust in the media (Waterson 2020). One suspects that left-wing disillusion is not entirely unconnected to the fact that their side of the political argument in 2020 has lost four elections in succession, the last, in 2019, by a humiliating margin.</a:t>
            </a:r>
          </a:p>
        </p:txBody>
      </p:sp>
      <p:sp>
        <p:nvSpPr>
          <p:cNvPr id="4" name="Slide Number Placeholder 3"/>
          <p:cNvSpPr>
            <a:spLocks noGrp="1"/>
          </p:cNvSpPr>
          <p:nvPr>
            <p:ph type="sldNum" sz="quarter" idx="5"/>
          </p:nvPr>
        </p:nvSpPr>
        <p:spPr/>
        <p:txBody>
          <a:bodyPr/>
          <a:lstStyle/>
          <a:p>
            <a:fld id="{420259E3-9C2C-4038-9046-913E1DAE98E3}" type="slidenum">
              <a:rPr lang="en-GB" smtClean="0"/>
              <a:t>4</a:t>
            </a:fld>
            <a:endParaRPr lang="en-GB"/>
          </a:p>
        </p:txBody>
      </p:sp>
    </p:spTree>
    <p:extLst>
      <p:ext uri="{BB962C8B-B14F-4D97-AF65-F5344CB8AC3E}">
        <p14:creationId xmlns:p14="http://schemas.microsoft.com/office/powerpoint/2010/main" val="2934462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spoken to the written (and then broadcast) word</a:t>
            </a:r>
          </a:p>
          <a:p>
            <a:r>
              <a:rPr lang="en-GB" dirty="0"/>
              <a:t>Television is now such a dominant medium that it is easy to forget that its provenance has been relatively recent. During the seventeenth and early eighteenth centuries, political communication was mainly verbal: between members of the relatively small political elite, within a broader public perhaps at election times – though until 1832 and subsequent extensions of the franchise the right to vote was much restricted of course; within political groups such as the seventeenth-century Diggers and Levellers; and quite often from the pulpit, during medieval times when religion was highly politicised. Given their expense and scarcity at the time, books, pamphlets and broadsheets had a limited, although important, role to play. They played a marginal role in the sixteenth-century rebellions against enclosures – for example the often overlooked </a:t>
            </a:r>
            <a:r>
              <a:rPr lang="en-GB" dirty="0" err="1"/>
              <a:t>Kett</a:t>
            </a:r>
            <a:r>
              <a:rPr lang="en-GB" dirty="0"/>
              <a:t> Rebellion of 1549 – but a significant part during the Civil War (1642–9), and at the end of the eighteenth century, pamphlets had become very important in disseminating radical, not to say revolutionary, ideas (for example Tom Paine’s The Rights of Man).</a:t>
            </a:r>
          </a:p>
          <a:p>
            <a:endParaRPr lang="en-GB" dirty="0"/>
          </a:p>
          <a:p>
            <a:r>
              <a:rPr lang="en-GB" dirty="0"/>
              <a:t>The Industrial Revolution drew workers in from the land into crowded, insanitary urban spaces where they, arguably, enjoyed a higher standard of living but were sufficiently discontented with their lot to be receptive to the views of reformers and travelling speakers, like the Wiltshire farmer Henry ‘Orator’ Hunt. He delivered inspiring speeches on parliamentary reform in London and elsewhere, including St Peter’s Fields in Manchester in August 1819; here the crowd was charged by mounted troops, resulting in 15 dead and 650 injured: the infamous ‘Peterloo Massacre’. The Chartists pursuing similar objectives attracted big audiences and also, like the Anti-Corn Law League, disseminated pamphlets via the new postal system.</a:t>
            </a:r>
          </a:p>
          <a:p>
            <a:endParaRPr lang="en-GB" dirty="0"/>
          </a:p>
          <a:p>
            <a:r>
              <a:rPr lang="en-GB" dirty="0"/>
              <a:t>Next in the chronology of development came, towards the end of the nineteenth century, the inception of mass-circulation newspapers – The Times, The Telegraph, Daily Mail, the Daily Express and the Daily Mirror – which provided information on current affairs for the newly enfranchised masses. The press barons – Northcliffe, Beaverbrook and </a:t>
            </a:r>
            <a:r>
              <a:rPr lang="en-GB" dirty="0" err="1"/>
              <a:t>Rothermere</a:t>
            </a:r>
            <a:r>
              <a:rPr lang="en-GB" dirty="0"/>
              <a:t> – were courted by politicians for the influence they were believed to wield; in consequence, they were showered with honours and often given government jobs to further enhance their invariably enormous egos. Table 10.1 provides recent circulation figures for the national dailies.</a:t>
            </a:r>
          </a:p>
          <a:p>
            <a:endParaRPr lang="en-GB" dirty="0"/>
          </a:p>
          <a:p>
            <a:r>
              <a:rPr lang="en-GB" dirty="0"/>
              <a:t>The print press</a:t>
            </a:r>
          </a:p>
          <a:p>
            <a:r>
              <a:rPr lang="en-GB" dirty="0"/>
              <a:t>By tradition the British press has been pro-Conservative. In 1945 the 6.7 million readers of Conservative-supporting papers outnumbered the 4.4 million who read ‘Labour’ papers. During the 1970s, the tabloid The Sun increased the rightwards imbalance, and by the 1992 election the Labour-supporting press numbered only The Guardian and the Daily Mirror, with the vast majority of dailies and Sundays supporting the government party: 9.7 million to 3.3 million. Major’s Government, however, at the fag-end of the Conservatives’ 18 years in power, saw its ‘brand’ deteriorate markedly. Ejection from the ERM in 1992, endless squabbles with the rebellious Eurosceptics and a deluge of sleaze saw to it that the press began to realign behind Labour’s charismatic new leader, Tony Blair. In 1995 The Sun caused a sensation by deciding to desert Major and back Blair. It should be noted that by this time a large proportion of the reading public had decided to change sides and it could be argued that editors were merely making a commercial judgement in changing sides too. These days many people, especially students, view newspapers online though several, like The Times, have ‘paywalls’ which deter usage.</a:t>
            </a:r>
          </a:p>
        </p:txBody>
      </p:sp>
      <p:sp>
        <p:nvSpPr>
          <p:cNvPr id="4" name="Slide Number Placeholder 3"/>
          <p:cNvSpPr>
            <a:spLocks noGrp="1"/>
          </p:cNvSpPr>
          <p:nvPr>
            <p:ph type="sldNum" sz="quarter" idx="5"/>
          </p:nvPr>
        </p:nvSpPr>
        <p:spPr/>
        <p:txBody>
          <a:bodyPr/>
          <a:lstStyle/>
          <a:p>
            <a:fld id="{420259E3-9C2C-4038-9046-913E1DAE98E3}" type="slidenum">
              <a:rPr lang="en-GB" smtClean="0"/>
              <a:t>5</a:t>
            </a:fld>
            <a:endParaRPr lang="en-GB"/>
          </a:p>
        </p:txBody>
      </p:sp>
    </p:spTree>
    <p:extLst>
      <p:ext uri="{BB962C8B-B14F-4D97-AF65-F5344CB8AC3E}">
        <p14:creationId xmlns:p14="http://schemas.microsoft.com/office/powerpoint/2010/main" val="1794363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 press and the tabloids</a:t>
            </a:r>
          </a:p>
          <a:p>
            <a:r>
              <a:rPr lang="en-GB" dirty="0"/>
              <a:t>All the instincts of the working class are Tory: on race, patriotism, you name it. It’s just that they happen to vote Labour. Murdoch understands that which is why the Sun has been so successful.</a:t>
            </a:r>
          </a:p>
          <a:p>
            <a:endParaRPr lang="en-GB" dirty="0"/>
          </a:p>
          <a:p>
            <a:r>
              <a:rPr lang="en-GB" dirty="0"/>
              <a:t>(Lord Bernard Donoghue, quoted in Mullin 2009: 397–8)</a:t>
            </a:r>
          </a:p>
          <a:p>
            <a:endParaRPr lang="en-GB" dirty="0"/>
          </a:p>
          <a:p>
            <a:r>
              <a:rPr lang="en-GB" dirty="0"/>
              <a:t>Anyone can see the UK press has three categories of newspaper: ‘quality’ newspapers like The Times, The Telegraph, The Guardian, Financial Times and The Independent, with their Sunday extensions; the ‘mid-tabloids’ like the Mail and Express; and the ‘red-top’ tabloids like The Sun, Mirror and Star. Each type of product is aimed at and caters for a particular demographic: educated middle class, lower middle class and working class respectively.</a:t>
            </a:r>
          </a:p>
        </p:txBody>
      </p:sp>
      <p:sp>
        <p:nvSpPr>
          <p:cNvPr id="4" name="Slide Number Placeholder 3"/>
          <p:cNvSpPr>
            <a:spLocks noGrp="1"/>
          </p:cNvSpPr>
          <p:nvPr>
            <p:ph type="sldNum" sz="quarter" idx="5"/>
          </p:nvPr>
        </p:nvSpPr>
        <p:spPr/>
        <p:txBody>
          <a:bodyPr/>
          <a:lstStyle/>
          <a:p>
            <a:fld id="{420259E3-9C2C-4038-9046-913E1DAE98E3}" type="slidenum">
              <a:rPr lang="en-GB" smtClean="0"/>
              <a:t>7</a:t>
            </a:fld>
            <a:endParaRPr lang="en-GB"/>
          </a:p>
        </p:txBody>
      </p:sp>
    </p:spTree>
    <p:extLst>
      <p:ext uri="{BB962C8B-B14F-4D97-AF65-F5344CB8AC3E}">
        <p14:creationId xmlns:p14="http://schemas.microsoft.com/office/powerpoint/2010/main" val="1960098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Broadcasting – especially television – has had a transforming impact on political processes. Two minutes of exposure on peak-time television enables politicians to reach more people than they could meet in a lifetime of canvassing, handshaking or addressing public meetings. Alternatively, speaking on BBC Radio 4’s Today programme gains access weekly to an up-market audience of 12m elite opinion-formers and decision-makers (Margaret Thatcher always listened to it and once rang in, unsolicited, to comment). In consequence, broadcasting organisations have become potent players in the political game: as for politicians, to command attention in our living rooms, they have to be relaxed, friendly, confidential – they have to talk to us as individuals rather than as members of a crowd (Queen Victoria used to complain Gladstone addressed her as if she were a public meeting and perhaps Michael Foot, Labour Leader 1981–3, wrongly addressed television audiences like that). Long speeches are out. On television, orators are virtually obsolete. Political messages have to be compressed into spaces of two to three minutes – often less. Likability is as important as the message itself. Slogans and key phrases have become such important ‘soundbites’ that speech writers are employed to think them up; the playwright Ronald Millar, for example, was thus employed and helped to produce Margaret Thatcher’s memorable ‘The lady’s not for turning’ speech at the 1981 Conservative Party Conference (available on YouTube). More recently Dominic Cummings created Leave’s rousing slogan ‘Take Back Control’ and then ‘Get Brexit Done’ for the 2019 general election. Rather obvious and not especially exciting slogans these may appear, but correctly formulated and chosen, they are crucial, becoming the sledgehammers which enable the more complex related messages to break though and engage with voters.</a:t>
            </a:r>
          </a:p>
        </p:txBody>
      </p:sp>
      <p:sp>
        <p:nvSpPr>
          <p:cNvPr id="4" name="Slide Number Placeholder 3"/>
          <p:cNvSpPr>
            <a:spLocks noGrp="1"/>
          </p:cNvSpPr>
          <p:nvPr>
            <p:ph type="sldNum" sz="quarter" idx="5"/>
          </p:nvPr>
        </p:nvSpPr>
        <p:spPr/>
        <p:txBody>
          <a:bodyPr/>
          <a:lstStyle/>
          <a:p>
            <a:fld id="{420259E3-9C2C-4038-9046-913E1DAE98E3}" type="slidenum">
              <a:rPr lang="en-GB" smtClean="0"/>
              <a:t>9</a:t>
            </a:fld>
            <a:endParaRPr lang="en-GB"/>
          </a:p>
        </p:txBody>
      </p:sp>
    </p:spTree>
    <p:extLst>
      <p:ext uri="{BB962C8B-B14F-4D97-AF65-F5344CB8AC3E}">
        <p14:creationId xmlns:p14="http://schemas.microsoft.com/office/powerpoint/2010/main" val="3008594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Television and the image</a:t>
            </a:r>
          </a:p>
          <a:p>
            <a:r>
              <a:rPr lang="en-GB" dirty="0"/>
              <a:t>Since the arrival of television, appearances have been crucial. Bruce (1992) quotes a study that suggested ‘the impact we make on others depends on … how we look and behave – 55 per cent; how we speak – 38 per cent and what we say only 7 per cent. Content and form must therefore synchronise for, if they don’t, form will usually dominate or undermine content’ (1992: 41). So we saw Harold Wilson smoking a pipe – he preferred cigars – to pre-empt what his adviser Marcia Williams felt was an overly aggressive habit of using his fist to emphasise a point. Or he might be seen sipping a pint of beer – he preferred whiskey. Margaret Thatcher was the first leading politician to take image-building totally professionally under the tutelage of her personal media guru (later Sir) Gordon Reece. Peter Mandelson, Labour’s premier spin doctor of the 1980s and 1990s, commented (author interview, 1992) that by the mid-1980s ‘every part of her had been transformed: her hair, her teeth, her nose I suspect, her eyebrows. Not a part of Mrs Thatcher was left unaltered’. Every politician now has a career reason to be vain.</a:t>
            </a:r>
          </a:p>
          <a:p>
            <a:endParaRPr lang="en-GB" dirty="0"/>
          </a:p>
          <a:p>
            <a:r>
              <a:rPr lang="en-GB" dirty="0"/>
              <a:t>Brand image</a:t>
            </a:r>
          </a:p>
          <a:p>
            <a:r>
              <a:rPr lang="en-GB" dirty="0"/>
              <a:t>In addition politicians seek to establish, in terms again borrowed from commercial marketing, an image or brand for their parties. A negative image can contaminate policy, as the Conservatives found out after nearly a decade in opposition. Theresa May claimed Tories were seen as the ‘nasty party’, ungenerous, illiberal and uncaring for the poor. Consequently David Cameron – who had worked in the media – when he became leader in 2005, worked extremely hard to associate his party with liberal attitudes towards gay people, the environment and the disadvantaged. Once ‘rebranded’ he faced an ongoing problem as Prime Minister of trying to prevent negative images returning as he led cuts in public services and, in his 2012 budget, tax cuts for the richest 1%.</a:t>
            </a:r>
          </a:p>
        </p:txBody>
      </p:sp>
      <p:sp>
        <p:nvSpPr>
          <p:cNvPr id="4" name="Slide Number Placeholder 3"/>
          <p:cNvSpPr>
            <a:spLocks noGrp="1"/>
          </p:cNvSpPr>
          <p:nvPr>
            <p:ph type="sldNum" sz="quarter" idx="5"/>
          </p:nvPr>
        </p:nvSpPr>
        <p:spPr/>
        <p:txBody>
          <a:bodyPr/>
          <a:lstStyle/>
          <a:p>
            <a:fld id="{420259E3-9C2C-4038-9046-913E1DAE98E3}" type="slidenum">
              <a:rPr lang="en-GB" smtClean="0"/>
              <a:t>10</a:t>
            </a:fld>
            <a:endParaRPr lang="en-GB"/>
          </a:p>
        </p:txBody>
      </p:sp>
    </p:spTree>
    <p:extLst>
      <p:ext uri="{BB962C8B-B14F-4D97-AF65-F5344CB8AC3E}">
        <p14:creationId xmlns:p14="http://schemas.microsoft.com/office/powerpoint/2010/main" val="463736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Television images: Blair v Brown</a:t>
            </a:r>
          </a:p>
          <a:p>
            <a:r>
              <a:rPr lang="en-GB" dirty="0"/>
              <a:t>These two Labour Prime Ministers had hugely contrasting images. Blair’s was chameleon to a degree; keen to appeal to everyone, he tried to be all things to all men: blokeish with appropriately demotic speech, sipping a cup of tea in photo shoots; serious when reading the lesson at important funerals; aggressive and witty at PMQs; statesmanlike if (impressively) addressing the UN, international when addressing the French Assembly in their own language. On television he was a natural, able to convey relaxed good humour. He was also more than a little vain, seeking to dress ‘young’ in tight jeans and allegedly – a regular Donald Trump practice – using fake tan from time to time.</a:t>
            </a:r>
          </a:p>
          <a:p>
            <a:endParaRPr lang="en-GB" dirty="0"/>
          </a:p>
          <a:p>
            <a:r>
              <a:rPr lang="en-GB" dirty="0"/>
              <a:t>Brown was totally different: shy in public and often dishevelled; unable to project in public the warmth or wit his friends saw in private. At PMQs he was regularly bested by the more Blair-like Cameron, and his speaking style, aggressive and incisive in Opposition, proved lack-lustre and pedestrian in government. Supporters claimed he was honest – not trying to be someone he was not, like Blair – and serious in order to address the serious issues of the day. All the polling evidence, however, shows Brown failed to impress, charm or win over the majority of British voters, who clearly respond to a little well-crafted wooing, even if it is at times more than a little obvious. Brown also lacked basic political nous, carelessly leaving a microphone on live for the world to hear when confiding to an aide that a loyal Labour voter, Gillian Duffy, he had just interviewed was a ‘bigot’.</a:t>
            </a:r>
          </a:p>
        </p:txBody>
      </p:sp>
      <p:sp>
        <p:nvSpPr>
          <p:cNvPr id="4" name="Slide Number Placeholder 3"/>
          <p:cNvSpPr>
            <a:spLocks noGrp="1"/>
          </p:cNvSpPr>
          <p:nvPr>
            <p:ph type="sldNum" sz="quarter" idx="5"/>
          </p:nvPr>
        </p:nvSpPr>
        <p:spPr/>
        <p:txBody>
          <a:bodyPr/>
          <a:lstStyle/>
          <a:p>
            <a:fld id="{420259E3-9C2C-4038-9046-913E1DAE98E3}" type="slidenum">
              <a:rPr lang="en-GB" smtClean="0"/>
              <a:t>11</a:t>
            </a:fld>
            <a:endParaRPr lang="en-GB"/>
          </a:p>
        </p:txBody>
      </p:sp>
    </p:spTree>
    <p:extLst>
      <p:ext uri="{BB962C8B-B14F-4D97-AF65-F5344CB8AC3E}">
        <p14:creationId xmlns:p14="http://schemas.microsoft.com/office/powerpoint/2010/main" val="2294456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Broadcasters have usurped the role of certain political institutions</a:t>
            </a:r>
          </a:p>
          <a:p>
            <a:r>
              <a:rPr lang="en-GB" dirty="0"/>
              <a:t>Local party organisation is less important now that television can gain access to people’s homes so easily and effectively. However, this message has become a more centralised national one, concentrating on the party leadership rather than local issues and local people. The House of Commons has lost much of its informing and educative function to the media. Ministers can prefer to give statements to the media rather than to Parliament – often on the ‘Green’ just outside the House – and television interviewers gain much more exclusive access to ministers than the House of Commons can ever hope for. Even public discussion and debate are now purveyed via radio and television programmes such as the BBC’s Today, Politics Live, Newsnight and Question Time.</a:t>
            </a:r>
          </a:p>
        </p:txBody>
      </p:sp>
      <p:sp>
        <p:nvSpPr>
          <p:cNvPr id="4" name="Slide Number Placeholder 3"/>
          <p:cNvSpPr>
            <a:spLocks noGrp="1"/>
          </p:cNvSpPr>
          <p:nvPr>
            <p:ph type="sldNum" sz="quarter" idx="5"/>
          </p:nvPr>
        </p:nvSpPr>
        <p:spPr/>
        <p:txBody>
          <a:bodyPr/>
          <a:lstStyle/>
          <a:p>
            <a:fld id="{420259E3-9C2C-4038-9046-913E1DAE98E3}" type="slidenum">
              <a:rPr lang="en-GB" smtClean="0"/>
              <a:t>12</a:t>
            </a:fld>
            <a:endParaRPr lang="en-GB"/>
          </a:p>
        </p:txBody>
      </p:sp>
    </p:spTree>
    <p:extLst>
      <p:ext uri="{BB962C8B-B14F-4D97-AF65-F5344CB8AC3E}">
        <p14:creationId xmlns:p14="http://schemas.microsoft.com/office/powerpoint/2010/main" val="819997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appointment of party leaders</a:t>
            </a:r>
          </a:p>
          <a:p>
            <a:r>
              <a:rPr lang="en-GB" dirty="0"/>
              <a:t>Clement Attlee was famously taciturn in front of the cameras, and Winston Churchill never took to it, but Harold Macmillan flirted with television, conducting by present-day standards a rather stilted ‘interview’ in Number 10 in the run-up to the 1959 election. From here on things changed radically – elections eventually became wholly televisual and the ability to shine on television a qualification for the top political jobs. So, Harold Wilson was good, Ted Heath not really; Jim Callaghan was competent, Margaret Thatcher became so; John Major was average; Blair was brilliant. Gordon Brown tried hard but could not overcome some kind of innate shyness and lack of confidence. Jeremy Corbyn, according to most commentators, failed to come over well on television. Some say he looks too scruffy and lacks any kind of presence or charisma: his national ratings seemed to confirm this, though he can shine when addressing gatherings on the street, especially his own supporters. Significantly, David Cameron’s famously ‘without notes’ speech at the 2005 Tory conference was the launch pad for his campaign, and as leader he proved a very good media performer as well as crushingly effective at PMQs – the aspect of the Commons most regularly featured on news bulletins.</a:t>
            </a:r>
          </a:p>
        </p:txBody>
      </p:sp>
      <p:sp>
        <p:nvSpPr>
          <p:cNvPr id="4" name="Slide Number Placeholder 3"/>
          <p:cNvSpPr>
            <a:spLocks noGrp="1"/>
          </p:cNvSpPr>
          <p:nvPr>
            <p:ph type="sldNum" sz="quarter" idx="5"/>
          </p:nvPr>
        </p:nvSpPr>
        <p:spPr/>
        <p:txBody>
          <a:bodyPr/>
          <a:lstStyle/>
          <a:p>
            <a:fld id="{420259E3-9C2C-4038-9046-913E1DAE98E3}" type="slidenum">
              <a:rPr lang="en-GB" smtClean="0"/>
              <a:t>13</a:t>
            </a:fld>
            <a:endParaRPr lang="en-GB"/>
          </a:p>
        </p:txBody>
      </p:sp>
    </p:spTree>
    <p:extLst>
      <p:ext uri="{BB962C8B-B14F-4D97-AF65-F5344CB8AC3E}">
        <p14:creationId xmlns:p14="http://schemas.microsoft.com/office/powerpoint/2010/main" val="563972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Personnel</a:t>
            </a:r>
          </a:p>
          <a:p>
            <a:r>
              <a:rPr lang="en-GB" dirty="0"/>
              <a:t>Unsurprisingly, the media and politics have become more closely interrelated, with once-young media professionals such as David Steel, Tony Benn, Bryan Gould, Austin Mitchell and Peter Mandelson going into politics, and others, for example Robert Kilroy-Silk, Brian Walden, Michael Portillo and Matthew Parris, moving out of politics and into the media. The apotheosis of this tendency was represented by former US President Ronald Reagan, who used his actor’s ability to speak lines perfectly to the camera to more than compensate, arguably, for other political inadequacies.</a:t>
            </a:r>
          </a:p>
        </p:txBody>
      </p:sp>
      <p:sp>
        <p:nvSpPr>
          <p:cNvPr id="4" name="Slide Number Placeholder 3"/>
          <p:cNvSpPr>
            <a:spLocks noGrp="1"/>
          </p:cNvSpPr>
          <p:nvPr>
            <p:ph type="sldNum" sz="quarter" idx="5"/>
          </p:nvPr>
        </p:nvSpPr>
        <p:spPr/>
        <p:txBody>
          <a:bodyPr/>
          <a:lstStyle/>
          <a:p>
            <a:fld id="{420259E3-9C2C-4038-9046-913E1DAE98E3}" type="slidenum">
              <a:rPr lang="en-GB" smtClean="0"/>
              <a:t>14</a:t>
            </a:fld>
            <a:endParaRPr lang="en-GB"/>
          </a:p>
        </p:txBody>
      </p:sp>
    </p:spTree>
    <p:extLst>
      <p:ext uri="{BB962C8B-B14F-4D97-AF65-F5344CB8AC3E}">
        <p14:creationId xmlns:p14="http://schemas.microsoft.com/office/powerpoint/2010/main" val="2258444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Spin doctors</a:t>
            </a:r>
          </a:p>
          <a:p>
            <a:r>
              <a:rPr lang="en-GB" dirty="0"/>
              <a:t>New Labour is extremely relaxed about people becoming filthy rich, as long as they pay their taxes. [The second half of this sentence is often not quoted by Mandelson’s critics.]</a:t>
            </a:r>
          </a:p>
          <a:p>
            <a:endParaRPr lang="en-GB" dirty="0"/>
          </a:p>
          <a:p>
            <a:r>
              <a:rPr lang="en-GB" dirty="0"/>
              <a:t>(quoted in Malik 2012)</a:t>
            </a:r>
          </a:p>
          <a:p>
            <a:endParaRPr lang="en-GB" dirty="0"/>
          </a:p>
          <a:p>
            <a:r>
              <a:rPr lang="en-GB" dirty="0"/>
              <a:t>These potent new actors on the political stage focus their energies on ensuring that the media give the desired interpretation of events or statements (see Street 2011: Chapter 9). Their provenance is usually thought to have been during the 1980s when the New York Times used the term in an October 1984 article to describe smartly dressed men and women who moved among crowds at political events and sought to explain what their political boss had really meant to say. Since then the popular idea is of somewhat shadowy, maybe even sinister figures moving around and choreographing press conferences or on the phone to television executives cajoling and bullying to get their way. The results are usually believed to be a distortion of the truth and to have fuelled the lack of trust in the political process. Malcolm Tucker, the profane, ruthless but entirely fictional spin doctor in the satirical sitcom The Thick of It, reflected something of this popular view, which carried with it a hint of how Alastair Campbell had reputedly operated.</a:t>
            </a:r>
          </a:p>
          <a:p>
            <a:endParaRPr lang="en-GB" dirty="0"/>
          </a:p>
          <a:p>
            <a:r>
              <a:rPr lang="en-GB" dirty="0"/>
              <a:t>New Labour and Tory spin</a:t>
            </a:r>
          </a:p>
          <a:p>
            <a:r>
              <a:rPr lang="en-GB" dirty="0"/>
              <a:t>While other prime ministers faced world wars or major economic crises, I have faced the modern media.</a:t>
            </a:r>
          </a:p>
          <a:p>
            <a:endParaRPr lang="en-GB" dirty="0"/>
          </a:p>
          <a:p>
            <a:r>
              <a:rPr lang="en-GB" dirty="0"/>
              <a:t>(Tony Blair, quoted in Richards 2010: 195)</a:t>
            </a:r>
          </a:p>
          <a:p>
            <a:endParaRPr lang="en-GB" dirty="0"/>
          </a:p>
          <a:p>
            <a:r>
              <a:rPr lang="en-GB" dirty="0"/>
              <a:t>One student of the media quoted a senior Labour spin doctor as saying: ‘Communications is not an afterthought to our policy. It’s central to the whole mission of New Labour’ (Barnett and Gaber 2001: 116). So, it is hardly surprising that Labour was demonised as the party that invested too much in presentation, in ‘spin’. Roy Greenslade, writing in The Guardian on 6 June 2002, argued that it all began in response to the way Neil Kinnock was treated by the right-wing press during the 1980s, attacked as a ‘windbag’, weak and incompetent. The Sun, Daily Mail and Daily Express pulled no punches and built up their coverage – much of it based on no evidence – throughout the decade. Leading up to the 1992 election, The Sun’s editor, Kelvin </a:t>
            </a:r>
            <a:r>
              <a:rPr lang="en-GB" dirty="0" err="1"/>
              <a:t>MacKenzie</a:t>
            </a:r>
            <a:r>
              <a:rPr lang="en-GB" dirty="0"/>
              <a:t>, went to town two days before polling day, devoting nine pages to its ‘Nightmare on Kinnock Street’ feature. ‘It’s The Sun wot won it’ was the gloatingly triumphant headline following the result.</a:t>
            </a:r>
          </a:p>
          <a:p>
            <a:endParaRPr lang="en-GB" dirty="0"/>
          </a:p>
          <a:p>
            <a:r>
              <a:rPr lang="en-GB" dirty="0"/>
              <a:t>Maybe the reaction of Mandelson and his colleagues to this onslaught is understandable. Together with Alastair Campbell, Blair’s press secretary, he insisted slurs were rebutted and retractions demanded. The right-wing media soon discovered they were being matched, and criticisms of ‘New Labour spin’ became commonplace. Unfortunately this aggressive media policy continued into government, and what had been an asset rapidly became a liability as voters began to doubt the veracity of government statements and statistics.</a:t>
            </a:r>
          </a:p>
          <a:p>
            <a:endParaRPr lang="en-GB" dirty="0"/>
          </a:p>
          <a:p>
            <a:r>
              <a:rPr lang="en-GB" dirty="0"/>
              <a:t>‘Spin is still everywhere’, wrote Sir Bernard </a:t>
            </a:r>
            <a:r>
              <a:rPr lang="en-GB" dirty="0" err="1"/>
              <a:t>Ingham</a:t>
            </a:r>
            <a:r>
              <a:rPr lang="en-GB" dirty="0"/>
              <a:t>, Thatcher’s own fearsome spin doctor, in The Sunday Times (16 March 2003), ‘and because of spin, Blair has forfeited the trust of the nation and … parliament.’ Opinion polls gauging public trust in Blair certainly reinforced such a judgement, and some even attributed the shockingly low turnout in the 2001 election to a collapse of voter belief in what the government was saying. Given Sir Keir Starmer’s more serious demeanour, it is doubtful that he would be criticised in this way but by the same token, whilst clearly a brilliant legal mind, he lacks Blair’s personal brio and persuasiveness.</a:t>
            </a:r>
          </a:p>
          <a:p>
            <a:endParaRPr lang="en-GB" dirty="0"/>
          </a:p>
          <a:p>
            <a:r>
              <a:rPr lang="en-GB" dirty="0"/>
              <a:t>It would be foolish to accuse New Labour of inventing spin; even before the advent of mass media, governments have long sought to offer the best possible interpretations of their actions. Yet, for all its expertise, Blair’s operation perhaps lacked subtlety. Campbell acquired too high a profile as the demonic ‘spinner’ and even featured as the subject of a televised profile. Blair too once asked in a leaked memo for ‘more eye-catching initiatives’ involving himself to combat Conservative policy statements. After the non-discovery of weapons of mass destruction in Iraq, after Blair had cited them as the justification for invasion in 2003, the damaging association of New Labour with ‘spin’ was compounded.</a:t>
            </a:r>
          </a:p>
          <a:p>
            <a:endParaRPr lang="en-GB" dirty="0"/>
          </a:p>
          <a:p>
            <a:r>
              <a:rPr lang="en-GB" dirty="0"/>
              <a:t>Evidence that the practice of ‘spin’ is still very much with us came from Today programme presenter Nick Robinson, in an interview published in The Radio Times in August 2020:</a:t>
            </a:r>
          </a:p>
          <a:p>
            <a:endParaRPr lang="en-GB" dirty="0"/>
          </a:p>
          <a:p>
            <a:r>
              <a:rPr lang="en-GB" dirty="0"/>
              <a:t>‘We’ve been promised policies to deal with the pandemic that are “world-beating” or “ground breaking” or “game changing” rather than being told the more uncomfortable truth.’ He cites Gavin Williamson, the much criticised Education Secretary, who ‘promised there would be “a triple lock” as well as “a backstop”’ and that ‘an arm would be put around those youngsters who were disappointed’. Phrases from the set menu of ‘oven ready’ soundbites.</a:t>
            </a:r>
          </a:p>
        </p:txBody>
      </p:sp>
      <p:sp>
        <p:nvSpPr>
          <p:cNvPr id="4" name="Slide Number Placeholder 3"/>
          <p:cNvSpPr>
            <a:spLocks noGrp="1"/>
          </p:cNvSpPr>
          <p:nvPr>
            <p:ph type="sldNum" sz="quarter" idx="5"/>
          </p:nvPr>
        </p:nvSpPr>
        <p:spPr/>
        <p:txBody>
          <a:bodyPr/>
          <a:lstStyle/>
          <a:p>
            <a:fld id="{420259E3-9C2C-4038-9046-913E1DAE98E3}" type="slidenum">
              <a:rPr lang="en-GB" smtClean="0"/>
              <a:t>15</a:t>
            </a:fld>
            <a:endParaRPr lang="en-GB"/>
          </a:p>
        </p:txBody>
      </p:sp>
    </p:spTree>
    <p:extLst>
      <p:ext uri="{BB962C8B-B14F-4D97-AF65-F5344CB8AC3E}">
        <p14:creationId xmlns:p14="http://schemas.microsoft.com/office/powerpoint/2010/main" val="141361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Assessing the effect of the media</a:t>
            </a:r>
          </a:p>
          <a:p>
            <a:r>
              <a:rPr lang="en-GB" dirty="0"/>
              <a:t>Judging the effect of the media on voting behaviour is very difficult, because it is so hard to disentangle it from a myriad of factors such as family, work, region and class that play a determining role. However, it seems fair to say that:</a:t>
            </a:r>
          </a:p>
          <a:p>
            <a:endParaRPr lang="en-GB" dirty="0"/>
          </a:p>
          <a:p>
            <a:r>
              <a:rPr lang="en-GB" dirty="0"/>
              <a:t>1The media reinforce political attitudes: This is important when the degree of commitment to a party can prove crucial when events between elections, as they always do, put loyalties to the test.</a:t>
            </a:r>
          </a:p>
          <a:p>
            <a:endParaRPr lang="en-GB" dirty="0"/>
          </a:p>
          <a:p>
            <a:r>
              <a:rPr lang="en-GB" dirty="0"/>
              <a:t>2The media help to set the agenda of debate: This ‘framing’ of the political agenda can be seen on Radio 4’s Today programme, which regularly bases its items on news stories picked from the day’s print press. During election campaigns party press conferences attempt to achieve this, but the media do not always conform, and between elections the media, especially the print media, play a much more important agenda-setting role.</a:t>
            </a:r>
          </a:p>
          <a:p>
            <a:endParaRPr lang="en-GB" dirty="0"/>
          </a:p>
          <a:p>
            <a:r>
              <a:rPr lang="en-GB" dirty="0"/>
              <a:t>3Media reportage has some direct impact on persuading voters to change sides, but research has not yet made clear whether this effect is major or marginal</a:t>
            </a:r>
          </a:p>
        </p:txBody>
      </p:sp>
      <p:sp>
        <p:nvSpPr>
          <p:cNvPr id="4" name="Slide Number Placeholder 3"/>
          <p:cNvSpPr>
            <a:spLocks noGrp="1"/>
          </p:cNvSpPr>
          <p:nvPr>
            <p:ph type="sldNum" sz="quarter" idx="5"/>
          </p:nvPr>
        </p:nvSpPr>
        <p:spPr/>
        <p:txBody>
          <a:bodyPr/>
          <a:lstStyle/>
          <a:p>
            <a:fld id="{420259E3-9C2C-4038-9046-913E1DAE98E3}" type="slidenum">
              <a:rPr lang="en-GB" smtClean="0"/>
              <a:t>17</a:t>
            </a:fld>
            <a:endParaRPr lang="en-GB"/>
          </a:p>
        </p:txBody>
      </p:sp>
    </p:spTree>
    <p:extLst>
      <p:ext uri="{BB962C8B-B14F-4D97-AF65-F5344CB8AC3E}">
        <p14:creationId xmlns:p14="http://schemas.microsoft.com/office/powerpoint/2010/main" val="2052157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groups</a:t>
            </a:r>
          </a:p>
          <a:p>
            <a:r>
              <a:rPr lang="en-GB" dirty="0"/>
              <a:t>Much has been written about New Labour and focus groups, and a great deal of it has been uncomplimentary. They have been cited as evidence of Labour’s concern with the superficial, with adapting policy on the basis of marketing expediency and not principle – in other words, as the thin end of the wedge that Old Labour critics argue has robbed the party of its moral purpose and integrity. This point of view was hotly refuted by the chief enthusiast for the technique in the Blairite party, the late Philip Gould, former advertising expert, who wrote a fascinating book on the evolution of the ‘new’ party and its march to power (Gould 1999). In the following extract he explains the technique and his own reasons for having faith in it:</a:t>
            </a:r>
          </a:p>
          <a:p>
            <a:endParaRPr lang="en-GB" dirty="0"/>
          </a:p>
          <a:p>
            <a:r>
              <a:rPr lang="en-GB" dirty="0"/>
              <a:t>The eight or so members of the group will have been recruited by a research company according to a formal specification: who they voted for in the last election, their age, their occupation … I do not just sit there and listen. I challenge, I argue back, I force them to confront issues. I confront issues myself. I like to use the group to develop and test ideas.</a:t>
            </a:r>
          </a:p>
          <a:p>
            <a:endParaRPr lang="en-GB" dirty="0"/>
          </a:p>
        </p:txBody>
      </p:sp>
      <p:sp>
        <p:nvSpPr>
          <p:cNvPr id="4" name="Slide Number Placeholder 3"/>
          <p:cNvSpPr>
            <a:spLocks noGrp="1"/>
          </p:cNvSpPr>
          <p:nvPr>
            <p:ph type="sldNum" sz="quarter" idx="5"/>
          </p:nvPr>
        </p:nvSpPr>
        <p:spPr/>
        <p:txBody>
          <a:bodyPr/>
          <a:lstStyle/>
          <a:p>
            <a:fld id="{420259E3-9C2C-4038-9046-913E1DAE98E3}" type="slidenum">
              <a:rPr lang="en-GB" smtClean="0"/>
              <a:t>19</a:t>
            </a:fld>
            <a:endParaRPr lang="en-GB"/>
          </a:p>
        </p:txBody>
      </p:sp>
    </p:spTree>
    <p:extLst>
      <p:ext uri="{BB962C8B-B14F-4D97-AF65-F5344CB8AC3E}">
        <p14:creationId xmlns:p14="http://schemas.microsoft.com/office/powerpoint/2010/main" val="3510329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permanent campaign</a:t>
            </a:r>
          </a:p>
          <a:p>
            <a:r>
              <a:rPr lang="en-GB" dirty="0"/>
              <a:t>In 2000 Ornstein and Mann edited a book entitled The Permanent Campaign, and Its Future. The provenance of the phrase lay in 1982 with Sidney Blumenthal, who used it to describe the emergent style of media coverage in the USA. Assiduous USA watchers in New Labour’s elite seem to have absorbed the new approach and made it their own: ‘a nonstop process of seeking to manipulate sources of public approval to engage in the act of governing itself’ (Hugh </a:t>
            </a:r>
            <a:r>
              <a:rPr lang="en-GB" dirty="0" err="1"/>
              <a:t>Heclo</a:t>
            </a:r>
            <a:r>
              <a:rPr lang="en-GB" dirty="0"/>
              <a:t> in Ornstein and Mann 2000: 219). In other words, government and campaigning have become almost indistinguishable. The tendency now is for parties in government to view each day as something to be ‘won’ or ‘lost’.</a:t>
            </a:r>
          </a:p>
        </p:txBody>
      </p:sp>
      <p:sp>
        <p:nvSpPr>
          <p:cNvPr id="4" name="Slide Number Placeholder 3"/>
          <p:cNvSpPr>
            <a:spLocks noGrp="1"/>
          </p:cNvSpPr>
          <p:nvPr>
            <p:ph type="sldNum" sz="quarter" idx="5"/>
          </p:nvPr>
        </p:nvSpPr>
        <p:spPr/>
        <p:txBody>
          <a:bodyPr/>
          <a:lstStyle/>
          <a:p>
            <a:fld id="{420259E3-9C2C-4038-9046-913E1DAE98E3}" type="slidenum">
              <a:rPr lang="en-GB" smtClean="0"/>
              <a:t>20</a:t>
            </a:fld>
            <a:endParaRPr lang="en-GB"/>
          </a:p>
        </p:txBody>
      </p:sp>
    </p:spTree>
    <p:extLst>
      <p:ext uri="{BB962C8B-B14F-4D97-AF65-F5344CB8AC3E}">
        <p14:creationId xmlns:p14="http://schemas.microsoft.com/office/powerpoint/2010/main" val="1052324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the mass media</a:t>
            </a:r>
          </a:p>
          <a:p>
            <a:r>
              <a:rPr lang="en-GB" dirty="0"/>
              <a:t>The mass media and the theory of pluralist democracy</a:t>
            </a:r>
          </a:p>
          <a:p>
            <a:r>
              <a:rPr lang="en-GB" dirty="0"/>
              <a:t>If the mass media have such a transforming impact on politics, then how have they affected the fabric of British democracy? It all depends on what we mean by democracy. The popular and indeed ‘official’ view is that our elected legislature exerts watchdog control over the executive and allows a large degree of citizen participation in the process of government. This pluralist system provides a free market of ideas and a shifting, open competition for power between political parties, pressure groups and various other groups in society. Supporters of the present system claim that not only is it how the system ought to work (a normative theory of government), but it is, to a large extent, also descriptive: this is how it works in practice.</a:t>
            </a:r>
          </a:p>
          <a:p>
            <a:endParaRPr lang="en-GB" dirty="0"/>
          </a:p>
          <a:p>
            <a:r>
              <a:rPr lang="en-GB" dirty="0"/>
              <a:t>According to this view, the media play a vital political role:</a:t>
            </a:r>
          </a:p>
          <a:p>
            <a:endParaRPr lang="en-GB" dirty="0"/>
          </a:p>
          <a:p>
            <a:r>
              <a:rPr lang="en-GB" dirty="0"/>
              <a:t>1They report and represent popular views to those invested with decision-making powers.</a:t>
            </a:r>
          </a:p>
          <a:p>
            <a:endParaRPr lang="en-GB" dirty="0"/>
          </a:p>
          <a:p>
            <a:r>
              <a:rPr lang="en-GB" dirty="0"/>
              <a:t>2They inform society about the actions of government, educating voters in the issues of the day. The range of newspapers available provides a variety of interpretations and advice.</a:t>
            </a:r>
          </a:p>
          <a:p>
            <a:endParaRPr lang="en-GB" dirty="0"/>
          </a:p>
          <a:p>
            <a:r>
              <a:rPr lang="en-GB" dirty="0"/>
              <a:t>3They act as a watchdog of the public interest, defending the ordinary person against a possibly over-mighty government through their powers of exposure, investigation and interrogation. To fulfil this neutral, disinterested role, it follows that the media need to be given extensive freedom to question and publish.</a:t>
            </a:r>
          </a:p>
          <a:p>
            <a:endParaRPr lang="en-GB" dirty="0"/>
          </a:p>
          <a:p>
            <a:r>
              <a:rPr lang="en-GB" dirty="0"/>
              <a:t>This pluralist view of the media’s role, once again both normative and descriptive, has been criticised under the points made in the next slides</a:t>
            </a:r>
          </a:p>
        </p:txBody>
      </p:sp>
      <p:sp>
        <p:nvSpPr>
          <p:cNvPr id="4" name="Slide Number Placeholder 3"/>
          <p:cNvSpPr>
            <a:spLocks noGrp="1"/>
          </p:cNvSpPr>
          <p:nvPr>
            <p:ph type="sldNum" sz="quarter" idx="5"/>
          </p:nvPr>
        </p:nvSpPr>
        <p:spPr/>
        <p:txBody>
          <a:bodyPr/>
          <a:lstStyle/>
          <a:p>
            <a:fld id="{420259E3-9C2C-4038-9046-913E1DAE98E3}" type="slidenum">
              <a:rPr lang="en-GB" smtClean="0"/>
              <a:t>21</a:t>
            </a:fld>
            <a:endParaRPr lang="en-GB"/>
          </a:p>
        </p:txBody>
      </p:sp>
    </p:spTree>
    <p:extLst>
      <p:ext uri="{BB962C8B-B14F-4D97-AF65-F5344CB8AC3E}">
        <p14:creationId xmlns:p14="http://schemas.microsoft.com/office/powerpoint/2010/main" val="21784867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ownership and control influence media messages?</a:t>
            </a:r>
          </a:p>
          <a:p>
            <a:r>
              <a:rPr lang="en-GB" dirty="0"/>
              <a:t>Excluding the BBC, the media organisations are substantially part of the business world and embrace profit-making as a central objective. This fact alone severely prejudices media claims to objectivity in reporting the news and reflecting popular feeling. In recent years ownership has concentrated markedly. A 2019 report by the New Media Reform Coalition reveals that:</a:t>
            </a:r>
          </a:p>
          <a:p>
            <a:endParaRPr lang="en-GB" dirty="0"/>
          </a:p>
          <a:p>
            <a:r>
              <a:rPr lang="en-GB" dirty="0"/>
              <a:t>just three companies (News UK, Daily Mail Group and Reach) dominate 83% of the national newspaper market (up from 71% in 2015). When online readers are included, just five companies (News UK, Daily Mail Group, Reach, Guardian and Telegraph) dominate nearly 80% of the market, slightly up from our last report. In the area of local news, just five companies (Gannett, Johnston Press [whose titles were later bought by </a:t>
            </a:r>
            <a:r>
              <a:rPr lang="en-GB" dirty="0" err="1"/>
              <a:t>JPIMedia</a:t>
            </a:r>
            <a:r>
              <a:rPr lang="en-GB" dirty="0"/>
              <a:t>], Trinity Mirror, Tindle and </a:t>
            </a:r>
            <a:r>
              <a:rPr lang="en-GB" dirty="0" err="1"/>
              <a:t>Archant</a:t>
            </a:r>
            <a:r>
              <a:rPr lang="en-GB" dirty="0"/>
              <a:t>) account for 80% of titles (back in 2015, six companies had the same share). Two companies have 46% of all commercial local analogue radio stations and two-thirds of all commercial digital stations.</a:t>
            </a:r>
          </a:p>
          <a:p>
            <a:endParaRPr lang="en-GB" dirty="0"/>
          </a:p>
          <a:p>
            <a:r>
              <a:rPr lang="en-GB" dirty="0"/>
              <a:t>(MRC 2019)</a:t>
            </a:r>
          </a:p>
          <a:p>
            <a:endParaRPr lang="en-GB" dirty="0"/>
          </a:p>
          <a:p>
            <a:r>
              <a:rPr lang="en-GB" dirty="0"/>
              <a:t>Are these companies politically biased and motivated? Certainly News UK, owned by media tycoon Rupert Murdoch, has right-wing sympathies, with most of its outlets supporting the Conservatives. The same is true of the Daily Mail Group but Reach, formerly known as Trinity Mirror Group, supports Labour and the Guardian Group, part of the Scott Trust, is left of centre. So, yes ownership of the media is biased towards the right and certainly aims to influence opinion in that direction. A BBC documentary on Murdoch, aired 14 July 2020, included evidence from John Major that when lunching with him when Prime Minister, Murdoch told him that unless he ceased following EU restraints on media ownership, he would withdraw his extensive media support; Major insisted he did not change his policy. Others interviewed for the programme asserted that Tony Blair’s governments were much more compliant – some have even suggested Murdoch, during these years, was virtually an invisible member of Labour’s cabinets (BBC 2020).</a:t>
            </a:r>
          </a:p>
          <a:p>
            <a:endParaRPr lang="en-GB" dirty="0"/>
          </a:p>
          <a:p>
            <a:r>
              <a:rPr lang="en-GB" dirty="0"/>
              <a:t>Nor is the press especially accountable: the Press Council used to be a powerful and respected watchdog on newspaper editors, but it tended to acquiesce meekly on the concentration of ownership on the grounds that the danger of monopoly control is less unacceptable than the bankruptcy of familiar national titles. Moreover, since The Sun regularly flouted its rulings, the council lost even more respect and was unable, for example, to prevent the private lives of public figures being invaded by tabloid journalists to an alarming degree. Following the report of the Leveson inquiry into the press, it was expected that press regulation would be significantly strengthened, though in the event this has not happened.</a:t>
            </a:r>
          </a:p>
          <a:p>
            <a:endParaRPr lang="en-GB" dirty="0"/>
          </a:p>
          <a:p>
            <a:r>
              <a:rPr lang="en-GB" dirty="0"/>
              <a:t>Television evinces a much clearer distinction between ownership and control and fits more easily into the pluralist model. The BBC, of course, is government-owned and, in theory at least, its board of governors exercises independent control. Independent television is privately owned, and this ownership is becoming more concentrated, but the Independent Broadcasting Authority (IBA) uses its considerable legal powers under the 1981 Broadcasting Act to ensure ‘balance’ and ‘due accuracy and impartiality’ on sensitive political issues. This is not to say that television can be acquitted of the charge of bias – as we shall see below – but merely that television controllers are forbidden by law to display open partisanship and that those people who own their companies cannot insist on particular editorial lines. In the USA, Fox News does not operate within such legal guidelines.</a:t>
            </a:r>
          </a:p>
          <a:p>
            <a:endParaRPr lang="en-GB" dirty="0"/>
          </a:p>
        </p:txBody>
      </p:sp>
      <p:sp>
        <p:nvSpPr>
          <p:cNvPr id="4" name="Slide Number Placeholder 3"/>
          <p:cNvSpPr>
            <a:spLocks noGrp="1"/>
          </p:cNvSpPr>
          <p:nvPr>
            <p:ph type="sldNum" sz="quarter" idx="5"/>
          </p:nvPr>
        </p:nvSpPr>
        <p:spPr/>
        <p:txBody>
          <a:bodyPr/>
          <a:lstStyle/>
          <a:p>
            <a:fld id="{420259E3-9C2C-4038-9046-913E1DAE98E3}" type="slidenum">
              <a:rPr lang="en-GB" smtClean="0"/>
              <a:t>22</a:t>
            </a:fld>
            <a:endParaRPr lang="en-GB"/>
          </a:p>
        </p:txBody>
      </p:sp>
    </p:spTree>
    <p:extLst>
      <p:ext uri="{BB962C8B-B14F-4D97-AF65-F5344CB8AC3E}">
        <p14:creationId xmlns:p14="http://schemas.microsoft.com/office/powerpoint/2010/main" val="15242225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News values are at odds with the requirements of a pluralist democratic system</a:t>
            </a:r>
          </a:p>
          <a:p>
            <a:r>
              <a:rPr lang="en-GB" dirty="0"/>
              <a:t>In order to create profits, media organisations compete for their audiences, with the consequent pursuit of the lowest common denominator in public taste. In the case of the tabloids this means the relegation of hard news to inside pages and the promotion to the front page of trivial stories such as sex scandals, royal family gossip and the comings and goings of soap opera stars. The same tendency has been apparent on television, with the reduction of current affairs programmes, their demotion from peak viewing times and the dilution of news programmes with more ‘human interest’ stories. As a result of this tendency it can be argued that the media’s educative role in a pluralist democracy is being diminished. Some would go further, however, and maintain that the dominant news values adopted by the media are in any case inappropriate for this role. The experience of successful newspapers has helped to create a set of criteria for judging newsworthiness that news editors in all branches of the media automatically accept and apply more or less intuitively. The themes to which the public are believed to respond include:</a:t>
            </a:r>
          </a:p>
          <a:p>
            <a:endParaRPr lang="en-GB" dirty="0"/>
          </a:p>
          <a:p>
            <a:r>
              <a:rPr lang="en-GB" dirty="0"/>
              <a:t>1Personalities: People quickly become bored with statistics and carefully marshalled arguments and relate to stories that involve disagreement, personality conflicts or interesting personal details.</a:t>
            </a:r>
          </a:p>
          <a:p>
            <a:endParaRPr lang="en-GB" dirty="0"/>
          </a:p>
          <a:p>
            <a:r>
              <a:rPr lang="en-GB" dirty="0"/>
              <a:t>2Celebrities: Leading on from the above, celebrities – actors, especially soap stars, leading sports figures, pop singers, TV presenters and even some well-known politicians – are the best-known personalities in the country so, inevitably, in our media-dominated times they come in for intense scrutiny. Often their every word spoken, tweeted or Facebooked can be examined, analysed and held up for praise or ridicule. Intruding into every aspect of their family or love lives is thought to be fair game by tabloids, sustained by a celeb-hungry readership.</a:t>
            </a:r>
          </a:p>
          <a:p>
            <a:endParaRPr lang="en-GB" dirty="0"/>
          </a:p>
          <a:p>
            <a:r>
              <a:rPr lang="en-GB" dirty="0"/>
              <a:t>3Revelations: Journalist Nicholas Tomalin once defined news as the making public of something that someone wished to keep secret. Leaked documents, financial malpractice and sexual peccadilloes, e.g. the revelation that John Major had a four-year affair with Edwina Currie, are assiduously reported and eagerly read.</a:t>
            </a:r>
          </a:p>
          <a:p>
            <a:endParaRPr lang="en-GB" dirty="0"/>
          </a:p>
          <a:p>
            <a:r>
              <a:rPr lang="en-GB" dirty="0"/>
              <a:t>4Disasters: The public has both a natural and a somewhat morbid interest in such matters and flooding disasters, fires, like Grenfell Tower, or major transport fatalities can dominate headlines for days or even weeks.</a:t>
            </a:r>
          </a:p>
          <a:p>
            <a:endParaRPr lang="en-GB" dirty="0"/>
          </a:p>
          <a:p>
            <a:r>
              <a:rPr lang="en-GB" dirty="0"/>
              <a:t>5Visual back-up: Stories that can be supported by good photographs (or film footage on TV) will often take precedence over those that cannot be so supported.</a:t>
            </a:r>
          </a:p>
          <a:p>
            <a:endParaRPr lang="en-GB" dirty="0"/>
          </a:p>
          <a:p>
            <a:r>
              <a:rPr lang="en-GB" dirty="0"/>
              <a:t>It is commonly believed that newspapers which ignore these ground rules will fail commercially and that current-affairs television which tries too hard to be serious will be largely ignored and described, fatally, as ‘boring’. There is much evidence to suggest that these news values are based on fact: that, perhaps to our shame, these are the themes to which we most readily respond. However, it does mean that the vast media industry is engaged in providing a distorted view of the world via its concentration on limited and relatively unimportant aspects of social reality. Are the media concerned to disseminate a particular set of values? The BBC would probably fall back on its ‘Reithian’ values mission of ‘inform, educate and entertain’ but nothing explicitly political. Critics would disagree. The left perceives right-of-centre upper middle-class values which exclude most of the working class while the right is convinced the media generally, and the BBC in particular, has been ‘infected’ by left-wing values imported from the 1960s (see Tebbit’s famous quote in Box 10.3).</a:t>
            </a:r>
          </a:p>
        </p:txBody>
      </p:sp>
      <p:sp>
        <p:nvSpPr>
          <p:cNvPr id="4" name="Slide Number Placeholder 3"/>
          <p:cNvSpPr>
            <a:spLocks noGrp="1"/>
          </p:cNvSpPr>
          <p:nvPr>
            <p:ph type="sldNum" sz="quarter" idx="5"/>
          </p:nvPr>
        </p:nvSpPr>
        <p:spPr/>
        <p:txBody>
          <a:bodyPr/>
          <a:lstStyle/>
          <a:p>
            <a:fld id="{420259E3-9C2C-4038-9046-913E1DAE98E3}" type="slidenum">
              <a:rPr lang="en-GB" smtClean="0"/>
              <a:t>23</a:t>
            </a:fld>
            <a:endParaRPr lang="en-GB"/>
          </a:p>
        </p:txBody>
      </p:sp>
    </p:spTree>
    <p:extLst>
      <p:ext uri="{BB962C8B-B14F-4D97-AF65-F5344CB8AC3E}">
        <p14:creationId xmlns:p14="http://schemas.microsoft.com/office/powerpoint/2010/main" val="16279205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Television companies are vulnerable to political pressure</a:t>
            </a:r>
          </a:p>
          <a:p>
            <a:r>
              <a:rPr lang="en-GB" dirty="0"/>
              <a:t>Ever since the broadcasting media became an integral part of the political process during the 1950s, governments of all complexions have had uneasy relationships with the BBC, an organisation with a worldwide reputation for excellence and for accurate, objective current affairs coverage. Margaret Thatcher, however, took government hostility to new lengths; indeed, ‘abhorrence of the BBC appeared for a while to be a litmus test for the Conservativeness of MPs’ (</a:t>
            </a:r>
            <a:r>
              <a:rPr lang="en-GB" dirty="0" err="1"/>
              <a:t>Negrine</a:t>
            </a:r>
            <a:r>
              <a:rPr lang="en-GB" dirty="0"/>
              <a:t> 1995: 125). Governments seek to influence the BBC in three major ways. First, they have the power of appointment to the corporation’s board of governors. The post of chairman is especially important; Marmaduke Hussey’s appointment in 1986 was believed to be a response to perceived left-wing tendencies (according to one report, he was ordered by Norman Tebbit’s office to ‘get in there and sort it out – in days and not months’). Second, governments can threaten to alter the licence system (although former Home Secretary Willie Whitelaw knew of no occasion when this threat had been used): Margaret Thatcher was known to favour the introduction of advertising to finance the BBC, but the Peacock Commission on the financing of television refused to endorse this approach. Third, governments attempt to exert pressure in relation to particular programmes – often citing security reasons. The range of disputes between the Thatcher governments and the BBC is unparalleled in recent history. In part this was a consequence of a dominant, long-established and relatively unchallenged Prime Minister as well as Thatcher’s determination to challenge the old consensus – she long suspected that it resided tenaciously within the top echelons of the BBC</a:t>
            </a:r>
          </a:p>
        </p:txBody>
      </p:sp>
      <p:sp>
        <p:nvSpPr>
          <p:cNvPr id="4" name="Slide Number Placeholder 3"/>
          <p:cNvSpPr>
            <a:spLocks noGrp="1"/>
          </p:cNvSpPr>
          <p:nvPr>
            <p:ph type="sldNum" sz="quarter" idx="5"/>
          </p:nvPr>
        </p:nvSpPr>
        <p:spPr/>
        <p:txBody>
          <a:bodyPr/>
          <a:lstStyle/>
          <a:p>
            <a:fld id="{420259E3-9C2C-4038-9046-913E1DAE98E3}" type="slidenum">
              <a:rPr lang="en-GB" smtClean="0"/>
              <a:t>24</a:t>
            </a:fld>
            <a:endParaRPr lang="en-GB"/>
          </a:p>
        </p:txBody>
      </p:sp>
    </p:spTree>
    <p:extLst>
      <p:ext uri="{BB962C8B-B14F-4D97-AF65-F5344CB8AC3E}">
        <p14:creationId xmlns:p14="http://schemas.microsoft.com/office/powerpoint/2010/main" val="40775035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media</a:t>
            </a:r>
          </a:p>
          <a:p>
            <a:r>
              <a:rPr lang="en-GB" dirty="0"/>
              <a:t>When the Internet was first invented it was initially perceived as the plaything of scientists and IT nerds. Very quickly this view changed as online access has forged a revolution in the way the world communicates, shops, does business and even conducts its social relationships. Inevitably it has had a huge impact upon politics, especially the way news is disseminated and believed.</a:t>
            </a:r>
          </a:p>
          <a:p>
            <a:endParaRPr lang="en-GB" dirty="0"/>
          </a:p>
          <a:p>
            <a:r>
              <a:rPr lang="en-GB" dirty="0"/>
              <a:t>1Information: It is now possible to download from the Internet immense amounts of up-to-date information about political issues and communicate via a number of different online routes.</a:t>
            </a:r>
          </a:p>
          <a:p>
            <a:endParaRPr lang="en-GB" dirty="0"/>
          </a:p>
          <a:p>
            <a:r>
              <a:rPr lang="en-GB" dirty="0"/>
              <a:t>4Interactive democracy: By being hooked up to the Internet, it might be possible for politicians or government in democracies to seek endorsement for policies directly from the people. This would have all kinds of drawbacks: for example, it could slow down the political process even more than at present in developed countries; it could give a platform to unsavoury messages from racists and power-seeking ideologues; it might enthrone the majority with a power it chooses to abuse. But these opportunities exist, and it is virtually certain that they will be experimented with if not adopted in the near future.</a:t>
            </a:r>
          </a:p>
          <a:p>
            <a:endParaRPr lang="en-GB" dirty="0"/>
          </a:p>
          <a:p>
            <a:r>
              <a:rPr lang="en-GB" dirty="0"/>
              <a:t>6Online pressure groups: In recent years a number of online organisations have sprung up – </a:t>
            </a:r>
            <a:r>
              <a:rPr lang="en-GB" dirty="0" err="1"/>
              <a:t>Avaas</a:t>
            </a:r>
            <a:r>
              <a:rPr lang="en-GB" dirty="0"/>
              <a:t> in the USA, 38 Degrees in the UK, Change.org – which solicit support for (mostly) left-of-centre causes and compile impressively large online petitions which are used to pressurise decision-makers.</a:t>
            </a:r>
          </a:p>
          <a:p>
            <a:endParaRPr lang="en-GB" dirty="0"/>
          </a:p>
          <a:p>
            <a:r>
              <a:rPr lang="en-GB" dirty="0"/>
              <a:t>8‘Bots’: These are computer-driven disseminators of messages to a wide audience who usually receive them unsolicited. As one Oxford scholar defines them, ‘Bots are software intended to perform simple repetitive “robotic” tasks. They can be used to perform legitimate tasks like delivering news and information – real news as well as junk – or undertake malicious activities like spamming, harassment and hate speech. Whatever their uses, highly automated social media accounts are able to rapidly deploy messages, replicate themselves and pass as human users. They are a pernicious means of spreading junk news over social networks of family and friends’ (</a:t>
            </a:r>
            <a:r>
              <a:rPr lang="en-GB" dirty="0" err="1"/>
              <a:t>Gallacher</a:t>
            </a:r>
            <a:r>
              <a:rPr lang="en-GB" dirty="0"/>
              <a:t> et al. 2017; also good on Twitter usage).</a:t>
            </a:r>
          </a:p>
        </p:txBody>
      </p:sp>
      <p:sp>
        <p:nvSpPr>
          <p:cNvPr id="4" name="Slide Number Placeholder 3"/>
          <p:cNvSpPr>
            <a:spLocks noGrp="1"/>
          </p:cNvSpPr>
          <p:nvPr>
            <p:ph type="sldNum" sz="quarter" idx="5"/>
          </p:nvPr>
        </p:nvSpPr>
        <p:spPr/>
        <p:txBody>
          <a:bodyPr/>
          <a:lstStyle/>
          <a:p>
            <a:fld id="{420259E3-9C2C-4038-9046-913E1DAE98E3}" type="slidenum">
              <a:rPr lang="en-GB" smtClean="0"/>
              <a:t>25</a:t>
            </a:fld>
            <a:endParaRPr lang="en-GB"/>
          </a:p>
        </p:txBody>
      </p:sp>
    </p:spTree>
    <p:extLst>
      <p:ext uri="{BB962C8B-B14F-4D97-AF65-F5344CB8AC3E}">
        <p14:creationId xmlns:p14="http://schemas.microsoft.com/office/powerpoint/2010/main" val="2531495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Labour Party maintains a strong and coordinated social media presence across </a:t>
            </a:r>
            <a:r>
              <a:rPr lang="en-GB" b="1" dirty="0"/>
              <a:t>TikTok</a:t>
            </a:r>
            <a:r>
              <a:rPr lang="en-GB" dirty="0"/>
              <a:t>, </a:t>
            </a:r>
            <a:r>
              <a:rPr lang="en-GB" b="1" dirty="0"/>
              <a:t>Facebook</a:t>
            </a:r>
            <a:r>
              <a:rPr lang="en-GB" dirty="0"/>
              <a:t>, </a:t>
            </a:r>
            <a:r>
              <a:rPr lang="en-GB" b="1" dirty="0"/>
              <a:t>Instagram</a:t>
            </a:r>
            <a:r>
              <a:rPr lang="en-GB" dirty="0"/>
              <a:t>, </a:t>
            </a:r>
            <a:r>
              <a:rPr lang="en-GB" b="1" dirty="0"/>
              <a:t>X (formerly Twitter)</a:t>
            </a:r>
            <a:r>
              <a:rPr lang="en-GB" dirty="0"/>
              <a:t>, and </a:t>
            </a:r>
            <a:r>
              <a:rPr lang="en-GB" b="1" dirty="0"/>
              <a:t>YouTube</a:t>
            </a:r>
            <a:r>
              <a:rPr lang="en-GB" dirty="0"/>
              <a:t> (News Sky, 2024). TikTok has been particularly successful for Labour, where the party frequently employs humour, memes, and trending sounds to communicate political messages and criticise opponents (Independent, 2024).</a:t>
            </a:r>
          </a:p>
          <a:p>
            <a:endParaRPr lang="en-GB" dirty="0"/>
          </a:p>
          <a:p>
            <a:r>
              <a:rPr lang="en-GB" dirty="0"/>
              <a:t>Labour’s digital team also invests heavily in </a:t>
            </a:r>
            <a:r>
              <a:rPr lang="en-GB" b="1" dirty="0"/>
              <a:t>targeted advertising</a:t>
            </a:r>
            <a:r>
              <a:rPr lang="en-GB" dirty="0"/>
              <a:t>, especially through Facebook and Instagram, to reach local and issue-specific audiences (Labour Party, n.d.). The party encourages supporters to engage through official “digital toolkits,” making online activism a coordinated part of campaigning (Labour Party, n.d.).</a:t>
            </a:r>
          </a:p>
          <a:p>
            <a:endParaRPr lang="en-GB" dirty="0"/>
          </a:p>
          <a:p>
            <a:r>
              <a:rPr lang="en-GB" dirty="0"/>
              <a:t>A notable example of this strategy was a viral TikTok video with the caption, </a:t>
            </a:r>
            <a:r>
              <a:rPr lang="en-GB" i="1" dirty="0"/>
              <a:t>“POV: Rishi Sunak turns up to your 18th birthday to send you to war”</a:t>
            </a:r>
            <a:r>
              <a:rPr lang="en-GB" dirty="0"/>
              <a:t>, which gained millions of views (Independent, 2024). This style of content exemplifies Labour’s focus on youth engagement and shareable, emotionally resonant material.</a:t>
            </a:r>
          </a:p>
          <a:p>
            <a:endParaRPr lang="en-GB" dirty="0"/>
          </a:p>
          <a:p>
            <a:r>
              <a:rPr lang="en-GB" dirty="0"/>
              <a:t>However, Labour has faced occasional controversy, such as an apology for using an inappropriate soundtrack on a TikTok post (The Guardian, 2025). Despite such issues, Labour leads in overall social media following and engagement metrics (News Sky, 2024).</a:t>
            </a:r>
          </a:p>
          <a:p>
            <a:endParaRPr lang="en-GB" dirty="0"/>
          </a:p>
        </p:txBody>
      </p:sp>
      <p:sp>
        <p:nvSpPr>
          <p:cNvPr id="4" name="Slide Number Placeholder 3"/>
          <p:cNvSpPr>
            <a:spLocks noGrp="1"/>
          </p:cNvSpPr>
          <p:nvPr>
            <p:ph type="sldNum" sz="quarter" idx="5"/>
          </p:nvPr>
        </p:nvSpPr>
        <p:spPr/>
        <p:txBody>
          <a:bodyPr/>
          <a:lstStyle/>
          <a:p>
            <a:fld id="{420259E3-9C2C-4038-9046-913E1DAE98E3}" type="slidenum">
              <a:rPr lang="en-GB" smtClean="0"/>
              <a:t>26</a:t>
            </a:fld>
            <a:endParaRPr lang="en-GB"/>
          </a:p>
        </p:txBody>
      </p:sp>
    </p:spTree>
    <p:extLst>
      <p:ext uri="{BB962C8B-B14F-4D97-AF65-F5344CB8AC3E}">
        <p14:creationId xmlns:p14="http://schemas.microsoft.com/office/powerpoint/2010/main" val="874156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Conservative Party</a:t>
            </a:r>
            <a:r>
              <a:rPr lang="en-GB" dirty="0"/>
              <a:t> primarily uses </a:t>
            </a:r>
            <a:r>
              <a:rPr lang="en-GB" b="1" dirty="0"/>
              <a:t>Facebook</a:t>
            </a:r>
            <a:r>
              <a:rPr lang="en-GB" dirty="0"/>
              <a:t>, </a:t>
            </a:r>
            <a:r>
              <a:rPr lang="en-GB" b="1" dirty="0"/>
              <a:t>X (Twitter)</a:t>
            </a:r>
            <a:r>
              <a:rPr lang="en-GB" dirty="0"/>
              <a:t>, </a:t>
            </a:r>
            <a:r>
              <a:rPr lang="en-GB" b="1" dirty="0"/>
              <a:t>Instagram</a:t>
            </a:r>
            <a:r>
              <a:rPr lang="en-GB" dirty="0"/>
              <a:t>, and </a:t>
            </a:r>
            <a:r>
              <a:rPr lang="en-GB" b="1" dirty="0"/>
              <a:t>YouTube</a:t>
            </a:r>
            <a:r>
              <a:rPr lang="en-GB" dirty="0"/>
              <a:t>, with limited engagement on TikTok (Independent, 2024). Their social media strategy focuses on </a:t>
            </a:r>
            <a:r>
              <a:rPr lang="en-GB" b="1" dirty="0"/>
              <a:t>policy explanation, controlled messaging</a:t>
            </a:r>
            <a:r>
              <a:rPr lang="en-GB" dirty="0"/>
              <a:t>, and </a:t>
            </a:r>
            <a:r>
              <a:rPr lang="en-GB" b="1" dirty="0"/>
              <a:t>paid advertising</a:t>
            </a:r>
            <a:r>
              <a:rPr lang="en-GB" dirty="0"/>
              <a:t>, particularly through Facebook and Instagram (Independent, 2024).</a:t>
            </a:r>
          </a:p>
          <a:p>
            <a:endParaRPr lang="en-GB" dirty="0"/>
          </a:p>
          <a:p>
            <a:r>
              <a:rPr lang="en-GB" dirty="0"/>
              <a:t>The Conservatives’ tone tends to be formal and issue-based, highlighting achievements and warning against Labour’s policies rather than adopting humour or viral trends. Their audience skews older, aligning with the demographics of Facebook users. During the 2024 general election campaign, the party ran extensive paid ad campaigns targeting swing constituencies with messages about taxation and the economy (Independent, 2024).</a:t>
            </a:r>
          </a:p>
          <a:p>
            <a:endParaRPr lang="en-GB" dirty="0"/>
          </a:p>
          <a:p>
            <a:r>
              <a:rPr lang="en-GB" dirty="0"/>
              <a:t>While this strategy offers message discipline, the Conservatives generally </a:t>
            </a:r>
            <a:r>
              <a:rPr lang="en-GB" b="1" dirty="0"/>
              <a:t>lag behind Labour and Reform UK</a:t>
            </a:r>
            <a:r>
              <a:rPr lang="en-GB" dirty="0"/>
              <a:t> in engagement metrics (Independent, 2024). Their slower adaptation to new platforms such as TikTok has also limited their visibility among younger voters.</a:t>
            </a:r>
          </a:p>
          <a:p>
            <a:endParaRPr lang="en-GB" dirty="0"/>
          </a:p>
        </p:txBody>
      </p:sp>
      <p:sp>
        <p:nvSpPr>
          <p:cNvPr id="4" name="Slide Number Placeholder 3"/>
          <p:cNvSpPr>
            <a:spLocks noGrp="1"/>
          </p:cNvSpPr>
          <p:nvPr>
            <p:ph type="sldNum" sz="quarter" idx="5"/>
          </p:nvPr>
        </p:nvSpPr>
        <p:spPr/>
        <p:txBody>
          <a:bodyPr/>
          <a:lstStyle/>
          <a:p>
            <a:fld id="{420259E3-9C2C-4038-9046-913E1DAE98E3}" type="slidenum">
              <a:rPr lang="en-GB" smtClean="0"/>
              <a:t>27</a:t>
            </a:fld>
            <a:endParaRPr lang="en-GB"/>
          </a:p>
        </p:txBody>
      </p:sp>
    </p:spTree>
    <p:extLst>
      <p:ext uri="{BB962C8B-B14F-4D97-AF65-F5344CB8AC3E}">
        <p14:creationId xmlns:p14="http://schemas.microsoft.com/office/powerpoint/2010/main" val="8546266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Reform UK</a:t>
            </a:r>
            <a:r>
              <a:rPr lang="en-GB" dirty="0"/>
              <a:t> has leveraged social media to “punch above its weight” in visibility and engagement relative to its size (News Sky, 2024). The party is especially active on </a:t>
            </a:r>
            <a:r>
              <a:rPr lang="en-GB" b="1" dirty="0"/>
              <a:t>Facebook</a:t>
            </a:r>
            <a:r>
              <a:rPr lang="en-GB" dirty="0"/>
              <a:t>, </a:t>
            </a:r>
            <a:r>
              <a:rPr lang="en-GB" b="1" dirty="0"/>
              <a:t>TikTok</a:t>
            </a:r>
            <a:r>
              <a:rPr lang="en-GB" dirty="0"/>
              <a:t>, and </a:t>
            </a:r>
            <a:r>
              <a:rPr lang="en-GB" b="1" dirty="0"/>
              <a:t>X</a:t>
            </a:r>
            <a:r>
              <a:rPr lang="en-GB" dirty="0"/>
              <a:t>, with additional use of </a:t>
            </a:r>
            <a:r>
              <a:rPr lang="en-GB" b="1" dirty="0"/>
              <a:t>YouTube</a:t>
            </a:r>
            <a:r>
              <a:rPr lang="en-GB" dirty="0"/>
              <a:t> and supporter coordination via </a:t>
            </a:r>
            <a:r>
              <a:rPr lang="en-GB" b="1" dirty="0"/>
              <a:t>Telegram</a:t>
            </a:r>
            <a:r>
              <a:rPr lang="en-GB" dirty="0"/>
              <a:t> and </a:t>
            </a:r>
            <a:r>
              <a:rPr lang="en-GB" b="1" dirty="0"/>
              <a:t>WhatsApp</a:t>
            </a:r>
            <a:r>
              <a:rPr lang="en-GB" dirty="0"/>
              <a:t> (The Times, 2024).</a:t>
            </a:r>
          </a:p>
          <a:p>
            <a:endParaRPr lang="en-GB" dirty="0"/>
          </a:p>
          <a:p>
            <a:r>
              <a:rPr lang="en-GB" dirty="0"/>
              <a:t>Reform’s strategy centres on </a:t>
            </a:r>
            <a:r>
              <a:rPr lang="en-GB" b="1" dirty="0"/>
              <a:t>populist, emotive messaging</a:t>
            </a:r>
            <a:r>
              <a:rPr lang="en-GB" dirty="0"/>
              <a:t>, often focused on immigration, free speech, and anti-establishment narratives (Independent, 2024). Much of their content is </a:t>
            </a:r>
            <a:r>
              <a:rPr lang="en-GB" b="1" dirty="0"/>
              <a:t>leader-driven</a:t>
            </a:r>
            <a:r>
              <a:rPr lang="en-GB" dirty="0"/>
              <a:t>, featuring Nigel Farage’s direct-to-camera videos or speeches, which are shared widely for their authenticity and strong emotional tone.</a:t>
            </a:r>
          </a:p>
          <a:p>
            <a:endParaRPr lang="en-GB" dirty="0"/>
          </a:p>
          <a:p>
            <a:r>
              <a:rPr lang="en-GB" dirty="0"/>
              <a:t>For example, a widely viewed TikTok showed Farage confronting protesters outside a campaign event, appealing to supporters as evidence of his “unfiltered” approach (Independent, 2024).</a:t>
            </a:r>
          </a:p>
          <a:p>
            <a:r>
              <a:rPr lang="en-GB" dirty="0"/>
              <a:t>However, Reform has also faced challenges with candidate vetting and the spread of controversial content. Some local branches were even restricted from organising events via social media platforms to maintain message control (The Times, 2024).</a:t>
            </a:r>
          </a:p>
          <a:p>
            <a:endParaRPr lang="en-GB" dirty="0"/>
          </a:p>
        </p:txBody>
      </p:sp>
      <p:sp>
        <p:nvSpPr>
          <p:cNvPr id="4" name="Slide Number Placeholder 3"/>
          <p:cNvSpPr>
            <a:spLocks noGrp="1"/>
          </p:cNvSpPr>
          <p:nvPr>
            <p:ph type="sldNum" sz="quarter" idx="5"/>
          </p:nvPr>
        </p:nvSpPr>
        <p:spPr/>
        <p:txBody>
          <a:bodyPr/>
          <a:lstStyle/>
          <a:p>
            <a:fld id="{420259E3-9C2C-4038-9046-913E1DAE98E3}" type="slidenum">
              <a:rPr lang="en-GB" smtClean="0"/>
              <a:t>28</a:t>
            </a:fld>
            <a:endParaRPr lang="en-GB"/>
          </a:p>
        </p:txBody>
      </p:sp>
    </p:spTree>
    <p:extLst>
      <p:ext uri="{BB962C8B-B14F-4D97-AF65-F5344CB8AC3E}">
        <p14:creationId xmlns:p14="http://schemas.microsoft.com/office/powerpoint/2010/main" val="233088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DF94C-0B3D-3FDC-DF8F-F73A40F798E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25EF62-5D0C-BBD1-1166-BD39896B84D0}"/>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DF0729-0E68-AB8C-8680-349628CF61E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F6AC0FED-6BC0-5A83-0059-4BE554C2D953}"/>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E629DF8B-4039-18F7-0E9C-23EF9B314B24}"/>
              </a:ext>
            </a:extLst>
          </p:cNvPr>
          <p:cNvSpPr>
            <a:spLocks noGrp="1"/>
          </p:cNvSpPr>
          <p:nvPr>
            <p:ph type="sldNum" sz="quarter" idx="12"/>
          </p:nvPr>
        </p:nvSpPr>
        <p:spPr/>
        <p:txBody>
          <a:bodyPr/>
          <a:lstStyle>
            <a:lvl1pPr>
              <a:defRPr/>
            </a:lvl1pPr>
          </a:lstStyle>
          <a:p>
            <a:fld id="{A723CF41-215A-406D-AB40-414F17FD74BA}" type="slidenum">
              <a:rPr lang="en-US" altLang="en-US"/>
              <a:pPr/>
              <a:t>‹#›</a:t>
            </a:fld>
            <a:endParaRPr lang="en-US" altLang="en-US"/>
          </a:p>
        </p:txBody>
      </p:sp>
    </p:spTree>
    <p:extLst>
      <p:ext uri="{BB962C8B-B14F-4D97-AF65-F5344CB8AC3E}">
        <p14:creationId xmlns:p14="http://schemas.microsoft.com/office/powerpoint/2010/main" val="3402557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4FB0-BCF4-E359-DA19-1972945677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998B2-9ADF-5665-DD48-DCE0C19523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F23EC-0D8D-8D23-7B05-1C34EE158B32}"/>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0CBDFBC-19E5-BC02-CB95-80784C27AE6E}"/>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F0FFD03-795E-C5FE-58DE-C0672C7F1116}"/>
              </a:ext>
            </a:extLst>
          </p:cNvPr>
          <p:cNvSpPr>
            <a:spLocks noGrp="1"/>
          </p:cNvSpPr>
          <p:nvPr>
            <p:ph type="sldNum" sz="quarter" idx="12"/>
          </p:nvPr>
        </p:nvSpPr>
        <p:spPr/>
        <p:txBody>
          <a:bodyPr/>
          <a:lstStyle>
            <a:lvl1pPr>
              <a:defRPr/>
            </a:lvl1pPr>
          </a:lstStyle>
          <a:p>
            <a:fld id="{22CAA14D-EB96-4C8C-9286-C9E4E4EA4453}" type="slidenum">
              <a:rPr lang="en-US" altLang="en-US"/>
              <a:pPr/>
              <a:t>‹#›</a:t>
            </a:fld>
            <a:endParaRPr lang="en-US" altLang="en-US"/>
          </a:p>
        </p:txBody>
      </p:sp>
    </p:spTree>
    <p:extLst>
      <p:ext uri="{BB962C8B-B14F-4D97-AF65-F5344CB8AC3E}">
        <p14:creationId xmlns:p14="http://schemas.microsoft.com/office/powerpoint/2010/main" val="2144299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5BC5-5839-C267-2B50-DD26087D6C9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498F24-A6AC-92A2-1E8B-475E3A35E688}"/>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A617C8D-23C9-2EF5-F8FF-39F036F5B66A}"/>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8718751E-7B77-0C71-4266-B1BE3957551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756B783-B89F-BE2B-FDA9-F082DED70815}"/>
              </a:ext>
            </a:extLst>
          </p:cNvPr>
          <p:cNvSpPr>
            <a:spLocks noGrp="1"/>
          </p:cNvSpPr>
          <p:nvPr>
            <p:ph type="sldNum" sz="quarter" idx="12"/>
          </p:nvPr>
        </p:nvSpPr>
        <p:spPr/>
        <p:txBody>
          <a:bodyPr/>
          <a:lstStyle>
            <a:lvl1pPr>
              <a:defRPr/>
            </a:lvl1pPr>
          </a:lstStyle>
          <a:p>
            <a:fld id="{6C94D536-76FB-4EE7-8BE7-B7A51FD9FB07}" type="slidenum">
              <a:rPr lang="en-US" altLang="en-US"/>
              <a:pPr/>
              <a:t>‹#›</a:t>
            </a:fld>
            <a:endParaRPr lang="en-US" altLang="en-US"/>
          </a:p>
        </p:txBody>
      </p:sp>
    </p:spTree>
    <p:extLst>
      <p:ext uri="{BB962C8B-B14F-4D97-AF65-F5344CB8AC3E}">
        <p14:creationId xmlns:p14="http://schemas.microsoft.com/office/powerpoint/2010/main" val="309787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FC19D-E557-5156-3D5B-A1AD525E5F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B87A09-7376-C1D3-3CE9-AF298C5348EC}"/>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B5EFA1-C728-21BA-DDF1-B1A97595F5DF}"/>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5575A9-BAB8-488F-3C87-7822BF08F096}"/>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53413234-111C-9E2E-FBBB-AB80A70E82A8}"/>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37556AB-4A7B-BAA7-2F4D-AB1FA149D2CA}"/>
              </a:ext>
            </a:extLst>
          </p:cNvPr>
          <p:cNvSpPr>
            <a:spLocks noGrp="1"/>
          </p:cNvSpPr>
          <p:nvPr>
            <p:ph type="sldNum" sz="quarter" idx="12"/>
          </p:nvPr>
        </p:nvSpPr>
        <p:spPr/>
        <p:txBody>
          <a:bodyPr/>
          <a:lstStyle>
            <a:lvl1pPr>
              <a:defRPr/>
            </a:lvl1pPr>
          </a:lstStyle>
          <a:p>
            <a:fld id="{7EE299B9-2BF3-4B29-A8D1-2652E1F8813D}" type="slidenum">
              <a:rPr lang="en-US" altLang="en-US"/>
              <a:pPr/>
              <a:t>‹#›</a:t>
            </a:fld>
            <a:endParaRPr lang="en-US" altLang="en-US"/>
          </a:p>
        </p:txBody>
      </p:sp>
    </p:spTree>
    <p:extLst>
      <p:ext uri="{BB962C8B-B14F-4D97-AF65-F5344CB8AC3E}">
        <p14:creationId xmlns:p14="http://schemas.microsoft.com/office/powerpoint/2010/main" val="508259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23AB3-1912-57E7-EE92-2E83C8FAD193}"/>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7BC75C-C5A4-7F6F-C487-342C39A43D46}"/>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92651C-A94E-549F-DD06-FBAE007B9022}"/>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D5CC4B-06FF-035A-3CB5-7A04A8841499}"/>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13B0B7-F9FE-4856-D6DD-70CBCE133DE6}"/>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4C7316-C046-DDF5-E027-738C13A82EE3}"/>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B65641DB-4966-4860-E3C1-90292AFF014B}"/>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BDE8445D-A2F1-C821-8267-7262CCE6692B}"/>
              </a:ext>
            </a:extLst>
          </p:cNvPr>
          <p:cNvSpPr>
            <a:spLocks noGrp="1"/>
          </p:cNvSpPr>
          <p:nvPr>
            <p:ph type="sldNum" sz="quarter" idx="12"/>
          </p:nvPr>
        </p:nvSpPr>
        <p:spPr/>
        <p:txBody>
          <a:bodyPr/>
          <a:lstStyle>
            <a:lvl1pPr>
              <a:defRPr/>
            </a:lvl1pPr>
          </a:lstStyle>
          <a:p>
            <a:fld id="{A96F97EF-8510-4F58-B1A0-D5BD50FA4137}" type="slidenum">
              <a:rPr lang="en-US" altLang="en-US"/>
              <a:pPr/>
              <a:t>‹#›</a:t>
            </a:fld>
            <a:endParaRPr lang="en-US" altLang="en-US"/>
          </a:p>
        </p:txBody>
      </p:sp>
    </p:spTree>
    <p:extLst>
      <p:ext uri="{BB962C8B-B14F-4D97-AF65-F5344CB8AC3E}">
        <p14:creationId xmlns:p14="http://schemas.microsoft.com/office/powerpoint/2010/main" val="600529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E42AA-8876-140F-2A04-3FAFA9AEBD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84372F-1C99-A9E0-ECEC-32DBD6281DE9}"/>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B7060222-7999-208D-6C18-AAE29900FDB9}"/>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AE388E41-1976-9B40-3D53-CB16CA6EAB03}"/>
              </a:ext>
            </a:extLst>
          </p:cNvPr>
          <p:cNvSpPr>
            <a:spLocks noGrp="1"/>
          </p:cNvSpPr>
          <p:nvPr>
            <p:ph type="sldNum" sz="quarter" idx="12"/>
          </p:nvPr>
        </p:nvSpPr>
        <p:spPr/>
        <p:txBody>
          <a:bodyPr/>
          <a:lstStyle>
            <a:lvl1pPr>
              <a:defRPr/>
            </a:lvl1pPr>
          </a:lstStyle>
          <a:p>
            <a:fld id="{532B50F4-2267-462C-9B64-C32A311512B9}" type="slidenum">
              <a:rPr lang="en-US" altLang="en-US"/>
              <a:pPr/>
              <a:t>‹#›</a:t>
            </a:fld>
            <a:endParaRPr lang="en-US" altLang="en-US"/>
          </a:p>
        </p:txBody>
      </p:sp>
    </p:spTree>
    <p:extLst>
      <p:ext uri="{BB962C8B-B14F-4D97-AF65-F5344CB8AC3E}">
        <p14:creationId xmlns:p14="http://schemas.microsoft.com/office/powerpoint/2010/main" val="1868693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CAF6B2-F658-2941-FBBC-BDB266DC4469}"/>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F4B637BD-C249-EA20-1A6C-D784A34EC140}"/>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05EE2739-3DF9-79D6-0066-2E82CFF0EBB6}"/>
              </a:ext>
            </a:extLst>
          </p:cNvPr>
          <p:cNvSpPr>
            <a:spLocks noGrp="1"/>
          </p:cNvSpPr>
          <p:nvPr>
            <p:ph type="sldNum" sz="quarter" idx="12"/>
          </p:nvPr>
        </p:nvSpPr>
        <p:spPr/>
        <p:txBody>
          <a:bodyPr/>
          <a:lstStyle>
            <a:lvl1pPr>
              <a:defRPr/>
            </a:lvl1pPr>
          </a:lstStyle>
          <a:p>
            <a:fld id="{FAAFD80A-8DD5-447B-B02A-F210C1ED8136}" type="slidenum">
              <a:rPr lang="en-US" altLang="en-US"/>
              <a:pPr/>
              <a:t>‹#›</a:t>
            </a:fld>
            <a:endParaRPr lang="en-US" altLang="en-US"/>
          </a:p>
        </p:txBody>
      </p:sp>
    </p:spTree>
    <p:extLst>
      <p:ext uri="{BB962C8B-B14F-4D97-AF65-F5344CB8AC3E}">
        <p14:creationId xmlns:p14="http://schemas.microsoft.com/office/powerpoint/2010/main" val="2793492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D7828-39E2-6D8E-C233-5AFC2397EA9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7ABE48-1859-4391-351A-6CEC065417E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A96C4C-B67C-F262-C57B-F66927E4189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8E2D24-3861-79CF-7A79-49AB3EAC4943}"/>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00242D99-E839-1904-3A24-E1E1E70BD357}"/>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B6B9380-8E2E-EBA0-0C4D-33D18D85D509}"/>
              </a:ext>
            </a:extLst>
          </p:cNvPr>
          <p:cNvSpPr>
            <a:spLocks noGrp="1"/>
          </p:cNvSpPr>
          <p:nvPr>
            <p:ph type="sldNum" sz="quarter" idx="12"/>
          </p:nvPr>
        </p:nvSpPr>
        <p:spPr/>
        <p:txBody>
          <a:bodyPr/>
          <a:lstStyle>
            <a:lvl1pPr>
              <a:defRPr/>
            </a:lvl1pPr>
          </a:lstStyle>
          <a:p>
            <a:fld id="{2F25A35B-09E2-4728-B821-A1BE3CA568C8}" type="slidenum">
              <a:rPr lang="en-US" altLang="en-US"/>
              <a:pPr/>
              <a:t>‹#›</a:t>
            </a:fld>
            <a:endParaRPr lang="en-US" altLang="en-US"/>
          </a:p>
        </p:txBody>
      </p:sp>
    </p:spTree>
    <p:extLst>
      <p:ext uri="{BB962C8B-B14F-4D97-AF65-F5344CB8AC3E}">
        <p14:creationId xmlns:p14="http://schemas.microsoft.com/office/powerpoint/2010/main" val="1556912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7A9F-5E99-7162-1010-3027293DD55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91E572-CD94-ACC5-C46C-DABDF298E3B4}"/>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61F0A3-7437-7168-CA5D-7CE778219AF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010A86-3E0A-27A5-2046-402A799B49C0}"/>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2E7142C0-6E1B-8D20-339C-53A710E1E64E}"/>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B0984A8C-1F34-C30E-5D7F-02F4BB58E6C2}"/>
              </a:ext>
            </a:extLst>
          </p:cNvPr>
          <p:cNvSpPr>
            <a:spLocks noGrp="1"/>
          </p:cNvSpPr>
          <p:nvPr>
            <p:ph type="sldNum" sz="quarter" idx="12"/>
          </p:nvPr>
        </p:nvSpPr>
        <p:spPr/>
        <p:txBody>
          <a:bodyPr/>
          <a:lstStyle>
            <a:lvl1pPr>
              <a:defRPr/>
            </a:lvl1pPr>
          </a:lstStyle>
          <a:p>
            <a:fld id="{CB79BD51-4059-4D87-86A4-E1E3DBB9BB41}" type="slidenum">
              <a:rPr lang="en-US" altLang="en-US"/>
              <a:pPr/>
              <a:t>‹#›</a:t>
            </a:fld>
            <a:endParaRPr lang="en-US" altLang="en-US"/>
          </a:p>
        </p:txBody>
      </p:sp>
    </p:spTree>
    <p:extLst>
      <p:ext uri="{BB962C8B-B14F-4D97-AF65-F5344CB8AC3E}">
        <p14:creationId xmlns:p14="http://schemas.microsoft.com/office/powerpoint/2010/main" val="1145335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CC17-E837-17A5-D2BE-8ABE1F4FEF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EB5934-98FA-DBD3-A52F-768432EE1F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AEE330-F866-1FA9-54C1-6A1FBC8D027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A67A901-B3DC-926C-A31B-4E50C5597E1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04E16FC-95DB-EFC1-578F-C8E655F675BF}"/>
              </a:ext>
            </a:extLst>
          </p:cNvPr>
          <p:cNvSpPr>
            <a:spLocks noGrp="1"/>
          </p:cNvSpPr>
          <p:nvPr>
            <p:ph type="sldNum" sz="quarter" idx="12"/>
          </p:nvPr>
        </p:nvSpPr>
        <p:spPr/>
        <p:txBody>
          <a:bodyPr/>
          <a:lstStyle>
            <a:lvl1pPr>
              <a:defRPr/>
            </a:lvl1pPr>
          </a:lstStyle>
          <a:p>
            <a:fld id="{DC5958B9-5402-4358-A0DF-3620B89AEE73}" type="slidenum">
              <a:rPr lang="en-US" altLang="en-US"/>
              <a:pPr/>
              <a:t>‹#›</a:t>
            </a:fld>
            <a:endParaRPr lang="en-US" altLang="en-US"/>
          </a:p>
        </p:txBody>
      </p:sp>
    </p:spTree>
    <p:extLst>
      <p:ext uri="{BB962C8B-B14F-4D97-AF65-F5344CB8AC3E}">
        <p14:creationId xmlns:p14="http://schemas.microsoft.com/office/powerpoint/2010/main" val="3657093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94532A-413C-39D4-288F-3F85CAC28763}"/>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103F3C-7D42-6DB5-FF04-143F43CBEFE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57ED87-13B8-7BEB-A04A-1526DF3F010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336B2F0F-A1AC-1F79-A904-0A966BA0832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8B8F70F3-3509-6F26-6FD9-FC2B4C0537EB}"/>
              </a:ext>
            </a:extLst>
          </p:cNvPr>
          <p:cNvSpPr>
            <a:spLocks noGrp="1"/>
          </p:cNvSpPr>
          <p:nvPr>
            <p:ph type="sldNum" sz="quarter" idx="12"/>
          </p:nvPr>
        </p:nvSpPr>
        <p:spPr/>
        <p:txBody>
          <a:bodyPr/>
          <a:lstStyle>
            <a:lvl1pPr>
              <a:defRPr/>
            </a:lvl1pPr>
          </a:lstStyle>
          <a:p>
            <a:fld id="{76D6882B-5D0B-49C1-AFFC-E5B80E32957D}" type="slidenum">
              <a:rPr lang="en-US" altLang="en-US"/>
              <a:pPr/>
              <a:t>‹#›</a:t>
            </a:fld>
            <a:endParaRPr lang="en-US" altLang="en-US"/>
          </a:p>
        </p:txBody>
      </p:sp>
    </p:spTree>
    <p:extLst>
      <p:ext uri="{BB962C8B-B14F-4D97-AF65-F5344CB8AC3E}">
        <p14:creationId xmlns:p14="http://schemas.microsoft.com/office/powerpoint/2010/main" val="317374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88B16247-0317-FEED-23C3-88B7561AAD5F}"/>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193A7534-5AAB-B39D-819D-4B0AAD63BD4D}"/>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FECE123-957A-4964-F4E1-8B51ABB468E1}"/>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690B6E6B-43C5-5B33-3675-6AA154C19309}"/>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4A2DF4E7-722B-AC32-3252-3DBF769D2472}"/>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CFF6BF8E-1752-4081-8858-DE541A9FF7A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D39B4D5-4F94-6B98-90A3-E5CD1EB7076B}"/>
              </a:ext>
            </a:extLst>
          </p:cNvPr>
          <p:cNvSpPr>
            <a:spLocks noGrp="1" noChangeArrowheads="1"/>
          </p:cNvSpPr>
          <p:nvPr>
            <p:ph type="ctrTitle"/>
          </p:nvPr>
        </p:nvSpPr>
        <p:spPr>
          <a:xfrm>
            <a:off x="685800" y="2130425"/>
            <a:ext cx="7772400" cy="1470025"/>
          </a:xfrm>
        </p:spPr>
        <p:txBody>
          <a:bodyPr anchor="ctr"/>
          <a:lstStyle/>
          <a:p>
            <a:br>
              <a:rPr lang="en-GB" altLang="en-US" sz="4000" dirty="0"/>
            </a:br>
            <a:r>
              <a:rPr lang="en-GB" altLang="en-US" sz="4000" dirty="0"/>
              <a:t>The mass media and political communication</a:t>
            </a:r>
            <a:endParaRPr lang="en-US" altLang="en-US" sz="4000" dirty="0"/>
          </a:p>
        </p:txBody>
      </p:sp>
      <p:sp>
        <p:nvSpPr>
          <p:cNvPr id="2051" name="Rectangle 3">
            <a:extLst>
              <a:ext uri="{FF2B5EF4-FFF2-40B4-BE49-F238E27FC236}">
                <a16:creationId xmlns:a16="http://schemas.microsoft.com/office/drawing/2014/main" id="{0A5ADAFF-8D9A-3467-73D7-12F73A395F73}"/>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6C1C304-2299-E437-3528-70AD5037B404}"/>
              </a:ext>
            </a:extLst>
          </p:cNvPr>
          <p:cNvSpPr>
            <a:spLocks noGrp="1" noChangeArrowheads="1"/>
          </p:cNvSpPr>
          <p:nvPr>
            <p:ph type="title"/>
          </p:nvPr>
        </p:nvSpPr>
        <p:spPr/>
        <p:txBody>
          <a:bodyPr/>
          <a:lstStyle/>
          <a:p>
            <a:r>
              <a:rPr lang="en-GB" altLang="en-US"/>
              <a:t>Aims of this lecture</a:t>
            </a:r>
            <a:endParaRPr lang="en-US" altLang="en-US"/>
          </a:p>
        </p:txBody>
      </p:sp>
      <p:sp>
        <p:nvSpPr>
          <p:cNvPr id="10243" name="Rectangle 3">
            <a:extLst>
              <a:ext uri="{FF2B5EF4-FFF2-40B4-BE49-F238E27FC236}">
                <a16:creationId xmlns:a16="http://schemas.microsoft.com/office/drawing/2014/main" id="{53C3B97B-7BB6-9608-E1E5-5B4AA225702A}"/>
              </a:ext>
            </a:extLst>
          </p:cNvPr>
          <p:cNvSpPr>
            <a:spLocks noGrp="1" noChangeArrowheads="1"/>
          </p:cNvSpPr>
          <p:nvPr>
            <p:ph type="body" idx="1"/>
          </p:nvPr>
        </p:nvSpPr>
        <p:spPr/>
        <p:txBody>
          <a:bodyPr/>
          <a:lstStyle/>
          <a:p>
            <a:pPr>
              <a:lnSpc>
                <a:spcPct val="90000"/>
              </a:lnSpc>
            </a:pPr>
            <a:r>
              <a:rPr lang="en-US" altLang="en-US" dirty="0"/>
              <a:t>To explain the workings of the media: press and broadcasting</a:t>
            </a:r>
          </a:p>
          <a:p>
            <a:pPr>
              <a:lnSpc>
                <a:spcPct val="90000"/>
              </a:lnSpc>
            </a:pPr>
            <a:r>
              <a:rPr lang="en-US" altLang="en-US" dirty="0"/>
              <a:t>To encourage an understanding of how the media interact and influence voting, elections and the rest of the political system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CDAFF94-87D8-E111-0595-C62FDA7BBB6D}"/>
              </a:ext>
            </a:extLst>
          </p:cNvPr>
          <p:cNvSpPr>
            <a:spLocks noGrp="1" noChangeArrowheads="1"/>
          </p:cNvSpPr>
          <p:nvPr>
            <p:ph type="title"/>
          </p:nvPr>
        </p:nvSpPr>
        <p:spPr/>
        <p:txBody>
          <a:bodyPr/>
          <a:lstStyle/>
          <a:p>
            <a:r>
              <a:rPr lang="en-GB" altLang="en-US"/>
              <a:t>Introduction</a:t>
            </a:r>
            <a:endParaRPr lang="en-US" altLang="en-US"/>
          </a:p>
        </p:txBody>
      </p:sp>
      <p:sp>
        <p:nvSpPr>
          <p:cNvPr id="3075" name="Rectangle 3">
            <a:extLst>
              <a:ext uri="{FF2B5EF4-FFF2-40B4-BE49-F238E27FC236}">
                <a16:creationId xmlns:a16="http://schemas.microsoft.com/office/drawing/2014/main" id="{9B24C3E1-1547-CDD9-5B54-95E2207659A0}"/>
              </a:ext>
            </a:extLst>
          </p:cNvPr>
          <p:cNvSpPr>
            <a:spLocks noGrp="1" noChangeArrowheads="1"/>
          </p:cNvSpPr>
          <p:nvPr>
            <p:ph type="body" idx="1"/>
          </p:nvPr>
        </p:nvSpPr>
        <p:spPr/>
        <p:txBody>
          <a:bodyPr/>
          <a:lstStyle/>
          <a:p>
            <a:pPr>
              <a:lnSpc>
                <a:spcPct val="90000"/>
              </a:lnSpc>
            </a:pPr>
            <a:r>
              <a:rPr lang="en-US" altLang="en-US" dirty="0"/>
              <a:t>Without newspapers, radio and pre-eminently television, social media, the present political system could not work</a:t>
            </a:r>
          </a:p>
          <a:p>
            <a:pPr>
              <a:lnSpc>
                <a:spcPct val="90000"/>
              </a:lnSpc>
            </a:pPr>
            <a:r>
              <a:rPr lang="en-GB" altLang="en-US" dirty="0"/>
              <a:t>The media have an increasingly large impact upon our daily lives</a:t>
            </a:r>
          </a:p>
          <a:p>
            <a:pPr>
              <a:lnSpc>
                <a:spcPct val="90000"/>
              </a:lnSpc>
            </a:pPr>
            <a:r>
              <a:rPr lang="en-GB" altLang="en-US" dirty="0"/>
              <a:t>The shape the news agenda and often affect how we perceive the news</a:t>
            </a:r>
          </a:p>
          <a:p>
            <a:pPr>
              <a:lnSpc>
                <a:spcPct val="90000"/>
              </a:lnSpc>
            </a:pPr>
            <a:r>
              <a:rPr lang="en-GB" altLang="en-US" dirty="0"/>
              <a:t>All of this gives them enormous amounts of political power</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5B179FF-CED8-0C49-5F82-BC3FB114B128}"/>
              </a:ext>
            </a:extLst>
          </p:cNvPr>
          <p:cNvSpPr>
            <a:spLocks noGrp="1" noChangeArrowheads="1"/>
          </p:cNvSpPr>
          <p:nvPr>
            <p:ph type="title"/>
          </p:nvPr>
        </p:nvSpPr>
        <p:spPr/>
        <p:txBody>
          <a:bodyPr/>
          <a:lstStyle/>
          <a:p>
            <a:r>
              <a:rPr lang="en-GB" altLang="en-US"/>
              <a:t>The mass media</a:t>
            </a:r>
            <a:endParaRPr lang="en-US" altLang="en-US"/>
          </a:p>
        </p:txBody>
      </p:sp>
      <p:sp>
        <p:nvSpPr>
          <p:cNvPr id="4099" name="Rectangle 3">
            <a:extLst>
              <a:ext uri="{FF2B5EF4-FFF2-40B4-BE49-F238E27FC236}">
                <a16:creationId xmlns:a16="http://schemas.microsoft.com/office/drawing/2014/main" id="{11F09093-8C1A-B3B6-010E-738316C4F52C}"/>
              </a:ext>
            </a:extLst>
          </p:cNvPr>
          <p:cNvSpPr>
            <a:spLocks noGrp="1" noChangeArrowheads="1"/>
          </p:cNvSpPr>
          <p:nvPr>
            <p:ph type="body" idx="1"/>
          </p:nvPr>
        </p:nvSpPr>
        <p:spPr/>
        <p:txBody>
          <a:bodyPr/>
          <a:lstStyle/>
          <a:p>
            <a:pPr>
              <a:lnSpc>
                <a:spcPct val="80000"/>
              </a:lnSpc>
            </a:pPr>
            <a:r>
              <a:rPr lang="en-US" altLang="en-US" sz="2400"/>
              <a:t>The term ‘mass media’ embraces books, pamphlets and film but is usually understood to refer to newspapers, radio and television</a:t>
            </a:r>
          </a:p>
          <a:p>
            <a:pPr>
              <a:lnSpc>
                <a:spcPct val="80000"/>
              </a:lnSpc>
            </a:pPr>
            <a:r>
              <a:rPr lang="en-GB" altLang="en-US" sz="2400"/>
              <a:t>However </a:t>
            </a:r>
            <a:r>
              <a:rPr lang="en-US" altLang="en-US" sz="2400"/>
              <a:t>since the 1950s, television has eclipsed newspapers and radio as the key medium</a:t>
            </a:r>
          </a:p>
          <a:p>
            <a:pPr>
              <a:lnSpc>
                <a:spcPct val="80000"/>
              </a:lnSpc>
            </a:pPr>
            <a:r>
              <a:rPr lang="en-US" altLang="en-US" sz="2400"/>
              <a:t>Surveys indicate that three-quarters of people identify television as the most important single source of information about politics</a:t>
            </a:r>
          </a:p>
          <a:p>
            <a:pPr>
              <a:lnSpc>
                <a:spcPct val="80000"/>
              </a:lnSpc>
            </a:pPr>
            <a:r>
              <a:rPr lang="en-GB" altLang="en-US" sz="2400"/>
              <a:t>Equally, o</a:t>
            </a:r>
            <a:r>
              <a:rPr lang="en-US" altLang="en-US" sz="2400"/>
              <a:t>n average British people now watch over twenty hours of television per week</a:t>
            </a:r>
          </a:p>
          <a:p>
            <a:pPr>
              <a:lnSpc>
                <a:spcPct val="80000"/>
              </a:lnSpc>
            </a:pPr>
            <a:r>
              <a:rPr lang="en-US" altLang="en-US" sz="2400"/>
              <a:t>Surveys also regularly show that over 70 per cent of viewers trust television news as fair and accurate, while only one-third trust newspapers</a:t>
            </a:r>
          </a:p>
          <a:p>
            <a:pPr>
              <a:lnSpc>
                <a:spcPct val="80000"/>
              </a:lnSpc>
            </a:pPr>
            <a:endParaRPr lang="en-US"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D9ECA76-486A-BC54-0618-A581BE076D97}"/>
              </a:ext>
            </a:extLst>
          </p:cNvPr>
          <p:cNvSpPr>
            <a:spLocks noGrp="1" noChangeArrowheads="1"/>
          </p:cNvSpPr>
          <p:nvPr>
            <p:ph type="title"/>
          </p:nvPr>
        </p:nvSpPr>
        <p:spPr/>
        <p:txBody>
          <a:bodyPr/>
          <a:lstStyle/>
          <a:p>
            <a:r>
              <a:rPr lang="en-GB" altLang="en-US" sz="4000"/>
              <a:t>From the spoken to the written word</a:t>
            </a:r>
            <a:endParaRPr lang="en-US" altLang="en-US" sz="4000"/>
          </a:p>
        </p:txBody>
      </p:sp>
      <p:sp>
        <p:nvSpPr>
          <p:cNvPr id="5123" name="Rectangle 3">
            <a:extLst>
              <a:ext uri="{FF2B5EF4-FFF2-40B4-BE49-F238E27FC236}">
                <a16:creationId xmlns:a16="http://schemas.microsoft.com/office/drawing/2014/main" id="{EE77DA51-A392-EF1E-7C5B-193976A88488}"/>
              </a:ext>
            </a:extLst>
          </p:cNvPr>
          <p:cNvSpPr>
            <a:spLocks noGrp="1" noChangeArrowheads="1"/>
          </p:cNvSpPr>
          <p:nvPr>
            <p:ph type="body" idx="1"/>
          </p:nvPr>
        </p:nvSpPr>
        <p:spPr/>
        <p:txBody>
          <a:bodyPr/>
          <a:lstStyle/>
          <a:p>
            <a:pPr>
              <a:lnSpc>
                <a:spcPct val="90000"/>
              </a:lnSpc>
            </a:pPr>
            <a:r>
              <a:rPr lang="en-US" altLang="en-US" sz="2400" dirty="0"/>
              <a:t>Television is now such a dominant medium that it is easy to forget that its provenance has been so recent</a:t>
            </a:r>
          </a:p>
          <a:p>
            <a:pPr>
              <a:lnSpc>
                <a:spcPct val="90000"/>
              </a:lnSpc>
            </a:pPr>
            <a:r>
              <a:rPr lang="en-GB" altLang="en-US" sz="2400" dirty="0"/>
              <a:t>Up until the mid-20th century newspapers and </a:t>
            </a:r>
            <a:r>
              <a:rPr lang="en-US" altLang="en-US" sz="2400" dirty="0"/>
              <a:t>pamphlets were the most important medium for disseminating radical ideas</a:t>
            </a:r>
          </a:p>
          <a:p>
            <a:pPr>
              <a:lnSpc>
                <a:spcPct val="90000"/>
              </a:lnSpc>
            </a:pPr>
            <a:r>
              <a:rPr lang="en-GB" altLang="en-US" sz="2400" dirty="0"/>
              <a:t>The rise of the popular press in the 19</a:t>
            </a:r>
            <a:r>
              <a:rPr lang="en-GB" altLang="en-US" sz="2400" baseline="30000" dirty="0"/>
              <a:t>th</a:t>
            </a:r>
            <a:r>
              <a:rPr lang="en-GB" altLang="en-US" sz="2400" dirty="0"/>
              <a:t> century went hand in hand with the industrial revolution</a:t>
            </a:r>
          </a:p>
          <a:p>
            <a:pPr>
              <a:lnSpc>
                <a:spcPct val="90000"/>
              </a:lnSpc>
            </a:pPr>
            <a:r>
              <a:rPr lang="en-GB" altLang="en-US" sz="2400" dirty="0"/>
              <a:t>It gave the press barons, figures like Northcliffe and Beaverbrook enormous powers</a:t>
            </a:r>
          </a:p>
          <a:p>
            <a:pPr>
              <a:lnSpc>
                <a:spcPct val="90000"/>
              </a:lnSpc>
            </a:pPr>
            <a:r>
              <a:rPr lang="en-US" altLang="en-US" sz="2400" dirty="0"/>
              <a:t>By tradition the British press has been pro-Conservative</a:t>
            </a:r>
          </a:p>
          <a:p>
            <a:pPr>
              <a:lnSpc>
                <a:spcPct val="90000"/>
              </a:lnSpc>
            </a:pPr>
            <a:r>
              <a:rPr lang="en-GB" altLang="en-US" sz="2400" dirty="0"/>
              <a:t>However, this didn’t stop the Sun tabloid backing Labour in the run up to the 1997 election</a:t>
            </a: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C070739-0C7B-BDB5-B66F-4D2D7D2B50B6}"/>
              </a:ext>
            </a:extLst>
          </p:cNvPr>
          <p:cNvSpPr>
            <a:spLocks noGrp="1" noChangeArrowheads="1"/>
          </p:cNvSpPr>
          <p:nvPr>
            <p:ph type="title"/>
          </p:nvPr>
        </p:nvSpPr>
        <p:spPr/>
        <p:txBody>
          <a:bodyPr/>
          <a:lstStyle/>
          <a:p>
            <a:r>
              <a:rPr lang="en-GB" altLang="en-US" sz="4000"/>
              <a:t>Conservative dominance of the press</a:t>
            </a:r>
            <a:endParaRPr lang="en-US" altLang="en-US" sz="4000"/>
          </a:p>
        </p:txBody>
      </p:sp>
      <p:sp>
        <p:nvSpPr>
          <p:cNvPr id="17411" name="Rectangle 3">
            <a:extLst>
              <a:ext uri="{FF2B5EF4-FFF2-40B4-BE49-F238E27FC236}">
                <a16:creationId xmlns:a16="http://schemas.microsoft.com/office/drawing/2014/main" id="{C1E301C9-0284-7FA2-4A4C-5A1F944CB84F}"/>
              </a:ext>
            </a:extLst>
          </p:cNvPr>
          <p:cNvSpPr>
            <a:spLocks noGrp="1" noChangeArrowheads="1"/>
          </p:cNvSpPr>
          <p:nvPr>
            <p:ph type="body" idx="1"/>
          </p:nvPr>
        </p:nvSpPr>
        <p:spPr/>
        <p:txBody>
          <a:bodyPr/>
          <a:lstStyle/>
          <a:p>
            <a:pPr>
              <a:lnSpc>
                <a:spcPct val="80000"/>
              </a:lnSpc>
            </a:pPr>
            <a:r>
              <a:rPr lang="en-US" altLang="en-US" sz="2800"/>
              <a:t>In 1945, the 6.7 million readers of Conservative-supporting papers outnumbered the 4.4 million who read Labour papers</a:t>
            </a:r>
          </a:p>
          <a:p>
            <a:pPr>
              <a:lnSpc>
                <a:spcPct val="80000"/>
              </a:lnSpc>
            </a:pPr>
            <a:r>
              <a:rPr lang="en-US" altLang="en-US" sz="2800"/>
              <a:t>During the 1970s, the tabloid </a:t>
            </a:r>
            <a:r>
              <a:rPr lang="en-US" altLang="en-US" sz="2800" i="1"/>
              <a:t>Sun </a:t>
            </a:r>
            <a:r>
              <a:rPr lang="en-US" altLang="en-US" sz="2800"/>
              <a:t>increased the imbalance to the right, and by the 1992 election the Labour supporting press numbered only </a:t>
            </a:r>
            <a:r>
              <a:rPr lang="en-US" altLang="en-US" sz="2800" i="1"/>
              <a:t>The Guardian </a:t>
            </a:r>
            <a:r>
              <a:rPr lang="en-US" altLang="en-US" sz="2800"/>
              <a:t>and the </a:t>
            </a:r>
            <a:r>
              <a:rPr lang="en-US" altLang="en-US" sz="2800" i="1"/>
              <a:t>Daily Mirror</a:t>
            </a:r>
          </a:p>
          <a:p>
            <a:pPr>
              <a:lnSpc>
                <a:spcPct val="80000"/>
              </a:lnSpc>
            </a:pPr>
            <a:r>
              <a:rPr lang="en-GB" altLang="en-US" sz="2800"/>
              <a:t>The failure of the Major administration in the 1990s led many newspapers to shift towards supporting the Labour party</a:t>
            </a:r>
          </a:p>
          <a:p>
            <a:pPr>
              <a:lnSpc>
                <a:spcPct val="80000"/>
              </a:lnSpc>
            </a:pPr>
            <a:r>
              <a:rPr lang="en-GB" altLang="en-US" sz="2800"/>
              <a:t>However they shifted back to the Conservatives during Gordon Brown’s time as Prime Minister</a:t>
            </a:r>
            <a:endParaRPr lang="en-US" altLang="en-US"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98F5558-0024-658D-8A70-4E24CC931F4F}"/>
              </a:ext>
            </a:extLst>
          </p:cNvPr>
          <p:cNvSpPr>
            <a:spLocks noGrp="1" noChangeArrowheads="1"/>
          </p:cNvSpPr>
          <p:nvPr>
            <p:ph type="title"/>
          </p:nvPr>
        </p:nvSpPr>
        <p:spPr/>
        <p:txBody>
          <a:bodyPr/>
          <a:lstStyle/>
          <a:p>
            <a:r>
              <a:rPr lang="en-GB" altLang="en-US"/>
              <a:t>Quality press and the tabloids</a:t>
            </a:r>
            <a:endParaRPr lang="en-US" altLang="en-US"/>
          </a:p>
        </p:txBody>
      </p:sp>
      <p:sp>
        <p:nvSpPr>
          <p:cNvPr id="6147" name="Rectangle 3">
            <a:extLst>
              <a:ext uri="{FF2B5EF4-FFF2-40B4-BE49-F238E27FC236}">
                <a16:creationId xmlns:a16="http://schemas.microsoft.com/office/drawing/2014/main" id="{22E9DC22-D061-82DC-F10F-C4FE0336134D}"/>
              </a:ext>
            </a:extLst>
          </p:cNvPr>
          <p:cNvSpPr>
            <a:spLocks noGrp="1" noChangeArrowheads="1"/>
          </p:cNvSpPr>
          <p:nvPr>
            <p:ph type="body" idx="1"/>
          </p:nvPr>
        </p:nvSpPr>
        <p:spPr/>
        <p:txBody>
          <a:bodyPr/>
          <a:lstStyle/>
          <a:p>
            <a:pPr>
              <a:lnSpc>
                <a:spcPct val="90000"/>
              </a:lnSpc>
            </a:pPr>
            <a:r>
              <a:rPr lang="en-GB" altLang="en-US" sz="2400"/>
              <a:t>The UK press is usually divided into the quality press and the tabloids</a:t>
            </a:r>
          </a:p>
          <a:p>
            <a:pPr>
              <a:lnSpc>
                <a:spcPct val="90000"/>
              </a:lnSpc>
            </a:pPr>
            <a:r>
              <a:rPr lang="en-GB" altLang="en-US" sz="2400"/>
              <a:t>The quality press include the Times, Telegraph and the Guardian</a:t>
            </a:r>
          </a:p>
          <a:p>
            <a:pPr>
              <a:lnSpc>
                <a:spcPct val="90000"/>
              </a:lnSpc>
            </a:pPr>
            <a:r>
              <a:rPr lang="en-GB" altLang="en-US" sz="2400"/>
              <a:t>The tabloids include the Sun and Mirror</a:t>
            </a:r>
          </a:p>
          <a:p>
            <a:pPr>
              <a:lnSpc>
                <a:spcPct val="90000"/>
              </a:lnSpc>
            </a:pPr>
            <a:r>
              <a:rPr lang="en-GB" altLang="en-US" sz="2400"/>
              <a:t>The Express and Mail are usually referred to as mid-tabloids</a:t>
            </a:r>
          </a:p>
          <a:p>
            <a:pPr>
              <a:lnSpc>
                <a:spcPct val="90000"/>
              </a:lnSpc>
            </a:pPr>
            <a:r>
              <a:rPr lang="en-GB" altLang="en-US" sz="2400"/>
              <a:t>While still very influential the number of their readers has declined in recent years</a:t>
            </a:r>
          </a:p>
          <a:p>
            <a:pPr>
              <a:lnSpc>
                <a:spcPct val="90000"/>
              </a:lnSpc>
            </a:pPr>
            <a:r>
              <a:rPr lang="en-GB" altLang="en-US" sz="2400"/>
              <a:t>As a result some of them have increasingly focussed on sleaze and negative stories in order to sell copies</a:t>
            </a:r>
            <a:endParaRPr lang="en-US"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B14D4A0-4AD5-08FE-4713-01F851860877}"/>
              </a:ext>
            </a:extLst>
          </p:cNvPr>
          <p:cNvSpPr>
            <a:spLocks noGrp="1" noChangeArrowheads="1"/>
          </p:cNvSpPr>
          <p:nvPr>
            <p:ph type="title"/>
          </p:nvPr>
        </p:nvSpPr>
        <p:spPr/>
        <p:txBody>
          <a:bodyPr/>
          <a:lstStyle/>
          <a:p>
            <a:r>
              <a:rPr lang="en-GB" altLang="en-US"/>
              <a:t>Broadcasting</a:t>
            </a:r>
            <a:endParaRPr lang="en-US" altLang="en-US"/>
          </a:p>
        </p:txBody>
      </p:sp>
      <p:sp>
        <p:nvSpPr>
          <p:cNvPr id="7171" name="Rectangle 3">
            <a:extLst>
              <a:ext uri="{FF2B5EF4-FFF2-40B4-BE49-F238E27FC236}">
                <a16:creationId xmlns:a16="http://schemas.microsoft.com/office/drawing/2014/main" id="{71B70639-12E7-BDC8-CC78-D9BD6E880B9F}"/>
              </a:ext>
            </a:extLst>
          </p:cNvPr>
          <p:cNvSpPr>
            <a:spLocks noGrp="1" noChangeArrowheads="1"/>
          </p:cNvSpPr>
          <p:nvPr>
            <p:ph type="body" idx="1"/>
          </p:nvPr>
        </p:nvSpPr>
        <p:spPr/>
        <p:txBody>
          <a:bodyPr/>
          <a:lstStyle/>
          <a:p>
            <a:pPr>
              <a:lnSpc>
                <a:spcPct val="80000"/>
              </a:lnSpc>
            </a:pPr>
            <a:r>
              <a:rPr lang="en-GB" altLang="en-US" sz="2800"/>
              <a:t>Many politicians over the years have made highly effective use of broadcasting to get their message across</a:t>
            </a:r>
          </a:p>
          <a:p>
            <a:pPr>
              <a:lnSpc>
                <a:spcPct val="80000"/>
              </a:lnSpc>
            </a:pPr>
            <a:r>
              <a:rPr lang="en-GB" altLang="en-US" sz="2800"/>
              <a:t>US politician Nixon made use of TV to clear his name in 1952 during a financial scandal</a:t>
            </a:r>
          </a:p>
          <a:p>
            <a:pPr>
              <a:lnSpc>
                <a:spcPct val="80000"/>
              </a:lnSpc>
            </a:pPr>
            <a:r>
              <a:rPr lang="en-GB" altLang="en-US" sz="2800"/>
              <a:t>However TV also led to his downfall when he lost the televised Presidential debate against Kennedy in 1960</a:t>
            </a:r>
          </a:p>
          <a:p>
            <a:pPr>
              <a:lnSpc>
                <a:spcPct val="80000"/>
              </a:lnSpc>
            </a:pPr>
            <a:r>
              <a:rPr lang="en-GB" altLang="en-US" sz="2800"/>
              <a:t>Because Kennedy looked better on TV people thought he had won, although those listening on the radio thought Nixon had the better arguments</a:t>
            </a:r>
            <a:endParaRPr lang="en-US" altLang="en-US" sz="2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25BE6CC-3134-D3CF-26D1-E23F9EC1944E}"/>
              </a:ext>
            </a:extLst>
          </p:cNvPr>
          <p:cNvSpPr>
            <a:spLocks noGrp="1" noChangeArrowheads="1"/>
          </p:cNvSpPr>
          <p:nvPr>
            <p:ph type="title"/>
          </p:nvPr>
        </p:nvSpPr>
        <p:spPr/>
        <p:txBody>
          <a:bodyPr/>
          <a:lstStyle/>
          <a:p>
            <a:r>
              <a:rPr lang="en-GB" altLang="en-US" sz="4000"/>
              <a:t>Television has influenced the form of political communication</a:t>
            </a:r>
            <a:endParaRPr lang="en-US" altLang="en-US" sz="4000"/>
          </a:p>
        </p:txBody>
      </p:sp>
      <p:sp>
        <p:nvSpPr>
          <p:cNvPr id="11267" name="Rectangle 3">
            <a:extLst>
              <a:ext uri="{FF2B5EF4-FFF2-40B4-BE49-F238E27FC236}">
                <a16:creationId xmlns:a16="http://schemas.microsoft.com/office/drawing/2014/main" id="{5AC28986-00BE-4D75-1D37-84A830CA3DAA}"/>
              </a:ext>
            </a:extLst>
          </p:cNvPr>
          <p:cNvSpPr>
            <a:spLocks noGrp="1" noChangeArrowheads="1"/>
          </p:cNvSpPr>
          <p:nvPr>
            <p:ph type="body" idx="1"/>
          </p:nvPr>
        </p:nvSpPr>
        <p:spPr/>
        <p:txBody>
          <a:bodyPr/>
          <a:lstStyle/>
          <a:p>
            <a:pPr>
              <a:lnSpc>
                <a:spcPct val="90000"/>
              </a:lnSpc>
            </a:pPr>
            <a:r>
              <a:rPr lang="en-GB" altLang="en-US" sz="2400"/>
              <a:t>TV broadcasting has allowed politicians to reach people in a way they never could before</a:t>
            </a:r>
          </a:p>
          <a:p>
            <a:pPr>
              <a:lnSpc>
                <a:spcPct val="90000"/>
              </a:lnSpc>
            </a:pPr>
            <a:r>
              <a:rPr lang="en-GB" altLang="en-US" sz="2400"/>
              <a:t>They can speak to millions using advertising instead of having to canvas door to door</a:t>
            </a:r>
          </a:p>
          <a:p>
            <a:pPr>
              <a:lnSpc>
                <a:spcPct val="90000"/>
              </a:lnSpc>
            </a:pPr>
            <a:r>
              <a:rPr lang="en-GB" altLang="en-US" sz="2400"/>
              <a:t>Some programmes despite having fewer people watching or listening can still be very influential e.g. the Today programme on Radio 4</a:t>
            </a:r>
          </a:p>
          <a:p>
            <a:pPr>
              <a:lnSpc>
                <a:spcPct val="90000"/>
              </a:lnSpc>
            </a:pPr>
            <a:r>
              <a:rPr lang="en-GB" altLang="en-US" sz="2400"/>
              <a:t>As a result of this politicians have to be good performers and their political messages have become shorter</a:t>
            </a:r>
          </a:p>
          <a:p>
            <a:pPr>
              <a:lnSpc>
                <a:spcPct val="90000"/>
              </a:lnSpc>
            </a:pPr>
            <a:r>
              <a:rPr lang="en-GB" altLang="en-US" sz="2400"/>
              <a:t>This has led to the rise of ‘sound bite’ politics and accusations of dumbing down</a:t>
            </a:r>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D5FD778-65AB-A46D-CF72-E957E7EB577E}"/>
              </a:ext>
            </a:extLst>
          </p:cNvPr>
          <p:cNvSpPr>
            <a:spLocks noGrp="1" noChangeArrowheads="1"/>
          </p:cNvSpPr>
          <p:nvPr>
            <p:ph type="title"/>
          </p:nvPr>
        </p:nvSpPr>
        <p:spPr/>
        <p:txBody>
          <a:bodyPr/>
          <a:lstStyle/>
          <a:p>
            <a:r>
              <a:rPr lang="en-GB" altLang="en-US"/>
              <a:t>Television and the image</a:t>
            </a:r>
            <a:endParaRPr lang="en-US" altLang="en-US"/>
          </a:p>
        </p:txBody>
      </p:sp>
      <p:sp>
        <p:nvSpPr>
          <p:cNvPr id="8195" name="Rectangle 3">
            <a:extLst>
              <a:ext uri="{FF2B5EF4-FFF2-40B4-BE49-F238E27FC236}">
                <a16:creationId xmlns:a16="http://schemas.microsoft.com/office/drawing/2014/main" id="{2DF8838E-3C67-27A6-4F5E-2D00AEB65D0D}"/>
              </a:ext>
            </a:extLst>
          </p:cNvPr>
          <p:cNvSpPr>
            <a:spLocks noGrp="1" noChangeArrowheads="1"/>
          </p:cNvSpPr>
          <p:nvPr>
            <p:ph type="body" idx="1"/>
          </p:nvPr>
        </p:nvSpPr>
        <p:spPr/>
        <p:txBody>
          <a:bodyPr/>
          <a:lstStyle/>
          <a:p>
            <a:pPr>
              <a:lnSpc>
                <a:spcPct val="90000"/>
              </a:lnSpc>
            </a:pPr>
            <a:r>
              <a:rPr lang="en-US" altLang="en-US" sz="2600" dirty="0"/>
              <a:t>Bruce (1992) quotes a study that suggested ‘the impact we make on others depends on. . . how we look and behave – 55 per cent; how we speak – 38 per cent and what we say only 7 per cent’</a:t>
            </a:r>
          </a:p>
          <a:p>
            <a:pPr>
              <a:lnSpc>
                <a:spcPct val="90000"/>
              </a:lnSpc>
            </a:pPr>
            <a:r>
              <a:rPr lang="en-GB" altLang="en-US" sz="2600" dirty="0"/>
              <a:t>Margaret Thatcher was the first Prime Minister to employ media managers to help shape her image</a:t>
            </a:r>
          </a:p>
          <a:p>
            <a:pPr>
              <a:lnSpc>
                <a:spcPct val="90000"/>
              </a:lnSpc>
            </a:pPr>
            <a:r>
              <a:rPr lang="en-GB" altLang="en-US" sz="2600" dirty="0"/>
              <a:t>Now almost all politicians make a concerted effort to practise how they speak and to look good on TV</a:t>
            </a:r>
          </a:p>
          <a:p>
            <a:pPr>
              <a:lnSpc>
                <a:spcPct val="90000"/>
              </a:lnSpc>
            </a:pPr>
            <a:r>
              <a:rPr lang="en-GB" altLang="en-US" sz="2600" dirty="0"/>
              <a:t>Tony Blair allegedly started wearing TV make up during Prime Ministers question time because he knew it was being televised</a:t>
            </a:r>
          </a:p>
          <a:p>
            <a:pPr>
              <a:lnSpc>
                <a:spcPct val="90000"/>
              </a:lnSpc>
            </a:pPr>
            <a:r>
              <a:rPr lang="en-GB" altLang="en-US" sz="2600" dirty="0"/>
              <a:t>Brand image</a:t>
            </a:r>
            <a:endParaRPr lang="en-US" altLang="en-US" sz="2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EFEC4112-C4A9-E3D0-4371-5925FF82244D}"/>
              </a:ext>
            </a:extLst>
          </p:cNvPr>
          <p:cNvSpPr>
            <a:spLocks noGrp="1" noChangeArrowheads="1"/>
          </p:cNvSpPr>
          <p:nvPr>
            <p:ph type="title"/>
          </p:nvPr>
        </p:nvSpPr>
        <p:spPr/>
        <p:txBody>
          <a:bodyPr/>
          <a:lstStyle/>
          <a:p>
            <a:r>
              <a:rPr lang="en-GB" altLang="en-US"/>
              <a:t>Blair v Brown</a:t>
            </a:r>
            <a:endParaRPr lang="en-US" altLang="en-US"/>
          </a:p>
        </p:txBody>
      </p:sp>
      <p:sp>
        <p:nvSpPr>
          <p:cNvPr id="12291" name="Rectangle 3">
            <a:extLst>
              <a:ext uri="{FF2B5EF4-FFF2-40B4-BE49-F238E27FC236}">
                <a16:creationId xmlns:a16="http://schemas.microsoft.com/office/drawing/2014/main" id="{EC02910F-5EF2-2BC2-B85E-45FAA524369B}"/>
              </a:ext>
            </a:extLst>
          </p:cNvPr>
          <p:cNvSpPr>
            <a:spLocks noGrp="1" noChangeArrowheads="1"/>
          </p:cNvSpPr>
          <p:nvPr>
            <p:ph type="body" idx="1"/>
          </p:nvPr>
        </p:nvSpPr>
        <p:spPr/>
        <p:txBody>
          <a:bodyPr/>
          <a:lstStyle/>
          <a:p>
            <a:pPr>
              <a:lnSpc>
                <a:spcPct val="90000"/>
              </a:lnSpc>
            </a:pPr>
            <a:r>
              <a:rPr lang="en-GB" altLang="en-US" sz="2600"/>
              <a:t>The importance of image can be seen in the contrasting careers of Tony Blair and Gordon Brown</a:t>
            </a:r>
          </a:p>
          <a:p>
            <a:pPr>
              <a:lnSpc>
                <a:spcPct val="90000"/>
              </a:lnSpc>
            </a:pPr>
            <a:r>
              <a:rPr lang="en-GB" altLang="en-US" sz="2600"/>
              <a:t>Tony Blair made a huge effort to be liked and worked hard to always project the right image for his audience</a:t>
            </a:r>
          </a:p>
          <a:p>
            <a:pPr>
              <a:lnSpc>
                <a:spcPct val="90000"/>
              </a:lnSpc>
            </a:pPr>
            <a:r>
              <a:rPr lang="en-GB" altLang="en-US" sz="2600"/>
              <a:t>To this end he made use of stylists and voice coaches</a:t>
            </a:r>
          </a:p>
          <a:p>
            <a:pPr>
              <a:lnSpc>
                <a:spcPct val="90000"/>
              </a:lnSpc>
            </a:pPr>
            <a:r>
              <a:rPr lang="en-GB" altLang="en-US" sz="2600"/>
              <a:t>Gordon Brown was much more shy in public and often dishevelled in appearance</a:t>
            </a:r>
          </a:p>
          <a:p>
            <a:pPr>
              <a:lnSpc>
                <a:spcPct val="90000"/>
              </a:lnSpc>
            </a:pPr>
            <a:r>
              <a:rPr lang="en-GB" altLang="en-US" sz="2600"/>
              <a:t>His supporters argued that he had more substance than Blair but despite his serious image this did not appeal to the British voters in the 2010 election</a:t>
            </a:r>
            <a:endParaRPr lang="en-US" altLang="en-US"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06AA381-0FA1-97BC-0F4D-426C5FCD011A}"/>
              </a:ext>
            </a:extLst>
          </p:cNvPr>
          <p:cNvSpPr>
            <a:spLocks noGrp="1" noChangeArrowheads="1"/>
          </p:cNvSpPr>
          <p:nvPr>
            <p:ph type="title"/>
          </p:nvPr>
        </p:nvSpPr>
        <p:spPr/>
        <p:txBody>
          <a:bodyPr/>
          <a:lstStyle/>
          <a:p>
            <a:r>
              <a:rPr lang="en-GB" altLang="en-US" sz="4000"/>
              <a:t>Broadcasters have usurped the role of certain political institutions</a:t>
            </a:r>
            <a:endParaRPr lang="en-US" altLang="en-US" sz="4000"/>
          </a:p>
        </p:txBody>
      </p:sp>
      <p:sp>
        <p:nvSpPr>
          <p:cNvPr id="13315" name="Rectangle 3">
            <a:extLst>
              <a:ext uri="{FF2B5EF4-FFF2-40B4-BE49-F238E27FC236}">
                <a16:creationId xmlns:a16="http://schemas.microsoft.com/office/drawing/2014/main" id="{332F1741-0CEE-F239-ABAF-8AFDE6743511}"/>
              </a:ext>
            </a:extLst>
          </p:cNvPr>
          <p:cNvSpPr>
            <a:spLocks noGrp="1" noChangeArrowheads="1"/>
          </p:cNvSpPr>
          <p:nvPr>
            <p:ph type="body" idx="1"/>
          </p:nvPr>
        </p:nvSpPr>
        <p:spPr/>
        <p:txBody>
          <a:bodyPr/>
          <a:lstStyle/>
          <a:p>
            <a:pPr>
              <a:lnSpc>
                <a:spcPct val="80000"/>
              </a:lnSpc>
            </a:pPr>
            <a:r>
              <a:rPr lang="en-US" altLang="en-US" sz="2800"/>
              <a:t>Local party organisation is less important now that television can gain access to people’s homes so easily and effectively</a:t>
            </a:r>
          </a:p>
          <a:p>
            <a:pPr>
              <a:lnSpc>
                <a:spcPct val="80000"/>
              </a:lnSpc>
            </a:pPr>
            <a:r>
              <a:rPr lang="en-US" altLang="en-US" sz="2800"/>
              <a:t>However, the message is a more centralised national one, concentrating on the party leadership rather than local issues and local people</a:t>
            </a:r>
          </a:p>
          <a:p>
            <a:pPr>
              <a:lnSpc>
                <a:spcPct val="80000"/>
              </a:lnSpc>
            </a:pPr>
            <a:r>
              <a:rPr lang="en-US" altLang="en-US" sz="2800"/>
              <a:t>Equally the House of Commons has lost some of its informing and educative function to the media</a:t>
            </a:r>
          </a:p>
          <a:p>
            <a:pPr>
              <a:lnSpc>
                <a:spcPct val="80000"/>
              </a:lnSpc>
            </a:pPr>
            <a:r>
              <a:rPr lang="en-US" altLang="en-US" sz="2800"/>
              <a:t>Even public discussion and debate are now conveyed via radio and television programmes e.g. Newsnight and Question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54B7569-386A-B387-ECE0-D1BC93F4910F}"/>
              </a:ext>
            </a:extLst>
          </p:cNvPr>
          <p:cNvSpPr>
            <a:spLocks noGrp="1" noChangeArrowheads="1"/>
          </p:cNvSpPr>
          <p:nvPr>
            <p:ph type="title"/>
          </p:nvPr>
        </p:nvSpPr>
        <p:spPr/>
        <p:txBody>
          <a:bodyPr/>
          <a:lstStyle/>
          <a:p>
            <a:r>
              <a:rPr lang="en-GB" altLang="en-US" sz="4000"/>
              <a:t>The appointment of political leaders</a:t>
            </a:r>
            <a:endParaRPr lang="en-US" altLang="en-US" sz="4000"/>
          </a:p>
        </p:txBody>
      </p:sp>
      <p:sp>
        <p:nvSpPr>
          <p:cNvPr id="14339" name="Rectangle 3">
            <a:extLst>
              <a:ext uri="{FF2B5EF4-FFF2-40B4-BE49-F238E27FC236}">
                <a16:creationId xmlns:a16="http://schemas.microsoft.com/office/drawing/2014/main" id="{2AD132EB-C789-9FE2-590E-9FF00982A593}"/>
              </a:ext>
            </a:extLst>
          </p:cNvPr>
          <p:cNvSpPr>
            <a:spLocks noGrp="1" noChangeArrowheads="1"/>
          </p:cNvSpPr>
          <p:nvPr>
            <p:ph type="body" idx="1"/>
          </p:nvPr>
        </p:nvSpPr>
        <p:spPr/>
        <p:txBody>
          <a:bodyPr/>
          <a:lstStyle/>
          <a:p>
            <a:pPr>
              <a:lnSpc>
                <a:spcPct val="80000"/>
              </a:lnSpc>
            </a:pPr>
            <a:r>
              <a:rPr lang="en-GB" altLang="en-US" sz="2800"/>
              <a:t>Increasingly the success of political leaders in partly dependent on their ability to handle the medium of TV</a:t>
            </a:r>
          </a:p>
          <a:p>
            <a:pPr>
              <a:lnSpc>
                <a:spcPct val="80000"/>
              </a:lnSpc>
            </a:pPr>
            <a:r>
              <a:rPr lang="en-GB" altLang="en-US" sz="2800"/>
              <a:t>Harold Wilson came across well on TV while Heath always looked uncomfortable</a:t>
            </a:r>
          </a:p>
          <a:p>
            <a:pPr>
              <a:lnSpc>
                <a:spcPct val="80000"/>
              </a:lnSpc>
            </a:pPr>
            <a:r>
              <a:rPr lang="en-GB" altLang="en-US" sz="2800"/>
              <a:t>Margaret Thatcher was not a natural TV performer but worked hard to become better at it</a:t>
            </a:r>
          </a:p>
          <a:p>
            <a:pPr>
              <a:lnSpc>
                <a:spcPct val="80000"/>
              </a:lnSpc>
            </a:pPr>
            <a:r>
              <a:rPr lang="en-GB" altLang="en-US" sz="2800"/>
              <a:t>Blair was naturally good at it while Brown wasn’t</a:t>
            </a:r>
          </a:p>
          <a:p>
            <a:pPr>
              <a:lnSpc>
                <a:spcPct val="80000"/>
              </a:lnSpc>
            </a:pPr>
            <a:r>
              <a:rPr lang="en-GB" altLang="en-US" sz="2800"/>
              <a:t>David Cameron’s ‘without notes’ speech at the 2006 Tory party conference is often credited for winning him the leadership</a:t>
            </a:r>
            <a:endParaRPr lang="en-US" altLang="en-US" sz="2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4AA5E64-BD4D-F390-745C-5889ABBFB34B}"/>
              </a:ext>
            </a:extLst>
          </p:cNvPr>
          <p:cNvSpPr>
            <a:spLocks noGrp="1" noChangeArrowheads="1"/>
          </p:cNvSpPr>
          <p:nvPr>
            <p:ph type="title"/>
          </p:nvPr>
        </p:nvSpPr>
        <p:spPr/>
        <p:txBody>
          <a:bodyPr/>
          <a:lstStyle/>
          <a:p>
            <a:r>
              <a:rPr lang="en-GB" altLang="en-US"/>
              <a:t>Personal</a:t>
            </a:r>
            <a:endParaRPr lang="en-US" altLang="en-US"/>
          </a:p>
        </p:txBody>
      </p:sp>
      <p:sp>
        <p:nvSpPr>
          <p:cNvPr id="15363" name="Rectangle 3">
            <a:extLst>
              <a:ext uri="{FF2B5EF4-FFF2-40B4-BE49-F238E27FC236}">
                <a16:creationId xmlns:a16="http://schemas.microsoft.com/office/drawing/2014/main" id="{BEF06B68-3B5E-D3ED-40C1-85BF900A918A}"/>
              </a:ext>
            </a:extLst>
          </p:cNvPr>
          <p:cNvSpPr>
            <a:spLocks noGrp="1" noChangeArrowheads="1"/>
          </p:cNvSpPr>
          <p:nvPr>
            <p:ph type="body" idx="1"/>
          </p:nvPr>
        </p:nvSpPr>
        <p:spPr/>
        <p:txBody>
          <a:bodyPr/>
          <a:lstStyle/>
          <a:p>
            <a:pPr>
              <a:lnSpc>
                <a:spcPct val="90000"/>
              </a:lnSpc>
            </a:pPr>
            <a:r>
              <a:rPr lang="en-US" altLang="en-US" sz="2400"/>
              <a:t>Unsurprisingly, the media and politics have become more closely interrelated, with media professionals such as Peter Mandelson going into politics</a:t>
            </a:r>
          </a:p>
          <a:p>
            <a:pPr>
              <a:lnSpc>
                <a:spcPct val="90000"/>
              </a:lnSpc>
            </a:pPr>
            <a:r>
              <a:rPr lang="en-GB" altLang="en-US" sz="2400"/>
              <a:t>Equally ex-politicians such as </a:t>
            </a:r>
            <a:r>
              <a:rPr lang="en-US" altLang="en-US" sz="2400"/>
              <a:t>Michael Portillo and Matthew Parris have gone in the opposite direction and started working in the media</a:t>
            </a:r>
          </a:p>
          <a:p>
            <a:pPr>
              <a:lnSpc>
                <a:spcPct val="90000"/>
              </a:lnSpc>
            </a:pPr>
            <a:r>
              <a:rPr lang="en-GB" altLang="en-US" sz="2400"/>
              <a:t>In a way this can be best summed up by Ronald Reagan</a:t>
            </a:r>
          </a:p>
          <a:p>
            <a:pPr>
              <a:lnSpc>
                <a:spcPct val="90000"/>
              </a:lnSpc>
            </a:pPr>
            <a:r>
              <a:rPr lang="en-GB" altLang="en-US" sz="2400"/>
              <a:t>He was a former Hollywood actor who used his media skills to become President despite his occasional lack of policy knowledge</a:t>
            </a:r>
          </a:p>
          <a:p>
            <a:pPr>
              <a:lnSpc>
                <a:spcPct val="90000"/>
              </a:lnSpc>
            </a:pPr>
            <a:r>
              <a:rPr lang="en-GB" altLang="en-US" sz="2400"/>
              <a:t>His nickname was the ‘Great Communicator’</a:t>
            </a:r>
            <a:endParaRPr lang="en-US" altLang="en-US" sz="2400"/>
          </a:p>
          <a:p>
            <a:pPr>
              <a:lnSpc>
                <a:spcPct val="90000"/>
              </a:lnSpc>
            </a:pPr>
            <a:endParaRPr lang="en-US" altLang="en-US"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06642C5-8FA2-9254-E446-F51526F13853}"/>
              </a:ext>
            </a:extLst>
          </p:cNvPr>
          <p:cNvSpPr>
            <a:spLocks noGrp="1" noChangeArrowheads="1"/>
          </p:cNvSpPr>
          <p:nvPr>
            <p:ph type="title"/>
          </p:nvPr>
        </p:nvSpPr>
        <p:spPr/>
        <p:txBody>
          <a:bodyPr/>
          <a:lstStyle/>
          <a:p>
            <a:r>
              <a:rPr lang="en-GB" altLang="en-US"/>
              <a:t>Spin Doctors</a:t>
            </a:r>
            <a:endParaRPr lang="en-US" altLang="en-US"/>
          </a:p>
        </p:txBody>
      </p:sp>
      <p:sp>
        <p:nvSpPr>
          <p:cNvPr id="18435" name="Rectangle 3">
            <a:extLst>
              <a:ext uri="{FF2B5EF4-FFF2-40B4-BE49-F238E27FC236}">
                <a16:creationId xmlns:a16="http://schemas.microsoft.com/office/drawing/2014/main" id="{FF3CE4BF-BF8B-06EF-3DAC-005244DE68E8}"/>
              </a:ext>
            </a:extLst>
          </p:cNvPr>
          <p:cNvSpPr>
            <a:spLocks noGrp="1" noChangeArrowheads="1"/>
          </p:cNvSpPr>
          <p:nvPr>
            <p:ph type="body" idx="1"/>
          </p:nvPr>
        </p:nvSpPr>
        <p:spPr/>
        <p:txBody>
          <a:bodyPr/>
          <a:lstStyle/>
          <a:p>
            <a:pPr>
              <a:lnSpc>
                <a:spcPct val="90000"/>
              </a:lnSpc>
            </a:pPr>
            <a:r>
              <a:rPr lang="en-US" altLang="en-US" sz="2400"/>
              <a:t>Spin Doctors attempt to influence or control what is printed or broadcast about their political party</a:t>
            </a:r>
          </a:p>
          <a:p>
            <a:pPr>
              <a:lnSpc>
                <a:spcPct val="90000"/>
              </a:lnSpc>
            </a:pPr>
            <a:r>
              <a:rPr lang="en-GB" altLang="en-US" sz="2400"/>
              <a:t>The term was first used by a New York Times article in 1984</a:t>
            </a:r>
          </a:p>
          <a:p>
            <a:pPr>
              <a:lnSpc>
                <a:spcPct val="90000"/>
              </a:lnSpc>
            </a:pPr>
            <a:r>
              <a:rPr lang="en-GB" altLang="en-US" sz="2400"/>
              <a:t>Spin Doctor’s ‘spin’ stories to give them a former favourable appearance in the press</a:t>
            </a:r>
          </a:p>
          <a:p>
            <a:pPr>
              <a:lnSpc>
                <a:spcPct val="90000"/>
              </a:lnSpc>
            </a:pPr>
            <a:r>
              <a:rPr lang="en-GB" altLang="en-US" sz="2400"/>
              <a:t>Increasingly these days the name is used as a term of abuse as the public became increasingly cynical about the amount of spin in the press</a:t>
            </a:r>
          </a:p>
          <a:p>
            <a:pPr>
              <a:lnSpc>
                <a:spcPct val="90000"/>
              </a:lnSpc>
            </a:pPr>
            <a:r>
              <a:rPr lang="en-GB" altLang="en-US" sz="2400"/>
              <a:t>Perhaps the most famous Spin Doctor is Alistair Campbell, Blair’s former Director of Communications</a:t>
            </a:r>
          </a:p>
          <a:p>
            <a:pPr>
              <a:lnSpc>
                <a:spcPct val="90000"/>
              </a:lnSpc>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E7E684E-E23B-7396-8182-B1495149D96A}"/>
              </a:ext>
            </a:extLst>
          </p:cNvPr>
          <p:cNvSpPr>
            <a:spLocks noGrp="1" noChangeArrowheads="1"/>
          </p:cNvSpPr>
          <p:nvPr>
            <p:ph type="title"/>
          </p:nvPr>
        </p:nvSpPr>
        <p:spPr/>
        <p:txBody>
          <a:bodyPr/>
          <a:lstStyle/>
          <a:p>
            <a:r>
              <a:rPr lang="en-GB" altLang="en-US" sz="4000"/>
              <a:t>Television has transformed the electoral process</a:t>
            </a:r>
            <a:endParaRPr lang="en-US" altLang="en-US" sz="4000"/>
          </a:p>
        </p:txBody>
      </p:sp>
      <p:sp>
        <p:nvSpPr>
          <p:cNvPr id="20483" name="Rectangle 3">
            <a:extLst>
              <a:ext uri="{FF2B5EF4-FFF2-40B4-BE49-F238E27FC236}">
                <a16:creationId xmlns:a16="http://schemas.microsoft.com/office/drawing/2014/main" id="{7D9997B1-03E1-0093-B2E2-568E621DCFF4}"/>
              </a:ext>
            </a:extLst>
          </p:cNvPr>
          <p:cNvSpPr>
            <a:spLocks noGrp="1" noChangeArrowheads="1"/>
          </p:cNvSpPr>
          <p:nvPr>
            <p:ph type="body" idx="1"/>
          </p:nvPr>
        </p:nvSpPr>
        <p:spPr/>
        <p:txBody>
          <a:bodyPr/>
          <a:lstStyle/>
          <a:p>
            <a:pPr>
              <a:lnSpc>
                <a:spcPct val="90000"/>
              </a:lnSpc>
            </a:pPr>
            <a:r>
              <a:rPr lang="en-GB" altLang="en-US" sz="2800" dirty="0"/>
              <a:t>The media has had a huge impact on how political campaigns are fought</a:t>
            </a:r>
          </a:p>
          <a:p>
            <a:pPr>
              <a:lnSpc>
                <a:spcPct val="90000"/>
              </a:lnSpc>
            </a:pPr>
            <a:r>
              <a:rPr lang="en-GB" altLang="en-US" sz="2800" dirty="0"/>
              <a:t>Media managers are increasingly important</a:t>
            </a:r>
          </a:p>
          <a:p>
            <a:pPr>
              <a:lnSpc>
                <a:spcPct val="90000"/>
              </a:lnSpc>
            </a:pPr>
            <a:r>
              <a:rPr lang="en-GB" altLang="en-US" sz="2800" dirty="0"/>
              <a:t>Political meetings have declined as voters get most of their information from the media</a:t>
            </a:r>
          </a:p>
          <a:p>
            <a:pPr>
              <a:lnSpc>
                <a:spcPct val="90000"/>
              </a:lnSpc>
            </a:pPr>
            <a:r>
              <a:rPr lang="en-GB" altLang="en-US" sz="2800" dirty="0"/>
              <a:t>There has been the rise of ‘sound bite’ speeches</a:t>
            </a:r>
          </a:p>
          <a:p>
            <a:pPr>
              <a:lnSpc>
                <a:spcPct val="90000"/>
              </a:lnSpc>
            </a:pPr>
            <a:r>
              <a:rPr lang="en-GB" altLang="en-US" sz="2800" dirty="0"/>
              <a:t>Party political broadcasts have become shorter as well and when well-made can be very effective for communicating the parties message to the public</a:t>
            </a:r>
          </a:p>
          <a:p>
            <a:pPr>
              <a:lnSpc>
                <a:spcPct val="90000"/>
              </a:lnSpc>
            </a:pPr>
            <a:endParaRPr lang="en-US" alt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8B46B62-DEBA-A737-8B15-D1E49601B00A}"/>
              </a:ext>
            </a:extLst>
          </p:cNvPr>
          <p:cNvSpPr>
            <a:spLocks noGrp="1" noChangeArrowheads="1"/>
          </p:cNvSpPr>
          <p:nvPr>
            <p:ph type="title"/>
          </p:nvPr>
        </p:nvSpPr>
        <p:spPr/>
        <p:txBody>
          <a:bodyPr/>
          <a:lstStyle/>
          <a:p>
            <a:r>
              <a:rPr lang="en-GB" altLang="en-US" sz="4000"/>
              <a:t>Assessing the effect of the media</a:t>
            </a:r>
            <a:endParaRPr lang="en-US" altLang="en-US" sz="4000"/>
          </a:p>
        </p:txBody>
      </p:sp>
      <p:sp>
        <p:nvSpPr>
          <p:cNvPr id="22531" name="Rectangle 3">
            <a:extLst>
              <a:ext uri="{FF2B5EF4-FFF2-40B4-BE49-F238E27FC236}">
                <a16:creationId xmlns:a16="http://schemas.microsoft.com/office/drawing/2014/main" id="{C5F7B0F1-485C-DF28-3135-C205AD440644}"/>
              </a:ext>
            </a:extLst>
          </p:cNvPr>
          <p:cNvSpPr>
            <a:spLocks noGrp="1" noChangeArrowheads="1"/>
          </p:cNvSpPr>
          <p:nvPr>
            <p:ph type="body" idx="1"/>
          </p:nvPr>
        </p:nvSpPr>
        <p:spPr/>
        <p:txBody>
          <a:bodyPr/>
          <a:lstStyle/>
          <a:p>
            <a:r>
              <a:rPr lang="en-GB" altLang="en-US"/>
              <a:t>As a result of this it is almost impossible to clearly say how much influence the media have. However it can be argued that:</a:t>
            </a:r>
          </a:p>
          <a:p>
            <a:pPr lvl="1"/>
            <a:r>
              <a:rPr lang="en-US" altLang="en-US"/>
              <a:t>The media do reinforce political attitudes</a:t>
            </a:r>
          </a:p>
          <a:p>
            <a:pPr lvl="1"/>
            <a:r>
              <a:rPr lang="en-US" altLang="en-US"/>
              <a:t>The media help to set the agenda of debate</a:t>
            </a:r>
          </a:p>
          <a:p>
            <a:pPr lvl="1"/>
            <a:r>
              <a:rPr lang="en-US" altLang="en-US"/>
              <a:t>It is clear that media reportage has some direct impact on persuading voters to change sides, but research has not yet made clear whether this effect is major or marginal</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942B3335-D6E1-8AD5-4689-EF7F8E1E2302}"/>
              </a:ext>
            </a:extLst>
          </p:cNvPr>
          <p:cNvSpPr>
            <a:spLocks noGrp="1" noChangeArrowheads="1"/>
          </p:cNvSpPr>
          <p:nvPr>
            <p:ph type="title"/>
          </p:nvPr>
        </p:nvSpPr>
        <p:spPr/>
        <p:txBody>
          <a:bodyPr/>
          <a:lstStyle/>
          <a:p>
            <a:r>
              <a:rPr lang="en-GB" altLang="en-US" sz="4000"/>
              <a:t>The press, television and political influence</a:t>
            </a:r>
            <a:endParaRPr lang="en-US" altLang="en-US" sz="4000"/>
          </a:p>
        </p:txBody>
      </p:sp>
      <p:sp>
        <p:nvSpPr>
          <p:cNvPr id="25604" name="Rectangle 4">
            <a:extLst>
              <a:ext uri="{FF2B5EF4-FFF2-40B4-BE49-F238E27FC236}">
                <a16:creationId xmlns:a16="http://schemas.microsoft.com/office/drawing/2014/main" id="{5F73C223-FCF8-FF94-FBD3-5E4BA716DDA4}"/>
              </a:ext>
            </a:extLst>
          </p:cNvPr>
          <p:cNvSpPr>
            <a:spLocks noGrp="1" noChangeArrowheads="1"/>
          </p:cNvSpPr>
          <p:nvPr>
            <p:ph type="body" sz="half" idx="1"/>
          </p:nvPr>
        </p:nvSpPr>
        <p:spPr/>
        <p:txBody>
          <a:bodyPr/>
          <a:lstStyle/>
          <a:p>
            <a:r>
              <a:rPr lang="en-GB" altLang="en-US" b="1"/>
              <a:t>Television</a:t>
            </a:r>
          </a:p>
          <a:p>
            <a:r>
              <a:rPr lang="en-GB" altLang="en-US" sz="2800"/>
              <a:t>Balanced</a:t>
            </a:r>
          </a:p>
          <a:p>
            <a:r>
              <a:rPr lang="en-GB" altLang="en-US" sz="2800"/>
              <a:t>Trusted</a:t>
            </a:r>
          </a:p>
          <a:p>
            <a:r>
              <a:rPr lang="en-GB" altLang="en-US" sz="2800"/>
              <a:t>Mass audience</a:t>
            </a:r>
          </a:p>
          <a:p>
            <a:r>
              <a:rPr lang="en-GB" altLang="en-US" sz="2800"/>
              <a:t>‘Passive’ audience politically</a:t>
            </a:r>
          </a:p>
          <a:p>
            <a:r>
              <a:rPr lang="en-GB" altLang="en-US" sz="2800"/>
              <a:t>Most important source of information</a:t>
            </a:r>
            <a:endParaRPr lang="en-US" altLang="en-US" sz="2800"/>
          </a:p>
        </p:txBody>
      </p:sp>
      <p:sp>
        <p:nvSpPr>
          <p:cNvPr id="25605" name="Rectangle 5">
            <a:extLst>
              <a:ext uri="{FF2B5EF4-FFF2-40B4-BE49-F238E27FC236}">
                <a16:creationId xmlns:a16="http://schemas.microsoft.com/office/drawing/2014/main" id="{D6E0FC0D-197E-CC14-93C5-A304A502F5A3}"/>
              </a:ext>
            </a:extLst>
          </p:cNvPr>
          <p:cNvSpPr>
            <a:spLocks noGrp="1" noChangeArrowheads="1"/>
          </p:cNvSpPr>
          <p:nvPr>
            <p:ph type="body" sz="half" idx="2"/>
          </p:nvPr>
        </p:nvSpPr>
        <p:spPr/>
        <p:txBody>
          <a:bodyPr/>
          <a:lstStyle/>
          <a:p>
            <a:r>
              <a:rPr lang="en-GB" altLang="en-US" b="1"/>
              <a:t>Press</a:t>
            </a:r>
          </a:p>
          <a:p>
            <a:r>
              <a:rPr lang="en-GB" altLang="en-US" sz="2800"/>
              <a:t>Partisan</a:t>
            </a:r>
          </a:p>
          <a:p>
            <a:r>
              <a:rPr lang="en-GB" altLang="en-US" sz="2800"/>
              <a:t>Not trusted</a:t>
            </a:r>
          </a:p>
          <a:p>
            <a:r>
              <a:rPr lang="en-GB" altLang="en-US" sz="2800"/>
              <a:t>Segmented audience</a:t>
            </a:r>
          </a:p>
          <a:p>
            <a:r>
              <a:rPr lang="en-GB" altLang="en-US" sz="2800"/>
              <a:t>‘Active’ audience</a:t>
            </a:r>
          </a:p>
          <a:p>
            <a:r>
              <a:rPr lang="en-GB" altLang="en-US" sz="2800"/>
              <a:t>Secondary source</a:t>
            </a:r>
            <a:endParaRPr lang="en-US" altLang="en-US" sz="2800"/>
          </a:p>
        </p:txBody>
      </p:sp>
      <p:sp>
        <p:nvSpPr>
          <p:cNvPr id="25606" name="Rectangle 6">
            <a:extLst>
              <a:ext uri="{FF2B5EF4-FFF2-40B4-BE49-F238E27FC236}">
                <a16:creationId xmlns:a16="http://schemas.microsoft.com/office/drawing/2014/main" id="{F1A6D105-C2E8-34C3-F861-9A1FE2BD9D35}"/>
              </a:ext>
            </a:extLst>
          </p:cNvPr>
          <p:cNvSpPr>
            <a:spLocks noChangeArrowheads="1"/>
          </p:cNvSpPr>
          <p:nvPr/>
        </p:nvSpPr>
        <p:spPr bwMode="auto">
          <a:xfrm>
            <a:off x="468313" y="6021388"/>
            <a:ext cx="53657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i="1"/>
              <a:t>Source</a:t>
            </a:r>
            <a:r>
              <a:rPr lang="en-US" altLang="en-US"/>
              <a:t>: Lecture by David Denver, September 1996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04C3132-F322-B4FF-9D0B-036E6E01B9F6}"/>
              </a:ext>
            </a:extLst>
          </p:cNvPr>
          <p:cNvSpPr>
            <a:spLocks noGrp="1" noChangeArrowheads="1"/>
          </p:cNvSpPr>
          <p:nvPr>
            <p:ph type="title"/>
          </p:nvPr>
        </p:nvSpPr>
        <p:spPr/>
        <p:txBody>
          <a:bodyPr/>
          <a:lstStyle/>
          <a:p>
            <a:r>
              <a:rPr lang="en-GB" altLang="en-US"/>
              <a:t>Focus groups</a:t>
            </a:r>
            <a:endParaRPr lang="en-US" altLang="en-US"/>
          </a:p>
        </p:txBody>
      </p:sp>
      <p:sp>
        <p:nvSpPr>
          <p:cNvPr id="23555" name="Rectangle 3">
            <a:extLst>
              <a:ext uri="{FF2B5EF4-FFF2-40B4-BE49-F238E27FC236}">
                <a16:creationId xmlns:a16="http://schemas.microsoft.com/office/drawing/2014/main" id="{195E4F7E-0507-7D3D-AE1D-7A45294B01FE}"/>
              </a:ext>
            </a:extLst>
          </p:cNvPr>
          <p:cNvSpPr>
            <a:spLocks noGrp="1" noChangeArrowheads="1"/>
          </p:cNvSpPr>
          <p:nvPr>
            <p:ph type="body" idx="1"/>
          </p:nvPr>
        </p:nvSpPr>
        <p:spPr/>
        <p:txBody>
          <a:bodyPr/>
          <a:lstStyle/>
          <a:p>
            <a:pPr>
              <a:lnSpc>
                <a:spcPct val="90000"/>
              </a:lnSpc>
            </a:pPr>
            <a:r>
              <a:rPr lang="en-GB" altLang="en-US" sz="2400"/>
              <a:t>New Labour is often associated with the idea of Focus Groups</a:t>
            </a:r>
          </a:p>
          <a:p>
            <a:pPr>
              <a:lnSpc>
                <a:spcPct val="90000"/>
              </a:lnSpc>
            </a:pPr>
            <a:r>
              <a:rPr lang="en-GB" altLang="en-US" sz="2400"/>
              <a:t>Focus groups are made up of representative groups of voters</a:t>
            </a:r>
          </a:p>
          <a:p>
            <a:pPr>
              <a:lnSpc>
                <a:spcPct val="90000"/>
              </a:lnSpc>
            </a:pPr>
            <a:r>
              <a:rPr lang="en-GB" altLang="en-US" sz="2400"/>
              <a:t>The parties can test out new slogans, images or policies on them to see how they react</a:t>
            </a:r>
          </a:p>
          <a:p>
            <a:pPr>
              <a:lnSpc>
                <a:spcPct val="90000"/>
              </a:lnSpc>
            </a:pPr>
            <a:r>
              <a:rPr lang="en-GB" altLang="en-US" sz="2400"/>
              <a:t>In theory this should give them a reasonable idea of how the wider country might react to them</a:t>
            </a:r>
          </a:p>
          <a:p>
            <a:pPr>
              <a:lnSpc>
                <a:spcPct val="90000"/>
              </a:lnSpc>
            </a:pPr>
            <a:r>
              <a:rPr lang="en-GB" altLang="en-US" sz="2400"/>
              <a:t>Blair’s chief pollster was Philip Gould but New Labour were often attacked for being too reliant on focus groups for determining policy</a:t>
            </a:r>
            <a:endParaRPr lang="en-US"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5B56745-E9C6-CFE1-3A12-31C055685106}"/>
              </a:ext>
            </a:extLst>
          </p:cNvPr>
          <p:cNvSpPr>
            <a:spLocks noGrp="1" noChangeArrowheads="1"/>
          </p:cNvSpPr>
          <p:nvPr>
            <p:ph type="title"/>
          </p:nvPr>
        </p:nvSpPr>
        <p:spPr/>
        <p:txBody>
          <a:bodyPr/>
          <a:lstStyle/>
          <a:p>
            <a:r>
              <a:rPr lang="en-GB" altLang="en-US"/>
              <a:t>The permanent campaign</a:t>
            </a:r>
            <a:endParaRPr lang="en-US" altLang="en-US"/>
          </a:p>
        </p:txBody>
      </p:sp>
      <p:sp>
        <p:nvSpPr>
          <p:cNvPr id="24579" name="Rectangle 3">
            <a:extLst>
              <a:ext uri="{FF2B5EF4-FFF2-40B4-BE49-F238E27FC236}">
                <a16:creationId xmlns:a16="http://schemas.microsoft.com/office/drawing/2014/main" id="{FBA30E8E-C050-93E3-1339-53DBA9936705}"/>
              </a:ext>
            </a:extLst>
          </p:cNvPr>
          <p:cNvSpPr>
            <a:spLocks noGrp="1" noChangeArrowheads="1"/>
          </p:cNvSpPr>
          <p:nvPr>
            <p:ph type="body" idx="1"/>
          </p:nvPr>
        </p:nvSpPr>
        <p:spPr/>
        <p:txBody>
          <a:bodyPr/>
          <a:lstStyle/>
          <a:p>
            <a:pPr>
              <a:lnSpc>
                <a:spcPct val="90000"/>
              </a:lnSpc>
            </a:pPr>
            <a:r>
              <a:rPr lang="en-GB" altLang="en-US" sz="2800" dirty="0"/>
              <a:t>Increasingly campaigning goes on all of the time, not just during the run up to elections</a:t>
            </a:r>
          </a:p>
          <a:p>
            <a:pPr>
              <a:lnSpc>
                <a:spcPct val="90000"/>
              </a:lnSpc>
            </a:pPr>
            <a:r>
              <a:rPr lang="en-GB" altLang="en-US" sz="2800" dirty="0"/>
              <a:t>The emphasises how important the media has become to the modern practise of politics</a:t>
            </a:r>
          </a:p>
          <a:p>
            <a:pPr>
              <a:lnSpc>
                <a:spcPct val="90000"/>
              </a:lnSpc>
            </a:pPr>
            <a:r>
              <a:rPr lang="en-GB" altLang="en-US" sz="2800" dirty="0"/>
              <a:t>Many writers have critiqued this arguing that it is a triumph of style over substance and that policies should be determined by parties and parliament rather than the media</a:t>
            </a:r>
          </a:p>
          <a:p>
            <a:pPr>
              <a:lnSpc>
                <a:spcPct val="90000"/>
              </a:lnSpc>
            </a:pPr>
            <a:r>
              <a:rPr lang="en-GB" altLang="en-US" sz="2800" dirty="0"/>
              <a:t>However, this trend seems unlikely to change anytime soon</a:t>
            </a:r>
            <a:endParaRPr lang="en-US" alt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D53014F-805F-4180-1A6B-551EED094064}"/>
              </a:ext>
            </a:extLst>
          </p:cNvPr>
          <p:cNvSpPr>
            <a:spLocks noGrp="1" noChangeArrowheads="1"/>
          </p:cNvSpPr>
          <p:nvPr>
            <p:ph type="title"/>
          </p:nvPr>
        </p:nvSpPr>
        <p:spPr/>
        <p:txBody>
          <a:bodyPr/>
          <a:lstStyle/>
          <a:p>
            <a:r>
              <a:rPr lang="en-GB" altLang="en-US" sz="4000"/>
              <a:t>The mass media and the pluralist democracy</a:t>
            </a:r>
            <a:endParaRPr lang="en-US" altLang="en-US" sz="4000"/>
          </a:p>
        </p:txBody>
      </p:sp>
      <p:sp>
        <p:nvSpPr>
          <p:cNvPr id="27651" name="Rectangle 3">
            <a:extLst>
              <a:ext uri="{FF2B5EF4-FFF2-40B4-BE49-F238E27FC236}">
                <a16:creationId xmlns:a16="http://schemas.microsoft.com/office/drawing/2014/main" id="{8A8F48BD-1F55-97DB-DEFA-5FFC278D2E50}"/>
              </a:ext>
            </a:extLst>
          </p:cNvPr>
          <p:cNvSpPr>
            <a:spLocks noGrp="1" noChangeArrowheads="1"/>
          </p:cNvSpPr>
          <p:nvPr>
            <p:ph type="body" idx="1"/>
          </p:nvPr>
        </p:nvSpPr>
        <p:spPr/>
        <p:txBody>
          <a:bodyPr/>
          <a:lstStyle/>
          <a:p>
            <a:pPr>
              <a:lnSpc>
                <a:spcPct val="80000"/>
              </a:lnSpc>
            </a:pPr>
            <a:r>
              <a:rPr lang="en-GB" altLang="en-US" sz="2800"/>
              <a:t>In a modern democracy the media play a vital political role:</a:t>
            </a:r>
          </a:p>
          <a:p>
            <a:pPr lvl="1">
              <a:lnSpc>
                <a:spcPct val="80000"/>
              </a:lnSpc>
            </a:pPr>
            <a:r>
              <a:rPr lang="en-US" altLang="en-US" sz="2400"/>
              <a:t>They report and represent popular views to those invested with decision-making powers</a:t>
            </a:r>
          </a:p>
          <a:p>
            <a:pPr lvl="1">
              <a:lnSpc>
                <a:spcPct val="80000"/>
              </a:lnSpc>
            </a:pPr>
            <a:r>
              <a:rPr lang="en-US" altLang="en-US" sz="2400"/>
              <a:t>They inform society about the actions of government, educating voters in the issues of the day</a:t>
            </a:r>
          </a:p>
          <a:p>
            <a:pPr lvl="1">
              <a:lnSpc>
                <a:spcPct val="80000"/>
              </a:lnSpc>
            </a:pPr>
            <a:r>
              <a:rPr lang="en-US" altLang="en-US" sz="2400"/>
              <a:t>They act as a watchdog of the public interest, defending the ordinary person against a possibly over-mighty government through their powers of exposure, investigation and interrogation</a:t>
            </a:r>
          </a:p>
          <a:p>
            <a:pPr>
              <a:lnSpc>
                <a:spcPct val="80000"/>
              </a:lnSpc>
            </a:pPr>
            <a:r>
              <a:rPr lang="en-GB" altLang="en-US" sz="2800"/>
              <a:t>However this pluralist interpretation has been critiqued in many ways</a:t>
            </a:r>
            <a:endParaRPr lang="en-US" altLang="en-US" sz="28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594E440-2B80-61F2-E3ED-FED959320674}"/>
              </a:ext>
            </a:extLst>
          </p:cNvPr>
          <p:cNvSpPr>
            <a:spLocks noGrp="1" noChangeArrowheads="1"/>
          </p:cNvSpPr>
          <p:nvPr>
            <p:ph type="title"/>
          </p:nvPr>
        </p:nvSpPr>
        <p:spPr/>
        <p:txBody>
          <a:bodyPr/>
          <a:lstStyle/>
          <a:p>
            <a:r>
              <a:rPr lang="en-GB" altLang="en-US" sz="4000"/>
              <a:t>Ownership and control of the media message</a:t>
            </a:r>
            <a:endParaRPr lang="en-US" altLang="en-US" sz="4000"/>
          </a:p>
        </p:txBody>
      </p:sp>
      <p:sp>
        <p:nvSpPr>
          <p:cNvPr id="28675" name="Rectangle 3">
            <a:extLst>
              <a:ext uri="{FF2B5EF4-FFF2-40B4-BE49-F238E27FC236}">
                <a16:creationId xmlns:a16="http://schemas.microsoft.com/office/drawing/2014/main" id="{158FAEF3-FDB5-B258-A1F9-48EE53096B52}"/>
              </a:ext>
            </a:extLst>
          </p:cNvPr>
          <p:cNvSpPr>
            <a:spLocks noGrp="1" noChangeArrowheads="1"/>
          </p:cNvSpPr>
          <p:nvPr>
            <p:ph type="body" idx="1"/>
          </p:nvPr>
        </p:nvSpPr>
        <p:spPr/>
        <p:txBody>
          <a:bodyPr/>
          <a:lstStyle/>
          <a:p>
            <a:pPr>
              <a:lnSpc>
                <a:spcPct val="90000"/>
              </a:lnSpc>
            </a:pPr>
            <a:r>
              <a:rPr lang="en-GB" altLang="en-US"/>
              <a:t>Many commentators have noted that the media do not just report but carry a political message of their own</a:t>
            </a:r>
          </a:p>
          <a:p>
            <a:pPr>
              <a:lnSpc>
                <a:spcPct val="90000"/>
              </a:lnSpc>
            </a:pPr>
            <a:r>
              <a:rPr lang="en-GB" altLang="en-US"/>
              <a:t>Increasingly they are controlled by multinational companies that favour a certain right-wing view of the world</a:t>
            </a:r>
          </a:p>
          <a:p>
            <a:pPr>
              <a:lnSpc>
                <a:spcPct val="90000"/>
              </a:lnSpc>
            </a:pPr>
            <a:r>
              <a:rPr lang="en-GB" altLang="en-US"/>
              <a:t>In the field of the press the media are less accountable than ever before and even in TV there is an increasing amount of bias</a:t>
            </a:r>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F59C6CB-F6DB-B125-1AB9-84E7E8AC2E85}"/>
              </a:ext>
            </a:extLst>
          </p:cNvPr>
          <p:cNvSpPr>
            <a:spLocks noGrp="1" noChangeArrowheads="1"/>
          </p:cNvSpPr>
          <p:nvPr>
            <p:ph type="title"/>
          </p:nvPr>
        </p:nvSpPr>
        <p:spPr/>
        <p:txBody>
          <a:bodyPr/>
          <a:lstStyle/>
          <a:p>
            <a:r>
              <a:rPr lang="en-GB" altLang="en-US"/>
              <a:t>News values</a:t>
            </a:r>
            <a:endParaRPr lang="en-US" altLang="en-US"/>
          </a:p>
        </p:txBody>
      </p:sp>
      <p:sp>
        <p:nvSpPr>
          <p:cNvPr id="29699" name="Rectangle 3">
            <a:extLst>
              <a:ext uri="{FF2B5EF4-FFF2-40B4-BE49-F238E27FC236}">
                <a16:creationId xmlns:a16="http://schemas.microsoft.com/office/drawing/2014/main" id="{51FE24AD-71F2-F695-B900-B95DE2DFBB89}"/>
              </a:ext>
            </a:extLst>
          </p:cNvPr>
          <p:cNvSpPr>
            <a:spLocks noGrp="1" noChangeArrowheads="1"/>
          </p:cNvSpPr>
          <p:nvPr>
            <p:ph type="body" idx="1"/>
          </p:nvPr>
        </p:nvSpPr>
        <p:spPr/>
        <p:txBody>
          <a:bodyPr/>
          <a:lstStyle/>
          <a:p>
            <a:pPr>
              <a:lnSpc>
                <a:spcPct val="80000"/>
              </a:lnSpc>
            </a:pPr>
            <a:r>
              <a:rPr lang="en-GB" altLang="en-US" sz="2800"/>
              <a:t>As the media industry is driven by profit and audience share it is increasingly having to focus less on hard hitting news stories and more on entertaining ‘human interest’ stories</a:t>
            </a:r>
          </a:p>
          <a:p>
            <a:pPr>
              <a:lnSpc>
                <a:spcPct val="80000"/>
              </a:lnSpc>
            </a:pPr>
            <a:r>
              <a:rPr lang="en-GB" altLang="en-US" sz="2800"/>
              <a:t>As a result the news media often focus on:</a:t>
            </a:r>
          </a:p>
          <a:p>
            <a:pPr lvl="1">
              <a:lnSpc>
                <a:spcPct val="80000"/>
              </a:lnSpc>
            </a:pPr>
            <a:r>
              <a:rPr lang="en-GB" altLang="en-US" sz="2400"/>
              <a:t>Personalities rather than policies</a:t>
            </a:r>
          </a:p>
          <a:p>
            <a:pPr lvl="1">
              <a:lnSpc>
                <a:spcPct val="80000"/>
              </a:lnSpc>
            </a:pPr>
            <a:r>
              <a:rPr lang="en-GB" altLang="en-US" sz="2400"/>
              <a:t>Sensational revelations</a:t>
            </a:r>
          </a:p>
          <a:p>
            <a:pPr lvl="1">
              <a:lnSpc>
                <a:spcPct val="80000"/>
              </a:lnSpc>
            </a:pPr>
            <a:r>
              <a:rPr lang="en-GB" altLang="en-US" sz="2400"/>
              <a:t>Disasters</a:t>
            </a:r>
          </a:p>
          <a:p>
            <a:pPr lvl="1">
              <a:lnSpc>
                <a:spcPct val="80000"/>
              </a:lnSpc>
            </a:pPr>
            <a:r>
              <a:rPr lang="en-GB" altLang="en-US" sz="2400"/>
              <a:t>Impressive images</a:t>
            </a:r>
          </a:p>
          <a:p>
            <a:pPr>
              <a:lnSpc>
                <a:spcPct val="80000"/>
              </a:lnSpc>
            </a:pPr>
            <a:r>
              <a:rPr lang="en-GB" altLang="en-US" sz="2800"/>
              <a:t>Because of this the media is often accused of dumbing down its content in pursuit of ratings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3488D02-EDEC-3160-DDBA-70D1BF2129D9}"/>
              </a:ext>
            </a:extLst>
          </p:cNvPr>
          <p:cNvSpPr>
            <a:spLocks noGrp="1" noChangeArrowheads="1"/>
          </p:cNvSpPr>
          <p:nvPr>
            <p:ph type="title"/>
          </p:nvPr>
        </p:nvSpPr>
        <p:spPr/>
        <p:txBody>
          <a:bodyPr/>
          <a:lstStyle/>
          <a:p>
            <a:r>
              <a:rPr lang="en-GB" altLang="en-US" sz="4000"/>
              <a:t>Television companies are vulnerable to political pressure</a:t>
            </a:r>
            <a:endParaRPr lang="en-US" altLang="en-US" sz="4000"/>
          </a:p>
        </p:txBody>
      </p:sp>
      <p:sp>
        <p:nvSpPr>
          <p:cNvPr id="33795" name="Rectangle 3">
            <a:extLst>
              <a:ext uri="{FF2B5EF4-FFF2-40B4-BE49-F238E27FC236}">
                <a16:creationId xmlns:a16="http://schemas.microsoft.com/office/drawing/2014/main" id="{FD90CD1A-11BB-A768-4D03-0B8FB3C8596C}"/>
              </a:ext>
            </a:extLst>
          </p:cNvPr>
          <p:cNvSpPr>
            <a:spLocks noGrp="1" noChangeArrowheads="1"/>
          </p:cNvSpPr>
          <p:nvPr>
            <p:ph type="body" idx="1"/>
          </p:nvPr>
        </p:nvSpPr>
        <p:spPr/>
        <p:txBody>
          <a:bodyPr/>
          <a:lstStyle/>
          <a:p>
            <a:pPr>
              <a:lnSpc>
                <a:spcPct val="80000"/>
              </a:lnSpc>
            </a:pPr>
            <a:r>
              <a:rPr lang="en-GB" altLang="en-US" sz="2800"/>
              <a:t>The media have often had an awkward relationship with governments</a:t>
            </a:r>
          </a:p>
          <a:p>
            <a:pPr>
              <a:lnSpc>
                <a:spcPct val="80000"/>
              </a:lnSpc>
            </a:pPr>
            <a:r>
              <a:rPr lang="en-GB" altLang="en-US" sz="2800"/>
              <a:t>While politicians don’t want to appear as it they’re interfering too much in how the media is run they can still apply political pressure</a:t>
            </a:r>
          </a:p>
          <a:p>
            <a:pPr>
              <a:lnSpc>
                <a:spcPct val="80000"/>
              </a:lnSpc>
            </a:pPr>
            <a:r>
              <a:rPr lang="en-GB" altLang="en-US" sz="2800"/>
              <a:t>Margaret Thatcher in particular disliked the BBC because she felt it was biased against her worldview</a:t>
            </a:r>
          </a:p>
          <a:p>
            <a:pPr>
              <a:lnSpc>
                <a:spcPct val="80000"/>
              </a:lnSpc>
            </a:pPr>
            <a:r>
              <a:rPr lang="en-GB" altLang="en-US" sz="2800"/>
              <a:t>Governments can influence the BBC through the appointments to its board of governors, altering the licence system and making use of the official secrets act to censor programming</a:t>
            </a:r>
            <a:endParaRPr lang="en-US" altLang="en-US" sz="2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F582D7E-29D9-E726-1AE8-B6A009D25D8F}"/>
              </a:ext>
            </a:extLst>
          </p:cNvPr>
          <p:cNvSpPr>
            <a:spLocks noGrp="1" noChangeArrowheads="1"/>
          </p:cNvSpPr>
          <p:nvPr>
            <p:ph type="title"/>
          </p:nvPr>
        </p:nvSpPr>
        <p:spPr/>
        <p:txBody>
          <a:bodyPr/>
          <a:lstStyle/>
          <a:p>
            <a:r>
              <a:rPr lang="en-GB" altLang="en-US"/>
              <a:t>Media and the internet</a:t>
            </a:r>
            <a:endParaRPr lang="en-US" altLang="en-US"/>
          </a:p>
        </p:txBody>
      </p:sp>
      <p:sp>
        <p:nvSpPr>
          <p:cNvPr id="32771" name="Rectangle 3">
            <a:extLst>
              <a:ext uri="{FF2B5EF4-FFF2-40B4-BE49-F238E27FC236}">
                <a16:creationId xmlns:a16="http://schemas.microsoft.com/office/drawing/2014/main" id="{C80A78E9-B75B-7EF4-55A7-94EE4DB1EBC5}"/>
              </a:ext>
            </a:extLst>
          </p:cNvPr>
          <p:cNvSpPr>
            <a:spLocks noGrp="1" noChangeArrowheads="1"/>
          </p:cNvSpPr>
          <p:nvPr>
            <p:ph type="body" idx="1"/>
          </p:nvPr>
        </p:nvSpPr>
        <p:spPr/>
        <p:txBody>
          <a:bodyPr/>
          <a:lstStyle/>
          <a:p>
            <a:pPr>
              <a:lnSpc>
                <a:spcPct val="80000"/>
              </a:lnSpc>
            </a:pPr>
            <a:r>
              <a:rPr lang="en-US" altLang="en-US" sz="2400" i="1" dirty="0"/>
              <a:t>Information</a:t>
            </a:r>
            <a:r>
              <a:rPr lang="en-US" altLang="en-US" sz="2400" dirty="0"/>
              <a:t>: It is now possible to download immense amounts of up-to-date information about political issues via the internet</a:t>
            </a:r>
            <a:endParaRPr lang="en-US" altLang="en-US" sz="2400" i="1" dirty="0"/>
          </a:p>
          <a:p>
            <a:pPr>
              <a:lnSpc>
                <a:spcPct val="80000"/>
              </a:lnSpc>
            </a:pPr>
            <a:r>
              <a:rPr lang="en-US" altLang="en-US" sz="2400" i="1" dirty="0"/>
              <a:t>Interactive democracy</a:t>
            </a:r>
            <a:r>
              <a:rPr lang="en-US" altLang="en-US" sz="2400" dirty="0"/>
              <a:t>:  By using the internet people can comment or even vote on a vast range of issues as they happen</a:t>
            </a:r>
            <a:endParaRPr lang="en-US" altLang="en-US" sz="2400" i="1" dirty="0"/>
          </a:p>
          <a:p>
            <a:pPr>
              <a:lnSpc>
                <a:spcPct val="80000"/>
              </a:lnSpc>
            </a:pPr>
            <a:r>
              <a:rPr lang="en-US" altLang="en-US" sz="2400" dirty="0"/>
              <a:t>Online pressure groups</a:t>
            </a:r>
          </a:p>
          <a:p>
            <a:pPr>
              <a:lnSpc>
                <a:spcPct val="80000"/>
              </a:lnSpc>
            </a:pPr>
            <a:r>
              <a:rPr lang="en-US" altLang="en-US" sz="2400" dirty="0"/>
              <a:t>Bots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67F2-724E-106E-DF86-4AF98EE612D7}"/>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6A9D1489-C79E-790A-777C-3B8CCE19E2C7}"/>
              </a:ext>
            </a:extLst>
          </p:cNvPr>
          <p:cNvSpPr>
            <a:spLocks noGrp="1"/>
          </p:cNvSpPr>
          <p:nvPr>
            <p:ph idx="1"/>
          </p:nvPr>
        </p:nvSpPr>
        <p:spPr/>
        <p:txBody>
          <a:bodyPr/>
          <a:lstStyle/>
          <a:p>
            <a:r>
              <a:rPr lang="en-GB" dirty="0"/>
              <a:t>Labour party</a:t>
            </a:r>
          </a:p>
          <a:p>
            <a:pPr lvl="1"/>
            <a:r>
              <a:rPr lang="en-GB" sz="2000" dirty="0"/>
              <a:t>maintains a strong and coordinated social media presence across TikTok, Facebook, Instagram, X (formerly Twitter), and YouTube</a:t>
            </a:r>
          </a:p>
          <a:p>
            <a:pPr lvl="1"/>
            <a:r>
              <a:rPr lang="en-GB" sz="2000" dirty="0"/>
              <a:t>Labour’s digital team also invests heavily in targeted advertising, especially through Facebook and Instagram, to reach local and issue-specific audiences </a:t>
            </a:r>
          </a:p>
          <a:p>
            <a:pPr lvl="1"/>
            <a:endParaRPr lang="en-GB" dirty="0"/>
          </a:p>
        </p:txBody>
      </p:sp>
    </p:spTree>
    <p:extLst>
      <p:ext uri="{BB962C8B-B14F-4D97-AF65-F5344CB8AC3E}">
        <p14:creationId xmlns:p14="http://schemas.microsoft.com/office/powerpoint/2010/main" val="28060451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C92B-2928-F187-2E6B-78A52877C1F3}"/>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6A42E320-4F76-188C-171F-8388AACBC352}"/>
              </a:ext>
            </a:extLst>
          </p:cNvPr>
          <p:cNvSpPr>
            <a:spLocks noGrp="1"/>
          </p:cNvSpPr>
          <p:nvPr>
            <p:ph idx="1"/>
          </p:nvPr>
        </p:nvSpPr>
        <p:spPr/>
        <p:txBody>
          <a:bodyPr/>
          <a:lstStyle/>
          <a:p>
            <a:r>
              <a:rPr lang="en-GB" dirty="0"/>
              <a:t>The Conservatives</a:t>
            </a:r>
          </a:p>
          <a:p>
            <a:pPr lvl="1"/>
            <a:r>
              <a:rPr lang="en-GB" sz="2000" dirty="0"/>
              <a:t>primarily uses Facebook, X (Twitter), Instagram, and YouTube</a:t>
            </a:r>
          </a:p>
          <a:p>
            <a:pPr lvl="1"/>
            <a:r>
              <a:rPr lang="en-GB" sz="2000" dirty="0"/>
              <a:t>Their social media strategy focuses on policy explanation, controlled messaging, and paid advertising (Independent, 2024)</a:t>
            </a:r>
          </a:p>
          <a:p>
            <a:pPr lvl="1"/>
            <a:r>
              <a:rPr lang="en-GB" sz="2000" dirty="0"/>
              <a:t>tone tends to be formal and issue-based, highlighting achievements and warning against Labour’s policies rather than adopting humour or viral trends</a:t>
            </a:r>
          </a:p>
          <a:p>
            <a:pPr lvl="1"/>
            <a:r>
              <a:rPr lang="en-GB" sz="2000" dirty="0"/>
              <a:t>.During the 2024 general election campaign, the party ran extensive paid ad campaigns targeting swing constituencies with messages about taxation and the economy (Independent, 2024).</a:t>
            </a:r>
          </a:p>
        </p:txBody>
      </p:sp>
    </p:spTree>
    <p:extLst>
      <p:ext uri="{BB962C8B-B14F-4D97-AF65-F5344CB8AC3E}">
        <p14:creationId xmlns:p14="http://schemas.microsoft.com/office/powerpoint/2010/main" val="1081520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2D4D-F4D2-503E-80D9-FCF66E476370}"/>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EA61226C-ED6D-E98F-358C-EA66A4D3AC9C}"/>
              </a:ext>
            </a:extLst>
          </p:cNvPr>
          <p:cNvSpPr>
            <a:spLocks noGrp="1"/>
          </p:cNvSpPr>
          <p:nvPr>
            <p:ph idx="1"/>
          </p:nvPr>
        </p:nvSpPr>
        <p:spPr/>
        <p:txBody>
          <a:bodyPr/>
          <a:lstStyle/>
          <a:p>
            <a:r>
              <a:rPr lang="en-GB" dirty="0"/>
              <a:t>Reform UK</a:t>
            </a:r>
          </a:p>
          <a:p>
            <a:pPr lvl="1"/>
            <a:r>
              <a:rPr lang="en-GB" sz="2000" dirty="0"/>
              <a:t>The party is especially active on Facebook, TikTok, and X, with additional use of YouTube and supporter coordination via Telegram and WhatsApp (The Times, 2024).</a:t>
            </a:r>
          </a:p>
          <a:p>
            <a:pPr lvl="1"/>
            <a:r>
              <a:rPr lang="en-GB" sz="2000" dirty="0"/>
              <a:t>Reform’s strategy centres on populist, emotive messaging, often focused on immigration, free speech, and anti-establishment narratives (Independent, 2024)</a:t>
            </a:r>
          </a:p>
          <a:p>
            <a:pPr lvl="1"/>
            <a:r>
              <a:rPr lang="en-GB" sz="2000" dirty="0"/>
              <a:t>Nigel Farage’s direct-to-camera videos or speeches, which are shared widely for their authenticity and strong emotional tone.</a:t>
            </a:r>
          </a:p>
          <a:p>
            <a:pPr lvl="1"/>
            <a:endParaRPr lang="en-GB" sz="2000" dirty="0"/>
          </a:p>
        </p:txBody>
      </p:sp>
    </p:spTree>
    <p:extLst>
      <p:ext uri="{BB962C8B-B14F-4D97-AF65-F5344CB8AC3E}">
        <p14:creationId xmlns:p14="http://schemas.microsoft.com/office/powerpoint/2010/main" val="198719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76B0A-FAA6-5363-4E92-DB1AEF1AE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A5271E3-4445-CEB9-6BD4-0D265E4C0FDA}"/>
              </a:ext>
            </a:extLst>
          </p:cNvPr>
          <p:cNvSpPr>
            <a:spLocks noGrp="1"/>
          </p:cNvSpPr>
          <p:nvPr>
            <p:ph idx="1"/>
          </p:nvPr>
        </p:nvSpPr>
        <p:spPr/>
        <p:txBody>
          <a:bodyPr/>
          <a:lstStyle/>
          <a:p>
            <a:pPr>
              <a:lnSpc>
                <a:spcPct val="90000"/>
              </a:lnSpc>
            </a:pPr>
            <a:r>
              <a:rPr lang="en-US" altLang="en-US" dirty="0"/>
              <a:t>Explained the workings of the media: press and broadcasting</a:t>
            </a:r>
          </a:p>
          <a:p>
            <a:pPr>
              <a:lnSpc>
                <a:spcPct val="90000"/>
              </a:lnSpc>
            </a:pPr>
            <a:r>
              <a:rPr lang="en-US" altLang="en-US" dirty="0"/>
              <a:t>Encouraged an understanding of how the media interact and influence voting, elections and the rest of the political system</a:t>
            </a:r>
          </a:p>
          <a:p>
            <a:endParaRPr lang="en-GB" dirty="0"/>
          </a:p>
        </p:txBody>
      </p:sp>
    </p:spTree>
    <p:extLst>
      <p:ext uri="{BB962C8B-B14F-4D97-AF65-F5344CB8AC3E}">
        <p14:creationId xmlns:p14="http://schemas.microsoft.com/office/powerpoint/2010/main" val="3631387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8A269-2E16-8447-643C-AB344E00399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17B8784-DAD3-41D4-C609-1FC0FF98AFAB}"/>
              </a:ext>
            </a:extLst>
          </p:cNvPr>
          <p:cNvSpPr>
            <a:spLocks noGrp="1"/>
          </p:cNvSpPr>
          <p:nvPr>
            <p:ph idx="1"/>
          </p:nvPr>
        </p:nvSpPr>
        <p:spPr/>
        <p:txBody>
          <a:bodyPr/>
          <a:lstStyle/>
          <a:p>
            <a:r>
              <a:rPr lang="en-GB" sz="1600" dirty="0"/>
              <a:t>Independent. (2024, September 24). Labour leads UK political parties on TikTok and Facebook </a:t>
            </a:r>
            <a:r>
              <a:rPr lang="en-GB" sz="1600" dirty="0" err="1"/>
              <a:t>engagement.https</a:t>
            </a:r>
            <a:r>
              <a:rPr lang="en-GB" sz="1600" dirty="0"/>
              <a:t>://www.independent.co.uk/news/uk/facebook-labour-liberal-democrats-labour-party-reform-b2571651.html</a:t>
            </a:r>
          </a:p>
          <a:p>
            <a:r>
              <a:rPr lang="en-GB" sz="1600" dirty="0"/>
              <a:t>Jones, B., &amp; Hertner, I. (2022). Politics UK . (Tenth edition). </a:t>
            </a:r>
            <a:r>
              <a:rPr lang="en-GB" sz="1600"/>
              <a:t>Routledge.</a:t>
            </a:r>
            <a:endParaRPr lang="en-GB" sz="1600" dirty="0"/>
          </a:p>
          <a:p>
            <a:r>
              <a:rPr lang="en-GB" sz="1600" dirty="0"/>
              <a:t>Labour Party. (n.d.). Digital resources. </a:t>
            </a:r>
            <a:r>
              <a:rPr lang="en-GB" sz="1600" dirty="0" err="1"/>
              <a:t>Labour.org.uk.https</a:t>
            </a:r>
            <a:r>
              <a:rPr lang="en-GB" sz="1600" dirty="0"/>
              <a:t>://labour.org.uk/resources/digital-resources/</a:t>
            </a:r>
          </a:p>
          <a:p>
            <a:r>
              <a:rPr lang="en-GB" sz="1600" dirty="0"/>
              <a:t>Labour Party. (n.d.).  Labour’s social media policy. </a:t>
            </a:r>
            <a:r>
              <a:rPr lang="en-GB" sz="1600" dirty="0" err="1"/>
              <a:t>Labour.org.uk.https</a:t>
            </a:r>
            <a:r>
              <a:rPr lang="en-GB" sz="1600" dirty="0"/>
              <a:t>://labour.org.uk/resources/labours-social-media-policy/News Sky. (2024, July 3). </a:t>
            </a:r>
          </a:p>
          <a:p>
            <a:r>
              <a:rPr lang="en-GB" sz="1600" dirty="0"/>
              <a:t>Labour attracts largest following across social media </a:t>
            </a:r>
            <a:r>
              <a:rPr lang="en-GB" sz="1600" dirty="0" err="1"/>
              <a:t>platforms.https</a:t>
            </a:r>
            <a:r>
              <a:rPr lang="en-GB" sz="1600" dirty="0"/>
              <a:t>://news.sky.com/story/labour-attracts-largest-following-across-social-media-platforms-13148421</a:t>
            </a:r>
          </a:p>
          <a:p>
            <a:r>
              <a:rPr lang="en-GB" sz="1600" dirty="0"/>
              <a:t>The Guardian. (2025, January 7). Labour apologises for “inappropriate” soundtrack used in TikTok </a:t>
            </a:r>
            <a:r>
              <a:rPr lang="en-GB" sz="1600" dirty="0" err="1"/>
              <a:t>video.https</a:t>
            </a:r>
            <a:r>
              <a:rPr lang="en-GB" sz="1600" dirty="0"/>
              <a:t>://www.theguardian.com/politics/2025/jan/07/labour-tiktok-video-inappropriate-soundtrack-apology</a:t>
            </a:r>
          </a:p>
          <a:p>
            <a:r>
              <a:rPr lang="en-GB" sz="1600" dirty="0"/>
              <a:t>The Times. (2024, August 14). Reform UK bans local branches from organising events on </a:t>
            </a:r>
            <a:r>
              <a:rPr lang="en-GB" sz="1600" dirty="0" err="1"/>
              <a:t>WhatsApp.https</a:t>
            </a:r>
            <a:r>
              <a:rPr lang="en-GB" sz="1600" dirty="0"/>
              <a:t>://www.thetimes.co.uk/article/reform-uk-bans-local-branches-from-organising-events-on-whatsapp-rgrvfgn87</a:t>
            </a:r>
          </a:p>
        </p:txBody>
      </p:sp>
    </p:spTree>
    <p:extLst>
      <p:ext uri="{BB962C8B-B14F-4D97-AF65-F5344CB8AC3E}">
        <p14:creationId xmlns:p14="http://schemas.microsoft.com/office/powerpoint/2010/main" val="1944795562"/>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9681</Words>
  <Application>Microsoft Office PowerPoint</Application>
  <PresentationFormat>On-screen Show (4:3)</PresentationFormat>
  <Paragraphs>343</Paragraphs>
  <Slides>30</Slides>
  <Notes>22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Default Design</vt:lpstr>
      <vt:lpstr> The mass media and political communication</vt:lpstr>
      <vt:lpstr>Aims of this lecture</vt:lpstr>
      <vt:lpstr>Introduction</vt:lpstr>
      <vt:lpstr>The mass media</vt:lpstr>
      <vt:lpstr>From the spoken to the written word</vt:lpstr>
      <vt:lpstr>Conservative dominance of the press</vt:lpstr>
      <vt:lpstr>Quality press and the tabloids</vt:lpstr>
      <vt:lpstr>Broadcasting</vt:lpstr>
      <vt:lpstr>Television has influenced the form of political communication</vt:lpstr>
      <vt:lpstr>Television and the image</vt:lpstr>
      <vt:lpstr>Blair v Brown</vt:lpstr>
      <vt:lpstr>Broadcasters have usurped the role of certain political institutions</vt:lpstr>
      <vt:lpstr>The appointment of political leaders</vt:lpstr>
      <vt:lpstr>Personal</vt:lpstr>
      <vt:lpstr>Spin Doctors</vt:lpstr>
      <vt:lpstr>Television has transformed the electoral process</vt:lpstr>
      <vt:lpstr>Assessing the effect of the media</vt:lpstr>
      <vt:lpstr>The press, television and political influence</vt:lpstr>
      <vt:lpstr>Focus groups</vt:lpstr>
      <vt:lpstr>The permanent campaign</vt:lpstr>
      <vt:lpstr>The mass media and the pluralist democracy</vt:lpstr>
      <vt:lpstr>Ownership and control of the media message</vt:lpstr>
      <vt:lpstr>News values</vt:lpstr>
      <vt:lpstr>Television companies are vulnerable to political pressure</vt:lpstr>
      <vt:lpstr>Media and the internet</vt:lpstr>
      <vt:lpstr>Social Media</vt:lpstr>
      <vt:lpstr>Social Media</vt:lpstr>
      <vt:lpstr>Social Media</vt:lpstr>
      <vt:lpstr>Summary</vt:lpstr>
      <vt:lpstr>References</vt:lpstr>
    </vt:vector>
  </TitlesOfParts>
  <Company>Iceberg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The mass media and political communication</dc:title>
  <dc:creator>Penguin</dc:creator>
  <cp:lastModifiedBy>Anthony Burns</cp:lastModifiedBy>
  <cp:revision>27</cp:revision>
  <dcterms:created xsi:type="dcterms:W3CDTF">2010-06-18T20:00:56Z</dcterms:created>
  <dcterms:modified xsi:type="dcterms:W3CDTF">2026-06-22T08:21:30Z</dcterms:modified>
</cp:coreProperties>
</file>