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0" r:id="rId2"/>
    <p:sldId id="257" r:id="rId3"/>
    <p:sldId id="258" r:id="rId4"/>
    <p:sldId id="261" r:id="rId5"/>
    <p:sldId id="262" r:id="rId6"/>
  </p:sldIdLst>
  <p:sldSz cx="10287000" cy="12852400"/>
  <p:notesSz cx="6858000" cy="9144000"/>
  <p:embeddedFontLst>
    <p:embeddedFont>
      <p:font typeface="Canva Sans" panose="020B0604020202020204" charset="0"/>
      <p:regular r:id="rId7"/>
    </p:embeddedFont>
    <p:embeddedFont>
      <p:font typeface="Canva Sans Bold"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105393-B075-499D-9277-978E054A4010}" v="1" dt="2026-03-08T08:20:16.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9" d="100"/>
          <a:sy n="49" d="100"/>
        </p:scale>
        <p:origin x="2261"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Fatima (2322752)" userId="8da7024f-9a72-4b23-8048-283c9144498c" providerId="ADAL" clId="{AFAE6977-C710-4FF6-B18E-90AC1DB234EA}"/>
    <pc:docChg chg="modSld">
      <pc:chgData name="Ishrat Fatima (2322752)" userId="8da7024f-9a72-4b23-8048-283c9144498c" providerId="ADAL" clId="{AFAE6977-C710-4FF6-B18E-90AC1DB234EA}" dt="2026-03-08T08:20:16.877" v="0"/>
      <pc:docMkLst>
        <pc:docMk/>
      </pc:docMkLst>
      <pc:sldChg chg="modSp">
        <pc:chgData name="Ishrat Fatima (2322752)" userId="8da7024f-9a72-4b23-8048-283c9144498c" providerId="ADAL" clId="{AFAE6977-C710-4FF6-B18E-90AC1DB234EA}" dt="2026-03-08T08:20:16.877" v="0"/>
        <pc:sldMkLst>
          <pc:docMk/>
          <pc:sldMk cId="0" sldId="258"/>
        </pc:sldMkLst>
        <pc:spChg chg="mod">
          <ac:chgData name="Ishrat Fatima (2322752)" userId="8da7024f-9a72-4b23-8048-283c9144498c" providerId="ADAL" clId="{AFAE6977-C710-4FF6-B18E-90AC1DB234EA}" dt="2026-03-08T08:20:16.877" v="0"/>
          <ac:spMkLst>
            <pc:docMk/>
            <pc:sldMk cId="0" sldId="258"/>
            <ac:spMk id="11"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192/bja.2025.10117" TargetMode="External"/><Relationship Id="rId7" Type="http://schemas.openxmlformats.org/officeDocument/2006/relationships/hyperlink" Target="https://doi.org/10.1007/978-3-319-12538-1_1" TargetMode="External"/><Relationship Id="rId2" Type="http://schemas.openxmlformats.org/officeDocument/2006/relationships/hyperlink" Target="https://doi.org/10.1176/appi.ajp.160.8.1432" TargetMode="External"/><Relationship Id="rId1" Type="http://schemas.openxmlformats.org/officeDocument/2006/relationships/slideLayout" Target="../slideLayouts/slideLayout7.xml"/><Relationship Id="rId6" Type="http://schemas.openxmlformats.org/officeDocument/2006/relationships/hyperlink" Target="https://mentalhealth-uk.org/help-and-information/conditions/panic-disorder/symptoms/" TargetMode="External"/><Relationship Id="rId5" Type="http://schemas.openxmlformats.org/officeDocument/2006/relationships/hyperlink" Target="https://doi.org/10.19070/2167-910x-120004" TargetMode="External"/><Relationship Id="rId4" Type="http://schemas.openxmlformats.org/officeDocument/2006/relationships/hyperlink" Target="https://doi.org/10.1097/00006842-199807000-00006"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icd.who.int/en" TargetMode="External"/><Relationship Id="rId2" Type="http://schemas.openxmlformats.org/officeDocument/2006/relationships/hyperlink" Target="https://doi.org/10.1016/S0140-6736(15)00298-6" TargetMode="External"/><Relationship Id="rId1" Type="http://schemas.openxmlformats.org/officeDocument/2006/relationships/slideLayout" Target="../slideLayouts/slideLayout7.xml"/><Relationship Id="rId5" Type="http://schemas.openxmlformats.org/officeDocument/2006/relationships/hyperlink" Target="https://pubmed.ncbi.nlm.nih.gov/33529291/" TargetMode="External"/><Relationship Id="rId4" Type="http://schemas.openxmlformats.org/officeDocument/2006/relationships/hyperlink" Target="https://www.who.int/news-room/fact-sheets/detail/anxiety-disor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0CFD7E-7E56-A232-5CF4-7E1055F79D7A}"/>
              </a:ext>
            </a:extLst>
          </p:cNvPr>
          <p:cNvSpPr txBox="1"/>
          <p:nvPr/>
        </p:nvSpPr>
        <p:spPr>
          <a:xfrm>
            <a:off x="800100" y="939800"/>
            <a:ext cx="8686800" cy="9756517"/>
          </a:xfrm>
          <a:prstGeom prst="rect">
            <a:avLst/>
          </a:prstGeom>
          <a:noFill/>
        </p:spPr>
        <p:txBody>
          <a:bodyPr wrap="square" rtlCol="0">
            <a:spAutoFit/>
          </a:bodyPr>
          <a:lstStyle/>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Psychological Classifications and Provisions</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BMHP6029</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Component 1: Individual Presentation (Academic Poster)</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Student Name: Ishrat Fatima</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Student Number 2322752</a:t>
            </a:r>
          </a:p>
          <a:p>
            <a:pPr algn="ctr"/>
            <a:endParaRPr lang="en-GB" sz="2400" b="1" dirty="0">
              <a:latin typeface="Arial" panose="020B0604020202020204" pitchFamily="34" charset="0"/>
              <a:cs typeface="Arial" panose="020B0604020202020204" pitchFamily="34" charset="0"/>
            </a:endParaRPr>
          </a:p>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Lecturer: Neale Haddon</a:t>
            </a:r>
          </a:p>
          <a:p>
            <a:r>
              <a:rPr lang="en-GB" dirty="0"/>
              <a:t> </a:t>
            </a:r>
          </a:p>
          <a:p>
            <a:endParaRPr lang="en-GB" dirty="0"/>
          </a:p>
        </p:txBody>
      </p:sp>
    </p:spTree>
    <p:extLst>
      <p:ext uri="{BB962C8B-B14F-4D97-AF65-F5344CB8AC3E}">
        <p14:creationId xmlns:p14="http://schemas.microsoft.com/office/powerpoint/2010/main" val="2393815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0287000" cy="12858750"/>
          </a:xfrm>
          <a:custGeom>
            <a:avLst/>
            <a:gdLst/>
            <a:ahLst/>
            <a:cxnLst/>
            <a:rect l="l" t="t" r="r" b="b"/>
            <a:pathLst>
              <a:path w="10287000" h="12858750">
                <a:moveTo>
                  <a:pt x="0" y="0"/>
                </a:moveTo>
                <a:lnTo>
                  <a:pt x="10287000" y="0"/>
                </a:lnTo>
                <a:lnTo>
                  <a:pt x="10287000" y="12858750"/>
                </a:lnTo>
                <a:lnTo>
                  <a:pt x="0" y="12858750"/>
                </a:lnTo>
                <a:lnTo>
                  <a:pt x="0" y="0"/>
                </a:lnTo>
                <a:close/>
              </a:path>
            </a:pathLst>
          </a:custGeom>
          <a:blipFill>
            <a:blip r:embed="rId2"/>
            <a:stretch>
              <a:fillRect t="-3786" b="-9354"/>
            </a:stretch>
          </a:blipFill>
        </p:spPr>
        <p:txBody>
          <a:bodyPr/>
          <a:lstStyle/>
          <a:p>
            <a:endParaRPr lang="en-GB"/>
          </a:p>
        </p:txBody>
      </p:sp>
      <p:sp>
        <p:nvSpPr>
          <p:cNvPr id="3" name="TextBox 3"/>
          <p:cNvSpPr txBox="1"/>
          <p:nvPr/>
        </p:nvSpPr>
        <p:spPr>
          <a:xfrm>
            <a:off x="1028700" y="4744720"/>
            <a:ext cx="9525" cy="283210"/>
          </a:xfrm>
          <a:prstGeom prst="rect">
            <a:avLst/>
          </a:prstGeom>
        </p:spPr>
        <p:txBody>
          <a:bodyPr lIns="0" tIns="0" rIns="0" bIns="0" rtlCol="0" anchor="t">
            <a:spAutoFit/>
          </a:bodyPr>
          <a:lstStyle/>
          <a:p>
            <a:pPr algn="l">
              <a:lnSpc>
                <a:spcPts val="2239"/>
              </a:lnSpc>
            </a:pPr>
            <a:endParaRPr/>
          </a:p>
        </p:txBody>
      </p:sp>
      <p:sp>
        <p:nvSpPr>
          <p:cNvPr id="4" name="TextBox 4"/>
          <p:cNvSpPr txBox="1"/>
          <p:nvPr/>
        </p:nvSpPr>
        <p:spPr>
          <a:xfrm>
            <a:off x="299884" y="84959"/>
            <a:ext cx="9555430" cy="2397928"/>
          </a:xfrm>
          <a:prstGeom prst="rect">
            <a:avLst/>
          </a:prstGeom>
        </p:spPr>
        <p:txBody>
          <a:bodyPr lIns="0" tIns="0" rIns="0" bIns="0" rtlCol="0" anchor="t">
            <a:spAutoFit/>
          </a:bodyPr>
          <a:lstStyle/>
          <a:p>
            <a:pPr algn="ctr">
              <a:lnSpc>
                <a:spcPts val="6399"/>
              </a:lnSpc>
            </a:pPr>
            <a:r>
              <a:rPr lang="en-US" sz="4571" b="1">
                <a:solidFill>
                  <a:srgbClr val="000000"/>
                </a:solidFill>
                <a:latin typeface="Canva Sans Bold"/>
                <a:ea typeface="Canva Sans Bold"/>
                <a:cs typeface="Canva Sans Bold"/>
                <a:sym typeface="Canva Sans Bold"/>
              </a:rPr>
              <a:t>Anxiety and Fear-Related Disorders</a:t>
            </a:r>
          </a:p>
          <a:p>
            <a:pPr algn="ctr">
              <a:lnSpc>
                <a:spcPts val="6399"/>
              </a:lnSpc>
            </a:pPr>
            <a:endParaRPr lang="en-US" sz="4571" b="1">
              <a:solidFill>
                <a:srgbClr val="000000"/>
              </a:solidFill>
              <a:latin typeface="Canva Sans Bold"/>
              <a:ea typeface="Canva Sans Bold"/>
              <a:cs typeface="Canva Sans Bold"/>
              <a:sym typeface="Canva Sans Bold"/>
            </a:endParaRPr>
          </a:p>
        </p:txBody>
      </p:sp>
      <p:sp>
        <p:nvSpPr>
          <p:cNvPr id="5" name="TextBox 5"/>
          <p:cNvSpPr txBox="1"/>
          <p:nvPr/>
        </p:nvSpPr>
        <p:spPr>
          <a:xfrm>
            <a:off x="0" y="1854508"/>
            <a:ext cx="10287000" cy="628380"/>
          </a:xfrm>
          <a:prstGeom prst="rect">
            <a:avLst/>
          </a:prstGeom>
        </p:spPr>
        <p:txBody>
          <a:bodyPr lIns="0" tIns="0" rIns="0" bIns="0" rtlCol="0" anchor="t">
            <a:spAutoFit/>
          </a:bodyPr>
          <a:lstStyle/>
          <a:p>
            <a:pPr algn="ctr">
              <a:lnSpc>
                <a:spcPts val="5169"/>
              </a:lnSpc>
            </a:pPr>
            <a:r>
              <a:rPr lang="en-US" sz="3692" b="1">
                <a:solidFill>
                  <a:srgbClr val="000000"/>
                </a:solidFill>
                <a:latin typeface="Canva Sans Bold"/>
                <a:ea typeface="Canva Sans Bold"/>
                <a:cs typeface="Canva Sans Bold"/>
                <a:sym typeface="Canva Sans Bold"/>
              </a:rPr>
              <a:t>panic disorder</a:t>
            </a:r>
          </a:p>
        </p:txBody>
      </p:sp>
      <p:sp>
        <p:nvSpPr>
          <p:cNvPr id="6" name="TextBox 6"/>
          <p:cNvSpPr txBox="1"/>
          <p:nvPr/>
        </p:nvSpPr>
        <p:spPr>
          <a:xfrm>
            <a:off x="1103655" y="2900740"/>
            <a:ext cx="8817560" cy="5202514"/>
          </a:xfrm>
          <a:prstGeom prst="rect">
            <a:avLst/>
          </a:prstGeom>
        </p:spPr>
        <p:txBody>
          <a:bodyPr lIns="0" tIns="0" rIns="0" bIns="0" rtlCol="0" anchor="t">
            <a:spAutoFit/>
          </a:bodyPr>
          <a:lstStyle/>
          <a:p>
            <a:pPr algn="ctr">
              <a:lnSpc>
                <a:spcPts val="3354"/>
              </a:lnSpc>
            </a:pPr>
            <a:r>
              <a:rPr lang="en-US" sz="2396" dirty="0">
                <a:solidFill>
                  <a:srgbClr val="000000"/>
                </a:solidFill>
                <a:latin typeface="Canva Sans"/>
                <a:ea typeface="Canva Sans"/>
                <a:cs typeface="Canva Sans"/>
                <a:sym typeface="Canva Sans"/>
              </a:rPr>
              <a:t>Anxiety and fear-related disorders involve excessive fear or anxiety, causing significant distress or impairment (WHO, 2019). Fear responds to immediate threats, while anxiety anticipates future dangers. These disorders are distinguished by symptom focus and persistence, as well as cognitive, emotional, and </a:t>
            </a:r>
            <a:r>
              <a:rPr lang="en-US" sz="2396" dirty="0" err="1">
                <a:solidFill>
                  <a:srgbClr val="000000"/>
                </a:solidFill>
                <a:latin typeface="Canva Sans"/>
                <a:ea typeface="Canva Sans"/>
                <a:cs typeface="Canva Sans"/>
                <a:sym typeface="Canva Sans"/>
              </a:rPr>
              <a:t>behavioural</a:t>
            </a:r>
            <a:r>
              <a:rPr lang="en-US" sz="2396" dirty="0">
                <a:solidFill>
                  <a:srgbClr val="000000"/>
                </a:solidFill>
                <a:latin typeface="Canva Sans"/>
                <a:ea typeface="Canva Sans"/>
                <a:cs typeface="Canva Sans"/>
                <a:sym typeface="Canva Sans"/>
              </a:rPr>
              <a:t> features.</a:t>
            </a: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a:p>
            <a:pPr algn="ctr">
              <a:lnSpc>
                <a:spcPts val="3354"/>
              </a:lnSpc>
            </a:pPr>
            <a:endParaRPr lang="en-US" sz="2396" dirty="0">
              <a:solidFill>
                <a:srgbClr val="000000"/>
              </a:solidFill>
              <a:latin typeface="Canva Sans"/>
              <a:ea typeface="Canva Sans"/>
              <a:cs typeface="Canva Sans"/>
              <a:sym typeface="Canva Sans"/>
            </a:endParaRPr>
          </a:p>
        </p:txBody>
      </p:sp>
      <p:sp>
        <p:nvSpPr>
          <p:cNvPr id="7" name="TextBox 7"/>
          <p:cNvSpPr txBox="1"/>
          <p:nvPr/>
        </p:nvSpPr>
        <p:spPr>
          <a:xfrm>
            <a:off x="5077599" y="6009005"/>
            <a:ext cx="131802" cy="755015"/>
          </a:xfrm>
          <a:prstGeom prst="rect">
            <a:avLst/>
          </a:prstGeom>
        </p:spPr>
        <p:txBody>
          <a:bodyPr lIns="0" tIns="0" rIns="0" bIns="0" rtlCol="0" anchor="t">
            <a:spAutoFit/>
          </a:bodyPr>
          <a:lstStyle/>
          <a:p>
            <a:pPr algn="ctr">
              <a:lnSpc>
                <a:spcPts val="6160"/>
              </a:lnSpc>
            </a:pPr>
            <a:r>
              <a:rPr lang="en-US" sz="4400" b="1">
                <a:solidFill>
                  <a:srgbClr val="000000"/>
                </a:solidFill>
                <a:latin typeface="Canva Sans Bold"/>
                <a:ea typeface="Canva Sans Bold"/>
                <a:cs typeface="Canva Sans Bold"/>
                <a:sym typeface="Canva Sans Bold"/>
              </a:rPr>
              <a:t> </a:t>
            </a:r>
          </a:p>
        </p:txBody>
      </p:sp>
      <p:sp>
        <p:nvSpPr>
          <p:cNvPr id="8" name="TextBox 8"/>
          <p:cNvSpPr txBox="1"/>
          <p:nvPr/>
        </p:nvSpPr>
        <p:spPr>
          <a:xfrm>
            <a:off x="971550" y="5445782"/>
            <a:ext cx="9020175" cy="791435"/>
          </a:xfrm>
          <a:prstGeom prst="rect">
            <a:avLst/>
          </a:prstGeom>
        </p:spPr>
        <p:txBody>
          <a:bodyPr wrap="square" lIns="0" tIns="0" rIns="0" bIns="0" rtlCol="0" anchor="t">
            <a:spAutoFit/>
          </a:bodyPr>
          <a:lstStyle/>
          <a:p>
            <a:pPr algn="ctr">
              <a:lnSpc>
                <a:spcPts val="6625"/>
              </a:lnSpc>
            </a:pPr>
            <a:r>
              <a:rPr lang="en-US" sz="4732" b="1" dirty="0">
                <a:solidFill>
                  <a:srgbClr val="000000"/>
                </a:solidFill>
                <a:latin typeface="Canva Sans Bold"/>
                <a:ea typeface="Canva Sans Bold"/>
                <a:cs typeface="Canva Sans Bold"/>
                <a:sym typeface="Canva Sans Bold"/>
              </a:rPr>
              <a:t>Panic Disorder (ICD-11: 6B01)</a:t>
            </a:r>
          </a:p>
        </p:txBody>
      </p:sp>
      <p:sp>
        <p:nvSpPr>
          <p:cNvPr id="9" name="TextBox 9"/>
          <p:cNvSpPr txBox="1"/>
          <p:nvPr/>
        </p:nvSpPr>
        <p:spPr>
          <a:xfrm>
            <a:off x="1174163" y="6943119"/>
            <a:ext cx="7938673" cy="5915631"/>
          </a:xfrm>
          <a:prstGeom prst="rect">
            <a:avLst/>
          </a:prstGeom>
        </p:spPr>
        <p:txBody>
          <a:bodyPr lIns="0" tIns="0" rIns="0" bIns="0" rtlCol="0" anchor="t">
            <a:spAutoFit/>
          </a:bodyPr>
          <a:lstStyle/>
          <a:p>
            <a:pPr algn="ctr">
              <a:lnSpc>
                <a:spcPts val="3334"/>
              </a:lnSpc>
            </a:pPr>
            <a:r>
              <a:rPr lang="en-US" sz="2381" dirty="0">
                <a:solidFill>
                  <a:srgbClr val="000000"/>
                </a:solidFill>
                <a:latin typeface="Canva Sans"/>
                <a:ea typeface="Canva Sans"/>
                <a:cs typeface="Canva Sans"/>
                <a:sym typeface="Canva Sans"/>
              </a:rPr>
              <a:t>Panic disorder is defined by the presence of recurrent and unexpected panic attacks, involving sudden episodes of intense fear or apprehension. These attacks are commonly accompanied by prominent physical and psychological symptoms, including (Mental Health UK, n.d.).</a:t>
            </a:r>
          </a:p>
          <a:p>
            <a:pPr algn="ctr">
              <a:lnSpc>
                <a:spcPts val="3334"/>
              </a:lnSpc>
            </a:pPr>
            <a:endParaRPr lang="en-US" sz="2381" dirty="0">
              <a:solidFill>
                <a:srgbClr val="000000"/>
              </a:solidFill>
              <a:latin typeface="Canva Sans"/>
              <a:ea typeface="Canva Sans"/>
              <a:cs typeface="Canva Sans"/>
              <a:sym typeface="Canva Sans"/>
            </a:endParaRPr>
          </a:p>
          <a:p>
            <a:pPr algn="ctr">
              <a:lnSpc>
                <a:spcPts val="3334"/>
              </a:lnSpc>
            </a:pPr>
            <a:r>
              <a:rPr lang="en-US" sz="2381" dirty="0">
                <a:solidFill>
                  <a:srgbClr val="000000"/>
                </a:solidFill>
                <a:latin typeface="Canva Sans"/>
                <a:ea typeface="Canva Sans"/>
                <a:cs typeface="Canva Sans"/>
                <a:sym typeface="Canva Sans"/>
              </a:rPr>
              <a:t>Rapid heartbeat (palpitations)</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Sweating</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Trembling or shaking</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Shortness of breath</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Dizziness or light-headedness</a:t>
            </a:r>
          </a:p>
          <a:p>
            <a:pPr marL="514207" lvl="1" indent="-257103" algn="ctr">
              <a:lnSpc>
                <a:spcPts val="3334"/>
              </a:lnSpc>
              <a:buFont typeface="Arial"/>
              <a:buChar char="•"/>
            </a:pPr>
            <a:r>
              <a:rPr lang="en-US" sz="2381" dirty="0">
                <a:solidFill>
                  <a:srgbClr val="000000"/>
                </a:solidFill>
                <a:latin typeface="Canva Sans"/>
                <a:ea typeface="Canva Sans"/>
                <a:cs typeface="Canva Sans"/>
                <a:sym typeface="Canva Sans"/>
              </a:rPr>
              <a:t>Fear of dying or losing control</a:t>
            </a:r>
          </a:p>
          <a:p>
            <a:pPr algn="ctr">
              <a:lnSpc>
                <a:spcPts val="3334"/>
              </a:lnSpc>
            </a:pPr>
            <a:endParaRPr lang="en-US" sz="2381" dirty="0">
              <a:solidFill>
                <a:srgbClr val="000000"/>
              </a:solidFill>
              <a:latin typeface="Canva Sans"/>
              <a:ea typeface="Canva Sans"/>
              <a:cs typeface="Canva Sans"/>
              <a:sym typeface="Canva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EB06A"/>
        </a:solidFill>
        <a:effectLst/>
      </p:bgPr>
    </p:bg>
    <p:spTree>
      <p:nvGrpSpPr>
        <p:cNvPr id="1" name=""/>
        <p:cNvGrpSpPr/>
        <p:nvPr/>
      </p:nvGrpSpPr>
      <p:grpSpPr>
        <a:xfrm>
          <a:off x="0" y="0"/>
          <a:ext cx="0" cy="0"/>
          <a:chOff x="0" y="0"/>
          <a:chExt cx="0" cy="0"/>
        </a:xfrm>
      </p:grpSpPr>
      <p:sp>
        <p:nvSpPr>
          <p:cNvPr id="2" name="TextBox 2"/>
          <p:cNvSpPr txBox="1"/>
          <p:nvPr/>
        </p:nvSpPr>
        <p:spPr>
          <a:xfrm>
            <a:off x="292732" y="173639"/>
            <a:ext cx="9701536" cy="2750541"/>
          </a:xfrm>
          <a:prstGeom prst="rect">
            <a:avLst/>
          </a:prstGeom>
        </p:spPr>
        <p:txBody>
          <a:bodyPr lIns="0" tIns="0" rIns="0" bIns="0" rtlCol="0" anchor="t">
            <a:spAutoFit/>
          </a:bodyPr>
          <a:lstStyle/>
          <a:p>
            <a:pPr algn="ctr">
              <a:lnSpc>
                <a:spcPts val="7349"/>
              </a:lnSpc>
            </a:pPr>
            <a:r>
              <a:rPr lang="en-US" sz="5249" b="1">
                <a:solidFill>
                  <a:srgbClr val="000000"/>
                </a:solidFill>
                <a:latin typeface="Canva Sans Bold"/>
                <a:ea typeface="Canva Sans Bold"/>
                <a:cs typeface="Canva Sans Bold"/>
                <a:sym typeface="Canva Sans Bold"/>
              </a:rPr>
              <a:t>Historical, Social &amp; Cultural Context</a:t>
            </a:r>
          </a:p>
          <a:p>
            <a:pPr algn="ctr">
              <a:lnSpc>
                <a:spcPts val="7349"/>
              </a:lnSpc>
            </a:pPr>
            <a:endParaRPr lang="en-US" sz="5249" b="1">
              <a:solidFill>
                <a:srgbClr val="000000"/>
              </a:solidFill>
              <a:latin typeface="Canva Sans Bold"/>
              <a:ea typeface="Canva Sans Bold"/>
              <a:cs typeface="Canva Sans Bold"/>
              <a:sym typeface="Canva Sans Bold"/>
            </a:endParaRPr>
          </a:p>
        </p:txBody>
      </p:sp>
      <p:sp>
        <p:nvSpPr>
          <p:cNvPr id="3" name="TextBox 3"/>
          <p:cNvSpPr txBox="1"/>
          <p:nvPr/>
        </p:nvSpPr>
        <p:spPr>
          <a:xfrm>
            <a:off x="545994" y="2068142"/>
            <a:ext cx="9136031" cy="5517729"/>
          </a:xfrm>
          <a:prstGeom prst="rect">
            <a:avLst/>
          </a:prstGeom>
        </p:spPr>
        <p:txBody>
          <a:bodyPr lIns="0" tIns="0" rIns="0" bIns="0" rtlCol="0" anchor="t">
            <a:spAutoFit/>
          </a:bodyPr>
          <a:lstStyle/>
          <a:p>
            <a:pPr algn="ctr">
              <a:lnSpc>
                <a:spcPts val="2720"/>
              </a:lnSpc>
            </a:pPr>
            <a:r>
              <a:rPr lang="en-US" sz="2000" dirty="0">
                <a:solidFill>
                  <a:srgbClr val="000000"/>
                </a:solidFill>
                <a:latin typeface="Arial" panose="020B0604020202020204" pitchFamily="34" charset="0"/>
                <a:ea typeface="Canva Sans"/>
                <a:cs typeface="Arial" panose="020B0604020202020204" pitchFamily="34" charset="0"/>
                <a:sym typeface="Canva Sans"/>
              </a:rPr>
              <a:t>Historically, panic symptoms were misunderstood and often attributed to physical illness, hysteria or moral weakness. Early explanations included supernatural causes, such as the influence of the Greek god Pan. Panic disorder was formally </a:t>
            </a:r>
            <a:r>
              <a:rPr lang="en-US" sz="2000" dirty="0" err="1">
                <a:solidFill>
                  <a:srgbClr val="000000"/>
                </a:solidFill>
                <a:latin typeface="Arial" panose="020B0604020202020204" pitchFamily="34" charset="0"/>
                <a:ea typeface="Canva Sans"/>
                <a:cs typeface="Arial" panose="020B0604020202020204" pitchFamily="34" charset="0"/>
                <a:sym typeface="Canva Sans"/>
              </a:rPr>
              <a:t>recognised</a:t>
            </a:r>
            <a:r>
              <a:rPr lang="en-US" sz="2000" dirty="0">
                <a:solidFill>
                  <a:srgbClr val="000000"/>
                </a:solidFill>
                <a:latin typeface="Arial" panose="020B0604020202020204" pitchFamily="34" charset="0"/>
                <a:ea typeface="Canva Sans"/>
                <a:cs typeface="Arial" panose="020B0604020202020204" pitchFamily="34" charset="0"/>
                <a:sym typeface="Canva Sans"/>
              </a:rPr>
              <a:t> in DSM-III (1980), improving diagnostic clarity but reinforcing a biomedical focus.</a:t>
            </a:r>
          </a:p>
          <a:p>
            <a:pPr algn="ctr">
              <a:lnSpc>
                <a:spcPts val="2720"/>
              </a:lnSpc>
            </a:pPr>
            <a:r>
              <a:rPr lang="en-US" sz="2000" dirty="0">
                <a:solidFill>
                  <a:srgbClr val="000000"/>
                </a:solidFill>
                <a:latin typeface="Arial" panose="020B0604020202020204" pitchFamily="34" charset="0"/>
                <a:ea typeface="Canva Sans"/>
                <a:cs typeface="Arial" panose="020B0604020202020204" pitchFamily="34" charset="0"/>
                <a:sym typeface="Canva Sans"/>
              </a:rPr>
              <a:t>Panic disorder is often misunderstood due to its invisible and episodic nature. Individuals may be perceived as exaggerating stress or lacking resilience, contributing to stigma and discrimination. These attitudes can reduce help-seeking and engagement with treatment (Thornicroft et al., 2016).</a:t>
            </a:r>
          </a:p>
          <a:p>
            <a:pPr algn="ctr">
              <a:lnSpc>
                <a:spcPts val="2720"/>
              </a:lnSpc>
            </a:pPr>
            <a:r>
              <a:rPr lang="en-US" sz="2000" dirty="0">
                <a:solidFill>
                  <a:srgbClr val="000000"/>
                </a:solidFill>
                <a:latin typeface="Arial" panose="020B0604020202020204" pitchFamily="34" charset="0"/>
                <a:ea typeface="Canva Sans"/>
                <a:cs typeface="Arial" panose="020B0604020202020204" pitchFamily="34" charset="0"/>
                <a:sym typeface="Canva Sans"/>
              </a:rPr>
              <a:t>Cultural context shapes how panic symptoms are experienced and expressed. In many non-Western cultures, distress is communicated through physical symptoms rather than emotional language. Western diagnostic frameworks may not fully capture these variations, increasing the risk of misdiagnosis (</a:t>
            </a:r>
            <a:r>
              <a:rPr lang="en-US" sz="2000" dirty="0" err="1">
                <a:solidFill>
                  <a:srgbClr val="000000"/>
                </a:solidFill>
                <a:latin typeface="Arial" panose="020B0604020202020204" pitchFamily="34" charset="0"/>
                <a:ea typeface="Canva Sans"/>
                <a:cs typeface="Arial" panose="020B0604020202020204" pitchFamily="34" charset="0"/>
                <a:sym typeface="Canva Sans"/>
              </a:rPr>
              <a:t>Kirmayer</a:t>
            </a:r>
            <a:r>
              <a:rPr lang="en-US" sz="2000" dirty="0">
                <a:solidFill>
                  <a:srgbClr val="000000"/>
                </a:solidFill>
                <a:latin typeface="Arial" panose="020B0604020202020204" pitchFamily="34" charset="0"/>
                <a:ea typeface="Canva Sans"/>
                <a:cs typeface="Arial" panose="020B0604020202020204" pitchFamily="34" charset="0"/>
                <a:sym typeface="Canva Sans"/>
              </a:rPr>
              <a:t> &amp; Young, 1998).</a:t>
            </a:r>
          </a:p>
          <a:p>
            <a:pPr algn="ctr">
              <a:lnSpc>
                <a:spcPts val="2720"/>
              </a:lnSpc>
            </a:pPr>
            <a:endParaRPr lang="en-US" sz="1942" dirty="0">
              <a:solidFill>
                <a:srgbClr val="000000"/>
              </a:solidFill>
              <a:latin typeface="Canva Sans"/>
              <a:ea typeface="Canva Sans"/>
              <a:cs typeface="Canva Sans"/>
              <a:sym typeface="Canva Sans"/>
            </a:endParaRPr>
          </a:p>
          <a:p>
            <a:pPr algn="ctr">
              <a:lnSpc>
                <a:spcPts val="2720"/>
              </a:lnSpc>
            </a:pPr>
            <a:endParaRPr lang="en-US" sz="1942" dirty="0">
              <a:solidFill>
                <a:srgbClr val="000000"/>
              </a:solidFill>
              <a:latin typeface="Canva Sans"/>
              <a:ea typeface="Canva Sans"/>
              <a:cs typeface="Canva Sans"/>
              <a:sym typeface="Canva Sans"/>
            </a:endParaRPr>
          </a:p>
        </p:txBody>
      </p:sp>
      <p:sp>
        <p:nvSpPr>
          <p:cNvPr id="4" name="TextBox 4"/>
          <p:cNvSpPr txBox="1"/>
          <p:nvPr/>
        </p:nvSpPr>
        <p:spPr>
          <a:xfrm>
            <a:off x="5157788" y="5996894"/>
            <a:ext cx="9525" cy="779237"/>
          </a:xfrm>
          <a:prstGeom prst="rect">
            <a:avLst/>
          </a:prstGeom>
        </p:spPr>
        <p:txBody>
          <a:bodyPr lIns="0" tIns="0" rIns="0" bIns="0" rtlCol="0" anchor="t">
            <a:spAutoFit/>
          </a:bodyPr>
          <a:lstStyle/>
          <a:p>
            <a:pPr algn="ctr">
              <a:lnSpc>
                <a:spcPts val="6399"/>
              </a:lnSpc>
              <a:spcBef>
                <a:spcPct val="0"/>
              </a:spcBef>
            </a:pPr>
            <a:endParaRPr/>
          </a:p>
        </p:txBody>
      </p:sp>
      <p:sp>
        <p:nvSpPr>
          <p:cNvPr id="5" name="TextBox 5"/>
          <p:cNvSpPr txBox="1"/>
          <p:nvPr/>
        </p:nvSpPr>
        <p:spPr>
          <a:xfrm>
            <a:off x="5138737" y="5996894"/>
            <a:ext cx="9525" cy="779237"/>
          </a:xfrm>
          <a:prstGeom prst="rect">
            <a:avLst/>
          </a:prstGeom>
        </p:spPr>
        <p:txBody>
          <a:bodyPr lIns="0" tIns="0" rIns="0" bIns="0" rtlCol="0" anchor="t">
            <a:spAutoFit/>
          </a:bodyPr>
          <a:lstStyle/>
          <a:p>
            <a:pPr algn="ctr">
              <a:lnSpc>
                <a:spcPts val="6399"/>
              </a:lnSpc>
              <a:spcBef>
                <a:spcPct val="0"/>
              </a:spcBef>
            </a:pPr>
            <a:endParaRPr/>
          </a:p>
        </p:txBody>
      </p:sp>
      <p:sp>
        <p:nvSpPr>
          <p:cNvPr id="6" name="TextBox 6"/>
          <p:cNvSpPr txBox="1"/>
          <p:nvPr/>
        </p:nvSpPr>
        <p:spPr>
          <a:xfrm>
            <a:off x="545994" y="7629865"/>
            <a:ext cx="3186589" cy="1101055"/>
          </a:xfrm>
          <a:prstGeom prst="rect">
            <a:avLst/>
          </a:prstGeom>
        </p:spPr>
        <p:txBody>
          <a:bodyPr lIns="0" tIns="0" rIns="0" bIns="0" rtlCol="0" anchor="t">
            <a:spAutoFit/>
          </a:bodyPr>
          <a:lstStyle/>
          <a:p>
            <a:pPr algn="ctr">
              <a:lnSpc>
                <a:spcPts val="2934"/>
              </a:lnSpc>
            </a:pPr>
            <a:r>
              <a:rPr lang="en-US" sz="2096" b="1">
                <a:solidFill>
                  <a:srgbClr val="000000"/>
                </a:solidFill>
                <a:latin typeface="Canva Sans Bold"/>
                <a:ea typeface="Canva Sans Bold"/>
                <a:cs typeface="Canva Sans Bold"/>
                <a:sym typeface="Canva Sans Bold"/>
              </a:rPr>
              <a:t>Political and Policy Influences</a:t>
            </a:r>
          </a:p>
          <a:p>
            <a:pPr algn="ctr">
              <a:lnSpc>
                <a:spcPts val="2934"/>
              </a:lnSpc>
            </a:pPr>
            <a:endParaRPr lang="en-US" sz="2096" b="1">
              <a:solidFill>
                <a:srgbClr val="000000"/>
              </a:solidFill>
              <a:latin typeface="Canva Sans Bold"/>
              <a:ea typeface="Canva Sans Bold"/>
              <a:cs typeface="Canva Sans Bold"/>
              <a:sym typeface="Canva Sans Bold"/>
            </a:endParaRPr>
          </a:p>
        </p:txBody>
      </p:sp>
      <p:sp>
        <p:nvSpPr>
          <p:cNvPr id="7" name="TextBox 7"/>
          <p:cNvSpPr txBox="1"/>
          <p:nvPr/>
        </p:nvSpPr>
        <p:spPr>
          <a:xfrm>
            <a:off x="545994" y="8472851"/>
            <a:ext cx="3439412" cy="1600887"/>
          </a:xfrm>
          <a:prstGeom prst="rect">
            <a:avLst/>
          </a:prstGeom>
        </p:spPr>
        <p:txBody>
          <a:bodyPr lIns="0" tIns="0" rIns="0" bIns="0" rtlCol="0" anchor="t">
            <a:spAutoFit/>
          </a:bodyPr>
          <a:lstStyle/>
          <a:p>
            <a:pPr algn="ctr">
              <a:lnSpc>
                <a:spcPts val="1809"/>
              </a:lnSpc>
            </a:pPr>
            <a:r>
              <a:rPr lang="en-US" dirty="0">
                <a:solidFill>
                  <a:srgbClr val="000000"/>
                </a:solidFill>
                <a:latin typeface="Arial" panose="020B0604020202020204" pitchFamily="34" charset="0"/>
                <a:ea typeface="Canva Sans"/>
                <a:cs typeface="Arial" panose="020B0604020202020204" pitchFamily="34" charset="0"/>
                <a:sym typeface="Canva Sans"/>
              </a:rPr>
              <a:t>Mental health policies affect treatment access, with psychological therapies often delayed due to limited resources, leading to a focus on medication (NICE, 2011).</a:t>
            </a:r>
          </a:p>
          <a:p>
            <a:pPr algn="ctr">
              <a:lnSpc>
                <a:spcPts val="1809"/>
              </a:lnSpc>
            </a:pPr>
            <a:endParaRPr lang="en-US" sz="1292" dirty="0">
              <a:solidFill>
                <a:srgbClr val="000000"/>
              </a:solidFill>
              <a:latin typeface="Canva Sans"/>
              <a:ea typeface="Canva Sans"/>
              <a:cs typeface="Canva Sans"/>
              <a:sym typeface="Canva Sans"/>
            </a:endParaRPr>
          </a:p>
        </p:txBody>
      </p:sp>
      <p:sp>
        <p:nvSpPr>
          <p:cNvPr id="8" name="TextBox 8"/>
          <p:cNvSpPr txBox="1"/>
          <p:nvPr/>
        </p:nvSpPr>
        <p:spPr>
          <a:xfrm>
            <a:off x="5167312" y="7629865"/>
            <a:ext cx="4524878" cy="763479"/>
          </a:xfrm>
          <a:prstGeom prst="rect">
            <a:avLst/>
          </a:prstGeom>
        </p:spPr>
        <p:txBody>
          <a:bodyPr lIns="0" tIns="0" rIns="0" bIns="0" rtlCol="0" anchor="t">
            <a:spAutoFit/>
          </a:bodyPr>
          <a:lstStyle/>
          <a:p>
            <a:pPr algn="ctr">
              <a:lnSpc>
                <a:spcPts val="3080"/>
              </a:lnSpc>
            </a:pPr>
            <a:r>
              <a:rPr lang="en-US" sz="2200" b="1">
                <a:solidFill>
                  <a:srgbClr val="000000"/>
                </a:solidFill>
                <a:latin typeface="Canva Sans Bold"/>
                <a:ea typeface="Canva Sans Bold"/>
                <a:cs typeface="Canva Sans Bold"/>
                <a:sym typeface="Canva Sans Bold"/>
              </a:rPr>
              <a:t>Treatment of Panic Disorder</a:t>
            </a:r>
          </a:p>
          <a:p>
            <a:pPr algn="ctr">
              <a:lnSpc>
                <a:spcPts val="3080"/>
              </a:lnSpc>
            </a:pPr>
            <a:endParaRPr lang="en-US" sz="2200" b="1">
              <a:solidFill>
                <a:srgbClr val="000000"/>
              </a:solidFill>
              <a:latin typeface="Canva Sans Bold"/>
              <a:ea typeface="Canva Sans Bold"/>
              <a:cs typeface="Canva Sans Bold"/>
              <a:sym typeface="Canva Sans Bold"/>
            </a:endParaRPr>
          </a:p>
        </p:txBody>
      </p:sp>
      <p:sp>
        <p:nvSpPr>
          <p:cNvPr id="9" name="TextBox 9"/>
          <p:cNvSpPr txBox="1"/>
          <p:nvPr/>
        </p:nvSpPr>
        <p:spPr>
          <a:xfrm>
            <a:off x="4617665" y="8482376"/>
            <a:ext cx="5376603" cy="1058560"/>
          </a:xfrm>
          <a:prstGeom prst="rect">
            <a:avLst/>
          </a:prstGeom>
        </p:spPr>
        <p:txBody>
          <a:bodyPr lIns="0" tIns="0" rIns="0" bIns="0" rtlCol="0" anchor="t">
            <a:spAutoFit/>
          </a:bodyPr>
          <a:lstStyle/>
          <a:p>
            <a:pPr algn="ctr">
              <a:lnSpc>
                <a:spcPts val="2059"/>
              </a:lnSpc>
            </a:pPr>
            <a:r>
              <a:rPr lang="en-US" dirty="0">
                <a:solidFill>
                  <a:srgbClr val="000000"/>
                </a:solidFill>
                <a:latin typeface="Arial" panose="020B0604020202020204" pitchFamily="34" charset="0"/>
                <a:ea typeface="Canva Sans"/>
                <a:cs typeface="Arial" panose="020B0604020202020204" pitchFamily="34" charset="0"/>
                <a:sym typeface="Canva Sans"/>
              </a:rPr>
              <a:t>Effective treatment combines psychological and pharmacological methods, often using SSRIs and SNRIs for better safety and tolerability (</a:t>
            </a:r>
            <a:r>
              <a:rPr lang="en-US" dirty="0" err="1">
                <a:solidFill>
                  <a:srgbClr val="000000"/>
                </a:solidFill>
                <a:latin typeface="Arial" panose="020B0604020202020204" pitchFamily="34" charset="0"/>
                <a:ea typeface="Canva Sans"/>
                <a:cs typeface="Arial" panose="020B0604020202020204" pitchFamily="34" charset="0"/>
                <a:sym typeface="Canva Sans"/>
              </a:rPr>
              <a:t>Ziffra</a:t>
            </a:r>
            <a:r>
              <a:rPr lang="en-US" dirty="0">
                <a:solidFill>
                  <a:srgbClr val="000000"/>
                </a:solidFill>
                <a:latin typeface="Arial" panose="020B0604020202020204" pitchFamily="34" charset="0"/>
                <a:ea typeface="Canva Sans"/>
                <a:cs typeface="Arial" panose="020B0604020202020204" pitchFamily="34" charset="0"/>
                <a:sym typeface="Canva Sans"/>
              </a:rPr>
              <a:t>, 2021).</a:t>
            </a:r>
          </a:p>
          <a:p>
            <a:pPr algn="ctr">
              <a:lnSpc>
                <a:spcPts val="2059"/>
              </a:lnSpc>
            </a:pPr>
            <a:endParaRPr lang="en-US" sz="1470" dirty="0">
              <a:solidFill>
                <a:srgbClr val="000000"/>
              </a:solidFill>
              <a:latin typeface="Canva Sans"/>
              <a:ea typeface="Canva Sans"/>
              <a:cs typeface="Canva Sans"/>
              <a:sym typeface="Canva Sans"/>
            </a:endParaRPr>
          </a:p>
        </p:txBody>
      </p:sp>
      <p:sp>
        <p:nvSpPr>
          <p:cNvPr id="10" name="TextBox 10"/>
          <p:cNvSpPr txBox="1"/>
          <p:nvPr/>
        </p:nvSpPr>
        <p:spPr>
          <a:xfrm>
            <a:off x="1436807" y="9481098"/>
            <a:ext cx="8255384" cy="1131054"/>
          </a:xfrm>
          <a:prstGeom prst="rect">
            <a:avLst/>
          </a:prstGeom>
        </p:spPr>
        <p:txBody>
          <a:bodyPr lIns="0" tIns="0" rIns="0" bIns="0" rtlCol="0" anchor="t">
            <a:spAutoFit/>
          </a:bodyPr>
          <a:lstStyle/>
          <a:p>
            <a:pPr algn="ctr">
              <a:lnSpc>
                <a:spcPts val="4520"/>
              </a:lnSpc>
            </a:pPr>
            <a:r>
              <a:rPr lang="en-US" sz="3229" b="1">
                <a:solidFill>
                  <a:srgbClr val="000000"/>
                </a:solidFill>
                <a:latin typeface="Canva Sans Bold"/>
                <a:ea typeface="Canva Sans Bold"/>
                <a:cs typeface="Canva Sans Bold"/>
                <a:sym typeface="Canva Sans Bold"/>
              </a:rPr>
              <a:t>Key Message</a:t>
            </a:r>
          </a:p>
          <a:p>
            <a:pPr algn="ctr">
              <a:lnSpc>
                <a:spcPts val="4520"/>
              </a:lnSpc>
            </a:pPr>
            <a:endParaRPr lang="en-US" sz="3229" b="1">
              <a:solidFill>
                <a:srgbClr val="000000"/>
              </a:solidFill>
              <a:latin typeface="Canva Sans Bold"/>
              <a:ea typeface="Canva Sans Bold"/>
              <a:cs typeface="Canva Sans Bold"/>
              <a:sym typeface="Canva Sans Bold"/>
            </a:endParaRPr>
          </a:p>
        </p:txBody>
      </p:sp>
      <p:sp>
        <p:nvSpPr>
          <p:cNvPr id="11" name="TextBox 11"/>
          <p:cNvSpPr txBox="1"/>
          <p:nvPr/>
        </p:nvSpPr>
        <p:spPr>
          <a:xfrm>
            <a:off x="545994" y="10231864"/>
            <a:ext cx="9448274" cy="2930674"/>
          </a:xfrm>
          <a:prstGeom prst="rect">
            <a:avLst/>
          </a:prstGeom>
        </p:spPr>
        <p:txBody>
          <a:bodyPr lIns="0" tIns="0" rIns="0" bIns="0" rtlCol="0" anchor="t">
            <a:spAutoFit/>
          </a:bodyPr>
          <a:lstStyle/>
          <a:p>
            <a:pPr algn="ctr">
              <a:lnSpc>
                <a:spcPts val="2321"/>
              </a:lnSpc>
            </a:pPr>
            <a:r>
              <a:rPr lang="en-US" dirty="0">
                <a:solidFill>
                  <a:srgbClr val="000000"/>
                </a:solidFill>
                <a:latin typeface="Arial" panose="020B0604020202020204" pitchFamily="34" charset="0"/>
                <a:ea typeface="Canva Sans"/>
                <a:cs typeface="Arial" panose="020B0604020202020204" pitchFamily="34" charset="0"/>
                <a:sym typeface="Canva Sans"/>
              </a:rPr>
              <a:t>Panic disorder is a well-defined anxiety disorder with effective treatments available. However, stigma, cultural differences and political constraints continue to shape diagnosis and access to care. A balanced biopsychosocial approach remains essential. </a:t>
            </a:r>
            <a:r>
              <a:rPr lang="en-GB" dirty="0">
                <a:latin typeface="Arial" panose="020B0604020202020204" pitchFamily="34" charset="0"/>
                <a:cs typeface="Arial" panose="020B0604020202020204" pitchFamily="34" charset="0"/>
              </a:rPr>
              <a:t>Although highly effective treatments for anxiety disorders exist, Approximately 27.6% of individuals in need of treatment receive it, which amounts to only 1 in 4 people. Several obstacles to accessing care exist, including a lack of awareness that this condition can be treated, inadequate funding for mental health services, a shortage of trained healthcare professionals, and societal stigma (World Health Organization, 2025).</a:t>
            </a:r>
            <a:endParaRPr lang="en-US" dirty="0">
              <a:solidFill>
                <a:srgbClr val="000000"/>
              </a:solidFill>
              <a:latin typeface="Arial" panose="020B0604020202020204" pitchFamily="34" charset="0"/>
              <a:ea typeface="Canva Sans"/>
              <a:cs typeface="Arial" panose="020B0604020202020204" pitchFamily="34" charset="0"/>
              <a:sym typeface="Canva Sans"/>
            </a:endParaRPr>
          </a:p>
          <a:p>
            <a:pPr algn="ctr">
              <a:lnSpc>
                <a:spcPts val="2321"/>
              </a:lnSpc>
            </a:pPr>
            <a:endParaRPr lang="en-GB" sz="1600" dirty="0"/>
          </a:p>
          <a:p>
            <a:pPr algn="ctr">
              <a:lnSpc>
                <a:spcPts val="2321"/>
              </a:lnSpc>
            </a:pPr>
            <a:endParaRPr lang="en-US" sz="1658" b="1" dirty="0">
              <a:solidFill>
                <a:srgbClr val="000000"/>
              </a:solidFill>
              <a:latin typeface="Canva Sans"/>
              <a:ea typeface="Canva Sans"/>
              <a:cs typeface="Canva Sans"/>
              <a:sym typeface="Canva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BC6CFA-C43C-0346-17C4-A2C2BD77AB0A}"/>
              </a:ext>
            </a:extLst>
          </p:cNvPr>
          <p:cNvSpPr txBox="1"/>
          <p:nvPr/>
        </p:nvSpPr>
        <p:spPr>
          <a:xfrm>
            <a:off x="495300" y="1930400"/>
            <a:ext cx="8686800" cy="10618291"/>
          </a:xfrm>
          <a:prstGeom prst="rect">
            <a:avLst/>
          </a:prstGeom>
          <a:noFill/>
        </p:spPr>
        <p:txBody>
          <a:bodyPr wrap="square" rtlCol="0">
            <a:spAutoFit/>
          </a:bodyPr>
          <a:lstStyle/>
          <a:p>
            <a:endParaRPr lang="en-GB" dirty="0"/>
          </a:p>
          <a:p>
            <a:pPr>
              <a:lnSpc>
                <a:spcPct val="150000"/>
              </a:lnSpc>
            </a:pPr>
            <a:r>
              <a:rPr lang="en-GB" sz="2400" b="1" dirty="0">
                <a:latin typeface="Arial" panose="020B0604020202020204" pitchFamily="34" charset="0"/>
                <a:cs typeface="Arial" panose="020B0604020202020204" pitchFamily="34" charset="0"/>
              </a:rPr>
              <a:t>Reference List </a:t>
            </a:r>
          </a:p>
          <a:p>
            <a:pPr>
              <a:lnSpc>
                <a:spcPct val="150000"/>
              </a:lnSpc>
            </a:pPr>
            <a:endParaRPr lang="en-GB" sz="1600" b="1" dirty="0">
              <a:latin typeface="Arial" panose="020B0604020202020204" pitchFamily="34" charset="0"/>
              <a:cs typeface="Arial" panose="020B0604020202020204" pitchFamily="34" charset="0"/>
            </a:endParaRPr>
          </a:p>
          <a:p>
            <a:pPr>
              <a:lnSpc>
                <a:spcPct val="150000"/>
              </a:lnSpc>
            </a:pPr>
            <a:endParaRPr lang="en-GB" sz="1600" b="1" dirty="0">
              <a:latin typeface="Arial" panose="020B0604020202020204" pitchFamily="34" charset="0"/>
              <a:cs typeface="Arial" panose="020B0604020202020204" pitchFamily="34" charset="0"/>
            </a:endParaRPr>
          </a:p>
          <a:p>
            <a:pPr lvl="0">
              <a:lnSpc>
                <a:spcPct val="150000"/>
              </a:lnSpc>
            </a:pPr>
            <a:r>
              <a:rPr lang="en-GB" sz="1600" dirty="0">
                <a:latin typeface="Arial" panose="020B0604020202020204" pitchFamily="34" charset="0"/>
                <a:cs typeface="Arial" panose="020B0604020202020204" pitchFamily="34" charset="0"/>
              </a:rPr>
              <a:t>Bruce, S.E., Vasile, R.G., </a:t>
            </a:r>
            <a:r>
              <a:rPr lang="en-GB" sz="1600" dirty="0" err="1">
                <a:latin typeface="Arial" panose="020B0604020202020204" pitchFamily="34" charset="0"/>
                <a:cs typeface="Arial" panose="020B0604020202020204" pitchFamily="34" charset="0"/>
              </a:rPr>
              <a:t>Goisman</a:t>
            </a:r>
            <a:r>
              <a:rPr lang="en-GB" sz="1600" dirty="0">
                <a:latin typeface="Arial" panose="020B0604020202020204" pitchFamily="34" charset="0"/>
                <a:cs typeface="Arial" panose="020B0604020202020204" pitchFamily="34" charset="0"/>
              </a:rPr>
              <a:t>, R.M., Salzman, C., Spencer, M., Machan, J.T. and Keller, M.B. (2003) ‘Are benzodiazepines still the medication of choice for patients with panic disorder with or without agoraphobia?’, </a:t>
            </a:r>
            <a:r>
              <a:rPr lang="en-GB" sz="1600" i="1" dirty="0">
                <a:latin typeface="Arial" panose="020B0604020202020204" pitchFamily="34" charset="0"/>
                <a:cs typeface="Arial" panose="020B0604020202020204" pitchFamily="34" charset="0"/>
              </a:rPr>
              <a:t>American Journal of Psychiatry</a:t>
            </a:r>
            <a:r>
              <a:rPr lang="en-GB" sz="1600" dirty="0">
                <a:latin typeface="Arial" panose="020B0604020202020204" pitchFamily="34" charset="0"/>
                <a:cs typeface="Arial" panose="020B0604020202020204" pitchFamily="34" charset="0"/>
              </a:rPr>
              <a:t>, 160(8), pp. 1432–1438. </a:t>
            </a:r>
            <a:r>
              <a:rPr lang="en-GB" sz="1600" u="sng" dirty="0">
                <a:latin typeface="Arial" panose="020B0604020202020204" pitchFamily="34" charset="0"/>
                <a:cs typeface="Arial" panose="020B0604020202020204" pitchFamily="34" charset="0"/>
                <a:hlinkClick r:id="rId2"/>
              </a:rPr>
              <a:t>https://doi.org/10.1176/appi.ajp.160.8.1432</a:t>
            </a:r>
            <a:endParaRPr lang="en-GB" sz="1600" u="sng" dirty="0">
              <a:latin typeface="Arial" panose="020B0604020202020204" pitchFamily="34" charset="0"/>
              <a:cs typeface="Arial" panose="020B0604020202020204" pitchFamily="34" charset="0"/>
            </a:endParaRP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err="1">
                <a:latin typeface="Arial" panose="020B0604020202020204" pitchFamily="34" charset="0"/>
                <a:cs typeface="Arial" panose="020B0604020202020204" pitchFamily="34" charset="0"/>
              </a:rPr>
              <a:t>Guaiana</a:t>
            </a:r>
            <a:r>
              <a:rPr lang="en-GB" sz="1600" dirty="0">
                <a:latin typeface="Arial" panose="020B0604020202020204" pitchFamily="34" charset="0"/>
                <a:cs typeface="Arial" panose="020B0604020202020204" pitchFamily="34" charset="0"/>
              </a:rPr>
              <a:t>, G. and Simon, N. (2025) ‘Pharmacological management of panic disorder’, </a:t>
            </a:r>
            <a:r>
              <a:rPr lang="en-GB" sz="1600" i="1" dirty="0" err="1">
                <a:latin typeface="Arial" panose="020B0604020202020204" pitchFamily="34" charset="0"/>
                <a:cs typeface="Arial" panose="020B0604020202020204" pitchFamily="34" charset="0"/>
              </a:rPr>
              <a:t>BJPsych</a:t>
            </a:r>
            <a:r>
              <a:rPr lang="en-GB" sz="1600" i="1" dirty="0">
                <a:latin typeface="Arial" panose="020B0604020202020204" pitchFamily="34" charset="0"/>
                <a:cs typeface="Arial" panose="020B0604020202020204" pitchFamily="34" charset="0"/>
              </a:rPr>
              <a:t> Advances</a:t>
            </a:r>
            <a:r>
              <a:rPr lang="en-GB" sz="1600" dirty="0">
                <a:latin typeface="Arial" panose="020B0604020202020204" pitchFamily="34" charset="0"/>
                <a:cs typeface="Arial" panose="020B0604020202020204" pitchFamily="34" charset="0"/>
              </a:rPr>
              <a:t>, pp. 1–10. </a:t>
            </a:r>
            <a:r>
              <a:rPr lang="en-GB" sz="1600" u="sng" dirty="0">
                <a:latin typeface="Arial" panose="020B0604020202020204" pitchFamily="34" charset="0"/>
                <a:cs typeface="Arial" panose="020B0604020202020204" pitchFamily="34" charset="0"/>
                <a:hlinkClick r:id="rId3"/>
              </a:rPr>
              <a:t>https://doi.org/10.1192/bja.2025.10117</a:t>
            </a:r>
            <a:endParaRPr lang="en-GB" sz="1600" u="sng" dirty="0">
              <a:latin typeface="Arial" panose="020B0604020202020204" pitchFamily="34" charset="0"/>
              <a:cs typeface="Arial" panose="020B0604020202020204" pitchFamily="34" charset="0"/>
            </a:endParaRPr>
          </a:p>
          <a:p>
            <a:pPr lvl="0">
              <a:lnSpc>
                <a:spcPct val="150000"/>
              </a:lnSpc>
            </a:pPr>
            <a:endParaRPr lang="en-GB" sz="1600" u="sng" dirty="0">
              <a:latin typeface="Arial" panose="020B0604020202020204" pitchFamily="34" charset="0"/>
              <a:cs typeface="Arial" panose="020B0604020202020204" pitchFamily="34" charset="0"/>
            </a:endParaRPr>
          </a:p>
          <a:p>
            <a:pPr>
              <a:lnSpc>
                <a:spcPct val="150000"/>
              </a:lnSpc>
            </a:pPr>
            <a:r>
              <a:rPr lang="en-GB" sz="1600" dirty="0" err="1">
                <a:latin typeface="Arial" panose="020B0604020202020204" pitchFamily="34" charset="0"/>
                <a:cs typeface="Arial" panose="020B0604020202020204" pitchFamily="34" charset="0"/>
              </a:rPr>
              <a:t>Kirmayer</a:t>
            </a:r>
            <a:r>
              <a:rPr lang="en-GB" sz="1600" dirty="0">
                <a:latin typeface="Arial" panose="020B0604020202020204" pitchFamily="34" charset="0"/>
                <a:cs typeface="Arial" panose="020B0604020202020204" pitchFamily="34" charset="0"/>
              </a:rPr>
              <a:t>, L.J. and Young, A. (1998) ‘Culture and somatisation: Clinical, epidemiological, and ethnographic perspectives’, </a:t>
            </a:r>
            <a:r>
              <a:rPr lang="en-GB" sz="1600" i="1" dirty="0">
                <a:latin typeface="Arial" panose="020B0604020202020204" pitchFamily="34" charset="0"/>
                <a:cs typeface="Arial" panose="020B0604020202020204" pitchFamily="34" charset="0"/>
              </a:rPr>
              <a:t>Psychosomatic Medicine</a:t>
            </a:r>
            <a:r>
              <a:rPr lang="en-GB" sz="1600" dirty="0">
                <a:latin typeface="Arial" panose="020B0604020202020204" pitchFamily="34" charset="0"/>
                <a:cs typeface="Arial" panose="020B0604020202020204" pitchFamily="34" charset="0"/>
              </a:rPr>
              <a:t>, 60(4), pp. 420–430. </a:t>
            </a:r>
            <a:r>
              <a:rPr lang="en-GB" sz="1600" u="sng" dirty="0">
                <a:latin typeface="Arial" panose="020B0604020202020204" pitchFamily="34" charset="0"/>
                <a:cs typeface="Arial" panose="020B0604020202020204" pitchFamily="34" charset="0"/>
                <a:hlinkClick r:id="rId4"/>
              </a:rPr>
              <a:t>https://doi.org/10.1097/00006842-199807000-00006</a:t>
            </a:r>
            <a:endParaRPr lang="en-GB" sz="1600" dirty="0">
              <a:latin typeface="Arial" panose="020B0604020202020204" pitchFamily="34" charset="0"/>
              <a:cs typeface="Arial" panose="020B0604020202020204" pitchFamily="34" charset="0"/>
            </a:endParaRP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err="1">
                <a:latin typeface="Arial" panose="020B0604020202020204" pitchFamily="34" charset="0"/>
                <a:cs typeface="Arial" panose="020B0604020202020204" pitchFamily="34" charset="0"/>
              </a:rPr>
              <a:t>Marazziti</a:t>
            </a:r>
            <a:r>
              <a:rPr lang="en-GB" sz="1600" dirty="0">
                <a:latin typeface="Arial" panose="020B0604020202020204" pitchFamily="34" charset="0"/>
                <a:cs typeface="Arial" panose="020B0604020202020204" pitchFamily="34" charset="0"/>
              </a:rPr>
              <a:t>, D., Picchetti, M., Carlini, M., Baroni, S. and </a:t>
            </a:r>
            <a:r>
              <a:rPr lang="en-GB" sz="1600" dirty="0" err="1">
                <a:latin typeface="Arial" panose="020B0604020202020204" pitchFamily="34" charset="0"/>
                <a:cs typeface="Arial" panose="020B0604020202020204" pitchFamily="34" charset="0"/>
              </a:rPr>
              <a:t>Dell’Osso</a:t>
            </a:r>
            <a:r>
              <a:rPr lang="en-GB" sz="1600" dirty="0">
                <a:latin typeface="Arial" panose="020B0604020202020204" pitchFamily="34" charset="0"/>
                <a:cs typeface="Arial" panose="020B0604020202020204" pitchFamily="34" charset="0"/>
              </a:rPr>
              <a:t>, L. (2012) ‘Current pharmacological and non-pharmacological treatments of panic disorder/agoraphobia’, </a:t>
            </a:r>
            <a:r>
              <a:rPr lang="en-GB" sz="1600" i="1" dirty="0">
                <a:latin typeface="Arial" panose="020B0604020202020204" pitchFamily="34" charset="0"/>
                <a:cs typeface="Arial" panose="020B0604020202020204" pitchFamily="34" charset="0"/>
              </a:rPr>
              <a:t>International Journal of Clinical Pharmacology &amp; Toxicology</a:t>
            </a:r>
            <a:r>
              <a:rPr lang="en-GB" sz="1600" dirty="0">
                <a:latin typeface="Arial" panose="020B0604020202020204" pitchFamily="34" charset="0"/>
                <a:cs typeface="Arial" panose="020B0604020202020204" pitchFamily="34" charset="0"/>
              </a:rPr>
              <a:t>, pp. 20–25. </a:t>
            </a:r>
            <a:r>
              <a:rPr lang="en-GB" sz="1600" u="sng" dirty="0">
                <a:latin typeface="Arial" panose="020B0604020202020204" pitchFamily="34" charset="0"/>
                <a:cs typeface="Arial" panose="020B0604020202020204" pitchFamily="34" charset="0"/>
                <a:hlinkClick r:id="rId5"/>
              </a:rPr>
              <a:t>https://doi.org/10.19070/2167-910x-120004</a:t>
            </a:r>
            <a:endParaRPr lang="en-GB" sz="1600" u="sng" dirty="0">
              <a:latin typeface="Arial" panose="020B0604020202020204" pitchFamily="34" charset="0"/>
              <a:cs typeface="Arial" panose="020B0604020202020204" pitchFamily="34" charset="0"/>
            </a:endParaRP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a:latin typeface="Arial" panose="020B0604020202020204" pitchFamily="34" charset="0"/>
                <a:cs typeface="Arial" panose="020B0604020202020204" pitchFamily="34" charset="0"/>
              </a:rPr>
              <a:t>Mental Health UK (n.d.) </a:t>
            </a:r>
            <a:r>
              <a:rPr lang="en-GB" sz="1600" i="1" dirty="0">
                <a:latin typeface="Arial" panose="020B0604020202020204" pitchFamily="34" charset="0"/>
                <a:cs typeface="Arial" panose="020B0604020202020204" pitchFamily="34" charset="0"/>
              </a:rPr>
              <a:t>Symptoms of panic disorder</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https://mentalhealth-uk.org/help-and-information/conditions/panic-disorder/symptoms/</a:t>
            </a:r>
            <a:r>
              <a:rPr lang="en-GB" sz="1600" dirty="0">
                <a:latin typeface="Arial" panose="020B0604020202020204" pitchFamily="34" charset="0"/>
                <a:cs typeface="Arial" panose="020B0604020202020204" pitchFamily="34" charset="0"/>
              </a:rPr>
              <a:t> (Accessed: 1 February 2026).</a:t>
            </a:r>
          </a:p>
          <a:p>
            <a:pPr>
              <a:lnSpc>
                <a:spcPct val="150000"/>
              </a:lnSpc>
            </a:pPr>
            <a:r>
              <a:rPr lang="en-GB" sz="1600" dirty="0">
                <a:latin typeface="Arial" panose="020B0604020202020204" pitchFamily="34" charset="0"/>
                <a:cs typeface="Arial" panose="020B0604020202020204" pitchFamily="34" charset="0"/>
              </a:rPr>
              <a:t>Nardi, A.E. and Freire, R.C.R. (2016) ‘The panic disorder concept: A historical perspective’, in </a:t>
            </a:r>
            <a:r>
              <a:rPr lang="en-GB" sz="1600" i="1" dirty="0">
                <a:latin typeface="Arial" panose="020B0604020202020204" pitchFamily="34" charset="0"/>
                <a:cs typeface="Arial" panose="020B0604020202020204" pitchFamily="34" charset="0"/>
              </a:rPr>
              <a:t>Panic Disorder</a:t>
            </a:r>
            <a:r>
              <a:rPr lang="en-GB" sz="1600" dirty="0">
                <a:latin typeface="Arial" panose="020B0604020202020204" pitchFamily="34" charset="0"/>
                <a:cs typeface="Arial" panose="020B0604020202020204" pitchFamily="34" charset="0"/>
              </a:rPr>
              <a:t>. Cham: Springer, pp. 1–8. </a:t>
            </a:r>
            <a:r>
              <a:rPr lang="en-GB" sz="1600" u="sng" dirty="0">
                <a:latin typeface="Arial" panose="020B0604020202020204" pitchFamily="34" charset="0"/>
                <a:cs typeface="Arial" panose="020B0604020202020204" pitchFamily="34" charset="0"/>
                <a:hlinkClick r:id="rId7"/>
              </a:rPr>
              <a:t>https://doi.org/10.1007/978-3-319-12538-1_1</a:t>
            </a:r>
            <a:endParaRPr lang="en-GB" sz="1600" dirty="0">
              <a:latin typeface="Arial" panose="020B0604020202020204" pitchFamily="34" charset="0"/>
              <a:cs typeface="Arial" panose="020B0604020202020204" pitchFamily="34" charset="0"/>
            </a:endParaRPr>
          </a:p>
          <a:p>
            <a:pPr lvl="0"/>
            <a:endParaRPr lang="en-GB" dirty="0"/>
          </a:p>
          <a:p>
            <a:pPr lvl="0"/>
            <a:endParaRPr lang="en-GB" dirty="0"/>
          </a:p>
          <a:p>
            <a:endParaRPr lang="en-GB" dirty="0"/>
          </a:p>
        </p:txBody>
      </p:sp>
    </p:spTree>
    <p:extLst>
      <p:ext uri="{BB962C8B-B14F-4D97-AF65-F5344CB8AC3E}">
        <p14:creationId xmlns:p14="http://schemas.microsoft.com/office/powerpoint/2010/main" val="58011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50100A-7CA9-EC00-6BA4-BFADF426D737}"/>
              </a:ext>
            </a:extLst>
          </p:cNvPr>
          <p:cNvSpPr txBox="1"/>
          <p:nvPr/>
        </p:nvSpPr>
        <p:spPr>
          <a:xfrm>
            <a:off x="723900" y="1778000"/>
            <a:ext cx="8991600" cy="11033790"/>
          </a:xfrm>
          <a:prstGeom prst="rect">
            <a:avLst/>
          </a:prstGeom>
          <a:noFill/>
        </p:spPr>
        <p:txBody>
          <a:bodyPr wrap="square" rtlCol="0">
            <a:spAutoFit/>
          </a:bodyPr>
          <a:lstStyle/>
          <a:p>
            <a:endParaRPr lang="en-GB" dirty="0"/>
          </a:p>
          <a:p>
            <a:endParaRPr lang="en-GB" dirty="0"/>
          </a:p>
          <a:p>
            <a:pPr lvl="0">
              <a:lnSpc>
                <a:spcPct val="150000"/>
              </a:lnSpc>
            </a:pPr>
            <a:r>
              <a:rPr lang="en-GB" dirty="0">
                <a:latin typeface="Arial" panose="020B0604020202020204" pitchFamily="34" charset="0"/>
                <a:cs typeface="Arial" panose="020B0604020202020204" pitchFamily="34" charset="0"/>
              </a:rPr>
              <a:t>Rossano, F., Caiazza, C., Zotti, N., </a:t>
            </a:r>
            <a:r>
              <a:rPr lang="en-GB" dirty="0" err="1">
                <a:latin typeface="Arial" panose="020B0604020202020204" pitchFamily="34" charset="0"/>
                <a:cs typeface="Arial" panose="020B0604020202020204" pitchFamily="34" charset="0"/>
              </a:rPr>
              <a:t>Viacava</a:t>
            </a:r>
            <a:r>
              <a:rPr lang="en-GB" dirty="0">
                <a:latin typeface="Arial" panose="020B0604020202020204" pitchFamily="34" charset="0"/>
                <a:cs typeface="Arial" panose="020B0604020202020204" pitchFamily="34" charset="0"/>
              </a:rPr>
              <a:t>, L., </a:t>
            </a:r>
            <a:r>
              <a:rPr lang="en-GB" dirty="0" err="1">
                <a:latin typeface="Arial" panose="020B0604020202020204" pitchFamily="34" charset="0"/>
                <a:cs typeface="Arial" panose="020B0604020202020204" pitchFamily="34" charset="0"/>
              </a:rPr>
              <a:t>Irano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Solini</a:t>
            </a:r>
            <a:r>
              <a:rPr lang="en-GB" dirty="0">
                <a:latin typeface="Arial" panose="020B0604020202020204" pitchFamily="34" charset="0"/>
                <a:cs typeface="Arial" panose="020B0604020202020204" pitchFamily="34" charset="0"/>
              </a:rPr>
              <a:t>, N., Pistone, L., </a:t>
            </a:r>
            <a:r>
              <a:rPr lang="en-GB" dirty="0" err="1">
                <a:latin typeface="Arial" panose="020B0604020202020204" pitchFamily="34" charset="0"/>
                <a:cs typeface="Arial" panose="020B0604020202020204" pitchFamily="34" charset="0"/>
              </a:rPr>
              <a:t>Pezone</a:t>
            </a:r>
            <a:r>
              <a:rPr lang="en-GB" dirty="0">
                <a:latin typeface="Arial" panose="020B0604020202020204" pitchFamily="34" charset="0"/>
                <a:cs typeface="Arial" panose="020B0604020202020204" pitchFamily="34" charset="0"/>
              </a:rPr>
              <a:t>, R., Cilmi, F., Ricci, C. and De Prisco, M. (2023) ‘The efficacy, safety, and adverse events of azapirones in anxiety disorders: A systematic review and meta-analysis of randomized controlled trials’, </a:t>
            </a:r>
            <a:r>
              <a:rPr lang="en-GB" i="1" dirty="0">
                <a:latin typeface="Arial" panose="020B0604020202020204" pitchFamily="34" charset="0"/>
                <a:cs typeface="Arial" panose="020B0604020202020204" pitchFamily="34" charset="0"/>
              </a:rPr>
              <a:t>European Neuropsychopharmacology</a:t>
            </a:r>
            <a:r>
              <a:rPr lang="en-GB" dirty="0">
                <a:latin typeface="Arial" panose="020B0604020202020204" pitchFamily="34" charset="0"/>
                <a:cs typeface="Arial" panose="020B0604020202020204" pitchFamily="34" charset="0"/>
              </a:rPr>
              <a:t>, 76, pp. 23–51.</a:t>
            </a: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Thornicroft, G., Mehta, N., Clement, S., Evans-Lacko, S., Doherty, M., Rose, D., </a:t>
            </a:r>
            <a:r>
              <a:rPr lang="en-GB" dirty="0" err="1">
                <a:latin typeface="Arial" panose="020B0604020202020204" pitchFamily="34" charset="0"/>
                <a:cs typeface="Arial" panose="020B0604020202020204" pitchFamily="34" charset="0"/>
              </a:rPr>
              <a:t>Koschorke</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Shidhaye</a:t>
            </a:r>
            <a:r>
              <a:rPr lang="en-GB" dirty="0">
                <a:latin typeface="Arial" panose="020B0604020202020204" pitchFamily="34" charset="0"/>
                <a:cs typeface="Arial" panose="020B0604020202020204" pitchFamily="34" charset="0"/>
              </a:rPr>
              <a:t>, R., O’Reilly, C. and Henderson, C. (2016) ‘Evidence for effective interventions to reduce mental-health-related stigma and discrimination’, </a:t>
            </a:r>
            <a:r>
              <a:rPr lang="en-GB" i="1" dirty="0">
                <a:latin typeface="Arial" panose="020B0604020202020204" pitchFamily="34" charset="0"/>
                <a:cs typeface="Arial" panose="020B0604020202020204" pitchFamily="34" charset="0"/>
              </a:rPr>
              <a:t>The Lancet</a:t>
            </a:r>
            <a:r>
              <a:rPr lang="en-GB" dirty="0">
                <a:latin typeface="Arial" panose="020B0604020202020204" pitchFamily="34" charset="0"/>
                <a:cs typeface="Arial" panose="020B0604020202020204" pitchFamily="34" charset="0"/>
              </a:rPr>
              <a:t>, 387(10023), pp. 1123–1132. </a:t>
            </a:r>
            <a:r>
              <a:rPr lang="en-GB" u="sng" dirty="0">
                <a:latin typeface="Arial" panose="020B0604020202020204" pitchFamily="34" charset="0"/>
                <a:cs typeface="Arial" panose="020B0604020202020204" pitchFamily="34" charset="0"/>
                <a:hlinkClick r:id="rId2"/>
              </a:rPr>
              <a:t>https://doi.org/10.1016/S0140-6736(15)00298-6</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1 February 2026).</a:t>
            </a:r>
            <a:endParaRPr lang="en-GB" u="sng" dirty="0">
              <a:latin typeface="Arial" panose="020B0604020202020204" pitchFamily="34" charset="0"/>
              <a:cs typeface="Arial" panose="020B0604020202020204" pitchFamily="34" charset="0"/>
            </a:endParaRP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World Health Organisation (2022) </a:t>
            </a:r>
            <a:r>
              <a:rPr lang="en-GB" i="1" dirty="0">
                <a:latin typeface="Arial" panose="020B0604020202020204" pitchFamily="34" charset="0"/>
                <a:cs typeface="Arial" panose="020B0604020202020204" pitchFamily="34" charset="0"/>
              </a:rPr>
              <a:t>ICD-11: International classification of diseases (11th revision)</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3"/>
              </a:rPr>
              <a:t>https://icd.who.int/en</a:t>
            </a:r>
            <a:r>
              <a:rPr lang="en-GB" dirty="0">
                <a:latin typeface="Arial" panose="020B0604020202020204" pitchFamily="34" charset="0"/>
                <a:cs typeface="Arial" panose="020B0604020202020204" pitchFamily="34" charset="0"/>
              </a:rPr>
              <a:t> (Accessed: 1 February 2026).</a:t>
            </a: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a:t>World Health Organization (2025) </a:t>
            </a:r>
            <a:r>
              <a:rPr lang="en-GB" i="1" dirty="0"/>
              <a:t>Anxiety disorders</a:t>
            </a:r>
            <a:r>
              <a:rPr lang="en-GB" dirty="0"/>
              <a:t>. Available at: </a:t>
            </a:r>
            <a:r>
              <a:rPr lang="en-GB" dirty="0">
                <a:hlinkClick r:id="rId4"/>
              </a:rPr>
              <a:t>https://www.who.int/news-room/fact-sheets/detail/anxiety-disorders</a:t>
            </a:r>
            <a:r>
              <a:rPr lang="en-GB" dirty="0"/>
              <a:t> (Accessed: 8 March 2026).</a:t>
            </a:r>
            <a:endParaRPr lang="en-GB" dirty="0">
              <a:latin typeface="Arial" panose="020B0604020202020204" pitchFamily="34" charset="0"/>
              <a:cs typeface="Arial" panose="020B0604020202020204" pitchFamily="34" charset="0"/>
            </a:endParaRPr>
          </a:p>
          <a:p>
            <a:pPr lvl="0">
              <a:lnSpc>
                <a:spcPct val="150000"/>
              </a:lnSpc>
            </a:pPr>
            <a:endParaRPr lang="en-GB" dirty="0">
              <a:latin typeface="Arial" panose="020B0604020202020204" pitchFamily="34" charset="0"/>
              <a:cs typeface="Arial" panose="020B0604020202020204" pitchFamily="34" charset="0"/>
            </a:endParaRPr>
          </a:p>
          <a:p>
            <a:pPr lvl="0">
              <a:lnSpc>
                <a:spcPct val="150000"/>
              </a:lnSpc>
            </a:pPr>
            <a:r>
              <a:rPr lang="en-GB" dirty="0" err="1">
                <a:latin typeface="Arial" panose="020B0604020202020204" pitchFamily="34" charset="0"/>
                <a:cs typeface="Arial" panose="020B0604020202020204" pitchFamily="34" charset="0"/>
              </a:rPr>
              <a:t>Ziffra</a:t>
            </a:r>
            <a:r>
              <a:rPr lang="en-GB" dirty="0">
                <a:latin typeface="Arial" panose="020B0604020202020204" pitchFamily="34" charset="0"/>
                <a:cs typeface="Arial" panose="020B0604020202020204" pitchFamily="34" charset="0"/>
              </a:rPr>
              <a:t>, M. (2021) ‘Panic disorder: A review of treatment options’, </a:t>
            </a:r>
            <a:r>
              <a:rPr lang="en-GB" i="1" dirty="0">
                <a:latin typeface="Arial" panose="020B0604020202020204" pitchFamily="34" charset="0"/>
                <a:cs typeface="Arial" panose="020B0604020202020204" pitchFamily="34" charset="0"/>
              </a:rPr>
              <a:t>Annals of Clinical Psychiatry</a:t>
            </a:r>
            <a:r>
              <a:rPr lang="en-GB" dirty="0">
                <a:latin typeface="Arial" panose="020B0604020202020204" pitchFamily="34" charset="0"/>
                <a:cs typeface="Arial" panose="020B0604020202020204" pitchFamily="34" charset="0"/>
              </a:rPr>
              <a:t>, 33(2), pp. 124–133. Available at: </a:t>
            </a:r>
            <a:r>
              <a:rPr lang="en-GB" u="sng" dirty="0">
                <a:latin typeface="Arial" panose="020B0604020202020204" pitchFamily="34" charset="0"/>
                <a:cs typeface="Arial" panose="020B0604020202020204" pitchFamily="34" charset="0"/>
                <a:hlinkClick r:id="rId5"/>
              </a:rPr>
              <a:t>https://pubmed.ncbi.nlm.nih.gov/33529291/</a:t>
            </a:r>
            <a:r>
              <a:rPr lang="en-GB" dirty="0">
                <a:latin typeface="Arial" panose="020B0604020202020204" pitchFamily="34" charset="0"/>
                <a:cs typeface="Arial" panose="020B0604020202020204" pitchFamily="34" charset="0"/>
              </a:rPr>
              <a:t> (Accessed: 1 February 2026).</a:t>
            </a:r>
          </a:p>
          <a:p>
            <a:r>
              <a:rPr lang="en-GB" dirty="0"/>
              <a:t> </a:t>
            </a:r>
          </a:p>
          <a:p>
            <a:r>
              <a:rPr lang="en-GB" dirty="0"/>
              <a:t> </a:t>
            </a:r>
          </a:p>
          <a:p>
            <a:r>
              <a:rPr lang="en-GB" dirty="0"/>
              <a:t> </a:t>
            </a:r>
          </a:p>
          <a:p>
            <a:r>
              <a:rPr lang="en-GB" dirty="0"/>
              <a:t> </a:t>
            </a:r>
          </a:p>
          <a:p>
            <a:r>
              <a:rPr lang="en-GB" dirty="0"/>
              <a:t> </a:t>
            </a:r>
          </a:p>
          <a:p>
            <a:endParaRPr lang="en-GB" dirty="0"/>
          </a:p>
        </p:txBody>
      </p:sp>
    </p:spTree>
    <p:extLst>
      <p:ext uri="{BB962C8B-B14F-4D97-AF65-F5344CB8AC3E}">
        <p14:creationId xmlns:p14="http://schemas.microsoft.com/office/powerpoint/2010/main" val="1336133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1080</Words>
  <Application>Microsoft Office PowerPoint</Application>
  <PresentationFormat>Custom</PresentationFormat>
  <Paragraphs>84</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Canva Sans</vt:lpstr>
      <vt:lpstr>Arial</vt:lpstr>
      <vt:lpstr>Calibri</vt:lpstr>
      <vt:lpstr>Canva Sans Bold</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and Green Organic Watercolor Personal Instagram Post</dc:title>
  <cp:lastModifiedBy>Ishrat Fatima (2322752)</cp:lastModifiedBy>
  <cp:revision>2</cp:revision>
  <dcterms:created xsi:type="dcterms:W3CDTF">2006-08-16T00:00:00Z</dcterms:created>
  <dcterms:modified xsi:type="dcterms:W3CDTF">2026-03-08T08:20:36Z</dcterms:modified>
  <dc:identifier>DAHANsm9W1c</dc:identifier>
</cp:coreProperties>
</file>