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8" r:id="rId14"/>
    <p:sldId id="273" r:id="rId15"/>
    <p:sldId id="274" r:id="rId16"/>
    <p:sldId id="275" r:id="rId17"/>
    <p:sldId id="276" r:id="rId18"/>
    <p:sldId id="277" r:id="rId19"/>
    <p:sldId id="302" r:id="rId20"/>
    <p:sldId id="303" r:id="rId21"/>
    <p:sldId id="301" r:id="rId22"/>
    <p:sldId id="268" r:id="rId23"/>
    <p:sldId id="269" r:id="rId24"/>
    <p:sldId id="270" r:id="rId25"/>
    <p:sldId id="271" r:id="rId26"/>
    <p:sldId id="272" r:id="rId27"/>
    <p:sldId id="279" r:id="rId28"/>
    <p:sldId id="288" r:id="rId29"/>
    <p:sldId id="289" r:id="rId30"/>
    <p:sldId id="290" r:id="rId31"/>
    <p:sldId id="291" r:id="rId32"/>
    <p:sldId id="292" r:id="rId33"/>
    <p:sldId id="297" r:id="rId34"/>
    <p:sldId id="299" r:id="rId35"/>
    <p:sldId id="298" r:id="rId36"/>
    <p:sldId id="300" r:id="rId37"/>
    <p:sldId id="293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delSld">
      <pc:chgData name="Lara Hopkinson" userId="4c46a3d6-da89-4616-bd45-1b70e49404c2" providerId="ADAL" clId="{7F1F0841-190A-46F8-9915-0C9D4FD90F14}" dt="2025-11-10T14:57:54.288" v="0" actId="47"/>
      <pc:docMkLst>
        <pc:docMk/>
      </pc:docMkLst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3085835213" sldId="280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738889631" sldId="281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2349908429" sldId="282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1675885294" sldId="283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4291966997" sldId="284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1004671893" sldId="285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1172461280" sldId="286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1606807219" sldId="287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4254693672" sldId="294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3851270340" sldId="295"/>
        </pc:sldMkLst>
      </pc:sldChg>
      <pc:sldChg chg="del">
        <pc:chgData name="Lara Hopkinson" userId="4c46a3d6-da89-4616-bd45-1b70e49404c2" providerId="ADAL" clId="{7F1F0841-190A-46F8-9915-0C9D4FD90F14}" dt="2025-11-10T14:57:54.288" v="0" actId="47"/>
        <pc:sldMkLst>
          <pc:docMk/>
          <pc:sldMk cId="3455571771" sldId="29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25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819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72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212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00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294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5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683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8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61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363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138ED-73DC-4984-8E2D-D15BE581386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45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6LKz0ajfI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jpg"/><Relationship Id="rId4" Type="http://schemas.openxmlformats.org/officeDocument/2006/relationships/image" Target="../media/image40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G4cdSmDDYM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gif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itish-hydro.org/" TargetMode="External"/><Relationship Id="rId3" Type="http://schemas.openxmlformats.org/officeDocument/2006/relationships/hyperlink" Target="http://www.energy-uk.org.uk/" TargetMode="External"/><Relationship Id="rId7" Type="http://schemas.openxmlformats.org/officeDocument/2006/relationships/hyperlink" Target="http://www.tidalpower.co.uk/" TargetMode="External"/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pva.org.uk/" TargetMode="External"/><Relationship Id="rId11" Type="http://schemas.openxmlformats.org/officeDocument/2006/relationships/hyperlink" Target="http://www.r-e-a.net/" TargetMode="External"/><Relationship Id="rId5" Type="http://schemas.openxmlformats.org/officeDocument/2006/relationships/hyperlink" Target="http://www.solar-trade.org.uk/" TargetMode="External"/><Relationship Id="rId10" Type="http://schemas.openxmlformats.org/officeDocument/2006/relationships/hyperlink" Target="http://www.bgs.ac.uk/" TargetMode="External"/><Relationship Id="rId4" Type="http://schemas.openxmlformats.org/officeDocument/2006/relationships/hyperlink" Target="http://www.energysavingtrust.org.uk/" TargetMode="External"/><Relationship Id="rId9" Type="http://schemas.openxmlformats.org/officeDocument/2006/relationships/hyperlink" Target="http://www.oceanenergycounci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2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Renewables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&amp; Resource Management (ACBA7003)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WISA (Wales Institute of Science &amp; Art)</a:t>
            </a:r>
          </a:p>
        </p:txBody>
      </p:sp>
    </p:spTree>
    <p:extLst>
      <p:ext uri="{BB962C8B-B14F-4D97-AF65-F5344CB8AC3E}">
        <p14:creationId xmlns:p14="http://schemas.microsoft.com/office/powerpoint/2010/main" val="1348784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Context of decarbonisation</a:t>
            </a:r>
          </a:p>
          <a:p>
            <a:r>
              <a:rPr lang="en-GB" dirty="0"/>
              <a:t>Differing energy types</a:t>
            </a:r>
          </a:p>
          <a:p>
            <a:r>
              <a:rPr lang="en-GB" dirty="0"/>
              <a:t>Differing technology types</a:t>
            </a:r>
          </a:p>
          <a:p>
            <a:r>
              <a:rPr lang="en-GB" dirty="0"/>
              <a:t>Case studies</a:t>
            </a:r>
          </a:p>
        </p:txBody>
      </p:sp>
    </p:spTree>
    <p:extLst>
      <p:ext uri="{BB962C8B-B14F-4D97-AF65-F5344CB8AC3E}">
        <p14:creationId xmlns:p14="http://schemas.microsoft.com/office/powerpoint/2010/main" val="3553756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Context…</a:t>
            </a:r>
          </a:p>
        </p:txBody>
      </p:sp>
      <p:pic>
        <p:nvPicPr>
          <p:cNvPr id="4" name="Picture 2" descr="http://www.rics.org/Global/cop_40_percent_energy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54" y="1268768"/>
            <a:ext cx="3899766" cy="550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rics.org/Global/cop21_45_tonnes_modus_2411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216" y="2001647"/>
            <a:ext cx="4381049" cy="404134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314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Context…</a:t>
            </a:r>
          </a:p>
        </p:txBody>
      </p:sp>
      <p:pic>
        <p:nvPicPr>
          <p:cNvPr id="4" name="Picture 2" descr="http://www.rics.org/Global/cop21_carbon_emissions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413" y="1600199"/>
            <a:ext cx="5121623" cy="506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612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Context of carbon emissions</a:t>
            </a:r>
          </a:p>
        </p:txBody>
      </p:sp>
      <p:pic>
        <p:nvPicPr>
          <p:cNvPr id="4" name="Picture 2" descr="http://www.rics.org/Global/cop21_global_emissions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26" y="2098963"/>
            <a:ext cx="8278950" cy="412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267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energy source?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Solar</a:t>
            </a:r>
          </a:p>
          <a:p>
            <a:r>
              <a:rPr lang="en-GB" dirty="0"/>
              <a:t>Biomass</a:t>
            </a:r>
          </a:p>
          <a:p>
            <a:r>
              <a:rPr lang="en-GB" dirty="0"/>
              <a:t>Wind</a:t>
            </a:r>
          </a:p>
          <a:p>
            <a:r>
              <a:rPr lang="en-GB" dirty="0"/>
              <a:t>Hydro</a:t>
            </a:r>
          </a:p>
          <a:p>
            <a:pPr lvl="1"/>
            <a:r>
              <a:rPr lang="en-GB" dirty="0"/>
              <a:t>Tidal</a:t>
            </a:r>
          </a:p>
          <a:p>
            <a:r>
              <a:rPr lang="en-GB" dirty="0"/>
              <a:t>Geothermal</a:t>
            </a:r>
          </a:p>
          <a:p>
            <a:r>
              <a:rPr lang="en-GB" dirty="0"/>
              <a:t>Heat pumps</a:t>
            </a:r>
          </a:p>
        </p:txBody>
      </p:sp>
    </p:spTree>
    <p:extLst>
      <p:ext uri="{BB962C8B-B14F-4D97-AF65-F5344CB8AC3E}">
        <p14:creationId xmlns:p14="http://schemas.microsoft.com/office/powerpoint/2010/main" val="2337184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Solar energy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28650" y="1574487"/>
            <a:ext cx="7886700" cy="4351338"/>
          </a:xfrm>
        </p:spPr>
        <p:txBody>
          <a:bodyPr/>
          <a:lstStyle/>
          <a:p>
            <a:r>
              <a:rPr lang="en-GB" dirty="0"/>
              <a:t>Two key distinctions:</a:t>
            </a:r>
          </a:p>
          <a:p>
            <a:pPr lvl="1"/>
            <a:r>
              <a:rPr lang="en-GB" dirty="0"/>
              <a:t>Solar thermal energy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Solar photovoltaics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288" y="2620361"/>
            <a:ext cx="2343919" cy="14972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117" y="2631887"/>
            <a:ext cx="2004813" cy="15036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5840" y="2620361"/>
            <a:ext cx="2652015" cy="1485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879" y="4907951"/>
            <a:ext cx="2292846" cy="152092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6716" y="4899665"/>
            <a:ext cx="2038943" cy="152920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431" y="4899665"/>
            <a:ext cx="2343919" cy="152864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0" y="6519446"/>
            <a:ext cx="56156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yougen.co.uk / home energy pros / Daily Mail</a:t>
            </a:r>
          </a:p>
        </p:txBody>
      </p:sp>
    </p:spTree>
    <p:extLst>
      <p:ext uri="{BB962C8B-B14F-4D97-AF65-F5344CB8AC3E}">
        <p14:creationId xmlns:p14="http://schemas.microsoft.com/office/powerpoint/2010/main" val="4116956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Solar thermal –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Clifton Lido, Bristol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49098"/>
            <a:ext cx="2543395" cy="19818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651" y="4454222"/>
            <a:ext cx="2961411" cy="19767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72083"/>
            <a:ext cx="2419799" cy="18148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443" y="2244480"/>
            <a:ext cx="2400828" cy="1800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486" y="2283645"/>
            <a:ext cx="2619266" cy="1761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37208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The Lido Bristol /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32078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Solar Photovoltaics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Conversion of solar energy directly into electricity in a solid-state device</a:t>
            </a:r>
          </a:p>
          <a:p>
            <a:r>
              <a:rPr lang="en-GB" dirty="0"/>
              <a:t>Technologies:</a:t>
            </a:r>
          </a:p>
          <a:p>
            <a:pPr lvl="1"/>
            <a:r>
              <a:rPr lang="en-GB" dirty="0"/>
              <a:t>Crystalline</a:t>
            </a:r>
          </a:p>
          <a:p>
            <a:pPr lvl="2"/>
            <a:r>
              <a:rPr lang="en-GB" dirty="0"/>
              <a:t>Monocrystalline cells</a:t>
            </a:r>
          </a:p>
          <a:p>
            <a:pPr lvl="2"/>
            <a:r>
              <a:rPr lang="en-GB" dirty="0"/>
              <a:t>Polycrystalline cells</a:t>
            </a:r>
          </a:p>
          <a:p>
            <a:pPr lvl="1"/>
            <a:r>
              <a:rPr lang="en-GB" dirty="0"/>
              <a:t>Thin film</a:t>
            </a:r>
          </a:p>
          <a:p>
            <a:r>
              <a:rPr lang="en-GB" dirty="0"/>
              <a:t>Systems:</a:t>
            </a:r>
          </a:p>
          <a:p>
            <a:pPr lvl="1"/>
            <a:r>
              <a:rPr lang="en-GB" dirty="0"/>
              <a:t>Grid connected</a:t>
            </a:r>
          </a:p>
          <a:p>
            <a:pPr lvl="1"/>
            <a:r>
              <a:rPr lang="en-GB" dirty="0"/>
              <a:t>Off grid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474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Solar PV –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Clarks Village outlet shopping, Somerset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774894"/>
            <a:ext cx="8001032" cy="300838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2788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 Integrated PV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493" y="1600245"/>
            <a:ext cx="6596337" cy="466114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06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Sapa Group</a:t>
            </a:r>
          </a:p>
        </p:txBody>
      </p:sp>
    </p:spTree>
    <p:extLst>
      <p:ext uri="{BB962C8B-B14F-4D97-AF65-F5344CB8AC3E}">
        <p14:creationId xmlns:p14="http://schemas.microsoft.com/office/powerpoint/2010/main" val="2585283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BIPV – case study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039466"/>
            <a:ext cx="5760640" cy="41312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22166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Solar paint – concept to market</a:t>
            </a:r>
          </a:p>
        </p:txBody>
      </p:sp>
      <p:pic>
        <p:nvPicPr>
          <p:cNvPr id="4" name="Ci6LKz0ajf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8997" y="2232561"/>
            <a:ext cx="6048500" cy="34022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4696" y="6092041"/>
            <a:ext cx="8538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https://www.rmit.edu.au/news/all-news/2017/jun/solar-paint-offers-endless-energy-from-water-vapour</a:t>
            </a:r>
          </a:p>
        </p:txBody>
      </p:sp>
    </p:spTree>
    <p:extLst>
      <p:ext uri="{BB962C8B-B14F-4D97-AF65-F5344CB8AC3E}">
        <p14:creationId xmlns:p14="http://schemas.microsoft.com/office/powerpoint/2010/main" val="3123417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utilising the air flow through wind turbines to generate electricity</a:t>
            </a:r>
            <a:r>
              <a:rPr lang="en-GB" dirty="0"/>
              <a:t>”</a:t>
            </a:r>
          </a:p>
          <a:p>
            <a:r>
              <a:rPr lang="en-GB" dirty="0"/>
              <a:t>UK has greatest capacity of wind power across Europe</a:t>
            </a:r>
          </a:p>
          <a:p>
            <a:r>
              <a:rPr lang="en-GB" dirty="0"/>
              <a:t>Prof James Blyth – 1887</a:t>
            </a:r>
          </a:p>
          <a:p>
            <a:r>
              <a:rPr lang="en-GB" dirty="0"/>
              <a:t>Small scale use initially</a:t>
            </a:r>
          </a:p>
          <a:p>
            <a:r>
              <a:rPr lang="en-GB" dirty="0"/>
              <a:t>1980s – growth and greater applicability of technology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1408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Turbine types</a:t>
            </a:r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26128" y="1722438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Horizontal axis wind turbine</a:t>
            </a:r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645025" y="1722438"/>
            <a:ext cx="4041775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Vertical axis wind turbine</a:t>
            </a:r>
          </a:p>
        </p:txBody>
      </p:sp>
      <p:pic>
        <p:nvPicPr>
          <p:cNvPr id="6" name="Content Placeholder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127" y="2678420"/>
            <a:ext cx="3421569" cy="3207721"/>
          </a:xfrm>
          <a:prstGeom prst="rect">
            <a:avLst/>
          </a:prstGeom>
        </p:spPr>
      </p:pic>
      <p:pic>
        <p:nvPicPr>
          <p:cNvPr id="7" name="Content Placeholder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208" y="2678420"/>
            <a:ext cx="2130028" cy="320772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9446"/>
            <a:ext cx="41136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New Energy Nexus / </a:t>
            </a:r>
            <a:r>
              <a:rPr lang="en-GB" sz="1600" dirty="0" err="1"/>
              <a:t>symscape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22291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 energy and buildings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“</a:t>
            </a:r>
            <a:r>
              <a:rPr lang="en-GB" i="1" dirty="0"/>
              <a:t>Wind turbines and buildings do not generally mix</a:t>
            </a:r>
            <a:r>
              <a:rPr lang="en-GB" dirty="0"/>
              <a:t>”</a:t>
            </a:r>
          </a:p>
          <a:p>
            <a:pPr>
              <a:lnSpc>
                <a:spcPct val="150000"/>
              </a:lnSpc>
            </a:pPr>
            <a:r>
              <a:rPr lang="en-GB" dirty="0"/>
              <a:t>Permitted Development Rights</a:t>
            </a:r>
          </a:p>
          <a:p>
            <a:pPr>
              <a:lnSpc>
                <a:spcPct val="150000"/>
              </a:lnSpc>
            </a:pPr>
            <a:r>
              <a:rPr lang="en-GB" dirty="0"/>
              <a:t>Key issues to consider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71" y="4810582"/>
            <a:ext cx="2438400" cy="16337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6436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Microgeneration-oracle / wbdg.org / wind works / BBC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9446" y="3826956"/>
            <a:ext cx="1963016" cy="26173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398" y="3843107"/>
            <a:ext cx="1739106" cy="26173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834" y="4825060"/>
            <a:ext cx="21526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4247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 energy – case study</a:t>
            </a:r>
          </a:p>
        </p:txBody>
      </p:sp>
      <p:pic>
        <p:nvPicPr>
          <p:cNvPr id="1026" name="Picture 2" descr="https://www.climatetechwiki.org/sites/climatetechwiki.org/files/images/extra/building-integrated_wind_bahr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15" y="2112135"/>
            <a:ext cx="8880401" cy="362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1609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Bahrain World Trade Centre</a:t>
            </a:r>
          </a:p>
        </p:txBody>
      </p:sp>
    </p:spTree>
    <p:extLst>
      <p:ext uri="{BB962C8B-B14F-4D97-AF65-F5344CB8AC3E}">
        <p14:creationId xmlns:p14="http://schemas.microsoft.com/office/powerpoint/2010/main" val="2572177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inhabitat.com/wp-content/blogs.dir/1/files/2012/11/eagles-Lincoln-Financial-Field-turbines-urban-green-energ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31" y="3317310"/>
            <a:ext cx="3978243" cy="304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71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Inhabitat</a:t>
            </a:r>
            <a:r>
              <a:rPr lang="en-GB" sz="1600" dirty="0"/>
              <a:t> / Research Gate</a:t>
            </a:r>
          </a:p>
        </p:txBody>
      </p:sp>
      <p:pic>
        <p:nvPicPr>
          <p:cNvPr id="2052" name="Picture 4" descr="Image result for wind turbine in bridge in Sici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573" y="253382"/>
            <a:ext cx="50482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wind turbine across motorway arizona 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854" y="3406376"/>
            <a:ext cx="4510885" cy="304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85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Floating wind power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022" y="376208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44" y="4023960"/>
            <a:ext cx="3659573" cy="24485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700" y="4381995"/>
            <a:ext cx="3719843" cy="209055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924" y="2609036"/>
            <a:ext cx="3695700" cy="1238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863" y="1709203"/>
            <a:ext cx="2857500" cy="19335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603F9B8-D132-4D89-ACF8-DFA2ABE8CED2}"/>
              </a:ext>
            </a:extLst>
          </p:cNvPr>
          <p:cNvSpPr txBox="1"/>
          <p:nvPr/>
        </p:nvSpPr>
        <p:spPr>
          <a:xfrm>
            <a:off x="12649" y="6523884"/>
            <a:ext cx="3038268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600" dirty="0"/>
              <a:t>Source: Marine Scotland / </a:t>
            </a:r>
            <a:r>
              <a:rPr lang="en-GB" sz="1600" dirty="0" err="1"/>
              <a:t>Equinor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769106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Hywind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schematic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087" y="1784061"/>
            <a:ext cx="8221526" cy="4624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8982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Wind, solar &amp; storage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421" y="1978303"/>
            <a:ext cx="6743302" cy="404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097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renewable energy made from materials derived from biological sources</a:t>
            </a:r>
            <a:r>
              <a:rPr lang="en-GB" dirty="0"/>
              <a:t>”</a:t>
            </a:r>
          </a:p>
          <a:p>
            <a:r>
              <a:rPr lang="en-GB" dirty="0"/>
              <a:t>Biomass – the materials from which the energy is sourced</a:t>
            </a:r>
          </a:p>
          <a:p>
            <a:pPr lvl="1"/>
            <a:r>
              <a:rPr lang="en-GB" dirty="0"/>
              <a:t>E.g. wood, plants, agricultural residues, organic aspects of municipal waste, etc.</a:t>
            </a:r>
          </a:p>
          <a:p>
            <a:r>
              <a:rPr lang="en-GB" dirty="0"/>
              <a:t>Biofuel – conversion of biomass to liquid fuel</a:t>
            </a:r>
          </a:p>
          <a:p>
            <a:r>
              <a:rPr lang="en-GB" dirty="0" err="1"/>
              <a:t>Biopower</a:t>
            </a:r>
            <a:r>
              <a:rPr lang="en-GB" dirty="0"/>
              <a:t> – burning biomass directly</a:t>
            </a:r>
          </a:p>
          <a:p>
            <a:r>
              <a:rPr lang="en-GB" dirty="0" err="1"/>
              <a:t>Bioproducts</a:t>
            </a:r>
            <a:r>
              <a:rPr lang="en-GB" dirty="0"/>
              <a:t> – using biomass to make chemicals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291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biomass energy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Woody biomass</a:t>
            </a:r>
          </a:p>
          <a:p>
            <a:r>
              <a:rPr lang="en-GB" dirty="0"/>
              <a:t>Cellulosic biomass</a:t>
            </a:r>
          </a:p>
          <a:p>
            <a:r>
              <a:rPr lang="en-GB" dirty="0"/>
              <a:t>Starch / sugary biomass</a:t>
            </a:r>
          </a:p>
          <a:p>
            <a:r>
              <a:rPr lang="en-GB" dirty="0"/>
              <a:t>Oily biomass</a:t>
            </a:r>
          </a:p>
          <a:p>
            <a:r>
              <a:rPr lang="en-GB" dirty="0"/>
              <a:t>Microorganisms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370" y="4753944"/>
            <a:ext cx="2311265" cy="17334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883" y="4768232"/>
            <a:ext cx="2335445" cy="17048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5" y="4800561"/>
            <a:ext cx="2260735" cy="16955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4" y="3212976"/>
            <a:ext cx="2260735" cy="1499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6168" y="1535763"/>
            <a:ext cx="2080525" cy="158818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65918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Gardening know how / </a:t>
            </a:r>
            <a:r>
              <a:rPr lang="en-GB" sz="1600" dirty="0" err="1"/>
              <a:t>Wordpress</a:t>
            </a:r>
            <a:r>
              <a:rPr lang="en-GB" sz="1600" dirty="0"/>
              <a:t> / Flickr / </a:t>
            </a:r>
            <a:r>
              <a:rPr lang="en-GB" sz="1600" dirty="0" err="1"/>
              <a:t>Petro</a:t>
            </a:r>
            <a:r>
              <a:rPr lang="en-GB" sz="1600" dirty="0"/>
              <a:t>-online </a:t>
            </a:r>
          </a:p>
        </p:txBody>
      </p:sp>
    </p:spTree>
    <p:extLst>
      <p:ext uri="{BB962C8B-B14F-4D97-AF65-F5344CB8AC3E}">
        <p14:creationId xmlns:p14="http://schemas.microsoft.com/office/powerpoint/2010/main" val="27684776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006635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biomass energy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690689"/>
            <a:ext cx="7886700" cy="4351338"/>
          </a:xfrm>
        </p:spPr>
        <p:txBody>
          <a:bodyPr/>
          <a:lstStyle/>
          <a:p>
            <a:r>
              <a:rPr lang="en-GB" dirty="0"/>
              <a:t>Wood residues</a:t>
            </a:r>
          </a:p>
          <a:p>
            <a:r>
              <a:rPr lang="en-GB" dirty="0"/>
              <a:t>Temperate crop co-products</a:t>
            </a:r>
          </a:p>
          <a:p>
            <a:r>
              <a:rPr lang="en-GB" dirty="0"/>
              <a:t>Tropical crop residues</a:t>
            </a:r>
          </a:p>
          <a:p>
            <a:r>
              <a:rPr lang="en-GB" dirty="0"/>
              <a:t>Animals wastes</a:t>
            </a:r>
          </a:p>
          <a:p>
            <a:r>
              <a:rPr lang="en-GB" dirty="0"/>
              <a:t>Municipal solid waste</a:t>
            </a:r>
          </a:p>
          <a:p>
            <a:r>
              <a:rPr lang="en-GB" dirty="0"/>
              <a:t>Commercial &amp; industrial wastes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4544" y="4567465"/>
            <a:ext cx="3553767" cy="2209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49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Lincolnshire Council</a:t>
            </a:r>
          </a:p>
        </p:txBody>
      </p:sp>
    </p:spTree>
    <p:extLst>
      <p:ext uri="{BB962C8B-B14F-4D97-AF65-F5344CB8AC3E}">
        <p14:creationId xmlns:p14="http://schemas.microsoft.com/office/powerpoint/2010/main" val="3864101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EfW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uptake in the 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01" y="1700808"/>
            <a:ext cx="7705725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5364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Bioenergy –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90163"/>
            <a:ext cx="4072139" cy="438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Winsford</a:t>
            </a:r>
            <a:r>
              <a:rPr lang="en-GB" dirty="0"/>
              <a:t> Trust, West Devon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628800"/>
            <a:ext cx="3937992" cy="5032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2" y="2910686"/>
            <a:ext cx="4310866" cy="10537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055081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Bioenergy – algae case study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9054" y="4197927"/>
            <a:ext cx="3420646" cy="2536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5841" y="1626919"/>
            <a:ext cx="3445637" cy="22271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767" y="3965493"/>
            <a:ext cx="4358987" cy="24467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489" y="1449109"/>
            <a:ext cx="4135541" cy="232718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9446"/>
            <a:ext cx="21898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Cloud Collective</a:t>
            </a:r>
          </a:p>
        </p:txBody>
      </p:sp>
    </p:spTree>
    <p:extLst>
      <p:ext uri="{BB962C8B-B14F-4D97-AF65-F5344CB8AC3E}">
        <p14:creationId xmlns:p14="http://schemas.microsoft.com/office/powerpoint/2010/main" val="42170883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Geothermal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Heat energy generated in the Earth</a:t>
            </a:r>
          </a:p>
          <a:p>
            <a:pPr lvl="1"/>
            <a:r>
              <a:rPr lang="en-GB" dirty="0"/>
              <a:t>Through formation of the planet</a:t>
            </a:r>
          </a:p>
          <a:p>
            <a:pPr lvl="1"/>
            <a:r>
              <a:rPr lang="en-GB" dirty="0"/>
              <a:t>Through radioactive decay of materials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140968"/>
            <a:ext cx="5071851" cy="34742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8262349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Deep Geothermal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801" y="1835727"/>
            <a:ext cx="6952397" cy="43735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18286102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Deep geothermal – case study</a:t>
            </a:r>
          </a:p>
        </p:txBody>
      </p:sp>
      <p:pic>
        <p:nvPicPr>
          <p:cNvPr id="6" name="6G4cdSmDDYM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4960" y="2097850"/>
            <a:ext cx="6657440" cy="3744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5550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Shallow geothermal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Suitable for non-volcanic areas</a:t>
            </a:r>
          </a:p>
          <a:p>
            <a:pPr lvl="1"/>
            <a:r>
              <a:rPr lang="en-GB" dirty="0"/>
              <a:t>Heat trapped by solar radiation (10-15m)</a:t>
            </a:r>
          </a:p>
          <a:p>
            <a:pPr lvl="1"/>
            <a:r>
              <a:rPr lang="en-GB" dirty="0"/>
              <a:t>15m, temperature not influenced by seasonal variation</a:t>
            </a:r>
          </a:p>
          <a:p>
            <a:r>
              <a:rPr lang="en-GB" dirty="0"/>
              <a:t>Ground Source Heat Pumps:</a:t>
            </a:r>
          </a:p>
          <a:p>
            <a:pPr lvl="1"/>
            <a:r>
              <a:rPr lang="en-GB" dirty="0"/>
              <a:t>Open-loop</a:t>
            </a:r>
          </a:p>
          <a:p>
            <a:pPr lvl="1"/>
            <a:r>
              <a:rPr lang="en-GB" dirty="0"/>
              <a:t>Closed-loop</a:t>
            </a:r>
          </a:p>
          <a:p>
            <a:pPr lvl="1"/>
            <a:r>
              <a:rPr lang="en-GB" dirty="0"/>
              <a:t>Mine water systems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221088"/>
            <a:ext cx="2369999" cy="24071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 / </a:t>
            </a:r>
            <a:r>
              <a:rPr lang="en-GB" sz="1600" dirty="0" err="1"/>
              <a:t>ecofriend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236479"/>
            <a:ext cx="2362136" cy="23917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316" y="4388042"/>
            <a:ext cx="285750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170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Shallow geothermal – case study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420888"/>
            <a:ext cx="4514850" cy="3552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31" y="2725387"/>
            <a:ext cx="3282265" cy="2177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35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 Source Heat Pump</a:t>
            </a:r>
          </a:p>
        </p:txBody>
      </p:sp>
      <p:pic>
        <p:nvPicPr>
          <p:cNvPr id="2050" name="Picture 2" descr="Image result for air source heat pu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882" y="2072245"/>
            <a:ext cx="7038236" cy="320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7320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ASHP – case study</a:t>
            </a:r>
          </a:p>
        </p:txBody>
      </p:sp>
      <p:pic>
        <p:nvPicPr>
          <p:cNvPr id="3074" name="Picture 2" descr="Air source adds to coastal bungalowâs green credentia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91" y="1601427"/>
            <a:ext cx="4572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0098" t="51452" r="25528" b="14946"/>
          <a:stretch/>
        </p:blipFill>
        <p:spPr>
          <a:xfrm>
            <a:off x="5097703" y="3167093"/>
            <a:ext cx="3851381" cy="35397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1934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Finn </a:t>
            </a:r>
            <a:r>
              <a:rPr lang="en-GB" sz="1600" dirty="0" err="1"/>
              <a:t>Geotherm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712683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 Source Heat Pump</a:t>
            </a:r>
          </a:p>
        </p:txBody>
      </p:sp>
      <p:pic>
        <p:nvPicPr>
          <p:cNvPr id="4098" name="Picture 2" descr="Water Source Heat Pump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58" y="2241261"/>
            <a:ext cx="741045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7289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Green Age</a:t>
            </a:r>
          </a:p>
        </p:txBody>
      </p:sp>
    </p:spTree>
    <p:extLst>
      <p:ext uri="{BB962C8B-B14F-4D97-AF65-F5344CB8AC3E}">
        <p14:creationId xmlns:p14="http://schemas.microsoft.com/office/powerpoint/2010/main" val="10846445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WSHP – case study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19446"/>
            <a:ext cx="1975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CIBSE Journal</a:t>
            </a:r>
          </a:p>
        </p:txBody>
      </p:sp>
      <p:pic>
        <p:nvPicPr>
          <p:cNvPr id="5124" name="Picture 4" descr="CIBSE Journal October 2016 Supp main Tate Moder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641765"/>
            <a:ext cx="61912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7556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Renewable Energy: Power for a sustainable future, Godfrey Boyle</a:t>
            </a:r>
          </a:p>
          <a:p>
            <a:r>
              <a:rPr lang="en-GB" dirty="0">
                <a:hlinkClick r:id="rId2"/>
              </a:rPr>
              <a:t>www.dictionary.com</a:t>
            </a:r>
            <a:endParaRPr lang="en-GB" dirty="0"/>
          </a:p>
          <a:p>
            <a:r>
              <a:rPr lang="en-GB" dirty="0"/>
              <a:t>Energy UK (</a:t>
            </a:r>
            <a:r>
              <a:rPr lang="en-GB" dirty="0">
                <a:hlinkClick r:id="rId3"/>
              </a:rPr>
              <a:t>www.energy-uk.org.uk</a:t>
            </a:r>
            <a:r>
              <a:rPr lang="en-GB" dirty="0"/>
              <a:t>)</a:t>
            </a:r>
          </a:p>
          <a:p>
            <a:r>
              <a:rPr lang="en-GB" dirty="0"/>
              <a:t>Energy Saving Trust (</a:t>
            </a:r>
            <a:r>
              <a:rPr lang="en-GB" dirty="0">
                <a:hlinkClick r:id="rId4"/>
              </a:rPr>
              <a:t>www.energysavingtrust.org.uk</a:t>
            </a:r>
            <a:r>
              <a:rPr lang="en-GB" dirty="0"/>
              <a:t>)</a:t>
            </a:r>
          </a:p>
          <a:p>
            <a:r>
              <a:rPr lang="en-GB" dirty="0"/>
              <a:t>Solar Trade Association (</a:t>
            </a:r>
            <a:r>
              <a:rPr lang="en-GB" dirty="0">
                <a:hlinkClick r:id="rId5"/>
              </a:rPr>
              <a:t>www.solar-trade.org.uk</a:t>
            </a:r>
            <a:r>
              <a:rPr lang="en-GB" dirty="0"/>
              <a:t>)</a:t>
            </a:r>
          </a:p>
          <a:p>
            <a:r>
              <a:rPr lang="en-GB" dirty="0"/>
              <a:t>British Photovoltaic Association (</a:t>
            </a:r>
            <a:r>
              <a:rPr lang="en-GB" dirty="0">
                <a:hlinkClick r:id="rId6"/>
              </a:rPr>
              <a:t>www.bpva.org.uk</a:t>
            </a:r>
            <a:r>
              <a:rPr lang="en-GB" dirty="0"/>
              <a:t>)</a:t>
            </a:r>
          </a:p>
          <a:p>
            <a:r>
              <a:rPr lang="en-GB" dirty="0"/>
              <a:t>Tidal Power (</a:t>
            </a:r>
            <a:r>
              <a:rPr lang="en-GB" dirty="0">
                <a:hlinkClick r:id="rId7"/>
              </a:rPr>
              <a:t>www.tidalpower.co.uk</a:t>
            </a:r>
            <a:r>
              <a:rPr lang="en-GB" dirty="0"/>
              <a:t>) </a:t>
            </a:r>
          </a:p>
          <a:p>
            <a:r>
              <a:rPr lang="en-GB" dirty="0"/>
              <a:t>British Hydropower Association (</a:t>
            </a:r>
            <a:r>
              <a:rPr lang="en-GB" dirty="0">
                <a:hlinkClick r:id="rId8"/>
              </a:rPr>
              <a:t>www.british-hydro.org</a:t>
            </a:r>
            <a:r>
              <a:rPr lang="en-GB" dirty="0"/>
              <a:t>)</a:t>
            </a:r>
          </a:p>
          <a:p>
            <a:r>
              <a:rPr lang="en-GB" dirty="0"/>
              <a:t>Ocean Energy Council (</a:t>
            </a:r>
            <a:r>
              <a:rPr lang="en-GB" dirty="0">
                <a:hlinkClick r:id="rId9"/>
              </a:rPr>
              <a:t>www.oceanenergycouncil.com</a:t>
            </a:r>
            <a:r>
              <a:rPr lang="en-GB" dirty="0"/>
              <a:t>) </a:t>
            </a:r>
          </a:p>
          <a:p>
            <a:r>
              <a:rPr lang="en-GB" dirty="0"/>
              <a:t>British Geological Survey (</a:t>
            </a:r>
            <a:r>
              <a:rPr lang="en-GB" dirty="0">
                <a:hlinkClick r:id="rId10"/>
              </a:rPr>
              <a:t>www.bgs.ac.uk</a:t>
            </a:r>
            <a:r>
              <a:rPr lang="en-GB" dirty="0"/>
              <a:t>) </a:t>
            </a:r>
          </a:p>
          <a:p>
            <a:r>
              <a:rPr lang="en-GB" dirty="0"/>
              <a:t>Renewable Energy Association (</a:t>
            </a:r>
            <a:r>
              <a:rPr lang="en-GB" dirty="0">
                <a:hlinkClick r:id="rId11"/>
              </a:rPr>
              <a:t>www.r-e-a.net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932778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665</Words>
  <Application>Microsoft Office PowerPoint</Application>
  <PresentationFormat>On-screen Show (4:3)</PresentationFormat>
  <Paragraphs>140</Paragraphs>
  <Slides>37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Calibri Light</vt:lpstr>
      <vt:lpstr>Office Theme</vt:lpstr>
      <vt:lpstr>Renewables</vt:lpstr>
      <vt:lpstr>Outline</vt:lpstr>
      <vt:lpstr>Context…</vt:lpstr>
      <vt:lpstr>Context…</vt:lpstr>
      <vt:lpstr>Context of carbon emissions</vt:lpstr>
      <vt:lpstr>What energy source?</vt:lpstr>
      <vt:lpstr>Solar energy</vt:lpstr>
      <vt:lpstr>Solar thermal – case study</vt:lpstr>
      <vt:lpstr>Solar Photovoltaics</vt:lpstr>
      <vt:lpstr>Solar PV – case study</vt:lpstr>
      <vt:lpstr>Building Integrated PV</vt:lpstr>
      <vt:lpstr>BIPV – case study</vt:lpstr>
      <vt:lpstr>Solar paint – concept to market</vt:lpstr>
      <vt:lpstr>Wind energy</vt:lpstr>
      <vt:lpstr>Turbine types</vt:lpstr>
      <vt:lpstr>Wind energy and buildings</vt:lpstr>
      <vt:lpstr>Wind energy – case study</vt:lpstr>
      <vt:lpstr>PowerPoint Presentation</vt:lpstr>
      <vt:lpstr>Floating wind power</vt:lpstr>
      <vt:lpstr>Hywind schematic</vt:lpstr>
      <vt:lpstr>Wind, solar &amp; storage</vt:lpstr>
      <vt:lpstr>Bioenergy</vt:lpstr>
      <vt:lpstr>Primary biomass energy sources</vt:lpstr>
      <vt:lpstr>Secondary biomass energy sources</vt:lpstr>
      <vt:lpstr>EfW uptake in the UK</vt:lpstr>
      <vt:lpstr>Bioenergy – case study</vt:lpstr>
      <vt:lpstr>Bioenergy – algae case study</vt:lpstr>
      <vt:lpstr>Geothermal energy</vt:lpstr>
      <vt:lpstr>Deep Geothermal</vt:lpstr>
      <vt:lpstr>Deep geothermal – case study</vt:lpstr>
      <vt:lpstr>Shallow geothermal</vt:lpstr>
      <vt:lpstr>Shallow geothermal – case study</vt:lpstr>
      <vt:lpstr>Air Source Heat Pump</vt:lpstr>
      <vt:lpstr>ASHP – case study</vt:lpstr>
      <vt:lpstr>Water Source Heat Pump</vt:lpstr>
      <vt:lpstr>WSHP – case study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Renewables</dc:title>
  <dc:creator>Lara Hopkinson</dc:creator>
  <cp:lastModifiedBy>Lara Hopkinson</cp:lastModifiedBy>
  <cp:revision>32</cp:revision>
  <dcterms:created xsi:type="dcterms:W3CDTF">2019-02-14T07:11:04Z</dcterms:created>
  <dcterms:modified xsi:type="dcterms:W3CDTF">2025-11-10T14:58:03Z</dcterms:modified>
</cp:coreProperties>
</file>