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9" r:id="rId4"/>
  </p:sldMasterIdLst>
  <p:notesMasterIdLst>
    <p:notesMasterId r:id="rId14"/>
  </p:notesMasterIdLst>
  <p:handoutMasterIdLst>
    <p:handoutMasterId r:id="rId15"/>
  </p:handoutMasterIdLst>
  <p:sldIdLst>
    <p:sldId id="256" r:id="rId5"/>
    <p:sldId id="281" r:id="rId6"/>
    <p:sldId id="318" r:id="rId7"/>
    <p:sldId id="287" r:id="rId8"/>
    <p:sldId id="320" r:id="rId9"/>
    <p:sldId id="319" r:id="rId10"/>
    <p:sldId id="317" r:id="rId11"/>
    <p:sldId id="304" r:id="rId12"/>
    <p:sldId id="30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1AE87775-3508-4A9C-853C-0E64A5B27020}">
          <p14:sldIdLst>
            <p14:sldId id="256"/>
            <p14:sldId id="281"/>
            <p14:sldId id="318"/>
            <p14:sldId id="287"/>
            <p14:sldId id="320"/>
            <p14:sldId id="319"/>
            <p14:sldId id="317"/>
            <p14:sldId id="304"/>
            <p14:sldId id="30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7095" autoAdjust="0"/>
    <p:restoredTop sz="89903" autoAdjust="0"/>
  </p:normalViewPr>
  <p:slideViewPr>
    <p:cSldViewPr>
      <p:cViewPr varScale="1">
        <p:scale>
          <a:sx n="60" d="100"/>
          <a:sy n="60" d="100"/>
        </p:scale>
        <p:origin x="64" y="1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5"/>
    </p:cViewPr>
  </p:sorterViewPr>
  <p:notesViewPr>
    <p:cSldViewPr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8E7403-EB4A-4177-AFCE-6A9D7B160C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C49177-C030-4043-9380-EA6E4C94A1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63C334-78CA-4E1A-9D54-3E3430963041}" type="datetime1">
              <a:rPr lang="en-GB" smtClean="0"/>
              <a:t>12/10/2025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C83CE-EC9B-40C4-BD7A-48797AE5B1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9A75D-9B4E-4704-98C7-2A42472F11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4CC6D6D-E986-427F-AD9C-4E9408DDBE53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748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38705E-AAE8-4335-B5A5-B8C4E9E55DA7}" type="datetime1">
              <a:rPr lang="en-GB" smtClean="0"/>
              <a:pPr/>
              <a:t>12/10/2025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15A580F-E35D-42E1-AF82-E41CC201EA91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536806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15A580F-E35D-42E1-AF82-E41CC201EA9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00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EB4EE6E-C0DF-4EB1-8875-16F6BF5995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478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7769C21-FF48-4BAC-88E9-1290DC654EB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55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806C0-6317-5053-9642-F6CA2E908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8743F8-5EC0-18F8-EC26-6785964FA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F78B04-2DB0-B70B-5CFE-85F8431F2F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E3B62F-26A5-3146-192D-FC3731E50A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7769C21-FF48-4BAC-88E9-1290DC654EB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224DCA5-A7A8-4689-8651-5E03C020EB3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02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945B9-6597-D684-4CAE-38268B1665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A5FDAD-E14E-D953-D65E-88C540910B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83F67-2CED-9016-C934-777319547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A5EFA-8D9E-1CA1-6C8D-D72AA6AE4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AEAA0-970E-775C-68C6-6968B47CE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87645179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B6D59-2EFE-536A-8B3A-A57B7A907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98DCB-E932-54CC-D4FC-CA242E078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131EE-1894-3218-027F-5CF473ED8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F5745-A3CA-736C-53F0-9BD70ED91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20E7E-C886-FB93-085E-4DEDC6FDD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0804504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4AE44-41DB-F356-40DD-1A454440F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A60B8-6F30-E2A9-C399-BDAF78FC0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1F05C-49C2-522A-A548-97DBEAC75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94EBA-2932-5FBB-8A74-898A34C8A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B86CD-9533-5570-4616-01A2B20BC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07085876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5E37E-2739-673B-BBB5-F2EBF6F96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7B113-DE56-25F0-FB50-C2451F4B7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B11C3A-5373-88C7-8E05-02AEED2D3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583F9F-CCB9-E673-5A75-6D82D4E43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4529A-4CC3-3BF0-1F69-E7205CCC3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CB8A8-19D6-4DB0-C04B-75288BFAB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66560555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1629-600A-BF4A-0D93-3E456CC1D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2E5006-1706-FDCF-F868-106358878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9EB6A9-60A3-4D34-DE22-2C07B31C5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33A30D-CA07-FCE5-4A21-242D1C5121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8F7CA-B0C0-42E9-F28C-467B50CAF2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844504-E232-D2D4-DA9A-5BC3144FA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F9E6C9-0EE8-BE43-59CF-4E3B87FFB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1476C-002B-36E5-53DB-D1429769E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1256582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706B-4529-365B-8439-E1AA0C117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216ED9-9FBE-8B8A-88C0-711E34D42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85E840-730A-4C56-E1B4-19A8697B6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491352-E9D5-BA1B-9B6B-61ED0401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52358277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7130EF-F606-E879-BCB5-6A17A28CD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25B074-1F35-D628-A2F0-6366262CF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A95483-21F5-F30C-3AAB-5DD9C37C4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37623923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0AA4A-BF08-9762-09BF-5D9216DEA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F0BAC-7CB7-749E-DFBB-B28FEC64E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4D4F6D-7E2D-375F-D742-98D04F4C6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6EC4F-E686-98D5-7F0C-A6030F7F4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16CD48-D741-A2D1-7731-76C8CFBD0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9D19C-501B-6DBC-E3CA-DFEEF7D3C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65321797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4D545-E920-56E7-9C72-37556EBE8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D44920-FD34-AA72-ACCF-03341EA6F5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81DA06-206D-3696-B0D8-097CD42DF8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D398E2-4875-FBF5-7DFB-28CCB4F4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22B4F-292D-32CE-9662-94062FC9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15F4C9-BBB1-2F40-5C64-7F690DF2B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6048309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03E7-9725-9A56-8319-DC55C00C0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2B721F-8F99-0335-EB56-0DEB515188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65DCB-D7F9-269A-3745-67858A41E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6FD29D-2C1C-CCF6-7EB2-DBBDA75EC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FDCC5C-105D-71E2-1C5C-F04DB8396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31946392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A0EF89-5807-92D4-2492-4190E48E7F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A1DCEA-586B-E0C9-3729-0B4A63C48B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708F3-F343-085B-5769-5E06B51AB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227DD-8168-1310-B6A1-E6FD8F0B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6AD81E-F703-81DB-7FD0-670FB0180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5960733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439D4E6-49E3-4273-9EDF-AD58558B9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908651"/>
            <a:ext cx="3620882" cy="3640345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sz="4000" noProof="0">
                <a:solidFill>
                  <a:schemeClr val="bg1"/>
                </a:solidFill>
              </a:rPr>
              <a:t>Click to edit Master 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E9D8936-4795-43B2-9C32-4BE93A67213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34" y="5220450"/>
            <a:ext cx="3380437" cy="570748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sz="1800" noProof="0">
                <a:solidFill>
                  <a:schemeClr val="bg1"/>
                </a:solidFill>
              </a:rPr>
              <a:t>Insert subtitle here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6C8B8511-EE4E-4935-ABB8-E8C2FCB1C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76158" y="0"/>
            <a:ext cx="7315841" cy="6858000"/>
          </a:xfrm>
          <a:prstGeom prst="rect">
            <a:avLst/>
          </a:prstGeom>
        </p:spPr>
        <p:txBody>
          <a:bodyPr rtlCol="0" anchor="t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239FAB6-0B6C-402C-A107-EFFF82281D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DBE487E6-4032-4195-9823-685A39371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C71E06DF-BA1B-43E6-A74C-85231D2EC3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2/11/20XX</a:t>
            </a:r>
          </a:p>
        </p:txBody>
      </p:sp>
      <p:sp>
        <p:nvSpPr>
          <p:cNvPr id="15" name="Slide Number Placeholder 7">
            <a:extLst>
              <a:ext uri="{FF2B5EF4-FFF2-40B4-BE49-F238E27FC236}">
                <a16:creationId xmlns:a16="http://schemas.microsoft.com/office/drawing/2014/main" id="{0BD36B16-3F07-4955-8D4D-BC0FD17C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E30AF5A0-43BB-4336-8627-9123B9144D80}" type="slidenum">
              <a:rPr lang="en-GB" noProof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‹N°›</a:t>
            </a:fld>
            <a:endParaRPr lang="en-GB" noProof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3704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695A76E-1EF3-4F47-9E87-6FCAB7D5D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846" y="860615"/>
            <a:ext cx="5922279" cy="127298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en-GB" sz="4000" noProof="0"/>
              <a:t>Click to edit Master title style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EAD023B5-9ABC-4D4A-A1AD-D4D83D6621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1"/>
            <a:ext cx="4876799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0AFB647-646C-4130-9EF5-C19C686B1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738013"/>
            <a:ext cx="5676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D5546-AD01-4B29-B174-EDA710510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43" y="2133600"/>
            <a:ext cx="6005933" cy="377446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C0A0972-FD9A-4E9D-A0A3-BD0AF8C7B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6134100"/>
            <a:ext cx="5676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3B2F557-7BE5-4154-A82F-928EE54A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E54A7E3-1026-464C-BB67-2D7F7140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1723F54-B646-4D12-AEA1-08269C254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E30AF5A0-43BB-4336-8627-9123B9144D80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87869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BCC9BE23-A0EC-4866-A7A4-FD7255EF8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03BC10E-3DDD-4EC5-BD6D-D8D180BF3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FD4AD3C-6727-49EE-9625-F87A6B8AE0B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95326" y="1940913"/>
            <a:ext cx="10798176" cy="402158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489FA96-DDCF-4A83-91EB-4F5F6179F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1" name="Date Placeholder 8">
            <a:extLst>
              <a:ext uri="{FF2B5EF4-FFF2-40B4-BE49-F238E27FC236}">
                <a16:creationId xmlns:a16="http://schemas.microsoft.com/office/drawing/2014/main" id="{F7CC7848-0B2C-4FBE-96B0-0717CC5A9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2" name="Slide Number Placeholder 10">
            <a:extLst>
              <a:ext uri="{FF2B5EF4-FFF2-40B4-BE49-F238E27FC236}">
                <a16:creationId xmlns:a16="http://schemas.microsoft.com/office/drawing/2014/main" id="{4CD16377-DD1B-4262-BDAE-760577F5B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0303F77D-1BEF-481A-B8C1-15974ED46EB7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5463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>
            <a:extLst>
              <a:ext uri="{FF2B5EF4-FFF2-40B4-BE49-F238E27FC236}">
                <a16:creationId xmlns:a16="http://schemas.microsoft.com/office/drawing/2014/main" id="{1DFFB204-6AE4-4FC9-9B60-312D7206B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54F317-DDB0-4841-A973-FFC12960827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90669" y="1789993"/>
            <a:ext cx="11407487" cy="4351338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content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7B3A45C-71C1-4ADC-89E0-AF6924CA1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9">
            <a:extLst>
              <a:ext uri="{FF2B5EF4-FFF2-40B4-BE49-F238E27FC236}">
                <a16:creationId xmlns:a16="http://schemas.microsoft.com/office/drawing/2014/main" id="{B9239148-0308-46C3-9FF0-4027CC8E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Date Placeholder 8">
            <a:extLst>
              <a:ext uri="{FF2B5EF4-FFF2-40B4-BE49-F238E27FC236}">
                <a16:creationId xmlns:a16="http://schemas.microsoft.com/office/drawing/2014/main" id="{774C5953-38DD-4451-A5AA-9A578D5936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4" name="Slide Number Placeholder 10">
            <a:extLst>
              <a:ext uri="{FF2B5EF4-FFF2-40B4-BE49-F238E27FC236}">
                <a16:creationId xmlns:a16="http://schemas.microsoft.com/office/drawing/2014/main" id="{39D06D66-ACB3-4B9C-B4EB-FC3EC5BD7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0303F77D-1BEF-481A-B8C1-15974ED46EB7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74543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>
            <a:extLst>
              <a:ext uri="{FF2B5EF4-FFF2-40B4-BE49-F238E27FC236}">
                <a16:creationId xmlns:a16="http://schemas.microsoft.com/office/drawing/2014/main" id="{C8837BA0-445B-4D04-ADA9-C65084B15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99" y="904730"/>
            <a:ext cx="4152900" cy="165259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0CFA4CCF-323F-4998-B6BF-56207329C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3975" y="952368"/>
            <a:ext cx="6257926" cy="177389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FFFF70A-3EED-4002-B2F8-FB8301C80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DD78C1EE-0224-4362-B796-4CC7B06992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099" y="3048000"/>
            <a:ext cx="5133990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21" name="Picture Placeholder 17">
            <a:extLst>
              <a:ext uri="{FF2B5EF4-FFF2-40B4-BE49-F238E27FC236}">
                <a16:creationId xmlns:a16="http://schemas.microsoft.com/office/drawing/2014/main" id="{2C1748F4-2D05-4407-8CB0-D854F9602D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9621" y="3048000"/>
            <a:ext cx="5182278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14" name="Footer Placeholder 7">
            <a:extLst>
              <a:ext uri="{FF2B5EF4-FFF2-40B4-BE49-F238E27FC236}">
                <a16:creationId xmlns:a16="http://schemas.microsoft.com/office/drawing/2014/main" id="{59837BA4-E3C3-4F0D-A113-75128BC03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5" name="Date Placeholder 1">
            <a:extLst>
              <a:ext uri="{FF2B5EF4-FFF2-40B4-BE49-F238E27FC236}">
                <a16:creationId xmlns:a16="http://schemas.microsoft.com/office/drawing/2014/main" id="{5DA65157-50C9-4A85-912D-6DC9A60619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DE415B0-F0C3-4971-8C76-0D54D6407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A53D7EE4-1EDB-42FD-B6B7-A82C9F31F0F4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51209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">
            <a:extLst>
              <a:ext uri="{FF2B5EF4-FFF2-40B4-BE49-F238E27FC236}">
                <a16:creationId xmlns:a16="http://schemas.microsoft.com/office/drawing/2014/main" id="{9D49AB0A-D330-4415-9B9C-C769A852DF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7EFB8CD-537B-4E5E-8F93-82EED2C8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CA687-1C2C-48EE-99B9-EC8CF30289F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35088" y="1995488"/>
            <a:ext cx="9521825" cy="40513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19" name="Footer Placeholder 9">
            <a:extLst>
              <a:ext uri="{FF2B5EF4-FFF2-40B4-BE49-F238E27FC236}">
                <a16:creationId xmlns:a16="http://schemas.microsoft.com/office/drawing/2014/main" id="{8135C37F-29C2-41B0-B777-64FAC1F70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0" name="Date Placeholder 8">
            <a:extLst>
              <a:ext uri="{FF2B5EF4-FFF2-40B4-BE49-F238E27FC236}">
                <a16:creationId xmlns:a16="http://schemas.microsoft.com/office/drawing/2014/main" id="{FAC325DA-0D81-49D1-BDBC-680AF5D62C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21" name="Slide Number Placeholder 10">
            <a:extLst>
              <a:ext uri="{FF2B5EF4-FFF2-40B4-BE49-F238E27FC236}">
                <a16:creationId xmlns:a16="http://schemas.microsoft.com/office/drawing/2014/main" id="{13980C1F-6344-4AC2-8573-0D9F35314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0303F77D-1BEF-481A-B8C1-15974ED46EB7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782756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D5221BF9-9559-4D62-ADC6-2362970143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FB4C3E1-495D-437D-A1DB-87F3028BB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AAB131D-0F50-4923-96D1-8C59A3D8EEC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62875" y="2386654"/>
            <a:ext cx="8663075" cy="331089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F30DBE8A-9D17-4F79-86F8-9FEA11DF0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FC9023F8-E1A8-4C1E-B745-6658DCD6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0" name="Slide Number Placeholder 10">
            <a:extLst>
              <a:ext uri="{FF2B5EF4-FFF2-40B4-BE49-F238E27FC236}">
                <a16:creationId xmlns:a16="http://schemas.microsoft.com/office/drawing/2014/main" id="{E51CCEBF-A77A-4DDA-94D4-73646D552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0303F77D-1BEF-481A-B8C1-15974ED46EB7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44094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371D84D-B708-4A20-8D50-CDA4E3EC6F9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800476 w 12192000"/>
              <a:gd name="connsiteY0" fmla="*/ 6126480 h 6858000"/>
              <a:gd name="connsiteX1" fmla="*/ 800476 w 12192000"/>
              <a:gd name="connsiteY1" fmla="*/ 6144768 h 6858000"/>
              <a:gd name="connsiteX2" fmla="*/ 11407516 w 12192000"/>
              <a:gd name="connsiteY2" fmla="*/ 6144768 h 6858000"/>
              <a:gd name="connsiteX3" fmla="*/ 11407516 w 12192000"/>
              <a:gd name="connsiteY3" fmla="*/ 6126480 h 6858000"/>
              <a:gd name="connsiteX4" fmla="*/ 800476 w 12192000"/>
              <a:gd name="connsiteY4" fmla="*/ 701040 h 6858000"/>
              <a:gd name="connsiteX5" fmla="*/ 800476 w 12192000"/>
              <a:gd name="connsiteY5" fmla="*/ 746759 h 6858000"/>
              <a:gd name="connsiteX6" fmla="*/ 11407516 w 12192000"/>
              <a:gd name="connsiteY6" fmla="*/ 746759 h 6858000"/>
              <a:gd name="connsiteX7" fmla="*/ 11407516 w 12192000"/>
              <a:gd name="connsiteY7" fmla="*/ 701040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800476" y="6126480"/>
                </a:moveTo>
                <a:lnTo>
                  <a:pt x="800476" y="6144768"/>
                </a:lnTo>
                <a:lnTo>
                  <a:pt x="11407516" y="6144768"/>
                </a:lnTo>
                <a:lnTo>
                  <a:pt x="11407516" y="6126480"/>
                </a:lnTo>
                <a:close/>
                <a:moveTo>
                  <a:pt x="800476" y="701040"/>
                </a:moveTo>
                <a:lnTo>
                  <a:pt x="800476" y="746759"/>
                </a:lnTo>
                <a:lnTo>
                  <a:pt x="11407516" y="746759"/>
                </a:lnTo>
                <a:lnTo>
                  <a:pt x="11407516" y="70104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A03AD3-C316-411C-9844-6C8D950DC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01766" y="1837677"/>
            <a:ext cx="4930901" cy="2334828"/>
          </a:xfrm>
          <a:prstGeom prst="rect">
            <a:avLst/>
          </a:prstGeom>
        </p:spPr>
        <p:txBody>
          <a:bodyPr rtlCol="0"/>
          <a:lstStyle>
            <a:lvl1pPr algn="r">
              <a:defRPr cap="none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F00A8C60-C81E-4C2C-AB11-00AE1AC04EC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47532" y="4408305"/>
            <a:ext cx="5175797" cy="90942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en-GB" sz="1800" noProof="0">
                <a:solidFill>
                  <a:schemeClr val="bg1"/>
                </a:solidFill>
              </a:rPr>
              <a:t>Insert subtitle here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F7D24C8-FDC6-4FCE-85C6-520D64693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450E2155-DD21-4098-82EF-B19C466B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en-GB" noProof="0"/>
              <a:t>2/11/20XX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30CB194-35B9-4229-9CFE-5C3B911E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fld id="{A2AE2B76-F97F-4BE2-8670-72276A5F21A5}" type="slidenum">
              <a:rPr lang="en-GB" noProof="0" smtClean="0"/>
              <a:pPr rtl="0"/>
              <a:t>‹N°›</a:t>
            </a:fld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BDF219B-DD0E-4D26-8B59-3FE43A252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476" y="723900"/>
            <a:ext cx="10610474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25400" dir="2700000" sx="99000" sy="99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1801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>
            <a:extLst>
              <a:ext uri="{FF2B5EF4-FFF2-40B4-BE49-F238E27FC236}">
                <a16:creationId xmlns:a16="http://schemas.microsoft.com/office/drawing/2014/main" id="{4246B94A-8C64-4FBA-B409-1F9487E19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66F075D-9008-4BD3-A772-7AF7AD667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4C185B95-5C0F-400E-B7DF-8FF8432907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100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Insert subtitle here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C725AFD-5A48-451D-B91D-9E63953F8E8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ACDC650-288E-4CF5-8546-9F2D5CEC886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97611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Insert subtitle here</a:t>
            </a:r>
          </a:p>
        </p:txBody>
      </p:sp>
      <p:sp>
        <p:nvSpPr>
          <p:cNvPr id="17" name="Content Placeholder 10">
            <a:extLst>
              <a:ext uri="{FF2B5EF4-FFF2-40B4-BE49-F238E27FC236}">
                <a16:creationId xmlns:a16="http://schemas.microsoft.com/office/drawing/2014/main" id="{956E1F7E-0B80-40DB-8F21-F06D9DD56264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297226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91B92C0-6B36-412A-9A49-16AB59FF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B4EFB36A-E4FD-4966-A091-9BDAF2991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9B52EA1F-D8D0-4F42-B00A-F0E943F82E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5" name="Slide Number Placeholder 8">
            <a:extLst>
              <a:ext uri="{FF2B5EF4-FFF2-40B4-BE49-F238E27FC236}">
                <a16:creationId xmlns:a16="http://schemas.microsoft.com/office/drawing/2014/main" id="{498A6230-35B8-4147-9494-90708BFC3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E30AF5A0-43BB-4336-8627-9123B9144D80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19323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CC332FB-CD3F-4398-958A-CBE45129A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9">
            <a:extLst>
              <a:ext uri="{FF2B5EF4-FFF2-40B4-BE49-F238E27FC236}">
                <a16:creationId xmlns:a16="http://schemas.microsoft.com/office/drawing/2014/main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Insert subtitle here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ED178B9A-B987-49A0-B73F-70B855C424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0091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Insert subtitle here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407D5990-6E05-4ECC-B930-EA5CF0774CF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0091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C6A58550-98E5-4548-82F6-EE971733A7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0173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Insert subtitle here</a:t>
            </a:r>
          </a:p>
        </p:txBody>
      </p:sp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6B90AFA0-EDA3-4F21-A480-F56AA1D0BEB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0173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/>
            </a:lvl1pPr>
          </a:lstStyle>
          <a:p>
            <a:pPr rtl="0"/>
            <a:r>
              <a:rPr lang="en-GB" noProof="0"/>
              <a:t>Insert text here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46E7C8-F905-4B13-8FD6-185A04184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F1449B0C-8214-4186-9666-E63CCA0909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13" name="Slide Number Placeholder 8">
            <a:extLst>
              <a:ext uri="{FF2B5EF4-FFF2-40B4-BE49-F238E27FC236}">
                <a16:creationId xmlns:a16="http://schemas.microsoft.com/office/drawing/2014/main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E30AF5A0-43BB-4336-8627-9123B9144D80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864520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01BF5DB-2BF3-4196-B1CF-82B7CDCC0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987523" y="729692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2">
            <a:extLst>
              <a:ext uri="{FF2B5EF4-FFF2-40B4-BE49-F238E27FC236}">
                <a16:creationId xmlns:a16="http://schemas.microsoft.com/office/drawing/2014/main" id="{168DC13D-FFC6-4CC5-B9F8-B3B096109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511" y="909639"/>
            <a:ext cx="3703856" cy="12906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51" name="Picture Placeholder 37">
            <a:extLst>
              <a:ext uri="{FF2B5EF4-FFF2-40B4-BE49-F238E27FC236}">
                <a16:creationId xmlns:a16="http://schemas.microsoft.com/office/drawing/2014/main" id="{F1AD5C34-DDA9-421B-A3C2-4D014B3D3F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5383" y="723900"/>
            <a:ext cx="3179762" cy="2160588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53" name="Picture Placeholder 43">
            <a:extLst>
              <a:ext uri="{FF2B5EF4-FFF2-40B4-BE49-F238E27FC236}">
                <a16:creationId xmlns:a16="http://schemas.microsoft.com/office/drawing/2014/main" id="{11508423-C6F4-4605-9E6D-1ED73334D0F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5383" y="3048000"/>
            <a:ext cx="3178175" cy="30861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1692DD91-8169-4A90-9D17-8A60286225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040188" y="723900"/>
            <a:ext cx="3371850" cy="31591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54" name="Picture Placeholder 45">
            <a:extLst>
              <a:ext uri="{FF2B5EF4-FFF2-40B4-BE49-F238E27FC236}">
                <a16:creationId xmlns:a16="http://schemas.microsoft.com/office/drawing/2014/main" id="{30A5BEAE-CA80-4FFD-8DD4-5B7413AF51D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039608" y="4038600"/>
            <a:ext cx="3371659" cy="20955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29" name="Content Placeholder 14">
            <a:extLst>
              <a:ext uri="{FF2B5EF4-FFF2-40B4-BE49-F238E27FC236}">
                <a16:creationId xmlns:a16="http://schemas.microsoft.com/office/drawing/2014/main" id="{4B2044C0-1C45-402D-BC20-0EB82BDB4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510" y="2380221"/>
            <a:ext cx="3703856" cy="386640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4" name="Footer Placeholder 7">
            <a:extLst>
              <a:ext uri="{FF2B5EF4-FFF2-40B4-BE49-F238E27FC236}">
                <a16:creationId xmlns:a16="http://schemas.microsoft.com/office/drawing/2014/main" id="{30EE29E3-4F8E-469E-9B99-E29176094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5" name="Date Placeholder 6">
            <a:extLst>
              <a:ext uri="{FF2B5EF4-FFF2-40B4-BE49-F238E27FC236}">
                <a16:creationId xmlns:a16="http://schemas.microsoft.com/office/drawing/2014/main" id="{58513823-D81E-4B8B-85E6-EB11EA54DF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36" name="Slide Number Placeholder 8">
            <a:extLst>
              <a:ext uri="{FF2B5EF4-FFF2-40B4-BE49-F238E27FC236}">
                <a16:creationId xmlns:a16="http://schemas.microsoft.com/office/drawing/2014/main" id="{9D43A613-4A7D-4C9F-B407-154A1FB83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DE330D17-32E5-404A-9262-6A998ABC0878}" type="slidenum">
              <a:rPr lang="en-GB" noProof="0" smtClean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22706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A2404A1-BF4E-4858-BD1C-1BEFE71B63D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5325" y="4296094"/>
            <a:ext cx="10782299" cy="1100621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0053544-3012-4C81-98D6-E2665A3A3F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5324" y="5533242"/>
            <a:ext cx="9972675" cy="543505"/>
          </a:xfrm>
          <a:prstGeom prst="rect">
            <a:avLst/>
          </a:prstGeom>
        </p:spPr>
        <p:txBody>
          <a:bodyPr rtlCol="0" anchor="t"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add subtitle</a:t>
            </a:r>
          </a:p>
        </p:txBody>
      </p:sp>
      <p:sp>
        <p:nvSpPr>
          <p:cNvPr id="20" name="Picture Placeholder 16">
            <a:extLst>
              <a:ext uri="{FF2B5EF4-FFF2-40B4-BE49-F238E27FC236}">
                <a16:creationId xmlns:a16="http://schemas.microsoft.com/office/drawing/2014/main" id="{C177CBDB-952D-484B-B43B-F988558931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100" y="727075"/>
            <a:ext cx="5176838" cy="3071813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D789E88D-76E7-4745-B062-102E233A672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146800" y="727075"/>
            <a:ext cx="5245100" cy="30702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33A5CE3-0C01-4DBF-926A-2F9BFD043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4144434"/>
            <a:ext cx="106299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11">
            <a:extLst>
              <a:ext uri="{FF2B5EF4-FFF2-40B4-BE49-F238E27FC236}">
                <a16:creationId xmlns:a16="http://schemas.microsoft.com/office/drawing/2014/main" id="{083D82F8-F43B-4D01-891B-F77BC6F6F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B8CBC856-A31F-40C2-B7EA-91B860D306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2/11/20XX</a:t>
            </a:r>
          </a:p>
        </p:txBody>
      </p:sp>
      <p:sp>
        <p:nvSpPr>
          <p:cNvPr id="15" name="Slide Number Placeholder 10">
            <a:extLst>
              <a:ext uri="{FF2B5EF4-FFF2-40B4-BE49-F238E27FC236}">
                <a16:creationId xmlns:a16="http://schemas.microsoft.com/office/drawing/2014/main" id="{966FFB51-C55B-469E-B3C6-1A6369920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53D7EE4-1EDB-42FD-B6B7-A82C9F31F0F4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70977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2CC8C9-50A9-0EEF-613A-DB62575AA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0A135-235F-B4A7-0C60-9C7762C6A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5871F-7BD7-BCB6-4CB7-D8D6BB5E39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r>
              <a:rPr lang="en-GB" noProof="0"/>
              <a:t>2/11/20XX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2B852-CCD4-6CE9-49E4-F90AE96F19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8CD2D-07CA-71EA-8B43-3CCFEB6B8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fld id="{C3DB2ADC-AF19-4574-8C10-79B5B04FCA27}" type="slidenum">
              <a:rPr lang="en-GB" noProof="0" smtClean="0"/>
              <a:pPr rtl="0"/>
              <a:t>‹N°›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228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5" r:id="rId15"/>
    <p:sldLayoutId id="2147483651" r:id="rId16"/>
    <p:sldLayoutId id="2147483653" r:id="rId17"/>
    <p:sldLayoutId id="2147483654" r:id="rId18"/>
    <p:sldLayoutId id="2147483655" r:id="rId19"/>
    <p:sldLayoutId id="2147483658" r:id="rId20"/>
    <p:sldLayoutId id="2147483659" r:id="rId21"/>
    <p:sldLayoutId id="2147483660" r:id="rId22"/>
    <p:sldLayoutId id="2147483661" r:id="rId2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qm.rs/2015/cd1/pdf/papers/focus_1/006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emerald.com/ijoa/article/doi/10.1108/IJOA-12-2024-5114/1259372/Strategic-management-of-barriers-in-the-adoption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3AE5B2F-2CD3-4E51-91D5-FEF8CE8FE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GREEN HAVEN FLORISTS</a:t>
            </a:r>
          </a:p>
        </p:txBody>
      </p:sp>
      <p:pic>
        <p:nvPicPr>
          <p:cNvPr id="11" name="Picture Placeholder 10" descr="Tournesols en pot semblables à des fleurs, avec des pétales jaunes, des étamines marrons et des feuilles en torsades, pour vendre">
            <a:extLst>
              <a:ext uri="{FF2B5EF4-FFF2-40B4-BE49-F238E27FC236}">
                <a16:creationId xmlns:a16="http://schemas.microsoft.com/office/drawing/2014/main" id="{BC408C47-2E2A-42C6-99D2-EBED0E23C9B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6225" r="14288" b="-1"/>
          <a:stretch>
            <a:fillRect/>
          </a:stretch>
        </p:blipFill>
        <p:spPr>
          <a:xfrm>
            <a:off x="838200" y="1825625"/>
            <a:ext cx="5181600" cy="4351338"/>
          </a:xfr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3E8D0B-1801-9114-FE86-F1241D6B0929}"/>
              </a:ext>
            </a:extLst>
          </p:cNvPr>
          <p:cNvSpPr txBox="1"/>
          <p:nvPr/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/>
              <a:t>Student name: Shidjey Eugenie Sauhi Ep N’gom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/>
              <a:t>Student ID: 2436214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/>
              <a:t>Lecturer’s: Koushik Das Sarma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/>
              <a:t>Module Code: LCLM4004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/>
              <a:t>Module Name: Problem Solving and Decision Making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/>
          </a:p>
        </p:txBody>
      </p:sp>
      <p:sp>
        <p:nvSpPr>
          <p:cNvPr id="22" name="Date Placeholder 4">
            <a:extLst>
              <a:ext uri="{FF2B5EF4-FFF2-40B4-BE49-F238E27FC236}">
                <a16:creationId xmlns:a16="http://schemas.microsoft.com/office/drawing/2014/main" id="{83D613AC-DC7B-DB45-C244-BB46983A94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2/11/20XX</a:t>
            </a:r>
          </a:p>
        </p:txBody>
      </p:sp>
      <p:sp>
        <p:nvSpPr>
          <p:cNvPr id="23" name="Footer Placeholder 5">
            <a:extLst>
              <a:ext uri="{FF2B5EF4-FFF2-40B4-BE49-F238E27FC236}">
                <a16:creationId xmlns:a16="http://schemas.microsoft.com/office/drawing/2014/main" id="{9422E0A5-EDEE-AAEF-AFE9-0889AF943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PRESENTATION TITLE</a:t>
            </a:r>
          </a:p>
        </p:txBody>
      </p:sp>
      <p:sp>
        <p:nvSpPr>
          <p:cNvPr id="24" name="Slide Number Placeholder 6">
            <a:extLst>
              <a:ext uri="{FF2B5EF4-FFF2-40B4-BE49-F238E27FC236}">
                <a16:creationId xmlns:a16="http://schemas.microsoft.com/office/drawing/2014/main" id="{972B5765-35E2-0E0C-9080-5616CFE67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C3DB2ADC-AF19-4574-8C10-79B5B04FCA27}" type="slidenum">
              <a:rPr lang="en-GB" noProof="0" smtClean="0"/>
              <a:pPr rtl="0">
                <a:spcAft>
                  <a:spcPts val="600"/>
                </a:spcAft>
              </a:pPr>
              <a:t>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33438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B23FC7E0-8B1E-46C1-B5D2-6A4336A2C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 PRESENTATION OVERVIEW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7A15040-BC93-6EA0-6950-F1CFCF46F022}"/>
              </a:ext>
            </a:extLst>
          </p:cNvPr>
          <p:cNvSpPr txBox="1"/>
          <p:nvPr/>
        </p:nvSpPr>
        <p:spPr>
          <a:xfrm>
            <a:off x="335360" y="1825625"/>
            <a:ext cx="568444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/>
              <a:t>In this presentation, I will cover: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Background information about Green Haven Florists using </a:t>
            </a:r>
            <a:r>
              <a:rPr lang="en-US" sz="2400" b="1" dirty="0"/>
              <a:t>5W2H MODEL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The root problem of the company using </a:t>
            </a:r>
            <a:r>
              <a:rPr lang="en-US" sz="2400" b="1" dirty="0"/>
              <a:t>PESTEL ANALYSIS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The different external factors which affected the company using </a:t>
            </a:r>
            <a:r>
              <a:rPr lang="en-US" sz="2400" b="1" dirty="0"/>
              <a:t>CAUSE AND EFFECT </a:t>
            </a:r>
            <a:r>
              <a:rPr lang="en-US" sz="2400" dirty="0"/>
              <a:t>analysis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925B740-A374-219F-D133-E46D73BCDF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1603"/>
          <a:stretch>
            <a:fillRect/>
          </a:stretch>
        </p:blipFill>
        <p:spPr>
          <a:xfrm>
            <a:off x="6172200" y="1825625"/>
            <a:ext cx="5181600" cy="4351338"/>
          </a:xfrm>
          <a:prstGeom prst="rect">
            <a:avLst/>
          </a:prstGeom>
          <a:noFill/>
        </p:spPr>
      </p:pic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783B1F06-4CB0-449A-A15D-1B0E201DB3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2/11/20XX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2A9A318B-C356-4589-A8F8-8553636F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654C7F-5F04-43D8-88C7-13355302C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028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414D7-CD20-B766-7581-73B315CD3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558688"/>
            <a:ext cx="10945216" cy="860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4400" dirty="0"/>
              <a:t>BACKGROUND </a:t>
            </a:r>
            <a:endParaRPr lang="fr-FR" sz="4400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AC5E260-155D-9C99-13FB-2C389A13316C}"/>
              </a:ext>
            </a:extLst>
          </p:cNvPr>
          <p:cNvSpPr txBox="1"/>
          <p:nvPr/>
        </p:nvSpPr>
        <p:spPr>
          <a:xfrm>
            <a:off x="335360" y="2057399"/>
            <a:ext cx="5760640" cy="405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Green Haven Florists is a small, independent flower shop in Norwich, UK, </a:t>
            </a:r>
            <a:r>
              <a:rPr lang="en-US" sz="2400" kern="1200" dirty="0">
                <a:latin typeface="+mn-lt"/>
                <a:ea typeface="+mn-ea"/>
                <a:cs typeface="+mn-cs"/>
              </a:rPr>
              <a:t>f</a:t>
            </a:r>
            <a:r>
              <a:rPr kumimoji="0" lang="en-US" sz="24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ounded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in 2016 by </a:t>
            </a:r>
            <a:r>
              <a:rPr lang="en-US" sz="2400" dirty="0"/>
              <a:t>partners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Liam and Priya Patel.</a:t>
            </a:r>
            <a:endParaRPr lang="en-US" sz="2400" dirty="0"/>
          </a:p>
          <a:p>
            <a:pPr marR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/>
              <a:t>In the last twelve months, Green Haven Florists has seen a 30% decline in-stores sales.</a:t>
            </a:r>
          </a:p>
          <a:p>
            <a:pPr marR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/>
              <a:t>They are trying to figure out a solution for their problems.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9AF76492-5E8B-E282-1CEE-BDB2ACAE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2/11/20XX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60D130-09AE-F3D3-72CA-1CFCED6F3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A35B9B-1375-E6AD-34EB-CAD1B2E57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GB" smtClean="0"/>
              <a:pPr>
                <a:spcAft>
                  <a:spcPts val="600"/>
                </a:spcAft>
              </a:pPr>
              <a:t>3</a:t>
            </a:fld>
            <a:endParaRPr lang="en-GB"/>
          </a:p>
        </p:txBody>
      </p:sp>
      <p:pic>
        <p:nvPicPr>
          <p:cNvPr id="11" name="Content Placeholder 10" descr="A person in a flower shop&#10;&#10;AI-generated content may be incorrect.">
            <a:extLst>
              <a:ext uri="{FF2B5EF4-FFF2-40B4-BE49-F238E27FC236}">
                <a16:creationId xmlns:a16="http://schemas.microsoft.com/office/drawing/2014/main" id="{B95D3AD6-2E4C-5BEB-A95D-A26DE5618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5981" y="1700808"/>
            <a:ext cx="5187819" cy="3456384"/>
          </a:xfrm>
        </p:spPr>
      </p:pic>
    </p:spTree>
    <p:extLst>
      <p:ext uri="{BB962C8B-B14F-4D97-AF65-F5344CB8AC3E}">
        <p14:creationId xmlns:p14="http://schemas.microsoft.com/office/powerpoint/2010/main" val="937788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BB3454-C461-4318-8C59-919AC8FD3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53D7EE4-1EDB-42FD-B6B7-A82C9F31F0F4}" type="slidenum">
              <a:rPr lang="en-GB" smtClean="0"/>
              <a:pPr rtl="0"/>
              <a:t>4</a:t>
            </a:fld>
            <a:endParaRPr lang="en-GB"/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0DBD3DF7-94B6-20E2-7205-D189B1FD02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136295"/>
              </p:ext>
            </p:extLst>
          </p:nvPr>
        </p:nvGraphicFramePr>
        <p:xfrm>
          <a:off x="296333" y="364066"/>
          <a:ext cx="11416290" cy="5949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376">
                  <a:extLst>
                    <a:ext uri="{9D8B030D-6E8A-4147-A177-3AD203B41FA5}">
                      <a16:colId xmlns:a16="http://schemas.microsoft.com/office/drawing/2014/main" val="2483562238"/>
                    </a:ext>
                  </a:extLst>
                </a:gridCol>
                <a:gridCol w="1769439">
                  <a:extLst>
                    <a:ext uri="{9D8B030D-6E8A-4147-A177-3AD203B41FA5}">
                      <a16:colId xmlns:a16="http://schemas.microsoft.com/office/drawing/2014/main" val="3840173374"/>
                    </a:ext>
                  </a:extLst>
                </a:gridCol>
                <a:gridCol w="1605436">
                  <a:extLst>
                    <a:ext uri="{9D8B030D-6E8A-4147-A177-3AD203B41FA5}">
                      <a16:colId xmlns:a16="http://schemas.microsoft.com/office/drawing/2014/main" val="739387059"/>
                    </a:ext>
                  </a:extLst>
                </a:gridCol>
                <a:gridCol w="1316480">
                  <a:extLst>
                    <a:ext uri="{9D8B030D-6E8A-4147-A177-3AD203B41FA5}">
                      <a16:colId xmlns:a16="http://schemas.microsoft.com/office/drawing/2014/main" val="104545945"/>
                    </a:ext>
                  </a:extLst>
                </a:gridCol>
                <a:gridCol w="1501681">
                  <a:extLst>
                    <a:ext uri="{9D8B030D-6E8A-4147-A177-3AD203B41FA5}">
                      <a16:colId xmlns:a16="http://schemas.microsoft.com/office/drawing/2014/main" val="1955222854"/>
                    </a:ext>
                  </a:extLst>
                </a:gridCol>
                <a:gridCol w="1769439">
                  <a:extLst>
                    <a:ext uri="{9D8B030D-6E8A-4147-A177-3AD203B41FA5}">
                      <a16:colId xmlns:a16="http://schemas.microsoft.com/office/drawing/2014/main" val="1328945002"/>
                    </a:ext>
                  </a:extLst>
                </a:gridCol>
                <a:gridCol w="1769439">
                  <a:extLst>
                    <a:ext uri="{9D8B030D-6E8A-4147-A177-3AD203B41FA5}">
                      <a16:colId xmlns:a16="http://schemas.microsoft.com/office/drawing/2014/main" val="667680839"/>
                    </a:ext>
                  </a:extLst>
                </a:gridCol>
              </a:tblGrid>
              <a:tr h="687945"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Company name: Green Haven Florists </a:t>
                      </a:r>
                      <a:endParaRPr lang="fr-FR" sz="2000" dirty="0"/>
                    </a:p>
                    <a:p>
                      <a:endParaRPr lang="fr-FR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521987"/>
                  </a:ext>
                </a:extLst>
              </a:tr>
              <a:tr h="360440">
                <a:tc gridSpan="7">
                  <a:txBody>
                    <a:bodyPr/>
                    <a:lstStyle/>
                    <a:p>
                      <a:r>
                        <a:rPr lang="en-GB" sz="1600" dirty="0"/>
                        <a:t>The Root Problem: Overall in-store sales</a:t>
                      </a:r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2938479"/>
                  </a:ext>
                </a:extLst>
              </a:tr>
              <a:tr h="360440">
                <a:tc>
                  <a:txBody>
                    <a:bodyPr/>
                    <a:lstStyle/>
                    <a:p>
                      <a:r>
                        <a:rPr lang="en-GB" sz="1600" dirty="0"/>
                        <a:t>What?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Where?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When?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Who?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Why?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How?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How much?</a:t>
                      </a:r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3321093"/>
                  </a:ext>
                </a:extLst>
              </a:tr>
              <a:tr h="786413">
                <a:tc>
                  <a:txBody>
                    <a:bodyPr/>
                    <a:lstStyle/>
                    <a:p>
                      <a:r>
                        <a:rPr lang="en-GB" sz="1400" dirty="0"/>
                        <a:t>What effect is this problem having on their business?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Where is this problem located?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When has this problem occurred?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Who is being affected by this problem?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Why is this problem happening?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How serious is this problem?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How much money has been lost because of this problem?</a:t>
                      </a:r>
                      <a:endParaRPr lang="fr-F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139208"/>
                  </a:ext>
                </a:extLst>
              </a:tr>
              <a:tr h="3596076">
                <a:tc>
                  <a:txBody>
                    <a:bodyPr/>
                    <a:lstStyle/>
                    <a:p>
                      <a:r>
                        <a:rPr lang="en-GB" sz="1400" dirty="0"/>
                        <a:t>The business is strained.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Online orders have not compensated for less customers.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store is in Norwich, UK.</a:t>
                      </a:r>
                    </a:p>
                    <a:p>
                      <a:endParaRPr lang="fr-FR" sz="1400" dirty="0"/>
                    </a:p>
                    <a:p>
                      <a:r>
                        <a:rPr lang="fr-FR" sz="1400" dirty="0"/>
                        <a:t>It </a:t>
                      </a:r>
                      <a:r>
                        <a:rPr lang="fr-FR" sz="1400" dirty="0" err="1"/>
                        <a:t>was</a:t>
                      </a:r>
                      <a:r>
                        <a:rPr lang="fr-FR" sz="1400" dirty="0"/>
                        <a:t> </a:t>
                      </a:r>
                      <a:r>
                        <a:rPr lang="fr-FR" sz="1400" dirty="0" err="1"/>
                        <a:t>founded</a:t>
                      </a:r>
                      <a:r>
                        <a:rPr lang="fr-FR" sz="1400" dirty="0"/>
                        <a:t> in 2016.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problem began within the last twelve months.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company owners: Liam and Priya Patel.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closure of nearby business has gotten potential customers to shop elsewhere.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Customers prefer the convenience of online shopping, lower prices, same-day delivery and frequence discounts.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store owners' risk being outperformed by two new competitors, which would result in them losing much more than 30% of their in-store sales. 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30% of their sales has been lost (at the moment). </a:t>
                      </a:r>
                      <a:endParaRPr lang="fr-F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932228"/>
                  </a:ext>
                </a:extLst>
              </a:tr>
            </a:tbl>
          </a:graphicData>
        </a:graphic>
      </p:graphicFrame>
      <p:sp>
        <p:nvSpPr>
          <p:cNvPr id="10" name="ZoneTexte 9">
            <a:extLst>
              <a:ext uri="{FF2B5EF4-FFF2-40B4-BE49-F238E27FC236}">
                <a16:creationId xmlns:a16="http://schemas.microsoft.com/office/drawing/2014/main" id="{57158706-E208-D74F-DA41-C7A161CBF0AB}"/>
              </a:ext>
            </a:extLst>
          </p:cNvPr>
          <p:cNvSpPr txBox="1"/>
          <p:nvPr/>
        </p:nvSpPr>
        <p:spPr>
          <a:xfrm>
            <a:off x="325412" y="6324657"/>
            <a:ext cx="120480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[1], [2]</a:t>
            </a:r>
          </a:p>
        </p:txBody>
      </p:sp>
    </p:spTree>
    <p:extLst>
      <p:ext uri="{BB962C8B-B14F-4D97-AF65-F5344CB8AC3E}">
        <p14:creationId xmlns:p14="http://schemas.microsoft.com/office/powerpoint/2010/main" val="683725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52DA53-8408-50E2-EC26-2E2DEC38E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FB693C-5011-F4E8-55DC-E3B9A92AE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4EB531-3DB8-D0B5-07BF-3981C7B28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5</a:t>
            </a:fld>
            <a:endParaRPr lang="en-GB" noProof="0"/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7ABA3E1F-A820-9D67-A373-763FD18EC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28398"/>
              </p:ext>
            </p:extLst>
          </p:nvPr>
        </p:nvGraphicFramePr>
        <p:xfrm>
          <a:off x="335360" y="136525"/>
          <a:ext cx="11521280" cy="5452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6567">
                  <a:extLst>
                    <a:ext uri="{9D8B030D-6E8A-4147-A177-3AD203B41FA5}">
                      <a16:colId xmlns:a16="http://schemas.microsoft.com/office/drawing/2014/main" val="3911936027"/>
                    </a:ext>
                  </a:extLst>
                </a:gridCol>
                <a:gridCol w="1924942">
                  <a:extLst>
                    <a:ext uri="{9D8B030D-6E8A-4147-A177-3AD203B41FA5}">
                      <a16:colId xmlns:a16="http://schemas.microsoft.com/office/drawing/2014/main" val="1679967958"/>
                    </a:ext>
                  </a:extLst>
                </a:gridCol>
                <a:gridCol w="1901296">
                  <a:extLst>
                    <a:ext uri="{9D8B030D-6E8A-4147-A177-3AD203B41FA5}">
                      <a16:colId xmlns:a16="http://schemas.microsoft.com/office/drawing/2014/main" val="3854626533"/>
                    </a:ext>
                  </a:extLst>
                </a:gridCol>
                <a:gridCol w="1948591">
                  <a:extLst>
                    <a:ext uri="{9D8B030D-6E8A-4147-A177-3AD203B41FA5}">
                      <a16:colId xmlns:a16="http://schemas.microsoft.com/office/drawing/2014/main" val="1234413907"/>
                    </a:ext>
                  </a:extLst>
                </a:gridCol>
                <a:gridCol w="1924942">
                  <a:extLst>
                    <a:ext uri="{9D8B030D-6E8A-4147-A177-3AD203B41FA5}">
                      <a16:colId xmlns:a16="http://schemas.microsoft.com/office/drawing/2014/main" val="2617765276"/>
                    </a:ext>
                  </a:extLst>
                </a:gridCol>
                <a:gridCol w="1924942">
                  <a:extLst>
                    <a:ext uri="{9D8B030D-6E8A-4147-A177-3AD203B41FA5}">
                      <a16:colId xmlns:a16="http://schemas.microsoft.com/office/drawing/2014/main" val="3485110010"/>
                    </a:ext>
                  </a:extLst>
                </a:gridCol>
              </a:tblGrid>
              <a:tr h="1015205">
                <a:tc>
                  <a:txBody>
                    <a:bodyPr/>
                    <a:lstStyle/>
                    <a:p>
                      <a:r>
                        <a:rPr lang="en-GB" dirty="0"/>
                        <a:t>Political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effectLst/>
                        </a:rPr>
                        <a:t>Economical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effectLst/>
                        </a:rPr>
                        <a:t>Social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kern="100" dirty="0">
                          <a:effectLst/>
                        </a:rPr>
                        <a:t>Technological</a:t>
                      </a:r>
                      <a:endParaRPr lang="fr-FR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effectLst/>
                        </a:rPr>
                        <a:t>Environmental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effectLst/>
                        </a:rPr>
                        <a:t>Legal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599178"/>
                  </a:ext>
                </a:extLst>
              </a:tr>
              <a:tr h="4437510">
                <a:tc>
                  <a:txBody>
                    <a:bodyPr/>
                    <a:lstStyle/>
                    <a:p>
                      <a:r>
                        <a:rPr lang="en-GB" sz="18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</a:rPr>
                        <a:t>Brexit has changed customs laws, which has caused the price of imported flowers to increase.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</a:rPr>
                        <a:t>Since Brexit, the financial rate has increased the price of imported flowers.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8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Consumers prefer online shopping</a:t>
                      </a:r>
                      <a:endParaRPr lang="fr-FR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8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Preference towards same-day delivery</a:t>
                      </a:r>
                      <a:endParaRPr lang="fr-FR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8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Customer feedback say that the company’s website is outdated and hard to navigate</a:t>
                      </a:r>
                      <a:endParaRPr lang="fr-FR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Global climate change affects flower production and prices.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8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Since Brexit, European trade laws have changed, which has affected many businesses.</a:t>
                      </a:r>
                      <a:r>
                        <a:rPr lang="en-GB" sz="12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fr-FR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01544158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A98475A6-5F3A-89F7-571A-7E1C8532620A}"/>
              </a:ext>
            </a:extLst>
          </p:cNvPr>
          <p:cNvSpPr txBox="1"/>
          <p:nvPr/>
        </p:nvSpPr>
        <p:spPr>
          <a:xfrm>
            <a:off x="356928" y="6062798"/>
            <a:ext cx="120480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1190601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847DD9-C5FC-EE25-BC4D-820A206B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20B759-7DBD-72B8-A229-D82299BBA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349EB1-3108-BE94-6F02-AE2FADB5E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3DB2ADC-AF19-4574-8C10-79B5B04FCA27}" type="slidenum">
              <a:rPr lang="en-GB" noProof="0" smtClean="0"/>
              <a:pPr rtl="0"/>
              <a:t>6</a:t>
            </a:fld>
            <a:endParaRPr lang="en-GB" noProof="0"/>
          </a:p>
        </p:txBody>
      </p:sp>
      <p:cxnSp>
        <p:nvCxnSpPr>
          <p:cNvPr id="5" name="Connecteur droit 11">
            <a:extLst>
              <a:ext uri="{FF2B5EF4-FFF2-40B4-BE49-F238E27FC236}">
                <a16:creationId xmlns:a16="http://schemas.microsoft.com/office/drawing/2014/main" id="{383CC3F4-9E31-9CDB-83C1-B25FD879C3DD}"/>
              </a:ext>
            </a:extLst>
          </p:cNvPr>
          <p:cNvCxnSpPr>
            <a:cxnSpLocks/>
          </p:cNvCxnSpPr>
          <p:nvPr/>
        </p:nvCxnSpPr>
        <p:spPr>
          <a:xfrm>
            <a:off x="1499523" y="3816743"/>
            <a:ext cx="77998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ZoneTexte 16">
            <a:extLst>
              <a:ext uri="{FF2B5EF4-FFF2-40B4-BE49-F238E27FC236}">
                <a16:creationId xmlns:a16="http://schemas.microsoft.com/office/drawing/2014/main" id="{E3B8EB74-09BA-17D1-914C-6D43F5C57107}"/>
              </a:ext>
            </a:extLst>
          </p:cNvPr>
          <p:cNvSpPr txBox="1"/>
          <p:nvPr/>
        </p:nvSpPr>
        <p:spPr>
          <a:xfrm>
            <a:off x="1499523" y="1826052"/>
            <a:ext cx="2194179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Market demands</a:t>
            </a:r>
            <a:endParaRPr lang="fr-FR" dirty="0"/>
          </a:p>
        </p:txBody>
      </p:sp>
      <p:sp>
        <p:nvSpPr>
          <p:cNvPr id="7" name="ZoneTexte 18">
            <a:extLst>
              <a:ext uri="{FF2B5EF4-FFF2-40B4-BE49-F238E27FC236}">
                <a16:creationId xmlns:a16="http://schemas.microsoft.com/office/drawing/2014/main" id="{B2242DCB-0B24-6637-DFB6-B051B36540D6}"/>
              </a:ext>
            </a:extLst>
          </p:cNvPr>
          <p:cNvSpPr txBox="1"/>
          <p:nvPr/>
        </p:nvSpPr>
        <p:spPr>
          <a:xfrm>
            <a:off x="1514693" y="4732679"/>
            <a:ext cx="2370105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Technology</a:t>
            </a:r>
            <a:endParaRPr lang="fr-FR" dirty="0"/>
          </a:p>
        </p:txBody>
      </p:sp>
      <p:sp>
        <p:nvSpPr>
          <p:cNvPr id="8" name="ZoneTexte 19">
            <a:extLst>
              <a:ext uri="{FF2B5EF4-FFF2-40B4-BE49-F238E27FC236}">
                <a16:creationId xmlns:a16="http://schemas.microsoft.com/office/drawing/2014/main" id="{C4B25E19-0642-8C55-13D4-4D183192ED7C}"/>
              </a:ext>
            </a:extLst>
          </p:cNvPr>
          <p:cNvSpPr txBox="1"/>
          <p:nvPr/>
        </p:nvSpPr>
        <p:spPr>
          <a:xfrm>
            <a:off x="5942545" y="4743216"/>
            <a:ext cx="223113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Business operations</a:t>
            </a:r>
            <a:endParaRPr lang="fr-FR" dirty="0"/>
          </a:p>
        </p:txBody>
      </p:sp>
      <p:cxnSp>
        <p:nvCxnSpPr>
          <p:cNvPr id="9" name="Connecteur droit avec flèche 21">
            <a:extLst>
              <a:ext uri="{FF2B5EF4-FFF2-40B4-BE49-F238E27FC236}">
                <a16:creationId xmlns:a16="http://schemas.microsoft.com/office/drawing/2014/main" id="{A8549463-8CAD-6E0D-53A6-002DAC29B71A}"/>
              </a:ext>
            </a:extLst>
          </p:cNvPr>
          <p:cNvCxnSpPr>
            <a:cxnSpLocks/>
          </p:cNvCxnSpPr>
          <p:nvPr/>
        </p:nvCxnSpPr>
        <p:spPr>
          <a:xfrm>
            <a:off x="7967525" y="2452250"/>
            <a:ext cx="1280112" cy="1297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23">
            <a:extLst>
              <a:ext uri="{FF2B5EF4-FFF2-40B4-BE49-F238E27FC236}">
                <a16:creationId xmlns:a16="http://schemas.microsoft.com/office/drawing/2014/main" id="{BBD74474-A769-A70F-FA51-1CFDC217895D}"/>
              </a:ext>
            </a:extLst>
          </p:cNvPr>
          <p:cNvCxnSpPr>
            <a:cxnSpLocks/>
          </p:cNvCxnSpPr>
          <p:nvPr/>
        </p:nvCxnSpPr>
        <p:spPr>
          <a:xfrm flipV="1">
            <a:off x="8228192" y="3978163"/>
            <a:ext cx="998766" cy="889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25">
            <a:extLst>
              <a:ext uri="{FF2B5EF4-FFF2-40B4-BE49-F238E27FC236}">
                <a16:creationId xmlns:a16="http://schemas.microsoft.com/office/drawing/2014/main" id="{49DD2323-DF52-AC6B-7C74-789461003CDA}"/>
              </a:ext>
            </a:extLst>
          </p:cNvPr>
          <p:cNvCxnSpPr>
            <a:cxnSpLocks/>
          </p:cNvCxnSpPr>
          <p:nvPr/>
        </p:nvCxnSpPr>
        <p:spPr>
          <a:xfrm>
            <a:off x="3693702" y="2538854"/>
            <a:ext cx="1555658" cy="11599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27">
            <a:extLst>
              <a:ext uri="{FF2B5EF4-FFF2-40B4-BE49-F238E27FC236}">
                <a16:creationId xmlns:a16="http://schemas.microsoft.com/office/drawing/2014/main" id="{E9D00D0E-3E9D-0F39-99A8-6E17C8639BC3}"/>
              </a:ext>
            </a:extLst>
          </p:cNvPr>
          <p:cNvCxnSpPr>
            <a:cxnSpLocks/>
          </p:cNvCxnSpPr>
          <p:nvPr/>
        </p:nvCxnSpPr>
        <p:spPr>
          <a:xfrm flipV="1">
            <a:off x="3790412" y="3940192"/>
            <a:ext cx="1458948" cy="719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28">
            <a:extLst>
              <a:ext uri="{FF2B5EF4-FFF2-40B4-BE49-F238E27FC236}">
                <a16:creationId xmlns:a16="http://schemas.microsoft.com/office/drawing/2014/main" id="{3D108B0F-D25B-8D32-6E7A-4D13601AE026}"/>
              </a:ext>
            </a:extLst>
          </p:cNvPr>
          <p:cNvSpPr txBox="1"/>
          <p:nvPr/>
        </p:nvSpPr>
        <p:spPr>
          <a:xfrm>
            <a:off x="1379723" y="2276120"/>
            <a:ext cx="2505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Preference for online shop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Closure of nearby stores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Rising import costs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Inflation</a:t>
            </a:r>
            <a:endParaRPr lang="fr-FR" sz="1600" dirty="0"/>
          </a:p>
        </p:txBody>
      </p:sp>
      <p:sp>
        <p:nvSpPr>
          <p:cNvPr id="14" name="ZoneTexte 29">
            <a:extLst>
              <a:ext uri="{FF2B5EF4-FFF2-40B4-BE49-F238E27FC236}">
                <a16:creationId xmlns:a16="http://schemas.microsoft.com/office/drawing/2014/main" id="{2ADC0B44-42E7-A624-ACE9-5F1578A72F86}"/>
              </a:ext>
            </a:extLst>
          </p:cNvPr>
          <p:cNvSpPr txBox="1"/>
          <p:nvPr/>
        </p:nvSpPr>
        <p:spPr>
          <a:xfrm>
            <a:off x="5997056" y="2307911"/>
            <a:ext cx="2378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Want same-day delivery and subscription options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Price focus</a:t>
            </a:r>
            <a:endParaRPr lang="fr-FR" sz="1600" dirty="0"/>
          </a:p>
        </p:txBody>
      </p:sp>
      <p:sp>
        <p:nvSpPr>
          <p:cNvPr id="15" name="ZoneTexte 32">
            <a:extLst>
              <a:ext uri="{FF2B5EF4-FFF2-40B4-BE49-F238E27FC236}">
                <a16:creationId xmlns:a16="http://schemas.microsoft.com/office/drawing/2014/main" id="{EF48EBC9-41A2-53D5-D1F4-FE5A48802BB1}"/>
              </a:ext>
            </a:extLst>
          </p:cNvPr>
          <p:cNvSpPr txBox="1"/>
          <p:nvPr/>
        </p:nvSpPr>
        <p:spPr>
          <a:xfrm>
            <a:off x="1292204" y="5174831"/>
            <a:ext cx="2592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Outdated website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Weak social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No delivery expansion</a:t>
            </a:r>
            <a:endParaRPr lang="fr-FR" sz="16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62F0DD-7F92-20A8-24DE-4AD19C47FA47}"/>
              </a:ext>
            </a:extLst>
          </p:cNvPr>
          <p:cNvSpPr/>
          <p:nvPr/>
        </p:nvSpPr>
        <p:spPr>
          <a:xfrm>
            <a:off x="9330997" y="3068960"/>
            <a:ext cx="2029968" cy="1521644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4">
            <a:extLst>
              <a:ext uri="{FF2B5EF4-FFF2-40B4-BE49-F238E27FC236}">
                <a16:creationId xmlns:a16="http://schemas.microsoft.com/office/drawing/2014/main" id="{21407772-F074-593F-6276-AC9F9D68C24A}"/>
              </a:ext>
            </a:extLst>
          </p:cNvPr>
          <p:cNvSpPr txBox="1"/>
          <p:nvPr/>
        </p:nvSpPr>
        <p:spPr>
          <a:xfrm>
            <a:off x="9651037" y="3385129"/>
            <a:ext cx="1442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30% decline in sales and profits</a:t>
            </a:r>
            <a:endParaRPr lang="fr-FR" dirty="0"/>
          </a:p>
        </p:txBody>
      </p:sp>
      <p:sp>
        <p:nvSpPr>
          <p:cNvPr id="18" name="Titre 1">
            <a:extLst>
              <a:ext uri="{FF2B5EF4-FFF2-40B4-BE49-F238E27FC236}">
                <a16:creationId xmlns:a16="http://schemas.microsoft.com/office/drawing/2014/main" id="{EA734A36-6D88-F05F-470A-B0727247D1AD}"/>
              </a:ext>
            </a:extLst>
          </p:cNvPr>
          <p:cNvSpPr txBox="1">
            <a:spLocks/>
          </p:cNvSpPr>
          <p:nvPr/>
        </p:nvSpPr>
        <p:spPr>
          <a:xfrm>
            <a:off x="838200" y="580495"/>
            <a:ext cx="7799832" cy="8255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CAUSE AND EFFECT ANALYSIS</a:t>
            </a:r>
            <a:endParaRPr lang="fr-FR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C1DB03DF-C13D-6E69-E2AE-6388CF622DE7}"/>
              </a:ext>
            </a:extLst>
          </p:cNvPr>
          <p:cNvSpPr txBox="1"/>
          <p:nvPr/>
        </p:nvSpPr>
        <p:spPr>
          <a:xfrm>
            <a:off x="1015020" y="6017946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[3], [</a:t>
            </a: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FA74359-19C3-3A3B-FEAD-C13274C3DE45}"/>
              </a:ext>
            </a:extLst>
          </p:cNvPr>
          <p:cNvSpPr txBox="1"/>
          <p:nvPr/>
        </p:nvSpPr>
        <p:spPr>
          <a:xfrm>
            <a:off x="5663952" y="5117694"/>
            <a:ext cx="384306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Reliance on word-of-mouth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Costly eco-friendly packaging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Digital skill gap</a:t>
            </a:r>
            <a:endParaRPr lang="fr-FR" sz="16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B285C73C-CFBD-9A36-4A97-2A2C0939AD24}"/>
              </a:ext>
            </a:extLst>
          </p:cNvPr>
          <p:cNvSpPr txBox="1"/>
          <p:nvPr/>
        </p:nvSpPr>
        <p:spPr>
          <a:xfrm>
            <a:off x="6168008" y="1876297"/>
            <a:ext cx="171723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Customers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1057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8F747-79D8-ACF0-96E1-1C26CD88C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997" y="0"/>
            <a:ext cx="3729654" cy="720535"/>
          </a:xfrm>
        </p:spPr>
        <p:txBody>
          <a:bodyPr/>
          <a:lstStyle/>
          <a:p>
            <a:r>
              <a:rPr lang="en-GB" sz="3600" dirty="0"/>
              <a:t>SUMMARISED</a:t>
            </a:r>
            <a:r>
              <a:rPr lang="en-GB" dirty="0"/>
              <a:t> </a:t>
            </a:r>
            <a:endParaRPr lang="fr-FR" dirty="0"/>
          </a:p>
        </p:txBody>
      </p:sp>
      <p:pic>
        <p:nvPicPr>
          <p:cNvPr id="10" name="Espace réservé pour une image  9" descr="Personne écrivant sur un tableau blanc">
            <a:extLst>
              <a:ext uri="{FF2B5EF4-FFF2-40B4-BE49-F238E27FC236}">
                <a16:creationId xmlns:a16="http://schemas.microsoft.com/office/drawing/2014/main" id="{8615CF36-BFD7-6F72-023F-852DF1D79D8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6296" r="26296"/>
          <a:stretch/>
        </p:blipFill>
        <p:spPr/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6BDD8-879E-9D6F-3E51-291E67C3F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3E3DFFC1-4CEB-C025-5A82-83DE346E4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2/11/20XX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5B4A96-6B50-9845-9AED-F9311326F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30AF5A0-43BB-4336-8627-9123B9144D80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63D0482-4B84-22FF-3738-B656D5151A4C}"/>
              </a:ext>
            </a:extLst>
          </p:cNvPr>
          <p:cNvSpPr txBox="1"/>
          <p:nvPr/>
        </p:nvSpPr>
        <p:spPr>
          <a:xfrm>
            <a:off x="5782245" y="1720840"/>
            <a:ext cx="57751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my presentation, I talked about Green Haven Florists.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highlighted the roots problem with 5W2H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external factors that impacts their company with (PESTEL Analysis).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also talked about the causes and effects that contributed to the root of the problem.</a:t>
            </a:r>
            <a:endParaRPr lang="fr-F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567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852136-46E4-94CC-DE7F-A034A2F85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6660D98-4109-0856-14E4-B91DC800E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48" y="44968"/>
            <a:ext cx="10894454" cy="1051914"/>
          </a:xfrm>
        </p:spPr>
        <p:txBody>
          <a:bodyPr rtlCol="0"/>
          <a:lstStyle/>
          <a:p>
            <a:pPr rtl="0"/>
            <a:r>
              <a:rPr lang="en-GB" dirty="0"/>
              <a:t>                               REFERENCE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E1472F-B710-4659-0B29-321FAC0A1B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6362" y="777203"/>
            <a:ext cx="10795004" cy="2954642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[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1]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Nagyova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A., Palko, M. and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Pacaiova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H. (2015) ‘Analysis and identification of nonconforming products by 5W2H method’, in Proceedings of 9th International Quality Conference,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Center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for Quality, pp. 33-42. Available at: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https://www.cqm.rs/2015/cd1/pdf/papers/focus_1/006.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[2]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Dhamak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P., Aital, P. and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Daftardar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A. (2025) ‘Strategic management of barriers in the adoption of Construction 4.0: TOPSIS and 5W2H approach for sustainable development goal integration’, International Journal of Organizational Analysis.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doi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10.1108/IJOA-12-2024-5114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4"/>
              </a:rPr>
              <a:t>https://www.emerald.com/ijoa/article/doi/10.1108/IJOA-12-2024-5114/1259372/Strategic-management-of-barriers-in-the-adoption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i="1" dirty="0"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fr-FR" altLang="fr-FR" sz="2000" i="1" dirty="0">
                <a:latin typeface="Arial" panose="020B0604020202020204" pitchFamily="34" charset="0"/>
              </a:rPr>
              <a:t>[3]F. J. </a:t>
            </a:r>
            <a:r>
              <a:rPr lang="fr-FR" altLang="fr-FR" sz="2000" i="1" dirty="0" err="1">
                <a:latin typeface="Arial" panose="020B0604020202020204" pitchFamily="34" charset="0"/>
              </a:rPr>
              <a:t>Fabozzi</a:t>
            </a:r>
            <a:r>
              <a:rPr lang="fr-FR" altLang="fr-FR" sz="2000" i="1" dirty="0">
                <a:latin typeface="Arial" panose="020B0604020202020204" pitchFamily="34" charset="0"/>
              </a:rPr>
              <a:t>, F. A. </a:t>
            </a:r>
            <a:r>
              <a:rPr lang="fr-FR" altLang="fr-FR" sz="2000" i="1" dirty="0" err="1">
                <a:latin typeface="Arial" panose="020B0604020202020204" pitchFamily="34" charset="0"/>
              </a:rPr>
              <a:t>Fabozzi</a:t>
            </a:r>
            <a:r>
              <a:rPr lang="fr-FR" altLang="fr-FR" sz="2000" i="1" dirty="0">
                <a:latin typeface="Arial" panose="020B0604020202020204" pitchFamily="34" charset="0"/>
              </a:rPr>
              <a:t>, and Pamela Peterson Drake, Introduction To Finance: Financial Management And Investment Management. World Scientific, 2021.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i="1" dirty="0"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[4]B. P.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Kampanje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, “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Pestel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Analysis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,” SSRN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Electronic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Journal, vol. 3, no. 2, 2022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[5]Daniella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Laureiro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Martinez, P.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Audia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, and D. A. Newark,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Decision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Making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and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Problem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Solving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in Organizations: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Assessing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and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Expanding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the Carnegie Perspective. </a:t>
            </a:r>
            <a:r>
              <a:rPr lang="fr-FR" altLang="fr-FR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Frontiers</a:t>
            </a:r>
            <a:r>
              <a:rPr lang="fr-FR" altLang="fr-FR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Media SA, 2024.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dirty="0"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dirty="0">
              <a:latin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altLang="fr-FR" sz="2000" dirty="0">
              <a:latin typeface="Arial" panose="020B0604020202020204" pitchFamily="34" charset="0"/>
            </a:endParaRPr>
          </a:p>
          <a:p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D9F444-DDA7-1EA3-7BE0-5482DCAB4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53D7EE4-1EDB-42FD-B6B7-A82C9F31F0F4}" type="slidenum">
              <a:rPr lang="en-GB" smtClean="0"/>
              <a:pPr rtl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821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0E66B-357D-4937-B92F-BDC71B7BD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10515600" cy="1325880"/>
          </a:xfrm>
        </p:spPr>
        <p:txBody>
          <a:bodyPr rtlCol="0" anchor="ctr">
            <a:normAutofit/>
          </a:bodyPr>
          <a:lstStyle/>
          <a:p>
            <a:r>
              <a:rPr lang="en-GB"/>
              <a:t>Thank you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CCF82-DD52-4DF2-A97B-A6A198D3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53D7EE4-1EDB-42FD-B6B7-A82C9F31F0F4}" type="slidenum">
              <a:rPr lang="en-GB" smtClean="0"/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en-GB"/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8F26E96D-89F3-ABD1-4865-85C7C62CC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3762" y="1338791"/>
            <a:ext cx="5593646" cy="419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21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9187C1-630C-405A-830B-EED062A496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0F876D-ECAD-49DD-95DE-E4DA3D4E9CA1}">
  <ds:schemaRefs>
    <ds:schemaRef ds:uri="http://purl.org/dc/terms/"/>
    <ds:schemaRef ds:uri="http://schemas.microsoft.com/office/2006/metadata/properties"/>
    <ds:schemaRef ds:uri="16c05727-aa75-4e4a-9b5f-8a80a1165891"/>
    <ds:schemaRef ds:uri="71af3243-3dd4-4a8d-8c0d-dd76da1f02a5"/>
    <ds:schemaRef ds:uri="http://schemas.microsoft.com/office/2006/documentManagement/types"/>
    <ds:schemaRef ds:uri="http://www.w3.org/XML/1998/namespace"/>
    <ds:schemaRef ds:uri="230e9df3-be65-4c73-a93b-d1236ebd677e"/>
    <ds:schemaRef ds:uri="http://schemas.microsoft.com/office/infopath/2007/PartnerControls"/>
    <ds:schemaRef ds:uri="http://schemas.openxmlformats.org/package/2006/metadata/core-properties"/>
    <ds:schemaRef ds:uri="http://schemas.microsoft.com/sharepoint/v3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EC785CC-7DC7-486B-AC4F-90AD768E9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8837</TotalTime>
  <Words>804</Words>
  <Application>Microsoft Office PowerPoint</Application>
  <PresentationFormat>Grand écran</PresentationFormat>
  <Paragraphs>124</Paragraphs>
  <Slides>9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GREEN HAVEN FLORISTS</vt:lpstr>
      <vt:lpstr> PRESENTATION OVERVIEW</vt:lpstr>
      <vt:lpstr>BACKGROUND </vt:lpstr>
      <vt:lpstr>Présentation PowerPoint</vt:lpstr>
      <vt:lpstr>Présentation PowerPoint</vt:lpstr>
      <vt:lpstr>Présentation PowerPoint</vt:lpstr>
      <vt:lpstr>SUMMARISED </vt:lpstr>
      <vt:lpstr>                               REFERENCE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Shidjey Eugenie Sauhi Ep. N'Gom (2436214)</dc:creator>
  <cp:lastModifiedBy>Shidjey Eugenie Sauhi Ep. N'Gom (2436214)</cp:lastModifiedBy>
  <cp:revision>20</cp:revision>
  <dcterms:created xsi:type="dcterms:W3CDTF">2025-09-23T19:28:17Z</dcterms:created>
  <dcterms:modified xsi:type="dcterms:W3CDTF">2025-10-12T19:26:47Z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