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1.xml" ContentType="application/vnd.openxmlformats-officedocument.drawingml.chart+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7" r:id="rId5"/>
    <p:sldId id="543" r:id="rId6"/>
    <p:sldId id="563" r:id="rId7"/>
    <p:sldId id="564" r:id="rId8"/>
    <p:sldId id="565" r:id="rId9"/>
    <p:sldId id="600" r:id="rId10"/>
    <p:sldId id="589" r:id="rId11"/>
    <p:sldId id="644" r:id="rId12"/>
    <p:sldId id="653" r:id="rId13"/>
    <p:sldId id="591" r:id="rId14"/>
    <p:sldId id="592" r:id="rId15"/>
    <p:sldId id="620" r:id="rId16"/>
    <p:sldId id="617" r:id="rId17"/>
    <p:sldId id="622" r:id="rId18"/>
    <p:sldId id="623" r:id="rId19"/>
    <p:sldId id="624" r:id="rId20"/>
    <p:sldId id="654" r:id="rId21"/>
    <p:sldId id="645" r:id="rId22"/>
    <p:sldId id="646" r:id="rId23"/>
    <p:sldId id="625" r:id="rId24"/>
    <p:sldId id="626" r:id="rId25"/>
    <p:sldId id="627" r:id="rId26"/>
    <p:sldId id="628" r:id="rId27"/>
    <p:sldId id="629" r:id="rId28"/>
    <p:sldId id="567" r:id="rId29"/>
    <p:sldId id="568" r:id="rId30"/>
    <p:sldId id="569" r:id="rId31"/>
    <p:sldId id="570" r:id="rId32"/>
    <p:sldId id="571" r:id="rId33"/>
    <p:sldId id="602" r:id="rId34"/>
    <p:sldId id="573" r:id="rId35"/>
    <p:sldId id="572" r:id="rId36"/>
    <p:sldId id="574" r:id="rId37"/>
    <p:sldId id="576" r:id="rId38"/>
    <p:sldId id="577" r:id="rId39"/>
    <p:sldId id="578" r:id="rId40"/>
    <p:sldId id="579" r:id="rId41"/>
    <p:sldId id="655" r:id="rId42"/>
    <p:sldId id="656" r:id="rId43"/>
    <p:sldId id="658" r:id="rId44"/>
    <p:sldId id="663" r:id="rId45"/>
    <p:sldId id="661" r:id="rId46"/>
    <p:sldId id="662" r:id="rId47"/>
    <p:sldId id="561" r:id="rId48"/>
    <p:sldId id="528" r:id="rId49"/>
    <p:sldId id="648"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03E930A-AC62-4EA3-893E-D8BDE69E8FE0}">
          <p14:sldIdLst>
            <p14:sldId id="257"/>
            <p14:sldId id="543"/>
            <p14:sldId id="563"/>
            <p14:sldId id="564"/>
            <p14:sldId id="565"/>
            <p14:sldId id="600"/>
            <p14:sldId id="589"/>
            <p14:sldId id="644"/>
            <p14:sldId id="653"/>
            <p14:sldId id="591"/>
            <p14:sldId id="592"/>
            <p14:sldId id="620"/>
            <p14:sldId id="617"/>
            <p14:sldId id="622"/>
            <p14:sldId id="623"/>
            <p14:sldId id="624"/>
            <p14:sldId id="654"/>
            <p14:sldId id="645"/>
            <p14:sldId id="646"/>
            <p14:sldId id="625"/>
            <p14:sldId id="626"/>
            <p14:sldId id="627"/>
            <p14:sldId id="628"/>
            <p14:sldId id="629"/>
            <p14:sldId id="567"/>
            <p14:sldId id="568"/>
            <p14:sldId id="569"/>
            <p14:sldId id="570"/>
            <p14:sldId id="571"/>
            <p14:sldId id="602"/>
            <p14:sldId id="573"/>
            <p14:sldId id="572"/>
            <p14:sldId id="574"/>
            <p14:sldId id="576"/>
            <p14:sldId id="577"/>
            <p14:sldId id="578"/>
            <p14:sldId id="579"/>
            <p14:sldId id="655"/>
            <p14:sldId id="656"/>
            <p14:sldId id="658"/>
            <p14:sldId id="663"/>
            <p14:sldId id="661"/>
            <p14:sldId id="662"/>
            <p14:sldId id="561"/>
            <p14:sldId id="528"/>
            <p14:sldId id="648"/>
          </p14:sldIdLst>
        </p14:section>
        <p14:section name="Untitled Section" id="{7F974719-A5DE-4685-8EB5-ED096C8E0E8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5" autoAdjust="0"/>
    <p:restoredTop sz="75430" autoAdjust="0"/>
  </p:normalViewPr>
  <p:slideViewPr>
    <p:cSldViewPr snapToGrid="0">
      <p:cViewPr varScale="1">
        <p:scale>
          <a:sx n="86" d="100"/>
          <a:sy n="86" d="100"/>
        </p:scale>
        <p:origin x="1956" y="84"/>
      </p:cViewPr>
      <p:guideLst>
        <p:guide orient="horz" pos="2160"/>
        <p:guide pos="2880"/>
      </p:guideLst>
    </p:cSldViewPr>
  </p:slideViewPr>
  <p:outlineViewPr>
    <p:cViewPr>
      <p:scale>
        <a:sx n="33" d="100"/>
        <a:sy n="33" d="100"/>
      </p:scale>
      <p:origin x="0" y="-5290"/>
    </p:cViewPr>
  </p:outlineViewPr>
  <p:notesTextViewPr>
    <p:cViewPr>
      <p:scale>
        <a:sx n="1" d="1"/>
        <a:sy n="1" d="1"/>
      </p:scale>
      <p:origin x="0" y="0"/>
    </p:cViewPr>
  </p:notesTextViewPr>
  <p:sorterViewPr>
    <p:cViewPr>
      <p:scale>
        <a:sx n="100" d="100"/>
        <a:sy n="100" d="100"/>
      </p:scale>
      <p:origin x="0" y="-3691"/>
    </p:cViewPr>
  </p:sorterViewPr>
  <p:notesViewPr>
    <p:cSldViewPr snapToGrid="0">
      <p:cViewPr>
        <p:scale>
          <a:sx n="1" d="2"/>
          <a:sy n="1" d="2"/>
        </p:scale>
        <p:origin x="2678" y="331"/>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9017030416068371E-2"/>
          <c:y val="2.3253942311910473E-2"/>
          <c:w val="0.88366189712658694"/>
          <c:h val="0.86629595050186181"/>
        </c:manualLayout>
      </c:layout>
      <c:scatterChart>
        <c:scatterStyle val="lineMarker"/>
        <c:varyColors val="0"/>
        <c:ser>
          <c:idx val="0"/>
          <c:order val="0"/>
          <c:spPr>
            <a:ln w="28575">
              <a:noFill/>
            </a:ln>
          </c:spPr>
          <c:marker>
            <c:symbol val="circle"/>
            <c:size val="5"/>
            <c:spPr>
              <a:solidFill>
                <a:sysClr val="windowText" lastClr="000000"/>
              </a:solidFill>
              <a:ln>
                <a:solidFill>
                  <a:sysClr val="windowText" lastClr="000000"/>
                </a:solidFill>
              </a:ln>
            </c:spPr>
          </c:marker>
          <c:dLbls>
            <c:dLbl>
              <c:idx val="0"/>
              <c:tx>
                <c:rich>
                  <a:bodyPr/>
                  <a:lstStyle/>
                  <a:p>
                    <a:r>
                      <a:rPr lang="en-US" sz="900"/>
                      <a:t>P</a:t>
                    </a:r>
                    <a:r>
                      <a:rPr lang="en-US"/>
                      <a:t>ortugal</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2F2E-45B5-921A-C4C57F9FAB0D}"/>
                </c:ext>
              </c:extLst>
            </c:dLbl>
            <c:dLbl>
              <c:idx val="1"/>
              <c:layout>
                <c:manualLayout>
                  <c:x val="-8.4201196543319298E-2"/>
                  <c:y val="-3.391673681466827E-3"/>
                </c:manualLayout>
              </c:layout>
              <c:tx>
                <c:rich>
                  <a:bodyPr/>
                  <a:lstStyle/>
                  <a:p>
                    <a:r>
                      <a:rPr lang="en-US" sz="900"/>
                      <a:t>A</a:t>
                    </a:r>
                    <a:r>
                      <a:rPr lang="en-US"/>
                      <a:t>ustria</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2F2E-45B5-921A-C4C57F9FAB0D}"/>
                </c:ext>
              </c:extLst>
            </c:dLbl>
            <c:dLbl>
              <c:idx val="2"/>
              <c:layout>
                <c:manualLayout>
                  <c:x val="-5.7467229403769714E-2"/>
                  <c:y val="2.6133513368001411E-2"/>
                </c:manualLayout>
              </c:layout>
              <c:tx>
                <c:rich>
                  <a:bodyPr/>
                  <a:lstStyle/>
                  <a:p>
                    <a:r>
                      <a:rPr lang="en-US" sz="900"/>
                      <a:t>B</a:t>
                    </a:r>
                    <a:r>
                      <a:rPr lang="en-US"/>
                      <a:t>elgium</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2F2E-45B5-921A-C4C57F9FAB0D}"/>
                </c:ext>
              </c:extLst>
            </c:dLbl>
            <c:dLbl>
              <c:idx val="3"/>
              <c:layout>
                <c:manualLayout>
                  <c:x val="-1.3682677590112053E-3"/>
                  <c:y val="-1.6755794519865704E-2"/>
                </c:manualLayout>
              </c:layout>
              <c:tx>
                <c:rich>
                  <a:bodyPr/>
                  <a:lstStyle/>
                  <a:p>
                    <a:r>
                      <a:rPr lang="en-US" sz="900"/>
                      <a:t>C</a:t>
                    </a:r>
                    <a:r>
                      <a:rPr lang="en-US"/>
                      <a:t>yprus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2F2E-45B5-921A-C4C57F9FAB0D}"/>
                </c:ext>
              </c:extLst>
            </c:dLbl>
            <c:dLbl>
              <c:idx val="4"/>
              <c:tx>
                <c:rich>
                  <a:bodyPr/>
                  <a:lstStyle/>
                  <a:p>
                    <a:r>
                      <a:rPr lang="en-US" sz="900"/>
                      <a:t>F</a:t>
                    </a:r>
                    <a:r>
                      <a:rPr lang="en-US"/>
                      <a:t>rance</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2F2E-45B5-921A-C4C57F9FAB0D}"/>
                </c:ext>
              </c:extLst>
            </c:dLbl>
            <c:dLbl>
              <c:idx val="5"/>
              <c:layout>
                <c:manualLayout>
                  <c:x val="-2.2158209616662986E-2"/>
                  <c:y val="-2.3741715770267815E-2"/>
                </c:manualLayout>
              </c:layout>
              <c:tx>
                <c:rich>
                  <a:bodyPr/>
                  <a:lstStyle/>
                  <a:p>
                    <a:r>
                      <a:rPr lang="en-US" sz="900"/>
                      <a:t>G</a:t>
                    </a:r>
                    <a:r>
                      <a:rPr lang="en-US"/>
                      <a:t>ermany</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2F2E-45B5-921A-C4C57F9FAB0D}"/>
                </c:ext>
              </c:extLst>
            </c:dLbl>
            <c:dLbl>
              <c:idx val="6"/>
              <c:tx>
                <c:rich>
                  <a:bodyPr/>
                  <a:lstStyle/>
                  <a:p>
                    <a:r>
                      <a:rPr lang="en-US" sz="900"/>
                      <a:t>G</a:t>
                    </a:r>
                    <a:r>
                      <a:rPr lang="en-US"/>
                      <a:t>reece</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6-2F2E-45B5-921A-C4C57F9FAB0D}"/>
                </c:ext>
              </c:extLst>
            </c:dLbl>
            <c:dLbl>
              <c:idx val="7"/>
              <c:tx>
                <c:rich>
                  <a:bodyPr/>
                  <a:lstStyle/>
                  <a:p>
                    <a:r>
                      <a:rPr lang="en-US" sz="900"/>
                      <a:t>I</a:t>
                    </a:r>
                    <a:r>
                      <a:rPr lang="en-US"/>
                      <a:t>reland</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7-2F2E-45B5-921A-C4C57F9FAB0D}"/>
                </c:ext>
              </c:extLst>
            </c:dLbl>
            <c:dLbl>
              <c:idx val="8"/>
              <c:tx>
                <c:rich>
                  <a:bodyPr/>
                  <a:lstStyle/>
                  <a:p>
                    <a:r>
                      <a:rPr lang="en-US" sz="900"/>
                      <a:t>I</a:t>
                    </a:r>
                    <a:r>
                      <a:rPr lang="en-US"/>
                      <a:t>taly</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8-2F2E-45B5-921A-C4C57F9FAB0D}"/>
                </c:ext>
              </c:extLst>
            </c:dLbl>
            <c:dLbl>
              <c:idx val="9"/>
              <c:layout>
                <c:manualLayout>
                  <c:x val="-0.12630179481497888"/>
                  <c:y val="0"/>
                </c:manualLayout>
              </c:layout>
              <c:tx>
                <c:rich>
                  <a:bodyPr/>
                  <a:lstStyle/>
                  <a:p>
                    <a:r>
                      <a:rPr lang="en-US" sz="900"/>
                      <a:t>N</a:t>
                    </a:r>
                    <a:r>
                      <a:rPr lang="en-US"/>
                      <a:t>etherlands</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2F2E-45B5-921A-C4C57F9FAB0D}"/>
                </c:ext>
              </c:extLst>
            </c:dLbl>
            <c:dLbl>
              <c:idx val="10"/>
              <c:tx>
                <c:rich>
                  <a:bodyPr/>
                  <a:lstStyle/>
                  <a:p>
                    <a:r>
                      <a:rPr lang="en-US" sz="900"/>
                      <a:t>S</a:t>
                    </a:r>
                    <a:r>
                      <a:rPr lang="en-US"/>
                      <a:t>pain</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2F2E-45B5-921A-C4C57F9FAB0D}"/>
                </c:ext>
              </c:extLst>
            </c:dLbl>
            <c:dLbl>
              <c:idx val="11"/>
              <c:tx>
                <c:rich>
                  <a:bodyPr/>
                  <a:lstStyle/>
                  <a:p>
                    <a:r>
                      <a:rPr lang="en-US" sz="900"/>
                      <a:t>U</a:t>
                    </a:r>
                    <a:r>
                      <a:rPr lang="en-US"/>
                      <a:t>K</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B-2F2E-45B5-921A-C4C57F9FAB0D}"/>
                </c:ext>
              </c:extLst>
            </c:dLbl>
            <c:dLbl>
              <c:idx val="12"/>
              <c:tx>
                <c:rich>
                  <a:bodyPr/>
                  <a:lstStyle/>
                  <a:p>
                    <a:r>
                      <a:rPr lang="en-US" sz="900"/>
                      <a:t>D</a:t>
                    </a:r>
                    <a:r>
                      <a:rPr lang="en-US"/>
                      <a:t>enmark</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C-2F2E-45B5-921A-C4C57F9FAB0D}"/>
                </c:ext>
              </c:extLst>
            </c:dLbl>
            <c:dLbl>
              <c:idx val="13"/>
              <c:layout>
                <c:manualLayout>
                  <c:x val="-8.4250921659388217E-2"/>
                  <c:y val="-1.9350166005067768E-2"/>
                </c:manualLayout>
              </c:layout>
              <c:tx>
                <c:rich>
                  <a:bodyPr/>
                  <a:lstStyle/>
                  <a:p>
                    <a:r>
                      <a:rPr lang="en-US" sz="900"/>
                      <a:t>F</a:t>
                    </a:r>
                    <a:r>
                      <a:rPr lang="en-US"/>
                      <a:t>inland</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D-2F2E-45B5-921A-C4C57F9FAB0D}"/>
                </c:ext>
              </c:extLst>
            </c:dLbl>
            <c:dLbl>
              <c:idx val="14"/>
              <c:layout>
                <c:manualLayout>
                  <c:x val="-4.1048032770336041E-3"/>
                  <c:y val="1.9199126097403239E-17"/>
                </c:manualLayout>
              </c:layout>
              <c:tx>
                <c:rich>
                  <a:bodyPr/>
                  <a:lstStyle/>
                  <a:p>
                    <a:r>
                      <a:rPr lang="en-US" sz="900"/>
                      <a:t>S</a:t>
                    </a:r>
                    <a:r>
                      <a:rPr lang="en-US"/>
                      <a:t>weden</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2F2E-45B5-921A-C4C57F9FAB0D}"/>
                </c:ext>
              </c:extLst>
            </c:dLbl>
            <c:dLbl>
              <c:idx val="15"/>
              <c:layout>
                <c:manualLayout>
                  <c:x val="-0.10635940615998218"/>
                  <c:y val="0"/>
                </c:manualLayout>
              </c:layout>
              <c:tx>
                <c:rich>
                  <a:bodyPr/>
                  <a:lstStyle/>
                  <a:p>
                    <a:r>
                      <a:rPr lang="en-US" sz="900"/>
                      <a:t>C</a:t>
                    </a:r>
                    <a:r>
                      <a:rPr lang="en-US"/>
                      <a:t>zechRep.</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F-2F2E-45B5-921A-C4C57F9FAB0D}"/>
                </c:ext>
              </c:extLst>
            </c:dLbl>
            <c:dLbl>
              <c:idx val="16"/>
              <c:layout>
                <c:manualLayout>
                  <c:x val="-9.4155641358036737E-2"/>
                  <c:y val="1.2971148874712124E-3"/>
                </c:manualLayout>
              </c:layout>
              <c:tx>
                <c:rich>
                  <a:bodyPr/>
                  <a:lstStyle/>
                  <a:p>
                    <a:r>
                      <a:rPr lang="en-US" sz="900"/>
                      <a:t>S</a:t>
                    </a:r>
                    <a:r>
                      <a:rPr lang="en-US"/>
                      <a:t>lovenia</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0-2F2E-45B5-921A-C4C57F9FAB0D}"/>
                </c:ext>
              </c:extLst>
            </c:dLbl>
            <c:dLbl>
              <c:idx val="17"/>
              <c:layout>
                <c:manualLayout>
                  <c:x val="-3.5514026844583671E-2"/>
                  <c:y val="-2.3039345551192407E-2"/>
                </c:manualLayout>
              </c:layout>
              <c:tx>
                <c:rich>
                  <a:bodyPr/>
                  <a:lstStyle/>
                  <a:p>
                    <a:r>
                      <a:rPr lang="en-US" sz="900"/>
                      <a:t>S</a:t>
                    </a:r>
                    <a:r>
                      <a:rPr lang="en-US"/>
                      <a:t>lovakia</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2F2E-45B5-921A-C4C57F9FAB0D}"/>
                </c:ext>
              </c:extLst>
            </c:dLbl>
            <c:dLbl>
              <c:idx val="18"/>
              <c:tx>
                <c:rich>
                  <a:bodyPr/>
                  <a:lstStyle/>
                  <a:p>
                    <a:r>
                      <a:rPr lang="en-US" sz="900"/>
                      <a:t>E</a:t>
                    </a:r>
                    <a:r>
                      <a:rPr lang="en-US"/>
                      <a:t>stonia</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2F2E-45B5-921A-C4C57F9FAB0D}"/>
                </c:ext>
              </c:extLst>
            </c:dLbl>
            <c:dLbl>
              <c:idx val="19"/>
              <c:tx>
                <c:rich>
                  <a:bodyPr/>
                  <a:lstStyle/>
                  <a:p>
                    <a:r>
                      <a:rPr lang="en-US" sz="900"/>
                      <a:t>H</a:t>
                    </a:r>
                    <a:r>
                      <a:rPr lang="en-US"/>
                      <a:t>ungary</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2F2E-45B5-921A-C4C57F9FAB0D}"/>
                </c:ext>
              </c:extLst>
            </c:dLbl>
            <c:dLbl>
              <c:idx val="20"/>
              <c:tx>
                <c:rich>
                  <a:bodyPr/>
                  <a:lstStyle/>
                  <a:p>
                    <a:r>
                      <a:rPr lang="en-US" sz="900"/>
                      <a:t>P</a:t>
                    </a:r>
                    <a:r>
                      <a:rPr lang="en-US"/>
                      <a:t>oland</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2F2E-45B5-921A-C4C57F9FAB0D}"/>
                </c:ext>
              </c:extLst>
            </c:dLbl>
            <c:spPr>
              <a:noFill/>
              <a:ln>
                <a:noFill/>
              </a:ln>
              <a:effectLst/>
            </c:spPr>
            <c:txPr>
              <a:bodyPr/>
              <a:lstStyle/>
              <a:p>
                <a:pPr>
                  <a:defRPr sz="900"/>
                </a:pPr>
                <a:endParaRPr lang="en-US"/>
              </a:p>
            </c:txPr>
            <c:showLegendKey val="0"/>
            <c:showVal val="0"/>
            <c:showCatName val="0"/>
            <c:showSerName val="0"/>
            <c:showPercent val="0"/>
            <c:showBubbleSize val="0"/>
            <c:extLst>
              <c:ext xmlns:c15="http://schemas.microsoft.com/office/drawing/2012/chart" uri="{CE6537A1-D6FC-4f65-9D91-7224C49458BB}">
                <c15:showLeaderLines val="0"/>
              </c:ext>
            </c:extLst>
          </c:dLbls>
          <c:trendline>
            <c:trendlineType val="linear"/>
            <c:dispRSqr val="1"/>
            <c:dispEq val="0"/>
            <c:trendlineLbl>
              <c:layout>
                <c:manualLayout>
                  <c:x val="-8.3235831395217105E-2"/>
                  <c:y val="-0.62471210832845503"/>
                </c:manualLayout>
              </c:layout>
              <c:numFmt formatCode="General" sourceLinked="0"/>
              <c:txPr>
                <a:bodyPr/>
                <a:lstStyle/>
                <a:p>
                  <a:pPr>
                    <a:defRPr/>
                  </a:pPr>
                  <a:endParaRPr lang="en-US"/>
                </a:p>
              </c:txPr>
            </c:trendlineLbl>
          </c:trendline>
          <c:xVal>
            <c:numRef>
              <c:f>Sport!$V$5:$V$25</c:f>
              <c:numCache>
                <c:formatCode>0.0</c:formatCode>
                <c:ptCount val="21"/>
                <c:pt idx="0">
                  <c:v>2.2999999999999998</c:v>
                </c:pt>
                <c:pt idx="1">
                  <c:v>1.8</c:v>
                </c:pt>
                <c:pt idx="2">
                  <c:v>1.7</c:v>
                </c:pt>
                <c:pt idx="3">
                  <c:v>1.9000000000000001</c:v>
                </c:pt>
                <c:pt idx="4">
                  <c:v>1.9000000000000001</c:v>
                </c:pt>
                <c:pt idx="5">
                  <c:v>1.8</c:v>
                </c:pt>
                <c:pt idx="6">
                  <c:v>2</c:v>
                </c:pt>
                <c:pt idx="7">
                  <c:v>1.9000000000000001</c:v>
                </c:pt>
                <c:pt idx="8">
                  <c:v>2</c:v>
                </c:pt>
                <c:pt idx="9">
                  <c:v>1.8</c:v>
                </c:pt>
                <c:pt idx="10">
                  <c:v>2</c:v>
                </c:pt>
                <c:pt idx="11">
                  <c:v>2</c:v>
                </c:pt>
                <c:pt idx="12">
                  <c:v>1.6</c:v>
                </c:pt>
                <c:pt idx="13">
                  <c:v>1.7</c:v>
                </c:pt>
                <c:pt idx="14">
                  <c:v>1.7</c:v>
                </c:pt>
                <c:pt idx="15">
                  <c:v>1.7</c:v>
                </c:pt>
                <c:pt idx="16">
                  <c:v>1.6</c:v>
                </c:pt>
                <c:pt idx="17">
                  <c:v>1.8</c:v>
                </c:pt>
                <c:pt idx="18">
                  <c:v>2</c:v>
                </c:pt>
                <c:pt idx="19">
                  <c:v>1.7</c:v>
                </c:pt>
                <c:pt idx="20">
                  <c:v>2</c:v>
                </c:pt>
              </c:numCache>
            </c:numRef>
          </c:xVal>
          <c:yVal>
            <c:numRef>
              <c:f>Sport!$W$5:$W$25</c:f>
              <c:numCache>
                <c:formatCode>General</c:formatCode>
                <c:ptCount val="21"/>
                <c:pt idx="0">
                  <c:v>33</c:v>
                </c:pt>
                <c:pt idx="1">
                  <c:v>38</c:v>
                </c:pt>
                <c:pt idx="2">
                  <c:v>49</c:v>
                </c:pt>
                <c:pt idx="3">
                  <c:v>41</c:v>
                </c:pt>
                <c:pt idx="4">
                  <c:v>48</c:v>
                </c:pt>
                <c:pt idx="5">
                  <c:v>49</c:v>
                </c:pt>
                <c:pt idx="6">
                  <c:v>18</c:v>
                </c:pt>
                <c:pt idx="7">
                  <c:v>58</c:v>
                </c:pt>
                <c:pt idx="8">
                  <c:v>29</c:v>
                </c:pt>
                <c:pt idx="9">
                  <c:v>56</c:v>
                </c:pt>
                <c:pt idx="10">
                  <c:v>39</c:v>
                </c:pt>
                <c:pt idx="11">
                  <c:v>45</c:v>
                </c:pt>
                <c:pt idx="12">
                  <c:v>64</c:v>
                </c:pt>
                <c:pt idx="13">
                  <c:v>72</c:v>
                </c:pt>
                <c:pt idx="14">
                  <c:v>71</c:v>
                </c:pt>
                <c:pt idx="15">
                  <c:v>28</c:v>
                </c:pt>
                <c:pt idx="16">
                  <c:v>52</c:v>
                </c:pt>
                <c:pt idx="17">
                  <c:v>30</c:v>
                </c:pt>
                <c:pt idx="18">
                  <c:v>34</c:v>
                </c:pt>
                <c:pt idx="19">
                  <c:v>23</c:v>
                </c:pt>
                <c:pt idx="20">
                  <c:v>26</c:v>
                </c:pt>
              </c:numCache>
            </c:numRef>
          </c:yVal>
          <c:smooth val="0"/>
          <c:extLst>
            <c:ext xmlns:c16="http://schemas.microsoft.com/office/drawing/2014/chart" uri="{C3380CC4-5D6E-409C-BE32-E72D297353CC}">
              <c16:uniqueId val="{00000015-2F2E-45B5-921A-C4C57F9FAB0D}"/>
            </c:ext>
          </c:extLst>
        </c:ser>
        <c:dLbls>
          <c:showLegendKey val="0"/>
          <c:showVal val="0"/>
          <c:showCatName val="0"/>
          <c:showSerName val="0"/>
          <c:showPercent val="0"/>
          <c:showBubbleSize val="0"/>
        </c:dLbls>
        <c:axId val="302953008"/>
        <c:axId val="302952224"/>
      </c:scatterChart>
      <c:valAx>
        <c:axId val="302953008"/>
        <c:scaling>
          <c:orientation val="minMax"/>
          <c:min val="1.5"/>
        </c:scaling>
        <c:delete val="0"/>
        <c:axPos val="b"/>
        <c:title>
          <c:tx>
            <c:rich>
              <a:bodyPr/>
              <a:lstStyle/>
              <a:p>
                <a:pPr>
                  <a:defRPr/>
                </a:pPr>
                <a:r>
                  <a:rPr lang="en-AU"/>
                  <a:t>Income inequality (P90/P50)</a:t>
                </a:r>
              </a:p>
            </c:rich>
          </c:tx>
          <c:overlay val="0"/>
        </c:title>
        <c:numFmt formatCode="0.0" sourceLinked="1"/>
        <c:majorTickMark val="out"/>
        <c:minorTickMark val="none"/>
        <c:tickLblPos val="nextTo"/>
        <c:crossAx val="302952224"/>
        <c:crosses val="autoZero"/>
        <c:crossBetween val="midCat"/>
      </c:valAx>
      <c:valAx>
        <c:axId val="302952224"/>
        <c:scaling>
          <c:orientation val="minMax"/>
          <c:min val="10"/>
        </c:scaling>
        <c:delete val="0"/>
        <c:axPos val="l"/>
        <c:majorGridlines/>
        <c:title>
          <c:tx>
            <c:rich>
              <a:bodyPr rot="-5400000" vert="horz"/>
              <a:lstStyle/>
              <a:p>
                <a:pPr>
                  <a:defRPr/>
                </a:pPr>
                <a:r>
                  <a:rPr lang="en-AU"/>
                  <a:t>Percentage playing sport in last week</a:t>
                </a:r>
              </a:p>
            </c:rich>
          </c:tx>
          <c:layout>
            <c:manualLayout>
              <c:xMode val="edge"/>
              <c:yMode val="edge"/>
              <c:x val="3.8768143124586672E-4"/>
              <c:y val="0.26770320131265812"/>
            </c:manualLayout>
          </c:layout>
          <c:overlay val="0"/>
        </c:title>
        <c:numFmt formatCode="General" sourceLinked="1"/>
        <c:majorTickMark val="out"/>
        <c:minorTickMark val="none"/>
        <c:tickLblPos val="nextTo"/>
        <c:crossAx val="302953008"/>
        <c:crosses val="autoZero"/>
        <c:crossBetween val="midCat"/>
      </c:valAx>
      <c:spPr>
        <a:ln>
          <a:solidFill>
            <a:sysClr val="windowText" lastClr="000000"/>
          </a:solidFill>
        </a:ln>
      </c:spPr>
    </c:plotArea>
    <c:plotVisOnly val="1"/>
    <c:dispBlanksAs val="gap"/>
    <c:showDLblsOverMax val="0"/>
  </c:chart>
  <c:spPr>
    <a:ln>
      <a:noFill/>
    </a:ln>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17/02/2023</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17/02/2023</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202791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dirty="0"/>
          </a:p>
        </p:txBody>
      </p:sp>
    </p:spTree>
    <p:extLst>
      <p:ext uri="{BB962C8B-B14F-4D97-AF65-F5344CB8AC3E}">
        <p14:creationId xmlns:p14="http://schemas.microsoft.com/office/powerpoint/2010/main" val="1768892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dirty="0"/>
          </a:p>
        </p:txBody>
      </p:sp>
    </p:spTree>
    <p:extLst>
      <p:ext uri="{BB962C8B-B14F-4D97-AF65-F5344CB8AC3E}">
        <p14:creationId xmlns:p14="http://schemas.microsoft.com/office/powerpoint/2010/main" val="3687555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indent="0">
              <a:buNone/>
            </a:pPr>
            <a:endParaRPr lang="en-GB" dirty="0">
              <a:solidFill>
                <a:srgbClr val="002060"/>
              </a:solidFill>
            </a:endParaRP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3909411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dirty="0"/>
          </a:p>
        </p:txBody>
      </p:sp>
    </p:spTree>
    <p:extLst>
      <p:ext uri="{BB962C8B-B14F-4D97-AF65-F5344CB8AC3E}">
        <p14:creationId xmlns:p14="http://schemas.microsoft.com/office/powerpoint/2010/main" val="508283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dirty="0"/>
          </a:p>
        </p:txBody>
      </p:sp>
    </p:spTree>
    <p:extLst>
      <p:ext uri="{BB962C8B-B14F-4D97-AF65-F5344CB8AC3E}">
        <p14:creationId xmlns:p14="http://schemas.microsoft.com/office/powerpoint/2010/main" val="1837089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dirty="0"/>
          </a:p>
        </p:txBody>
      </p:sp>
    </p:spTree>
    <p:extLst>
      <p:ext uri="{BB962C8B-B14F-4D97-AF65-F5344CB8AC3E}">
        <p14:creationId xmlns:p14="http://schemas.microsoft.com/office/powerpoint/2010/main" val="862255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dirty="0"/>
          </a:p>
        </p:txBody>
      </p:sp>
    </p:spTree>
    <p:extLst>
      <p:ext uri="{BB962C8B-B14F-4D97-AF65-F5344CB8AC3E}">
        <p14:creationId xmlns:p14="http://schemas.microsoft.com/office/powerpoint/2010/main" val="3069400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dirty="0"/>
          </a:p>
        </p:txBody>
      </p:sp>
    </p:spTree>
    <p:extLst>
      <p:ext uri="{BB962C8B-B14F-4D97-AF65-F5344CB8AC3E}">
        <p14:creationId xmlns:p14="http://schemas.microsoft.com/office/powerpoint/2010/main" val="3930684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39609391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3596737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Bush</a:t>
            </a:r>
          </a:p>
          <a:p>
            <a:r>
              <a:rPr lang="en-GB" dirty="0"/>
              <a:t>Clinton</a:t>
            </a:r>
          </a:p>
          <a:p>
            <a:r>
              <a:rPr lang="en-GB" dirty="0"/>
              <a:t>Bush</a:t>
            </a:r>
          </a:p>
          <a:p>
            <a:r>
              <a:rPr lang="en-GB" dirty="0"/>
              <a:t>Obama</a:t>
            </a:r>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dirty="0"/>
          </a:p>
        </p:txBody>
      </p:sp>
    </p:spTree>
    <p:extLst>
      <p:ext uri="{BB962C8B-B14F-4D97-AF65-F5344CB8AC3E}">
        <p14:creationId xmlns:p14="http://schemas.microsoft.com/office/powerpoint/2010/main" val="654284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dirty="0"/>
          </a:p>
        </p:txBody>
      </p:sp>
    </p:spTree>
    <p:extLst>
      <p:ext uri="{BB962C8B-B14F-4D97-AF65-F5344CB8AC3E}">
        <p14:creationId xmlns:p14="http://schemas.microsoft.com/office/powerpoint/2010/main" val="3512909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dirty="0"/>
          </a:p>
        </p:txBody>
      </p:sp>
    </p:spTree>
    <p:extLst>
      <p:ext uri="{BB962C8B-B14F-4D97-AF65-F5344CB8AC3E}">
        <p14:creationId xmlns:p14="http://schemas.microsoft.com/office/powerpoint/2010/main" val="3973030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40118966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dirty="0"/>
          </a:p>
        </p:txBody>
      </p:sp>
    </p:spTree>
    <p:extLst>
      <p:ext uri="{BB962C8B-B14F-4D97-AF65-F5344CB8AC3E}">
        <p14:creationId xmlns:p14="http://schemas.microsoft.com/office/powerpoint/2010/main" val="1931426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dirty="0"/>
          </a:p>
        </p:txBody>
      </p:sp>
    </p:spTree>
    <p:extLst>
      <p:ext uri="{BB962C8B-B14F-4D97-AF65-F5344CB8AC3E}">
        <p14:creationId xmlns:p14="http://schemas.microsoft.com/office/powerpoint/2010/main" val="2600605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dirty="0"/>
          </a:p>
        </p:txBody>
      </p:sp>
    </p:spTree>
    <p:extLst>
      <p:ext uri="{BB962C8B-B14F-4D97-AF65-F5344CB8AC3E}">
        <p14:creationId xmlns:p14="http://schemas.microsoft.com/office/powerpoint/2010/main" val="3980143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dirty="0"/>
          </a:p>
        </p:txBody>
      </p:sp>
    </p:spTree>
    <p:extLst>
      <p:ext uri="{BB962C8B-B14F-4D97-AF65-F5344CB8AC3E}">
        <p14:creationId xmlns:p14="http://schemas.microsoft.com/office/powerpoint/2010/main" val="41163090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dirty="0"/>
          </a:p>
        </p:txBody>
      </p:sp>
    </p:spTree>
    <p:extLst>
      <p:ext uri="{BB962C8B-B14F-4D97-AF65-F5344CB8AC3E}">
        <p14:creationId xmlns:p14="http://schemas.microsoft.com/office/powerpoint/2010/main" val="829894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10"/>
          </p:nvPr>
        </p:nvSpPr>
        <p:spPr/>
        <p:txBody>
          <a:bodyPr/>
          <a:lstStyle/>
          <a:p>
            <a:fld id="{1A9A3787-39DB-4DC1-A5DB-86633C6571D4}" type="slidenum">
              <a:rPr lang="en-GB">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24306522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dirty="0"/>
              <a:t> Mexico World Cup</a:t>
            </a:r>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dirty="0"/>
          </a:p>
        </p:txBody>
      </p:sp>
    </p:spTree>
    <p:extLst>
      <p:ext uri="{BB962C8B-B14F-4D97-AF65-F5344CB8AC3E}">
        <p14:creationId xmlns:p14="http://schemas.microsoft.com/office/powerpoint/2010/main" val="17963672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dirty="0"/>
          </a:p>
        </p:txBody>
      </p:sp>
    </p:spTree>
    <p:extLst>
      <p:ext uri="{BB962C8B-B14F-4D97-AF65-F5344CB8AC3E}">
        <p14:creationId xmlns:p14="http://schemas.microsoft.com/office/powerpoint/2010/main" val="41028645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1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39.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
            <a:ext cx="9154695" cy="5707781"/>
          </a:xfrm>
        </p:spPr>
      </p:pic>
      <p:sp>
        <p:nvSpPr>
          <p:cNvPr id="2" name="Title 1"/>
          <p:cNvSpPr>
            <a:spLocks noGrp="1"/>
          </p:cNvSpPr>
          <p:nvPr>
            <p:ph type="title"/>
          </p:nvPr>
        </p:nvSpPr>
        <p:spPr>
          <a:xfrm>
            <a:off x="1977271" y="396927"/>
            <a:ext cx="7022349" cy="831773"/>
          </a:xfrm>
        </p:spPr>
        <p:txBody>
          <a:bodyPr>
            <a:noAutofit/>
          </a:bodyPr>
          <a:lstStyle/>
          <a:p>
            <a:pPr algn="r"/>
            <a:r>
              <a:rPr lang="en-GB" sz="2200" b="1" dirty="0">
                <a:solidFill>
                  <a:srgbClr val="002060"/>
                </a:solidFill>
              </a:rPr>
              <a:t>Global Cultural Sporting Environment 1</a:t>
            </a:r>
            <a:br>
              <a:rPr lang="en-GB" sz="2200" b="1" dirty="0">
                <a:solidFill>
                  <a:srgbClr val="002060"/>
                </a:solidFill>
              </a:rPr>
            </a:br>
            <a:r>
              <a:rPr lang="en-GB" sz="2200" b="1" dirty="0">
                <a:solidFill>
                  <a:srgbClr val="002060"/>
                </a:solidFill>
              </a:rPr>
              <a:t>Lecture 4 – Sport in North America </a:t>
            </a:r>
            <a:br>
              <a:rPr lang="en-GB" sz="2200" b="1" dirty="0">
                <a:solidFill>
                  <a:srgbClr val="002060"/>
                </a:solidFill>
              </a:rPr>
            </a:br>
            <a:r>
              <a:rPr lang="en-GB" sz="1500" b="1" dirty="0">
                <a:solidFill>
                  <a:srgbClr val="002060"/>
                </a:solidFill>
              </a:rPr>
              <a:t>2018-19</a:t>
            </a:r>
            <a:br>
              <a:rPr lang="en-GB" sz="2200" b="1" dirty="0">
                <a:solidFill>
                  <a:srgbClr val="002060"/>
                </a:solidFill>
              </a:rPr>
            </a:br>
            <a:endParaRPr lang="en-GB" sz="2200" b="1" dirty="0">
              <a:solidFill>
                <a:srgbClr val="002060"/>
              </a:solidFill>
            </a:endParaRPr>
          </a:p>
        </p:txBody>
      </p:sp>
    </p:spTree>
    <p:extLst>
      <p:ext uri="{BB962C8B-B14F-4D97-AF65-F5344CB8AC3E}">
        <p14:creationId xmlns:p14="http://schemas.microsoft.com/office/powerpoint/2010/main" val="194746328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111" y="304618"/>
            <a:ext cx="8229600" cy="1143000"/>
          </a:xfrm>
        </p:spPr>
        <p:txBody>
          <a:bodyPr/>
          <a:lstStyle/>
          <a:p>
            <a:r>
              <a:rPr lang="en-GB" b="1" u="sng" dirty="0">
                <a:solidFill>
                  <a:srgbClr val="002060"/>
                </a:solidFill>
              </a:rPr>
              <a:t>Sport in North America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873909" y="1447618"/>
            <a:ext cx="3036420" cy="3916363"/>
          </a:xfrm>
          <a:effectLst>
            <a:softEdge rad="76200"/>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8894" y="2440173"/>
            <a:ext cx="1966562" cy="110564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02852" y="2440173"/>
            <a:ext cx="1823987" cy="1105646"/>
          </a:xfrm>
          <a:prstGeom prst="rect">
            <a:avLst/>
          </a:prstGeom>
        </p:spPr>
      </p:pic>
    </p:spTree>
    <p:extLst>
      <p:ext uri="{BB962C8B-B14F-4D97-AF65-F5344CB8AC3E}">
        <p14:creationId xmlns:p14="http://schemas.microsoft.com/office/powerpoint/2010/main" val="86949384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082040"/>
            <a:ext cx="9144000" cy="5760720"/>
          </a:xfrm>
          <a:prstGeom prst="rect">
            <a:avLst/>
          </a:prstGeom>
        </p:spPr>
      </p:pic>
      <p:sp>
        <p:nvSpPr>
          <p:cNvPr id="3" name="Content Placeholder 2"/>
          <p:cNvSpPr>
            <a:spLocks noGrp="1"/>
          </p:cNvSpPr>
          <p:nvPr>
            <p:ph idx="1"/>
          </p:nvPr>
        </p:nvSpPr>
        <p:spPr>
          <a:xfrm>
            <a:off x="1" y="1"/>
            <a:ext cx="9144000" cy="1082040"/>
          </a:xfrm>
          <a:solidFill>
            <a:schemeClr val="accent5">
              <a:lumMod val="20000"/>
              <a:lumOff val="80000"/>
            </a:schemeClr>
          </a:solidFill>
        </p:spPr>
        <p:txBody>
          <a:bodyPr>
            <a:normAutofit fontScale="92500"/>
          </a:bodyPr>
          <a:lstStyle/>
          <a:p>
            <a:pPr marL="0" indent="0">
              <a:buNone/>
            </a:pPr>
            <a:r>
              <a:rPr lang="en-GB" sz="2200" dirty="0"/>
              <a:t>‘Sport is an integral and pervasive part of social life in North America and for many people North America, and in particular the United States, is the centre of the sporting world’, Slack and Parent, 2016, p. 465.      </a:t>
            </a:r>
            <a:r>
              <a:rPr lang="en-GB" sz="2200" b="1" dirty="0">
                <a:solidFill>
                  <a:srgbClr val="FF0000"/>
                </a:solidFill>
              </a:rPr>
              <a:t>What do you think?</a:t>
            </a:r>
          </a:p>
        </p:txBody>
      </p:sp>
    </p:spTree>
    <p:extLst>
      <p:ext uri="{BB962C8B-B14F-4D97-AF65-F5344CB8AC3E}">
        <p14:creationId xmlns:p14="http://schemas.microsoft.com/office/powerpoint/2010/main" val="346261381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6480" y="563880"/>
            <a:ext cx="2997569" cy="2255203"/>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66260" y="149043"/>
            <a:ext cx="2129928" cy="26517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8399" y="563880"/>
            <a:ext cx="2666448" cy="2127520"/>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6480" y="3368009"/>
            <a:ext cx="3852600" cy="220189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58560" y="2906713"/>
            <a:ext cx="2246128" cy="257556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92817" y="2819083"/>
            <a:ext cx="2476813" cy="2750820"/>
          </a:xfrm>
          <a:prstGeom prst="rect">
            <a:avLst/>
          </a:prstGeom>
        </p:spPr>
      </p:pic>
    </p:spTree>
    <p:extLst>
      <p:ext uri="{BB962C8B-B14F-4D97-AF65-F5344CB8AC3E}">
        <p14:creationId xmlns:p14="http://schemas.microsoft.com/office/powerpoint/2010/main" val="347583015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15000"/>
          </a:xfrm>
        </p:spPr>
      </p:pic>
    </p:spTree>
    <p:extLst>
      <p:ext uri="{BB962C8B-B14F-4D97-AF65-F5344CB8AC3E}">
        <p14:creationId xmlns:p14="http://schemas.microsoft.com/office/powerpoint/2010/main" val="384303235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Introduction</a:t>
            </a:r>
          </a:p>
        </p:txBody>
      </p:sp>
      <p:sp>
        <p:nvSpPr>
          <p:cNvPr id="3" name="Content Placeholder 2"/>
          <p:cNvSpPr>
            <a:spLocks noGrp="1"/>
          </p:cNvSpPr>
          <p:nvPr>
            <p:ph idx="1"/>
          </p:nvPr>
        </p:nvSpPr>
        <p:spPr>
          <a:xfrm>
            <a:off x="583474" y="1913682"/>
            <a:ext cx="8229600" cy="3561832"/>
          </a:xfrm>
        </p:spPr>
        <p:txBody>
          <a:bodyPr>
            <a:normAutofit fontScale="92500" lnSpcReduction="10000"/>
          </a:bodyPr>
          <a:lstStyle/>
          <a:p>
            <a:pPr marL="0" indent="0">
              <a:buNone/>
            </a:pPr>
            <a:r>
              <a:rPr lang="en-GB" sz="3800" dirty="0">
                <a:solidFill>
                  <a:srgbClr val="002060"/>
                </a:solidFill>
              </a:rPr>
              <a:t>3 key features characterise North American sport:</a:t>
            </a:r>
          </a:p>
          <a:p>
            <a:pPr marL="914400" lvl="1" indent="-514350">
              <a:buAutoNum type="arabicPeriod"/>
            </a:pPr>
            <a:r>
              <a:rPr lang="en-GB" sz="3800" dirty="0">
                <a:solidFill>
                  <a:srgbClr val="002060"/>
                </a:solidFill>
              </a:rPr>
              <a:t>Commercialisation</a:t>
            </a:r>
          </a:p>
          <a:p>
            <a:pPr marL="914400" lvl="1" indent="-514350">
              <a:buAutoNum type="arabicPeriod"/>
            </a:pPr>
            <a:r>
              <a:rPr lang="en-GB" sz="3800" dirty="0" err="1">
                <a:solidFill>
                  <a:srgbClr val="002060"/>
                </a:solidFill>
              </a:rPr>
              <a:t>Professionalisation</a:t>
            </a:r>
            <a:endParaRPr lang="en-GB" sz="3800" dirty="0">
              <a:solidFill>
                <a:srgbClr val="002060"/>
              </a:solidFill>
            </a:endParaRPr>
          </a:p>
          <a:p>
            <a:pPr marL="914400" lvl="1" indent="-514350">
              <a:buAutoNum type="arabicPeriod"/>
            </a:pPr>
            <a:r>
              <a:rPr lang="en-GB" sz="3800" dirty="0">
                <a:solidFill>
                  <a:srgbClr val="002060"/>
                </a:solidFill>
              </a:rPr>
              <a:t>Media involvement. </a:t>
            </a:r>
          </a:p>
          <a:p>
            <a:pPr marL="0" indent="0">
              <a:buNone/>
            </a:pPr>
            <a:endParaRPr lang="en-GB" sz="1100" dirty="0">
              <a:solidFill>
                <a:srgbClr val="002060"/>
              </a:solidFill>
            </a:endParaRPr>
          </a:p>
          <a:p>
            <a:pPr marL="0" indent="0">
              <a:buNone/>
            </a:pPr>
            <a:endParaRPr lang="en-GB" sz="1100" dirty="0">
              <a:solidFill>
                <a:srgbClr val="002060"/>
              </a:solidFill>
            </a:endParaRPr>
          </a:p>
          <a:p>
            <a:pPr marL="0" indent="0">
              <a:buNone/>
            </a:pPr>
            <a:r>
              <a:rPr lang="en-GB" sz="2100" dirty="0">
                <a:solidFill>
                  <a:srgbClr val="002060"/>
                </a:solidFill>
              </a:rPr>
              <a:t>(Slack and Parent, 2016)</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4003" y="176865"/>
            <a:ext cx="1966562" cy="110564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62812" y="176865"/>
            <a:ext cx="1823987" cy="1105646"/>
          </a:xfrm>
          <a:prstGeom prst="rect">
            <a:avLst/>
          </a:prstGeom>
        </p:spPr>
      </p:pic>
    </p:spTree>
    <p:extLst>
      <p:ext uri="{BB962C8B-B14F-4D97-AF65-F5344CB8AC3E}">
        <p14:creationId xmlns:p14="http://schemas.microsoft.com/office/powerpoint/2010/main" val="22089452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873" y="69575"/>
            <a:ext cx="8776253" cy="1143000"/>
          </a:xfrm>
        </p:spPr>
        <p:txBody>
          <a:bodyPr>
            <a:normAutofit fontScale="90000"/>
          </a:bodyPr>
          <a:lstStyle/>
          <a:p>
            <a:r>
              <a:rPr lang="en-GB" b="1" u="sng" dirty="0">
                <a:solidFill>
                  <a:srgbClr val="002060"/>
                </a:solidFill>
              </a:rPr>
              <a:t>Sport and the US National Identity</a:t>
            </a:r>
          </a:p>
        </p:txBody>
      </p:sp>
      <p:sp>
        <p:nvSpPr>
          <p:cNvPr id="3" name="Content Placeholder 2"/>
          <p:cNvSpPr>
            <a:spLocks noGrp="1"/>
          </p:cNvSpPr>
          <p:nvPr>
            <p:ph idx="1"/>
          </p:nvPr>
        </p:nvSpPr>
        <p:spPr>
          <a:xfrm>
            <a:off x="477077" y="1003851"/>
            <a:ext cx="8358810" cy="5029199"/>
          </a:xfrm>
        </p:spPr>
        <p:txBody>
          <a:bodyPr>
            <a:noAutofit/>
          </a:bodyPr>
          <a:lstStyle/>
          <a:p>
            <a:pPr>
              <a:buFont typeface="+mj-lt"/>
              <a:buAutoNum type="arabicPeriod"/>
            </a:pPr>
            <a:r>
              <a:rPr lang="en-GB" sz="2200" dirty="0">
                <a:solidFill>
                  <a:srgbClr val="002060"/>
                </a:solidFill>
              </a:rPr>
              <a:t>The development of American sport has interacted and coincided with the development of American society as a whole (Bairner, 2001).</a:t>
            </a:r>
          </a:p>
          <a:p>
            <a:pPr>
              <a:buFont typeface="+mj-lt"/>
              <a:buAutoNum type="arabicPeriod"/>
            </a:pPr>
            <a:r>
              <a:rPr lang="en-GB" sz="2200" dirty="0">
                <a:solidFill>
                  <a:srgbClr val="002060"/>
                </a:solidFill>
              </a:rPr>
              <a:t>After the Civil War (1861-1865) the search was on for sports that “were national in scope and Americanizing in effect” </a:t>
            </a:r>
            <a:r>
              <a:rPr lang="en-GB" sz="2200" dirty="0" err="1">
                <a:solidFill>
                  <a:srgbClr val="002060"/>
                </a:solidFill>
              </a:rPr>
              <a:t>Mrozek</a:t>
            </a:r>
            <a:r>
              <a:rPr lang="en-GB" sz="2200" dirty="0">
                <a:solidFill>
                  <a:srgbClr val="002060"/>
                </a:solidFill>
              </a:rPr>
              <a:t> (1983, p. xvi). </a:t>
            </a:r>
          </a:p>
          <a:p>
            <a:pPr>
              <a:buFont typeface="+mj-lt"/>
              <a:buAutoNum type="arabicPeriod"/>
            </a:pPr>
            <a:r>
              <a:rPr lang="en-GB" sz="2200" dirty="0">
                <a:solidFill>
                  <a:srgbClr val="002060"/>
                </a:solidFill>
              </a:rPr>
              <a:t>USA, like Ireland, succeeded in constructing its own sporting culture despite links with Britain.</a:t>
            </a:r>
          </a:p>
          <a:p>
            <a:pPr>
              <a:buFont typeface="+mj-lt"/>
              <a:buAutoNum type="arabicPeriod"/>
            </a:pPr>
            <a:r>
              <a:rPr lang="en-GB" sz="2200" dirty="0">
                <a:solidFill>
                  <a:srgbClr val="002060"/>
                </a:solidFill>
              </a:rPr>
              <a:t>Colonialists had established sports before the British inspired nineteenth-century sporting revolution.</a:t>
            </a:r>
          </a:p>
          <a:p>
            <a:pPr>
              <a:buFont typeface="+mj-lt"/>
              <a:buAutoNum type="arabicPeriod"/>
            </a:pPr>
            <a:r>
              <a:rPr lang="en-GB" sz="2200" dirty="0">
                <a:solidFill>
                  <a:srgbClr val="002060"/>
                </a:solidFill>
              </a:rPr>
              <a:t>Sport is connected to American people’s ‘search for heroes, a belief in rugged individualism, and an espousal of the strenuous life’ Bairner (2001, p.93).  </a:t>
            </a:r>
          </a:p>
        </p:txBody>
      </p:sp>
    </p:spTree>
    <p:extLst>
      <p:ext uri="{BB962C8B-B14F-4D97-AF65-F5344CB8AC3E}">
        <p14:creationId xmlns:p14="http://schemas.microsoft.com/office/powerpoint/2010/main" val="8045394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872" y="226611"/>
            <a:ext cx="8776253" cy="1143000"/>
          </a:xfrm>
        </p:spPr>
        <p:txBody>
          <a:bodyPr>
            <a:normAutofit fontScale="90000"/>
          </a:bodyPr>
          <a:lstStyle/>
          <a:p>
            <a:r>
              <a:rPr lang="en-GB" b="1" u="sng" dirty="0">
                <a:solidFill>
                  <a:srgbClr val="002060"/>
                </a:solidFill>
              </a:rPr>
              <a:t>Sport and the US National Identity</a:t>
            </a:r>
          </a:p>
        </p:txBody>
      </p:sp>
      <p:sp>
        <p:nvSpPr>
          <p:cNvPr id="3" name="Content Placeholder 2"/>
          <p:cNvSpPr>
            <a:spLocks noGrp="1"/>
          </p:cNvSpPr>
          <p:nvPr>
            <p:ph idx="1"/>
          </p:nvPr>
        </p:nvSpPr>
        <p:spPr>
          <a:xfrm>
            <a:off x="392594" y="1369611"/>
            <a:ext cx="8358810" cy="3909525"/>
          </a:xfrm>
        </p:spPr>
        <p:txBody>
          <a:bodyPr>
            <a:noAutofit/>
          </a:bodyPr>
          <a:lstStyle/>
          <a:p>
            <a:pPr>
              <a:buFont typeface="+mj-lt"/>
              <a:buAutoNum type="arabicPeriod" startAt="6"/>
            </a:pPr>
            <a:r>
              <a:rPr lang="en-GB" sz="2200" dirty="0">
                <a:solidFill>
                  <a:srgbClr val="002060"/>
                </a:solidFill>
              </a:rPr>
              <a:t>Profound links have existed between American sport and the military since the time of the Spanish-American war of 1898.</a:t>
            </a:r>
          </a:p>
          <a:p>
            <a:pPr>
              <a:buFont typeface="+mj-lt"/>
              <a:buAutoNum type="arabicPeriod" startAt="6"/>
            </a:pPr>
            <a:r>
              <a:rPr lang="en-GB" sz="2200" dirty="0">
                <a:solidFill>
                  <a:srgbClr val="002060"/>
                </a:solidFill>
              </a:rPr>
              <a:t>Waves of immigrants to US readily embraced America sports. </a:t>
            </a:r>
          </a:p>
          <a:p>
            <a:pPr>
              <a:buFont typeface="+mj-lt"/>
              <a:buAutoNum type="arabicPeriod" startAt="6"/>
            </a:pPr>
            <a:r>
              <a:rPr lang="en-GB" sz="2200" dirty="0">
                <a:solidFill>
                  <a:srgbClr val="002060"/>
                </a:solidFill>
              </a:rPr>
              <a:t>A national sporting culture was firmly established in the US between 1876-1926. Many of the nation’s sporting bodies were founded and sport was aided considerably by developments in the media, and there was a particular emphasis on team sports (Bairner, 2001).</a:t>
            </a:r>
          </a:p>
          <a:p>
            <a:pPr>
              <a:buFont typeface="+mj-lt"/>
              <a:buAutoNum type="arabicPeriod" startAt="6"/>
            </a:pPr>
            <a:r>
              <a:rPr lang="en-GB" sz="2200" dirty="0">
                <a:solidFill>
                  <a:srgbClr val="002060"/>
                </a:solidFill>
              </a:rPr>
              <a:t>American sport history is ‘characterised by a tension between expansionism and isolationism’ </a:t>
            </a:r>
            <a:r>
              <a:rPr lang="en-GB" sz="2200" dirty="0" err="1">
                <a:solidFill>
                  <a:srgbClr val="002060"/>
                </a:solidFill>
              </a:rPr>
              <a:t>Bairner</a:t>
            </a:r>
            <a:r>
              <a:rPr lang="en-GB" sz="2200" dirty="0">
                <a:solidFill>
                  <a:srgbClr val="002060"/>
                </a:solidFill>
              </a:rPr>
              <a:t> (2001, p. 92).</a:t>
            </a:r>
          </a:p>
          <a:p>
            <a:pPr marL="0" indent="0">
              <a:buNone/>
            </a:pPr>
            <a:endParaRPr lang="en-GB" sz="2200" dirty="0">
              <a:solidFill>
                <a:srgbClr val="002060"/>
              </a:solidFill>
            </a:endParaRPr>
          </a:p>
        </p:txBody>
      </p:sp>
    </p:spTree>
    <p:extLst>
      <p:ext uri="{BB962C8B-B14F-4D97-AF65-F5344CB8AC3E}">
        <p14:creationId xmlns:p14="http://schemas.microsoft.com/office/powerpoint/2010/main" val="2917507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2693860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52835" cy="5695122"/>
          </a:xfrm>
        </p:spPr>
      </p:pic>
      <p:sp>
        <p:nvSpPr>
          <p:cNvPr id="5" name="TextBox 4"/>
          <p:cNvSpPr txBox="1"/>
          <p:nvPr/>
        </p:nvSpPr>
        <p:spPr>
          <a:xfrm>
            <a:off x="1033670" y="969001"/>
            <a:ext cx="7653130" cy="1446550"/>
          </a:xfrm>
          <a:prstGeom prst="rect">
            <a:avLst/>
          </a:prstGeom>
          <a:noFill/>
        </p:spPr>
        <p:txBody>
          <a:bodyPr wrap="square" rtlCol="0">
            <a:spAutoFit/>
          </a:bodyPr>
          <a:lstStyle/>
          <a:p>
            <a:r>
              <a:rPr lang="en-GB" sz="2200" dirty="0">
                <a:solidFill>
                  <a:srgbClr val="FF0000"/>
                </a:solidFill>
              </a:rPr>
              <a:t>“The United States is a nation barely emerging from infancy wherein its identity is weak and veiled in a shroud of uncertainty” but “patriotism remains an all powerful element throughout American sport”  Wilcox (1994).</a:t>
            </a:r>
          </a:p>
        </p:txBody>
      </p:sp>
    </p:spTree>
    <p:extLst>
      <p:ext uri="{BB962C8B-B14F-4D97-AF65-F5344CB8AC3E}">
        <p14:creationId xmlns:p14="http://schemas.microsoft.com/office/powerpoint/2010/main" val="26691958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1" cy="5719282"/>
          </a:xfrm>
          <a:prstGeom prst="rect">
            <a:avLst/>
          </a:prstGeom>
        </p:spPr>
      </p:pic>
      <p:sp>
        <p:nvSpPr>
          <p:cNvPr id="5" name="TextBox 4"/>
          <p:cNvSpPr txBox="1"/>
          <p:nvPr/>
        </p:nvSpPr>
        <p:spPr>
          <a:xfrm>
            <a:off x="457200" y="148678"/>
            <a:ext cx="8488017" cy="2308324"/>
          </a:xfrm>
          <a:prstGeom prst="rect">
            <a:avLst/>
          </a:prstGeom>
          <a:noFill/>
        </p:spPr>
        <p:txBody>
          <a:bodyPr wrap="square" rtlCol="0">
            <a:spAutoFit/>
          </a:bodyPr>
          <a:lstStyle/>
          <a:p>
            <a:r>
              <a:rPr lang="en-GB" sz="2400" i="1" dirty="0">
                <a:solidFill>
                  <a:schemeClr val="accent2">
                    <a:lumMod val="20000"/>
                    <a:lumOff val="80000"/>
                  </a:schemeClr>
                </a:solidFill>
              </a:rPr>
              <a:t>“…it has been shown that the emphasis on team sports as opposed to individual activities is itself a particularly American characteristic.   Of these American games, arguably the most significant, in terms of representations of what it means to be American, is baseball,” Bairner (2001, p.95).   </a:t>
            </a:r>
          </a:p>
        </p:txBody>
      </p:sp>
      <p:sp>
        <p:nvSpPr>
          <p:cNvPr id="6" name="TextBox 5"/>
          <p:cNvSpPr txBox="1"/>
          <p:nvPr/>
        </p:nvSpPr>
        <p:spPr>
          <a:xfrm>
            <a:off x="357809" y="4522304"/>
            <a:ext cx="8587408" cy="769441"/>
          </a:xfrm>
          <a:prstGeom prst="rect">
            <a:avLst/>
          </a:prstGeom>
          <a:noFill/>
        </p:spPr>
        <p:txBody>
          <a:bodyPr wrap="square" rtlCol="0">
            <a:spAutoFit/>
          </a:bodyPr>
          <a:lstStyle/>
          <a:p>
            <a:r>
              <a:rPr lang="en-GB" sz="2200" dirty="0">
                <a:solidFill>
                  <a:schemeClr val="accent2">
                    <a:lumMod val="20000"/>
                    <a:lumOff val="80000"/>
                  </a:schemeClr>
                </a:solidFill>
              </a:rPr>
              <a:t>Why do you think baseball is America’s national game – “the National Pastime”?</a:t>
            </a:r>
          </a:p>
        </p:txBody>
      </p:sp>
    </p:spTree>
    <p:extLst>
      <p:ext uri="{BB962C8B-B14F-4D97-AF65-F5344CB8AC3E}">
        <p14:creationId xmlns:p14="http://schemas.microsoft.com/office/powerpoint/2010/main" val="389948129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5704114"/>
          </a:xfrm>
          <a:prstGeom prst="rect">
            <a:avLst/>
          </a:prstGeom>
        </p:spPr>
      </p:pic>
      <p:sp>
        <p:nvSpPr>
          <p:cNvPr id="2" name="Title 1"/>
          <p:cNvSpPr>
            <a:spLocks noGrp="1"/>
          </p:cNvSpPr>
          <p:nvPr>
            <p:ph type="title"/>
          </p:nvPr>
        </p:nvSpPr>
        <p:spPr>
          <a:xfrm>
            <a:off x="172720" y="327175"/>
            <a:ext cx="8229600" cy="1143000"/>
          </a:xfrm>
        </p:spPr>
        <p:txBody>
          <a:bodyPr/>
          <a:lstStyle/>
          <a:p>
            <a:pPr algn="l"/>
            <a:r>
              <a:rPr lang="en-GB" dirty="0">
                <a:solidFill>
                  <a:schemeClr val="bg1"/>
                </a:solidFill>
              </a:rPr>
              <a:t>Why baseball?</a:t>
            </a:r>
          </a:p>
        </p:txBody>
      </p:sp>
      <p:sp>
        <p:nvSpPr>
          <p:cNvPr id="3" name="Content Placeholder 2"/>
          <p:cNvSpPr>
            <a:spLocks noGrp="1"/>
          </p:cNvSpPr>
          <p:nvPr>
            <p:ph idx="1"/>
          </p:nvPr>
        </p:nvSpPr>
        <p:spPr>
          <a:xfrm>
            <a:off x="0" y="3885155"/>
            <a:ext cx="6573520" cy="2917370"/>
          </a:xfrm>
        </p:spPr>
        <p:txBody>
          <a:bodyPr>
            <a:normAutofit/>
          </a:bodyPr>
          <a:lstStyle/>
          <a:p>
            <a:pPr marL="0" indent="0">
              <a:buNone/>
            </a:pPr>
            <a:r>
              <a:rPr lang="en-GB" sz="2500" dirty="0">
                <a:solidFill>
                  <a:schemeClr val="bg1"/>
                </a:solidFill>
              </a:rPr>
              <a:t>“The answer according to Story (1995) is obvious.  Men loved it for the simple reason that is satisfied their need for comradeship, recognition, and order,” </a:t>
            </a:r>
            <a:r>
              <a:rPr lang="en-GB" sz="2500" dirty="0" err="1">
                <a:solidFill>
                  <a:schemeClr val="bg1"/>
                </a:solidFill>
              </a:rPr>
              <a:t>Bairner</a:t>
            </a:r>
            <a:r>
              <a:rPr lang="en-GB" sz="2500" dirty="0">
                <a:solidFill>
                  <a:schemeClr val="bg1"/>
                </a:solidFill>
              </a:rPr>
              <a:t> (2001, p. 96).   </a:t>
            </a:r>
          </a:p>
        </p:txBody>
      </p:sp>
    </p:spTree>
    <p:extLst>
      <p:ext uri="{BB962C8B-B14F-4D97-AF65-F5344CB8AC3E}">
        <p14:creationId xmlns:p14="http://schemas.microsoft.com/office/powerpoint/2010/main" val="108603249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446" y="1086805"/>
            <a:ext cx="8229600" cy="3269973"/>
          </a:xfrm>
        </p:spPr>
        <p:txBody>
          <a:bodyPr>
            <a:noAutofit/>
          </a:bodyPr>
          <a:lstStyle/>
          <a:p>
            <a:pPr marL="0" indent="0">
              <a:buNone/>
            </a:pPr>
            <a:r>
              <a:rPr lang="en-GB" sz="3800" dirty="0">
                <a:solidFill>
                  <a:srgbClr val="002060"/>
                </a:solidFill>
              </a:rPr>
              <a:t>“As Bairner (2001) notes, regardless of scale and level of popularity, </a:t>
            </a:r>
            <a:r>
              <a:rPr lang="en-GB" sz="3800" b="1" dirty="0">
                <a:solidFill>
                  <a:srgbClr val="FF0000"/>
                </a:solidFill>
              </a:rPr>
              <a:t>any sport that provides a meaningful cultural value for the nation can be regarded as a national sport </a:t>
            </a:r>
            <a:r>
              <a:rPr lang="en-GB" sz="3800" dirty="0">
                <a:solidFill>
                  <a:srgbClr val="002060"/>
                </a:solidFill>
              </a:rPr>
              <a:t>of the country in question”, Bairner et al (2016, p.505)  </a:t>
            </a:r>
          </a:p>
        </p:txBody>
      </p:sp>
    </p:spTree>
    <p:extLst>
      <p:ext uri="{BB962C8B-B14F-4D97-AF65-F5344CB8AC3E}">
        <p14:creationId xmlns:p14="http://schemas.microsoft.com/office/powerpoint/2010/main" val="290062677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758"/>
            <a:ext cx="8229600" cy="1066482"/>
          </a:xfrm>
        </p:spPr>
        <p:txBody>
          <a:bodyPr>
            <a:normAutofit/>
          </a:bodyPr>
          <a:lstStyle/>
          <a:p>
            <a:r>
              <a:rPr lang="en-GB" sz="3000" b="1" u="sng" dirty="0">
                <a:solidFill>
                  <a:srgbClr val="002060"/>
                </a:solidFill>
              </a:rPr>
              <a:t>Baseball and the National Identity – </a:t>
            </a:r>
            <a:br>
              <a:rPr lang="en-GB" sz="3000" b="1" u="sng" dirty="0">
                <a:solidFill>
                  <a:srgbClr val="002060"/>
                </a:solidFill>
              </a:rPr>
            </a:br>
            <a:r>
              <a:rPr lang="en-GB" sz="3000" b="1" u="sng" dirty="0">
                <a:solidFill>
                  <a:srgbClr val="FF0000"/>
                </a:solidFill>
              </a:rPr>
              <a:t>An Invented Tradition</a:t>
            </a:r>
          </a:p>
        </p:txBody>
      </p:sp>
      <p:sp>
        <p:nvSpPr>
          <p:cNvPr id="3" name="Content Placeholder 2"/>
          <p:cNvSpPr>
            <a:spLocks noGrp="1"/>
          </p:cNvSpPr>
          <p:nvPr>
            <p:ph idx="1"/>
          </p:nvPr>
        </p:nvSpPr>
        <p:spPr>
          <a:xfrm>
            <a:off x="457200" y="1158240"/>
            <a:ext cx="8229600" cy="4709160"/>
          </a:xfrm>
        </p:spPr>
        <p:txBody>
          <a:bodyPr>
            <a:normAutofit/>
          </a:bodyPr>
          <a:lstStyle/>
          <a:p>
            <a:pPr>
              <a:buFont typeface="Wingdings" panose="05000000000000000000" pitchFamily="2" charset="2"/>
              <a:buChar char="§"/>
            </a:pPr>
            <a:r>
              <a:rPr lang="en-GB" sz="2600" dirty="0">
                <a:solidFill>
                  <a:srgbClr val="002060"/>
                </a:solidFill>
              </a:rPr>
              <a:t>Legend prevailed that rules of modern baseball were invited by </a:t>
            </a:r>
            <a:r>
              <a:rPr lang="en-GB" sz="2600" dirty="0">
                <a:solidFill>
                  <a:srgbClr val="FF0000"/>
                </a:solidFill>
              </a:rPr>
              <a:t>Abner Doubleday </a:t>
            </a:r>
            <a:r>
              <a:rPr lang="en-GB" sz="2600" dirty="0">
                <a:solidFill>
                  <a:srgbClr val="002060"/>
                </a:solidFill>
              </a:rPr>
              <a:t>–a student at military school in 1839.</a:t>
            </a:r>
          </a:p>
          <a:p>
            <a:pPr>
              <a:buFont typeface="Wingdings" panose="05000000000000000000" pitchFamily="2" charset="2"/>
              <a:buChar char="§"/>
            </a:pPr>
            <a:r>
              <a:rPr lang="en-GB" sz="2600" dirty="0">
                <a:solidFill>
                  <a:srgbClr val="FF0000"/>
                </a:solidFill>
              </a:rPr>
              <a:t>Suggestion that it was merely derived from English </a:t>
            </a:r>
            <a:r>
              <a:rPr lang="en-GB" sz="2600" dirty="0" err="1">
                <a:solidFill>
                  <a:srgbClr val="FF0000"/>
                </a:solidFill>
              </a:rPr>
              <a:t>rounders</a:t>
            </a:r>
            <a:r>
              <a:rPr lang="en-GB" sz="2600" dirty="0">
                <a:solidFill>
                  <a:srgbClr val="FF0000"/>
                </a:solidFill>
              </a:rPr>
              <a:t> was unacceptable </a:t>
            </a:r>
            <a:r>
              <a:rPr lang="en-GB" sz="2600" dirty="0">
                <a:solidFill>
                  <a:srgbClr val="002060"/>
                </a:solidFill>
              </a:rPr>
              <a:t>in terms of establishing an American sports culture and the broader issue of what it meant to be an American (</a:t>
            </a:r>
            <a:r>
              <a:rPr lang="en-GB" sz="2600" dirty="0" err="1">
                <a:solidFill>
                  <a:srgbClr val="002060"/>
                </a:solidFill>
              </a:rPr>
              <a:t>Bairner</a:t>
            </a:r>
            <a:r>
              <a:rPr lang="en-GB" sz="2600" dirty="0">
                <a:solidFill>
                  <a:srgbClr val="002060"/>
                </a:solidFill>
              </a:rPr>
              <a:t>, 2001, p. 96).</a:t>
            </a:r>
          </a:p>
          <a:p>
            <a:pPr>
              <a:buFont typeface="Wingdings" panose="05000000000000000000" pitchFamily="2" charset="2"/>
              <a:buChar char="§"/>
            </a:pPr>
            <a:r>
              <a:rPr lang="en-GB" sz="2600" dirty="0">
                <a:solidFill>
                  <a:srgbClr val="002060"/>
                </a:solidFill>
              </a:rPr>
              <a:t>The Doubleday myth connected baseball to a military figure and provided the sport with rural origins, and core values of American life. </a:t>
            </a:r>
          </a:p>
        </p:txBody>
      </p:sp>
    </p:spTree>
    <p:extLst>
      <p:ext uri="{BB962C8B-B14F-4D97-AF65-F5344CB8AC3E}">
        <p14:creationId xmlns:p14="http://schemas.microsoft.com/office/powerpoint/2010/main" val="4940533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758"/>
            <a:ext cx="8229600" cy="1066482"/>
          </a:xfrm>
        </p:spPr>
        <p:txBody>
          <a:bodyPr>
            <a:normAutofit/>
          </a:bodyPr>
          <a:lstStyle/>
          <a:p>
            <a:r>
              <a:rPr lang="en-GB" sz="3000" b="1" u="sng" dirty="0">
                <a:solidFill>
                  <a:srgbClr val="002060"/>
                </a:solidFill>
              </a:rPr>
              <a:t>Baseball and the National Identity – </a:t>
            </a:r>
            <a:br>
              <a:rPr lang="en-GB" sz="3000" b="1" u="sng" dirty="0">
                <a:solidFill>
                  <a:srgbClr val="002060"/>
                </a:solidFill>
              </a:rPr>
            </a:br>
            <a:r>
              <a:rPr lang="en-GB" sz="3000" b="1" u="sng" dirty="0">
                <a:solidFill>
                  <a:srgbClr val="002060"/>
                </a:solidFill>
              </a:rPr>
              <a:t>An Invented Tradition</a:t>
            </a:r>
          </a:p>
        </p:txBody>
      </p:sp>
      <p:sp>
        <p:nvSpPr>
          <p:cNvPr id="3" name="Content Placeholder 2"/>
          <p:cNvSpPr>
            <a:spLocks noGrp="1"/>
          </p:cNvSpPr>
          <p:nvPr>
            <p:ph idx="1"/>
          </p:nvPr>
        </p:nvSpPr>
        <p:spPr>
          <a:xfrm>
            <a:off x="457200" y="1444618"/>
            <a:ext cx="8229600" cy="5413382"/>
          </a:xfrm>
        </p:spPr>
        <p:txBody>
          <a:bodyPr>
            <a:normAutofit/>
          </a:bodyPr>
          <a:lstStyle/>
          <a:p>
            <a:pPr>
              <a:buFont typeface="Wingdings" panose="05000000000000000000" pitchFamily="2" charset="2"/>
              <a:buChar char="§"/>
            </a:pPr>
            <a:r>
              <a:rPr lang="en-GB" sz="2200" dirty="0">
                <a:solidFill>
                  <a:srgbClr val="002060"/>
                </a:solidFill>
              </a:rPr>
              <a:t>Baseball also reflected the spirit of capitalism and businessmen such as Albert G. Spalding began to promote it as a marketable commodity from the 1920s onwards.  </a:t>
            </a:r>
          </a:p>
          <a:p>
            <a:pPr>
              <a:buFont typeface="Wingdings" panose="05000000000000000000" pitchFamily="2" charset="2"/>
              <a:buChar char="§"/>
            </a:pPr>
            <a:r>
              <a:rPr lang="en-GB" sz="2200" dirty="0">
                <a:solidFill>
                  <a:srgbClr val="002060"/>
                </a:solidFill>
              </a:rPr>
              <a:t>Between the two World wars baseball established itself as the “undisputed National Pastime” (ix) and as “a means of expressing American nationalism” </a:t>
            </a:r>
            <a:r>
              <a:rPr lang="en-GB" sz="2200" dirty="0" err="1">
                <a:solidFill>
                  <a:srgbClr val="002060"/>
                </a:solidFill>
              </a:rPr>
              <a:t>Crepeau</a:t>
            </a:r>
            <a:r>
              <a:rPr lang="en-GB" sz="2200" dirty="0">
                <a:solidFill>
                  <a:srgbClr val="002060"/>
                </a:solidFill>
              </a:rPr>
              <a:t> (1980, x). </a:t>
            </a:r>
          </a:p>
          <a:p>
            <a:pPr>
              <a:buFont typeface="Wingdings" panose="05000000000000000000" pitchFamily="2" charset="2"/>
              <a:buChar char="§"/>
            </a:pPr>
            <a:r>
              <a:rPr lang="en-GB" sz="2200" dirty="0">
                <a:solidFill>
                  <a:srgbClr val="002060"/>
                </a:solidFill>
              </a:rPr>
              <a:t>As examples:  4</a:t>
            </a:r>
            <a:r>
              <a:rPr lang="en-GB" sz="2200" baseline="30000" dirty="0">
                <a:solidFill>
                  <a:srgbClr val="002060"/>
                </a:solidFill>
              </a:rPr>
              <a:t>th</a:t>
            </a:r>
            <a:r>
              <a:rPr lang="en-GB" sz="2200" dirty="0">
                <a:solidFill>
                  <a:srgbClr val="002060"/>
                </a:solidFill>
              </a:rPr>
              <a:t> July baseball games, singing of national anthem before games, and American presidents deliberately associating themselves with the game.</a:t>
            </a:r>
          </a:p>
          <a:p>
            <a:pPr>
              <a:buFont typeface="Wingdings" panose="05000000000000000000" pitchFamily="2" charset="2"/>
              <a:buChar char="§"/>
            </a:pPr>
            <a:r>
              <a:rPr lang="en-GB" sz="2200" dirty="0">
                <a:solidFill>
                  <a:srgbClr val="002060"/>
                </a:solidFill>
              </a:rPr>
              <a:t>Baseball has served as an important reference point for rural Americans newly arrived in the city (</a:t>
            </a:r>
            <a:r>
              <a:rPr lang="en-GB" sz="2200" dirty="0" err="1">
                <a:solidFill>
                  <a:srgbClr val="002060"/>
                </a:solidFill>
              </a:rPr>
              <a:t>Crepeau</a:t>
            </a:r>
            <a:r>
              <a:rPr lang="en-GB" sz="2200" dirty="0">
                <a:solidFill>
                  <a:srgbClr val="002060"/>
                </a:solidFill>
              </a:rPr>
              <a:t>, 1980).</a:t>
            </a:r>
          </a:p>
        </p:txBody>
      </p:sp>
    </p:spTree>
    <p:extLst>
      <p:ext uri="{BB962C8B-B14F-4D97-AF65-F5344CB8AC3E}">
        <p14:creationId xmlns:p14="http://schemas.microsoft.com/office/powerpoint/2010/main" val="2018325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900" b="1" u="sng" dirty="0">
                <a:solidFill>
                  <a:srgbClr val="002060"/>
                </a:solidFill>
              </a:rPr>
              <a:t>Baseball</a:t>
            </a:r>
            <a:r>
              <a:rPr lang="en-GB" b="1" u="sng" dirty="0">
                <a:solidFill>
                  <a:srgbClr val="002060"/>
                </a:solidFill>
              </a:rPr>
              <a:t> – Historical Development</a:t>
            </a:r>
          </a:p>
        </p:txBody>
      </p:sp>
      <p:sp>
        <p:nvSpPr>
          <p:cNvPr id="3" name="Content Placeholder 2"/>
          <p:cNvSpPr>
            <a:spLocks noGrp="1"/>
          </p:cNvSpPr>
          <p:nvPr>
            <p:ph idx="1"/>
          </p:nvPr>
        </p:nvSpPr>
        <p:spPr>
          <a:xfrm>
            <a:off x="457200" y="1508760"/>
            <a:ext cx="8229600" cy="4922185"/>
          </a:xfrm>
        </p:spPr>
        <p:txBody>
          <a:bodyPr>
            <a:normAutofit/>
          </a:bodyPr>
          <a:lstStyle/>
          <a:p>
            <a:pPr>
              <a:buFont typeface="Wingdings" panose="05000000000000000000" pitchFamily="2" charset="2"/>
              <a:buChar char="§"/>
            </a:pPr>
            <a:r>
              <a:rPr lang="en-GB" sz="2500" dirty="0">
                <a:solidFill>
                  <a:srgbClr val="002060"/>
                </a:solidFill>
              </a:rPr>
              <a:t>Major-league baseball has been an urban phenomenon and a target for civic pride (</a:t>
            </a:r>
            <a:r>
              <a:rPr lang="en-GB" sz="2500" dirty="0" err="1">
                <a:solidFill>
                  <a:srgbClr val="002060"/>
                </a:solidFill>
              </a:rPr>
              <a:t>Crepeau</a:t>
            </a:r>
            <a:r>
              <a:rPr lang="en-GB" sz="2500" dirty="0">
                <a:solidFill>
                  <a:srgbClr val="002060"/>
                </a:solidFill>
              </a:rPr>
              <a:t>, 1980).</a:t>
            </a:r>
          </a:p>
          <a:p>
            <a:pPr>
              <a:buFont typeface="Wingdings" panose="05000000000000000000" pitchFamily="2" charset="2"/>
              <a:buChar char="§"/>
            </a:pPr>
            <a:r>
              <a:rPr lang="en-GB" sz="2500" dirty="0">
                <a:solidFill>
                  <a:srgbClr val="002060"/>
                </a:solidFill>
              </a:rPr>
              <a:t>Becoming home to a franchise is an important weapon in the arsenal of ‘civic </a:t>
            </a:r>
            <a:r>
              <a:rPr lang="en-GB" sz="2500" dirty="0" err="1">
                <a:solidFill>
                  <a:srgbClr val="002060"/>
                </a:solidFill>
              </a:rPr>
              <a:t>boosterism</a:t>
            </a:r>
            <a:r>
              <a:rPr lang="en-GB" sz="2500" dirty="0">
                <a:solidFill>
                  <a:srgbClr val="002060"/>
                </a:solidFill>
              </a:rPr>
              <a:t>’ (Bairner, 2001). </a:t>
            </a:r>
          </a:p>
          <a:p>
            <a:pPr>
              <a:buFont typeface="Wingdings" panose="05000000000000000000" pitchFamily="2" charset="2"/>
              <a:buChar char="§"/>
            </a:pPr>
            <a:r>
              <a:rPr lang="en-GB" sz="2500" dirty="0">
                <a:solidFill>
                  <a:srgbClr val="002060"/>
                </a:solidFill>
              </a:rPr>
              <a:t>Sport, and baseball especially, helped answer questions of what it meant to be an American for immigrants. </a:t>
            </a:r>
          </a:p>
          <a:p>
            <a:pPr>
              <a:buFont typeface="Wingdings" panose="05000000000000000000" pitchFamily="2" charset="2"/>
              <a:buChar char="§"/>
            </a:pPr>
            <a:r>
              <a:rPr lang="en-GB" sz="2500" dirty="0">
                <a:solidFill>
                  <a:srgbClr val="002060"/>
                </a:solidFill>
              </a:rPr>
              <a:t>However, Jews and black Americans were excluded from baseball for long periods by racial prejudice.  </a:t>
            </a:r>
          </a:p>
        </p:txBody>
      </p:sp>
    </p:spTree>
    <p:extLst>
      <p:ext uri="{BB962C8B-B14F-4D97-AF65-F5344CB8AC3E}">
        <p14:creationId xmlns:p14="http://schemas.microsoft.com/office/powerpoint/2010/main" val="35246721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Baseball – Historical Overview</a:t>
            </a:r>
          </a:p>
        </p:txBody>
      </p:sp>
      <p:sp>
        <p:nvSpPr>
          <p:cNvPr id="3" name="Content Placeholder 2"/>
          <p:cNvSpPr>
            <a:spLocks noGrp="1"/>
          </p:cNvSpPr>
          <p:nvPr>
            <p:ph idx="1"/>
          </p:nvPr>
        </p:nvSpPr>
        <p:spPr>
          <a:xfrm>
            <a:off x="304801" y="1286282"/>
            <a:ext cx="8730341" cy="4700134"/>
          </a:xfrm>
        </p:spPr>
        <p:txBody>
          <a:bodyPr>
            <a:normAutofit fontScale="85000" lnSpcReduction="20000"/>
          </a:bodyPr>
          <a:lstStyle/>
          <a:p>
            <a:pPr>
              <a:buFont typeface="Wingdings" panose="05000000000000000000" pitchFamily="2" charset="2"/>
              <a:buChar char="§"/>
            </a:pPr>
            <a:r>
              <a:rPr lang="en-GB" dirty="0">
                <a:solidFill>
                  <a:srgbClr val="002060"/>
                </a:solidFill>
              </a:rPr>
              <a:t>1850s – promoted as the </a:t>
            </a:r>
            <a:r>
              <a:rPr lang="en-GB" b="1" dirty="0">
                <a:solidFill>
                  <a:srgbClr val="002060"/>
                </a:solidFill>
              </a:rPr>
              <a:t>“national game” </a:t>
            </a:r>
            <a:r>
              <a:rPr lang="en-GB" dirty="0">
                <a:solidFill>
                  <a:srgbClr val="002060"/>
                </a:solidFill>
              </a:rPr>
              <a:t>(Rader, 1996).</a:t>
            </a:r>
          </a:p>
          <a:p>
            <a:pPr>
              <a:buFont typeface="Wingdings" panose="05000000000000000000" pitchFamily="2" charset="2"/>
              <a:buChar char="§"/>
            </a:pPr>
            <a:r>
              <a:rPr lang="en-GB" dirty="0">
                <a:solidFill>
                  <a:srgbClr val="002060"/>
                </a:solidFill>
              </a:rPr>
              <a:t>1880s – becomes a </a:t>
            </a:r>
            <a:r>
              <a:rPr lang="en-GB" b="1" dirty="0">
                <a:solidFill>
                  <a:srgbClr val="002060"/>
                </a:solidFill>
              </a:rPr>
              <a:t>mass cultural movement </a:t>
            </a:r>
            <a:r>
              <a:rPr lang="en-GB" dirty="0">
                <a:solidFill>
                  <a:srgbClr val="002060"/>
                </a:solidFill>
              </a:rPr>
              <a:t>(Story, 1995), which promoters and sponsors build upon (</a:t>
            </a:r>
            <a:r>
              <a:rPr lang="en-GB" dirty="0" err="1">
                <a:solidFill>
                  <a:srgbClr val="002060"/>
                </a:solidFill>
              </a:rPr>
              <a:t>Bairner</a:t>
            </a:r>
            <a:r>
              <a:rPr lang="en-GB" dirty="0">
                <a:solidFill>
                  <a:srgbClr val="002060"/>
                </a:solidFill>
              </a:rPr>
              <a:t>, 2001). </a:t>
            </a:r>
          </a:p>
          <a:p>
            <a:pPr>
              <a:buFont typeface="Wingdings" panose="05000000000000000000" pitchFamily="2" charset="2"/>
              <a:buChar char="§"/>
            </a:pPr>
            <a:r>
              <a:rPr lang="en-GB" dirty="0">
                <a:solidFill>
                  <a:srgbClr val="002060"/>
                </a:solidFill>
              </a:rPr>
              <a:t>Factors given for its growth have included: </a:t>
            </a:r>
          </a:p>
          <a:p>
            <a:pPr marL="914400" lvl="1" indent="-514350">
              <a:buFont typeface="+mj-lt"/>
              <a:buAutoNum type="arabicPeriod"/>
            </a:pPr>
            <a:r>
              <a:rPr lang="en-GB" dirty="0">
                <a:solidFill>
                  <a:srgbClr val="002060"/>
                </a:solidFill>
              </a:rPr>
              <a:t>Specific working class occupations;</a:t>
            </a:r>
          </a:p>
          <a:p>
            <a:pPr marL="914400" lvl="1" indent="-514350">
              <a:buFont typeface="+mj-lt"/>
              <a:buAutoNum type="arabicPeriod"/>
            </a:pPr>
            <a:r>
              <a:rPr lang="en-GB" dirty="0">
                <a:solidFill>
                  <a:srgbClr val="002060"/>
                </a:solidFill>
              </a:rPr>
              <a:t>Irish ethnicity;</a:t>
            </a:r>
          </a:p>
          <a:p>
            <a:pPr marL="914400" lvl="1" indent="-514350">
              <a:buFont typeface="+mj-lt"/>
              <a:buAutoNum type="arabicPeriod"/>
            </a:pPr>
            <a:r>
              <a:rPr lang="en-GB" dirty="0">
                <a:solidFill>
                  <a:srgbClr val="002060"/>
                </a:solidFill>
              </a:rPr>
              <a:t>Masculinity;</a:t>
            </a:r>
          </a:p>
          <a:p>
            <a:pPr marL="914400" lvl="1" indent="-514350">
              <a:buFont typeface="+mj-lt"/>
              <a:buAutoNum type="arabicPeriod"/>
            </a:pPr>
            <a:r>
              <a:rPr lang="en-GB" dirty="0">
                <a:solidFill>
                  <a:srgbClr val="002060"/>
                </a:solidFill>
              </a:rPr>
              <a:t>Development of a rail-road based entertainment industry;</a:t>
            </a:r>
          </a:p>
          <a:p>
            <a:pPr marL="914400" lvl="1" indent="-514350">
              <a:buFont typeface="+mj-lt"/>
              <a:buAutoNum type="arabicPeriod"/>
            </a:pPr>
            <a:r>
              <a:rPr lang="en-GB" dirty="0">
                <a:solidFill>
                  <a:srgbClr val="002060"/>
                </a:solidFill>
              </a:rPr>
              <a:t>Increased sponsorship  (</a:t>
            </a:r>
            <a:r>
              <a:rPr lang="en-GB" dirty="0" err="1">
                <a:solidFill>
                  <a:srgbClr val="002060"/>
                </a:solidFill>
              </a:rPr>
              <a:t>Bairner</a:t>
            </a:r>
            <a:r>
              <a:rPr lang="en-GB" dirty="0">
                <a:solidFill>
                  <a:srgbClr val="002060"/>
                </a:solidFill>
              </a:rPr>
              <a:t>, 2001, p. 96).  </a:t>
            </a:r>
          </a:p>
        </p:txBody>
      </p:sp>
    </p:spTree>
    <p:extLst>
      <p:ext uri="{BB962C8B-B14F-4D97-AF65-F5344CB8AC3E}">
        <p14:creationId xmlns:p14="http://schemas.microsoft.com/office/powerpoint/2010/main" val="30739731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3733" y="126908"/>
            <a:ext cx="3875314" cy="258146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74336" y="101585"/>
            <a:ext cx="3440407" cy="2587186"/>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59649" y="3331028"/>
            <a:ext cx="2403620" cy="3152289"/>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74336" y="3361421"/>
            <a:ext cx="3026664" cy="3168223"/>
          </a:xfrm>
          <a:prstGeom prst="rect">
            <a:avLst/>
          </a:prstGeom>
        </p:spPr>
      </p:pic>
      <p:sp>
        <p:nvSpPr>
          <p:cNvPr id="3" name="TextBox 2"/>
          <p:cNvSpPr txBox="1"/>
          <p:nvPr/>
        </p:nvSpPr>
        <p:spPr>
          <a:xfrm>
            <a:off x="653733" y="2836501"/>
            <a:ext cx="7822440" cy="369332"/>
          </a:xfrm>
          <a:prstGeom prst="rect">
            <a:avLst/>
          </a:prstGeom>
          <a:solidFill>
            <a:srgbClr val="FFFF00"/>
          </a:solidFill>
        </p:spPr>
        <p:txBody>
          <a:bodyPr wrap="square" rtlCol="0">
            <a:spAutoFit/>
          </a:bodyPr>
          <a:lstStyle/>
          <a:p>
            <a:pPr algn="ctr"/>
            <a:r>
              <a:rPr lang="en-GB" b="1" dirty="0"/>
              <a:t>Can you name all of these US Presidents?</a:t>
            </a:r>
          </a:p>
        </p:txBody>
      </p:sp>
    </p:spTree>
    <p:extLst>
      <p:ext uri="{BB962C8B-B14F-4D97-AF65-F5344CB8AC3E}">
        <p14:creationId xmlns:p14="http://schemas.microsoft.com/office/powerpoint/2010/main" val="94087441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4114"/>
          </a:xfrm>
        </p:spPr>
      </p:pic>
      <p:sp>
        <p:nvSpPr>
          <p:cNvPr id="5" name="Content Placeholder 2"/>
          <p:cNvSpPr txBox="1">
            <a:spLocks/>
          </p:cNvSpPr>
          <p:nvPr/>
        </p:nvSpPr>
        <p:spPr>
          <a:xfrm>
            <a:off x="1164772" y="241309"/>
            <a:ext cx="7783286" cy="259986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Font typeface="Arial" pitchFamily="34" charset="0"/>
              <a:buNone/>
            </a:pPr>
            <a:r>
              <a:rPr lang="en-GB" sz="2500" dirty="0">
                <a:solidFill>
                  <a:schemeClr val="bg1"/>
                </a:solidFill>
              </a:rPr>
              <a:t>“Artificially conceived, vigorously defended, ostentatiously celebrated, baseball is the quintessential American game,” </a:t>
            </a:r>
            <a:r>
              <a:rPr lang="en-GB" sz="2500" dirty="0" err="1">
                <a:solidFill>
                  <a:schemeClr val="bg1"/>
                </a:solidFill>
              </a:rPr>
              <a:t>Zingg</a:t>
            </a:r>
            <a:r>
              <a:rPr lang="en-GB" sz="2500" dirty="0">
                <a:solidFill>
                  <a:schemeClr val="bg1"/>
                </a:solidFill>
              </a:rPr>
              <a:t> (1988, p. 356). </a:t>
            </a:r>
          </a:p>
        </p:txBody>
      </p:sp>
    </p:spTree>
    <p:extLst>
      <p:ext uri="{BB962C8B-B14F-4D97-AF65-F5344CB8AC3E}">
        <p14:creationId xmlns:p14="http://schemas.microsoft.com/office/powerpoint/2010/main" val="2407317193"/>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160" y="274638"/>
            <a:ext cx="8696960" cy="1143000"/>
          </a:xfrm>
        </p:spPr>
        <p:txBody>
          <a:bodyPr>
            <a:normAutofit fontScale="90000"/>
          </a:bodyPr>
          <a:lstStyle/>
          <a:p>
            <a:r>
              <a:rPr lang="en-GB" sz="3500" b="1" u="sng" dirty="0">
                <a:solidFill>
                  <a:srgbClr val="002060"/>
                </a:solidFill>
              </a:rPr>
              <a:t>American Football &amp; the National Identity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070" y="1564480"/>
            <a:ext cx="7708900" cy="3627279"/>
          </a:xfrm>
          <a:effectLst>
            <a:softEdge rad="76200"/>
          </a:effectLst>
        </p:spPr>
      </p:pic>
    </p:spTree>
    <p:extLst>
      <p:ext uri="{BB962C8B-B14F-4D97-AF65-F5344CB8AC3E}">
        <p14:creationId xmlns:p14="http://schemas.microsoft.com/office/powerpoint/2010/main" val="297072808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52400"/>
            <a:ext cx="9144000" cy="5709920"/>
          </a:xfrm>
          <a:prstGeom prst="rect">
            <a:avLst/>
          </a:prstGeom>
        </p:spPr>
      </p:pic>
      <p:sp>
        <p:nvSpPr>
          <p:cNvPr id="3" name="Content Placeholder 2"/>
          <p:cNvSpPr>
            <a:spLocks noGrp="1"/>
          </p:cNvSpPr>
          <p:nvPr>
            <p:ph idx="1"/>
          </p:nvPr>
        </p:nvSpPr>
        <p:spPr>
          <a:xfrm>
            <a:off x="284480" y="4899484"/>
            <a:ext cx="8575040" cy="3917032"/>
          </a:xfrm>
        </p:spPr>
        <p:txBody>
          <a:bodyPr>
            <a:normAutofit/>
          </a:bodyPr>
          <a:lstStyle/>
          <a:p>
            <a:pPr marL="0" indent="0">
              <a:buNone/>
            </a:pPr>
            <a:r>
              <a:rPr lang="en-GB" sz="2000" b="1" dirty="0">
                <a:solidFill>
                  <a:schemeClr val="tx2">
                    <a:lumMod val="50000"/>
                  </a:schemeClr>
                </a:solidFill>
              </a:rPr>
              <a:t>“A sport that captures many of the central values of American society, football has steadily become an integral component of the community” Gannon and </a:t>
            </a:r>
            <a:r>
              <a:rPr lang="en-GB" sz="2000" b="1" dirty="0" err="1">
                <a:solidFill>
                  <a:schemeClr val="tx2">
                    <a:lumMod val="50000"/>
                  </a:schemeClr>
                </a:solidFill>
              </a:rPr>
              <a:t>Kanafani</a:t>
            </a:r>
            <a:r>
              <a:rPr lang="en-GB" sz="2000" b="1" dirty="0">
                <a:solidFill>
                  <a:schemeClr val="tx2">
                    <a:lumMod val="50000"/>
                  </a:schemeClr>
                </a:solidFill>
              </a:rPr>
              <a:t> (1994, p.303). </a:t>
            </a:r>
          </a:p>
        </p:txBody>
      </p:sp>
    </p:spTree>
    <p:extLst>
      <p:ext uri="{BB962C8B-B14F-4D97-AF65-F5344CB8AC3E}">
        <p14:creationId xmlns:p14="http://schemas.microsoft.com/office/powerpoint/2010/main" val="597236434"/>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2078"/>
            <a:ext cx="8229600" cy="1025842"/>
          </a:xfrm>
        </p:spPr>
        <p:txBody>
          <a:bodyPr>
            <a:noAutofit/>
          </a:bodyPr>
          <a:lstStyle/>
          <a:p>
            <a:r>
              <a:rPr lang="en-GB" sz="3000" b="1" u="sng" dirty="0">
                <a:solidFill>
                  <a:srgbClr val="002060"/>
                </a:solidFill>
              </a:rPr>
              <a:t>American Football &amp; the National Identity</a:t>
            </a:r>
            <a:endParaRPr lang="en-GB" sz="3000" dirty="0"/>
          </a:p>
        </p:txBody>
      </p:sp>
      <p:sp>
        <p:nvSpPr>
          <p:cNvPr id="3" name="Content Placeholder 2"/>
          <p:cNvSpPr>
            <a:spLocks noGrp="1"/>
          </p:cNvSpPr>
          <p:nvPr>
            <p:ph idx="1"/>
          </p:nvPr>
        </p:nvSpPr>
        <p:spPr>
          <a:xfrm>
            <a:off x="457200" y="1010920"/>
            <a:ext cx="8229600" cy="4831080"/>
          </a:xfrm>
        </p:spPr>
        <p:txBody>
          <a:bodyPr>
            <a:normAutofit fontScale="92500" lnSpcReduction="10000"/>
          </a:bodyPr>
          <a:lstStyle/>
          <a:p>
            <a:pPr>
              <a:buFont typeface="Wingdings" panose="05000000000000000000" pitchFamily="2" charset="2"/>
              <a:buChar char="§"/>
            </a:pPr>
            <a:r>
              <a:rPr lang="en-GB" dirty="0">
                <a:solidFill>
                  <a:srgbClr val="002060"/>
                </a:solidFill>
              </a:rPr>
              <a:t>AF </a:t>
            </a:r>
            <a:r>
              <a:rPr lang="en-GB" dirty="0">
                <a:solidFill>
                  <a:srgbClr val="FF0000"/>
                </a:solidFill>
              </a:rPr>
              <a:t>emerged in Ivy League schools </a:t>
            </a:r>
            <a:r>
              <a:rPr lang="en-GB" dirty="0">
                <a:solidFill>
                  <a:srgbClr val="002060"/>
                </a:solidFill>
              </a:rPr>
              <a:t>(</a:t>
            </a:r>
            <a:r>
              <a:rPr lang="en-GB" dirty="0" err="1">
                <a:solidFill>
                  <a:srgbClr val="002060"/>
                </a:solidFill>
              </a:rPr>
              <a:t>Havard</a:t>
            </a:r>
            <a:r>
              <a:rPr lang="en-GB" dirty="0">
                <a:solidFill>
                  <a:srgbClr val="002060"/>
                </a:solidFill>
              </a:rPr>
              <a:t>, Yale and Princeton) in the late C19th, hence it was originally considered an elite sport.</a:t>
            </a:r>
          </a:p>
          <a:p>
            <a:pPr>
              <a:buFont typeface="Wingdings" panose="05000000000000000000" pitchFamily="2" charset="2"/>
              <a:buChar char="§"/>
            </a:pPr>
            <a:r>
              <a:rPr lang="en-GB" dirty="0">
                <a:solidFill>
                  <a:srgbClr val="002060"/>
                </a:solidFill>
              </a:rPr>
              <a:t>Collegiate football spread rapidly from the Northwest to the Midwest, West Coast and South.</a:t>
            </a:r>
          </a:p>
          <a:p>
            <a:pPr>
              <a:buFont typeface="Wingdings" panose="05000000000000000000" pitchFamily="2" charset="2"/>
              <a:buChar char="§"/>
            </a:pPr>
            <a:r>
              <a:rPr lang="en-GB" dirty="0">
                <a:solidFill>
                  <a:srgbClr val="002060"/>
                </a:solidFill>
              </a:rPr>
              <a:t>Playing </a:t>
            </a:r>
            <a:r>
              <a:rPr lang="en-GB" dirty="0">
                <a:solidFill>
                  <a:srgbClr val="FF0000"/>
                </a:solidFill>
              </a:rPr>
              <a:t>important games on Thanksgiving Day</a:t>
            </a:r>
            <a:r>
              <a:rPr lang="en-GB" dirty="0">
                <a:solidFill>
                  <a:srgbClr val="002060"/>
                </a:solidFill>
              </a:rPr>
              <a:t> served to connect it with the “sacred ideals and customs of a nation just one century old” (Pope, 1997, p.85). </a:t>
            </a:r>
          </a:p>
          <a:p>
            <a:pPr>
              <a:buFont typeface="Wingdings" panose="05000000000000000000" pitchFamily="2" charset="2"/>
              <a:buChar char="§"/>
            </a:pPr>
            <a:endParaRPr lang="en-GB" dirty="0">
              <a:solidFill>
                <a:srgbClr val="002060"/>
              </a:solidFill>
            </a:endParaRPr>
          </a:p>
          <a:p>
            <a:pPr>
              <a:buFont typeface="Wingdings" panose="05000000000000000000" pitchFamily="2" charset="2"/>
              <a:buChar char="§"/>
            </a:pPr>
            <a:endParaRPr lang="en-GB" dirty="0">
              <a:solidFill>
                <a:srgbClr val="002060"/>
              </a:solidFill>
            </a:endParaRPr>
          </a:p>
        </p:txBody>
      </p:sp>
    </p:spTree>
    <p:extLst>
      <p:ext uri="{BB962C8B-B14F-4D97-AF65-F5344CB8AC3E}">
        <p14:creationId xmlns:p14="http://schemas.microsoft.com/office/powerpoint/2010/main" val="27109727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2078"/>
            <a:ext cx="8229600" cy="1025842"/>
          </a:xfrm>
        </p:spPr>
        <p:txBody>
          <a:bodyPr>
            <a:noAutofit/>
          </a:bodyPr>
          <a:lstStyle/>
          <a:p>
            <a:r>
              <a:rPr lang="en-GB" sz="3000" b="1" u="sng" dirty="0">
                <a:solidFill>
                  <a:srgbClr val="002060"/>
                </a:solidFill>
              </a:rPr>
              <a:t>American Football &amp; the National Identity</a:t>
            </a:r>
            <a:endParaRPr lang="en-GB" sz="3000" dirty="0"/>
          </a:p>
        </p:txBody>
      </p:sp>
      <p:sp>
        <p:nvSpPr>
          <p:cNvPr id="3" name="Content Placeholder 2"/>
          <p:cNvSpPr>
            <a:spLocks noGrp="1"/>
          </p:cNvSpPr>
          <p:nvPr>
            <p:ph idx="1"/>
          </p:nvPr>
        </p:nvSpPr>
        <p:spPr>
          <a:xfrm>
            <a:off x="457200" y="890340"/>
            <a:ext cx="8229600" cy="4831080"/>
          </a:xfrm>
        </p:spPr>
        <p:txBody>
          <a:bodyPr>
            <a:noAutofit/>
          </a:bodyPr>
          <a:lstStyle/>
          <a:p>
            <a:pPr>
              <a:buFont typeface="Wingdings" panose="05000000000000000000" pitchFamily="2" charset="2"/>
              <a:buChar char="§"/>
            </a:pPr>
            <a:r>
              <a:rPr lang="en-GB" sz="2500" dirty="0">
                <a:solidFill>
                  <a:srgbClr val="002060"/>
                </a:solidFill>
              </a:rPr>
              <a:t>The game and AF fandom were </a:t>
            </a:r>
            <a:r>
              <a:rPr lang="en-GB" sz="2500" dirty="0">
                <a:solidFill>
                  <a:srgbClr val="FF0000"/>
                </a:solidFill>
              </a:rPr>
              <a:t>advanced via National Football League and professional franchises</a:t>
            </a:r>
            <a:r>
              <a:rPr lang="en-GB" sz="2500" dirty="0">
                <a:solidFill>
                  <a:srgbClr val="002060"/>
                </a:solidFill>
              </a:rPr>
              <a:t>, and via college football in smaller states denied a franchise. </a:t>
            </a:r>
          </a:p>
          <a:p>
            <a:pPr>
              <a:buFont typeface="Wingdings" panose="05000000000000000000" pitchFamily="2" charset="2"/>
              <a:buChar char="§"/>
            </a:pPr>
            <a:r>
              <a:rPr lang="en-GB" sz="2500" dirty="0">
                <a:solidFill>
                  <a:srgbClr val="002060"/>
                </a:solidFill>
              </a:rPr>
              <a:t>For some, part of the games </a:t>
            </a:r>
            <a:r>
              <a:rPr lang="en-GB" sz="2500" dirty="0">
                <a:solidFill>
                  <a:srgbClr val="FF0000"/>
                </a:solidFill>
              </a:rPr>
              <a:t>appeal lay in its militaristic connotations, and its scientific / technocratic / managerial dimensions</a:t>
            </a:r>
            <a:r>
              <a:rPr lang="en-GB" sz="2500" dirty="0">
                <a:solidFill>
                  <a:srgbClr val="002060"/>
                </a:solidFill>
              </a:rPr>
              <a:t>, which made it the modern sport par excellence (</a:t>
            </a:r>
            <a:r>
              <a:rPr lang="en-GB" sz="2500" dirty="0" err="1">
                <a:solidFill>
                  <a:srgbClr val="002060"/>
                </a:solidFill>
              </a:rPr>
              <a:t>Bairner</a:t>
            </a:r>
            <a:r>
              <a:rPr lang="en-GB" sz="2500" dirty="0">
                <a:solidFill>
                  <a:srgbClr val="002060"/>
                </a:solidFill>
              </a:rPr>
              <a:t>, 2001).  </a:t>
            </a:r>
          </a:p>
          <a:p>
            <a:pPr>
              <a:buFont typeface="Wingdings" panose="05000000000000000000" pitchFamily="2" charset="2"/>
              <a:buChar char="§"/>
            </a:pPr>
            <a:r>
              <a:rPr lang="en-GB" sz="2500" dirty="0">
                <a:solidFill>
                  <a:srgbClr val="FF0000"/>
                </a:solidFill>
              </a:rPr>
              <a:t>AF and baseball both combine teamwork and individualism</a:t>
            </a:r>
            <a:r>
              <a:rPr lang="en-GB" sz="2500" dirty="0">
                <a:solidFill>
                  <a:srgbClr val="002060"/>
                </a:solidFill>
              </a:rPr>
              <a:t>, and the amount of attention paid to individual statistics is “indicative of a society in which the individual is always celebrated even in the most corporate of enterprises”, </a:t>
            </a:r>
            <a:r>
              <a:rPr lang="en-GB" sz="2500" dirty="0" err="1">
                <a:solidFill>
                  <a:srgbClr val="002060"/>
                </a:solidFill>
              </a:rPr>
              <a:t>Bairner</a:t>
            </a:r>
            <a:r>
              <a:rPr lang="en-GB" sz="2500" dirty="0">
                <a:solidFill>
                  <a:srgbClr val="002060"/>
                </a:solidFill>
              </a:rPr>
              <a:t> (2000, p. 105).  </a:t>
            </a:r>
          </a:p>
          <a:p>
            <a:pPr>
              <a:buFont typeface="Wingdings" panose="05000000000000000000" pitchFamily="2" charset="2"/>
              <a:buChar char="§"/>
            </a:pPr>
            <a:endParaRPr lang="en-GB" sz="2500" dirty="0">
              <a:solidFill>
                <a:srgbClr val="002060"/>
              </a:solidFill>
            </a:endParaRPr>
          </a:p>
          <a:p>
            <a:pPr>
              <a:buFont typeface="Wingdings" panose="05000000000000000000" pitchFamily="2" charset="2"/>
              <a:buChar char="§"/>
            </a:pPr>
            <a:endParaRPr lang="en-GB" sz="2500" dirty="0">
              <a:solidFill>
                <a:srgbClr val="002060"/>
              </a:solidFill>
            </a:endParaRPr>
          </a:p>
        </p:txBody>
      </p:sp>
    </p:spTree>
    <p:extLst>
      <p:ext uri="{BB962C8B-B14F-4D97-AF65-F5344CB8AC3E}">
        <p14:creationId xmlns:p14="http://schemas.microsoft.com/office/powerpoint/2010/main" val="21210908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120" y="459232"/>
            <a:ext cx="7985760" cy="3858768"/>
          </a:xfrm>
          <a:prstGeom prst="rect">
            <a:avLst/>
          </a:prstGeom>
        </p:spPr>
      </p:pic>
      <p:sp>
        <p:nvSpPr>
          <p:cNvPr id="3" name="Content Placeholder 2"/>
          <p:cNvSpPr>
            <a:spLocks noGrp="1"/>
          </p:cNvSpPr>
          <p:nvPr>
            <p:ph idx="1"/>
          </p:nvPr>
        </p:nvSpPr>
        <p:spPr>
          <a:xfrm>
            <a:off x="579120" y="4170681"/>
            <a:ext cx="8229600" cy="3917032"/>
          </a:xfrm>
        </p:spPr>
        <p:txBody>
          <a:bodyPr>
            <a:normAutofit/>
          </a:bodyPr>
          <a:lstStyle/>
          <a:p>
            <a:pPr marL="0" indent="0">
              <a:buNone/>
            </a:pPr>
            <a:r>
              <a:rPr lang="en-GB" sz="2200" i="1" dirty="0">
                <a:solidFill>
                  <a:schemeClr val="tx2">
                    <a:lumMod val="50000"/>
                  </a:schemeClr>
                </a:solidFill>
              </a:rPr>
              <a:t>“Baseball and football possessed national distinctiveness together with geographic extensiveness.  They were truly national games, and, as such, shapers of American nationalism” </a:t>
            </a:r>
            <a:r>
              <a:rPr lang="en-GB" sz="2200" dirty="0" err="1">
                <a:solidFill>
                  <a:schemeClr val="tx2">
                    <a:lumMod val="50000"/>
                  </a:schemeClr>
                </a:solidFill>
              </a:rPr>
              <a:t>Bairner</a:t>
            </a:r>
            <a:r>
              <a:rPr lang="en-GB" sz="2200" dirty="0">
                <a:solidFill>
                  <a:schemeClr val="tx2">
                    <a:lumMod val="50000"/>
                  </a:schemeClr>
                </a:solidFill>
              </a:rPr>
              <a:t>, 2000,p. 105.  </a:t>
            </a:r>
          </a:p>
        </p:txBody>
      </p:sp>
    </p:spTree>
    <p:extLst>
      <p:ext uri="{BB962C8B-B14F-4D97-AF65-F5344CB8AC3E}">
        <p14:creationId xmlns:p14="http://schemas.microsoft.com/office/powerpoint/2010/main" val="211307633"/>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1" cy="6858000"/>
          </a:xfrm>
          <a:prstGeom prst="rect">
            <a:avLst/>
          </a:prstGeom>
        </p:spPr>
      </p:pic>
      <p:sp>
        <p:nvSpPr>
          <p:cNvPr id="2" name="Title 1"/>
          <p:cNvSpPr>
            <a:spLocks noGrp="1"/>
          </p:cNvSpPr>
          <p:nvPr>
            <p:ph type="title"/>
          </p:nvPr>
        </p:nvSpPr>
        <p:spPr>
          <a:xfrm>
            <a:off x="457200" y="4236720"/>
            <a:ext cx="8229600" cy="1143000"/>
          </a:xfrm>
        </p:spPr>
        <p:txBody>
          <a:bodyPr>
            <a:noAutofit/>
          </a:bodyPr>
          <a:lstStyle/>
          <a:p>
            <a:r>
              <a:rPr lang="en-GB" sz="6000" dirty="0"/>
              <a:t>High School Sport in North America</a:t>
            </a:r>
          </a:p>
        </p:txBody>
      </p:sp>
    </p:spTree>
    <p:extLst>
      <p:ext uri="{BB962C8B-B14F-4D97-AF65-F5344CB8AC3E}">
        <p14:creationId xmlns:p14="http://schemas.microsoft.com/office/powerpoint/2010/main" val="944124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97" y="-164065"/>
            <a:ext cx="8958805" cy="1143000"/>
          </a:xfrm>
        </p:spPr>
        <p:txBody>
          <a:bodyPr>
            <a:normAutofit fontScale="90000"/>
          </a:bodyPr>
          <a:lstStyle/>
          <a:p>
            <a:r>
              <a:rPr lang="en-GB" b="1" u="sng" dirty="0">
                <a:solidFill>
                  <a:srgbClr val="002060"/>
                </a:solidFill>
              </a:rPr>
              <a:t>High School Sport in North America</a:t>
            </a:r>
          </a:p>
        </p:txBody>
      </p:sp>
      <p:sp>
        <p:nvSpPr>
          <p:cNvPr id="3" name="Content Placeholder 2"/>
          <p:cNvSpPr>
            <a:spLocks noGrp="1"/>
          </p:cNvSpPr>
          <p:nvPr>
            <p:ph idx="1"/>
          </p:nvPr>
        </p:nvSpPr>
        <p:spPr>
          <a:xfrm>
            <a:off x="274320" y="1704200"/>
            <a:ext cx="4145280" cy="4849000"/>
          </a:xfrm>
        </p:spPr>
        <p:txBody>
          <a:bodyPr>
            <a:normAutofit/>
          </a:bodyPr>
          <a:lstStyle/>
          <a:p>
            <a:pPr>
              <a:buFont typeface="Wingdings" panose="05000000000000000000" pitchFamily="2" charset="2"/>
              <a:buChar char="§"/>
            </a:pPr>
            <a:r>
              <a:rPr lang="en-GB" sz="2200" dirty="0">
                <a:solidFill>
                  <a:srgbClr val="002060"/>
                </a:solidFill>
              </a:rPr>
              <a:t>Run by NFHS. </a:t>
            </a:r>
          </a:p>
          <a:p>
            <a:pPr>
              <a:buFont typeface="Wingdings" panose="05000000000000000000" pitchFamily="2" charset="2"/>
              <a:buChar char="§"/>
            </a:pPr>
            <a:r>
              <a:rPr lang="en-GB" sz="2200" dirty="0">
                <a:solidFill>
                  <a:srgbClr val="002060"/>
                </a:solidFill>
              </a:rPr>
              <a:t>Many schools employ athletic directors and bigger schools will employ paid coaches,</a:t>
            </a:r>
          </a:p>
          <a:p>
            <a:pPr>
              <a:buFont typeface="Wingdings" panose="05000000000000000000" pitchFamily="2" charset="2"/>
              <a:buChar char="§"/>
            </a:pPr>
            <a:r>
              <a:rPr lang="en-GB" sz="2200" dirty="0">
                <a:solidFill>
                  <a:srgbClr val="002060"/>
                </a:solidFill>
              </a:rPr>
              <a:t>No formal national champs; competition culminates at state level.</a:t>
            </a:r>
          </a:p>
          <a:p>
            <a:pPr>
              <a:buFont typeface="Wingdings" panose="05000000000000000000" pitchFamily="2" charset="2"/>
              <a:buChar char="§"/>
            </a:pPr>
            <a:r>
              <a:rPr lang="en-GB" sz="2200" dirty="0">
                <a:solidFill>
                  <a:srgbClr val="002060"/>
                </a:solidFill>
              </a:rPr>
              <a:t>All Star Games featuring representative teams provide scouting opportunities.  </a:t>
            </a:r>
          </a:p>
          <a:p>
            <a:pPr>
              <a:buFont typeface="Wingdings" panose="05000000000000000000" pitchFamily="2" charset="2"/>
              <a:buChar char="§"/>
            </a:pPr>
            <a:endParaRPr lang="en-GB" sz="2200" dirty="0">
              <a:solidFill>
                <a:srgbClr val="002060"/>
              </a:solidFill>
            </a:endParaRPr>
          </a:p>
        </p:txBody>
      </p:sp>
      <p:sp>
        <p:nvSpPr>
          <p:cNvPr id="4" name="Content Placeholder 2"/>
          <p:cNvSpPr txBox="1">
            <a:spLocks/>
          </p:cNvSpPr>
          <p:nvPr/>
        </p:nvSpPr>
        <p:spPr>
          <a:xfrm>
            <a:off x="4572000" y="1620176"/>
            <a:ext cx="42672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sz="2100" dirty="0">
                <a:solidFill>
                  <a:srgbClr val="002060"/>
                </a:solidFill>
              </a:rPr>
              <a:t>High school sport run by provincial organisations.</a:t>
            </a:r>
          </a:p>
          <a:p>
            <a:pPr>
              <a:buFont typeface="Wingdings" panose="05000000000000000000" pitchFamily="2" charset="2"/>
              <a:buChar char="§"/>
            </a:pPr>
            <a:r>
              <a:rPr lang="en-GB" sz="2100" dirty="0">
                <a:solidFill>
                  <a:srgbClr val="002060"/>
                </a:solidFill>
              </a:rPr>
              <a:t>Schools unlikely to employ athletic directors.</a:t>
            </a:r>
          </a:p>
          <a:p>
            <a:pPr>
              <a:buFont typeface="Wingdings" panose="05000000000000000000" pitchFamily="2" charset="2"/>
              <a:buChar char="§"/>
            </a:pPr>
            <a:r>
              <a:rPr lang="en-GB" sz="2100" dirty="0">
                <a:solidFill>
                  <a:srgbClr val="002060"/>
                </a:solidFill>
              </a:rPr>
              <a:t>Coaches drawn from teaching ranks and interested volunteers.</a:t>
            </a:r>
          </a:p>
          <a:p>
            <a:pPr>
              <a:buFont typeface="Wingdings" panose="05000000000000000000" pitchFamily="2" charset="2"/>
              <a:buChar char="§"/>
            </a:pPr>
            <a:r>
              <a:rPr lang="en-GB" sz="2100" dirty="0">
                <a:solidFill>
                  <a:srgbClr val="002060"/>
                </a:solidFill>
              </a:rPr>
              <a:t>Provincial championships and  no national schools champs.</a:t>
            </a:r>
          </a:p>
          <a:p>
            <a:pPr>
              <a:buFont typeface="Wingdings" panose="05000000000000000000" pitchFamily="2" charset="2"/>
              <a:buChar char="§"/>
            </a:pPr>
            <a:r>
              <a:rPr lang="en-GB" sz="2100" dirty="0">
                <a:solidFill>
                  <a:srgbClr val="002060"/>
                </a:solidFill>
              </a:rPr>
              <a:t>NGBs will organise age grade national championships instead. </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2540" y="1011829"/>
            <a:ext cx="1082040" cy="608347"/>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52160" y="908848"/>
            <a:ext cx="1173479" cy="711328"/>
          </a:xfrm>
          <a:prstGeom prst="rect">
            <a:avLst/>
          </a:prstGeom>
        </p:spPr>
      </p:pic>
    </p:spTree>
    <p:extLst>
      <p:ext uri="{BB962C8B-B14F-4D97-AF65-F5344CB8AC3E}">
        <p14:creationId xmlns:p14="http://schemas.microsoft.com/office/powerpoint/2010/main" val="34847408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b="1" u="sng" dirty="0">
                <a:solidFill>
                  <a:srgbClr val="002060"/>
                </a:solidFill>
              </a:rPr>
              <a:t>Problems Facing High School Sport</a:t>
            </a:r>
          </a:p>
        </p:txBody>
      </p:sp>
      <p:sp>
        <p:nvSpPr>
          <p:cNvPr id="3" name="Content Placeholder 2"/>
          <p:cNvSpPr>
            <a:spLocks noGrp="1"/>
          </p:cNvSpPr>
          <p:nvPr>
            <p:ph idx="1"/>
          </p:nvPr>
        </p:nvSpPr>
        <p:spPr/>
        <p:txBody>
          <a:bodyPr>
            <a:noAutofit/>
          </a:bodyPr>
          <a:lstStyle/>
          <a:p>
            <a:pPr marL="514350" indent="-514350">
              <a:buAutoNum type="arabicPeriod"/>
            </a:pPr>
            <a:r>
              <a:rPr lang="en-GB" sz="3000" b="1" dirty="0">
                <a:solidFill>
                  <a:srgbClr val="002060"/>
                </a:solidFill>
              </a:rPr>
              <a:t>Over emphasis on winning </a:t>
            </a:r>
            <a:r>
              <a:rPr lang="en-GB" sz="3000" dirty="0">
                <a:solidFill>
                  <a:srgbClr val="002060"/>
                </a:solidFill>
              </a:rPr>
              <a:t>(rankings, win-loss ratios </a:t>
            </a:r>
            <a:r>
              <a:rPr lang="en-GB" sz="3000" dirty="0" err="1">
                <a:solidFill>
                  <a:srgbClr val="002060"/>
                </a:solidFill>
              </a:rPr>
              <a:t>etc</a:t>
            </a:r>
            <a:r>
              <a:rPr lang="en-GB" sz="3000" dirty="0">
                <a:solidFill>
                  <a:srgbClr val="002060"/>
                </a:solidFill>
              </a:rPr>
              <a:t>) and the higher profile sports, which often cater for male participants.  </a:t>
            </a:r>
          </a:p>
          <a:p>
            <a:pPr marL="441325" indent="0">
              <a:buNone/>
            </a:pPr>
            <a:endParaRPr lang="en-GB" sz="1000" dirty="0">
              <a:solidFill>
                <a:srgbClr val="002060"/>
              </a:solidFill>
            </a:endParaRPr>
          </a:p>
          <a:p>
            <a:pPr marL="1298575" lvl="1" indent="-457200">
              <a:buFont typeface="Wingdings" panose="05000000000000000000" pitchFamily="2" charset="2"/>
              <a:buChar char="Ø"/>
            </a:pPr>
            <a:r>
              <a:rPr lang="en-GB" sz="2600" dirty="0">
                <a:solidFill>
                  <a:srgbClr val="002060"/>
                </a:solidFill>
              </a:rPr>
              <a:t>US schools therefore encourage students to focus on a single sport, whereas in Canada LTAD principles have been embraced and there is the Canadian Sport for Life Movement (CS4L).  </a:t>
            </a:r>
          </a:p>
          <a:p>
            <a:pPr marL="0" indent="0">
              <a:buNone/>
            </a:pPr>
            <a:r>
              <a:rPr lang="en-GB" sz="3000" dirty="0">
                <a:solidFill>
                  <a:srgbClr val="002060"/>
                </a:solidFill>
              </a:rPr>
              <a:t> </a:t>
            </a:r>
          </a:p>
          <a:p>
            <a:pPr marL="0" indent="0">
              <a:buNone/>
            </a:pPr>
            <a:endParaRPr lang="en-GB" sz="3000" dirty="0">
              <a:solidFill>
                <a:srgbClr val="002060"/>
              </a:solidFill>
            </a:endParaRPr>
          </a:p>
        </p:txBody>
      </p:sp>
    </p:spTree>
    <p:extLst>
      <p:ext uri="{BB962C8B-B14F-4D97-AF65-F5344CB8AC3E}">
        <p14:creationId xmlns:p14="http://schemas.microsoft.com/office/powerpoint/2010/main" val="21552245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1516"/>
            <a:ext cx="8229600" cy="777558"/>
          </a:xfrm>
        </p:spPr>
        <p:txBody>
          <a:bodyPr>
            <a:normAutofit/>
          </a:bodyPr>
          <a:lstStyle/>
          <a:p>
            <a:r>
              <a:rPr lang="en-GB" sz="3500" b="1" u="sng" dirty="0">
                <a:solidFill>
                  <a:srgbClr val="002060"/>
                </a:solidFill>
              </a:rPr>
              <a:t>Problems Facing High School Sport</a:t>
            </a:r>
          </a:p>
        </p:txBody>
      </p:sp>
      <p:sp>
        <p:nvSpPr>
          <p:cNvPr id="3" name="Content Placeholder 2"/>
          <p:cNvSpPr>
            <a:spLocks noGrp="1"/>
          </p:cNvSpPr>
          <p:nvPr>
            <p:ph idx="1"/>
          </p:nvPr>
        </p:nvSpPr>
        <p:spPr>
          <a:xfrm>
            <a:off x="457200" y="1373740"/>
            <a:ext cx="8229600" cy="3917032"/>
          </a:xfrm>
        </p:spPr>
        <p:txBody>
          <a:bodyPr>
            <a:noAutofit/>
          </a:bodyPr>
          <a:lstStyle/>
          <a:p>
            <a:pPr marL="514350" indent="-514350">
              <a:buFont typeface="+mj-lt"/>
              <a:buAutoNum type="arabicPeriod" startAt="2"/>
            </a:pPr>
            <a:r>
              <a:rPr lang="en-GB" sz="3000" b="1" dirty="0">
                <a:solidFill>
                  <a:srgbClr val="002060"/>
                </a:solidFill>
              </a:rPr>
              <a:t>Growing involvement from corporate sponsors</a:t>
            </a:r>
            <a:r>
              <a:rPr lang="en-GB" sz="3000" dirty="0">
                <a:solidFill>
                  <a:srgbClr val="002060"/>
                </a:solidFill>
              </a:rPr>
              <a:t>.</a:t>
            </a:r>
          </a:p>
          <a:p>
            <a:pPr marL="514350" indent="-514350">
              <a:buFont typeface="+mj-lt"/>
              <a:buAutoNum type="arabicPeriod" startAt="2"/>
            </a:pPr>
            <a:r>
              <a:rPr lang="en-GB" sz="3000" b="1" dirty="0">
                <a:solidFill>
                  <a:srgbClr val="002060"/>
                </a:solidFill>
              </a:rPr>
              <a:t>Too much focus on participation opportunities for males. </a:t>
            </a:r>
            <a:r>
              <a:rPr lang="en-GB" sz="2000" dirty="0">
                <a:solidFill>
                  <a:srgbClr val="002060"/>
                </a:solidFill>
              </a:rPr>
              <a:t>(Female participation has increased, but still lags behind males, as does number of female coaches and administrators). </a:t>
            </a:r>
          </a:p>
          <a:p>
            <a:pPr marL="514350" indent="-514350">
              <a:buFont typeface="+mj-lt"/>
              <a:buAutoNum type="arabicPeriod" startAt="2"/>
            </a:pPr>
            <a:r>
              <a:rPr lang="en-GB" sz="3000" b="1" dirty="0">
                <a:solidFill>
                  <a:srgbClr val="002060"/>
                </a:solidFill>
              </a:rPr>
              <a:t>Concern that high school sports may foster and perpetuate violence. </a:t>
            </a:r>
          </a:p>
          <a:p>
            <a:pPr marL="0" indent="0">
              <a:buNone/>
            </a:pPr>
            <a:endParaRPr lang="en-GB" sz="3000" dirty="0">
              <a:solidFill>
                <a:srgbClr val="002060"/>
              </a:solidFill>
            </a:endParaRPr>
          </a:p>
        </p:txBody>
      </p:sp>
      <p:sp>
        <p:nvSpPr>
          <p:cNvPr id="5" name="TextBox 4"/>
          <p:cNvSpPr txBox="1"/>
          <p:nvPr/>
        </p:nvSpPr>
        <p:spPr>
          <a:xfrm>
            <a:off x="5129349" y="5106106"/>
            <a:ext cx="3851366" cy="369332"/>
          </a:xfrm>
          <a:prstGeom prst="rect">
            <a:avLst/>
          </a:prstGeom>
          <a:noFill/>
        </p:spPr>
        <p:txBody>
          <a:bodyPr wrap="square" rtlCol="0">
            <a:spAutoFit/>
          </a:bodyPr>
          <a:lstStyle/>
          <a:p>
            <a:r>
              <a:rPr lang="en-GB" dirty="0"/>
              <a:t>Slack and Parent 2016, pp. 467-470</a:t>
            </a:r>
          </a:p>
        </p:txBody>
      </p:sp>
    </p:spTree>
    <p:extLst>
      <p:ext uri="{BB962C8B-B14F-4D97-AF65-F5344CB8AC3E}">
        <p14:creationId xmlns:p14="http://schemas.microsoft.com/office/powerpoint/2010/main" val="2306552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90160" y="401717"/>
            <a:ext cx="3779520" cy="4968240"/>
          </a:xfrm>
          <a:effectLst>
            <a:softEdge rad="76200"/>
          </a:effectLst>
        </p:spPr>
      </p:pic>
      <p:sp>
        <p:nvSpPr>
          <p:cNvPr id="5" name="TextBox 4"/>
          <p:cNvSpPr txBox="1"/>
          <p:nvPr/>
        </p:nvSpPr>
        <p:spPr>
          <a:xfrm>
            <a:off x="441960" y="300514"/>
            <a:ext cx="4511040" cy="5447645"/>
          </a:xfrm>
          <a:prstGeom prst="rect">
            <a:avLst/>
          </a:prstGeom>
          <a:noFill/>
        </p:spPr>
        <p:txBody>
          <a:bodyPr wrap="square" rtlCol="0">
            <a:spAutoFit/>
          </a:bodyPr>
          <a:lstStyle/>
          <a:p>
            <a:r>
              <a:rPr lang="en-GB" sz="3000" i="1" dirty="0">
                <a:solidFill>
                  <a:srgbClr val="002060"/>
                </a:solidFill>
              </a:rPr>
              <a:t>‘Evidence suggests that male athletes in contact sports, such as ice hockey, basketball, and football accept a certain level of violence in sport and as the amount of contact in the sport increases so too does the acceptance of violence’  </a:t>
            </a:r>
            <a:r>
              <a:rPr lang="en-GB" dirty="0">
                <a:solidFill>
                  <a:srgbClr val="002060"/>
                </a:solidFill>
              </a:rPr>
              <a:t>Slack and Parent (2016, p. 469) citing Weinstein et al, 1995. </a:t>
            </a:r>
          </a:p>
        </p:txBody>
      </p:sp>
    </p:spTree>
    <p:extLst>
      <p:ext uri="{BB962C8B-B14F-4D97-AF65-F5344CB8AC3E}">
        <p14:creationId xmlns:p14="http://schemas.microsoft.com/office/powerpoint/2010/main" val="395442497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 collegiate sport</a:t>
            </a:r>
          </a:p>
        </p:txBody>
      </p:sp>
      <p:sp>
        <p:nvSpPr>
          <p:cNvPr id="3" name="Content Placeholder 2"/>
          <p:cNvSpPr>
            <a:spLocks noGrp="1"/>
          </p:cNvSpPr>
          <p:nvPr>
            <p:ph idx="1"/>
          </p:nvPr>
        </p:nvSpPr>
        <p:spPr/>
        <p:txBody>
          <a:bodyPr/>
          <a:lstStyle/>
          <a:p>
            <a:endParaRPr lang="en-GB" dirty="0"/>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417638"/>
            <a:ext cx="8280400" cy="4264406"/>
          </a:xfrm>
          <a:prstGeom prst="rect">
            <a:avLst/>
          </a:prstGeom>
        </p:spPr>
      </p:pic>
    </p:spTree>
    <p:extLst>
      <p:ext uri="{BB962C8B-B14F-4D97-AF65-F5344CB8AC3E}">
        <p14:creationId xmlns:p14="http://schemas.microsoft.com/office/powerpoint/2010/main" val="192029041"/>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082"/>
            <a:ext cx="9144000" cy="1143000"/>
          </a:xfrm>
        </p:spPr>
        <p:txBody>
          <a:bodyPr>
            <a:normAutofit/>
          </a:bodyPr>
          <a:lstStyle/>
          <a:p>
            <a:r>
              <a:rPr lang="en-GB" sz="3600" b="1" u="sng" dirty="0">
                <a:solidFill>
                  <a:srgbClr val="002060"/>
                </a:solidFill>
              </a:rPr>
              <a:t>Intercollegiate Sport in North America</a:t>
            </a:r>
          </a:p>
        </p:txBody>
      </p:sp>
      <p:sp>
        <p:nvSpPr>
          <p:cNvPr id="3" name="Content Placeholder 2"/>
          <p:cNvSpPr>
            <a:spLocks noGrp="1"/>
          </p:cNvSpPr>
          <p:nvPr>
            <p:ph idx="1"/>
          </p:nvPr>
        </p:nvSpPr>
        <p:spPr>
          <a:xfrm>
            <a:off x="274320" y="1704200"/>
            <a:ext cx="4145280" cy="4849000"/>
          </a:xfrm>
        </p:spPr>
        <p:txBody>
          <a:bodyPr>
            <a:normAutofit/>
          </a:bodyPr>
          <a:lstStyle/>
          <a:p>
            <a:pPr>
              <a:buFont typeface="Wingdings" panose="05000000000000000000" pitchFamily="2" charset="2"/>
              <a:buChar char="§"/>
            </a:pPr>
            <a:r>
              <a:rPr lang="en-GB" sz="2000" dirty="0">
                <a:solidFill>
                  <a:srgbClr val="002060"/>
                </a:solidFill>
              </a:rPr>
              <a:t>Highly structured and commercialised. </a:t>
            </a:r>
          </a:p>
          <a:p>
            <a:pPr>
              <a:buFont typeface="Wingdings" panose="05000000000000000000" pitchFamily="2" charset="2"/>
              <a:buChar char="§"/>
            </a:pPr>
            <a:r>
              <a:rPr lang="en-GB" sz="2000" dirty="0">
                <a:solidFill>
                  <a:srgbClr val="002060"/>
                </a:solidFill>
              </a:rPr>
              <a:t>Student input minimal and programmes run by professional paid staff. </a:t>
            </a:r>
          </a:p>
          <a:p>
            <a:pPr>
              <a:buFont typeface="Wingdings" panose="05000000000000000000" pitchFamily="2" charset="2"/>
              <a:buChar char="§"/>
            </a:pPr>
            <a:r>
              <a:rPr lang="en-GB" sz="2000" dirty="0">
                <a:solidFill>
                  <a:srgbClr val="002060"/>
                </a:solidFill>
              </a:rPr>
              <a:t>NCAA has 400 staff, revenues of $872 million in 2012 and consists of 1076 active schools. </a:t>
            </a:r>
          </a:p>
          <a:p>
            <a:pPr>
              <a:buFont typeface="Wingdings" panose="05000000000000000000" pitchFamily="2" charset="2"/>
              <a:buChar char="§"/>
            </a:pPr>
            <a:r>
              <a:rPr lang="en-GB" sz="2000" dirty="0">
                <a:solidFill>
                  <a:srgbClr val="002060"/>
                </a:solidFill>
              </a:rPr>
              <a:t>NCAA sponsors 89 national champs in 23 different sports. </a:t>
            </a:r>
          </a:p>
          <a:p>
            <a:pPr>
              <a:buFont typeface="Wingdings" panose="05000000000000000000" pitchFamily="2" charset="2"/>
              <a:buChar char="§"/>
            </a:pPr>
            <a:r>
              <a:rPr lang="en-GB" sz="2000" dirty="0">
                <a:solidFill>
                  <a:srgbClr val="002060"/>
                </a:solidFill>
              </a:rPr>
              <a:t>At highest level same spectacle as professional sport.</a:t>
            </a:r>
          </a:p>
          <a:p>
            <a:pPr>
              <a:buFont typeface="Wingdings" panose="05000000000000000000" pitchFamily="2" charset="2"/>
              <a:buChar char="§"/>
            </a:pPr>
            <a:endParaRPr lang="en-GB" sz="2000" dirty="0">
              <a:solidFill>
                <a:srgbClr val="002060"/>
              </a:solidFill>
            </a:endParaRPr>
          </a:p>
          <a:p>
            <a:pPr>
              <a:buFont typeface="Wingdings" panose="05000000000000000000" pitchFamily="2" charset="2"/>
              <a:buChar char="§"/>
            </a:pPr>
            <a:endParaRPr lang="en-GB" sz="2000" dirty="0">
              <a:solidFill>
                <a:srgbClr val="002060"/>
              </a:solidFill>
            </a:endParaRPr>
          </a:p>
        </p:txBody>
      </p:sp>
      <p:sp>
        <p:nvSpPr>
          <p:cNvPr id="4" name="Content Placeholder 2"/>
          <p:cNvSpPr txBox="1">
            <a:spLocks/>
          </p:cNvSpPr>
          <p:nvPr/>
        </p:nvSpPr>
        <p:spPr>
          <a:xfrm>
            <a:off x="4572000" y="1620176"/>
            <a:ext cx="42672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sz="2100" dirty="0">
                <a:solidFill>
                  <a:srgbClr val="002060"/>
                </a:solidFill>
              </a:rPr>
              <a:t>More linked to educational objectives than US approach, however still more commercially orientated than UK student sport.</a:t>
            </a:r>
          </a:p>
          <a:p>
            <a:pPr>
              <a:buFont typeface="Wingdings" panose="05000000000000000000" pitchFamily="2" charset="2"/>
              <a:buChar char="§"/>
            </a:pPr>
            <a:r>
              <a:rPr lang="en-GB" sz="2100" dirty="0">
                <a:solidFill>
                  <a:srgbClr val="002060"/>
                </a:solidFill>
              </a:rPr>
              <a:t>11 staff and estimated exp. of CAD£2.3m in 2013.</a:t>
            </a:r>
          </a:p>
          <a:p>
            <a:pPr>
              <a:buFont typeface="Wingdings" panose="05000000000000000000" pitchFamily="2" charset="2"/>
              <a:buChar char="§"/>
            </a:pPr>
            <a:r>
              <a:rPr lang="en-GB" sz="2100" dirty="0">
                <a:solidFill>
                  <a:srgbClr val="002060"/>
                </a:solidFill>
              </a:rPr>
              <a:t>Broadcasts championships on its own TV channel.</a:t>
            </a:r>
          </a:p>
          <a:p>
            <a:pPr>
              <a:buFont typeface="Wingdings" panose="05000000000000000000" pitchFamily="2" charset="2"/>
              <a:buChar char="§"/>
            </a:pPr>
            <a:r>
              <a:rPr lang="en-GB" sz="2100" dirty="0">
                <a:solidFill>
                  <a:srgbClr val="002060"/>
                </a:solidFill>
              </a:rPr>
              <a:t>Does not engender same passion and community interest as US campuses. </a:t>
            </a:r>
          </a:p>
          <a:p>
            <a:pPr>
              <a:buFont typeface="Wingdings" panose="05000000000000000000" pitchFamily="2" charset="2"/>
              <a:buChar char="§"/>
            </a:pPr>
            <a:endParaRPr lang="en-GB" sz="2100" dirty="0">
              <a:solidFill>
                <a:srgbClr val="002060"/>
              </a:solidFill>
            </a:endParaRPr>
          </a:p>
          <a:p>
            <a:pPr>
              <a:buFont typeface="Wingdings" panose="05000000000000000000" pitchFamily="2" charset="2"/>
              <a:buChar char="§"/>
            </a:pPr>
            <a:endParaRPr lang="en-GB" sz="2100" dirty="0">
              <a:solidFill>
                <a:srgbClr val="002060"/>
              </a:solidFill>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2540" y="1011829"/>
            <a:ext cx="1082040" cy="608347"/>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52160" y="908848"/>
            <a:ext cx="1173479" cy="711328"/>
          </a:xfrm>
          <a:prstGeom prst="rect">
            <a:avLst/>
          </a:prstGeom>
        </p:spPr>
      </p:pic>
    </p:spTree>
    <p:extLst>
      <p:ext uri="{BB962C8B-B14F-4D97-AF65-F5344CB8AC3E}">
        <p14:creationId xmlns:p14="http://schemas.microsoft.com/office/powerpoint/2010/main" val="1166817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b="1" u="sng" dirty="0">
                <a:solidFill>
                  <a:srgbClr val="002060"/>
                </a:solidFill>
              </a:rPr>
              <a:t>Problems Facing Intercollegiate Sport</a:t>
            </a:r>
          </a:p>
        </p:txBody>
      </p:sp>
      <p:sp>
        <p:nvSpPr>
          <p:cNvPr id="3" name="Content Placeholder 2"/>
          <p:cNvSpPr>
            <a:spLocks noGrp="1"/>
          </p:cNvSpPr>
          <p:nvPr>
            <p:ph idx="1"/>
          </p:nvPr>
        </p:nvSpPr>
        <p:spPr>
          <a:xfrm>
            <a:off x="598714" y="1668009"/>
            <a:ext cx="8229600" cy="3502705"/>
          </a:xfrm>
        </p:spPr>
        <p:txBody>
          <a:bodyPr>
            <a:noAutofit/>
          </a:bodyPr>
          <a:lstStyle/>
          <a:p>
            <a:pPr marL="0" indent="0">
              <a:buNone/>
            </a:pPr>
            <a:r>
              <a:rPr lang="en-GB" sz="3000" dirty="0">
                <a:solidFill>
                  <a:srgbClr val="002060"/>
                </a:solidFill>
              </a:rPr>
              <a:t>Slack and Parent (2016, p. 474) highlight 3: </a:t>
            </a:r>
          </a:p>
          <a:p>
            <a:pPr marL="914400" lvl="1" indent="-514350">
              <a:buAutoNum type="arabicPeriod"/>
            </a:pPr>
            <a:r>
              <a:rPr lang="en-GB" sz="3000" dirty="0">
                <a:solidFill>
                  <a:srgbClr val="002060"/>
                </a:solidFill>
              </a:rPr>
              <a:t>Gender equity</a:t>
            </a:r>
          </a:p>
          <a:p>
            <a:pPr marL="914400" lvl="1" indent="-514350">
              <a:buAutoNum type="arabicPeriod"/>
            </a:pPr>
            <a:r>
              <a:rPr lang="en-GB" sz="3000" dirty="0">
                <a:solidFill>
                  <a:srgbClr val="002060"/>
                </a:solidFill>
              </a:rPr>
              <a:t>Commercialisation.</a:t>
            </a:r>
          </a:p>
          <a:p>
            <a:pPr marL="914400" lvl="1" indent="-514350">
              <a:buAutoNum type="arabicPeriod"/>
            </a:pPr>
            <a:r>
              <a:rPr lang="en-GB" sz="3000" dirty="0">
                <a:solidFill>
                  <a:srgbClr val="002060"/>
                </a:solidFill>
              </a:rPr>
              <a:t>Lack of student involvement.</a:t>
            </a:r>
          </a:p>
          <a:p>
            <a:pPr marL="0" indent="0">
              <a:buNone/>
            </a:pPr>
            <a:r>
              <a:rPr lang="en-GB" sz="3000" dirty="0">
                <a:solidFill>
                  <a:srgbClr val="002060"/>
                </a:solidFill>
              </a:rPr>
              <a:t>(All 3 more pronounced in US than Canada). </a:t>
            </a:r>
          </a:p>
          <a:p>
            <a:pPr marL="0" indent="0">
              <a:buNone/>
            </a:pPr>
            <a:endParaRPr lang="en-GB" sz="3000" dirty="0">
              <a:solidFill>
                <a:srgbClr val="002060"/>
              </a:solidFill>
            </a:endParaRPr>
          </a:p>
          <a:p>
            <a:pPr marL="0" indent="0">
              <a:buNone/>
            </a:pPr>
            <a:r>
              <a:rPr lang="en-GB" sz="2500" b="1" i="1" dirty="0">
                <a:solidFill>
                  <a:srgbClr val="FF0000"/>
                </a:solidFill>
              </a:rPr>
              <a:t>Q. Why have these been highlighted as problems?</a:t>
            </a:r>
          </a:p>
        </p:txBody>
      </p:sp>
    </p:spTree>
    <p:extLst>
      <p:ext uri="{BB962C8B-B14F-4D97-AF65-F5344CB8AC3E}">
        <p14:creationId xmlns:p14="http://schemas.microsoft.com/office/powerpoint/2010/main" val="9616413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918"/>
            <a:ext cx="8229600" cy="1143000"/>
          </a:xfrm>
        </p:spPr>
        <p:txBody>
          <a:bodyPr>
            <a:noAutofit/>
          </a:bodyPr>
          <a:lstStyle/>
          <a:p>
            <a:r>
              <a:rPr lang="en-GB" sz="2300" dirty="0"/>
              <a:t>Increased commercialisation has meant that intercollegiate sport has become an ‘entertainment conglomerate, with operating methods and objectives totally separate from and mainly opposed to, the educational aims of the schools that house its franchises’ (</a:t>
            </a:r>
            <a:r>
              <a:rPr lang="en-GB" sz="2300" dirty="0" err="1"/>
              <a:t>Sperber</a:t>
            </a:r>
            <a:r>
              <a:rPr lang="en-GB" sz="2300" dirty="0"/>
              <a:t>, 1990, p.56)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2148840"/>
            <a:ext cx="9144000" cy="4709160"/>
          </a:xfrm>
        </p:spPr>
      </p:pic>
    </p:spTree>
    <p:extLst>
      <p:ext uri="{BB962C8B-B14F-4D97-AF65-F5344CB8AC3E}">
        <p14:creationId xmlns:p14="http://schemas.microsoft.com/office/powerpoint/2010/main" val="280566547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0" cy="6858000"/>
          </a:xfrm>
        </p:spPr>
      </p:pic>
    </p:spTree>
    <p:extLst>
      <p:ext uri="{BB962C8B-B14F-4D97-AF65-F5344CB8AC3E}">
        <p14:creationId xmlns:p14="http://schemas.microsoft.com/office/powerpoint/2010/main" val="975054264"/>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4175501777"/>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
        <p:nvSpPr>
          <p:cNvPr id="6" name="TextBox 5"/>
          <p:cNvSpPr txBox="1"/>
          <p:nvPr/>
        </p:nvSpPr>
        <p:spPr>
          <a:xfrm>
            <a:off x="5501640" y="258901"/>
            <a:ext cx="4099560" cy="3170099"/>
          </a:xfrm>
          <a:prstGeom prst="rect">
            <a:avLst/>
          </a:prstGeom>
          <a:noFill/>
        </p:spPr>
        <p:txBody>
          <a:bodyPr wrap="square" rtlCol="0">
            <a:spAutoFit/>
          </a:bodyPr>
          <a:lstStyle/>
          <a:p>
            <a:r>
              <a:rPr lang="en-GB" sz="5000" dirty="0">
                <a:solidFill>
                  <a:schemeClr val="bg1"/>
                </a:solidFill>
              </a:rPr>
              <a:t>Student athlete or professional sportsman?</a:t>
            </a:r>
          </a:p>
        </p:txBody>
      </p:sp>
    </p:spTree>
    <p:extLst>
      <p:ext uri="{BB962C8B-B14F-4D97-AF65-F5344CB8AC3E}">
        <p14:creationId xmlns:p14="http://schemas.microsoft.com/office/powerpoint/2010/main" val="1122333909"/>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4246" y="0"/>
            <a:ext cx="9178246" cy="6858000"/>
          </a:xfrm>
        </p:spPr>
      </p:pic>
      <p:sp>
        <p:nvSpPr>
          <p:cNvPr id="5" name="TextBox 4"/>
          <p:cNvSpPr txBox="1"/>
          <p:nvPr/>
        </p:nvSpPr>
        <p:spPr>
          <a:xfrm>
            <a:off x="2651760" y="5380672"/>
            <a:ext cx="6035040" cy="1477328"/>
          </a:xfrm>
          <a:prstGeom prst="rect">
            <a:avLst/>
          </a:prstGeom>
          <a:noFill/>
        </p:spPr>
        <p:txBody>
          <a:bodyPr wrap="square" rtlCol="0">
            <a:spAutoFit/>
          </a:bodyPr>
          <a:lstStyle/>
          <a:p>
            <a:pPr algn="ctr"/>
            <a:r>
              <a:rPr lang="en-GB" sz="3000" dirty="0">
                <a:solidFill>
                  <a:schemeClr val="bg1"/>
                </a:solidFill>
              </a:rPr>
              <a:t>What do you think about the hyper  commercial approach to college sport in the US?</a:t>
            </a:r>
          </a:p>
        </p:txBody>
      </p:sp>
    </p:spTree>
    <p:extLst>
      <p:ext uri="{BB962C8B-B14F-4D97-AF65-F5344CB8AC3E}">
        <p14:creationId xmlns:p14="http://schemas.microsoft.com/office/powerpoint/2010/main" val="3309057958"/>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Youth and Community Sport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03680" y="1417638"/>
            <a:ext cx="5801360" cy="4010660"/>
          </a:xfrm>
          <a:prstGeom prst="rect">
            <a:avLst/>
          </a:prstGeom>
          <a:effectLst>
            <a:softEdge rad="76200"/>
          </a:effectLst>
        </p:spPr>
      </p:pic>
    </p:spTree>
    <p:extLst>
      <p:ext uri="{BB962C8B-B14F-4D97-AF65-F5344CB8AC3E}">
        <p14:creationId xmlns:p14="http://schemas.microsoft.com/office/powerpoint/2010/main" val="23845269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836"/>
            <a:ext cx="8229600" cy="1143000"/>
          </a:xfrm>
        </p:spPr>
        <p:txBody>
          <a:bodyPr/>
          <a:lstStyle/>
          <a:p>
            <a:r>
              <a:rPr lang="en-GB" b="1" u="sng" dirty="0">
                <a:solidFill>
                  <a:srgbClr val="002060"/>
                </a:solidFill>
              </a:rPr>
              <a:t>Youth Sport in North America </a:t>
            </a:r>
          </a:p>
        </p:txBody>
      </p:sp>
      <p:sp>
        <p:nvSpPr>
          <p:cNvPr id="3" name="Content Placeholder 2"/>
          <p:cNvSpPr>
            <a:spLocks noGrp="1"/>
          </p:cNvSpPr>
          <p:nvPr>
            <p:ph idx="1"/>
          </p:nvPr>
        </p:nvSpPr>
        <p:spPr>
          <a:xfrm>
            <a:off x="457200" y="1295718"/>
            <a:ext cx="8229600" cy="4434522"/>
          </a:xfrm>
        </p:spPr>
        <p:txBody>
          <a:bodyPr>
            <a:normAutofit fontScale="77500" lnSpcReduction="20000"/>
          </a:bodyPr>
          <a:lstStyle/>
          <a:p>
            <a:pPr>
              <a:buFont typeface="Wingdings" panose="05000000000000000000" pitchFamily="2" charset="2"/>
              <a:buChar char="§"/>
            </a:pPr>
            <a:r>
              <a:rPr lang="en-GB" dirty="0">
                <a:solidFill>
                  <a:srgbClr val="002060"/>
                </a:solidFill>
              </a:rPr>
              <a:t>Sporting opportunities for youth sport in both Canada and US are delivered either through community programmes and clubs, or through schools. </a:t>
            </a:r>
          </a:p>
          <a:p>
            <a:pPr>
              <a:buFont typeface="Wingdings" panose="05000000000000000000" pitchFamily="2" charset="2"/>
              <a:buChar char="§"/>
            </a:pPr>
            <a:r>
              <a:rPr lang="en-GB" dirty="0">
                <a:solidFill>
                  <a:srgbClr val="002060"/>
                </a:solidFill>
              </a:rPr>
              <a:t>Community based programmes serve twice as many participants as school programmes in the US (Ewing and </a:t>
            </a:r>
            <a:r>
              <a:rPr lang="en-GB" dirty="0" err="1">
                <a:solidFill>
                  <a:srgbClr val="002060"/>
                </a:solidFill>
              </a:rPr>
              <a:t>Seefeldt</a:t>
            </a:r>
            <a:r>
              <a:rPr lang="en-GB" dirty="0">
                <a:solidFill>
                  <a:srgbClr val="002060"/>
                </a:solidFill>
              </a:rPr>
              <a:t>, 1996). </a:t>
            </a:r>
          </a:p>
          <a:p>
            <a:pPr>
              <a:buFont typeface="Wingdings" panose="05000000000000000000" pitchFamily="2" charset="2"/>
              <a:buChar char="§"/>
            </a:pPr>
            <a:r>
              <a:rPr lang="en-GB" dirty="0">
                <a:solidFill>
                  <a:srgbClr val="002060"/>
                </a:solidFill>
              </a:rPr>
              <a:t>Diminishing resources in US state schools has led to fewer school teams and few qualified staff to coach.</a:t>
            </a:r>
          </a:p>
          <a:p>
            <a:pPr>
              <a:buFont typeface="Wingdings" panose="05000000000000000000" pitchFamily="2" charset="2"/>
              <a:buChar char="§"/>
            </a:pPr>
            <a:r>
              <a:rPr lang="en-GB" dirty="0">
                <a:solidFill>
                  <a:srgbClr val="002060"/>
                </a:solidFill>
              </a:rPr>
              <a:t>Pressures on teachers have meant many have withdrawn their voluntary services (Hall et al, 1991). </a:t>
            </a:r>
          </a:p>
          <a:p>
            <a:pPr>
              <a:buFont typeface="Wingdings" panose="05000000000000000000" pitchFamily="2" charset="2"/>
              <a:buChar char="§"/>
            </a:pPr>
            <a:r>
              <a:rPr lang="en-GB" dirty="0">
                <a:solidFill>
                  <a:srgbClr val="002060"/>
                </a:solidFill>
              </a:rPr>
              <a:t>Obesity and decreasing levels of sports participation in children and young people are increasing issues in US and Canada. </a:t>
            </a:r>
          </a:p>
        </p:txBody>
      </p:sp>
    </p:spTree>
    <p:extLst>
      <p:ext uri="{BB962C8B-B14F-4D97-AF65-F5344CB8AC3E}">
        <p14:creationId xmlns:p14="http://schemas.microsoft.com/office/powerpoint/2010/main" val="25090964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229600" cy="1143000"/>
          </a:xfrm>
        </p:spPr>
        <p:txBody>
          <a:bodyPr>
            <a:normAutofit/>
          </a:bodyPr>
          <a:lstStyle/>
          <a:p>
            <a:r>
              <a:rPr lang="en-GB" sz="3000" b="1" u="sng" dirty="0">
                <a:solidFill>
                  <a:srgbClr val="002060"/>
                </a:solidFill>
              </a:rPr>
              <a:t>Types of Community Sport Programmes</a:t>
            </a:r>
            <a:br>
              <a:rPr lang="en-GB" sz="3000" b="1" u="sng" dirty="0">
                <a:solidFill>
                  <a:srgbClr val="002060"/>
                </a:solidFill>
              </a:rPr>
            </a:br>
            <a:r>
              <a:rPr lang="en-GB" sz="3000" b="1" u="sng" dirty="0">
                <a:solidFill>
                  <a:srgbClr val="002060"/>
                </a:solidFill>
              </a:rPr>
              <a:t>in US and Canada</a:t>
            </a:r>
          </a:p>
        </p:txBody>
      </p:sp>
      <p:sp>
        <p:nvSpPr>
          <p:cNvPr id="3" name="Content Placeholder 2"/>
          <p:cNvSpPr>
            <a:spLocks noGrp="1"/>
          </p:cNvSpPr>
          <p:nvPr>
            <p:ph idx="1"/>
          </p:nvPr>
        </p:nvSpPr>
        <p:spPr>
          <a:xfrm>
            <a:off x="457200" y="1295718"/>
            <a:ext cx="8229600" cy="4068762"/>
          </a:xfrm>
        </p:spPr>
        <p:txBody>
          <a:bodyPr>
            <a:normAutofit fontScale="85000" lnSpcReduction="10000"/>
          </a:bodyPr>
          <a:lstStyle/>
          <a:p>
            <a:pPr marL="514350" indent="-514350">
              <a:buFont typeface="+mj-lt"/>
              <a:buAutoNum type="arabicPeriod"/>
            </a:pPr>
            <a:r>
              <a:rPr lang="en-GB" b="1" dirty="0">
                <a:solidFill>
                  <a:srgbClr val="002060"/>
                </a:solidFill>
              </a:rPr>
              <a:t>Agency based programmes </a:t>
            </a:r>
            <a:r>
              <a:rPr lang="en-GB" dirty="0">
                <a:solidFill>
                  <a:srgbClr val="002060"/>
                </a:solidFill>
              </a:rPr>
              <a:t>– self-supporting, with monies raised from membership fees and fund-raising e.g. Little League Baseball.</a:t>
            </a:r>
          </a:p>
          <a:p>
            <a:pPr marL="514350" indent="-514350">
              <a:buFont typeface="+mj-lt"/>
              <a:buAutoNum type="arabicPeriod"/>
            </a:pPr>
            <a:r>
              <a:rPr lang="en-GB" b="1" dirty="0">
                <a:solidFill>
                  <a:srgbClr val="002060"/>
                </a:solidFill>
              </a:rPr>
              <a:t>National youth organisations </a:t>
            </a:r>
            <a:r>
              <a:rPr lang="en-GB" dirty="0">
                <a:solidFill>
                  <a:srgbClr val="002060"/>
                </a:solidFill>
              </a:rPr>
              <a:t>e.g. YMCA.</a:t>
            </a:r>
          </a:p>
          <a:p>
            <a:pPr marL="514350" indent="-514350">
              <a:buFont typeface="+mj-lt"/>
              <a:buAutoNum type="arabicPeriod"/>
            </a:pPr>
            <a:r>
              <a:rPr lang="en-GB" b="1" dirty="0">
                <a:solidFill>
                  <a:srgbClr val="002060"/>
                </a:solidFill>
              </a:rPr>
              <a:t>Private sports clubs </a:t>
            </a:r>
            <a:r>
              <a:rPr lang="en-GB" dirty="0">
                <a:solidFill>
                  <a:srgbClr val="002060"/>
                </a:solidFill>
              </a:rPr>
              <a:t>– growing phenomenon, significant fees, sports like gymnastics, swimming and figure skating. </a:t>
            </a:r>
          </a:p>
          <a:p>
            <a:pPr marL="514350" indent="-514350">
              <a:buFont typeface="+mj-lt"/>
              <a:buAutoNum type="arabicPeriod"/>
            </a:pPr>
            <a:r>
              <a:rPr lang="en-GB" b="1" dirty="0">
                <a:solidFill>
                  <a:srgbClr val="002060"/>
                </a:solidFill>
              </a:rPr>
              <a:t>City and town recreation departments </a:t>
            </a:r>
            <a:r>
              <a:rPr lang="en-GB" dirty="0">
                <a:solidFill>
                  <a:srgbClr val="002060"/>
                </a:solidFill>
              </a:rPr>
              <a:t>– offer introductory sports programmes and less competitive activities e.g. camping, climbing. </a:t>
            </a:r>
          </a:p>
          <a:p>
            <a:pPr marL="514350" indent="-514350">
              <a:buFont typeface="+mj-lt"/>
              <a:buAutoNum type="arabicPeriod"/>
            </a:pPr>
            <a:endParaRPr lang="en-GB" dirty="0">
              <a:solidFill>
                <a:srgbClr val="002060"/>
              </a:solidFill>
            </a:endParaRPr>
          </a:p>
        </p:txBody>
      </p:sp>
      <p:sp>
        <p:nvSpPr>
          <p:cNvPr id="4" name="TextBox 3"/>
          <p:cNvSpPr txBox="1"/>
          <p:nvPr/>
        </p:nvSpPr>
        <p:spPr>
          <a:xfrm>
            <a:off x="3460830" y="5346732"/>
            <a:ext cx="5769980" cy="307777"/>
          </a:xfrm>
          <a:prstGeom prst="rect">
            <a:avLst/>
          </a:prstGeom>
          <a:noFill/>
        </p:spPr>
        <p:txBody>
          <a:bodyPr wrap="square" rtlCol="0">
            <a:spAutoFit/>
          </a:bodyPr>
          <a:lstStyle/>
          <a:p>
            <a:pPr algn="r"/>
            <a:r>
              <a:rPr lang="en-GB" sz="1400" dirty="0"/>
              <a:t>Weiss and Hayashi (1996) cited in Slack and Parent (2016)</a:t>
            </a:r>
          </a:p>
        </p:txBody>
      </p:sp>
    </p:spTree>
    <p:extLst>
      <p:ext uri="{BB962C8B-B14F-4D97-AF65-F5344CB8AC3E}">
        <p14:creationId xmlns:p14="http://schemas.microsoft.com/office/powerpoint/2010/main" val="3060753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457200" y="792747"/>
            <a:ext cx="3672408" cy="4724486"/>
          </a:xfrm>
          <a:prstGeom prst="rect">
            <a:avLst/>
          </a:prstGeom>
          <a:noFill/>
          <a:ln w="9525">
            <a:solidFill>
              <a:schemeClr val="tx1"/>
            </a:solidFill>
            <a:miter lim="800000"/>
            <a:headEnd/>
            <a:tailEnd/>
          </a:ln>
        </p:spPr>
      </p:pic>
      <p:pic>
        <p:nvPicPr>
          <p:cNvPr id="5" name="Picture 3" descr="C:\AATonypics\Wilk0001.jpg"/>
          <p:cNvPicPr>
            <a:picLocks noChangeAspect="1" noChangeArrowheads="1"/>
          </p:cNvPicPr>
          <p:nvPr/>
        </p:nvPicPr>
        <p:blipFill>
          <a:blip r:embed="rId3" cstate="print"/>
          <a:srcRect/>
          <a:stretch>
            <a:fillRect/>
          </a:stretch>
        </p:blipFill>
        <p:spPr bwMode="auto">
          <a:xfrm>
            <a:off x="4725131" y="792747"/>
            <a:ext cx="2820089" cy="4724486"/>
          </a:xfrm>
          <a:prstGeom prst="rect">
            <a:avLst/>
          </a:prstGeom>
          <a:noFill/>
          <a:ln>
            <a:solidFill>
              <a:schemeClr val="tx1"/>
            </a:solidFill>
          </a:ln>
        </p:spPr>
      </p:pic>
      <p:sp>
        <p:nvSpPr>
          <p:cNvPr id="6" name="Title 5"/>
          <p:cNvSpPr txBox="1">
            <a:spLocks noGrp="1"/>
          </p:cNvSpPr>
          <p:nvPr>
            <p:ph type="title"/>
          </p:nvPr>
        </p:nvSpPr>
        <p:spPr>
          <a:xfrm>
            <a:off x="174171" y="269322"/>
            <a:ext cx="8512629" cy="461665"/>
          </a:xfrm>
          <a:prstGeom prst="rect">
            <a:avLst/>
          </a:prstGeom>
          <a:noFill/>
        </p:spPr>
        <p:txBody>
          <a:bodyPr wrap="square" rtlCol="0">
            <a:spAutoFit/>
          </a:bodyPr>
          <a:lstStyle/>
          <a:p>
            <a:r>
              <a:rPr lang="en-AU" sz="2400" b="1" dirty="0">
                <a:solidFill>
                  <a:srgbClr val="1227C4"/>
                </a:solidFill>
              </a:rPr>
              <a:t>Analysis adapted from   Wilkinson &amp; Pickett, 2009 &amp; 2010  </a:t>
            </a:r>
          </a:p>
        </p:txBody>
      </p:sp>
    </p:spTree>
    <p:extLst>
      <p:ext uri="{BB962C8B-B14F-4D97-AF65-F5344CB8AC3E}">
        <p14:creationId xmlns:p14="http://schemas.microsoft.com/office/powerpoint/2010/main" val="455822877"/>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AU" sz="3600" dirty="0">
                <a:solidFill>
                  <a:srgbClr val="0070C0"/>
                </a:solidFill>
              </a:rPr>
              <a:t>Spirit Level analysis</a:t>
            </a:r>
          </a:p>
        </p:txBody>
      </p:sp>
      <p:sp>
        <p:nvSpPr>
          <p:cNvPr id="3" name="Content Placeholder 2"/>
          <p:cNvSpPr>
            <a:spLocks noGrp="1"/>
          </p:cNvSpPr>
          <p:nvPr>
            <p:ph idx="1"/>
          </p:nvPr>
        </p:nvSpPr>
        <p:spPr>
          <a:xfrm>
            <a:off x="356185" y="980728"/>
            <a:ext cx="8640960" cy="5400600"/>
          </a:xfrm>
        </p:spPr>
        <p:txBody>
          <a:bodyPr>
            <a:normAutofit fontScale="77500" lnSpcReduction="20000"/>
          </a:bodyPr>
          <a:lstStyle/>
          <a:p>
            <a:r>
              <a:rPr lang="en-US" sz="3600" dirty="0">
                <a:solidFill>
                  <a:srgbClr val="0070C0"/>
                </a:solidFill>
              </a:rPr>
              <a:t>12 well-being indicators in 21 richest countries</a:t>
            </a:r>
            <a:r>
              <a:rPr lang="en-US" sz="3600" dirty="0"/>
              <a:t>:</a:t>
            </a:r>
          </a:p>
          <a:p>
            <a:pPr lvl="1"/>
            <a:r>
              <a:rPr lang="en-US" sz="2600" dirty="0"/>
              <a:t>Trust</a:t>
            </a:r>
          </a:p>
          <a:p>
            <a:pPr lvl="1"/>
            <a:r>
              <a:rPr lang="en-US" sz="2600" dirty="0"/>
              <a:t>Women’s status</a:t>
            </a:r>
          </a:p>
          <a:p>
            <a:pPr lvl="1"/>
            <a:r>
              <a:rPr lang="en-US" sz="2600" dirty="0"/>
              <a:t>Spending on foreign aid</a:t>
            </a:r>
          </a:p>
          <a:p>
            <a:pPr lvl="1"/>
            <a:r>
              <a:rPr lang="en-US" sz="2600" dirty="0"/>
              <a:t>Mental health</a:t>
            </a:r>
          </a:p>
          <a:p>
            <a:pPr lvl="1"/>
            <a:r>
              <a:rPr lang="en-US" sz="2600" dirty="0"/>
              <a:t>Use of illegal drugs</a:t>
            </a:r>
          </a:p>
          <a:p>
            <a:pPr lvl="1"/>
            <a:r>
              <a:rPr lang="en-US" sz="2600" dirty="0"/>
              <a:t>Life expectancy</a:t>
            </a:r>
          </a:p>
          <a:p>
            <a:pPr lvl="1"/>
            <a:r>
              <a:rPr lang="en-US" sz="2600" dirty="0"/>
              <a:t>Infant mortality</a:t>
            </a:r>
          </a:p>
          <a:p>
            <a:pPr lvl="1"/>
            <a:r>
              <a:rPr lang="en-US" sz="2600" dirty="0"/>
              <a:t>Obesity</a:t>
            </a:r>
          </a:p>
          <a:p>
            <a:pPr lvl="1"/>
            <a:r>
              <a:rPr lang="en-US" sz="2600" dirty="0"/>
              <a:t>Literacy/numeracy</a:t>
            </a:r>
          </a:p>
          <a:p>
            <a:pPr lvl="1"/>
            <a:r>
              <a:rPr lang="en-US" sz="2600" dirty="0"/>
              <a:t>Teenage pregnancy</a:t>
            </a:r>
          </a:p>
          <a:p>
            <a:pPr lvl="1"/>
            <a:r>
              <a:rPr lang="en-US" sz="2600" dirty="0"/>
              <a:t>Homicide/crime</a:t>
            </a:r>
          </a:p>
          <a:p>
            <a:pPr lvl="1"/>
            <a:r>
              <a:rPr lang="en-US" sz="2600" dirty="0"/>
              <a:t>Social mobility</a:t>
            </a:r>
          </a:p>
          <a:p>
            <a:r>
              <a:rPr lang="en-US" sz="3300" dirty="0">
                <a:solidFill>
                  <a:srgbClr val="1541CD"/>
                </a:solidFill>
              </a:rPr>
              <a:t>For all – more countries with more equal income distributions do ‘better’</a:t>
            </a:r>
            <a:endParaRPr lang="en-US" sz="3300" dirty="0"/>
          </a:p>
          <a:p>
            <a:endParaRPr lang="en-AU" dirty="0"/>
          </a:p>
        </p:txBody>
      </p:sp>
    </p:spTree>
    <p:extLst>
      <p:ext uri="{BB962C8B-B14F-4D97-AF65-F5344CB8AC3E}">
        <p14:creationId xmlns:p14="http://schemas.microsoft.com/office/powerpoint/2010/main" val="3592091222"/>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763" y="703103"/>
            <a:ext cx="8229600" cy="1143000"/>
          </a:xfrm>
        </p:spPr>
        <p:txBody>
          <a:bodyPr>
            <a:normAutofit fontScale="90000"/>
          </a:bodyPr>
          <a:lstStyle/>
          <a:p>
            <a:pPr algn="l"/>
            <a:r>
              <a:rPr lang="en-GB" sz="2800" b="1" dirty="0"/>
              <a:t>Sport</a:t>
            </a:r>
            <a:r>
              <a:rPr lang="en-GB" sz="4800" b="1" dirty="0"/>
              <a:t> </a:t>
            </a:r>
            <a:r>
              <a:rPr lang="en-GB" sz="2800" b="1" dirty="0"/>
              <a:t>participation by income inequality, European countries, 2009   </a:t>
            </a:r>
            <a:r>
              <a:rPr lang="en-GB" sz="1600" b="1" dirty="0"/>
              <a:t>Veal 2016</a:t>
            </a:r>
            <a:br>
              <a:rPr lang="en-GB" sz="1600" dirty="0"/>
            </a:br>
            <a:endParaRPr lang="en-GB" sz="1600" b="1" dirty="0">
              <a:solidFill>
                <a:srgbClr val="1D3D59"/>
              </a:solidFill>
              <a:latin typeface="Gill Sans MT" panose="020B0502020104020203" pitchFamily="34" charset="0"/>
            </a:endParaRPr>
          </a:p>
        </p:txBody>
      </p:sp>
      <p:grpSp>
        <p:nvGrpSpPr>
          <p:cNvPr id="13" name="Group 12"/>
          <p:cNvGrpSpPr/>
          <p:nvPr/>
        </p:nvGrpSpPr>
        <p:grpSpPr>
          <a:xfrm>
            <a:off x="3563888" y="161599"/>
            <a:ext cx="5395664" cy="675113"/>
            <a:chOff x="3563888" y="79400"/>
            <a:chExt cx="5395664" cy="675113"/>
          </a:xfrm>
        </p:grpSpPr>
        <p:pic>
          <p:nvPicPr>
            <p:cNvPr id="14" name="Picture 2" descr="4d67d26b-3da7-49b9-9cb0-28c564b904b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7264" y="213007"/>
              <a:ext cx="2592288" cy="407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 descr="C:\Users\eh311\AppData\Local\Microsoft\Windows\Temporary Internet Files\Content.IE5\MXEPIXV4\MGT_School log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2327" t="9239" r="22501" b="11590"/>
            <a:stretch/>
          </p:blipFill>
          <p:spPr bwMode="auto">
            <a:xfrm>
              <a:off x="3563888" y="79400"/>
              <a:ext cx="1584176" cy="675113"/>
            </a:xfrm>
            <a:prstGeom prst="rect">
              <a:avLst/>
            </a:prstGeom>
            <a:noFill/>
            <a:extLst>
              <a:ext uri="{909E8E84-426E-40DD-AFC4-6F175D3DCCD1}">
                <a14:hiddenFill xmlns:a14="http://schemas.microsoft.com/office/drawing/2010/main">
                  <a:solidFill>
                    <a:srgbClr val="FFFFFF"/>
                  </a:solidFill>
                </a14:hiddenFill>
              </a:ext>
            </a:extLst>
          </p:spPr>
        </p:pic>
      </p:grpSp>
      <p:graphicFrame>
        <p:nvGraphicFramePr>
          <p:cNvPr id="8" name="Content Placeholder 7"/>
          <p:cNvGraphicFramePr>
            <a:graphicFrameLocks noGrp="1"/>
          </p:cNvGraphicFramePr>
          <p:nvPr>
            <p:ph idx="1"/>
            <p:extLst>
              <p:ext uri="{D42A27DB-BD31-4B8C-83A1-F6EECF244321}">
                <p14:modId xmlns:p14="http://schemas.microsoft.com/office/powerpoint/2010/main" val="2216253415"/>
              </p:ext>
            </p:extLst>
          </p:nvPr>
        </p:nvGraphicFramePr>
        <p:xfrm>
          <a:off x="417541" y="1606323"/>
          <a:ext cx="8002587" cy="4094162"/>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840438916"/>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Summary</a:t>
            </a:r>
          </a:p>
        </p:txBody>
      </p:sp>
      <p:sp>
        <p:nvSpPr>
          <p:cNvPr id="3" name="Content Placeholder 2"/>
          <p:cNvSpPr>
            <a:spLocks noGrp="1"/>
          </p:cNvSpPr>
          <p:nvPr>
            <p:ph idx="1"/>
          </p:nvPr>
        </p:nvSpPr>
        <p:spPr>
          <a:xfrm>
            <a:off x="457200" y="1490870"/>
            <a:ext cx="8229600" cy="3917032"/>
          </a:xfrm>
        </p:spPr>
        <p:txBody>
          <a:bodyPr>
            <a:normAutofit fontScale="92500" lnSpcReduction="20000"/>
          </a:bodyPr>
          <a:lstStyle/>
          <a:p>
            <a:pPr>
              <a:buFont typeface="Wingdings" panose="05000000000000000000" pitchFamily="2" charset="2"/>
              <a:buChar char="q"/>
            </a:pPr>
            <a:r>
              <a:rPr lang="en-GB" dirty="0">
                <a:solidFill>
                  <a:srgbClr val="002060"/>
                </a:solidFill>
              </a:rPr>
              <a:t>Commercialisation, professionalization and media involvement are 3 key features of North American sport (Slack and Parent, 2016).</a:t>
            </a:r>
          </a:p>
          <a:p>
            <a:pPr>
              <a:buFont typeface="Wingdings" panose="05000000000000000000" pitchFamily="2" charset="2"/>
              <a:buChar char="q"/>
            </a:pPr>
            <a:r>
              <a:rPr lang="en-GB" dirty="0">
                <a:solidFill>
                  <a:srgbClr val="002060"/>
                </a:solidFill>
              </a:rPr>
              <a:t>These forces are more pronounced in the US than Canada and have produced a number of broader social issues. </a:t>
            </a:r>
          </a:p>
          <a:p>
            <a:pPr>
              <a:buFont typeface="Wingdings" panose="05000000000000000000" pitchFamily="2" charset="2"/>
              <a:buChar char="q"/>
            </a:pPr>
            <a:r>
              <a:rPr lang="en-GB" dirty="0">
                <a:solidFill>
                  <a:srgbClr val="002060"/>
                </a:solidFill>
              </a:rPr>
              <a:t>There is little emphasis on ‘sport for all’ in North America. </a:t>
            </a:r>
          </a:p>
          <a:p>
            <a:pPr>
              <a:buFont typeface="Wingdings" panose="05000000000000000000" pitchFamily="2" charset="2"/>
              <a:buChar char="q"/>
            </a:pPr>
            <a:endParaRPr lang="en-GB" dirty="0">
              <a:solidFill>
                <a:srgbClr val="002060"/>
              </a:solidFill>
            </a:endParaRPr>
          </a:p>
        </p:txBody>
      </p:sp>
    </p:spTree>
    <p:extLst>
      <p:ext uri="{BB962C8B-B14F-4D97-AF65-F5344CB8AC3E}">
        <p14:creationId xmlns:p14="http://schemas.microsoft.com/office/powerpoint/2010/main" val="1978007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0"/>
            <a:ext cx="8860971" cy="1143000"/>
          </a:xfrm>
        </p:spPr>
        <p:txBody>
          <a:bodyPr>
            <a:normAutofit fontScale="90000"/>
          </a:bodyPr>
          <a:lstStyle/>
          <a:p>
            <a:r>
              <a:rPr lang="en-GB" b="1" u="sng" dirty="0">
                <a:solidFill>
                  <a:srgbClr val="FF0000"/>
                </a:solidFill>
              </a:rPr>
              <a:t>Independent Study Task for Week 5 </a:t>
            </a:r>
          </a:p>
        </p:txBody>
      </p:sp>
      <p:sp>
        <p:nvSpPr>
          <p:cNvPr id="3" name="Content Placeholder 2"/>
          <p:cNvSpPr>
            <a:spLocks noGrp="1"/>
          </p:cNvSpPr>
          <p:nvPr>
            <p:ph idx="1"/>
          </p:nvPr>
        </p:nvSpPr>
        <p:spPr>
          <a:xfrm>
            <a:off x="570183" y="979345"/>
            <a:ext cx="8229600" cy="3917032"/>
          </a:xfrm>
        </p:spPr>
        <p:txBody>
          <a:bodyPr>
            <a:noAutofit/>
          </a:bodyPr>
          <a:lstStyle/>
          <a:p>
            <a:pPr marL="0" indent="0">
              <a:buNone/>
            </a:pPr>
            <a:r>
              <a:rPr lang="en-GB" sz="2500" dirty="0">
                <a:solidFill>
                  <a:srgbClr val="002060"/>
                </a:solidFill>
              </a:rPr>
              <a:t>Review one of these North American sports in terms of its place in society and extent to which it represents the national identity; has been used as a nation building tool, and in terms of its global reach. </a:t>
            </a:r>
          </a:p>
          <a:p>
            <a:pPr lvl="1" indent="-342900">
              <a:buFont typeface="Wingdings" panose="05000000000000000000" pitchFamily="2" charset="2"/>
              <a:buChar char="§"/>
            </a:pPr>
            <a:r>
              <a:rPr lang="en-GB" sz="2100" dirty="0">
                <a:solidFill>
                  <a:srgbClr val="002060"/>
                </a:solidFill>
              </a:rPr>
              <a:t>Basketball in USA</a:t>
            </a:r>
          </a:p>
          <a:p>
            <a:pPr lvl="1" indent="-342900">
              <a:buFont typeface="Wingdings" panose="05000000000000000000" pitchFamily="2" charset="2"/>
              <a:buChar char="§"/>
            </a:pPr>
            <a:r>
              <a:rPr lang="en-GB" sz="2100" dirty="0">
                <a:solidFill>
                  <a:srgbClr val="002060"/>
                </a:solidFill>
              </a:rPr>
              <a:t>Ice hockey in Canada</a:t>
            </a:r>
          </a:p>
          <a:p>
            <a:pPr lvl="1" indent="-342900">
              <a:buFont typeface="Wingdings" panose="05000000000000000000" pitchFamily="2" charset="2"/>
              <a:buChar char="§"/>
            </a:pPr>
            <a:r>
              <a:rPr lang="en-GB" sz="2100" dirty="0">
                <a:solidFill>
                  <a:srgbClr val="002060"/>
                </a:solidFill>
              </a:rPr>
              <a:t>Lacrosse in Canada</a:t>
            </a:r>
          </a:p>
          <a:p>
            <a:pPr lvl="1" indent="-342900">
              <a:buFont typeface="Wingdings" panose="05000000000000000000" pitchFamily="2" charset="2"/>
              <a:buChar char="§"/>
            </a:pPr>
            <a:r>
              <a:rPr lang="en-GB" sz="2100" dirty="0">
                <a:solidFill>
                  <a:srgbClr val="002060"/>
                </a:solidFill>
              </a:rPr>
              <a:t>Football in Mexico</a:t>
            </a:r>
          </a:p>
          <a:p>
            <a:pPr lvl="1" indent="-342900">
              <a:buFont typeface="Wingdings" panose="05000000000000000000" pitchFamily="2" charset="2"/>
              <a:buChar char="§"/>
            </a:pPr>
            <a:r>
              <a:rPr lang="en-GB" sz="2100" dirty="0">
                <a:solidFill>
                  <a:srgbClr val="002060"/>
                </a:solidFill>
              </a:rPr>
              <a:t>Wrestling in Mexico</a:t>
            </a:r>
          </a:p>
          <a:p>
            <a:pPr marL="0" indent="0">
              <a:buNone/>
            </a:pPr>
            <a:r>
              <a:rPr lang="en-GB" sz="2500" i="1" dirty="0">
                <a:solidFill>
                  <a:srgbClr val="002060"/>
                </a:solidFill>
              </a:rPr>
              <a:t>In pairs: prepare a 2 slide Powerpoint and use this to feedback to the class next week. </a:t>
            </a:r>
          </a:p>
          <a:p>
            <a:pPr marL="0" indent="0">
              <a:buNone/>
            </a:pPr>
            <a:r>
              <a:rPr lang="en-GB" sz="2500" dirty="0">
                <a:solidFill>
                  <a:srgbClr val="002060"/>
                </a:solidFill>
              </a:rPr>
              <a:t> </a:t>
            </a:r>
          </a:p>
        </p:txBody>
      </p:sp>
    </p:spTree>
    <p:extLst>
      <p:ext uri="{BB962C8B-B14F-4D97-AF65-F5344CB8AC3E}">
        <p14:creationId xmlns:p14="http://schemas.microsoft.com/office/powerpoint/2010/main" val="2708451064"/>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612" y="251230"/>
            <a:ext cx="8852948" cy="3506231"/>
          </a:xfrm>
        </p:spPr>
        <p:txBody>
          <a:bodyPr>
            <a:noAutofit/>
          </a:bodyPr>
          <a:lstStyle/>
          <a:p>
            <a:pPr marL="0" indent="0">
              <a:buNone/>
            </a:pPr>
            <a:r>
              <a:rPr lang="en-GB" sz="1200" b="1" dirty="0">
                <a:solidFill>
                  <a:srgbClr val="002060"/>
                </a:solidFill>
              </a:rPr>
              <a:t>References </a:t>
            </a:r>
          </a:p>
          <a:p>
            <a:pPr marL="0" indent="0">
              <a:buNone/>
            </a:pPr>
            <a:r>
              <a:rPr lang="en-GB" sz="1200" dirty="0">
                <a:solidFill>
                  <a:srgbClr val="002060"/>
                </a:solidFill>
              </a:rPr>
              <a:t>Bairner, A. (2001). </a:t>
            </a:r>
            <a:r>
              <a:rPr lang="en-GB" sz="1200" i="1" dirty="0">
                <a:solidFill>
                  <a:srgbClr val="002060"/>
                </a:solidFill>
              </a:rPr>
              <a:t>Sport, Nationalism, and Globalization – European and North American Perspectives</a:t>
            </a:r>
            <a:r>
              <a:rPr lang="en-GB" sz="1200" dirty="0">
                <a:solidFill>
                  <a:srgbClr val="002060"/>
                </a:solidFill>
              </a:rPr>
              <a:t>. New York: SUNY Press. </a:t>
            </a:r>
          </a:p>
          <a:p>
            <a:pPr marL="0" indent="0">
              <a:buNone/>
            </a:pPr>
            <a:r>
              <a:rPr lang="en-GB" sz="1200" dirty="0" err="1">
                <a:solidFill>
                  <a:srgbClr val="002060"/>
                </a:solidFill>
              </a:rPr>
              <a:t>Crepeau</a:t>
            </a:r>
            <a:r>
              <a:rPr lang="en-GB" sz="1200" dirty="0">
                <a:solidFill>
                  <a:srgbClr val="002060"/>
                </a:solidFill>
              </a:rPr>
              <a:t>, R.C. (1980). </a:t>
            </a:r>
            <a:r>
              <a:rPr lang="en-GB" sz="1200" i="1" dirty="0">
                <a:solidFill>
                  <a:srgbClr val="002060"/>
                </a:solidFill>
              </a:rPr>
              <a:t>Baseball: America’s Diamond Mine 1919-1941</a:t>
            </a:r>
            <a:r>
              <a:rPr lang="en-GB" sz="1200" dirty="0">
                <a:solidFill>
                  <a:srgbClr val="002060"/>
                </a:solidFill>
              </a:rPr>
              <a:t>. Orlando: University Presses of Central Florida. </a:t>
            </a:r>
          </a:p>
          <a:p>
            <a:pPr marL="0" indent="0">
              <a:buNone/>
            </a:pPr>
            <a:r>
              <a:rPr lang="en-GB" sz="1200" dirty="0">
                <a:solidFill>
                  <a:srgbClr val="002060"/>
                </a:solidFill>
              </a:rPr>
              <a:t>Ewing, M.E. and </a:t>
            </a:r>
            <a:r>
              <a:rPr lang="en-GB" sz="1200" dirty="0" err="1">
                <a:solidFill>
                  <a:srgbClr val="002060"/>
                </a:solidFill>
              </a:rPr>
              <a:t>Seefeldt</a:t>
            </a:r>
            <a:r>
              <a:rPr lang="en-GB" sz="1200" dirty="0">
                <a:solidFill>
                  <a:srgbClr val="002060"/>
                </a:solidFill>
              </a:rPr>
              <a:t>, V. (1996). </a:t>
            </a:r>
            <a:r>
              <a:rPr lang="en-GB" sz="1200" i="1" dirty="0">
                <a:solidFill>
                  <a:srgbClr val="002060"/>
                </a:solidFill>
              </a:rPr>
              <a:t>Patterns of Participation and Attrition in American Agency-Sponsored Youth Sports</a:t>
            </a:r>
            <a:r>
              <a:rPr lang="en-GB" sz="1200" dirty="0">
                <a:solidFill>
                  <a:srgbClr val="002060"/>
                </a:solidFill>
              </a:rPr>
              <a:t>, in F.L. </a:t>
            </a:r>
            <a:r>
              <a:rPr lang="en-GB" sz="1200" dirty="0" err="1">
                <a:solidFill>
                  <a:srgbClr val="002060"/>
                </a:solidFill>
              </a:rPr>
              <a:t>Smoll</a:t>
            </a:r>
            <a:r>
              <a:rPr lang="en-GB" sz="1200" dirty="0">
                <a:solidFill>
                  <a:srgbClr val="002060"/>
                </a:solidFill>
              </a:rPr>
              <a:t> and R.E. Smith (eds.) </a:t>
            </a:r>
            <a:r>
              <a:rPr lang="en-GB" sz="1200" i="1" dirty="0">
                <a:solidFill>
                  <a:srgbClr val="002060"/>
                </a:solidFill>
              </a:rPr>
              <a:t>Children in Sport: A Biopsychological Perspective</a:t>
            </a:r>
            <a:r>
              <a:rPr lang="en-GB" sz="1200" dirty="0">
                <a:solidFill>
                  <a:srgbClr val="002060"/>
                </a:solidFill>
              </a:rPr>
              <a:t>.  Indianapolis, IN: Brown &amp; Benchmark, pp. 31-45.</a:t>
            </a:r>
          </a:p>
          <a:p>
            <a:pPr marL="0" indent="0">
              <a:buNone/>
            </a:pPr>
            <a:r>
              <a:rPr lang="en-GB" sz="1200" dirty="0">
                <a:solidFill>
                  <a:srgbClr val="002060"/>
                </a:solidFill>
              </a:rPr>
              <a:t>Gannon, M., and </a:t>
            </a:r>
            <a:r>
              <a:rPr lang="en-GB" sz="1200" dirty="0" err="1">
                <a:solidFill>
                  <a:srgbClr val="002060"/>
                </a:solidFill>
              </a:rPr>
              <a:t>Kanafani</a:t>
            </a:r>
            <a:r>
              <a:rPr lang="en-GB" sz="1200" dirty="0">
                <a:solidFill>
                  <a:srgbClr val="002060"/>
                </a:solidFill>
              </a:rPr>
              <a:t>, H. (1994). “American Football”. In M. Gannon et al., </a:t>
            </a:r>
            <a:r>
              <a:rPr lang="en-GB" sz="1200" i="1" dirty="0">
                <a:solidFill>
                  <a:srgbClr val="002060"/>
                </a:solidFill>
              </a:rPr>
              <a:t>Understanding Global Cultures.  </a:t>
            </a:r>
            <a:r>
              <a:rPr lang="en-GB" sz="1200" dirty="0">
                <a:solidFill>
                  <a:srgbClr val="002060"/>
                </a:solidFill>
              </a:rPr>
              <a:t>Thousand Oakes, CA: pp. 302-320.</a:t>
            </a:r>
          </a:p>
          <a:p>
            <a:pPr marL="0" indent="0">
              <a:buNone/>
            </a:pPr>
            <a:r>
              <a:rPr lang="en-GB" sz="1200" dirty="0">
                <a:solidFill>
                  <a:srgbClr val="002060"/>
                </a:solidFill>
              </a:rPr>
              <a:t>Hall, A., Slack, T., Smith, G. and Whitson, D. (1991). </a:t>
            </a:r>
            <a:r>
              <a:rPr lang="en-GB" sz="1200" i="1" dirty="0">
                <a:solidFill>
                  <a:srgbClr val="002060"/>
                </a:solidFill>
              </a:rPr>
              <a:t>Sport in Canadian Society</a:t>
            </a:r>
            <a:r>
              <a:rPr lang="en-GB" sz="1200" dirty="0">
                <a:solidFill>
                  <a:srgbClr val="002060"/>
                </a:solidFill>
              </a:rPr>
              <a:t>.  Oxford: Oxford University Press. </a:t>
            </a:r>
          </a:p>
          <a:p>
            <a:pPr marL="0" indent="0">
              <a:buNone/>
            </a:pPr>
            <a:r>
              <a:rPr lang="en-GB" sz="1200" dirty="0" err="1">
                <a:solidFill>
                  <a:srgbClr val="002060"/>
                </a:solidFill>
              </a:rPr>
              <a:t>Mrozek</a:t>
            </a:r>
            <a:r>
              <a:rPr lang="en-GB" sz="1200" dirty="0">
                <a:solidFill>
                  <a:srgbClr val="002060"/>
                </a:solidFill>
              </a:rPr>
              <a:t>, D.J. (1983). </a:t>
            </a:r>
            <a:r>
              <a:rPr lang="en-GB" sz="1200" i="1" dirty="0">
                <a:solidFill>
                  <a:srgbClr val="002060"/>
                </a:solidFill>
              </a:rPr>
              <a:t>Sport and the American Mentality, 1880-1910</a:t>
            </a:r>
            <a:r>
              <a:rPr lang="en-GB" sz="1200" dirty="0">
                <a:solidFill>
                  <a:srgbClr val="002060"/>
                </a:solidFill>
              </a:rPr>
              <a:t>. Knoxville: University of Tennessee Sandy, R., </a:t>
            </a:r>
          </a:p>
          <a:p>
            <a:pPr marL="0" indent="0">
              <a:buNone/>
            </a:pPr>
            <a:r>
              <a:rPr lang="en-GB" sz="1200" dirty="0">
                <a:solidFill>
                  <a:srgbClr val="002060"/>
                </a:solidFill>
              </a:rPr>
              <a:t>Pope, S.W. (1997) </a:t>
            </a:r>
            <a:r>
              <a:rPr lang="en-GB" sz="1200" i="1" dirty="0">
                <a:solidFill>
                  <a:srgbClr val="002060"/>
                </a:solidFill>
              </a:rPr>
              <a:t>Patriotic Games: Sporting Traditions in the American Imagination, 1876-1926</a:t>
            </a:r>
            <a:r>
              <a:rPr lang="en-GB" sz="1200" dirty="0">
                <a:solidFill>
                  <a:srgbClr val="002060"/>
                </a:solidFill>
              </a:rPr>
              <a:t>. New York: Oxford University Press.  </a:t>
            </a:r>
          </a:p>
          <a:p>
            <a:pPr marL="0" indent="0">
              <a:buNone/>
            </a:pPr>
            <a:r>
              <a:rPr lang="en-GB" sz="1200" dirty="0">
                <a:solidFill>
                  <a:srgbClr val="002060"/>
                </a:solidFill>
              </a:rPr>
              <a:t>Rader, B.C. (1988). The Quest for </a:t>
            </a:r>
            <a:r>
              <a:rPr lang="en-GB" sz="1200" dirty="0" err="1">
                <a:solidFill>
                  <a:srgbClr val="002060"/>
                </a:solidFill>
              </a:rPr>
              <a:t>Subcommunities</a:t>
            </a:r>
            <a:r>
              <a:rPr lang="en-GB" sz="1200" dirty="0">
                <a:solidFill>
                  <a:srgbClr val="002060"/>
                </a:solidFill>
              </a:rPr>
              <a:t> and the Rise of American Sport.  In P.A. </a:t>
            </a:r>
            <a:r>
              <a:rPr lang="en-GB" sz="1200" dirty="0" err="1">
                <a:solidFill>
                  <a:srgbClr val="002060"/>
                </a:solidFill>
              </a:rPr>
              <a:t>Zingg</a:t>
            </a:r>
            <a:r>
              <a:rPr lang="en-GB" sz="1200" dirty="0">
                <a:solidFill>
                  <a:srgbClr val="002060"/>
                </a:solidFill>
              </a:rPr>
              <a:t> (ed.), </a:t>
            </a:r>
            <a:r>
              <a:rPr lang="en-GB" sz="1200" i="1" dirty="0">
                <a:solidFill>
                  <a:srgbClr val="002060"/>
                </a:solidFill>
              </a:rPr>
              <a:t>The Sporting Image: Readings in American Sport History.</a:t>
            </a:r>
            <a:r>
              <a:rPr lang="en-GB" sz="1200" dirty="0">
                <a:solidFill>
                  <a:srgbClr val="002060"/>
                </a:solidFill>
              </a:rPr>
              <a:t>  Lanham, MD: University Press of America, pp. 139-154.  </a:t>
            </a:r>
          </a:p>
          <a:p>
            <a:pPr marL="0" indent="0">
              <a:buNone/>
            </a:pPr>
            <a:r>
              <a:rPr lang="en-GB" sz="1200" dirty="0">
                <a:solidFill>
                  <a:srgbClr val="002060"/>
                </a:solidFill>
              </a:rPr>
              <a:t>Sloane, P.J., and </a:t>
            </a:r>
            <a:r>
              <a:rPr lang="en-GB" sz="1200" dirty="0" err="1">
                <a:solidFill>
                  <a:srgbClr val="002060"/>
                </a:solidFill>
              </a:rPr>
              <a:t>Rosentraub</a:t>
            </a:r>
            <a:r>
              <a:rPr lang="en-GB" sz="1200" dirty="0">
                <a:solidFill>
                  <a:srgbClr val="002060"/>
                </a:solidFill>
              </a:rPr>
              <a:t>, M.S., </a:t>
            </a:r>
            <a:r>
              <a:rPr lang="en-GB" sz="1200" i="1" dirty="0">
                <a:solidFill>
                  <a:srgbClr val="002060"/>
                </a:solidFill>
              </a:rPr>
              <a:t>The Economics of Sport: An International Perspective</a:t>
            </a:r>
            <a:r>
              <a:rPr lang="en-GB" sz="1200" dirty="0">
                <a:solidFill>
                  <a:srgbClr val="002060"/>
                </a:solidFill>
              </a:rPr>
              <a:t>, Palgrave Macmillan, 2004. </a:t>
            </a:r>
          </a:p>
          <a:p>
            <a:pPr marL="0" indent="0">
              <a:buNone/>
            </a:pPr>
            <a:r>
              <a:rPr lang="en-GB" sz="1200" dirty="0">
                <a:solidFill>
                  <a:srgbClr val="002060"/>
                </a:solidFill>
              </a:rPr>
              <a:t>Slack. T. and Parent, M.M. (2016). </a:t>
            </a:r>
            <a:r>
              <a:rPr lang="en-GB" sz="1200" i="1" dirty="0">
                <a:solidFill>
                  <a:srgbClr val="002060"/>
                </a:solidFill>
              </a:rPr>
              <a:t>Sport in North America: The United States and Canada</a:t>
            </a:r>
            <a:r>
              <a:rPr lang="en-GB" sz="1200" dirty="0">
                <a:solidFill>
                  <a:srgbClr val="002060"/>
                </a:solidFill>
              </a:rPr>
              <a:t>, in Houlihan, B. and Malcolm, D. (2016). </a:t>
            </a:r>
            <a:r>
              <a:rPr lang="en-GB" sz="1200" i="1" dirty="0">
                <a:solidFill>
                  <a:srgbClr val="002060"/>
                </a:solidFill>
              </a:rPr>
              <a:t>Sport and Society Third Edition</a:t>
            </a:r>
            <a:r>
              <a:rPr lang="en-GB" sz="1200" dirty="0">
                <a:solidFill>
                  <a:srgbClr val="002060"/>
                </a:solidFill>
              </a:rPr>
              <a:t>. London: Sage. Ch. 20.</a:t>
            </a:r>
          </a:p>
          <a:p>
            <a:pPr marL="0" indent="0">
              <a:buNone/>
            </a:pPr>
            <a:r>
              <a:rPr lang="en-GB" sz="1200" dirty="0" err="1">
                <a:solidFill>
                  <a:srgbClr val="002060"/>
                </a:solidFill>
              </a:rPr>
              <a:t>Sperber</a:t>
            </a:r>
            <a:r>
              <a:rPr lang="en-GB" sz="1200" dirty="0">
                <a:solidFill>
                  <a:srgbClr val="002060"/>
                </a:solidFill>
              </a:rPr>
              <a:t>, M. (1990). </a:t>
            </a:r>
            <a:r>
              <a:rPr lang="en-GB" sz="1200" i="1" dirty="0">
                <a:solidFill>
                  <a:srgbClr val="002060"/>
                </a:solidFill>
              </a:rPr>
              <a:t>College Sport Inc</a:t>
            </a:r>
            <a:r>
              <a:rPr lang="en-GB" sz="1200" dirty="0">
                <a:solidFill>
                  <a:srgbClr val="002060"/>
                </a:solidFill>
              </a:rPr>
              <a:t>. New York: Holt. </a:t>
            </a:r>
          </a:p>
          <a:p>
            <a:pPr marL="0" indent="0">
              <a:buNone/>
            </a:pPr>
            <a:r>
              <a:rPr lang="en-GB" sz="1200" dirty="0">
                <a:solidFill>
                  <a:srgbClr val="002060"/>
                </a:solidFill>
              </a:rPr>
              <a:t>Story, R. (1995). The Country of the Young: The Meaning of Baseball in Early American Culture.  In D.K. Wiggins (ed.), </a:t>
            </a:r>
            <a:r>
              <a:rPr lang="en-GB" sz="1200" i="1" dirty="0">
                <a:solidFill>
                  <a:srgbClr val="002060"/>
                </a:solidFill>
              </a:rPr>
              <a:t>Sport in America: From Wicked Amusement to National Obsession</a:t>
            </a:r>
            <a:r>
              <a:rPr lang="en-GB" sz="1200" dirty="0">
                <a:solidFill>
                  <a:srgbClr val="002060"/>
                </a:solidFill>
              </a:rPr>
              <a:t>.  Champaign, IL: Human Kinetics, pp. 121-132.</a:t>
            </a:r>
          </a:p>
          <a:p>
            <a:pPr marL="0" indent="0">
              <a:buNone/>
            </a:pPr>
            <a:r>
              <a:rPr lang="en-GB" sz="1200" dirty="0">
                <a:solidFill>
                  <a:srgbClr val="002060"/>
                </a:solidFill>
              </a:rPr>
              <a:t>Weinstein, M.D., Smith, M.D., and </a:t>
            </a:r>
            <a:r>
              <a:rPr lang="en-GB" sz="1200" dirty="0" err="1">
                <a:solidFill>
                  <a:srgbClr val="002060"/>
                </a:solidFill>
              </a:rPr>
              <a:t>Weisenthal</a:t>
            </a:r>
            <a:r>
              <a:rPr lang="en-GB" sz="1200" dirty="0">
                <a:solidFill>
                  <a:srgbClr val="002060"/>
                </a:solidFill>
              </a:rPr>
              <a:t>, D.L. (1995). Masculinity and hockey violence, </a:t>
            </a:r>
            <a:r>
              <a:rPr lang="en-GB" sz="1200" i="1" dirty="0">
                <a:solidFill>
                  <a:srgbClr val="002060"/>
                </a:solidFill>
              </a:rPr>
              <a:t>Sex Roles</a:t>
            </a:r>
            <a:r>
              <a:rPr lang="en-GB" sz="1200" dirty="0">
                <a:solidFill>
                  <a:srgbClr val="002060"/>
                </a:solidFill>
              </a:rPr>
              <a:t>, 33, 831-47.</a:t>
            </a:r>
          </a:p>
          <a:p>
            <a:pPr marL="0" indent="0">
              <a:buNone/>
            </a:pPr>
            <a:r>
              <a:rPr lang="en-GB" sz="1200" dirty="0">
                <a:solidFill>
                  <a:srgbClr val="002060"/>
                </a:solidFill>
              </a:rPr>
              <a:t>Weiss, M.R. and Hayashi, C.T. (1996) . </a:t>
            </a:r>
            <a:r>
              <a:rPr lang="en-GB" sz="1200" i="1" dirty="0">
                <a:solidFill>
                  <a:srgbClr val="002060"/>
                </a:solidFill>
              </a:rPr>
              <a:t>The United States</a:t>
            </a:r>
            <a:r>
              <a:rPr lang="en-GB" sz="1200" dirty="0">
                <a:solidFill>
                  <a:srgbClr val="002060"/>
                </a:solidFill>
              </a:rPr>
              <a:t>, in P. De Knop, L.M. </a:t>
            </a:r>
            <a:r>
              <a:rPr lang="en-GB" sz="1200" dirty="0" err="1">
                <a:solidFill>
                  <a:srgbClr val="002060"/>
                </a:solidFill>
              </a:rPr>
              <a:t>Engstrom</a:t>
            </a:r>
            <a:r>
              <a:rPr lang="en-GB" sz="1200" dirty="0">
                <a:solidFill>
                  <a:srgbClr val="002060"/>
                </a:solidFill>
              </a:rPr>
              <a:t>, B. </a:t>
            </a:r>
            <a:r>
              <a:rPr lang="en-GB" sz="1200" dirty="0" err="1">
                <a:solidFill>
                  <a:srgbClr val="002060"/>
                </a:solidFill>
              </a:rPr>
              <a:t>Skirstad</a:t>
            </a:r>
            <a:r>
              <a:rPr lang="en-GB" sz="1200" dirty="0">
                <a:solidFill>
                  <a:srgbClr val="002060"/>
                </a:solidFill>
              </a:rPr>
              <a:t>, and M.R. Weiss (eds.) </a:t>
            </a:r>
            <a:r>
              <a:rPr lang="en-GB" sz="1200" i="1" dirty="0">
                <a:solidFill>
                  <a:srgbClr val="002060"/>
                </a:solidFill>
              </a:rPr>
              <a:t>Worldwide Trends in Youth Sport</a:t>
            </a:r>
            <a:r>
              <a:rPr lang="en-GB" sz="1200" dirty="0">
                <a:solidFill>
                  <a:srgbClr val="002060"/>
                </a:solidFill>
              </a:rPr>
              <a:t>, Champaign, IL: Human Kinetics, pp. 43-57.</a:t>
            </a:r>
          </a:p>
          <a:p>
            <a:pPr marL="0" indent="0">
              <a:buNone/>
            </a:pPr>
            <a:r>
              <a:rPr lang="en-GB" sz="1200" dirty="0">
                <a:solidFill>
                  <a:srgbClr val="002060"/>
                </a:solidFill>
              </a:rPr>
              <a:t>Wilcox, R.C. (1994). Of </a:t>
            </a:r>
            <a:r>
              <a:rPr lang="en-GB" sz="1200" dirty="0" err="1">
                <a:solidFill>
                  <a:srgbClr val="002060"/>
                </a:solidFill>
              </a:rPr>
              <a:t>Fungos</a:t>
            </a:r>
            <a:r>
              <a:rPr lang="en-GB" sz="1200" dirty="0">
                <a:solidFill>
                  <a:srgbClr val="002060"/>
                </a:solidFill>
              </a:rPr>
              <a:t> and Fumbles: Explaining the Cultural Uniqueness of American Sport, or a Paradoxical Peek at Sport.  In R.C. Wilcox (ed.) </a:t>
            </a:r>
            <a:r>
              <a:rPr lang="en-GB" sz="1200" i="1" dirty="0">
                <a:solidFill>
                  <a:srgbClr val="002060"/>
                </a:solidFill>
              </a:rPr>
              <a:t>Sport in the Global Village</a:t>
            </a:r>
            <a:r>
              <a:rPr lang="en-GB" sz="1200" dirty="0">
                <a:solidFill>
                  <a:srgbClr val="002060"/>
                </a:solidFill>
              </a:rPr>
              <a:t>.  Morgantown, MV: Fitness Information Technology, pp. 73-102. </a:t>
            </a:r>
          </a:p>
          <a:p>
            <a:pPr marL="0" indent="0">
              <a:buNone/>
            </a:pPr>
            <a:r>
              <a:rPr lang="en-GB" sz="1200" dirty="0" err="1">
                <a:solidFill>
                  <a:srgbClr val="002060"/>
                </a:solidFill>
              </a:rPr>
              <a:t>Zingg</a:t>
            </a:r>
            <a:r>
              <a:rPr lang="en-GB" sz="1200" dirty="0">
                <a:solidFill>
                  <a:srgbClr val="002060"/>
                </a:solidFill>
              </a:rPr>
              <a:t>, P.A. (1988). Myth and metaphor: Baseball in the history and literature of American sport.  In P.A. </a:t>
            </a:r>
            <a:r>
              <a:rPr lang="en-GB" sz="1200" dirty="0" err="1">
                <a:solidFill>
                  <a:srgbClr val="002060"/>
                </a:solidFill>
              </a:rPr>
              <a:t>Zingg</a:t>
            </a:r>
            <a:r>
              <a:rPr lang="en-GB" sz="1200" dirty="0">
                <a:solidFill>
                  <a:srgbClr val="002060"/>
                </a:solidFill>
              </a:rPr>
              <a:t> (ed.), </a:t>
            </a:r>
            <a:r>
              <a:rPr lang="en-GB" sz="1200" i="1" dirty="0">
                <a:solidFill>
                  <a:srgbClr val="002060"/>
                </a:solidFill>
              </a:rPr>
              <a:t>The Sporting Image: Readings in American Sport History.  </a:t>
            </a:r>
            <a:r>
              <a:rPr lang="en-GB" sz="1200" dirty="0">
                <a:solidFill>
                  <a:srgbClr val="002060"/>
                </a:solidFill>
              </a:rPr>
              <a:t>Lanham, MD: University Press of America. </a:t>
            </a:r>
          </a:p>
          <a:p>
            <a:pPr marL="0" indent="0">
              <a:buNone/>
            </a:pPr>
            <a:endParaRPr lang="en-GB" altLang="en-US" sz="1200" dirty="0">
              <a:solidFill>
                <a:srgbClr val="002060"/>
              </a:solidFill>
            </a:endParaRPr>
          </a:p>
        </p:txBody>
      </p:sp>
    </p:spTree>
    <p:extLst>
      <p:ext uri="{BB962C8B-B14F-4D97-AF65-F5344CB8AC3E}">
        <p14:creationId xmlns:p14="http://schemas.microsoft.com/office/powerpoint/2010/main" val="3998062945"/>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purl.org/dc/terms/"/>
    <ds:schemaRef ds:uri="http://purl.org/dc/elements/1.1/"/>
    <ds:schemaRef ds:uri="http://schemas.microsoft.com/office/infopath/2007/PartnerControls"/>
    <ds:schemaRef ds:uri="303dbf9b-b85b-46a0-94f1-894078c07ecd"/>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5920</TotalTime>
  <Words>2835</Words>
  <Application>Microsoft Office PowerPoint</Application>
  <PresentationFormat>On-screen Show (4:3)</PresentationFormat>
  <Paragraphs>224</Paragraphs>
  <Slides>46</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Gill Sans MT</vt:lpstr>
      <vt:lpstr>Myriad Pro</vt:lpstr>
      <vt:lpstr>Wingdings</vt:lpstr>
      <vt:lpstr>20140311PresentationUWTSDTemplate</vt:lpstr>
      <vt:lpstr>Global Cultural Sporting Environment 1 Lecture 4 – Sport in North America  2018-19 </vt:lpstr>
      <vt:lpstr>Sport in North America </vt:lpstr>
      <vt:lpstr>PowerPoint Presentation</vt:lpstr>
      <vt:lpstr>PowerPoint Presentation</vt:lpstr>
      <vt:lpstr>PowerPoint Presentation</vt:lpstr>
      <vt:lpstr>Introduction</vt:lpstr>
      <vt:lpstr>Sport and the US National Identity</vt:lpstr>
      <vt:lpstr>Sport and the US National Identity</vt:lpstr>
      <vt:lpstr>PowerPoint Presentation</vt:lpstr>
      <vt:lpstr>PowerPoint Presentation</vt:lpstr>
      <vt:lpstr>PowerPoint Presentation</vt:lpstr>
      <vt:lpstr>Why baseball?</vt:lpstr>
      <vt:lpstr>PowerPoint Presentation</vt:lpstr>
      <vt:lpstr>Baseball and the National Identity –  An Invented Tradition</vt:lpstr>
      <vt:lpstr>Baseball and the National Identity –  An Invented Tradition</vt:lpstr>
      <vt:lpstr>Baseball – Historical Development</vt:lpstr>
      <vt:lpstr>Baseball – Historical Overview</vt:lpstr>
      <vt:lpstr>PowerPoint Presentation</vt:lpstr>
      <vt:lpstr>PowerPoint Presentation</vt:lpstr>
      <vt:lpstr>American Football &amp; the National Identity</vt:lpstr>
      <vt:lpstr>PowerPoint Presentation</vt:lpstr>
      <vt:lpstr>American Football &amp; the National Identity</vt:lpstr>
      <vt:lpstr>American Football &amp; the National Identity</vt:lpstr>
      <vt:lpstr>PowerPoint Presentation</vt:lpstr>
      <vt:lpstr>High School Sport in North America</vt:lpstr>
      <vt:lpstr>High School Sport in North America</vt:lpstr>
      <vt:lpstr>Problems Facing High School Sport</vt:lpstr>
      <vt:lpstr>Problems Facing High School Sport</vt:lpstr>
      <vt:lpstr>PowerPoint Presentation</vt:lpstr>
      <vt:lpstr>Inter collegiate sport</vt:lpstr>
      <vt:lpstr>Intercollegiate Sport in North America</vt:lpstr>
      <vt:lpstr>Problems Facing Intercollegiate Sport</vt:lpstr>
      <vt:lpstr>Increased commercialisation has meant that intercollegiate sport has become an ‘entertainment conglomerate, with operating methods and objectives totally separate from and mainly opposed to, the educational aims of the schools that house its franchises’ (Sperber, 1990, p.56) </vt:lpstr>
      <vt:lpstr>PowerPoint Presentation</vt:lpstr>
      <vt:lpstr>PowerPoint Presentation</vt:lpstr>
      <vt:lpstr>PowerPoint Presentation</vt:lpstr>
      <vt:lpstr>PowerPoint Presentation</vt:lpstr>
      <vt:lpstr>Youth and Community Sport</vt:lpstr>
      <vt:lpstr>Youth Sport in North America </vt:lpstr>
      <vt:lpstr>Types of Community Sport Programmes in US and Canada</vt:lpstr>
      <vt:lpstr>Analysis adapted from   Wilkinson &amp; Pickett, 2009 &amp; 2010  </vt:lpstr>
      <vt:lpstr>Spirit Level analysis</vt:lpstr>
      <vt:lpstr>Sport participation by income inequality, European countries, 2009   Veal 2016 </vt:lpstr>
      <vt:lpstr>Summary</vt:lpstr>
      <vt:lpstr>Independent Study Task for Week 5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307</cp:revision>
  <cp:lastPrinted>2016-10-14T10:08:56Z</cp:lastPrinted>
  <dcterms:modified xsi:type="dcterms:W3CDTF">2023-02-17T13:09:28Z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