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8"/>
  </p:notesMasterIdLst>
  <p:sldIdLst>
    <p:sldId id="256" r:id="rId2"/>
    <p:sldId id="519" r:id="rId3"/>
    <p:sldId id="523" r:id="rId4"/>
    <p:sldId id="510" r:id="rId5"/>
    <p:sldId id="674" r:id="rId6"/>
    <p:sldId id="739" r:id="rId7"/>
    <p:sldId id="741" r:id="rId8"/>
    <p:sldId id="260" r:id="rId9"/>
    <p:sldId id="740" r:id="rId10"/>
    <p:sldId id="259" r:id="rId11"/>
    <p:sldId id="571" r:id="rId12"/>
    <p:sldId id="573" r:id="rId13"/>
    <p:sldId id="567" r:id="rId14"/>
    <p:sldId id="572" r:id="rId15"/>
    <p:sldId id="720" r:id="rId16"/>
    <p:sldId id="73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665487-2472-4D3F-8DFB-044A99E2C497}" v="520" dt="2026-07-19T22:31:57.8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8620" autoAdjust="0"/>
  </p:normalViewPr>
  <p:slideViewPr>
    <p:cSldViewPr snapToGrid="0">
      <p:cViewPr varScale="1">
        <p:scale>
          <a:sx n="94" d="100"/>
          <a:sy n="94" d="100"/>
        </p:scale>
        <p:origin x="40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4C9AE00-D1B0-4E49-9E4E-407B2EB8B46F}"/>
    <pc:docChg chg="undo custSel addSld delSld modSld sldOrd">
      <pc:chgData name="Hoang Dang Nguyen" userId="1de6b3a7-5191-4a0c-8968-b8f905305e1d" providerId="ADAL" clId="{54C9AE00-D1B0-4E49-9E4E-407B2EB8B46F}" dt="2026-07-19T22:36:11.219" v="3286" actId="20577"/>
      <pc:docMkLst>
        <pc:docMk/>
      </pc:docMkLst>
      <pc:sldChg chg="modSp mod">
        <pc:chgData name="Hoang Dang Nguyen" userId="1de6b3a7-5191-4a0c-8968-b8f905305e1d" providerId="ADAL" clId="{54C9AE00-D1B0-4E49-9E4E-407B2EB8B46F}" dt="2026-07-19T22:36:11.219" v="3286" actId="20577"/>
        <pc:sldMkLst>
          <pc:docMk/>
          <pc:sldMk cId="3661340027" sldId="256"/>
        </pc:sldMkLst>
        <pc:spChg chg="mod">
          <ac:chgData name="Hoang Dang Nguyen" userId="1de6b3a7-5191-4a0c-8968-b8f905305e1d" providerId="ADAL" clId="{54C9AE00-D1B0-4E49-9E4E-407B2EB8B46F}" dt="2026-07-17T17:12:17.127" v="134" actId="20577"/>
          <ac:spMkLst>
            <pc:docMk/>
            <pc:sldMk cId="3661340027" sldId="256"/>
            <ac:spMk id="4" creationId="{F7F435BA-7D13-2A2A-3218-88D775370155}"/>
          </ac:spMkLst>
        </pc:spChg>
        <pc:spChg chg="mod">
          <ac:chgData name="Hoang Dang Nguyen" userId="1de6b3a7-5191-4a0c-8968-b8f905305e1d" providerId="ADAL" clId="{54C9AE00-D1B0-4E49-9E4E-407B2EB8B46F}" dt="2026-07-19T22:36:11.219" v="3286" actId="20577"/>
          <ac:spMkLst>
            <pc:docMk/>
            <pc:sldMk cId="3661340027" sldId="256"/>
            <ac:spMk id="5" creationId="{D5520C09-344C-5086-48D5-55B49BD92B42}"/>
          </ac:spMkLst>
        </pc:spChg>
        <pc:spChg chg="mod">
          <ac:chgData name="Hoang Dang Nguyen" userId="1de6b3a7-5191-4a0c-8968-b8f905305e1d" providerId="ADAL" clId="{54C9AE00-D1B0-4E49-9E4E-407B2EB8B46F}" dt="2026-07-17T17:12:13.559" v="126" actId="20577"/>
          <ac:spMkLst>
            <pc:docMk/>
            <pc:sldMk cId="3661340027" sldId="256"/>
            <ac:spMk id="6" creationId="{5E33CEC2-4CCC-CBE6-2D77-B35CDDBE7A37}"/>
          </ac:spMkLst>
        </pc:spChg>
      </pc:sldChg>
      <pc:sldChg chg="modSp new del mod">
        <pc:chgData name="Hoang Dang Nguyen" userId="1de6b3a7-5191-4a0c-8968-b8f905305e1d" providerId="ADAL" clId="{54C9AE00-D1B0-4E49-9E4E-407B2EB8B46F}" dt="2026-07-19T22:18:41.597" v="1829" actId="47"/>
        <pc:sldMkLst>
          <pc:docMk/>
          <pc:sldMk cId="2399995182" sldId="258"/>
        </pc:sldMkLst>
        <pc:spChg chg="mod">
          <ac:chgData name="Hoang Dang Nguyen" userId="1de6b3a7-5191-4a0c-8968-b8f905305e1d" providerId="ADAL" clId="{54C9AE00-D1B0-4E49-9E4E-407B2EB8B46F}" dt="2026-07-19T07:03:51.794" v="1451" actId="20577"/>
          <ac:spMkLst>
            <pc:docMk/>
            <pc:sldMk cId="2399995182" sldId="258"/>
            <ac:spMk id="2" creationId="{3F52FBC2-B709-33D5-E76C-6FB46DB242FA}"/>
          </ac:spMkLst>
        </pc:spChg>
      </pc:sldChg>
      <pc:sldChg chg="modSp add del mod">
        <pc:chgData name="Hoang Dang Nguyen" userId="1de6b3a7-5191-4a0c-8968-b8f905305e1d" providerId="ADAL" clId="{54C9AE00-D1B0-4E49-9E4E-407B2EB8B46F}" dt="2026-07-19T07:04:11.639" v="1452" actId="2696"/>
        <pc:sldMkLst>
          <pc:docMk/>
          <pc:sldMk cId="2149318148" sldId="259"/>
        </pc:sldMkLst>
      </pc:sldChg>
      <pc:sldChg chg="modSp add mod">
        <pc:chgData name="Hoang Dang Nguyen" userId="1de6b3a7-5191-4a0c-8968-b8f905305e1d" providerId="ADAL" clId="{54C9AE00-D1B0-4E49-9E4E-407B2EB8B46F}" dt="2026-07-19T22:19:12.935" v="1916" actId="20577"/>
        <pc:sldMkLst>
          <pc:docMk/>
          <pc:sldMk cId="3505974121" sldId="259"/>
        </pc:sldMkLst>
        <pc:spChg chg="mod">
          <ac:chgData name="Hoang Dang Nguyen" userId="1de6b3a7-5191-4a0c-8968-b8f905305e1d" providerId="ADAL" clId="{54C9AE00-D1B0-4E49-9E4E-407B2EB8B46F}" dt="2026-07-19T22:19:06.954" v="1884" actId="20577"/>
          <ac:spMkLst>
            <pc:docMk/>
            <pc:sldMk cId="3505974121" sldId="259"/>
            <ac:spMk id="2" creationId="{385370CA-9A13-3F8F-F81B-6AA56032BBEA}"/>
          </ac:spMkLst>
        </pc:spChg>
        <pc:spChg chg="mod">
          <ac:chgData name="Hoang Dang Nguyen" userId="1de6b3a7-5191-4a0c-8968-b8f905305e1d" providerId="ADAL" clId="{54C9AE00-D1B0-4E49-9E4E-407B2EB8B46F}" dt="2026-07-19T22:19:12.935" v="1916" actId="20577"/>
          <ac:spMkLst>
            <pc:docMk/>
            <pc:sldMk cId="3505974121" sldId="259"/>
            <ac:spMk id="3" creationId="{3F56AD32-BA75-AB0D-2C43-194C9017E107}"/>
          </ac:spMkLst>
        </pc:spChg>
      </pc:sldChg>
      <pc:sldChg chg="addSp delSp modSp add mod modClrScheme chgLayout">
        <pc:chgData name="Hoang Dang Nguyen" userId="1de6b3a7-5191-4a0c-8968-b8f905305e1d" providerId="ADAL" clId="{54C9AE00-D1B0-4E49-9E4E-407B2EB8B46F}" dt="2026-07-19T22:32:09.733" v="3283" actId="113"/>
        <pc:sldMkLst>
          <pc:docMk/>
          <pc:sldMk cId="314776613" sldId="260"/>
        </pc:sldMkLst>
        <pc:spChg chg="mod">
          <ac:chgData name="Hoang Dang Nguyen" userId="1de6b3a7-5191-4a0c-8968-b8f905305e1d" providerId="ADAL" clId="{54C9AE00-D1B0-4E49-9E4E-407B2EB8B46F}" dt="2026-07-19T06:52:47.464" v="1376" actId="404"/>
          <ac:spMkLst>
            <pc:docMk/>
            <pc:sldMk cId="314776613" sldId="260"/>
            <ac:spMk id="2" creationId="{E53E0C23-374E-8E40-98A9-4C85386FF2F7}"/>
          </ac:spMkLst>
        </pc:spChg>
        <pc:spChg chg="add del">
          <ac:chgData name="Hoang Dang Nguyen" userId="1de6b3a7-5191-4a0c-8968-b8f905305e1d" providerId="ADAL" clId="{54C9AE00-D1B0-4E49-9E4E-407B2EB8B46F}" dt="2026-07-19T06:52:19.669" v="1368" actId="26606"/>
          <ac:spMkLst>
            <pc:docMk/>
            <pc:sldMk cId="314776613" sldId="260"/>
            <ac:spMk id="3" creationId="{AC638790-CF79-A675-D78D-99D4AE775CB7}"/>
          </ac:spMkLst>
        </pc:spChg>
        <pc:spChg chg="mod ord">
          <ac:chgData name="Hoang Dang Nguyen" userId="1de6b3a7-5191-4a0c-8968-b8f905305e1d" providerId="ADAL" clId="{54C9AE00-D1B0-4E49-9E4E-407B2EB8B46F}" dt="2026-07-19T06:52:19.669" v="1368" actId="26606"/>
          <ac:spMkLst>
            <pc:docMk/>
            <pc:sldMk cId="314776613" sldId="260"/>
            <ac:spMk id="4" creationId="{E291CD7C-8033-57E9-18B3-209D46334BC6}"/>
          </ac:spMkLst>
        </pc:spChg>
        <pc:spChg chg="add del mod">
          <ac:chgData name="Hoang Dang Nguyen" userId="1de6b3a7-5191-4a0c-8968-b8f905305e1d" providerId="ADAL" clId="{54C9AE00-D1B0-4E49-9E4E-407B2EB8B46F}" dt="2026-07-19T06:52:19.662" v="1367" actId="26606"/>
          <ac:spMkLst>
            <pc:docMk/>
            <pc:sldMk cId="314776613" sldId="260"/>
            <ac:spMk id="11" creationId="{02772A42-77D3-3EC2-FEC9-F330F80C3B30}"/>
          </ac:spMkLst>
        </pc:spChg>
        <pc:spChg chg="add mod">
          <ac:chgData name="Hoang Dang Nguyen" userId="1de6b3a7-5191-4a0c-8968-b8f905305e1d" providerId="ADAL" clId="{54C9AE00-D1B0-4E49-9E4E-407B2EB8B46F}" dt="2026-07-19T22:32:09.733" v="3283" actId="113"/>
          <ac:spMkLst>
            <pc:docMk/>
            <pc:sldMk cId="314776613" sldId="260"/>
            <ac:spMk id="13" creationId="{8F6A5622-2887-B264-E26A-FDAFFBD34F85}"/>
          </ac:spMkLst>
        </pc:spChg>
        <pc:picChg chg="add mod">
          <ac:chgData name="Hoang Dang Nguyen" userId="1de6b3a7-5191-4a0c-8968-b8f905305e1d" providerId="ADAL" clId="{54C9AE00-D1B0-4E49-9E4E-407B2EB8B46F}" dt="2026-07-19T06:52:36.398" v="1372" actId="1076"/>
          <ac:picMkLst>
            <pc:docMk/>
            <pc:sldMk cId="314776613" sldId="260"/>
            <ac:picMk id="6" creationId="{ECEAE1BD-A30C-95E2-CF4D-AEB1F3EF2740}"/>
          </ac:picMkLst>
        </pc:picChg>
      </pc:sldChg>
      <pc:sldChg chg="modSp add del mod">
        <pc:chgData name="Hoang Dang Nguyen" userId="1de6b3a7-5191-4a0c-8968-b8f905305e1d" providerId="ADAL" clId="{54C9AE00-D1B0-4E49-9E4E-407B2EB8B46F}" dt="2026-07-19T22:19:52.433" v="1918" actId="47"/>
        <pc:sldMkLst>
          <pc:docMk/>
          <pc:sldMk cId="2667253648" sldId="261"/>
        </pc:sldMkLst>
      </pc:sldChg>
      <pc:sldChg chg="modSp add del mod">
        <pc:chgData name="Hoang Dang Nguyen" userId="1de6b3a7-5191-4a0c-8968-b8f905305e1d" providerId="ADAL" clId="{54C9AE00-D1B0-4E49-9E4E-407B2EB8B46F}" dt="2026-07-19T22:19:52.819" v="1919" actId="47"/>
        <pc:sldMkLst>
          <pc:docMk/>
          <pc:sldMk cId="1938720480" sldId="262"/>
        </pc:sldMkLst>
      </pc:sldChg>
      <pc:sldChg chg="modSp add del mod">
        <pc:chgData name="Hoang Dang Nguyen" userId="1de6b3a7-5191-4a0c-8968-b8f905305e1d" providerId="ADAL" clId="{54C9AE00-D1B0-4E49-9E4E-407B2EB8B46F}" dt="2026-07-19T22:19:53.724" v="1920" actId="47"/>
        <pc:sldMkLst>
          <pc:docMk/>
          <pc:sldMk cId="2020807510" sldId="263"/>
        </pc:sldMkLst>
      </pc:sldChg>
      <pc:sldChg chg="modSp add del mod">
        <pc:chgData name="Hoang Dang Nguyen" userId="1de6b3a7-5191-4a0c-8968-b8f905305e1d" providerId="ADAL" clId="{54C9AE00-D1B0-4E49-9E4E-407B2EB8B46F}" dt="2026-07-19T22:19:54.606" v="1921" actId="47"/>
        <pc:sldMkLst>
          <pc:docMk/>
          <pc:sldMk cId="4283251203" sldId="264"/>
        </pc:sldMkLst>
        <pc:spChg chg="mod">
          <ac:chgData name="Hoang Dang Nguyen" userId="1de6b3a7-5191-4a0c-8968-b8f905305e1d" providerId="ADAL" clId="{54C9AE00-D1B0-4E49-9E4E-407B2EB8B46F}" dt="2026-07-19T07:22:34.709" v="1603" actId="20577"/>
          <ac:spMkLst>
            <pc:docMk/>
            <pc:sldMk cId="4283251203" sldId="264"/>
            <ac:spMk id="3" creationId="{3B6925ED-4101-AD22-8B34-BD296055E47F}"/>
          </ac:spMkLst>
        </pc:spChg>
      </pc:sldChg>
      <pc:sldChg chg="modSp add del mod ord">
        <pc:chgData name="Hoang Dang Nguyen" userId="1de6b3a7-5191-4a0c-8968-b8f905305e1d" providerId="ADAL" clId="{54C9AE00-D1B0-4E49-9E4E-407B2EB8B46F}" dt="2026-07-19T22:20:14.175" v="1935" actId="47"/>
        <pc:sldMkLst>
          <pc:docMk/>
          <pc:sldMk cId="1518954524" sldId="265"/>
        </pc:sldMkLst>
      </pc:sldChg>
      <pc:sldChg chg="modSp add del mod">
        <pc:chgData name="Hoang Dang Nguyen" userId="1de6b3a7-5191-4a0c-8968-b8f905305e1d" providerId="ADAL" clId="{54C9AE00-D1B0-4E49-9E4E-407B2EB8B46F}" dt="2026-07-19T22:27:59.346" v="3045" actId="47"/>
        <pc:sldMkLst>
          <pc:docMk/>
          <pc:sldMk cId="3849309490" sldId="266"/>
        </pc:sldMkLst>
      </pc:sldChg>
      <pc:sldChg chg="modSp add del mod">
        <pc:chgData name="Hoang Dang Nguyen" userId="1de6b3a7-5191-4a0c-8968-b8f905305e1d" providerId="ADAL" clId="{54C9AE00-D1B0-4E49-9E4E-407B2EB8B46F}" dt="2026-07-19T22:27:58.171" v="3044" actId="47"/>
        <pc:sldMkLst>
          <pc:docMk/>
          <pc:sldMk cId="247243538" sldId="267"/>
        </pc:sldMkLst>
      </pc:sldChg>
      <pc:sldChg chg="modSp add mod">
        <pc:chgData name="Hoang Dang Nguyen" userId="1de6b3a7-5191-4a0c-8968-b8f905305e1d" providerId="ADAL" clId="{54C9AE00-D1B0-4E49-9E4E-407B2EB8B46F}" dt="2026-07-19T22:28:13.569" v="3051" actId="20577"/>
        <pc:sldMkLst>
          <pc:docMk/>
          <pc:sldMk cId="4010034154" sldId="510"/>
        </pc:sldMkLst>
        <pc:spChg chg="mod">
          <ac:chgData name="Hoang Dang Nguyen" userId="1de6b3a7-5191-4a0c-8968-b8f905305e1d" providerId="ADAL" clId="{54C9AE00-D1B0-4E49-9E4E-407B2EB8B46F}" dt="2026-07-17T17:21:02.038" v="1101" actId="20577"/>
          <ac:spMkLst>
            <pc:docMk/>
            <pc:sldMk cId="4010034154" sldId="510"/>
            <ac:spMk id="2" creationId="{576D6804-92FD-BC04-E5A9-0F19FF674DD3}"/>
          </ac:spMkLst>
        </pc:spChg>
        <pc:spChg chg="mod">
          <ac:chgData name="Hoang Dang Nguyen" userId="1de6b3a7-5191-4a0c-8968-b8f905305e1d" providerId="ADAL" clId="{54C9AE00-D1B0-4E49-9E4E-407B2EB8B46F}" dt="2026-07-19T22:28:13.569" v="3051" actId="20577"/>
          <ac:spMkLst>
            <pc:docMk/>
            <pc:sldMk cId="4010034154" sldId="510"/>
            <ac:spMk id="3" creationId="{038251C8-66A7-FE57-0FAF-79881AC44E9A}"/>
          </ac:spMkLst>
        </pc:spChg>
      </pc:sldChg>
      <pc:sldChg chg="add">
        <pc:chgData name="Hoang Dang Nguyen" userId="1de6b3a7-5191-4a0c-8968-b8f905305e1d" providerId="ADAL" clId="{54C9AE00-D1B0-4E49-9E4E-407B2EB8B46F}" dt="2026-07-17T17:16:53.675" v="475"/>
        <pc:sldMkLst>
          <pc:docMk/>
          <pc:sldMk cId="884632868" sldId="519"/>
        </pc:sldMkLst>
      </pc:sldChg>
      <pc:sldChg chg="add">
        <pc:chgData name="Hoang Dang Nguyen" userId="1de6b3a7-5191-4a0c-8968-b8f905305e1d" providerId="ADAL" clId="{54C9AE00-D1B0-4E49-9E4E-407B2EB8B46F}" dt="2026-07-17T17:16:53.675" v="475"/>
        <pc:sldMkLst>
          <pc:docMk/>
          <pc:sldMk cId="905439749" sldId="523"/>
        </pc:sldMkLst>
      </pc:sldChg>
      <pc:sldChg chg="add del">
        <pc:chgData name="Hoang Dang Nguyen" userId="1de6b3a7-5191-4a0c-8968-b8f905305e1d" providerId="ADAL" clId="{54C9AE00-D1B0-4E49-9E4E-407B2EB8B46F}" dt="2026-07-19T07:04:11.639" v="1452" actId="2696"/>
        <pc:sldMkLst>
          <pc:docMk/>
          <pc:sldMk cId="110046953" sldId="566"/>
        </pc:sldMkLst>
      </pc:sldChg>
      <pc:sldChg chg="modSp add del mod">
        <pc:chgData name="Hoang Dang Nguyen" userId="1de6b3a7-5191-4a0c-8968-b8f905305e1d" providerId="ADAL" clId="{54C9AE00-D1B0-4E49-9E4E-407B2EB8B46F}" dt="2026-07-19T08:00:01.035" v="1662" actId="47"/>
        <pc:sldMkLst>
          <pc:docMk/>
          <pc:sldMk cId="3527352985" sldId="566"/>
        </pc:sldMkLst>
        <pc:spChg chg="mod">
          <ac:chgData name="Hoang Dang Nguyen" userId="1de6b3a7-5191-4a0c-8968-b8f905305e1d" providerId="ADAL" clId="{54C9AE00-D1B0-4E49-9E4E-407B2EB8B46F}" dt="2026-07-19T07:59:56.463" v="1659" actId="21"/>
          <ac:spMkLst>
            <pc:docMk/>
            <pc:sldMk cId="3527352985" sldId="566"/>
            <ac:spMk id="3" creationId="{AAC8A4D3-A8D8-B643-1B3E-55B103A12CC3}"/>
          </ac:spMkLst>
        </pc:spChg>
      </pc:sldChg>
      <pc:sldChg chg="modSp add">
        <pc:chgData name="Hoang Dang Nguyen" userId="1de6b3a7-5191-4a0c-8968-b8f905305e1d" providerId="ADAL" clId="{54C9AE00-D1B0-4E49-9E4E-407B2EB8B46F}" dt="2026-07-19T22:23:44.494" v="2578" actId="1076"/>
        <pc:sldMkLst>
          <pc:docMk/>
          <pc:sldMk cId="1757767602" sldId="567"/>
        </pc:sldMkLst>
        <pc:picChg chg="mod">
          <ac:chgData name="Hoang Dang Nguyen" userId="1de6b3a7-5191-4a0c-8968-b8f905305e1d" providerId="ADAL" clId="{54C9AE00-D1B0-4E49-9E4E-407B2EB8B46F}" dt="2026-07-19T22:23:44.494" v="2578" actId="1076"/>
          <ac:picMkLst>
            <pc:docMk/>
            <pc:sldMk cId="1757767602" sldId="567"/>
            <ac:picMk id="4" creationId="{B0FE130D-1464-6C48-3953-31FE31EEB366}"/>
          </ac:picMkLst>
        </pc:picChg>
      </pc:sldChg>
      <pc:sldChg chg="add del">
        <pc:chgData name="Hoang Dang Nguyen" userId="1de6b3a7-5191-4a0c-8968-b8f905305e1d" providerId="ADAL" clId="{54C9AE00-D1B0-4E49-9E4E-407B2EB8B46F}" dt="2026-07-19T07:04:11.639" v="1452" actId="2696"/>
        <pc:sldMkLst>
          <pc:docMk/>
          <pc:sldMk cId="3055757121" sldId="567"/>
        </pc:sldMkLst>
      </pc:sldChg>
      <pc:sldChg chg="add del">
        <pc:chgData name="Hoang Dang Nguyen" userId="1de6b3a7-5191-4a0c-8968-b8f905305e1d" providerId="ADAL" clId="{54C9AE00-D1B0-4E49-9E4E-407B2EB8B46F}" dt="2026-07-19T07:04:11.639" v="1452" actId="2696"/>
        <pc:sldMkLst>
          <pc:docMk/>
          <pc:sldMk cId="388730621" sldId="568"/>
        </pc:sldMkLst>
      </pc:sldChg>
      <pc:sldChg chg="modSp add del mod">
        <pc:chgData name="Hoang Dang Nguyen" userId="1de6b3a7-5191-4a0c-8968-b8f905305e1d" providerId="ADAL" clId="{54C9AE00-D1B0-4E49-9E4E-407B2EB8B46F}" dt="2026-07-19T08:00:29.382" v="1673" actId="47"/>
        <pc:sldMkLst>
          <pc:docMk/>
          <pc:sldMk cId="3623369516" sldId="568"/>
        </pc:sldMkLst>
        <pc:spChg chg="mod">
          <ac:chgData name="Hoang Dang Nguyen" userId="1de6b3a7-5191-4a0c-8968-b8f905305e1d" providerId="ADAL" clId="{54C9AE00-D1B0-4E49-9E4E-407B2EB8B46F}" dt="2026-07-19T08:00:07.118" v="1663" actId="21"/>
          <ac:spMkLst>
            <pc:docMk/>
            <pc:sldMk cId="3623369516" sldId="568"/>
            <ac:spMk id="3" creationId="{050D4AB7-C349-AB44-9322-01F7FB888DB0}"/>
          </ac:spMkLst>
        </pc:spChg>
      </pc:sldChg>
      <pc:sldChg chg="modSp add del">
        <pc:chgData name="Hoang Dang Nguyen" userId="1de6b3a7-5191-4a0c-8968-b8f905305e1d" providerId="ADAL" clId="{54C9AE00-D1B0-4E49-9E4E-407B2EB8B46F}" dt="2026-07-19T22:19:18.961" v="1917" actId="47"/>
        <pc:sldMkLst>
          <pc:docMk/>
          <pc:sldMk cId="2815992300" sldId="569"/>
        </pc:sldMkLst>
        <pc:spChg chg="mod">
          <ac:chgData name="Hoang Dang Nguyen" userId="1de6b3a7-5191-4a0c-8968-b8f905305e1d" providerId="ADAL" clId="{54C9AE00-D1B0-4E49-9E4E-407B2EB8B46F}" dt="2026-07-19T08:00:53.837" v="1675" actId="12"/>
          <ac:spMkLst>
            <pc:docMk/>
            <pc:sldMk cId="2815992300" sldId="569"/>
            <ac:spMk id="3" creationId="{37B064D8-A3A5-EC99-4CEB-E69E30FC8596}"/>
          </ac:spMkLst>
        </pc:spChg>
      </pc:sldChg>
      <pc:sldChg chg="add del">
        <pc:chgData name="Hoang Dang Nguyen" userId="1de6b3a7-5191-4a0c-8968-b8f905305e1d" providerId="ADAL" clId="{54C9AE00-D1B0-4E49-9E4E-407B2EB8B46F}" dt="2026-07-19T07:04:11.639" v="1452" actId="2696"/>
        <pc:sldMkLst>
          <pc:docMk/>
          <pc:sldMk cId="3147386596" sldId="569"/>
        </pc:sldMkLst>
      </pc:sldChg>
      <pc:sldChg chg="add del">
        <pc:chgData name="Hoang Dang Nguyen" userId="1de6b3a7-5191-4a0c-8968-b8f905305e1d" providerId="ADAL" clId="{54C9AE00-D1B0-4E49-9E4E-407B2EB8B46F}" dt="2026-07-19T07:04:11.639" v="1452" actId="2696"/>
        <pc:sldMkLst>
          <pc:docMk/>
          <pc:sldMk cId="2036299874" sldId="570"/>
        </pc:sldMkLst>
      </pc:sldChg>
      <pc:sldChg chg="modSp add del mod">
        <pc:chgData name="Hoang Dang Nguyen" userId="1de6b3a7-5191-4a0c-8968-b8f905305e1d" providerId="ADAL" clId="{54C9AE00-D1B0-4E49-9E4E-407B2EB8B46F}" dt="2026-07-19T08:02:15.230" v="1740" actId="47"/>
        <pc:sldMkLst>
          <pc:docMk/>
          <pc:sldMk cId="4080953450" sldId="570"/>
        </pc:sldMkLst>
        <pc:spChg chg="mod">
          <ac:chgData name="Hoang Dang Nguyen" userId="1de6b3a7-5191-4a0c-8968-b8f905305e1d" providerId="ADAL" clId="{54C9AE00-D1B0-4E49-9E4E-407B2EB8B46F}" dt="2026-07-19T08:01:36.933" v="1699" actId="21"/>
          <ac:spMkLst>
            <pc:docMk/>
            <pc:sldMk cId="4080953450" sldId="570"/>
            <ac:spMk id="3" creationId="{7A5BA5D1-3860-FDCB-8B58-09F9869EED31}"/>
          </ac:spMkLst>
        </pc:spChg>
      </pc:sldChg>
      <pc:sldChg chg="modSp add mod modAnim">
        <pc:chgData name="Hoang Dang Nguyen" userId="1de6b3a7-5191-4a0c-8968-b8f905305e1d" providerId="ADAL" clId="{54C9AE00-D1B0-4E49-9E4E-407B2EB8B46F}" dt="2026-07-19T08:02:12.079" v="1739" actId="27636"/>
        <pc:sldMkLst>
          <pc:docMk/>
          <pc:sldMk cId="2521823333" sldId="571"/>
        </pc:sldMkLst>
        <pc:spChg chg="mod">
          <ac:chgData name="Hoang Dang Nguyen" userId="1de6b3a7-5191-4a0c-8968-b8f905305e1d" providerId="ADAL" clId="{54C9AE00-D1B0-4E49-9E4E-407B2EB8B46F}" dt="2026-07-19T08:02:12.079" v="1739" actId="27636"/>
          <ac:spMkLst>
            <pc:docMk/>
            <pc:sldMk cId="2521823333" sldId="571"/>
            <ac:spMk id="3" creationId="{F1BAA117-B963-6E00-4FE8-1C0BBC2B8265}"/>
          </ac:spMkLst>
        </pc:spChg>
      </pc:sldChg>
      <pc:sldChg chg="add del">
        <pc:chgData name="Hoang Dang Nguyen" userId="1de6b3a7-5191-4a0c-8968-b8f905305e1d" providerId="ADAL" clId="{54C9AE00-D1B0-4E49-9E4E-407B2EB8B46F}" dt="2026-07-19T07:04:11.639" v="1452" actId="2696"/>
        <pc:sldMkLst>
          <pc:docMk/>
          <pc:sldMk cId="2726308839" sldId="571"/>
        </pc:sldMkLst>
      </pc:sldChg>
      <pc:sldChg chg="add del">
        <pc:chgData name="Hoang Dang Nguyen" userId="1de6b3a7-5191-4a0c-8968-b8f905305e1d" providerId="ADAL" clId="{54C9AE00-D1B0-4E49-9E4E-407B2EB8B46F}" dt="2026-07-19T07:04:11.639" v="1452" actId="2696"/>
        <pc:sldMkLst>
          <pc:docMk/>
          <pc:sldMk cId="1248618431" sldId="572"/>
        </pc:sldMkLst>
      </pc:sldChg>
      <pc:sldChg chg="modSp add modAnim">
        <pc:chgData name="Hoang Dang Nguyen" userId="1de6b3a7-5191-4a0c-8968-b8f905305e1d" providerId="ADAL" clId="{54C9AE00-D1B0-4E49-9E4E-407B2EB8B46F}" dt="2026-07-19T22:29:38.171" v="3097" actId="20577"/>
        <pc:sldMkLst>
          <pc:docMk/>
          <pc:sldMk cId="1771609049" sldId="572"/>
        </pc:sldMkLst>
        <pc:spChg chg="mod">
          <ac:chgData name="Hoang Dang Nguyen" userId="1de6b3a7-5191-4a0c-8968-b8f905305e1d" providerId="ADAL" clId="{54C9AE00-D1B0-4E49-9E4E-407B2EB8B46F}" dt="2026-07-19T22:29:38.171" v="3097" actId="20577"/>
          <ac:spMkLst>
            <pc:docMk/>
            <pc:sldMk cId="1771609049" sldId="572"/>
            <ac:spMk id="2" creationId="{B30E14DF-A157-9B43-0E5B-0D92D0FC1D57}"/>
          </ac:spMkLst>
        </pc:spChg>
      </pc:sldChg>
      <pc:sldChg chg="add del">
        <pc:chgData name="Hoang Dang Nguyen" userId="1de6b3a7-5191-4a0c-8968-b8f905305e1d" providerId="ADAL" clId="{54C9AE00-D1B0-4E49-9E4E-407B2EB8B46F}" dt="2026-07-19T07:04:11.639" v="1452" actId="2696"/>
        <pc:sldMkLst>
          <pc:docMk/>
          <pc:sldMk cId="3187943110" sldId="573"/>
        </pc:sldMkLst>
      </pc:sldChg>
      <pc:sldChg chg="add">
        <pc:chgData name="Hoang Dang Nguyen" userId="1de6b3a7-5191-4a0c-8968-b8f905305e1d" providerId="ADAL" clId="{54C9AE00-D1B0-4E49-9E4E-407B2EB8B46F}" dt="2026-07-19T07:04:15.530" v="1453"/>
        <pc:sldMkLst>
          <pc:docMk/>
          <pc:sldMk cId="3393172742" sldId="573"/>
        </pc:sldMkLst>
      </pc:sldChg>
      <pc:sldChg chg="add">
        <pc:chgData name="Hoang Dang Nguyen" userId="1de6b3a7-5191-4a0c-8968-b8f905305e1d" providerId="ADAL" clId="{54C9AE00-D1B0-4E49-9E4E-407B2EB8B46F}" dt="2026-07-17T17:20:59.800" v="1099"/>
        <pc:sldMkLst>
          <pc:docMk/>
          <pc:sldMk cId="1311197664" sldId="674"/>
        </pc:sldMkLst>
      </pc:sldChg>
      <pc:sldChg chg="add del">
        <pc:chgData name="Hoang Dang Nguyen" userId="1de6b3a7-5191-4a0c-8968-b8f905305e1d" providerId="ADAL" clId="{54C9AE00-D1B0-4E49-9E4E-407B2EB8B46F}" dt="2026-07-19T06:53:20.163" v="1439" actId="47"/>
        <pc:sldMkLst>
          <pc:docMk/>
          <pc:sldMk cId="2151738823" sldId="693"/>
        </pc:sldMkLst>
      </pc:sldChg>
      <pc:sldChg chg="modSp add mod">
        <pc:chgData name="Hoang Dang Nguyen" userId="1de6b3a7-5191-4a0c-8968-b8f905305e1d" providerId="ADAL" clId="{54C9AE00-D1B0-4E49-9E4E-407B2EB8B46F}" dt="2026-07-19T22:29:56.176" v="3116" actId="6549"/>
        <pc:sldMkLst>
          <pc:docMk/>
          <pc:sldMk cId="308741064" sldId="720"/>
        </pc:sldMkLst>
        <pc:spChg chg="mod">
          <ac:chgData name="Hoang Dang Nguyen" userId="1de6b3a7-5191-4a0c-8968-b8f905305e1d" providerId="ADAL" clId="{54C9AE00-D1B0-4E49-9E4E-407B2EB8B46F}" dt="2026-07-19T22:29:56.176" v="3116" actId="6549"/>
          <ac:spMkLst>
            <pc:docMk/>
            <pc:sldMk cId="308741064" sldId="720"/>
            <ac:spMk id="3" creationId="{0C7CE2B9-9635-A867-A505-18F7B2A5AAB2}"/>
          </ac:spMkLst>
        </pc:spChg>
      </pc:sldChg>
      <pc:sldChg chg="modSp add mod">
        <pc:chgData name="Hoang Dang Nguyen" userId="1de6b3a7-5191-4a0c-8968-b8f905305e1d" providerId="ADAL" clId="{54C9AE00-D1B0-4E49-9E4E-407B2EB8B46F}" dt="2026-07-19T22:30:06.172" v="3123" actId="20577"/>
        <pc:sldMkLst>
          <pc:docMk/>
          <pc:sldMk cId="2872812890" sldId="738"/>
        </pc:sldMkLst>
        <pc:spChg chg="mod">
          <ac:chgData name="Hoang Dang Nguyen" userId="1de6b3a7-5191-4a0c-8968-b8f905305e1d" providerId="ADAL" clId="{54C9AE00-D1B0-4E49-9E4E-407B2EB8B46F}" dt="2026-07-19T22:30:06.172" v="3123" actId="20577"/>
          <ac:spMkLst>
            <pc:docMk/>
            <pc:sldMk cId="2872812890" sldId="738"/>
            <ac:spMk id="3" creationId="{439BA365-AD9D-A6F4-DBE6-7251818D332A}"/>
          </ac:spMkLst>
        </pc:spChg>
      </pc:sldChg>
      <pc:sldChg chg="modSp add mod">
        <pc:chgData name="Hoang Dang Nguyen" userId="1de6b3a7-5191-4a0c-8968-b8f905305e1d" providerId="ADAL" clId="{54C9AE00-D1B0-4E49-9E4E-407B2EB8B46F}" dt="2026-07-19T22:31:03.478" v="3164" actId="12"/>
        <pc:sldMkLst>
          <pc:docMk/>
          <pc:sldMk cId="2361766808" sldId="739"/>
        </pc:sldMkLst>
        <pc:spChg chg="mod">
          <ac:chgData name="Hoang Dang Nguyen" userId="1de6b3a7-5191-4a0c-8968-b8f905305e1d" providerId="ADAL" clId="{54C9AE00-D1B0-4E49-9E4E-407B2EB8B46F}" dt="2026-07-17T17:22:45.679" v="1359" actId="20577"/>
          <ac:spMkLst>
            <pc:docMk/>
            <pc:sldMk cId="2361766808" sldId="739"/>
            <ac:spMk id="2" creationId="{8EE4A82E-4897-0E46-9D31-6590C41AF358}"/>
          </ac:spMkLst>
        </pc:spChg>
        <pc:spChg chg="mod">
          <ac:chgData name="Hoang Dang Nguyen" userId="1de6b3a7-5191-4a0c-8968-b8f905305e1d" providerId="ADAL" clId="{54C9AE00-D1B0-4E49-9E4E-407B2EB8B46F}" dt="2026-07-19T22:31:03.478" v="3164" actId="12"/>
          <ac:spMkLst>
            <pc:docMk/>
            <pc:sldMk cId="2361766808" sldId="739"/>
            <ac:spMk id="3" creationId="{0C9A6BC7-264F-7569-2994-3A6AB70A3562}"/>
          </ac:spMkLst>
        </pc:spChg>
      </pc:sldChg>
      <pc:sldChg chg="modSp add mod">
        <pc:chgData name="Hoang Dang Nguyen" userId="1de6b3a7-5191-4a0c-8968-b8f905305e1d" providerId="ADAL" clId="{54C9AE00-D1B0-4E49-9E4E-407B2EB8B46F}" dt="2026-07-19T22:29:08.417" v="3083" actId="20577"/>
        <pc:sldMkLst>
          <pc:docMk/>
          <pc:sldMk cId="2091918059" sldId="740"/>
        </pc:sldMkLst>
        <pc:spChg chg="mod">
          <ac:chgData name="Hoang Dang Nguyen" userId="1de6b3a7-5191-4a0c-8968-b8f905305e1d" providerId="ADAL" clId="{54C9AE00-D1B0-4E49-9E4E-407B2EB8B46F}" dt="2026-07-19T22:20:18.622" v="1936" actId="207"/>
          <ac:spMkLst>
            <pc:docMk/>
            <pc:sldMk cId="2091918059" sldId="740"/>
            <ac:spMk id="2" creationId="{8AEE30FF-A70B-8085-4960-FB205CC88247}"/>
          </ac:spMkLst>
        </pc:spChg>
        <pc:spChg chg="mod">
          <ac:chgData name="Hoang Dang Nguyen" userId="1de6b3a7-5191-4a0c-8968-b8f905305e1d" providerId="ADAL" clId="{54C9AE00-D1B0-4E49-9E4E-407B2EB8B46F}" dt="2026-07-19T22:29:08.417" v="3083" actId="20577"/>
          <ac:spMkLst>
            <pc:docMk/>
            <pc:sldMk cId="2091918059" sldId="740"/>
            <ac:spMk id="3" creationId="{E48219E2-B361-71BC-2397-1162F616351D}"/>
          </ac:spMkLst>
        </pc:spChg>
      </pc:sldChg>
      <pc:sldChg chg="modSp new mod modNotesTx">
        <pc:chgData name="Hoang Dang Nguyen" userId="1de6b3a7-5191-4a0c-8968-b8f905305e1d" providerId="ADAL" clId="{54C9AE00-D1B0-4E49-9E4E-407B2EB8B46F}" dt="2026-07-19T22:31:13.163" v="3166" actId="20577"/>
        <pc:sldMkLst>
          <pc:docMk/>
          <pc:sldMk cId="4051569328" sldId="741"/>
        </pc:sldMkLst>
        <pc:spChg chg="mod">
          <ac:chgData name="Hoang Dang Nguyen" userId="1de6b3a7-5191-4a0c-8968-b8f905305e1d" providerId="ADAL" clId="{54C9AE00-D1B0-4E49-9E4E-407B2EB8B46F}" dt="2026-07-19T22:28:24.415" v="3054" actId="20577"/>
          <ac:spMkLst>
            <pc:docMk/>
            <pc:sldMk cId="4051569328" sldId="741"/>
            <ac:spMk id="2" creationId="{E91F8800-E597-30C6-6D57-BF4B282DC6C8}"/>
          </ac:spMkLst>
        </pc:spChg>
        <pc:spChg chg="mod">
          <ac:chgData name="Hoang Dang Nguyen" userId="1de6b3a7-5191-4a0c-8968-b8f905305e1d" providerId="ADAL" clId="{54C9AE00-D1B0-4E49-9E4E-407B2EB8B46F}" dt="2026-07-19T22:31:13.163" v="3166" actId="20577"/>
          <ac:spMkLst>
            <pc:docMk/>
            <pc:sldMk cId="4051569328" sldId="741"/>
            <ac:spMk id="3" creationId="{C4FE2035-19BD-56BB-238A-CD0BE75762B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STM first:</a:t>
            </a:r>
            <a:r>
              <a:rPr lang="en-GB" sz="1200" dirty="0"/>
              <a:t> You cannot fill out a business model or define a USP if you don’t know who you are fighting, what problem you are solving, and what resources you have. Strategy sets the boundaries and direction.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BCM next:</a:t>
            </a:r>
            <a:r>
              <a:rPr lang="en-GB" sz="1200" dirty="0"/>
              <a:t> The canvas takes your abstract strategy and turns it into a concrete, logistical reality. It forces you to look at how the entire machine works together, not just the product itself.</a:t>
            </a:r>
          </a:p>
          <a:p>
            <a:r>
              <a:rPr lang="en-GB" sz="1200" b="1" dirty="0"/>
              <a:t>USP  last:</a:t>
            </a:r>
            <a:r>
              <a:rPr lang="en-GB" sz="1200" dirty="0"/>
              <a:t> A truly sustainable USP cannot be invented in a vacuum. It relies entirely on your business model's ability to deliver something your competitors can't replicate (e.g., if your USP is "delivery in under 10 minutes," your </a:t>
            </a:r>
            <a:r>
              <a:rPr lang="en-GB" sz="1200" i="1" dirty="0"/>
              <a:t>entire business model</a:t>
            </a:r>
            <a:r>
              <a:rPr lang="en-GB" sz="1200" dirty="0"/>
              <a:t> must be custom-built to support that operational reality).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7</a:t>
            </a:fld>
            <a:endParaRPr lang="en-GB"/>
          </a:p>
        </p:txBody>
      </p:sp>
    </p:spTree>
    <p:extLst>
      <p:ext uri="{BB962C8B-B14F-4D97-AF65-F5344CB8AC3E}">
        <p14:creationId xmlns:p14="http://schemas.microsoft.com/office/powerpoint/2010/main" val="1181242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D22A7-5DD6-21E3-2B39-4E52C8AC06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D12DC3-71BF-5E58-A80D-D224DD8755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3720C8-3572-BF3D-1DD0-2616FCD75F7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B2F08E6-44EC-581C-2634-DF96646FBC2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E542B6C-87E8-4917-BD1C-F2F9A8F09EA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768134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LCMB7037</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Workshop 4</a:t>
            </a:r>
          </a:p>
          <a:p>
            <a:pPr>
              <a:spcBef>
                <a:spcPct val="0"/>
              </a:spcBef>
              <a:buFontTx/>
              <a:buNone/>
            </a:pPr>
            <a:r>
              <a:rPr lang="en-GB" altLang="en-US" sz="2800" b="1" dirty="0">
                <a:solidFill>
                  <a:srgbClr val="FFFF00"/>
                </a:solidFill>
                <a:latin typeface="Arial" panose="020B0604020202020204" pitchFamily="34" charset="0"/>
              </a:rPr>
              <a:t>Strategy, BMC, </a:t>
            </a:r>
            <a:r>
              <a:rPr lang="en-GB" altLang="en-US" sz="2800" b="1">
                <a:solidFill>
                  <a:srgbClr val="FFFF00"/>
                </a:solidFill>
                <a:latin typeface="Arial" panose="020B0604020202020204" pitchFamily="34" charset="0"/>
              </a:rPr>
              <a:t>and USP</a:t>
            </a:r>
            <a:endParaRPr lang="en-GB" altLang="en-US" sz="2800" b="1" dirty="0">
              <a:solidFill>
                <a:srgbClr val="FFFF00"/>
              </a:solidFill>
              <a:latin typeface="Arial" panose="020B0604020202020204" pitchFamily="34" charset="0"/>
            </a:endParaRP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Development Proposal</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B3597-2DF6-0FEB-3E0E-52DA442380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4B9CF2-8B29-3B92-D5D5-4435E17FFDE1}"/>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AE279EC0-6625-377D-184F-AEDB7B4691BB}"/>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10 – 20 minutes.</a:t>
            </a:r>
          </a:p>
          <a:p>
            <a:r>
              <a:rPr lang="en-US" sz="2800" dirty="0">
                <a:latin typeface="Calibri" panose="020F0502020204030204" pitchFamily="34" charset="0"/>
                <a:ea typeface="Calibri" panose="020F0502020204030204" pitchFamily="34" charset="0"/>
                <a:cs typeface="Calibri" panose="020F0502020204030204" pitchFamily="34" charset="0"/>
              </a:rPr>
              <a:t>Review your activities:</a:t>
            </a:r>
          </a:p>
          <a:p>
            <a:pPr lvl="1"/>
            <a:r>
              <a:rPr lang="en-US" sz="2400" dirty="0">
                <a:latin typeface="Calibri" panose="020F0502020204030204" pitchFamily="34" charset="0"/>
                <a:ea typeface="Calibri" panose="020F0502020204030204" pitchFamily="34" charset="0"/>
                <a:cs typeface="Calibri" panose="020F0502020204030204" pitchFamily="34" charset="0"/>
              </a:rPr>
              <a:t>How have you been working on your BDP project?</a:t>
            </a:r>
          </a:p>
          <a:p>
            <a:pPr lvl="1"/>
            <a:r>
              <a:rPr lang="en-US" sz="2400" dirty="0">
                <a:latin typeface="Calibri" panose="020F0502020204030204" pitchFamily="34" charset="0"/>
                <a:ea typeface="Calibri" panose="020F0502020204030204" pitchFamily="34" charset="0"/>
                <a:cs typeface="Calibri" panose="020F0502020204030204" pitchFamily="34" charset="0"/>
              </a:rPr>
              <a:t>What worked? What did not? Why?</a:t>
            </a:r>
          </a:p>
          <a:p>
            <a:r>
              <a:rPr lang="en-US" sz="2800" dirty="0">
                <a:latin typeface="Calibri" panose="020F0502020204030204" pitchFamily="34" charset="0"/>
                <a:ea typeface="Calibri" panose="020F0502020204030204" pitchFamily="34" charset="0"/>
                <a:cs typeface="Calibri" panose="020F0502020204030204" pitchFamily="34" charset="0"/>
              </a:rPr>
              <a:t>Review your meeting with your supervisor:</a:t>
            </a:r>
          </a:p>
          <a:p>
            <a:pPr lvl="1"/>
            <a:r>
              <a:rPr lang="en-US" sz="2400" dirty="0">
                <a:latin typeface="Calibri" panose="020F0502020204030204" pitchFamily="34" charset="0"/>
                <a:ea typeface="Calibri" panose="020F0502020204030204" pitchFamily="34" charset="0"/>
                <a:cs typeface="Calibri" panose="020F0502020204030204" pitchFamily="34" charset="0"/>
              </a:rPr>
              <a:t>What have you learned from that meeting?</a:t>
            </a:r>
          </a:p>
          <a:p>
            <a:pPr lvl="1"/>
            <a:r>
              <a:rPr lang="en-US" sz="2400" dirty="0">
                <a:latin typeface="Calibri" panose="020F0502020204030204" pitchFamily="34" charset="0"/>
                <a:ea typeface="Calibri" panose="020F0502020204030204" pitchFamily="34" charset="0"/>
                <a:cs typeface="Calibri" panose="020F0502020204030204" pitchFamily="34" charset="0"/>
              </a:rPr>
              <a:t>What are the next steps that you are to follow to develop your work?</a:t>
            </a:r>
          </a:p>
        </p:txBody>
      </p:sp>
      <p:sp>
        <p:nvSpPr>
          <p:cNvPr id="4" name="Slide Number Placeholder 3">
            <a:extLst>
              <a:ext uri="{FF2B5EF4-FFF2-40B4-BE49-F238E27FC236}">
                <a16:creationId xmlns:a16="http://schemas.microsoft.com/office/drawing/2014/main" id="{52BD00D7-B16F-8BC2-5C86-C7853F031239}"/>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extLst>
      <p:ext uri="{BB962C8B-B14F-4D97-AF65-F5344CB8AC3E}">
        <p14:creationId xmlns:p14="http://schemas.microsoft.com/office/powerpoint/2010/main" val="884632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398BC-DEA9-870E-4744-1D6445298D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6A0467-2E25-2FDB-FC2A-2B9A7F6E8B9F}"/>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0D6B4C99-1770-2010-ADE5-E6C6542C80F4}"/>
              </a:ext>
            </a:extLst>
          </p:cNvPr>
          <p:cNvSpPr>
            <a:spLocks noGrp="1"/>
          </p:cNvSpPr>
          <p:nvPr>
            <p:ph idx="1"/>
          </p:nvPr>
        </p:nvSpPr>
        <p:spPr/>
        <p:txBody>
          <a:bodyPr/>
          <a:lstStyle/>
          <a:p>
            <a:r>
              <a:rPr lang="en-US" sz="2800" dirty="0" err="1">
                <a:latin typeface="Calibri" panose="020F0502020204030204" pitchFamily="34" charset="0"/>
                <a:ea typeface="Calibri" panose="020F0502020204030204" pitchFamily="34" charset="0"/>
                <a:cs typeface="Calibri" panose="020F0502020204030204" pitchFamily="34" charset="0"/>
              </a:rPr>
              <a:t>Pairwork</a:t>
            </a:r>
            <a:r>
              <a:rPr lang="en-US" sz="2800" dirty="0">
                <a:latin typeface="Calibri" panose="020F0502020204030204" pitchFamily="34" charset="0"/>
                <a:ea typeface="Calibri" panose="020F0502020204030204" pitchFamily="34" charset="0"/>
                <a:cs typeface="Calibri" panose="020F0502020204030204" pitchFamily="34" charset="0"/>
              </a:rPr>
              <a:t> / Independent work. </a:t>
            </a:r>
            <a:r>
              <a:rPr lang="en-US" sz="2800">
                <a:latin typeface="Calibri" panose="020F0502020204030204" pitchFamily="34" charset="0"/>
                <a:ea typeface="Calibri" panose="020F0502020204030204" pitchFamily="34" charset="0"/>
                <a:cs typeface="Calibri" panose="020F0502020204030204" pitchFamily="34" charset="0"/>
              </a:rPr>
              <a:t>10 – 20 minutes.</a:t>
            </a:r>
          </a:p>
          <a:p>
            <a:r>
              <a:rPr lang="en-US" sz="2800" dirty="0">
                <a:latin typeface="Calibri" panose="020F0502020204030204" pitchFamily="34" charset="0"/>
                <a:ea typeface="Calibri" panose="020F0502020204030204" pitchFamily="34" charset="0"/>
                <a:cs typeface="Calibri" panose="020F0502020204030204" pitchFamily="34" charset="0"/>
              </a:rPr>
              <a:t>What independent tasks have you completed?</a:t>
            </a:r>
          </a:p>
          <a:p>
            <a:r>
              <a:rPr lang="en-US" sz="2800" dirty="0">
                <a:latin typeface="Calibri" panose="020F0502020204030204" pitchFamily="34" charset="0"/>
                <a:ea typeface="Calibri" panose="020F0502020204030204" pitchFamily="34" charset="0"/>
                <a:cs typeface="Calibri" panose="020F0502020204030204" pitchFamily="34" charset="0"/>
              </a:rPr>
              <a:t>Discuss your findings or insights from those independent tasks.</a:t>
            </a:r>
          </a:p>
          <a:p>
            <a:r>
              <a:rPr lang="en-US" sz="2800" dirty="0">
                <a:latin typeface="Calibri" panose="020F0502020204030204" pitchFamily="34" charset="0"/>
                <a:ea typeface="Calibri" panose="020F0502020204030204" pitchFamily="34" charset="0"/>
                <a:cs typeface="Calibri" panose="020F0502020204030204" pitchFamily="34" charset="0"/>
              </a:rPr>
              <a:t>You may be required to present the result of your Independent Study to the class.</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F75A07B-99FF-226F-B8EA-028483BD9B71}"/>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extLst>
      <p:ext uri="{BB962C8B-B14F-4D97-AF65-F5344CB8AC3E}">
        <p14:creationId xmlns:p14="http://schemas.microsoft.com/office/powerpoint/2010/main" val="90543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D6804-92FD-BC04-E5A9-0F19FF674DD3}"/>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Workshop 4:  Objectives</a:t>
            </a:r>
          </a:p>
        </p:txBody>
      </p:sp>
      <p:sp>
        <p:nvSpPr>
          <p:cNvPr id="3" name="Content Placeholder 2">
            <a:extLst>
              <a:ext uri="{FF2B5EF4-FFF2-40B4-BE49-F238E27FC236}">
                <a16:creationId xmlns:a16="http://schemas.microsoft.com/office/drawing/2014/main" id="{038251C8-66A7-FE57-0FAF-79881AC44E9A}"/>
              </a:ext>
            </a:extLst>
          </p:cNvPr>
          <p:cNvSpPr>
            <a:spLocks noGrp="1"/>
          </p:cNvSpPr>
          <p:nvPr>
            <p:ph idx="1"/>
          </p:nvPr>
        </p:nvSpPr>
        <p:spPr>
          <a:xfrm>
            <a:off x="609600" y="1600201"/>
            <a:ext cx="6858000" cy="3917032"/>
          </a:xfrm>
        </p:spPr>
        <p:txBody>
          <a:bodyPr/>
          <a:lstStyle/>
          <a:p>
            <a:r>
              <a:rPr lang="en-US" dirty="0"/>
              <a:t>Strategy</a:t>
            </a:r>
          </a:p>
          <a:p>
            <a:r>
              <a:rPr lang="en-US" dirty="0"/>
              <a:t>Unique Selling Points</a:t>
            </a:r>
          </a:p>
          <a:p>
            <a:r>
              <a:rPr lang="en-US" dirty="0"/>
              <a:t>Business Model Canvas (BMC)</a:t>
            </a:r>
          </a:p>
          <a:p>
            <a:r>
              <a:rPr lang="en-US" dirty="0"/>
              <a:t>Functional strategies (Human Capital, Marketing, Finance)</a:t>
            </a:r>
            <a:endParaRPr lang="en-GB" dirty="0"/>
          </a:p>
        </p:txBody>
      </p:sp>
      <p:sp>
        <p:nvSpPr>
          <p:cNvPr id="4" name="Slide Number Placeholder 3">
            <a:extLst>
              <a:ext uri="{FF2B5EF4-FFF2-40B4-BE49-F238E27FC236}">
                <a16:creationId xmlns:a16="http://schemas.microsoft.com/office/drawing/2014/main" id="{0323E6C9-56B7-DE63-F987-50A8D44F1367}"/>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4</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descr="Free Treasure Hunter Illustration (AI)">
            <a:extLst>
              <a:ext uri="{FF2B5EF4-FFF2-40B4-BE49-F238E27FC236}">
                <a16:creationId xmlns:a16="http://schemas.microsoft.com/office/drawing/2014/main" id="{45291E69-34C9-B4C2-8CC1-2034FFE81C64}"/>
              </a:ext>
            </a:extLst>
          </p:cNvPr>
          <p:cNvPicPr>
            <a:picLocks noChangeAspect="1"/>
          </p:cNvPicPr>
          <p:nvPr/>
        </p:nvPicPr>
        <p:blipFill>
          <a:blip r:embed="rId2"/>
          <a:stretch>
            <a:fillRect/>
          </a:stretch>
        </p:blipFill>
        <p:spPr>
          <a:xfrm>
            <a:off x="6773669" y="1600201"/>
            <a:ext cx="4594715" cy="3390900"/>
          </a:xfrm>
          <a:prstGeom prst="rect">
            <a:avLst/>
          </a:prstGeom>
        </p:spPr>
      </p:pic>
    </p:spTree>
    <p:extLst>
      <p:ext uri="{BB962C8B-B14F-4D97-AF65-F5344CB8AC3E}">
        <p14:creationId xmlns:p14="http://schemas.microsoft.com/office/powerpoint/2010/main" val="4010034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17AE0-A0EB-3DC9-D830-0A69CC15FD2D}"/>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BDP Process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3A7BDAA-9C55-6448-DABC-409C5428AB5E}"/>
              </a:ext>
            </a:extLst>
          </p:cNvPr>
          <p:cNvSpPr>
            <a:spLocks noGrp="1"/>
          </p:cNvSpPr>
          <p:nvPr>
            <p:ph type="sldNum" sz="quarter" idx="12"/>
          </p:nvPr>
        </p:nvSpPr>
        <p:spPr/>
        <p:txBody>
          <a:bodyPr/>
          <a:lstStyle/>
          <a:p>
            <a:pPr>
              <a:defRPr/>
            </a:pPr>
            <a:fld id="{6B9CAAEB-5DD4-4716-AEA0-BEF1B1D22BD1}" type="slidenum">
              <a:rPr lang="en-US" altLang="en-US" smtClean="0">
                <a:latin typeface="Arial" panose="020B0604020202020204" pitchFamily="34" charset="0"/>
                <a:cs typeface="Arial" panose="020B0604020202020204" pitchFamily="34" charset="0"/>
              </a:rPr>
              <a:pPr>
                <a:defRPr/>
              </a:pPr>
              <a:t>5</a:t>
            </a:fld>
            <a:endParaRPr lang="en-US" altLang="en-US">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79281AE-6603-BF29-C5A2-39D5744979CF}"/>
              </a:ext>
            </a:extLst>
          </p:cNvPr>
          <p:cNvSpPr txBox="1"/>
          <p:nvPr/>
        </p:nvSpPr>
        <p:spPr>
          <a:xfrm>
            <a:off x="125519" y="3038866"/>
            <a:ext cx="1947279" cy="877442"/>
          </a:xfrm>
          <a:prstGeom prst="rect">
            <a:avLst/>
          </a:prstGeom>
          <a:solidFill>
            <a:schemeClr val="accent5">
              <a:lumMod val="60000"/>
              <a:lumOff val="40000"/>
            </a:schemeClr>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1. Identify a business opportunity</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77639DB-0E66-3EAE-7AF9-D90103FC2FB2}"/>
              </a:ext>
            </a:extLst>
          </p:cNvPr>
          <p:cNvSpPr txBox="1"/>
          <p:nvPr/>
        </p:nvSpPr>
        <p:spPr>
          <a:xfrm>
            <a:off x="2440955" y="3038866"/>
            <a:ext cx="1947279" cy="877442"/>
          </a:xfrm>
          <a:prstGeom prst="rect">
            <a:avLst/>
          </a:prstGeom>
          <a:solidFill>
            <a:schemeClr val="accent5">
              <a:lumMod val="60000"/>
              <a:lumOff val="40000"/>
            </a:schemeClr>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2.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 competitive landscape</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F6B8061-70DB-703D-85FC-1904E9268722}"/>
              </a:ext>
            </a:extLst>
          </p:cNvPr>
          <p:cNvSpPr txBox="1"/>
          <p:nvPr/>
        </p:nvSpPr>
        <p:spPr>
          <a:xfrm>
            <a:off x="4612193" y="3038866"/>
            <a:ext cx="2250831" cy="877442"/>
          </a:xfrm>
          <a:prstGeom prst="rect">
            <a:avLst/>
          </a:prstGeom>
          <a:solidFill>
            <a:schemeClr val="accent5">
              <a:lumMod val="40000"/>
              <a:lumOff val="60000"/>
            </a:schemeClr>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3. Define the strategy &amp; Business Model Canvas</a:t>
            </a:r>
            <a:endParaRPr lang="en-GB" dirty="0">
              <a:latin typeface="Arial" panose="020B0604020202020204" pitchFamily="34" charset="0"/>
              <a:cs typeface="Arial" panose="020B0604020202020204" pitchFamily="34" charset="0"/>
            </a:endParaRPr>
          </a:p>
        </p:txBody>
      </p:sp>
      <p:cxnSp>
        <p:nvCxnSpPr>
          <p:cNvPr id="9" name="Straight Arrow Connector 8">
            <a:extLst>
              <a:ext uri="{FF2B5EF4-FFF2-40B4-BE49-F238E27FC236}">
                <a16:creationId xmlns:a16="http://schemas.microsoft.com/office/drawing/2014/main" id="{673F25EA-6B11-EE24-B09B-5DE649BFB73C}"/>
              </a:ext>
            </a:extLst>
          </p:cNvPr>
          <p:cNvCxnSpPr>
            <a:cxnSpLocks/>
            <a:stCxn id="5" idx="3"/>
            <a:endCxn id="6" idx="1"/>
          </p:cNvCxnSpPr>
          <p:nvPr/>
        </p:nvCxnSpPr>
        <p:spPr>
          <a:xfrm>
            <a:off x="2072798" y="3477587"/>
            <a:ext cx="368157"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 name="Straight Arrow Connector 9">
            <a:extLst>
              <a:ext uri="{FF2B5EF4-FFF2-40B4-BE49-F238E27FC236}">
                <a16:creationId xmlns:a16="http://schemas.microsoft.com/office/drawing/2014/main" id="{399BCC96-6DAA-46EF-F852-C3B8AE5CF2B0}"/>
              </a:ext>
            </a:extLst>
          </p:cNvPr>
          <p:cNvCxnSpPr>
            <a:cxnSpLocks/>
            <a:stCxn id="6" idx="3"/>
            <a:endCxn id="7" idx="1"/>
          </p:cNvCxnSpPr>
          <p:nvPr/>
        </p:nvCxnSpPr>
        <p:spPr>
          <a:xfrm>
            <a:off x="4388234" y="3477587"/>
            <a:ext cx="223959"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14" name="TextBox 13">
            <a:extLst>
              <a:ext uri="{FF2B5EF4-FFF2-40B4-BE49-F238E27FC236}">
                <a16:creationId xmlns:a16="http://schemas.microsoft.com/office/drawing/2014/main" id="{91780815-4652-FFE8-892C-A23E324E92A6}"/>
              </a:ext>
            </a:extLst>
          </p:cNvPr>
          <p:cNvSpPr txBox="1"/>
          <p:nvPr/>
        </p:nvSpPr>
        <p:spPr>
          <a:xfrm>
            <a:off x="125519"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JTBD,  product life cycle, etc.</a:t>
            </a:r>
            <a:endParaRPr lang="en-GB" sz="14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EE47677-0AAF-EBEE-2908-64B935589329}"/>
              </a:ext>
            </a:extLst>
          </p:cNvPr>
          <p:cNvSpPr txBox="1"/>
          <p:nvPr/>
        </p:nvSpPr>
        <p:spPr>
          <a:xfrm>
            <a:off x="2440955"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Five forces, value chain, strategic group map, etc.</a:t>
            </a:r>
            <a:endParaRPr lang="en-GB" sz="1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74755792-22D0-FF5B-9D49-CAA4E935A249}"/>
              </a:ext>
            </a:extLst>
          </p:cNvPr>
          <p:cNvSpPr txBox="1"/>
          <p:nvPr/>
        </p:nvSpPr>
        <p:spPr>
          <a:xfrm>
            <a:off x="9387262" y="4843980"/>
            <a:ext cx="2700000"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a:t>
            </a:r>
            <a:r>
              <a:rPr lang="en-US" sz="1400" dirty="0" err="1">
                <a:latin typeface="Arial" panose="020B0604020202020204" pitchFamily="34" charset="0"/>
                <a:cs typeface="Arial" panose="020B0604020202020204" pitchFamily="34" charset="0"/>
              </a:rPr>
              <a:t>SAFe</a:t>
            </a:r>
            <a:r>
              <a:rPr lang="en-US" sz="1400" dirty="0">
                <a:latin typeface="Arial" panose="020B0604020202020204" pitchFamily="34" charset="0"/>
                <a:cs typeface="Arial" panose="020B0604020202020204" pitchFamily="34" charset="0"/>
              </a:rPr>
              <a:t>, implementation theories</a:t>
            </a:r>
            <a:endParaRPr lang="en-GB" sz="14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CDFDEA38-1A2A-6422-0909-0086EA5AD5BE}"/>
              </a:ext>
            </a:extLst>
          </p:cNvPr>
          <p:cNvSpPr txBox="1"/>
          <p:nvPr/>
        </p:nvSpPr>
        <p:spPr>
          <a:xfrm>
            <a:off x="7071827" y="3038866"/>
            <a:ext cx="1947279" cy="877442"/>
          </a:xfrm>
          <a:prstGeom prst="rect">
            <a:avLst/>
          </a:prstGeom>
          <a:solidFill>
            <a:schemeClr val="accent2"/>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4. Develop capabilities to execute</a:t>
            </a:r>
            <a:endParaRPr lang="en-GB" dirty="0">
              <a:latin typeface="Arial" panose="020B0604020202020204" pitchFamily="34" charset="0"/>
              <a:cs typeface="Arial" panose="020B0604020202020204" pitchFamily="34" charset="0"/>
            </a:endParaRPr>
          </a:p>
        </p:txBody>
      </p:sp>
      <p:cxnSp>
        <p:nvCxnSpPr>
          <p:cNvPr id="22" name="Straight Arrow Connector 21">
            <a:extLst>
              <a:ext uri="{FF2B5EF4-FFF2-40B4-BE49-F238E27FC236}">
                <a16:creationId xmlns:a16="http://schemas.microsoft.com/office/drawing/2014/main" id="{A5199E0D-C8F9-3D0B-4040-C90450C2EC6A}"/>
              </a:ext>
            </a:extLst>
          </p:cNvPr>
          <p:cNvCxnSpPr>
            <a:cxnSpLocks/>
            <a:stCxn id="7" idx="3"/>
            <a:endCxn id="21" idx="1"/>
          </p:cNvCxnSpPr>
          <p:nvPr/>
        </p:nvCxnSpPr>
        <p:spPr>
          <a:xfrm>
            <a:off x="6863024" y="3477587"/>
            <a:ext cx="208803"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30" name="TextBox 29">
            <a:extLst>
              <a:ext uri="{FF2B5EF4-FFF2-40B4-BE49-F238E27FC236}">
                <a16:creationId xmlns:a16="http://schemas.microsoft.com/office/drawing/2014/main" id="{FB49CF0F-E1F3-9CD2-FDB7-6E39D817369C}"/>
              </a:ext>
            </a:extLst>
          </p:cNvPr>
          <p:cNvSpPr txBox="1"/>
          <p:nvPr/>
        </p:nvSpPr>
        <p:spPr>
          <a:xfrm>
            <a:off x="4763969" y="4843980"/>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VRIO, SWOT, Porter’s generic strategies, USP, VPC, etc.</a:t>
            </a:r>
            <a:endParaRPr lang="en-GB" sz="1400" dirty="0">
              <a:latin typeface="Arial" panose="020B0604020202020204" pitchFamily="34" charset="0"/>
              <a:cs typeface="Arial" panose="020B0604020202020204" pitchFamily="34" charset="0"/>
            </a:endParaRPr>
          </a:p>
        </p:txBody>
      </p:sp>
      <p:sp>
        <p:nvSpPr>
          <p:cNvPr id="31" name="Arrow: Up 30">
            <a:extLst>
              <a:ext uri="{FF2B5EF4-FFF2-40B4-BE49-F238E27FC236}">
                <a16:creationId xmlns:a16="http://schemas.microsoft.com/office/drawing/2014/main" id="{6E96E5F7-0687-DEA7-0853-9FFB5F117C19}"/>
              </a:ext>
            </a:extLst>
          </p:cNvPr>
          <p:cNvSpPr/>
          <p:nvPr/>
        </p:nvSpPr>
        <p:spPr>
          <a:xfrm>
            <a:off x="677128"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2" name="Arrow: Up 31">
            <a:extLst>
              <a:ext uri="{FF2B5EF4-FFF2-40B4-BE49-F238E27FC236}">
                <a16:creationId xmlns:a16="http://schemas.microsoft.com/office/drawing/2014/main" id="{7B869374-CC65-780E-28C3-012966B7F38B}"/>
              </a:ext>
            </a:extLst>
          </p:cNvPr>
          <p:cNvSpPr/>
          <p:nvPr/>
        </p:nvSpPr>
        <p:spPr>
          <a:xfrm>
            <a:off x="5315578"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3" name="Arrow: Up 32">
            <a:extLst>
              <a:ext uri="{FF2B5EF4-FFF2-40B4-BE49-F238E27FC236}">
                <a16:creationId xmlns:a16="http://schemas.microsoft.com/office/drawing/2014/main" id="{DA992913-B0E6-AF04-66D1-43B016B75434}"/>
              </a:ext>
            </a:extLst>
          </p:cNvPr>
          <p:cNvSpPr/>
          <p:nvPr/>
        </p:nvSpPr>
        <p:spPr>
          <a:xfrm>
            <a:off x="7623436"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4" name="Arrow: Up 33">
            <a:extLst>
              <a:ext uri="{FF2B5EF4-FFF2-40B4-BE49-F238E27FC236}">
                <a16:creationId xmlns:a16="http://schemas.microsoft.com/office/drawing/2014/main" id="{8A390087-9FD7-09E0-46D9-A04A11529FEC}"/>
              </a:ext>
            </a:extLst>
          </p:cNvPr>
          <p:cNvSpPr/>
          <p:nvPr/>
        </p:nvSpPr>
        <p:spPr>
          <a:xfrm>
            <a:off x="10315232"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106F8F23-314F-4DEF-2267-E2ABC7D53B9D}"/>
              </a:ext>
            </a:extLst>
          </p:cNvPr>
          <p:cNvSpPr txBox="1"/>
          <p:nvPr/>
        </p:nvSpPr>
        <p:spPr>
          <a:xfrm>
            <a:off x="125519"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external data</a:t>
            </a:r>
            <a:endParaRPr lang="en-GB" sz="1400" dirty="0">
              <a:latin typeface="Arial" panose="020B0604020202020204" pitchFamily="34" charset="0"/>
              <a:cs typeface="Arial" panose="020B0604020202020204" pitchFamily="34" charset="0"/>
            </a:endParaRPr>
          </a:p>
        </p:txBody>
      </p:sp>
      <p:sp>
        <p:nvSpPr>
          <p:cNvPr id="36" name="Arrow: Down 35">
            <a:extLst>
              <a:ext uri="{FF2B5EF4-FFF2-40B4-BE49-F238E27FC236}">
                <a16:creationId xmlns:a16="http://schemas.microsoft.com/office/drawing/2014/main" id="{550A3DD3-96E7-0A61-8508-84D666CA4DF0}"/>
              </a:ext>
            </a:extLst>
          </p:cNvPr>
          <p:cNvSpPr/>
          <p:nvPr/>
        </p:nvSpPr>
        <p:spPr>
          <a:xfrm>
            <a:off x="677128"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7B85EB47-6DE8-015C-C1E5-242140C2AE7E}"/>
              </a:ext>
            </a:extLst>
          </p:cNvPr>
          <p:cNvSpPr txBox="1"/>
          <p:nvPr/>
        </p:nvSpPr>
        <p:spPr>
          <a:xfrm>
            <a:off x="2440955"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external data</a:t>
            </a:r>
            <a:endParaRPr lang="en-GB" sz="1400"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F045D8A7-E7BC-ADE5-D51B-8ADC9E337B0B}"/>
              </a:ext>
            </a:extLst>
          </p:cNvPr>
          <p:cNvSpPr txBox="1"/>
          <p:nvPr/>
        </p:nvSpPr>
        <p:spPr>
          <a:xfrm>
            <a:off x="4763969" y="1365308"/>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39" name="Arrow: Down 38">
            <a:extLst>
              <a:ext uri="{FF2B5EF4-FFF2-40B4-BE49-F238E27FC236}">
                <a16:creationId xmlns:a16="http://schemas.microsoft.com/office/drawing/2014/main" id="{FA62F95A-FA82-7491-2E7B-F7EB0745A153}"/>
              </a:ext>
            </a:extLst>
          </p:cNvPr>
          <p:cNvSpPr/>
          <p:nvPr/>
        </p:nvSpPr>
        <p:spPr>
          <a:xfrm>
            <a:off x="5315578"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0" name="Arrow: Down 39">
            <a:extLst>
              <a:ext uri="{FF2B5EF4-FFF2-40B4-BE49-F238E27FC236}">
                <a16:creationId xmlns:a16="http://schemas.microsoft.com/office/drawing/2014/main" id="{CCCAC444-D709-2E65-4D95-B810C9CD6846}"/>
              </a:ext>
            </a:extLst>
          </p:cNvPr>
          <p:cNvSpPr/>
          <p:nvPr/>
        </p:nvSpPr>
        <p:spPr>
          <a:xfrm>
            <a:off x="7623436"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42112AED-B647-6F16-E01A-DFA5E2AF30D5}"/>
              </a:ext>
            </a:extLst>
          </p:cNvPr>
          <p:cNvSpPr txBox="1"/>
          <p:nvPr/>
        </p:nvSpPr>
        <p:spPr>
          <a:xfrm>
            <a:off x="9387262" y="1365308"/>
            <a:ext cx="2700000"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42" name="Arrow: Down 41">
            <a:extLst>
              <a:ext uri="{FF2B5EF4-FFF2-40B4-BE49-F238E27FC236}">
                <a16:creationId xmlns:a16="http://schemas.microsoft.com/office/drawing/2014/main" id="{EC148C9E-4BFB-A0D3-9A1C-44455FCEC7C1}"/>
              </a:ext>
            </a:extLst>
          </p:cNvPr>
          <p:cNvSpPr/>
          <p:nvPr/>
        </p:nvSpPr>
        <p:spPr>
          <a:xfrm>
            <a:off x="10315232"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D4D3E336-5762-F023-6A13-07294E09DF57}"/>
              </a:ext>
            </a:extLst>
          </p:cNvPr>
          <p:cNvSpPr txBox="1"/>
          <p:nvPr/>
        </p:nvSpPr>
        <p:spPr>
          <a:xfrm>
            <a:off x="9397653" y="3038866"/>
            <a:ext cx="2679219" cy="877442"/>
          </a:xfrm>
          <a:prstGeom prst="rect">
            <a:avLst/>
          </a:prstGeom>
          <a:solidFill>
            <a:schemeClr val="accent2"/>
          </a:solidFill>
          <a:ln>
            <a:solidFill>
              <a:schemeClr val="tx1"/>
            </a:solidFill>
          </a:ln>
        </p:spPr>
        <p:txBody>
          <a:bodyPr wrap="square" rtlCol="0">
            <a:noAutofit/>
          </a:bodyPr>
          <a:lstStyle/>
          <a:p>
            <a:pPr algn="ctr"/>
            <a:r>
              <a:rPr lang="en-US" dirty="0">
                <a:latin typeface="Arial" panose="020B0604020202020204" pitchFamily="34" charset="0"/>
                <a:cs typeface="Arial" panose="020B0604020202020204" pitchFamily="34" charset="0"/>
              </a:rPr>
              <a:t>5.Feasibility and Implementation</a:t>
            </a:r>
            <a:endParaRPr lang="en-GB" dirty="0">
              <a:latin typeface="Arial" panose="020B0604020202020204" pitchFamily="34" charset="0"/>
              <a:cs typeface="Arial" panose="020B0604020202020204" pitchFamily="34" charset="0"/>
            </a:endParaRPr>
          </a:p>
        </p:txBody>
      </p:sp>
      <p:cxnSp>
        <p:nvCxnSpPr>
          <p:cNvPr id="49" name="Straight Arrow Connector 48">
            <a:extLst>
              <a:ext uri="{FF2B5EF4-FFF2-40B4-BE49-F238E27FC236}">
                <a16:creationId xmlns:a16="http://schemas.microsoft.com/office/drawing/2014/main" id="{0BA8CCF8-19D3-32CC-3207-97DEDED0E01B}"/>
              </a:ext>
            </a:extLst>
          </p:cNvPr>
          <p:cNvCxnSpPr>
            <a:cxnSpLocks/>
            <a:stCxn id="21" idx="3"/>
            <a:endCxn id="48" idx="1"/>
          </p:cNvCxnSpPr>
          <p:nvPr/>
        </p:nvCxnSpPr>
        <p:spPr>
          <a:xfrm>
            <a:off x="9019106" y="3477587"/>
            <a:ext cx="378547"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58" name="TextBox 57">
            <a:extLst>
              <a:ext uri="{FF2B5EF4-FFF2-40B4-BE49-F238E27FC236}">
                <a16:creationId xmlns:a16="http://schemas.microsoft.com/office/drawing/2014/main" id="{F0C8F61C-6BD4-D22F-01AD-A8ADEC7E2B3A}"/>
              </a:ext>
            </a:extLst>
          </p:cNvPr>
          <p:cNvSpPr txBox="1"/>
          <p:nvPr/>
        </p:nvSpPr>
        <p:spPr>
          <a:xfrm>
            <a:off x="7071827" y="4855705"/>
            <a:ext cx="1947279" cy="879038"/>
          </a:xfrm>
          <a:prstGeom prst="rect">
            <a:avLst/>
          </a:prstGeom>
          <a:solidFill>
            <a:srgbClr val="92D050"/>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Theories: MKM/ FIM/HCM/ IBC/IMP/ STM theories, etc.</a:t>
            </a:r>
            <a:endParaRPr lang="en-GB" sz="1400" dirty="0">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70166E24-68F5-8AE3-5BBC-143BDCCCD31A}"/>
              </a:ext>
            </a:extLst>
          </p:cNvPr>
          <p:cNvSpPr txBox="1"/>
          <p:nvPr/>
        </p:nvSpPr>
        <p:spPr>
          <a:xfrm>
            <a:off x="7071827" y="1377033"/>
            <a:ext cx="1947279" cy="688362"/>
          </a:xfrm>
          <a:prstGeom prst="rect">
            <a:avLst/>
          </a:prstGeom>
          <a:solidFill>
            <a:schemeClr val="accent6">
              <a:lumMod val="40000"/>
              <a:lumOff val="60000"/>
            </a:schemeClr>
          </a:solidFill>
          <a:ln>
            <a:solidFill>
              <a:schemeClr val="tx1"/>
            </a:solidFill>
          </a:ln>
        </p:spPr>
        <p:txBody>
          <a:bodyPr wrap="square" rtlCol="0">
            <a:noAutofit/>
          </a:bodyPr>
          <a:lstStyle/>
          <a:p>
            <a:pPr algn="ctr"/>
            <a:r>
              <a:rPr lang="en-US" sz="1400" dirty="0">
                <a:latin typeface="Arial" panose="020B0604020202020204" pitchFamily="34" charset="0"/>
                <a:cs typeface="Arial" panose="020B0604020202020204" pitchFamily="34" charset="0"/>
              </a:rPr>
              <a:t>Data: internal and external data</a:t>
            </a:r>
            <a:endParaRPr lang="en-GB" sz="1400" dirty="0">
              <a:latin typeface="Arial" panose="020B0604020202020204" pitchFamily="34" charset="0"/>
              <a:cs typeface="Arial" panose="020B0604020202020204" pitchFamily="34" charset="0"/>
            </a:endParaRPr>
          </a:p>
        </p:txBody>
      </p:sp>
      <p:sp>
        <p:nvSpPr>
          <p:cNvPr id="60" name="Arrow: Down 59">
            <a:extLst>
              <a:ext uri="{FF2B5EF4-FFF2-40B4-BE49-F238E27FC236}">
                <a16:creationId xmlns:a16="http://schemas.microsoft.com/office/drawing/2014/main" id="{FEFC6C02-1398-7B24-9C8E-AA4F2F06F222}"/>
              </a:ext>
            </a:extLst>
          </p:cNvPr>
          <p:cNvSpPr/>
          <p:nvPr/>
        </p:nvSpPr>
        <p:spPr>
          <a:xfrm>
            <a:off x="2992564" y="2291424"/>
            <a:ext cx="844061" cy="53238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61" name="Arrow: Up 60">
            <a:extLst>
              <a:ext uri="{FF2B5EF4-FFF2-40B4-BE49-F238E27FC236}">
                <a16:creationId xmlns:a16="http://schemas.microsoft.com/office/drawing/2014/main" id="{F0AFB28D-8586-9099-1C33-158F4FC68B22}"/>
              </a:ext>
            </a:extLst>
          </p:cNvPr>
          <p:cNvSpPr/>
          <p:nvPr/>
        </p:nvSpPr>
        <p:spPr>
          <a:xfrm>
            <a:off x="2992564" y="4131361"/>
            <a:ext cx="844061" cy="497564"/>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1197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11D42-26E0-5661-6303-2EC5645460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E4A82E-4897-0E46-9D31-6590C41AF358}"/>
              </a:ext>
            </a:extLst>
          </p:cNvPr>
          <p:cNvSpPr>
            <a:spLocks noGrp="1"/>
          </p:cNvSpPr>
          <p:nvPr>
            <p:ph type="title"/>
          </p:nvPr>
        </p:nvSpPr>
        <p:spPr/>
        <p:txBody>
          <a:bodyPr/>
          <a:lstStyle/>
          <a:p>
            <a:r>
              <a:rPr lang="en-US" dirty="0"/>
              <a:t>Review</a:t>
            </a:r>
            <a:endParaRPr lang="en-GB" dirty="0"/>
          </a:p>
        </p:txBody>
      </p:sp>
      <p:sp>
        <p:nvSpPr>
          <p:cNvPr id="3" name="Content Placeholder 2">
            <a:extLst>
              <a:ext uri="{FF2B5EF4-FFF2-40B4-BE49-F238E27FC236}">
                <a16:creationId xmlns:a16="http://schemas.microsoft.com/office/drawing/2014/main" id="{0C9A6BC7-264F-7569-2994-3A6AB70A3562}"/>
              </a:ext>
            </a:extLst>
          </p:cNvPr>
          <p:cNvSpPr>
            <a:spLocks noGrp="1"/>
          </p:cNvSpPr>
          <p:nvPr>
            <p:ph idx="1"/>
          </p:nvPr>
        </p:nvSpPr>
        <p:spPr/>
        <p:txBody>
          <a:bodyPr/>
          <a:lstStyle/>
          <a:p>
            <a:pPr marL="0" indent="0">
              <a:buNone/>
            </a:pPr>
            <a:r>
              <a:rPr lang="en-GB" dirty="0"/>
              <a:t>1. What business opportunity did you choose?</a:t>
            </a:r>
          </a:p>
          <a:p>
            <a:pPr marL="0" indent="0">
              <a:buNone/>
            </a:pPr>
            <a:r>
              <a:rPr lang="en-GB" dirty="0"/>
              <a:t>2. Is your chosen business opportunity promising? How do you know?</a:t>
            </a:r>
          </a:p>
          <a:p>
            <a:pPr marL="0" indent="0">
              <a:buNone/>
            </a:pPr>
            <a:r>
              <a:rPr lang="en-GB" dirty="0"/>
              <a:t>3. What strategy did you identify in the previous lecture that could help you capture this business opportunity?</a:t>
            </a:r>
          </a:p>
        </p:txBody>
      </p:sp>
      <p:sp>
        <p:nvSpPr>
          <p:cNvPr id="4" name="Slide Number Placeholder 3">
            <a:extLst>
              <a:ext uri="{FF2B5EF4-FFF2-40B4-BE49-F238E27FC236}">
                <a16:creationId xmlns:a16="http://schemas.microsoft.com/office/drawing/2014/main" id="{C5DD1A90-20D9-B287-23B9-391CD89695CF}"/>
              </a:ext>
            </a:extLst>
          </p:cNvPr>
          <p:cNvSpPr>
            <a:spLocks noGrp="1"/>
          </p:cNvSpPr>
          <p:nvPr>
            <p:ph type="sldNum" sz="quarter" idx="12"/>
          </p:nvPr>
        </p:nvSpPr>
        <p:spPr/>
        <p:txBody>
          <a:bodyPr/>
          <a:lstStyle/>
          <a:p>
            <a:pPr>
              <a:defRPr/>
            </a:pPr>
            <a:fld id="{6B9CAAEB-5DD4-4716-AEA0-BEF1B1D22BD1}" type="slidenum">
              <a:rPr lang="en-US" altLang="en-US" smtClean="0"/>
              <a:pPr>
                <a:defRPr/>
              </a:pPr>
              <a:t>6</a:t>
            </a:fld>
            <a:endParaRPr lang="en-US" altLang="en-US"/>
          </a:p>
        </p:txBody>
      </p:sp>
    </p:spTree>
    <p:extLst>
      <p:ext uri="{BB962C8B-B14F-4D97-AF65-F5344CB8AC3E}">
        <p14:creationId xmlns:p14="http://schemas.microsoft.com/office/powerpoint/2010/main" val="2361766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F8800-E597-30C6-6D57-BF4B282DC6C8}"/>
              </a:ext>
            </a:extLst>
          </p:cNvPr>
          <p:cNvSpPr>
            <a:spLocks noGrp="1"/>
          </p:cNvSpPr>
          <p:nvPr>
            <p:ph type="title"/>
          </p:nvPr>
        </p:nvSpPr>
        <p:spPr/>
        <p:txBody>
          <a:bodyPr/>
          <a:lstStyle/>
          <a:p>
            <a:r>
              <a:rPr lang="en-US" sz="3600" dirty="0"/>
              <a:t>Step 3: </a:t>
            </a:r>
            <a:r>
              <a:rPr lang="en-US" sz="3600" dirty="0">
                <a:latin typeface="Arial" panose="020B0604020202020204" pitchFamily="34" charset="0"/>
                <a:cs typeface="Arial" panose="020B0604020202020204" pitchFamily="34" charset="0"/>
              </a:rPr>
              <a:t>Define the strategy &amp; BMC</a:t>
            </a:r>
            <a:endParaRPr lang="en-GB" sz="3600" dirty="0"/>
          </a:p>
        </p:txBody>
      </p:sp>
      <p:sp>
        <p:nvSpPr>
          <p:cNvPr id="3" name="Content Placeholder 2">
            <a:extLst>
              <a:ext uri="{FF2B5EF4-FFF2-40B4-BE49-F238E27FC236}">
                <a16:creationId xmlns:a16="http://schemas.microsoft.com/office/drawing/2014/main" id="{C4FE2035-19BD-56BB-238A-CD0BE75762B0}"/>
              </a:ext>
            </a:extLst>
          </p:cNvPr>
          <p:cNvSpPr>
            <a:spLocks noGrp="1"/>
          </p:cNvSpPr>
          <p:nvPr>
            <p:ph idx="1"/>
          </p:nvPr>
        </p:nvSpPr>
        <p:spPr/>
        <p:txBody>
          <a:bodyPr/>
          <a:lstStyle/>
          <a:p>
            <a:pPr marL="0" indent="0">
              <a:buNone/>
            </a:pPr>
            <a:r>
              <a:rPr lang="en-GB" sz="1800" b="1" dirty="0"/>
              <a:t>1. Strategy Comes First (The Compass)</a:t>
            </a:r>
          </a:p>
          <a:p>
            <a:pPr marL="0" indent="0">
              <a:buNone/>
            </a:pPr>
            <a:r>
              <a:rPr lang="en-GB" sz="1800" dirty="0"/>
              <a:t>Your strategy is your long-term plan for how your business will win in a competitive marketplace. It defines your core mission, the specific market you want to play in, and how you intend to position yourself.</a:t>
            </a:r>
          </a:p>
          <a:p>
            <a:pPr marL="0" indent="0">
              <a:buNone/>
            </a:pPr>
            <a:endParaRPr lang="en-GB" sz="1800" dirty="0"/>
          </a:p>
          <a:p>
            <a:pPr marL="0" indent="0">
              <a:buNone/>
            </a:pPr>
            <a:r>
              <a:rPr lang="en-GB" sz="1800" b="1" dirty="0"/>
              <a:t>2. MBC Follows (The Blueprint)</a:t>
            </a:r>
          </a:p>
          <a:p>
            <a:pPr marL="0" indent="0">
              <a:buNone/>
            </a:pPr>
            <a:r>
              <a:rPr lang="en-GB" sz="1800" dirty="0"/>
              <a:t>Once you have a strategy, you need an operational framework to test if that strategy can actually make money. The BMC figure is a one-page document that maps out the nine core building blocks of your business—including customer segments, revenue streams, key partners, and cost structures.</a:t>
            </a:r>
          </a:p>
          <a:p>
            <a:pPr marL="0" indent="0">
              <a:buNone/>
            </a:pPr>
            <a:endParaRPr lang="en-GB" sz="1800" dirty="0"/>
          </a:p>
          <a:p>
            <a:pPr marL="0" indent="0">
              <a:buNone/>
            </a:pPr>
            <a:r>
              <a:rPr lang="en-GB" sz="1800" b="1" dirty="0"/>
              <a:t>3. Unique Selling Point Comes Last (The Spearhead)</a:t>
            </a:r>
          </a:p>
          <a:p>
            <a:pPr marL="0" indent="0">
              <a:buNone/>
            </a:pPr>
            <a:r>
              <a:rPr lang="en-GB" sz="1800" dirty="0"/>
              <a:t>Your USP is the distinct, razor-sharp reason a customer chooses you over a competitor. It is born out of the intersection between your strategy and your business model.</a:t>
            </a:r>
          </a:p>
        </p:txBody>
      </p:sp>
      <p:sp>
        <p:nvSpPr>
          <p:cNvPr id="4" name="Slide Number Placeholder 3">
            <a:extLst>
              <a:ext uri="{FF2B5EF4-FFF2-40B4-BE49-F238E27FC236}">
                <a16:creationId xmlns:a16="http://schemas.microsoft.com/office/drawing/2014/main" id="{183BC4E8-9312-4D53-6794-5BEB074CC434}"/>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spTree>
    <p:extLst>
      <p:ext uri="{BB962C8B-B14F-4D97-AF65-F5344CB8AC3E}">
        <p14:creationId xmlns:p14="http://schemas.microsoft.com/office/powerpoint/2010/main" val="4051569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CCAA0-F665-E3F1-C160-3128927F7B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3E0C23-374E-8E40-98A9-4C85386FF2F7}"/>
              </a:ext>
            </a:extLst>
          </p:cNvPr>
          <p:cNvSpPr>
            <a:spLocks noGrp="1"/>
          </p:cNvSpPr>
          <p:nvPr>
            <p:ph type="title"/>
          </p:nvPr>
        </p:nvSpPr>
        <p:spPr>
          <a:xfrm>
            <a:off x="609601" y="273050"/>
            <a:ext cx="2900515" cy="1162050"/>
          </a:xfrm>
        </p:spPr>
        <p:txBody>
          <a:bodyPr wrap="square" anchor="b">
            <a:normAutofit/>
          </a:bodyPr>
          <a:lstStyle/>
          <a:p>
            <a:r>
              <a:rPr lang="en-US" sz="2400" dirty="0"/>
              <a:t>Business Model Canvas</a:t>
            </a:r>
            <a:endParaRPr lang="en-GB" sz="2400" dirty="0"/>
          </a:p>
        </p:txBody>
      </p:sp>
      <p:pic>
        <p:nvPicPr>
          <p:cNvPr id="6" name="Picture 5">
            <a:extLst>
              <a:ext uri="{FF2B5EF4-FFF2-40B4-BE49-F238E27FC236}">
                <a16:creationId xmlns:a16="http://schemas.microsoft.com/office/drawing/2014/main" id="{ECEAE1BD-A30C-95E2-CF4D-AEB1F3EF2740}"/>
              </a:ext>
            </a:extLst>
          </p:cNvPr>
          <p:cNvPicPr>
            <a:picLocks noChangeAspect="1"/>
          </p:cNvPicPr>
          <p:nvPr/>
        </p:nvPicPr>
        <p:blipFill>
          <a:blip r:embed="rId2"/>
          <a:srcRect b="13793"/>
          <a:stretch>
            <a:fillRect/>
          </a:stretch>
        </p:blipFill>
        <p:spPr>
          <a:xfrm>
            <a:off x="3037035" y="393290"/>
            <a:ext cx="9154965" cy="5149671"/>
          </a:xfrm>
          <a:prstGeom prst="rect">
            <a:avLst/>
          </a:prstGeom>
          <a:noFill/>
        </p:spPr>
      </p:pic>
      <p:sp>
        <p:nvSpPr>
          <p:cNvPr id="13" name="Text Placeholder 3">
            <a:extLst>
              <a:ext uri="{FF2B5EF4-FFF2-40B4-BE49-F238E27FC236}">
                <a16:creationId xmlns:a16="http://schemas.microsoft.com/office/drawing/2014/main" id="{8F6A5622-2887-B264-E26A-FDAFFBD34F85}"/>
              </a:ext>
            </a:extLst>
          </p:cNvPr>
          <p:cNvSpPr>
            <a:spLocks noGrp="1"/>
          </p:cNvSpPr>
          <p:nvPr>
            <p:ph type="body" sz="half" idx="2"/>
          </p:nvPr>
        </p:nvSpPr>
        <p:spPr>
          <a:xfrm>
            <a:off x="609601" y="1435101"/>
            <a:ext cx="2182760" cy="4029891"/>
          </a:xfrm>
        </p:spPr>
        <p:txBody>
          <a:bodyPr/>
          <a:lstStyle/>
          <a:p>
            <a:pPr marL="285750" indent="-285750">
              <a:buFontTx/>
              <a:buChar char="-"/>
            </a:pPr>
            <a:r>
              <a:rPr lang="en-GB" dirty="0"/>
              <a:t>Develop your 9‑point BMC.</a:t>
            </a:r>
          </a:p>
          <a:p>
            <a:pPr marL="285750" indent="-285750">
              <a:buFontTx/>
              <a:buChar char="-"/>
            </a:pPr>
            <a:r>
              <a:rPr lang="en-GB" dirty="0"/>
              <a:t>Your BMC must be consistent with your environmental analysis and your chosen strategy.</a:t>
            </a:r>
            <a:endParaRPr lang="en-US" dirty="0"/>
          </a:p>
        </p:txBody>
      </p:sp>
      <p:sp>
        <p:nvSpPr>
          <p:cNvPr id="4" name="Slide Number Placeholder 3">
            <a:extLst>
              <a:ext uri="{FF2B5EF4-FFF2-40B4-BE49-F238E27FC236}">
                <a16:creationId xmlns:a16="http://schemas.microsoft.com/office/drawing/2014/main" id="{E291CD7C-8033-57E9-18B3-209D46334BC6}"/>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B9CAAEB-5DD4-4716-AEA0-BEF1B1D22BD1}" type="slidenum">
              <a:rPr lang="en-US" altLang="en-US" smtClean="0"/>
              <a:pPr>
                <a:spcAft>
                  <a:spcPts val="600"/>
                </a:spcAft>
                <a:defRPr/>
              </a:pPr>
              <a:t>8</a:t>
            </a:fld>
            <a:endParaRPr lang="en-US" altLang="en-US"/>
          </a:p>
        </p:txBody>
      </p:sp>
    </p:spTree>
    <p:extLst>
      <p:ext uri="{BB962C8B-B14F-4D97-AF65-F5344CB8AC3E}">
        <p14:creationId xmlns:p14="http://schemas.microsoft.com/office/powerpoint/2010/main" val="314776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CE796-392C-C849-AF08-30397BEAF9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EE30FF-A70B-8085-4960-FB205CC88247}"/>
              </a:ext>
            </a:extLst>
          </p:cNvPr>
          <p:cNvSpPr>
            <a:spLocks noGrp="1"/>
          </p:cNvSpPr>
          <p:nvPr>
            <p:ph type="title"/>
          </p:nvPr>
        </p:nvSpPr>
        <p:spPr>
          <a:solidFill>
            <a:schemeClr val="accent2"/>
          </a:solidFill>
        </p:spPr>
        <p:txBody>
          <a:bodyPr/>
          <a:lstStyle/>
          <a:p>
            <a:r>
              <a:rPr lang="en-US" dirty="0"/>
              <a:t>Activity - Business Model Canvas</a:t>
            </a:r>
            <a:endParaRPr lang="en-GB" dirty="0"/>
          </a:p>
        </p:txBody>
      </p:sp>
      <p:sp>
        <p:nvSpPr>
          <p:cNvPr id="3" name="Content Placeholder 2">
            <a:extLst>
              <a:ext uri="{FF2B5EF4-FFF2-40B4-BE49-F238E27FC236}">
                <a16:creationId xmlns:a16="http://schemas.microsoft.com/office/drawing/2014/main" id="{E48219E2-B361-71BC-2397-1162F616351D}"/>
              </a:ext>
            </a:extLst>
          </p:cNvPr>
          <p:cNvSpPr>
            <a:spLocks noGrp="1"/>
          </p:cNvSpPr>
          <p:nvPr>
            <p:ph idx="1"/>
          </p:nvPr>
        </p:nvSpPr>
        <p:spPr/>
        <p:txBody>
          <a:bodyPr/>
          <a:lstStyle/>
          <a:p>
            <a:r>
              <a:rPr lang="en-US" dirty="0"/>
              <a:t>Please review the BMC guide file.</a:t>
            </a:r>
          </a:p>
          <a:p>
            <a:r>
              <a:rPr lang="en-US" dirty="0"/>
              <a:t>Develop your BMC for your chosen business opportunity.</a:t>
            </a:r>
          </a:p>
          <a:p>
            <a:r>
              <a:rPr lang="en-US" dirty="0"/>
              <a:t>Make sure to provide sufficient and relevant evidence for your arguments / proposals.</a:t>
            </a:r>
            <a:endParaRPr lang="en-GB" dirty="0"/>
          </a:p>
        </p:txBody>
      </p:sp>
      <p:sp>
        <p:nvSpPr>
          <p:cNvPr id="4" name="Slide Number Placeholder 3">
            <a:extLst>
              <a:ext uri="{FF2B5EF4-FFF2-40B4-BE49-F238E27FC236}">
                <a16:creationId xmlns:a16="http://schemas.microsoft.com/office/drawing/2014/main" id="{5A9A79EA-C98D-8AC6-274E-D805C46F6542}"/>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spTree>
    <p:extLst>
      <p:ext uri="{BB962C8B-B14F-4D97-AF65-F5344CB8AC3E}">
        <p14:creationId xmlns:p14="http://schemas.microsoft.com/office/powerpoint/2010/main" val="2091918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1CFE1-5C7D-7016-59F2-E1CA6299B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5370CA-9A13-3F8F-F81B-6AA56032BBEA}"/>
              </a:ext>
            </a:extLst>
          </p:cNvPr>
          <p:cNvSpPr>
            <a:spLocks noGrp="1"/>
          </p:cNvSpPr>
          <p:nvPr>
            <p:ph type="title"/>
          </p:nvPr>
        </p:nvSpPr>
        <p:spPr/>
        <p:txBody>
          <a:bodyPr/>
          <a:lstStyle/>
          <a:p>
            <a:r>
              <a:rPr lang="en-US" dirty="0"/>
              <a:t>Unique selling points (USP)</a:t>
            </a:r>
          </a:p>
        </p:txBody>
      </p:sp>
      <p:sp>
        <p:nvSpPr>
          <p:cNvPr id="3" name="Content Placeholder 2">
            <a:extLst>
              <a:ext uri="{FF2B5EF4-FFF2-40B4-BE49-F238E27FC236}">
                <a16:creationId xmlns:a16="http://schemas.microsoft.com/office/drawing/2014/main" id="{3F56AD32-BA75-AB0D-2C43-194C9017E107}"/>
              </a:ext>
            </a:extLst>
          </p:cNvPr>
          <p:cNvSpPr>
            <a:spLocks noGrp="1"/>
          </p:cNvSpPr>
          <p:nvPr>
            <p:ph idx="1"/>
          </p:nvPr>
        </p:nvSpPr>
        <p:spPr/>
        <p:txBody>
          <a:bodyPr/>
          <a:lstStyle/>
          <a:p>
            <a:r>
              <a:rPr lang="en-GB" sz="2400" dirty="0"/>
              <a:t>USP, also called a unique selling proposition, is the essence of what makes your product or service better than competitors.</a:t>
            </a:r>
            <a:endParaRPr lang="en-US" sz="2400" dirty="0"/>
          </a:p>
          <a:p>
            <a:pPr>
              <a:buClr>
                <a:srgbClr val="007DC3"/>
              </a:buClr>
            </a:pPr>
            <a:r>
              <a:rPr lang="en-GB" sz="2400" dirty="0"/>
              <a:t>Having a USP will dramatically improve the positioning and marketability of your company and products by accomplishing 3 things for you: </a:t>
            </a:r>
          </a:p>
          <a:p>
            <a:pPr marL="857250" lvl="1" indent="-457200">
              <a:buClr>
                <a:srgbClr val="007DC3"/>
              </a:buClr>
              <a:buFont typeface="+mj-lt"/>
              <a:buAutoNum type="arabicPeriod"/>
            </a:pPr>
            <a:r>
              <a:rPr lang="en-GB" sz="2000" dirty="0"/>
              <a:t>Unique - It clearly sets you apart from your competition, positioning you the more logical choice.</a:t>
            </a:r>
          </a:p>
          <a:p>
            <a:pPr marL="857250" lvl="1" indent="-457200">
              <a:buClr>
                <a:srgbClr val="007DC3"/>
              </a:buClr>
              <a:buFont typeface="+mj-lt"/>
              <a:buAutoNum type="arabicPeriod"/>
            </a:pPr>
            <a:r>
              <a:rPr lang="en-GB" sz="2000" dirty="0"/>
              <a:t>Selling - It persuades another to exchange money for a product or service.</a:t>
            </a:r>
          </a:p>
          <a:p>
            <a:pPr marL="857250" lvl="1" indent="-457200">
              <a:buClr>
                <a:srgbClr val="007DC3"/>
              </a:buClr>
              <a:buFont typeface="+mj-lt"/>
              <a:buAutoNum type="arabicPeriod"/>
            </a:pPr>
            <a:r>
              <a:rPr lang="en-GB" sz="2000" dirty="0"/>
              <a:t>Proposition - It is a proposal or offer suggested for acceptance. </a:t>
            </a:r>
          </a:p>
          <a:p>
            <a:pPr marL="457200" indent="-457200">
              <a:buClr>
                <a:srgbClr val="007DC3"/>
              </a:buClr>
              <a:buFont typeface="+mj-lt"/>
              <a:buAutoNum type="arabicPeriod"/>
            </a:pPr>
            <a:endParaRPr lang="en-GB" sz="2400" dirty="0"/>
          </a:p>
          <a:p>
            <a:endParaRPr lang="en-GB" sz="2400" dirty="0"/>
          </a:p>
        </p:txBody>
      </p:sp>
      <p:sp>
        <p:nvSpPr>
          <p:cNvPr id="4" name="Slide Number Placeholder 3">
            <a:extLst>
              <a:ext uri="{FF2B5EF4-FFF2-40B4-BE49-F238E27FC236}">
                <a16:creationId xmlns:a16="http://schemas.microsoft.com/office/drawing/2014/main" id="{EE21985D-EA16-C7A5-5045-1AB458645F70}"/>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Tree>
    <p:extLst>
      <p:ext uri="{BB962C8B-B14F-4D97-AF65-F5344CB8AC3E}">
        <p14:creationId xmlns:p14="http://schemas.microsoft.com/office/powerpoint/2010/main" val="3505974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C07146-FFEB-BBDB-D627-A069067A09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5B4ADF-308C-63B3-3F64-ACCDD3B72B2D}"/>
              </a:ext>
            </a:extLst>
          </p:cNvPr>
          <p:cNvSpPr>
            <a:spLocks noGrp="1"/>
          </p:cNvSpPr>
          <p:nvPr>
            <p:ph type="title"/>
          </p:nvPr>
        </p:nvSpPr>
        <p:spPr/>
        <p:txBody>
          <a:bodyPr>
            <a:noAutofit/>
          </a:bodyPr>
          <a:lstStyle/>
          <a:p>
            <a:r>
              <a:rPr lang="en-US" sz="3600" dirty="0"/>
              <a:t> </a:t>
            </a:r>
            <a:r>
              <a:rPr lang="en-GB" sz="3600" b="1" dirty="0"/>
              <a:t>Unique Selling Point /Proposition</a:t>
            </a:r>
            <a:endParaRPr lang="en-US" sz="3600" b="1" dirty="0"/>
          </a:p>
        </p:txBody>
      </p:sp>
      <p:sp>
        <p:nvSpPr>
          <p:cNvPr id="3" name="Content Placeholder 2">
            <a:extLst>
              <a:ext uri="{FF2B5EF4-FFF2-40B4-BE49-F238E27FC236}">
                <a16:creationId xmlns:a16="http://schemas.microsoft.com/office/drawing/2014/main" id="{F1BAA117-B963-6E00-4FE8-1C0BBC2B8265}"/>
              </a:ext>
            </a:extLst>
          </p:cNvPr>
          <p:cNvSpPr>
            <a:spLocks noGrp="1"/>
          </p:cNvSpPr>
          <p:nvPr>
            <p:ph idx="1"/>
          </p:nvPr>
        </p:nvSpPr>
        <p:spPr/>
        <p:txBody>
          <a:bodyPr>
            <a:normAutofit/>
          </a:bodyPr>
          <a:lstStyle/>
          <a:p>
            <a:pPr>
              <a:buClr>
                <a:srgbClr val="007DC3"/>
              </a:buClr>
            </a:pPr>
            <a:r>
              <a:rPr lang="en-GB" sz="2400" dirty="0"/>
              <a:t>Questions to ask about your business idea to determine a USP:</a:t>
            </a:r>
          </a:p>
          <a:p>
            <a:pPr lvl="1">
              <a:buClr>
                <a:srgbClr val="007DC3"/>
              </a:buClr>
            </a:pPr>
            <a:r>
              <a:rPr lang="en-GB" sz="2000" dirty="0"/>
              <a:t>What is unique about your company or brand vs. direct competitors? </a:t>
            </a:r>
          </a:p>
          <a:p>
            <a:pPr lvl="1">
              <a:buClr>
                <a:srgbClr val="007DC3"/>
              </a:buClr>
            </a:pPr>
            <a:r>
              <a:rPr lang="en-GB" sz="2000" dirty="0"/>
              <a:t>Which factors are most important to the buyers and end users for your company or brand? </a:t>
            </a:r>
          </a:p>
          <a:p>
            <a:pPr lvl="1">
              <a:buClr>
                <a:srgbClr val="007DC3"/>
              </a:buClr>
            </a:pPr>
            <a:r>
              <a:rPr lang="en-GB" sz="2000" dirty="0"/>
              <a:t>What your company does that is not easily imitated by competitors? </a:t>
            </a:r>
          </a:p>
          <a:p>
            <a:pPr>
              <a:buClr>
                <a:srgbClr val="007DC3"/>
              </a:buClr>
            </a:pPr>
            <a:r>
              <a:rPr lang="en-GB" sz="2400" dirty="0"/>
              <a:t>How to propose your USP:</a:t>
            </a:r>
          </a:p>
          <a:p>
            <a:pPr lvl="1">
              <a:buClr>
                <a:srgbClr val="007DC3"/>
              </a:buClr>
            </a:pPr>
            <a:r>
              <a:rPr lang="en-GB" sz="2000" dirty="0"/>
              <a:t>What your company can easily communicated with your customer? </a:t>
            </a:r>
          </a:p>
          <a:p>
            <a:pPr lvl="1">
              <a:buClr>
                <a:srgbClr val="007DC3"/>
              </a:buClr>
            </a:pPr>
            <a:r>
              <a:rPr lang="en-GB" sz="2000" dirty="0"/>
              <a:t>Can you construct a memorable message of these unique, meaningful qualities about your business or brand? </a:t>
            </a:r>
          </a:p>
          <a:p>
            <a:pPr lvl="1">
              <a:buClr>
                <a:srgbClr val="007DC3"/>
              </a:buClr>
            </a:pPr>
            <a:r>
              <a:rPr lang="en-GB" sz="2000" dirty="0"/>
              <a:t>How will you communicate this message to your customers users? </a:t>
            </a:r>
          </a:p>
          <a:p>
            <a:pPr lvl="1">
              <a:buClr>
                <a:srgbClr val="007DC3"/>
              </a:buClr>
            </a:pPr>
            <a:endParaRPr lang="en-GB" sz="2000" dirty="0"/>
          </a:p>
        </p:txBody>
      </p:sp>
      <p:sp>
        <p:nvSpPr>
          <p:cNvPr id="4" name="Slide Number Placeholder 3">
            <a:extLst>
              <a:ext uri="{FF2B5EF4-FFF2-40B4-BE49-F238E27FC236}">
                <a16:creationId xmlns:a16="http://schemas.microsoft.com/office/drawing/2014/main" id="{F07AC4AF-3F31-FB8C-B614-389CDD0E9B06}"/>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25218233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2" presetClass="entr" presetSubtype="8"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anim calcmode="lin" valueType="num">
                                      <p:cBhvr additive="base">
                                        <p:cTn id="9"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0" dur="500" fill="hold"/>
                                        <p:tgtEl>
                                          <p:spTgt spid="3">
                                            <p:txEl>
                                              <p:pRg st="0" end="0"/>
                                            </p:txEl>
                                          </p:spTgt>
                                        </p:tgtEl>
                                        <p:attrNameLst>
                                          <p:attrName>ppt_y</p:attrName>
                                        </p:attrNameLst>
                                      </p:cBhvr>
                                      <p:tavLst>
                                        <p:tav tm="0">
                                          <p:val>
                                            <p:strVal val="#ppt_y"/>
                                          </p:val>
                                        </p:tav>
                                        <p:tav tm="100000">
                                          <p:val>
                                            <p:strVal val="#ppt_y"/>
                                          </p:val>
                                        </p:tav>
                                      </p:tavLst>
                                    </p:anim>
                                  </p:childTnLst>
                                </p:cTn>
                              </p:par>
                              <p:par>
                                <p:cTn id="11" presetID="2" presetClass="entr" presetSubtype="8"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8"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8"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ppt_y"/>
                                          </p:val>
                                        </p:tav>
                                        <p:tav tm="100000">
                                          <p:val>
                                            <p:strVal val="#ppt_y"/>
                                          </p:val>
                                        </p:tav>
                                      </p:tavLst>
                                    </p:anim>
                                  </p:childTnLst>
                                </p:cTn>
                              </p:par>
                              <p:par>
                                <p:cTn id="35" presetID="2" presetClass="entr" presetSubtype="8"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0B14E-75FA-F32E-7D35-25044BE7FC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CE8D74-366E-910C-3188-300560C6D078}"/>
              </a:ext>
            </a:extLst>
          </p:cNvPr>
          <p:cNvSpPr>
            <a:spLocks noGrp="1"/>
          </p:cNvSpPr>
          <p:nvPr>
            <p:ph type="title"/>
          </p:nvPr>
        </p:nvSpPr>
        <p:spPr/>
        <p:txBody>
          <a:bodyPr>
            <a:noAutofit/>
          </a:bodyPr>
          <a:lstStyle/>
          <a:p>
            <a:r>
              <a:rPr lang="en-US" sz="3600" dirty="0"/>
              <a:t> </a:t>
            </a:r>
            <a:r>
              <a:rPr lang="en-GB" sz="3600" b="1" dirty="0"/>
              <a:t>USP Examples</a:t>
            </a:r>
            <a:endParaRPr lang="en-US" sz="3600" b="1" dirty="0"/>
          </a:p>
        </p:txBody>
      </p:sp>
      <p:sp>
        <p:nvSpPr>
          <p:cNvPr id="3" name="Content Placeholder 2">
            <a:extLst>
              <a:ext uri="{FF2B5EF4-FFF2-40B4-BE49-F238E27FC236}">
                <a16:creationId xmlns:a16="http://schemas.microsoft.com/office/drawing/2014/main" id="{A2074AE7-EB48-8AD9-95BF-509268AC92F7}"/>
              </a:ext>
            </a:extLst>
          </p:cNvPr>
          <p:cNvSpPr>
            <a:spLocks noGrp="1"/>
          </p:cNvSpPr>
          <p:nvPr>
            <p:ph idx="1"/>
          </p:nvPr>
        </p:nvSpPr>
        <p:spPr/>
        <p:txBody>
          <a:bodyPr>
            <a:normAutofit/>
          </a:bodyPr>
          <a:lstStyle/>
          <a:p>
            <a:pPr marL="0" indent="0">
              <a:buClr>
                <a:srgbClr val="007DC3"/>
              </a:buClr>
              <a:buNone/>
            </a:pPr>
            <a:r>
              <a:rPr lang="en-GB" sz="2400" dirty="0"/>
              <a:t>Slogan: "Keeps going and going and going" - Energizer Batteries </a:t>
            </a:r>
            <a:br>
              <a:rPr lang="en-GB" sz="2400" dirty="0"/>
            </a:br>
            <a:endParaRPr lang="en-GB" sz="2400" dirty="0"/>
          </a:p>
          <a:p>
            <a:pPr marL="0" indent="0">
              <a:buClr>
                <a:srgbClr val="007DC3"/>
              </a:buClr>
              <a:buNone/>
            </a:pPr>
            <a:r>
              <a:rPr lang="en-GB" sz="2400" dirty="0"/>
              <a:t>What they are really saying: Our batteries are superior to our competition, no one else has batteries that last as long as ours. </a:t>
            </a:r>
          </a:p>
        </p:txBody>
      </p:sp>
      <p:pic>
        <p:nvPicPr>
          <p:cNvPr id="6" name="Picture 5" descr="A pink stuffed animal with sunglasses and a pack of batteries&#10;&#10;Description automatically generated">
            <a:extLst>
              <a:ext uri="{FF2B5EF4-FFF2-40B4-BE49-F238E27FC236}">
                <a16:creationId xmlns:a16="http://schemas.microsoft.com/office/drawing/2014/main" id="{F260BCC0-224F-ACC0-55C2-96EF3AB25D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00334" y="3155568"/>
            <a:ext cx="5795132" cy="2427734"/>
          </a:xfrm>
          <a:prstGeom prst="rect">
            <a:avLst/>
          </a:prstGeom>
        </p:spPr>
      </p:pic>
      <p:pic>
        <p:nvPicPr>
          <p:cNvPr id="8" name="Picture 7" descr="A red and white rectangle with white text&#10;&#10;Description automatically generated">
            <a:extLst>
              <a:ext uri="{FF2B5EF4-FFF2-40B4-BE49-F238E27FC236}">
                <a16:creationId xmlns:a16="http://schemas.microsoft.com/office/drawing/2014/main" id="{D3007FBB-FC4B-A3D5-BA0D-932764F3EA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732" y="3155568"/>
            <a:ext cx="5114168" cy="2427734"/>
          </a:xfrm>
          <a:prstGeom prst="rect">
            <a:avLst/>
          </a:prstGeom>
        </p:spPr>
      </p:pic>
      <p:sp>
        <p:nvSpPr>
          <p:cNvPr id="4" name="Slide Number Placeholder 3">
            <a:extLst>
              <a:ext uri="{FF2B5EF4-FFF2-40B4-BE49-F238E27FC236}">
                <a16:creationId xmlns:a16="http://schemas.microsoft.com/office/drawing/2014/main" id="{186EAF59-F1E2-A94D-6ACD-A15B904E090E}"/>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33931727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9B0A8-3AB7-0CF2-77E5-F3B1135ACC3F}"/>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0FE130D-1464-6C48-3953-31FE31EEB366}"/>
              </a:ext>
            </a:extLst>
          </p:cNvPr>
          <p:cNvPicPr>
            <a:picLocks noGrp="1" noChangeAspect="1"/>
          </p:cNvPicPr>
          <p:nvPr>
            <p:ph idx="1"/>
          </p:nvPr>
        </p:nvPicPr>
        <p:blipFill>
          <a:blip r:embed="rId2"/>
          <a:stretch>
            <a:fillRect/>
          </a:stretch>
        </p:blipFill>
        <p:spPr>
          <a:xfrm>
            <a:off x="79117" y="904240"/>
            <a:ext cx="12033765" cy="4856480"/>
          </a:xfrm>
          <a:prstGeom prst="rect">
            <a:avLst/>
          </a:prstGeom>
        </p:spPr>
      </p:pic>
      <p:sp>
        <p:nvSpPr>
          <p:cNvPr id="2" name="Title 1">
            <a:extLst>
              <a:ext uri="{FF2B5EF4-FFF2-40B4-BE49-F238E27FC236}">
                <a16:creationId xmlns:a16="http://schemas.microsoft.com/office/drawing/2014/main" id="{E6302DD6-9568-3377-D7DD-4F9C26AB5F1F}"/>
              </a:ext>
            </a:extLst>
          </p:cNvPr>
          <p:cNvSpPr>
            <a:spLocks noGrp="1"/>
          </p:cNvSpPr>
          <p:nvPr>
            <p:ph type="title"/>
          </p:nvPr>
        </p:nvSpPr>
        <p:spPr>
          <a:xfrm>
            <a:off x="2135560" y="149233"/>
            <a:ext cx="8229600" cy="634082"/>
          </a:xfrm>
        </p:spPr>
        <p:txBody>
          <a:bodyPr>
            <a:noAutofit/>
          </a:bodyPr>
          <a:lstStyle/>
          <a:p>
            <a:r>
              <a:rPr lang="en-US" sz="3600" dirty="0"/>
              <a:t> </a:t>
            </a:r>
            <a:r>
              <a:rPr lang="en-GB" sz="3600" b="1" dirty="0"/>
              <a:t>USP Template</a:t>
            </a:r>
            <a:endParaRPr lang="en-US" sz="3600" b="1" dirty="0"/>
          </a:p>
        </p:txBody>
      </p:sp>
      <p:sp>
        <p:nvSpPr>
          <p:cNvPr id="3" name="Slide Number Placeholder 2">
            <a:extLst>
              <a:ext uri="{FF2B5EF4-FFF2-40B4-BE49-F238E27FC236}">
                <a16:creationId xmlns:a16="http://schemas.microsoft.com/office/drawing/2014/main" id="{BF1EC029-11D0-07B6-669A-2F06FD04C608}"/>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17577676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C60490-0320-DB33-64BE-49F9EDDF0D7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0B159D8-454A-5403-6A08-748DB86ACED7}"/>
              </a:ext>
            </a:extLst>
          </p:cNvPr>
          <p:cNvSpPr>
            <a:spLocks noGrp="1"/>
          </p:cNvSpPr>
          <p:nvPr>
            <p:ph type="title"/>
          </p:nvPr>
        </p:nvSpPr>
        <p:spPr>
          <a:solidFill>
            <a:schemeClr val="accent2"/>
          </a:solidFill>
        </p:spPr>
        <p:txBody>
          <a:bodyPr>
            <a:normAutofit/>
          </a:bodyPr>
          <a:lstStyle/>
          <a:p>
            <a:r>
              <a:rPr lang="en-GB" sz="3600" b="1" dirty="0"/>
              <a:t>Activity - USP Analysis</a:t>
            </a:r>
            <a:endParaRPr lang="en-GB" sz="3600" dirty="0"/>
          </a:p>
        </p:txBody>
      </p:sp>
      <p:sp>
        <p:nvSpPr>
          <p:cNvPr id="2" name="Content Placeholder 1">
            <a:extLst>
              <a:ext uri="{FF2B5EF4-FFF2-40B4-BE49-F238E27FC236}">
                <a16:creationId xmlns:a16="http://schemas.microsoft.com/office/drawing/2014/main" id="{B30E14DF-A157-9B43-0E5B-0D92D0FC1D57}"/>
              </a:ext>
            </a:extLst>
          </p:cNvPr>
          <p:cNvSpPr>
            <a:spLocks noGrp="1"/>
          </p:cNvSpPr>
          <p:nvPr>
            <p:ph idx="1"/>
          </p:nvPr>
        </p:nvSpPr>
        <p:spPr/>
        <p:txBody>
          <a:bodyPr>
            <a:normAutofit/>
          </a:bodyPr>
          <a:lstStyle/>
          <a:p>
            <a:pPr marL="0" indent="0">
              <a:buClr>
                <a:srgbClr val="0070C0"/>
              </a:buClr>
              <a:buNone/>
            </a:pPr>
            <a:r>
              <a:rPr lang="en-GB" b="1" dirty="0"/>
              <a:t>Time</a:t>
            </a:r>
            <a:r>
              <a:rPr lang="en-GB" dirty="0"/>
              <a:t>: 20 minutes</a:t>
            </a:r>
          </a:p>
          <a:p>
            <a:pPr marL="0" indent="0">
              <a:buClr>
                <a:srgbClr val="0070C0"/>
              </a:buClr>
              <a:buNone/>
            </a:pPr>
            <a:endParaRPr lang="en-GB" dirty="0"/>
          </a:p>
          <a:p>
            <a:pPr marL="0" indent="0">
              <a:buClr>
                <a:srgbClr val="0070C0"/>
              </a:buClr>
              <a:buNone/>
            </a:pPr>
            <a:r>
              <a:rPr lang="en-GB" sz="2800" b="1" dirty="0"/>
              <a:t>Task:</a:t>
            </a:r>
            <a:r>
              <a:rPr lang="en-GB" sz="2800" dirty="0"/>
              <a:t> Based on your completed BMC, identify the USP of your product or service. Compare this USP with those of your direct competitors. Would your target customers prefer your proposed USP? Explain your reasoning.</a:t>
            </a:r>
          </a:p>
        </p:txBody>
      </p:sp>
      <p:sp>
        <p:nvSpPr>
          <p:cNvPr id="4" name="Slide Number Placeholder 3">
            <a:extLst>
              <a:ext uri="{FF2B5EF4-FFF2-40B4-BE49-F238E27FC236}">
                <a16:creationId xmlns:a16="http://schemas.microsoft.com/office/drawing/2014/main" id="{27E83B39-4973-5BFB-B57B-FB358DAC8093}"/>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17716090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45" presetClass="entr" presetSubtype="0" fill="hold" nodeType="withEffect">
                                  <p:stCondLst>
                                    <p:cond delay="0"/>
                                  </p:stCondLst>
                                  <p:childTnLst>
                                    <p:set>
                                      <p:cBhvr>
                                        <p:cTn id="8" dur="1" fill="hold">
                                          <p:stCondLst>
                                            <p:cond delay="0"/>
                                          </p:stCondLst>
                                        </p:cTn>
                                        <p:tgtEl>
                                          <p:spTgt spid="2">
                                            <p:txEl>
                                              <p:pRg st="0" end="0"/>
                                            </p:txEl>
                                          </p:spTgt>
                                        </p:tgtEl>
                                        <p:attrNameLst>
                                          <p:attrName>style.visibility</p:attrName>
                                        </p:attrNameLst>
                                      </p:cBhvr>
                                      <p:to>
                                        <p:strVal val="visible"/>
                                      </p:to>
                                    </p:set>
                                    <p:animEffect transition="in" filter="fade">
                                      <p:cBhvr>
                                        <p:cTn id="9" dur="2000"/>
                                        <p:tgtEl>
                                          <p:spTgt spid="2">
                                            <p:txEl>
                                              <p:pRg st="0" end="0"/>
                                            </p:txEl>
                                          </p:spTgt>
                                        </p:tgtEl>
                                      </p:cBhvr>
                                    </p:animEffect>
                                    <p:anim calcmode="lin" valueType="num">
                                      <p:cBhvr>
                                        <p:cTn id="10" dur="2000" fill="hold"/>
                                        <p:tgtEl>
                                          <p:spTgt spid="2">
                                            <p:txEl>
                                              <p:pRg st="0" end="0"/>
                                            </p:txEl>
                                          </p:spTgt>
                                        </p:tgtEl>
                                        <p:attrNameLst>
                                          <p:attrName>ppt_w</p:attrName>
                                        </p:attrNameLst>
                                      </p:cBhvr>
                                      <p:tavLst>
                                        <p:tav tm="0" fmla="#ppt_w*sin(2.5*pi*$)">
                                          <p:val>
                                            <p:fltVal val="0"/>
                                          </p:val>
                                        </p:tav>
                                        <p:tav tm="100000">
                                          <p:val>
                                            <p:fltVal val="1"/>
                                          </p:val>
                                        </p:tav>
                                      </p:tavLst>
                                    </p:anim>
                                    <p:anim calcmode="lin" valueType="num">
                                      <p:cBhvr>
                                        <p:cTn id="11" dur="2000" fill="hold"/>
                                        <p:tgtEl>
                                          <p:spTgt spid="2">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E4A92-C7D0-4EEF-8F6A-185AB45EB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C928F-B874-D717-228E-7EDB594ABB5E}"/>
              </a:ext>
            </a:extLst>
          </p:cNvPr>
          <p:cNvSpPr>
            <a:spLocks noGrp="1"/>
          </p:cNvSpPr>
          <p:nvPr>
            <p:ph type="title"/>
          </p:nvPr>
        </p:nvSpPr>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Independent Study (1/2)</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0C7CE2B9-9635-A867-A505-18F7B2A5AAB2}"/>
              </a:ext>
            </a:extLst>
          </p:cNvPr>
          <p:cNvSpPr>
            <a:spLocks noGrp="1"/>
          </p:cNvSpPr>
          <p:nvPr>
            <p:ph idx="1"/>
          </p:nvPr>
        </p:nvSpPr>
        <p:spPr/>
        <p:txBody>
          <a:bodyPr/>
          <a:lstStyle/>
          <a:p>
            <a:pPr marL="0" indent="0">
              <a:buNone/>
            </a:pPr>
            <a:r>
              <a:rPr lang="en-GB" sz="2400" dirty="0"/>
              <a:t>1. Identify one successful business. Develop a BMC for that business. Explain why this BMC is effective.</a:t>
            </a:r>
          </a:p>
          <a:p>
            <a:pPr marL="0" indent="0">
              <a:buNone/>
            </a:pPr>
            <a:endParaRPr lang="en-GB" sz="2400" dirty="0"/>
          </a:p>
          <a:p>
            <a:pPr marL="0" indent="0">
              <a:buNone/>
            </a:pPr>
            <a:r>
              <a:rPr lang="en-GB" sz="2400" dirty="0"/>
              <a:t>2. Hold an online meeting with other students to discuss how your proposed strategy aligns with your BMC.</a:t>
            </a:r>
          </a:p>
          <a:p>
            <a:pPr marL="0" indent="0">
              <a:buNone/>
            </a:pPr>
            <a:endParaRPr lang="en-GB" sz="2400" dirty="0"/>
          </a:p>
          <a:p>
            <a:pPr marL="0" indent="0">
              <a:buNone/>
            </a:pPr>
            <a:r>
              <a:rPr lang="en-GB" sz="2400" dirty="0"/>
              <a:t>3. Identify five successful businesses founded within the last five years. What are their USP? Why are these USPs effective?</a:t>
            </a:r>
          </a:p>
        </p:txBody>
      </p:sp>
      <p:sp>
        <p:nvSpPr>
          <p:cNvPr id="4" name="Slide Number Placeholder 3">
            <a:extLst>
              <a:ext uri="{FF2B5EF4-FFF2-40B4-BE49-F238E27FC236}">
                <a16:creationId xmlns:a16="http://schemas.microsoft.com/office/drawing/2014/main" id="{AC8BC8A6-0BB0-40AD-2F7B-11934AC24802}"/>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15</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87410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97A3B-BC41-7074-9F20-083762996C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542BC9-1B25-6912-BC51-0AF11B93DFD3}"/>
              </a:ext>
            </a:extLst>
          </p:cNvPr>
          <p:cNvSpPr>
            <a:spLocks noGrp="1"/>
          </p:cNvSpPr>
          <p:nvPr>
            <p:ph type="title"/>
          </p:nvPr>
        </p:nvSpPr>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Independent Study (2/2)</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39BA365-AD9D-A6F4-DBE6-7251818D332A}"/>
              </a:ext>
            </a:extLst>
          </p:cNvPr>
          <p:cNvSpPr>
            <a:spLocks noGrp="1"/>
          </p:cNvSpPr>
          <p:nvPr>
            <p:ph idx="1"/>
          </p:nvPr>
        </p:nvSpPr>
        <p:spPr/>
        <p:txBody>
          <a:bodyPr/>
          <a:lstStyle/>
          <a:p>
            <a:pPr marL="0" indent="0">
              <a:buNone/>
            </a:pPr>
            <a:r>
              <a:rPr lang="en-GB" sz="2400" dirty="0"/>
              <a:t>4. What is the BMC for Apple’s iPhone? Why is it successful?</a:t>
            </a:r>
          </a:p>
          <a:p>
            <a:pPr marL="0" indent="0">
              <a:buNone/>
            </a:pPr>
            <a:endParaRPr lang="en-GB" sz="2400" dirty="0"/>
          </a:p>
          <a:p>
            <a:pPr marL="0" indent="0">
              <a:buNone/>
            </a:pPr>
            <a:r>
              <a:rPr lang="en-GB" sz="2400" dirty="0"/>
              <a:t>5. What is the current business strategy of Samsung’s Galaxy S smartphone series? How is this strategy supported by its BMC? Are there any ways it could be improved?</a:t>
            </a:r>
          </a:p>
        </p:txBody>
      </p:sp>
      <p:sp>
        <p:nvSpPr>
          <p:cNvPr id="4" name="Slide Number Placeholder 3">
            <a:extLst>
              <a:ext uri="{FF2B5EF4-FFF2-40B4-BE49-F238E27FC236}">
                <a16:creationId xmlns:a16="http://schemas.microsoft.com/office/drawing/2014/main" id="{B70CA030-C21E-653A-CB64-D9D3568E4B06}"/>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16</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728128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3196</TotalTime>
  <Words>1101</Words>
  <Application>Microsoft Office PowerPoint</Application>
  <PresentationFormat>Widescreen</PresentationFormat>
  <Paragraphs>112</Paragraphs>
  <Slides>16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Aharoni</vt:lpstr>
      <vt:lpstr>Aptos</vt:lpstr>
      <vt:lpstr>Arial</vt:lpstr>
      <vt:lpstr>Calibri</vt:lpstr>
      <vt:lpstr>Myriad Pro</vt:lpstr>
      <vt:lpstr>20140311PresentationUWTSDTemplate</vt:lpstr>
      <vt:lpstr>LCMB7037</vt:lpstr>
      <vt:lpstr>Activity</vt:lpstr>
      <vt:lpstr>Activity</vt:lpstr>
      <vt:lpstr>Workshop 4:  Objectives</vt:lpstr>
      <vt:lpstr>BDP Process</vt:lpstr>
      <vt:lpstr>Review</vt:lpstr>
      <vt:lpstr>Step 3: Define the strategy &amp; BMC</vt:lpstr>
      <vt:lpstr>Business Model Canvas</vt:lpstr>
      <vt:lpstr>Activity - Business Model Canvas</vt:lpstr>
      <vt:lpstr>Unique selling points (USP)</vt:lpstr>
      <vt:lpstr> Unique Selling Point /Proposition</vt:lpstr>
      <vt:lpstr> USP Examples</vt:lpstr>
      <vt:lpstr> USP Template</vt:lpstr>
      <vt:lpstr>Activity - USP Analysis</vt:lpstr>
      <vt:lpstr>Independent Study (1/2)</vt:lpstr>
      <vt:lpstr>Independent Study (2/2)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2026-07-19T22:36:11Z</dcterms:modified>
</cp:coreProperties>
</file>